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0" r:id="rId4"/>
    <p:sldId id="272" r:id="rId5"/>
    <p:sldId id="286" r:id="rId6"/>
    <p:sldId id="274" r:id="rId7"/>
    <p:sldId id="276" r:id="rId8"/>
    <p:sldId id="281" r:id="rId9"/>
    <p:sldId id="282" r:id="rId10"/>
    <p:sldId id="283" r:id="rId11"/>
    <p:sldId id="284" r:id="rId12"/>
    <p:sldId id="285" r:id="rId13"/>
    <p:sldId id="267" r:id="rId14"/>
  </p:sldIdLst>
  <p:sldSz cx="9144000" cy="6858000" type="screen4x3"/>
  <p:notesSz cx="6797675" cy="9926638"/>
  <p:custDataLst>
    <p:tags r:id="rId17"/>
  </p:custDataLst>
  <p:defaultTextStyle>
    <a:lvl1pPr>
      <a:defRPr>
        <a:latin typeface="+mj-lt"/>
        <a:ea typeface="+mj-ea"/>
        <a:cs typeface="+mj-cs"/>
        <a:sym typeface="Helvetica"/>
      </a:defRPr>
    </a:lvl1pPr>
    <a:lvl2pPr>
      <a:defRPr>
        <a:latin typeface="+mj-lt"/>
        <a:ea typeface="+mj-ea"/>
        <a:cs typeface="+mj-cs"/>
        <a:sym typeface="Helvetica"/>
      </a:defRPr>
    </a:lvl2pPr>
    <a:lvl3pPr>
      <a:defRPr>
        <a:latin typeface="+mj-lt"/>
        <a:ea typeface="+mj-ea"/>
        <a:cs typeface="+mj-cs"/>
        <a:sym typeface="Helvetica"/>
      </a:defRPr>
    </a:lvl3pPr>
    <a:lvl4pPr>
      <a:defRPr>
        <a:latin typeface="+mj-lt"/>
        <a:ea typeface="+mj-ea"/>
        <a:cs typeface="+mj-cs"/>
        <a:sym typeface="Helvetica"/>
      </a:defRPr>
    </a:lvl4pPr>
    <a:lvl5pPr>
      <a:defRPr>
        <a:latin typeface="+mj-lt"/>
        <a:ea typeface="+mj-ea"/>
        <a:cs typeface="+mj-cs"/>
        <a:sym typeface="Helvetica"/>
      </a:defRPr>
    </a:lvl5pPr>
    <a:lvl6pPr>
      <a:defRPr>
        <a:latin typeface="+mj-lt"/>
        <a:ea typeface="+mj-ea"/>
        <a:cs typeface="+mj-cs"/>
        <a:sym typeface="Helvetica"/>
      </a:defRPr>
    </a:lvl6pPr>
    <a:lvl7pPr>
      <a:defRPr>
        <a:latin typeface="+mj-lt"/>
        <a:ea typeface="+mj-ea"/>
        <a:cs typeface="+mj-cs"/>
        <a:sym typeface="Helvetica"/>
      </a:defRPr>
    </a:lvl7pPr>
    <a:lvl8pPr>
      <a:defRPr>
        <a:latin typeface="+mj-lt"/>
        <a:ea typeface="+mj-ea"/>
        <a:cs typeface="+mj-cs"/>
        <a:sym typeface="Helvetica"/>
      </a:defRPr>
    </a:lvl8pPr>
    <a:lvl9pPr>
      <a:defRPr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9FB2B3-205F-48DB-8D6F-CF20E90474F7}" type="datetimeFigureOut">
              <a:rPr lang="it-IT" smtClean="0"/>
              <a:t>26/06/2015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3B717-3D30-493F-B4AF-3796768368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9186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74" name="Shape 7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834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297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3358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585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168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4617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271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806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9145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324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7373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809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copert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-1589" y="103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7" name="image1.jpeg" descr="Logo-firma pon R&amp;C_com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93179" y="201074"/>
            <a:ext cx="3690682" cy="686878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400800" y="6156597"/>
            <a:ext cx="4918922" cy="686878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9"/>
          <p:cNvSpPr/>
          <p:nvPr/>
        </p:nvSpPr>
        <p:spPr>
          <a:xfrm>
            <a:off x="1789417" y="60515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10" name="image3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5060" y="194733"/>
            <a:ext cx="543391" cy="699559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1"/>
          <p:cNvSpPr/>
          <p:nvPr/>
        </p:nvSpPr>
        <p:spPr>
          <a:xfrm>
            <a:off x="254006" y="6296836"/>
            <a:ext cx="369068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/>
            <a:r>
              <a:rPr sz="12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12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14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15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16" name="Shape 16"/>
          <p:cNvSpPr/>
          <p:nvPr/>
        </p:nvSpPr>
        <p:spPr>
          <a:xfrm>
            <a:off x="286626" y="6253608"/>
            <a:ext cx="2840825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Insegnamento: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Analisi settoriale e gestione competitiva</a:t>
            </a:r>
          </a:p>
        </p:txBody>
      </p:sp>
      <p:sp>
        <p:nvSpPr>
          <p:cNvPr id="17" name="Shape 17"/>
          <p:cNvSpPr/>
          <p:nvPr/>
        </p:nvSpPr>
        <p:spPr>
          <a:xfrm>
            <a:off x="245513" y="6531867"/>
            <a:ext cx="34347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sz="900" dirty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Metodologie di analisi dei mercati e dei contesti settoriali</a:t>
            </a:r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18" name="Shape 18"/>
          <p:cNvSpPr/>
          <p:nvPr/>
        </p:nvSpPr>
        <p:spPr>
          <a:xfrm>
            <a:off x="252805" y="227329"/>
            <a:ext cx="1274444" cy="523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Agenda</a:t>
            </a:r>
          </a:p>
        </p:txBody>
      </p:sp>
      <p:sp>
        <p:nvSpPr>
          <p:cNvPr id="19" name="Shape 19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esuppo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22" name="Shape 22"/>
          <p:cNvSpPr/>
          <p:nvPr/>
        </p:nvSpPr>
        <p:spPr>
          <a:xfrm>
            <a:off x="323925" y="227329"/>
            <a:ext cx="180022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Presupposti</a:t>
            </a:r>
          </a:p>
        </p:txBody>
      </p:sp>
      <p:pic>
        <p:nvPicPr>
          <p:cNvPr id="23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24" name="Shape 24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25" name="Shape 25"/>
          <p:cNvSpPr/>
          <p:nvPr/>
        </p:nvSpPr>
        <p:spPr>
          <a:xfrm>
            <a:off x="286626" y="6253608"/>
            <a:ext cx="2840825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Insegnamento: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Analisi settoriale e gestione competitiva</a:t>
            </a:r>
          </a:p>
        </p:txBody>
      </p:sp>
      <p:sp>
        <p:nvSpPr>
          <p:cNvPr id="26" name="Shape 26"/>
          <p:cNvSpPr/>
          <p:nvPr/>
        </p:nvSpPr>
        <p:spPr>
          <a:xfrm>
            <a:off x="245513" y="6531867"/>
            <a:ext cx="34347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Metodologie di analisi dei mercati e dei contesti settoriali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27" name="Shape 27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biettiv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337895" y="265429"/>
            <a:ext cx="1341756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Obiettivi</a:t>
            </a:r>
          </a:p>
        </p:txBody>
      </p:sp>
      <p:pic>
        <p:nvPicPr>
          <p:cNvPr id="31" name="image4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98408" y="856108"/>
            <a:ext cx="6504106" cy="5271642"/>
          </a:xfrm>
          <a:prstGeom prst="rect">
            <a:avLst/>
          </a:prstGeom>
          <a:ln w="12700">
            <a:miter lim="400000"/>
          </a:ln>
        </p:spPr>
      </p:pic>
      <p:pic>
        <p:nvPicPr>
          <p:cNvPr id="32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hape 33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34" name="Shape 34"/>
          <p:cNvSpPr/>
          <p:nvPr/>
        </p:nvSpPr>
        <p:spPr>
          <a:xfrm>
            <a:off x="289369" y="6253608"/>
            <a:ext cx="2009196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/>
            <a:r>
              <a:rPr sz="900" dirty="0" err="1">
                <a:latin typeface="Avenir Book"/>
                <a:ea typeface="Avenir Book"/>
                <a:cs typeface="Avenir Book"/>
                <a:sym typeface="Avenir Book"/>
              </a:rPr>
              <a:t>Insegnamento</a:t>
            </a:r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: </a:t>
            </a:r>
            <a:r>
              <a:rPr sz="900" dirty="0" err="1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Produzione</a:t>
            </a:r>
            <a:r>
              <a:rPr sz="900" dirty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 e </a:t>
            </a:r>
            <a:r>
              <a:rPr sz="900" dirty="0" err="1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logistica</a:t>
            </a:r>
            <a:endParaRPr sz="900" dirty="0">
              <a:solidFill>
                <a:srgbClr val="1EA3DB"/>
              </a:solidFill>
              <a:latin typeface="Avenir Book"/>
              <a:ea typeface="Avenir Book"/>
              <a:cs typeface="Avenir Book"/>
              <a:sym typeface="Avenir Book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289368" y="6538341"/>
            <a:ext cx="3520510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/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lang="it-IT" sz="900" dirty="0" smtClean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“La logistica nell’e-commerce: potenzialità e criticità”</a:t>
            </a:r>
            <a:endParaRPr sz="900" dirty="0">
              <a:latin typeface="Avenir Book"/>
              <a:ea typeface="Avenir Book"/>
              <a:cs typeface="Avenir Book"/>
              <a:sym typeface="Avenir Book"/>
            </a:endParaRPr>
          </a:p>
        </p:txBody>
      </p:sp>
      <p:sp>
        <p:nvSpPr>
          <p:cNvPr id="36" name="Shape 36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pic>
        <p:nvPicPr>
          <p:cNvPr id="39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40" name="Shape 40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41" name="Shape 41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  <p:sp>
        <p:nvSpPr>
          <p:cNvPr id="9" name="Shape 34"/>
          <p:cNvSpPr/>
          <p:nvPr userDrawn="1"/>
        </p:nvSpPr>
        <p:spPr>
          <a:xfrm>
            <a:off x="289369" y="6253608"/>
            <a:ext cx="2009196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/>
            <a:r>
              <a:rPr sz="900" dirty="0" err="1">
                <a:latin typeface="Avenir Book"/>
                <a:ea typeface="Avenir Book"/>
                <a:cs typeface="Avenir Book"/>
                <a:sym typeface="Avenir Book"/>
              </a:rPr>
              <a:t>Insegnamento</a:t>
            </a:r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: </a:t>
            </a:r>
            <a:r>
              <a:rPr sz="900" dirty="0" err="1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Produzione</a:t>
            </a:r>
            <a:r>
              <a:rPr sz="900" dirty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 e </a:t>
            </a:r>
            <a:r>
              <a:rPr sz="900" dirty="0" err="1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logistica</a:t>
            </a:r>
            <a:endParaRPr sz="900" dirty="0">
              <a:solidFill>
                <a:srgbClr val="1EA3DB"/>
              </a:solidFill>
              <a:latin typeface="Avenir Book"/>
              <a:ea typeface="Avenir Book"/>
              <a:cs typeface="Avenir Book"/>
              <a:sym typeface="Avenir Book"/>
            </a:endParaRPr>
          </a:p>
        </p:txBody>
      </p:sp>
      <p:sp>
        <p:nvSpPr>
          <p:cNvPr id="10" name="Shape 35"/>
          <p:cNvSpPr/>
          <p:nvPr userDrawn="1"/>
        </p:nvSpPr>
        <p:spPr>
          <a:xfrm>
            <a:off x="289368" y="6538341"/>
            <a:ext cx="3520510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/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lang="it-IT" sz="900" dirty="0" smtClean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“La logistica nell’e-commerce: potenzialità e criticità”</a:t>
            </a:r>
            <a:endParaRPr sz="900" dirty="0">
              <a:latin typeface="Avenir Book"/>
              <a:ea typeface="Avenir Book"/>
              <a:cs typeface="Avenir Book"/>
              <a:sym typeface="Avenir Book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Riepilogo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46" name="Shape 46"/>
          <p:cNvSpPr/>
          <p:nvPr/>
        </p:nvSpPr>
        <p:spPr>
          <a:xfrm>
            <a:off x="335673" y="252729"/>
            <a:ext cx="2347278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Riepilogo finale</a:t>
            </a:r>
          </a:p>
        </p:txBody>
      </p:sp>
      <p:pic>
        <p:nvPicPr>
          <p:cNvPr id="47" name="image2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Shape 48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51" name="Shape 51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  <p:sp>
        <p:nvSpPr>
          <p:cNvPr id="9" name="Shape 34"/>
          <p:cNvSpPr/>
          <p:nvPr userDrawn="1"/>
        </p:nvSpPr>
        <p:spPr>
          <a:xfrm>
            <a:off x="289369" y="6253608"/>
            <a:ext cx="2009196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/>
            <a:r>
              <a:rPr sz="900" dirty="0" err="1">
                <a:latin typeface="Avenir Book"/>
                <a:ea typeface="Avenir Book"/>
                <a:cs typeface="Avenir Book"/>
                <a:sym typeface="Avenir Book"/>
              </a:rPr>
              <a:t>Insegnamento</a:t>
            </a:r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: </a:t>
            </a:r>
            <a:r>
              <a:rPr sz="900" dirty="0" err="1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Produzione</a:t>
            </a:r>
            <a:r>
              <a:rPr sz="900" dirty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 e </a:t>
            </a:r>
            <a:r>
              <a:rPr sz="900" dirty="0" err="1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logistica</a:t>
            </a:r>
            <a:endParaRPr sz="900" dirty="0">
              <a:solidFill>
                <a:srgbClr val="1EA3DB"/>
              </a:solidFill>
              <a:latin typeface="Avenir Book"/>
              <a:ea typeface="Avenir Book"/>
              <a:cs typeface="Avenir Book"/>
              <a:sym typeface="Avenir Book"/>
            </a:endParaRPr>
          </a:p>
        </p:txBody>
      </p:sp>
      <p:sp>
        <p:nvSpPr>
          <p:cNvPr id="10" name="Shape 35"/>
          <p:cNvSpPr/>
          <p:nvPr userDrawn="1"/>
        </p:nvSpPr>
        <p:spPr>
          <a:xfrm>
            <a:off x="289368" y="6538341"/>
            <a:ext cx="3520510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/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lang="it-IT" sz="900" dirty="0" smtClean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“La logistica nell’e-commerce: potenzialità e criticità”</a:t>
            </a:r>
            <a:endParaRPr sz="900" dirty="0">
              <a:latin typeface="Avenir Book"/>
              <a:ea typeface="Avenir Book"/>
              <a:cs typeface="Avenir Book"/>
              <a:sym typeface="Avenir Book"/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Gloss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/>
        </p:nvSpPr>
        <p:spPr>
          <a:xfrm>
            <a:off x="-1589" y="781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54" name="Shape 54"/>
          <p:cNvSpPr/>
          <p:nvPr/>
        </p:nvSpPr>
        <p:spPr>
          <a:xfrm>
            <a:off x="337260" y="240029"/>
            <a:ext cx="1405891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r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sz="2500" b="1"/>
              <a:t>Glossario</a:t>
            </a:r>
          </a:p>
        </p:txBody>
      </p:sp>
      <p:pic>
        <p:nvPicPr>
          <p:cNvPr id="55" name="image5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980786" y="3821165"/>
            <a:ext cx="1972192" cy="1964659"/>
          </a:xfrm>
          <a:prstGeom prst="rect">
            <a:avLst/>
          </a:prstGeom>
          <a:ln w="12700">
            <a:miter lim="400000"/>
          </a:ln>
        </p:spPr>
      </p:pic>
      <p:pic>
        <p:nvPicPr>
          <p:cNvPr id="56" name="image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15533" y="6444276"/>
            <a:ext cx="2345913" cy="327584"/>
          </a:xfrm>
          <a:prstGeom prst="rect">
            <a:avLst/>
          </a:prstGeom>
          <a:ln w="12700">
            <a:miter lim="400000"/>
          </a:ln>
        </p:spPr>
      </p:pic>
      <p:sp>
        <p:nvSpPr>
          <p:cNvPr id="57" name="Shape 57"/>
          <p:cNvSpPr/>
          <p:nvPr/>
        </p:nvSpPr>
        <p:spPr>
          <a:xfrm>
            <a:off x="1916417" y="6115050"/>
            <a:ext cx="7380290" cy="0"/>
          </a:xfrm>
          <a:prstGeom prst="line">
            <a:avLst/>
          </a:prstGeom>
          <a:ln w="25400">
            <a:solidFill>
              <a:srgbClr val="797B7E"/>
            </a:solidFill>
            <a:round/>
          </a:ln>
          <a:effectLst>
            <a:outerShdw blurRad="38100" dist="20000" dir="5400000" rotWithShape="0">
              <a:srgbClr val="808080">
                <a:alpha val="37998"/>
              </a:srgbClr>
            </a:outerShdw>
          </a:effectLst>
        </p:spPr>
        <p:txBody>
          <a:bodyPr lIns="0" tIns="0" rIns="0" bIns="0"/>
          <a:lstStyle/>
          <a:p>
            <a:pPr lvl="0" defTabSz="457200">
              <a:defRPr sz="1200"/>
            </a:pP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3952823" y="6253608"/>
            <a:ext cx="5143628" cy="152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r"/>
            <a:r>
              <a:rPr sz="90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Progetto: </a:t>
            </a:r>
            <a:r>
              <a:rPr sz="900">
                <a:latin typeface="Avenir Book"/>
                <a:ea typeface="Avenir Book"/>
                <a:cs typeface="Avenir Book"/>
                <a:sym typeface="Avenir Book"/>
              </a:rPr>
              <a:t>Communicate "global"- Consume "local".  Le produzioni agroalimentari tipiche nel web.   </a:t>
            </a:r>
          </a:p>
        </p:txBody>
      </p:sp>
      <p:sp>
        <p:nvSpPr>
          <p:cNvPr id="12" name="Shape 34"/>
          <p:cNvSpPr/>
          <p:nvPr userDrawn="1"/>
        </p:nvSpPr>
        <p:spPr>
          <a:xfrm>
            <a:off x="289369" y="6253608"/>
            <a:ext cx="2009196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/>
            <a:r>
              <a:rPr sz="900" dirty="0" err="1">
                <a:latin typeface="Avenir Book"/>
                <a:ea typeface="Avenir Book"/>
                <a:cs typeface="Avenir Book"/>
                <a:sym typeface="Avenir Book"/>
              </a:rPr>
              <a:t>Insegnamento</a:t>
            </a:r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: </a:t>
            </a:r>
            <a:r>
              <a:rPr sz="900" dirty="0" err="1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Produzione</a:t>
            </a:r>
            <a:r>
              <a:rPr sz="900" dirty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 e </a:t>
            </a:r>
            <a:r>
              <a:rPr sz="900" dirty="0" err="1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logistica</a:t>
            </a:r>
            <a:endParaRPr sz="900" dirty="0">
              <a:solidFill>
                <a:srgbClr val="1EA3DB"/>
              </a:solidFill>
              <a:latin typeface="Avenir Book"/>
              <a:ea typeface="Avenir Book"/>
              <a:cs typeface="Avenir Book"/>
              <a:sym typeface="Avenir Book"/>
            </a:endParaRPr>
          </a:p>
        </p:txBody>
      </p:sp>
      <p:sp>
        <p:nvSpPr>
          <p:cNvPr id="13" name="Shape 35"/>
          <p:cNvSpPr/>
          <p:nvPr userDrawn="1"/>
        </p:nvSpPr>
        <p:spPr>
          <a:xfrm>
            <a:off x="289368" y="6538341"/>
            <a:ext cx="3520510" cy="138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l"/>
            <a:r>
              <a:rPr sz="900" dirty="0">
                <a:latin typeface="Avenir Book"/>
                <a:ea typeface="Avenir Book"/>
                <a:cs typeface="Avenir Book"/>
                <a:sym typeface="Avenir Book"/>
              </a:rPr>
              <a:t>Modulo: </a:t>
            </a:r>
            <a:r>
              <a:rPr lang="it-IT" sz="900" dirty="0" smtClean="0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rPr>
              <a:t>“La logistica nell’e-commerce: potenzialità e criticità”</a:t>
            </a:r>
            <a:endParaRPr sz="900" dirty="0">
              <a:latin typeface="Avenir Book"/>
              <a:ea typeface="Avenir Book"/>
              <a:cs typeface="Avenir Book"/>
              <a:sym typeface="Avenir Book"/>
            </a:endParaRP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9DFAB8-5D7D-904C-9815-FFB9250DEEF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2378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6CB4B4D-7CA3-9044-876B-883B54F867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31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92076"/>
            <a:ext cx="8229600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400"/>
              <a:t>Titolo Testo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defRPr sz="1800"/>
            </a:pPr>
            <a:r>
              <a:rPr sz="3200"/>
              <a:t>Corpo livello uno</a:t>
            </a:r>
          </a:p>
          <a:p>
            <a:pPr lvl="1">
              <a:defRPr sz="1800"/>
            </a:pPr>
            <a:r>
              <a:rPr sz="3200"/>
              <a:t>Corpo livello due</a:t>
            </a:r>
          </a:p>
          <a:p>
            <a:pPr lvl="2">
              <a:defRPr sz="1800"/>
            </a:pPr>
            <a:r>
              <a:rPr sz="3200"/>
              <a:t>Corpo livello tre</a:t>
            </a:r>
          </a:p>
          <a:p>
            <a:pPr lvl="3">
              <a:defRPr sz="1800"/>
            </a:pPr>
            <a:r>
              <a:rPr sz="3200"/>
              <a:t>Corpo livello quattro</a:t>
            </a:r>
          </a:p>
          <a:p>
            <a:pPr lvl="4">
              <a:defRPr sz="1800"/>
            </a:pPr>
            <a:r>
              <a:rPr sz="3200"/>
              <a:t>Livello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553200" y="6404293"/>
            <a:ext cx="2133600" cy="269239"/>
          </a:xfrm>
          <a:prstGeom prst="rect">
            <a:avLst/>
          </a:prstGeom>
          <a:ln w="12700">
            <a:miter lim="400000"/>
          </a:ln>
        </p:spPr>
        <p:txBody>
          <a:bodyPr lIns="0" tIns="0" rIns="0" bIns="0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iming>
    <p:tnLst>
      <p:par>
        <p:cTn id="1" dur="indefinite" restart="never" nodeType="tmRoot"/>
      </p:par>
    </p:tnLst>
  </p:timing>
  <p:txStyles>
    <p:titleStyle>
      <a:lvl1pPr algn="ctr">
        <a:defRPr sz="4400">
          <a:latin typeface="Calibri"/>
          <a:ea typeface="Calibri"/>
          <a:cs typeface="Calibri"/>
          <a:sym typeface="Calibri"/>
        </a:defRPr>
      </a:lvl1pPr>
      <a:lvl2pPr algn="ctr">
        <a:defRPr sz="4400">
          <a:latin typeface="Calibri"/>
          <a:ea typeface="Calibri"/>
          <a:cs typeface="Calibri"/>
          <a:sym typeface="Calibri"/>
        </a:defRPr>
      </a:lvl2pPr>
      <a:lvl3pPr algn="ctr">
        <a:defRPr sz="4400">
          <a:latin typeface="Calibri"/>
          <a:ea typeface="Calibri"/>
          <a:cs typeface="Calibri"/>
          <a:sym typeface="Calibri"/>
        </a:defRPr>
      </a:lvl3pPr>
      <a:lvl4pPr algn="ctr">
        <a:defRPr sz="4400">
          <a:latin typeface="Calibri"/>
          <a:ea typeface="Calibri"/>
          <a:cs typeface="Calibri"/>
          <a:sym typeface="Calibri"/>
        </a:defRPr>
      </a:lvl4pPr>
      <a:lvl5pPr algn="ctr">
        <a:defRPr sz="4400">
          <a:latin typeface="Calibri"/>
          <a:ea typeface="Calibri"/>
          <a:cs typeface="Calibri"/>
          <a:sym typeface="Calibri"/>
        </a:defRPr>
      </a:lvl5pPr>
      <a:lvl6pPr algn="ctr">
        <a:defRPr sz="4400">
          <a:latin typeface="Calibri"/>
          <a:ea typeface="Calibri"/>
          <a:cs typeface="Calibri"/>
          <a:sym typeface="Calibri"/>
        </a:defRPr>
      </a:lvl6pPr>
      <a:lvl7pPr algn="ctr">
        <a:defRPr sz="4400">
          <a:latin typeface="Calibri"/>
          <a:ea typeface="Calibri"/>
          <a:cs typeface="Calibri"/>
          <a:sym typeface="Calibri"/>
        </a:defRPr>
      </a:lvl7pPr>
      <a:lvl8pPr algn="ctr">
        <a:defRPr sz="4400">
          <a:latin typeface="Calibri"/>
          <a:ea typeface="Calibri"/>
          <a:cs typeface="Calibri"/>
          <a:sym typeface="Calibri"/>
        </a:defRPr>
      </a:lvl8pPr>
      <a:lvl9pPr algn="ctr">
        <a:defRPr sz="4400">
          <a:latin typeface="Calibri"/>
          <a:ea typeface="Calibri"/>
          <a:cs typeface="Calibri"/>
          <a:sym typeface="Calibri"/>
        </a:defRPr>
      </a:lvl9pPr>
    </p:titleStyle>
    <p:bodyStyle>
      <a:lvl1pPr marL="342900" indent="-3429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1pPr>
      <a:lvl2pPr marL="783771" indent="-326571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2pPr>
      <a:lvl3pPr marL="1219200" indent="-30480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3pPr>
      <a:lvl4pPr marL="1737360" indent="-365760">
        <a:spcBef>
          <a:spcPts val="700"/>
        </a:spcBef>
        <a:buSzPct val="100000"/>
        <a:buFont typeface="Arial"/>
        <a:buChar char="–"/>
        <a:defRPr sz="3200">
          <a:latin typeface="Calibri"/>
          <a:ea typeface="Calibri"/>
          <a:cs typeface="Calibri"/>
          <a:sym typeface="Calibri"/>
        </a:defRPr>
      </a:lvl4pPr>
      <a:lvl5pPr marL="2194560" indent="-365760">
        <a:spcBef>
          <a:spcPts val="700"/>
        </a:spcBef>
        <a:buSzPct val="100000"/>
        <a:buFont typeface="Arial"/>
        <a:buChar char="»"/>
        <a:defRPr sz="3200">
          <a:latin typeface="Calibri"/>
          <a:ea typeface="Calibri"/>
          <a:cs typeface="Calibri"/>
          <a:sym typeface="Calibri"/>
        </a:defRPr>
      </a:lvl5pPr>
      <a:lvl6pPr marL="26517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6pPr>
      <a:lvl7pPr marL="3108960" indent="-365760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7pPr>
      <a:lvl8pPr marL="35661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8pPr>
      <a:lvl9pPr marL="4023359" indent="-365759">
        <a:spcBef>
          <a:spcPts val="700"/>
        </a:spcBef>
        <a:buSzPct val="100000"/>
        <a:buFont typeface="Arial"/>
        <a:buChar char="•"/>
        <a:defRPr sz="32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2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1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4.xml"/><Relationship Id="rId4" Type="http://schemas.openxmlformats.org/officeDocument/2006/relationships/hyperlink" Target="mailto:paola.scorrano@unisalento.i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10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/>
        </p:nvSpPr>
        <p:spPr>
          <a:xfrm>
            <a:off x="0" y="3014981"/>
            <a:ext cx="9144001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ctr" defTabSz="457200"/>
            <a:r>
              <a:rPr lang="it-IT" sz="3200" b="1" dirty="0">
                <a:latin typeface="Avenir Book"/>
                <a:ea typeface="Avenir Book"/>
                <a:cs typeface="Avenir Book"/>
                <a:sym typeface="Avenir Book"/>
              </a:rPr>
              <a:t>Le relazioni </a:t>
            </a:r>
            <a:br>
              <a:rPr lang="it-IT" sz="3200" b="1" dirty="0">
                <a:latin typeface="Avenir Book"/>
                <a:ea typeface="Avenir Book"/>
                <a:cs typeface="Avenir Book"/>
                <a:sym typeface="Avenir Book"/>
              </a:rPr>
            </a:br>
            <a:r>
              <a:rPr lang="it-IT" sz="3200" b="1" dirty="0" smtClean="0">
                <a:latin typeface="Avenir Book"/>
                <a:ea typeface="Avenir Book"/>
                <a:cs typeface="Avenir Book"/>
                <a:sym typeface="Avenir Book"/>
              </a:rPr>
              <a:t>dell’Industria nell’e-commerce</a:t>
            </a:r>
            <a:endParaRPr sz="3200" b="1" dirty="0">
              <a:latin typeface="Avenir Book"/>
              <a:ea typeface="Avenir Book"/>
              <a:cs typeface="Avenir Book"/>
              <a:sym typeface="Avenir Book"/>
            </a:endParaRPr>
          </a:p>
        </p:txBody>
      </p:sp>
      <p:sp>
        <p:nvSpPr>
          <p:cNvPr id="77" name="Shape 77"/>
          <p:cNvSpPr>
            <a:spLocks noGrp="1"/>
          </p:cNvSpPr>
          <p:nvPr>
            <p:ph type="body" idx="4294967295"/>
          </p:nvPr>
        </p:nvSpPr>
        <p:spPr>
          <a:xfrm>
            <a:off x="781670" y="1897002"/>
            <a:ext cx="7580660" cy="527398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algn="ctr" defTabSz="584200">
              <a:spcBef>
                <a:spcPts val="0"/>
              </a:spcBef>
              <a:buSzTx/>
              <a:buNone/>
              <a:defRPr sz="2000" cap="all" spc="319">
                <a:solidFill>
                  <a:srgbClr val="1EA3DB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cap="none" spc="0">
                <a:solidFill>
                  <a:srgbClr val="000000"/>
                </a:solidFill>
              </a:defRPr>
            </a:pPr>
            <a:r>
              <a:rPr sz="2000" cap="all" spc="319">
                <a:solidFill>
                  <a:srgbClr val="1EA3DB"/>
                </a:solidFill>
              </a:rPr>
              <a:t>Produzione e logistica</a:t>
            </a:r>
          </a:p>
        </p:txBody>
      </p:sp>
      <p:sp>
        <p:nvSpPr>
          <p:cNvPr id="78" name="Shape 78"/>
          <p:cNvSpPr/>
          <p:nvPr/>
        </p:nvSpPr>
        <p:spPr>
          <a:xfrm>
            <a:off x="3134424" y="5015684"/>
            <a:ext cx="2875152" cy="4597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ctr" defTabSz="457200">
              <a:defRPr sz="2100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/>
            </a:pPr>
            <a:r>
              <a:rPr sz="2100"/>
              <a:t>Prof.ssa Paola Scorrano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6485"/>
            <a:ext cx="5125781" cy="1508125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latin typeface="Avenir Book"/>
                <a:cs typeface="Avenir Book"/>
              </a:rPr>
              <a:t>Le relazioni logistiche e </a:t>
            </a:r>
            <a:r>
              <a:rPr lang="it-IT" sz="3200" dirty="0" smtClean="0">
                <a:latin typeface="Avenir Book"/>
                <a:cs typeface="Avenir Book"/>
              </a:rPr>
              <a:t/>
            </a:r>
            <a:br>
              <a:rPr lang="it-IT" sz="3200" dirty="0" smtClean="0">
                <a:latin typeface="Avenir Book"/>
                <a:cs typeface="Avenir Book"/>
              </a:rPr>
            </a:br>
            <a:r>
              <a:rPr lang="it-IT" sz="3200" dirty="0" smtClean="0">
                <a:latin typeface="Avenir Book"/>
                <a:cs typeface="Avenir Book"/>
              </a:rPr>
              <a:t>la </a:t>
            </a:r>
            <a:r>
              <a:rPr lang="it-IT" sz="3200" dirty="0">
                <a:latin typeface="Avenir Book"/>
                <a:cs typeface="Avenir Book"/>
              </a:rPr>
              <a:t>formula </a:t>
            </a:r>
            <a:r>
              <a:rPr lang="it-IT" sz="3200" dirty="0" err="1">
                <a:latin typeface="Avenir Book"/>
                <a:cs typeface="Avenir Book"/>
              </a:rPr>
              <a:t>Buy</a:t>
            </a:r>
            <a:r>
              <a:rPr lang="it-IT" sz="3200" dirty="0">
                <a:latin typeface="Avenir Book"/>
                <a:cs typeface="Avenir Book"/>
              </a:rPr>
              <a:t> </a:t>
            </a:r>
            <a:r>
              <a:rPr lang="it-IT" sz="3200" dirty="0" err="1">
                <a:latin typeface="Avenir Book"/>
                <a:cs typeface="Avenir Book"/>
              </a:rPr>
              <a:t>hold</a:t>
            </a:r>
            <a:r>
              <a:rPr lang="it-IT" sz="3200" dirty="0">
                <a:latin typeface="Avenir Book"/>
                <a:cs typeface="Avenir Book"/>
              </a:rPr>
              <a:t> sell</a:t>
            </a:r>
          </a:p>
        </p:txBody>
      </p:sp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96" y="2070667"/>
            <a:ext cx="7557008" cy="338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0782546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1" y="2074351"/>
            <a:ext cx="7603651" cy="34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16485"/>
            <a:ext cx="5125781" cy="1508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>
            <a:lvl1pPr algn="ctr">
              <a:defRPr sz="4400">
                <a:latin typeface="Calibri"/>
                <a:ea typeface="Calibri"/>
                <a:cs typeface="Calibri"/>
                <a:sym typeface="Calibri"/>
              </a:defRPr>
            </a:lvl1pPr>
            <a:lvl2pPr algn="ctr">
              <a:defRPr sz="4400">
                <a:latin typeface="Calibri"/>
                <a:ea typeface="Calibri"/>
                <a:cs typeface="Calibri"/>
                <a:sym typeface="Calibri"/>
              </a:defRPr>
            </a:lvl2pPr>
            <a:lvl3pPr algn="ctr">
              <a:defRPr sz="4400">
                <a:latin typeface="Calibri"/>
                <a:ea typeface="Calibri"/>
                <a:cs typeface="Calibri"/>
                <a:sym typeface="Calibri"/>
              </a:defRPr>
            </a:lvl3pPr>
            <a:lvl4pPr algn="ctr">
              <a:defRPr sz="4400">
                <a:latin typeface="Calibri"/>
                <a:ea typeface="Calibri"/>
                <a:cs typeface="Calibri"/>
                <a:sym typeface="Calibri"/>
              </a:defRPr>
            </a:lvl4pPr>
            <a:lvl5pPr algn="ctr">
              <a:defRPr sz="4400">
                <a:latin typeface="Calibri"/>
                <a:ea typeface="Calibri"/>
                <a:cs typeface="Calibri"/>
                <a:sym typeface="Calibri"/>
              </a:defRPr>
            </a:lvl5pPr>
            <a:lvl6pPr algn="ctr">
              <a:defRPr sz="4400">
                <a:latin typeface="Calibri"/>
                <a:ea typeface="Calibri"/>
                <a:cs typeface="Calibri"/>
                <a:sym typeface="Calibri"/>
              </a:defRPr>
            </a:lvl6pPr>
            <a:lvl7pPr algn="ctr">
              <a:defRPr sz="4400">
                <a:latin typeface="Calibri"/>
                <a:ea typeface="Calibri"/>
                <a:cs typeface="Calibri"/>
                <a:sym typeface="Calibri"/>
              </a:defRPr>
            </a:lvl7pPr>
            <a:lvl8pPr algn="ctr">
              <a:defRPr sz="4400">
                <a:latin typeface="Calibri"/>
                <a:ea typeface="Calibri"/>
                <a:cs typeface="Calibri"/>
                <a:sym typeface="Calibri"/>
              </a:defRPr>
            </a:lvl8pPr>
            <a:lvl9pPr algn="ctr">
              <a:defRPr sz="44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it-IT" sz="3200" dirty="0">
                <a:latin typeface="Avenir Book"/>
                <a:cs typeface="Avenir Book"/>
              </a:rPr>
              <a:t>Le relazioni logistiche e la formula sell source </a:t>
            </a:r>
            <a:r>
              <a:rPr lang="it-IT" sz="3200" dirty="0" err="1">
                <a:latin typeface="Avenir Book"/>
                <a:cs typeface="Avenir Book"/>
              </a:rPr>
              <a:t>ship</a:t>
            </a:r>
            <a:endParaRPr lang="it-IT" sz="3200" dirty="0">
              <a:latin typeface="Avenir Book"/>
              <a:cs typeface="Avenir Book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17130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6186" y="66420"/>
            <a:ext cx="8229600" cy="664758"/>
          </a:xfrm>
        </p:spPr>
        <p:txBody>
          <a:bodyPr/>
          <a:lstStyle/>
          <a:p>
            <a:pPr algn="l" eaLnBrk="1" hangingPunct="1"/>
            <a:r>
              <a:rPr lang="it-IT" sz="3200" dirty="0">
                <a:latin typeface="Avenir Book"/>
                <a:cs typeface="Avenir Book"/>
              </a:rPr>
              <a:t>Le relazioni </a:t>
            </a:r>
            <a:r>
              <a:rPr lang="it-IT" sz="3200" dirty="0" smtClean="0">
                <a:latin typeface="Avenir Book"/>
                <a:cs typeface="Avenir Book"/>
              </a:rPr>
              <a:t>dell’Industria nell’ </a:t>
            </a:r>
            <a:r>
              <a:rPr lang="it-IT" sz="3200" dirty="0">
                <a:latin typeface="Avenir Book"/>
                <a:cs typeface="Avenir Book"/>
              </a:rPr>
              <a:t>e - </a:t>
            </a:r>
            <a:r>
              <a:rPr lang="it-IT" sz="3200" dirty="0" err="1">
                <a:latin typeface="Avenir Book"/>
                <a:cs typeface="Avenir Book"/>
              </a:rPr>
              <a:t>commerce</a:t>
            </a:r>
            <a:r>
              <a:rPr lang="it-IT" sz="3200" dirty="0">
                <a:latin typeface="Avenir Book"/>
                <a:cs typeface="Avenir Book"/>
              </a:rPr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sz="2400" dirty="0">
                <a:latin typeface="Avenir Book"/>
                <a:cs typeface="Avenir Book"/>
              </a:rPr>
              <a:t>Assenza, per via della complessità ambientale e delle novità delle relazioni, del carattere proprio dei sistemi    </a:t>
            </a:r>
            <a:endParaRPr lang="it-IT" sz="2400" dirty="0" smtClean="0">
              <a:latin typeface="Avenir Book"/>
              <a:cs typeface="Avenir Book"/>
            </a:endParaRPr>
          </a:p>
          <a:p>
            <a:pPr eaLnBrk="1" hangingPunct="1">
              <a:buFontTx/>
              <a:buNone/>
            </a:pPr>
            <a:r>
              <a:rPr lang="it-IT" sz="2400" dirty="0" smtClean="0">
                <a:latin typeface="Avenir Book"/>
                <a:cs typeface="Avenir Book"/>
              </a:rPr>
              <a:t>        </a:t>
            </a:r>
            <a:endParaRPr lang="it-IT" sz="2400" dirty="0">
              <a:latin typeface="Avenir Book"/>
              <a:cs typeface="Avenir Book"/>
            </a:endParaRPr>
          </a:p>
          <a:p>
            <a:pPr eaLnBrk="1" hangingPunct="1">
              <a:buFontTx/>
              <a:buNone/>
            </a:pPr>
            <a:r>
              <a:rPr lang="it-IT" sz="2400" dirty="0">
                <a:latin typeface="Avenir Book"/>
                <a:cs typeface="Avenir Book"/>
              </a:rPr>
              <a:t>Potenziale sistema che si potrà manifestare al crescere del ruolo dei </a:t>
            </a:r>
            <a:r>
              <a:rPr lang="it-IT" sz="2400" dirty="0" err="1">
                <a:latin typeface="Avenir Book"/>
                <a:cs typeface="Avenir Book"/>
              </a:rPr>
              <a:t>cybermediari</a:t>
            </a:r>
            <a:r>
              <a:rPr lang="it-IT" sz="2400" dirty="0">
                <a:latin typeface="Avenir Book"/>
                <a:cs typeface="Avenir Book"/>
              </a:rPr>
              <a:t> per via delle loro caratteristiche idonee, potenzialmente, a far diventare gli stessi organo di governo di un probabile sistema         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98394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111"/>
          <p:cNvSpPr/>
          <p:nvPr/>
        </p:nvSpPr>
        <p:spPr>
          <a:xfrm>
            <a:off x="1173162" y="2871977"/>
            <a:ext cx="7102476" cy="1669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ctr" defTabSz="457200">
              <a:spcBef>
                <a:spcPts val="500"/>
              </a:spcBef>
            </a:pPr>
            <a:r>
              <a:rPr sz="2400" dirty="0" err="1">
                <a:latin typeface="Avenir Book"/>
                <a:ea typeface="Avenir Book"/>
                <a:cs typeface="Avenir Book"/>
                <a:sym typeface="Avenir Book"/>
              </a:rPr>
              <a:t>Prof.ssa</a:t>
            </a:r>
            <a:r>
              <a:rPr sz="2400" dirty="0">
                <a:latin typeface="Avenir Book"/>
                <a:ea typeface="Avenir Book"/>
                <a:cs typeface="Avenir Book"/>
                <a:sym typeface="Avenir Book"/>
              </a:rPr>
              <a:t> Paola </a:t>
            </a:r>
            <a:r>
              <a:rPr sz="2400" dirty="0" err="1">
                <a:latin typeface="Avenir Book"/>
                <a:ea typeface="Avenir Book"/>
                <a:cs typeface="Avenir Book"/>
                <a:sym typeface="Avenir Book"/>
              </a:rPr>
              <a:t>Scorrano</a:t>
            </a:r>
            <a:endParaRPr sz="2400" dirty="0">
              <a:latin typeface="Avenir Book"/>
              <a:ea typeface="Avenir Book"/>
              <a:cs typeface="Avenir Book"/>
              <a:sym typeface="Avenir Book"/>
            </a:endParaRPr>
          </a:p>
          <a:p>
            <a:pPr lvl="0" algn="ctr" defTabSz="457200">
              <a:spcBef>
                <a:spcPts val="500"/>
              </a:spcBef>
            </a:pPr>
            <a:r>
              <a:rPr sz="2400" dirty="0" err="1">
                <a:latin typeface="Avenir Book"/>
                <a:ea typeface="Avenir Book"/>
                <a:cs typeface="Avenir Book"/>
                <a:sym typeface="Avenir Book"/>
              </a:rPr>
              <a:t>Università</a:t>
            </a:r>
            <a:r>
              <a:rPr sz="2400" dirty="0">
                <a:latin typeface="Avenir Book"/>
                <a:ea typeface="Avenir Book"/>
                <a:cs typeface="Avenir Book"/>
                <a:sym typeface="Avenir Book"/>
              </a:rPr>
              <a:t> del </a:t>
            </a:r>
            <a:r>
              <a:rPr sz="2400" dirty="0" smtClean="0">
                <a:latin typeface="Avenir Book"/>
                <a:ea typeface="Avenir Book"/>
                <a:cs typeface="Avenir Book"/>
                <a:sym typeface="Avenir Book"/>
              </a:rPr>
              <a:t>Salento</a:t>
            </a:r>
            <a:endParaRPr lang="it-IT" sz="2400" dirty="0" smtClean="0">
              <a:latin typeface="Avenir Book"/>
              <a:ea typeface="Avenir Book"/>
              <a:cs typeface="Avenir Book"/>
              <a:sym typeface="Avenir Book"/>
            </a:endParaRPr>
          </a:p>
          <a:p>
            <a:pPr lvl="0" algn="ctr" defTabSz="457200">
              <a:spcBef>
                <a:spcPts val="500"/>
              </a:spcBef>
            </a:pPr>
            <a:r>
              <a:rPr lang="it-IT" sz="2400" dirty="0" smtClean="0">
                <a:latin typeface="Avenir Book"/>
                <a:ea typeface="Avenir Book"/>
                <a:cs typeface="Avenir Book"/>
                <a:sym typeface="Avenir Book"/>
              </a:rPr>
              <a:t>Dipartimento di Scienze dell’Economia</a:t>
            </a:r>
            <a:endParaRPr sz="2400" dirty="0">
              <a:latin typeface="Avenir Book"/>
              <a:ea typeface="Avenir Book"/>
              <a:cs typeface="Avenir Book"/>
              <a:sym typeface="Avenir Book"/>
            </a:endParaRPr>
          </a:p>
          <a:p>
            <a:pPr lvl="0" algn="ctr" defTabSz="457200">
              <a:spcBef>
                <a:spcPts val="500"/>
              </a:spcBef>
            </a:pPr>
            <a:r>
              <a:rPr sz="2000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venir Book"/>
                <a:ea typeface="Avenir Book"/>
                <a:cs typeface="Avenir Book"/>
                <a:sym typeface="Avenir Book"/>
                <a:hlinkClick r:id="rId4"/>
              </a:rPr>
              <a:t>paola.scorrano@unisalento.it</a:t>
            </a:r>
            <a:r>
              <a:rPr sz="2400" dirty="0">
                <a:latin typeface="Avenir Book"/>
                <a:ea typeface="Avenir Book"/>
                <a:cs typeface="Avenir Book"/>
                <a:sym typeface="Avenir Book"/>
              </a:rPr>
              <a:t> </a:t>
            </a:r>
          </a:p>
        </p:txBody>
      </p:sp>
      <p:sp>
        <p:nvSpPr>
          <p:cNvPr id="4" name="Shape 108"/>
          <p:cNvSpPr/>
          <p:nvPr/>
        </p:nvSpPr>
        <p:spPr>
          <a:xfrm>
            <a:off x="357187" y="277366"/>
            <a:ext cx="8429626" cy="3847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just" defTabSz="457200">
              <a:defRPr sz="2500" b="1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 b="0"/>
            </a:pPr>
            <a:r>
              <a:rPr lang="it-IT" sz="2500" b="1" dirty="0" smtClean="0"/>
              <a:t>Contatti del docente</a:t>
            </a:r>
            <a:endParaRPr sz="25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46808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/>
          </p:cNvSpPr>
          <p:nvPr>
            <p:ph type="body" idx="4294967295"/>
          </p:nvPr>
        </p:nvSpPr>
        <p:spPr>
          <a:xfrm>
            <a:off x="266700" y="2042160"/>
            <a:ext cx="4310460" cy="309372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>
              <a:spcBef>
                <a:spcPts val="500"/>
              </a:spcBef>
              <a:buSzTx/>
              <a:buNone/>
              <a:defRPr sz="2000">
                <a:latin typeface="Avenir Book"/>
                <a:ea typeface="Avenir Book"/>
                <a:cs typeface="Avenir Book"/>
                <a:sym typeface="Avenir Book"/>
              </a:defRPr>
            </a:lvl1pPr>
          </a:lstStyle>
          <a:p>
            <a:pPr lvl="0">
              <a:defRPr sz="1800"/>
            </a:pPr>
            <a:r>
              <a:rPr lang="it-IT" sz="2800" dirty="0" smtClean="0"/>
              <a:t>- Indagare le relazioni dell’Industria nell’e-commerce</a:t>
            </a:r>
          </a:p>
          <a:p>
            <a:pPr lvl="0">
              <a:defRPr sz="1800"/>
            </a:pPr>
            <a:r>
              <a:rPr lang="it-IT" sz="2800" dirty="0" smtClean="0"/>
              <a:t>- Verificare l’esistenza di un eventuale sistema distributivo</a:t>
            </a:r>
            <a:endParaRPr sz="2800" dirty="0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6721"/>
            <a:ext cx="8229600" cy="784781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latin typeface="Avenir Book"/>
                <a:cs typeface="Avenir Book"/>
              </a:rPr>
              <a:t>Le componenti delle relazioni </a:t>
            </a:r>
            <a:r>
              <a:rPr lang="it-IT" sz="3200" dirty="0" err="1">
                <a:latin typeface="Avenir Book"/>
                <a:cs typeface="Avenir Book"/>
              </a:rPr>
              <a:t>intracanale</a:t>
            </a:r>
            <a:endParaRPr lang="it-IT" sz="3200" dirty="0">
              <a:latin typeface="Avenir Book"/>
              <a:cs typeface="Avenir Book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2000" y="1490244"/>
            <a:ext cx="8280000" cy="29813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it-IT" sz="2400" b="1" dirty="0">
                <a:latin typeface="Avenir Book"/>
                <a:cs typeface="Avenir Book"/>
              </a:rPr>
              <a:t>Contrattualistica</a:t>
            </a:r>
            <a:r>
              <a:rPr lang="it-IT" sz="2400" dirty="0">
                <a:latin typeface="Avenir Book"/>
                <a:cs typeface="Avenir Book"/>
              </a:rPr>
              <a:t>: se prevalente l’attenzione si focalizza sul puro e semplice scambio, senza ragioni di collaborazione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b="1" dirty="0">
                <a:latin typeface="Avenir Book"/>
                <a:cs typeface="Avenir Book"/>
              </a:rPr>
              <a:t>Competitiva</a:t>
            </a:r>
            <a:r>
              <a:rPr lang="it-IT" sz="2400" dirty="0">
                <a:latin typeface="Avenir Book"/>
                <a:cs typeface="Avenir Book"/>
              </a:rPr>
              <a:t>: concerne gli ambiti nei quali si ha invasione di competenze, che necessitano di una suddivisione dei compiti (momenti di tensione competitiva)</a:t>
            </a:r>
          </a:p>
          <a:p>
            <a:pPr eaLnBrk="1" hangingPunct="1">
              <a:lnSpc>
                <a:spcPct val="90000"/>
              </a:lnSpc>
            </a:pPr>
            <a:r>
              <a:rPr lang="it-IT" sz="2400" b="1" dirty="0">
                <a:latin typeface="Avenir Book"/>
                <a:cs typeface="Avenir Book"/>
              </a:rPr>
              <a:t>Strategica</a:t>
            </a:r>
            <a:r>
              <a:rPr lang="it-IT" sz="2400" dirty="0">
                <a:latin typeface="Avenir Book"/>
                <a:cs typeface="Avenir Book"/>
              </a:rPr>
              <a:t>: diviene determinante quando si riconosce l’opportunità di gestire i processi in modo sinergico al fine di massimizzare l’efficienza di ognuno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32001" y="4678348"/>
            <a:ext cx="82799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it-IT" sz="2000" i="1" dirty="0">
                <a:latin typeface="Avenir Book"/>
                <a:cs typeface="Avenir Book"/>
              </a:rPr>
              <a:t>Le componenti sono sempre </a:t>
            </a:r>
            <a:r>
              <a:rPr lang="it-IT" sz="2000" i="1" dirty="0" smtClean="0">
                <a:latin typeface="Avenir Book"/>
                <a:cs typeface="Avenir Book"/>
              </a:rPr>
              <a:t>presenti, ma </a:t>
            </a:r>
            <a:r>
              <a:rPr lang="it-IT" sz="2000" i="1" dirty="0">
                <a:latin typeface="Avenir Book"/>
                <a:cs typeface="Avenir Book"/>
              </a:rPr>
              <a:t>assumono contenuti differenti in considerazione della prevalenza di qualcuna di esse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19309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7950" y="-11778"/>
            <a:ext cx="6166974" cy="7794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it-IT" sz="3600">
                <a:latin typeface="Avenir Book"/>
                <a:cs typeface="Avenir Book"/>
              </a:rPr>
              <a:t>L’organizzazione delle relazioni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6134" y="929148"/>
            <a:ext cx="8288280" cy="204621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sz="2000" b="1" dirty="0">
                <a:latin typeface="Avenir Book"/>
                <a:cs typeface="Avenir Book"/>
              </a:rPr>
              <a:t>Complessità ambientale: </a:t>
            </a:r>
            <a:endParaRPr lang="it-IT" sz="2000" dirty="0">
              <a:latin typeface="Avenir Book"/>
              <a:cs typeface="Avenir Book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36133" y="3865563"/>
            <a:ext cx="8288280" cy="1982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it-IT" sz="2000" b="1" dirty="0">
                <a:latin typeface="Avenir Book"/>
                <a:ea typeface="Calibri"/>
                <a:cs typeface="Avenir Book"/>
                <a:sym typeface="Calibri"/>
              </a:rPr>
              <a:t>Rilevanza</a:t>
            </a:r>
            <a:r>
              <a:rPr lang="it-IT" sz="2000" dirty="0" smtClean="0"/>
              <a:t>: </a:t>
            </a:r>
          </a:p>
          <a:p>
            <a:r>
              <a:rPr lang="it-IT" sz="2000" i="1" dirty="0" smtClean="0"/>
              <a:t>Influenza</a:t>
            </a:r>
            <a:r>
              <a:rPr lang="it-IT" sz="2000" dirty="0" smtClean="0"/>
              <a:t>: capacità </a:t>
            </a:r>
            <a:r>
              <a:rPr lang="it-IT" sz="2000" dirty="0"/>
              <a:t>di condizionare l’operato </a:t>
            </a:r>
            <a:r>
              <a:rPr lang="it-IT" sz="2000" dirty="0" smtClean="0"/>
              <a:t>altrui</a:t>
            </a:r>
          </a:p>
          <a:p>
            <a:r>
              <a:rPr lang="it-IT" sz="2000" i="1" dirty="0" smtClean="0"/>
              <a:t>Criticità</a:t>
            </a:r>
            <a:r>
              <a:rPr lang="it-IT" sz="2000" dirty="0" smtClean="0"/>
              <a:t>: sostituibilità </a:t>
            </a:r>
            <a:r>
              <a:rPr lang="it-IT" sz="2000" dirty="0"/>
              <a:t>o meno della risorsa </a:t>
            </a:r>
            <a:r>
              <a:rPr lang="it-IT" sz="2000" dirty="0" smtClean="0"/>
              <a:t>dell’impresa</a:t>
            </a:r>
            <a:endParaRPr lang="it-IT" sz="2000" dirty="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619138" y="2744787"/>
            <a:ext cx="4105275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it-IT" sz="2000" dirty="0">
              <a:latin typeface="Avenir Book"/>
              <a:cs typeface="Avenir Book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88533" y="1599228"/>
            <a:ext cx="8288280" cy="1982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it-IT" sz="2000" i="1" dirty="0" smtClean="0">
                <a:latin typeface="Avenir Book"/>
                <a:cs typeface="Avenir Book"/>
              </a:rPr>
              <a:t>Varietà</a:t>
            </a:r>
            <a:r>
              <a:rPr lang="it-IT" sz="2000" dirty="0" smtClean="0">
                <a:latin typeface="Avenir Book"/>
                <a:cs typeface="Avenir Book"/>
              </a:rPr>
              <a:t>: è la differenziazione </a:t>
            </a:r>
            <a:r>
              <a:rPr lang="it-IT" sz="2000" dirty="0">
                <a:latin typeface="Avenir Book"/>
                <a:cs typeface="Avenir Book"/>
              </a:rPr>
              <a:t>con cui si presentano gli attributi di un </a:t>
            </a:r>
            <a:r>
              <a:rPr lang="it-IT" sz="2000" dirty="0" smtClean="0">
                <a:latin typeface="Avenir Book"/>
                <a:cs typeface="Avenir Book"/>
              </a:rPr>
              <a:t>fenomeno in un dato momento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it-IT" sz="2000" i="1" dirty="0" smtClean="0">
                <a:latin typeface="Avenir Book"/>
                <a:cs typeface="Avenir Book"/>
              </a:rPr>
              <a:t>Variabilità: è </a:t>
            </a:r>
            <a:r>
              <a:rPr lang="it-IT" sz="2000" dirty="0" smtClean="0">
                <a:latin typeface="Avenir Book"/>
                <a:cs typeface="Avenir Book"/>
              </a:rPr>
              <a:t>il </a:t>
            </a:r>
            <a:r>
              <a:rPr lang="it-IT" sz="2000" dirty="0">
                <a:latin typeface="Avenir Book"/>
                <a:cs typeface="Avenir Book"/>
              </a:rPr>
              <a:t>probabile cambiamento dei predetti </a:t>
            </a:r>
            <a:r>
              <a:rPr lang="it-IT" sz="2000" dirty="0" smtClean="0">
                <a:latin typeface="Avenir Book"/>
                <a:cs typeface="Avenir Book"/>
              </a:rPr>
              <a:t>attributi nel tempo</a:t>
            </a:r>
          </a:p>
          <a:p>
            <a:r>
              <a:rPr lang="it-IT" sz="2000" i="1" dirty="0" smtClean="0">
                <a:latin typeface="Avenir Book"/>
                <a:cs typeface="Avenir Book"/>
              </a:rPr>
              <a:t>Indeterminatezza</a:t>
            </a:r>
            <a:r>
              <a:rPr lang="it-IT" sz="2000" dirty="0" smtClean="0">
                <a:latin typeface="Avenir Book"/>
                <a:cs typeface="Avenir Book"/>
              </a:rPr>
              <a:t>: è la capacità da parte dell’organo di  </a:t>
            </a:r>
            <a:r>
              <a:rPr lang="it-IT" sz="2000" dirty="0">
                <a:latin typeface="Avenir Book"/>
                <a:cs typeface="Avenir Book"/>
              </a:rPr>
              <a:t>governo di comprensione </a:t>
            </a:r>
            <a:r>
              <a:rPr lang="it-IT" sz="2000" dirty="0" smtClean="0">
                <a:latin typeface="Avenir Book"/>
                <a:cs typeface="Avenir Book"/>
              </a:rPr>
              <a:t>dei </a:t>
            </a:r>
            <a:r>
              <a:rPr lang="it-IT" sz="2000" dirty="0">
                <a:latin typeface="Avenir Book"/>
                <a:cs typeface="Avenir Book"/>
              </a:rPr>
              <a:t>caratteri essenziali del fenomeno nonché degli effetti </a:t>
            </a:r>
            <a:r>
              <a:rPr lang="it-IT" sz="2000" dirty="0" smtClean="0">
                <a:latin typeface="Avenir Book"/>
                <a:cs typeface="Avenir Book"/>
              </a:rPr>
              <a:t>prodotti</a:t>
            </a:r>
            <a:endParaRPr lang="it-IT" sz="2000" i="1" dirty="0">
              <a:latin typeface="Avenir Book"/>
              <a:cs typeface="Avenir Book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22299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47760" y="-28869"/>
            <a:ext cx="9144000" cy="1508125"/>
          </a:xfrm>
        </p:spPr>
        <p:txBody>
          <a:bodyPr/>
          <a:lstStyle/>
          <a:p>
            <a:pPr algn="l" eaLnBrk="1" hangingPunct="1"/>
            <a:r>
              <a:rPr lang="it-IT" sz="3200" dirty="0">
                <a:latin typeface="Avenir Book"/>
                <a:cs typeface="Avenir Book"/>
              </a:rPr>
              <a:t>Tipologie di relazioni distributive </a:t>
            </a:r>
            <a:r>
              <a:rPr lang="it-IT" sz="3200" dirty="0" smtClean="0">
                <a:latin typeface="Avenir Book"/>
                <a:cs typeface="Avenir Book"/>
              </a:rPr>
              <a:t/>
            </a:r>
            <a:br>
              <a:rPr lang="it-IT" sz="3200" dirty="0" smtClean="0">
                <a:latin typeface="Avenir Book"/>
                <a:cs typeface="Avenir Book"/>
              </a:rPr>
            </a:br>
            <a:r>
              <a:rPr lang="it-IT" sz="3200" dirty="0" smtClean="0">
                <a:latin typeface="Avenir Book"/>
                <a:cs typeface="Avenir Book"/>
              </a:rPr>
              <a:t>dell’impresa </a:t>
            </a:r>
            <a:r>
              <a:rPr lang="it-IT" sz="3200" dirty="0">
                <a:latin typeface="Avenir Book"/>
                <a:cs typeface="Avenir Book"/>
              </a:rPr>
              <a:t>industriale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676835" y="2107612"/>
            <a:ext cx="2663825" cy="115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 sz="1600">
              <a:latin typeface="Avenir Book"/>
              <a:cs typeface="Avenir Book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5340660" y="2107612"/>
            <a:ext cx="2663825" cy="115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 sz="1600">
              <a:latin typeface="Avenir Book"/>
              <a:cs typeface="Avenir Book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676835" y="3258550"/>
            <a:ext cx="2663825" cy="115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 sz="1600">
              <a:latin typeface="Avenir Book"/>
              <a:cs typeface="Avenir Book"/>
            </a:endParaRP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5340660" y="3258550"/>
            <a:ext cx="2663825" cy="11509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it-IT" sz="1600">
              <a:latin typeface="Avenir Book"/>
              <a:cs typeface="Avenir Book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163948" y="2028237"/>
            <a:ext cx="13684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1600">
                <a:latin typeface="Avenir Book"/>
                <a:cs typeface="Avenir Book"/>
              </a:rPr>
              <a:t>Alta 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1163948" y="4050712"/>
            <a:ext cx="13684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1600">
                <a:latin typeface="Avenir Book"/>
                <a:cs typeface="Avenir Book"/>
              </a:rPr>
              <a:t>Bassa 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2748273" y="4626975"/>
            <a:ext cx="13684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1600">
                <a:latin typeface="Avenir Book"/>
                <a:cs typeface="Avenir Book"/>
              </a:rPr>
              <a:t>Bassa 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7285348" y="4620625"/>
            <a:ext cx="13684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it-IT" sz="1600">
                <a:latin typeface="Avenir Book"/>
                <a:cs typeface="Avenir Book"/>
              </a:rPr>
              <a:t>Alta 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300348" y="2701337"/>
            <a:ext cx="15953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2000">
                <a:latin typeface="Avenir Book"/>
                <a:cs typeface="Avenir Book"/>
              </a:rPr>
              <a:t>Complessità </a:t>
            </a:r>
          </a:p>
          <a:p>
            <a:r>
              <a:rPr lang="it-IT" sz="2000">
                <a:latin typeface="Avenir Book"/>
                <a:cs typeface="Avenir Book"/>
              </a:rPr>
              <a:t>ambientale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220960" y="5119100"/>
            <a:ext cx="27601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it-IT" sz="2000" dirty="0">
                <a:latin typeface="Avenir Book"/>
                <a:cs typeface="Avenir Book"/>
              </a:rPr>
              <a:t>Rilevanza </a:t>
            </a:r>
          </a:p>
          <a:p>
            <a:pPr algn="ctr"/>
            <a:r>
              <a:rPr lang="it-IT" sz="1600" dirty="0">
                <a:latin typeface="Avenir Book"/>
                <a:cs typeface="Avenir Book"/>
              </a:rPr>
              <a:t>(alta influenza e alta criticità)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180073" y="2440987"/>
            <a:ext cx="15589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it-IT" sz="1800" b="1">
                <a:latin typeface="Avenir Book"/>
                <a:cs typeface="Avenir Book"/>
              </a:rPr>
              <a:t>GD - DO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5654985" y="2466387"/>
            <a:ext cx="2133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it-IT" sz="1800" b="1">
                <a:latin typeface="Avenir Book"/>
                <a:cs typeface="Avenir Book"/>
              </a:rPr>
              <a:t>E - commerce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5485123" y="3403012"/>
            <a:ext cx="2374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it-IT" sz="1800" b="1">
                <a:latin typeface="Avenir Book"/>
                <a:cs typeface="Avenir Book"/>
              </a:rPr>
              <a:t>Piccolo dettaglio organizzato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66002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3580"/>
            <a:ext cx="5821315" cy="792163"/>
          </a:xfrm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latin typeface="Avenir Book"/>
                <a:cs typeface="Avenir Book"/>
              </a:rPr>
              <a:t>L’ordinamento strutturale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28638" y="1100503"/>
            <a:ext cx="8362950" cy="29083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it-IT" sz="2400" b="1" dirty="0">
                <a:latin typeface="Avenir Book"/>
                <a:cs typeface="Avenir Book"/>
              </a:rPr>
              <a:t>Ordinamento </a:t>
            </a:r>
            <a:r>
              <a:rPr lang="it-IT" sz="2400" dirty="0">
                <a:latin typeface="Avenir Book"/>
                <a:cs typeface="Avenir Book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it-IT" sz="2400" dirty="0">
                <a:latin typeface="Avenir Book"/>
                <a:cs typeface="Avenir Book"/>
              </a:rPr>
              <a:t>Tipologia di sequenzialità operativa </a:t>
            </a:r>
            <a:r>
              <a:rPr lang="it-IT" sz="2400" dirty="0" smtClean="0">
                <a:latin typeface="Avenir Book"/>
                <a:cs typeface="Avenir Book"/>
              </a:rPr>
              <a:t/>
            </a:r>
            <a:br>
              <a:rPr lang="it-IT" sz="2400" dirty="0" smtClean="0">
                <a:latin typeface="Avenir Book"/>
                <a:cs typeface="Avenir Book"/>
              </a:rPr>
            </a:br>
            <a:r>
              <a:rPr lang="it-IT" sz="2400" dirty="0" smtClean="0">
                <a:latin typeface="Avenir Book"/>
                <a:cs typeface="Avenir Book"/>
              </a:rPr>
              <a:t>(</a:t>
            </a:r>
            <a:r>
              <a:rPr lang="it-IT" sz="2000" dirty="0">
                <a:latin typeface="Avenir Book"/>
                <a:cs typeface="Avenir Book"/>
              </a:rPr>
              <a:t>carattere immateriale che stabilisce </a:t>
            </a:r>
            <a:r>
              <a:rPr lang="it-IT" sz="2000" dirty="0" smtClean="0">
                <a:latin typeface="Avenir Book"/>
                <a:cs typeface="Avenir Book"/>
              </a:rPr>
              <a:t>la sequenza delle </a:t>
            </a:r>
            <a:r>
              <a:rPr lang="it-IT" sz="2000" dirty="0" err="1">
                <a:latin typeface="Avenir Book"/>
                <a:cs typeface="Avenir Book"/>
              </a:rPr>
              <a:t>operations</a:t>
            </a:r>
            <a:r>
              <a:rPr lang="it-IT" sz="2400" dirty="0">
                <a:latin typeface="Avenir Book"/>
                <a:cs typeface="Avenir Book"/>
              </a:rPr>
              <a:t>)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it-IT" sz="2400" b="1" dirty="0" smtClean="0">
                <a:latin typeface="Avenir Book"/>
                <a:cs typeface="Avenir Book"/>
              </a:rPr>
              <a:t/>
            </a:r>
            <a:br>
              <a:rPr lang="it-IT" sz="2400" b="1" dirty="0" smtClean="0">
                <a:latin typeface="Avenir Book"/>
                <a:cs typeface="Avenir Book"/>
              </a:rPr>
            </a:br>
            <a:r>
              <a:rPr lang="it-IT" sz="2400" b="1" dirty="0" smtClean="0">
                <a:latin typeface="Avenir Book"/>
                <a:cs typeface="Avenir Book"/>
              </a:rPr>
              <a:t>Strutturale</a:t>
            </a:r>
            <a:r>
              <a:rPr lang="it-IT" sz="2400" dirty="0" smtClean="0">
                <a:latin typeface="Avenir Book"/>
                <a:cs typeface="Avenir Book"/>
              </a:rPr>
              <a:t> </a:t>
            </a:r>
            <a:endParaRPr lang="it-IT" sz="2400" dirty="0">
              <a:latin typeface="Avenir Book"/>
              <a:cs typeface="Avenir Book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it-IT" sz="2400" dirty="0" smtClean="0">
                <a:latin typeface="Avenir Book"/>
                <a:cs typeface="Avenir Book"/>
              </a:rPr>
              <a:t>Elementi materiali che consentono l’attuazione della relazione di scambio</a:t>
            </a:r>
            <a:endParaRPr lang="it-IT" sz="2400" dirty="0">
              <a:latin typeface="Avenir Book"/>
              <a:cs typeface="Avenir Book"/>
            </a:endParaRP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051050" y="4474016"/>
            <a:ext cx="6840538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2400" i="1" dirty="0">
                <a:latin typeface="Avenir Book"/>
                <a:cs typeface="Avenir Book"/>
              </a:rPr>
              <a:t>Osservando i rapporti tra industria e distribuzione emerge che l’ordinamento strutturale è di natura prettamente logistica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900113" y="4579938"/>
            <a:ext cx="863600" cy="360362"/>
          </a:xfrm>
          <a:prstGeom prst="rightArrow">
            <a:avLst>
              <a:gd name="adj1" fmla="val 50000"/>
              <a:gd name="adj2" fmla="val 59912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latin typeface="Avenir Book"/>
              <a:cs typeface="Avenir Book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3261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2000" y="1341438"/>
            <a:ext cx="8280000" cy="3557587"/>
          </a:xfrm>
          <a:noFill/>
        </p:spPr>
        <p:txBody>
          <a:bodyPr/>
          <a:lstStyle/>
          <a:p>
            <a:pPr eaLnBrk="1" hangingPunct="1"/>
            <a:r>
              <a:rPr lang="it-IT" sz="2400" b="1" dirty="0">
                <a:latin typeface="Avenir Book"/>
                <a:cs typeface="Avenir Book"/>
              </a:rPr>
              <a:t>Tipologia transazionale</a:t>
            </a:r>
          </a:p>
          <a:p>
            <a:pPr eaLnBrk="1" hangingPunct="1"/>
            <a:r>
              <a:rPr lang="it-IT" sz="2400" b="1" dirty="0">
                <a:latin typeface="Avenir Book"/>
                <a:cs typeface="Avenir Book"/>
              </a:rPr>
              <a:t>Ciclo dell’ordine</a:t>
            </a:r>
          </a:p>
          <a:p>
            <a:pPr eaLnBrk="1" hangingPunct="1"/>
            <a:r>
              <a:rPr lang="it-IT" sz="2400" b="1" dirty="0">
                <a:latin typeface="Avenir Book"/>
                <a:cs typeface="Avenir Book"/>
              </a:rPr>
              <a:t>Pianificazione consegne e arrivi</a:t>
            </a:r>
          </a:p>
          <a:p>
            <a:pPr eaLnBrk="1" hangingPunct="1"/>
            <a:r>
              <a:rPr lang="it-IT" sz="2400" b="1" dirty="0">
                <a:latin typeface="Avenir Book"/>
                <a:cs typeface="Avenir Book"/>
              </a:rPr>
              <a:t>Trasporto</a:t>
            </a:r>
          </a:p>
          <a:p>
            <a:pPr eaLnBrk="1" hangingPunct="1"/>
            <a:r>
              <a:rPr lang="it-IT" sz="2400" b="1" dirty="0">
                <a:latin typeface="Avenir Book"/>
                <a:cs typeface="Avenir Book"/>
              </a:rPr>
              <a:t>Supporto informatico</a:t>
            </a:r>
          </a:p>
          <a:p>
            <a:pPr eaLnBrk="1" hangingPunct="1"/>
            <a:r>
              <a:rPr lang="it-IT" sz="2400" b="1" dirty="0">
                <a:latin typeface="Avenir Book"/>
                <a:cs typeface="Avenir Book"/>
              </a:rPr>
              <a:t>Orientamento strategico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75600" y="18462"/>
            <a:ext cx="7393826" cy="792163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it-IT" sz="3200" dirty="0">
                <a:latin typeface="Avenir Book"/>
                <a:cs typeface="Avenir Book"/>
              </a:rPr>
              <a:t>Elementi dell’ordinamento strutturale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31800" y="4590117"/>
            <a:ext cx="8280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it-IT" sz="2000" dirty="0">
                <a:latin typeface="Avenir Book"/>
                <a:cs typeface="Avenir Book"/>
              </a:rPr>
              <a:t>La definizione di tali elementi può essere di competenza di un soggetto o frutto della sedimentazione di comportamenti e relazioni manifestatesi nel tempo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6865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8000" y="61839"/>
            <a:ext cx="8229600" cy="754545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sz="3200" dirty="0">
                <a:latin typeface="Avenir Book"/>
                <a:cs typeface="Avenir Book"/>
              </a:rPr>
              <a:t>Il contesto </a:t>
            </a:r>
            <a:r>
              <a:rPr lang="it-IT" sz="3200" dirty="0" smtClean="0">
                <a:latin typeface="Avenir Book"/>
                <a:cs typeface="Avenir Book"/>
              </a:rPr>
              <a:t>dell’e-commerce</a:t>
            </a:r>
            <a:endParaRPr lang="it-IT" sz="3200" dirty="0">
              <a:latin typeface="Avenir Book"/>
              <a:cs typeface="Avenir Book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it-IT" sz="2400" b="1" dirty="0">
                <a:latin typeface="Avenir Book"/>
                <a:cs typeface="Avenir Book"/>
              </a:rPr>
              <a:t>Varietà</a:t>
            </a:r>
            <a:r>
              <a:rPr lang="it-IT" sz="2400" dirty="0">
                <a:latin typeface="Avenir Book"/>
                <a:cs typeface="Avenir Book"/>
              </a:rPr>
              <a:t>: alta stante la differenziazione degli elementi e le loro </a:t>
            </a:r>
            <a:r>
              <a:rPr lang="it-IT" sz="2400" dirty="0" smtClean="0">
                <a:latin typeface="Avenir Book"/>
                <a:cs typeface="Avenir Book"/>
              </a:rPr>
              <a:t>peculiarità</a:t>
            </a:r>
          </a:p>
          <a:p>
            <a:pPr eaLnBrk="1" hangingPunct="1">
              <a:buFontTx/>
              <a:buNone/>
            </a:pPr>
            <a:endParaRPr lang="it-IT" sz="2400" dirty="0">
              <a:latin typeface="Avenir Book"/>
              <a:cs typeface="Avenir Book"/>
            </a:endParaRPr>
          </a:p>
          <a:p>
            <a:pPr eaLnBrk="1" hangingPunct="1">
              <a:buFontTx/>
              <a:buNone/>
            </a:pPr>
            <a:r>
              <a:rPr lang="it-IT" sz="2400" b="1" dirty="0">
                <a:latin typeface="Avenir Book"/>
                <a:cs typeface="Avenir Book"/>
              </a:rPr>
              <a:t>Variabilità</a:t>
            </a:r>
            <a:r>
              <a:rPr lang="it-IT" sz="2400" dirty="0">
                <a:latin typeface="Avenir Book"/>
                <a:cs typeface="Avenir Book"/>
              </a:rPr>
              <a:t>: alta in considerazione del livello di </a:t>
            </a:r>
            <a:r>
              <a:rPr lang="it-IT" sz="2400" dirty="0" smtClean="0">
                <a:latin typeface="Avenir Book"/>
                <a:cs typeface="Avenir Book"/>
              </a:rPr>
              <a:t>innovazione</a:t>
            </a:r>
          </a:p>
          <a:p>
            <a:pPr eaLnBrk="1" hangingPunct="1">
              <a:buFontTx/>
              <a:buNone/>
            </a:pPr>
            <a:r>
              <a:rPr lang="it-IT" sz="2400" dirty="0" smtClean="0">
                <a:latin typeface="Avenir Book"/>
                <a:cs typeface="Avenir Book"/>
              </a:rPr>
              <a:t>  </a:t>
            </a:r>
            <a:endParaRPr lang="it-IT" sz="2400" dirty="0">
              <a:latin typeface="Avenir Book"/>
              <a:cs typeface="Avenir Book"/>
            </a:endParaRPr>
          </a:p>
          <a:p>
            <a:pPr eaLnBrk="1" hangingPunct="1">
              <a:buFontTx/>
              <a:buNone/>
            </a:pPr>
            <a:r>
              <a:rPr lang="it-IT" sz="2400" b="1" dirty="0">
                <a:latin typeface="Avenir Book"/>
                <a:cs typeface="Avenir Book"/>
              </a:rPr>
              <a:t>Indeterminatezza</a:t>
            </a:r>
            <a:r>
              <a:rPr lang="it-IT" sz="2400" dirty="0">
                <a:latin typeface="Avenir Book"/>
                <a:cs typeface="Avenir Book"/>
              </a:rPr>
              <a:t>: elevata in considerazione della difficoltà conoscitiva del fenomeno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61772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3522" y="-90708"/>
            <a:ext cx="8229600" cy="1619250"/>
          </a:xfrm>
        </p:spPr>
        <p:txBody>
          <a:bodyPr>
            <a:normAutofit/>
          </a:bodyPr>
          <a:lstStyle/>
          <a:p>
            <a:pPr algn="l" eaLnBrk="1" hangingPunct="1"/>
            <a:r>
              <a:rPr lang="it-IT" sz="3200" dirty="0">
                <a:latin typeface="Avenir Book"/>
                <a:cs typeface="Avenir Book"/>
              </a:rPr>
              <a:t>Gli elementi dell’ordinamento strutturale nei rapporti </a:t>
            </a:r>
            <a:r>
              <a:rPr lang="it-IT" sz="3200" dirty="0" smtClean="0">
                <a:latin typeface="Avenir Book"/>
                <a:cs typeface="Avenir Book"/>
              </a:rPr>
              <a:t>e-commerce</a:t>
            </a:r>
            <a:endParaRPr lang="it-IT" sz="3200" dirty="0">
              <a:latin typeface="Avenir Book"/>
              <a:cs typeface="Avenir Book"/>
            </a:endParaRPr>
          </a:p>
        </p:txBody>
      </p:sp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45" y="1949468"/>
            <a:ext cx="8748713" cy="3614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0442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022C4200-0B97-413B-A427-1F164B177798}"/>
  <p:tag name="ISPRING_RESOURCE_FOLDER" val="C:\Users\lorenzo\Desktop\eLearning\Scorrano Paola\Rapporti industria e-commerce  SCORRANO\"/>
  <p:tag name="ISPRING_PRESENTATION_PATH" val="C:\Users\lorenzo\Desktop\eLearning\Scorrano Paola\Rapporti industria e-commerce  SCORRANO.pptx"/>
  <p:tag name="ISPRING_PROJECT_FOLDER_UPDATED" val="1"/>
  <p:tag name="ISPRING_PRESENTATION_INFO" val="&lt;?xml version=&quot;1.0&quot; encoding=&quot;UTF-8&quot; standalone=&quot;no&quot; ?&gt;&#10;&lt;presentation&gt;&#10;&#10;  &lt;slides&gt;&#10;    &lt;slide duration=&quot;7924&quot; id=&quot;{A3299B47-336C-431B-B75D-BE39258C1AF1}&quot; pptId=&quot;256&quot; transitionDuration=&quot;0&quot;/&gt;&#10;    &lt;slide duration=&quot;22852&quot; id=&quot;{BDD6C709-DA6D-4A5F-9338-25C486F2CFA7}&quot; pptId=&quot;257&quot; transitionDuration=&quot;0&quot;/&gt;&#10;    &lt;slide duration=&quot;85764&quot; id=&quot;{33E42E89-D8E8-43B2-AF3C-2D452B2A8367}&quot; pptId=&quot;270&quot; transitionDuration=&quot;0&quot;/&gt;&#10;    &lt;slide duration=&quot;181068&quot; id=&quot;{CDCEF93F-2659-49E2-B145-C7E32DC416B6}&quot; pptId=&quot;272&quot; transitionDuration=&quot;0&quot;/&gt;&#10;    &lt;slide duration=&quot;45908&quot; id=&quot;{32A77F6F-DEA1-420B-8092-E0D1E25528FF}&quot; pptId=&quot;286&quot; transitionDuration=&quot;0&quot;/&gt;&#10;    &lt;slide duration=&quot;62338&quot; id=&quot;{148BD650-B9B3-45DD-AAD5-5CB75F58039F}&quot; pptId=&quot;274&quot; transitionDuration=&quot;0&quot;/&gt;&#10;    &lt;slide duration=&quot;46208&quot; id=&quot;{9F39FADA-9AB2-4B02-9792-698EA08809CE}&quot; pptId=&quot;276&quot; transitionDuration=&quot;0&quot;/&gt;&#10;    &lt;slide duration=&quot;230548&quot; id=&quot;{6BBD5F56-C2E9-45A1-92F8-D59173A72B2B}&quot; pptId=&quot;281&quot; transitionDuration=&quot;0&quot;/&gt;&#10;    &lt;slide duration=&quot;90548&quot; id=&quot;{A099FB12-C6E8-4621-97CD-BEA5F847607D}&quot; pptId=&quot;282&quot; transitionDuration=&quot;0&quot;/&gt;&#10;    &lt;slide duration=&quot;100868&quot; id=&quot;{6B3D71AB-3AE7-43A2-B6E7-0FA1EF5C25CF}&quot; pptId=&quot;283&quot; transitionDuration=&quot;0&quot;/&gt;&#10;    &lt;slide duration=&quot;94208&quot; id=&quot;{7673A7AA-2A82-4990-9500-841264605F36}&quot; pptId=&quot;284&quot; transitionDuration=&quot;0&quot;/&gt;&#10;    &lt;slide duration=&quot;76448&quot; id=&quot;{4A64A56F-8042-4A17-9CB1-6BED2466A003}&quot; pptId=&quot;285&quot; transitionDuration=&quot;0&quot;/&gt;&#10;    &lt;slide duration=&quot;5000&quot; id=&quot;{BB76328F-1733-4F27-9224-838990D4B71E}&quot; pptId=&quot;267&quot; transitionDuration=&quot;0&quot;/&gt;&#10;  &lt;/slides&gt;&#10;&#10;  &lt;narration&gt;&#10;    &lt;videoTracks&gt;&#10;      &lt;videoTrack duration=&quot;7928&quot; muted=&quot;false&quot; slideId=&quot;{A3299B47-336C-431B-B75D-BE39258C1AF1}&quot; startTime=&quot;0&quot; stepIndex=&quot;0&quot; volume=&quot;1&quot;&gt;&#10;        &lt;file modifyTime=&quot;2015-06-26T17:54:47&quot; size=&quot;21767570&quot;&gt;&#10;          &lt;path full=&quot;C:\Users\lorenzo\Desktop\eLearning\Scorrano Paola\Rapporti industria e-commerce  SCORRANO\video\video1.mkv&quot; relative=&quot;Rapporti industria e-commerce  SCORRANO\video\video1.mkv&quot; resource=&quot;video1.mkv&quot;/&gt;&#10;        &lt;/file&gt;&#10;        &lt;trim end=&quot;4&quot; start=&quot;0&quot;/&gt;&#10;        &lt;video height=&quot;480&quot; width=&quot;640&quot;/&gt;&#10;        &lt;audio channels=&quot;2&quot; sampleRate=&quot;44100&quot;/&gt;&#10;      &lt;/videoTrack&gt;&#10;      &lt;videoTrack duration=&quot;22858&quot; muted=&quot;false&quot; slideId=&quot;{BDD6C709-DA6D-4A5F-9338-25C486F2CFA7}&quot; startTime=&quot;0&quot; stepIndex=&quot;0&quot; volume=&quot;1&quot;&gt;&#10;        &lt;file modifyTime=&quot;2015-06-26T17:55:10&quot; size=&quot;63807966&quot;&gt;&#10;          &lt;path full=&quot;C:\Users\lorenzo\Desktop\eLearning\Scorrano Paola\Rapporti industria e-commerce  SCORRANO\video\video2.mkv&quot; relative=&quot;Rapporti industria e-commerce  SCORRANO\video\video2.mkv&quot; resource=&quot;video2.mkv&quot;/&gt;&#10;        &lt;/file&gt;&#10;        &lt;trim end=&quot;6&quot; start=&quot;0&quot;/&gt;&#10;        &lt;video height=&quot;480&quot; width=&quot;640&quot;/&gt;&#10;        &lt;audio channels=&quot;2&quot; sampleRate=&quot;44100&quot;/&gt;&#10;      &lt;/videoTrack&gt;&#10;      &lt;videoTrack duration=&quot;85768&quot; muted=&quot;false&quot; slideId=&quot;{33E42E89-D8E8-43B2-AF3C-2D452B2A8367}&quot; startTime=&quot;0&quot; stepIndex=&quot;0&quot; volume=&quot;1&quot;&gt;&#10;        &lt;file modifyTime=&quot;2015-06-26T17:56:36&quot; size=&quot;240422600&quot;&gt;&#10;          &lt;path full=&quot;C:\Users\lorenzo\Desktop\eLearning\Scorrano Paola\Rapporti industria e-commerce  SCORRANO\video\video3.mkv&quot; relative=&quot;Rapporti industria e-commerce  SCORRANO\video\video3.mkv&quot; resource=&quot;video3.mkv&quot;/&gt;&#10;        &lt;/file&gt;&#10;        &lt;trim end=&quot;4&quot; start=&quot;0&quot;/&gt;&#10;        &lt;video height=&quot;480&quot; width=&quot;640&quot;/&gt;&#10;        &lt;audio channels=&quot;2&quot; sampleRate=&quot;44100&quot;/&gt;&#10;      &lt;/videoTrack&gt;&#10;      &lt;videoTrack duration=&quot;181068&quot; muted=&quot;false&quot; slideId=&quot;{CDCEF93F-2659-49E2-B145-C7E32DC416B6}&quot; startTime=&quot;0&quot; stepIndex=&quot;0&quot; volume=&quot;1&quot;&gt;&#10;        &lt;file modifyTime=&quot;2015-06-26T17:59:37&quot; size=&quot;517545815&quot;&gt;&#10;          &lt;path full=&quot;C:\Users\lorenzo\Desktop\eLearning\Scorrano Paola\Rapporti industria e-commerce  SCORRANO\video\video4.mkv&quot; relative=&quot;Rapporti industria e-commerce  SCORRANO\video\video4.mkv&quot; resource=&quot;video4.mkv&quot;/&gt;&#10;        &lt;/file&gt;&#10;        &lt;video height=&quot;480&quot; width=&quot;640&quot;/&gt;&#10;        &lt;audio channels=&quot;2&quot; sampleRate=&quot;44100&quot;/&gt;&#10;      &lt;/videoTrack&gt;&#10;      &lt;videoTrack duration=&quot;45908&quot; muted=&quot;false&quot; slideId=&quot;{32A77F6F-DEA1-420B-8092-E0D1E25528FF}&quot; startTime=&quot;0&quot; stepIndex=&quot;0&quot; volume=&quot;1&quot;&gt;&#10;        &lt;file modifyTime=&quot;2015-06-26T18:00:24&quot; size=&quot;132107675&quot;&gt;&#10;          &lt;path full=&quot;C:\Users\lorenzo\Desktop\eLearning\Scorrano Paola\Rapporti industria e-commerce  SCORRANO\video\video5.mkv&quot; relative=&quot;Rapporti industria e-commerce  SCORRANO\video\video5.mkv&quot; resource=&quot;video5.mkv&quot;/&gt;&#10;        &lt;/file&gt;&#10;        &lt;video height=&quot;480&quot; width=&quot;640&quot;/&gt;&#10;        &lt;audio channels=&quot;2&quot; sampleRate=&quot;44100&quot;/&gt;&#10;      &lt;/videoTrack&gt;&#10;      &lt;videoTrack duration=&quot;62338&quot; muted=&quot;false&quot; slideId=&quot;{148BD650-B9B3-45DD-AAD5-5CB75F58039F}&quot; startTime=&quot;0&quot; stepIndex=&quot;0&quot; volume=&quot;1&quot;&gt;&#10;        &lt;file modifyTime=&quot;2015-06-26T18:01:26&quot; size=&quot;179146881&quot;&gt;&#10;          &lt;path full=&quot;C:\Users\lorenzo\Desktop\eLearning\Scorrano Paola\Rapporti industria e-commerce  SCORRANO\video\video6.mkv&quot; relative=&quot;Rapporti industria e-commerce  SCORRANO\video\video6.mkv&quot; resource=&quot;video6.mkv&quot;/&gt;&#10;        &lt;/file&gt;&#10;        &lt;video height=&quot;480&quot; width=&quot;640&quot;/&gt;&#10;        &lt;audio channels=&quot;2&quot; sampleRate=&quot;44100&quot;/&gt;&#10;      &lt;/videoTrack&gt;&#10;      &lt;videoTrack duration=&quot;46208&quot; muted=&quot;false&quot; slideId=&quot;{9F39FADA-9AB2-4B02-9792-698EA08809CE}&quot; startTime=&quot;0&quot; stepIndex=&quot;0&quot; volume=&quot;1&quot;&gt;&#10;        &lt;file modifyTime=&quot;2015-06-26T18:02:12&quot; size=&quot;132406122&quot;&gt;&#10;          &lt;path full=&quot;C:\Users\lorenzo\Desktop\eLearning\Scorrano Paola\Rapporti industria e-commerce  SCORRANO\video\video7.mkv&quot; relative=&quot;Rapporti industria e-commerce  SCORRANO\video\video7.mkv&quot; resource=&quot;video7.mkv&quot;/&gt;&#10;        &lt;/file&gt;&#10;        &lt;video height=&quot;480&quot; width=&quot;640&quot;/&gt;&#10;        &lt;audio channels=&quot;2&quot; sampleRate=&quot;44100&quot;/&gt;&#10;      &lt;/videoTrack&gt;&#10;      &lt;videoTrack duration=&quot;230548&quot; muted=&quot;false&quot; slideId=&quot;{6BBD5F56-C2E9-45A1-92F8-D59173A72B2B}&quot; startTime=&quot;0&quot; stepIndex=&quot;0&quot; volume=&quot;1&quot;&gt;&#10;        &lt;file modifyTime=&quot;2015-06-26T18:06:03&quot; size=&quot;678315722&quot;&gt;&#10;          &lt;path full=&quot;C:\Users\lorenzo\Desktop\eLearning\Scorrano Paola\Rapporti industria e-commerce  SCORRANO\video\video8.mkv&quot; relative=&quot;Rapporti industria e-commerce  SCORRANO\video\video8.mkv&quot; resource=&quot;video8.mkv&quot;/&gt;&#10;        &lt;/file&gt;&#10;        &lt;video height=&quot;480&quot; width=&quot;640&quot;/&gt;&#10;        &lt;audio channels=&quot;2&quot; sampleRate=&quot;44100&quot;/&gt;&#10;      &lt;/videoTrack&gt;&#10;      &lt;videoTrack duration=&quot;90548&quot; muted=&quot;false&quot; slideId=&quot;{A099FB12-C6E8-4621-97CD-BEA5F847607D}&quot; startTime=&quot;0&quot; stepIndex=&quot;0&quot; volume=&quot;1&quot;&gt;&#10;        &lt;file modifyTime=&quot;2015-06-26T18:07:34&quot; size=&quot;266058508&quot;&gt;&#10;          &lt;path full=&quot;C:\Users\lorenzo\Desktop\eLearning\Scorrano Paola\Rapporti industria e-commerce  SCORRANO\video\video9.mkv&quot; relative=&quot;Rapporti industria e-commerce  SCORRANO\video\video9.mkv&quot; resource=&quot;video9.mkv&quot;/&gt;&#10;        &lt;/file&gt;&#10;        &lt;video height=&quot;480&quot; width=&quot;640&quot;/&gt;&#10;        &lt;audio channels=&quot;2&quot; sampleRate=&quot;44100&quot;/&gt;&#10;      &lt;/videoTrack&gt;&#10;      &lt;videoTrack duration=&quot;100868&quot; muted=&quot;false&quot; slideId=&quot;{6B3D71AB-3AE7-43A2-B6E7-0FA1EF5C25CF}&quot; startTime=&quot;0&quot; stepIndex=&quot;0&quot; volume=&quot;1&quot;&gt;&#10;        &lt;file modifyTime=&quot;2015-06-26T18:09:15&quot; size=&quot;297210405&quot;&gt;&#10;          &lt;path full=&quot;C:\Users\lorenzo\Desktop\eLearning\Scorrano Paola\Rapporti industria e-commerce  SCORRANO\video\video10.mkv&quot; relative=&quot;Rapporti industria e-commerce  SCORRANO\video\video10.mkv&quot; resource=&quot;video10.mkv&quot;/&gt;&#10;        &lt;/file&gt;&#10;        &lt;video height=&quot;480&quot; width=&quot;640&quot;/&gt;&#10;        &lt;audio channels=&quot;2&quot; sampleRate=&quot;44100&quot;/&gt;&#10;      &lt;/videoTrack&gt;&#10;      &lt;videoTrack duration=&quot;94208&quot; muted=&quot;false&quot; slideId=&quot;{7673A7AA-2A82-4990-9500-841264605F36}&quot; startTime=&quot;0&quot; stepIndex=&quot;0&quot; volume=&quot;1&quot;&gt;&#10;        &lt;file modifyTime=&quot;2015-06-26T18:10:49&quot; size=&quot;278167174&quot;&gt;&#10;          &lt;path full=&quot;C:\Users\lorenzo\Desktop\eLearning\Scorrano Paola\Rapporti industria e-commerce  SCORRANO\video\video11.mkv&quot; relative=&quot;Rapporti industria e-commerce  SCORRANO\video\video11.mkv&quot; resource=&quot;video11.mkv&quot;/&gt;&#10;        &lt;/file&gt;&#10;        &lt;video height=&quot;480&quot; width=&quot;640&quot;/&gt;&#10;        &lt;audio channels=&quot;2&quot; sampleRate=&quot;44100&quot;/&gt;&#10;      &lt;/videoTrack&gt;&#10;      &lt;videoTrack duration=&quot;76448&quot; muted=&quot;false&quot; slideId=&quot;{4A64A56F-8042-4A17-9CB1-6BED2466A003}&quot; startTime=&quot;0&quot; stepIndex=&quot;0&quot; volume=&quot;1&quot;&gt;&#10;        &lt;file modifyTime=&quot;2015-06-26T18:12:06&quot; size=&quot;226114696&quot;&gt;&#10;          &lt;path full=&quot;C:\Users\lorenzo\Desktop\eLearning\Scorrano Paola\Rapporti industria e-commerce  SCORRANO\video\video12.mkv&quot; relative=&quot;Rapporti industria e-commerce  SCORRANO\video\video12.mkv&quot; resource=&quot;video12.mkv&quot;/&gt;&#10;        &lt;/file&gt;&#10;        &lt;video height=&quot;480&quot; width=&quot;640&quot;/&gt;&#10;        &lt;audio channels=&quot;2&quot; sampleRate=&quot;44100&quot;/&gt;&#10;      &lt;/videoTrack&gt;&#10;      &lt;videoTrack duration=&quot;4030&quot; muted=&quot;false&quot; slideId=&quot;{BB76328F-1733-4F27-9224-838990D4B71E}&quot; startTime=&quot;0&quot; stepIndex=&quot;0&quot; volume=&quot;1&quot;&gt;&#10;        &lt;file modifyTime=&quot;2015-06-26T18:12:10&quot; size=&quot;11361577&quot;&gt;&#10;          &lt;path full=&quot;C:\Users\lorenzo\Desktop\eLearning\Scorrano Paola\Rapporti industria e-commerce  SCORRANO\video\video13.mkv&quot; relative=&quot;Rapporti industria e-commerce  SCORRANO\video\video13.mkv&quot; resource=&quot;video13.mkv&quot;/&gt;&#10;        &lt;/file&gt;&#10;        &lt;video height=&quot;480&quot; width=&quot;640&quot;/&gt;&#10;        &lt;audio channels=&quot;2&quot; sampleRate=&quot;44100&quot;/&gt;&#10;      &lt;/videoTrack&gt;&#10;    &lt;/videoTracks&gt;&#10;  &lt;/narration&gt;&#10;&#10;&lt;/presentation&gt;&#10;"/>
  <p:tag name="ISPRING_RESOURCE_PATHS_HASH_PRESENTER" val="ffcd1828f4407ab71d2ee57ae6b50beefdbcc8"/>
  <p:tag name="ISPRING_PLAYERS_CUSTOMIZATION" val="UEsDBBQAAgAIAHeKd0b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EBre0ZyaM8Tgy8AAAZQAAAXAAAAdW5pdmVyc2FsL3VuaXZlcnNhbC5wbmftfAlUU9faNh28Vmu1XrWAIFHmSRCsIAqJA6OiCIKITGqCtApGSBkiIbG11ikQE4aADLkVcACES6gJYUjqlIFAUm0BY4BUkxAFApJIwiHTn2Crtrd3rbu+//u+9f9ruRYsks1+3/3sd37P2eec37M75JOFKxeamZl9EhYaGGVm9iHEzOz9Wx/9zTjC9w7qNv55DxEVss2siWf93Pjlw9Stu7aambXgPtYemmf8vuBEaBzCzOwzB9Pve2FR9i/MzCIqwgK3RucmyYfSL2YN5NucwFxFnUKdOiX64dK5h75BkzsikxzuFHx5IPb24h9i/r78ofMnlNvs9Kii7vfmL7vlKtm6eCny09s34jlX7zk2uXF3OXBLD6c+PobyRH45BjEEII6M9F8OYHyM7inXfaXyW5861NokSJ1YUrkL0KsZGJVKCCd1TffHy+jKqkkjQjN3+FeWzzc8hPcgr2nZ3UdTjUOnOhwDWGwkMNU1md88+Klx5NemHaKMJLR2SKRLpL1nHPgxkTgs/mB44n3jZ+uYk7glKHWHaG2s6etg1vMA8J6bJt4bF0pZ3yiSldrbIO1WWqFYOT3fzKwtrhs3r1w7DKfrjVN8x4K7cdeqT44mgg0Av6Iz8e7dMq3+CUj/JA8lthI5UwO+afCnmyejplAaTwzAlc4KVevoemQVemQ9yWUgBQgaU0nafHWd0oSRqZTsUeRiP6ZmOsuoIJtqKxcIWhKCloynokdSh8svaSUReomgBgc+2fS4eti0jsLToECGlYShwejZn0ngZNXDnZ4lQgYIDHAihh/d+xwn92bNjsYyTtLlD7i4ziPQ+I+kSnfI9K2KfPjsoEwhZqHHWTx+Ogo9pBD78MzNzPbzC0pAwgWBjpEQvRiCBrdUE1snDxmHOPkXcMsXK8nqn1M+vshtG28h77rwj6NDdxX/7MZ1gqnSrWDQvLudWvLxjnCL+yG3JpZ3LzHKCnT8pvZceBMz0MGBjdM/w1XDrcoPFsjJHiRclvLb8WWkmXubuXaxZdgsAEUXTQl/HeTZP4eCNI8AH5rI3WpZR0vaeN4obahU3aBly+KqheILl5I1t5I3J5d6u3Ez89izLfD+gnSlV+webBaSN6Jj9jkInFK4baOwJN/J9bzWzTxVQivKB+RExWiMP1Viid7ANwCQSSRK4KPBipl3nc/a7APwA/0UiUVzBRKZtFesgTQXTa3k+h3p6OSxphQZlXn0JAEaVUWWb9yNHYjKqnRvhnVkGFoT0vet2uyx+bseFpsWLQoxWtXQV27wvPPh9t5Tlst4yz9SwpAeweTj4fuYKerySzDRoI0wZSjhAFaeuZmZL8t2DIMKrZ3UVXyWn0QfzMnophWkw+/edYUoqGsVg4tcPmRCVwVtcWyKI7Kq/77aYWu/DNqPy6JV4eLUIr0Qs9ngT201oByC+gvEWA2b3MgFYEOPsq0hVE9EZUYTtEKAahzkQXuBI4blK2mTjVwf5T2/MbI8dzCOqLEam1spE6Q89jlIqauWInWwuOOy6XUqLqIyn9U+uDvOm5dj7cvfq7Ji2ZBwYuwAlP63vgyPqBKQn0r7mOfFbEEY/FTDFgQodmo1ZZ7RzU5Qh74A8Au2O36GF1EKOS/K1qUQvLDpreCiwvDPmd/C2N86CHu5CuSFkkEblvUYWVcmkeRCO9hoITRFtJcv9wloVEDdpHfaDtst09LOhfpdmi4PX1y+rvDwak2qwo8+sr0/FehMLtysv/5FoRdlFcuSJMumMHoyRhA3e1iX4SwlH2LY/T1eKq7MzPNIOFzsoSRXqNYZDf84q+QzoGxS5y7arQ0JWyrw5TLlnd8xswF/Vs9Yqj6JfcyLy/I6jF1m3CBB+bgUFOdzAbcmaGdhvsALttxZgNYELDJGhnyqgkIMzxwRKQo5uxxd4uNIYSNl6wo4ex1XI8q9JMoWkQotk7f2dk6qlE9+QQhtZI6mLXmYUSj37zlbkNNKn64e23u59h/sjBAXvFTgGBuRpuYG5uSB8DqZUGzdOhRT2LoBdEzzqBUjyS7FQXupZ90r+FM+/j0Ku7rbuTdHoNV8d5DIACRFRK5LskN+Is3uLxjgbTwiUVqn0g+7kied/54quLqJF0Tmq7IqU4SyY2m+PWMKZL8seyJnvALBoaXG8bLirxsjV87ATV0vLtyWCU9Y/323D+LLS0IoaSrD3YqxtLD4EyiJ7cUiy3W8ZVVye5dlbXL4qVbwssq9vPS0PKt97hBmCUjpg9wddVJyoSCj0Z07sJnFly+3rVltSY7oT6zTto1mUEag6SBNkDSkkKGzAtEU0I7xqwE9Cuggb2z1Mj2qWlpjXdZMOOcvEqDTfI8vEbfhB7pzqxsGkukRZLpxC5TmMXYLNdmAhcRlC7zsZV68DbKS9Ey9Em3ytKxj0hDHv8eB0XmXz/f5Lyh32l4O61lWMxUvzsB6tXBq7YWFmm4vZuAXjR3XtWwvMlhYwGfBJosRViTRdyu4uPCTrfxcfVSuZCGu+D2XBeTjWnlhSzqFoxJ4CGGJ4BEltxgkXkjYa1QIZBjITohGB14onAqoVIa+9zmla+2SDi1bnUfnh9wgSmu07HbgFl4o8OXnUbjyFg8KaxWLg9jE0Cu8SDKgqRCBr9c+sslDVSN6phDjUxtWqTfzMirhNpqNJCNYsEkZooJiUPkl7HmW+7IL4acyN4+xHKRe5gvjiOeZ+30jKN5TPbWwRquishbRfqIOgYHmF0KMofTzAjFMk8G7Vi1MR1oUifx9a0KvSzLgzT9YYCZtpbedHZntgzZjh/2pePJB94jydRPUdhxwzGdHQWR9gnRjvFI8BFaNQ3i+XBlUqlxuI0arJ2SO/thmg/Zy7zF3Eu48phQ3sOU4btLQ2c88tklGzKoZtBgRX0WxZTX+o0kYoTih9mQiK4hVeHxROd+XZSOEaQALk3qy7aTzfccOhaPjiM3GmuPH3ii0O1uiRv9VCt0JtKwuEml6B0DGTH3EBWJK4dv3ok0Z+OxVrenP4l2AKWtbX1Z8YErLn0uNTMxOfGFKMWa//gR+YY6ZMjdlfrOQuv9gfjHIVAF8/58u9M9KYjIaGL81kLQ5T1zgywsM9P4MFs5+tKfAMs/E6sco+sx9z2pTVbLkqr+tLSSc+R12ad+jB5EmzjuBCgZQMf9n66V4tSM0cEP2V69oAgNVUQWrVs0tsHwpvisaGhJiWts9KBDm+Zp46VLBznck/2+QTAQnYXTTramkfNX4dtDsT7QQG6Rk/DRI+2tU5m6xNrPJL9UvuL6lpsZkSaW2Y04Od6C4gH2fLXbj+rltKcQfHX/mbDS5U3XsWaSC48TNfOLBpnGHIl4vDdM1znxG5HbTSARZdd7E7bVxa15jxE/vLVmYw4kpeiou1kneghgHEXo/aaLtCJ7K6NNJsve+9Q8Efh3XcF1hrAkDHo3quG7NnZlojz4/Zsp6c1CsIOI45C3u683fb+2LqoImOAqfiskazt2wt2Cl7fz60K1omUXejQs47rjTEs+3Ya34oOVAPQLrYb4CtGasduXmTSYvO+hCRtcfXr1vZ1ZhRmT7UztY1Rs59kfELLp39AbPq37835C09KZcwF3KenuTMV6fNtRtYpUhBP+GWXBTFOrbxqK3hHzjwtf71/b5BWf2/RuS3S7gbf1v7zP6/pbG0lHr5u3/m6NijhPJnTiJ/6vthu522fJvdnvgFHvTDWZhoSlQ7b/QSKq3OGfSXw9tx3u2/0amH38a5/QXmnMl/ptFPLqT/prXgzq3v6ZQZUb+NUVGefS8c3/QjqD0/butfLDm4EU1hB+gTkAWZgjS/oTQaJQ5D2K8zVeTd7/lV6kef5+40nBk+R9HZS0sm7yI70/ESgYjwhb+kY+yZz2/+P6dxEsIYgfpbTfUTQ/wbfJfPiAn7I/j+ck8ct5yiQ588UcR/lOBcd6NzrL6mY1vLWZLJr7mcu7ceN3r/dra5r3RyTl20v9nJOxe6ViyYVaw07PrpY16TTNDPwtAe1mu0PxMgfxthR/34PsrewTzITO31bkvH4Twk5DSkvnxN0sqlbvs6+7b4fwzVeNG7e5XTEjQ4JffL6kS8RCZkbfx0jjPY29QZSIspazK4vfLX16z2O/lG/e5PyApSsUFqB6d5g9XLd9itItBQD7RvUTKuvwG/mBCvcIO+eSMOY8oG8V1bnB02FKaosmYF2gs2tYIC2qd2WDoEGVj2YC0+yJSt7F/P0mziiPza27Z9bAqZMIJd6hR6DiW2Ykk2bMquSR5hgxaKDtqj3PAfdkImtfN1j467E/KbH17PW+gqRsX/qjVf5mSHfMp3m2btwBUd/vnCEg+GtuCLragXX563ql6Y7Jvk63lWNQiibKRq6dVpYdkDrKnyLv6ce/DKuHgq4GPNuMGc8B8FgAekSS0TlYmLCVACyXg4DA8wlKD1fTM4gf5+0li2FDusV28Y5XGZo9FYq3xrXhLPw7LXkQ69nivAcHnc2ohwp5YcG24xVgI81swR1VzKpTsz+KQrfM8PsscTIN0n8kA2wl81L6Eabs8GX7aZXV77TMO2E5sLWNtJokSmPYuPky/AtnRJJI4lWSdo9lPqBzLLk94ywcqdjoOlzemKgK4isgk7AJdZUsExSpqGyyOgCt/IXM9F66nsnYsWDdZYezAObORn9vHgQsremSZ5UoLVpdzzbhFbLIEJdPsNC5z5UhFi7u6RKgEJC2FugbljepkGvqNGfoSveImo3bxlMim62VOAP7pQVjxRwKf2H2SjeL9Qp3tGKERRC1qrOCeAxJUPLG3NMSb0eug6cHZWco+52FMvDc0+Qt2ZFzR5ub+QXdLRRW5sUXK8BfUeVuHR5eWS+BOM+UvZa6XMqT3tKUEe/gqy9gkmC6Fi5vwJ3BLQbTJjOkQ8PH1PJfY82l8jP9Ve5k344wjB+x3FhV+m5xvtfsW7g8y4t6QhqgqRK4EHGLrpSzxjgv28CBLh8CF51HVckK4vlU3g7JOtdekc3HFDjXRbc/mVuHkdvSghu2UXnuTAicg5OR+J8Bftt7c2iWfCcgs4iCFJU9h6OOSkTdJgUarzS27eMbVZXl9uvchfi3E+3tS849sMO3yoUaSk9rlo6iPsFmC48XmYRPH9P6sqo/PL/9YcCRh6EGVER1kkiCWtgkboghAJUXGyF/cOuQcaDtG5odOOMnKs5DjMQLbgYh3NeA7kv+YBGnshWzC4YGBwxVvdTtIQErk09VdkwFlI+fOaddZWnkHv6aX7UyefSiogNOBg+12tpnZYEdY2nUmNuC/1pf9Jw1d6UupJwYYjxfN9gus4J0Zu4erqCK0pkrmyP/ZoCUZWlE2zU8/Tp65I4DrR+DVAdO/7E01jIi0Fa0sEEb7T8XMd/4j/qpRvycWc6LJ9C4nNsg2iwCegOvJSABfywPrp3BEh9v5U0+WYGa0fterrSbAc4IrbkZPNyy5qsjcYazhMutCYj4aDKEtrD1Z2CZ8JWVvJHHMAX4eeGrO2A9mxDNmGxgHSs3UAhlYTVPQnk5E/RZewoY3RQcwWo0dQVOlVpSD/Dh8GpWR4/J7wjaKNAqwXhJiqLk6MGXMuaV8y5yi34OfQr23XrZRwaiILkKjV8Pn11f7Tjj+Hk4kjNs3q8Vtk4YOboqWQ9KGAYMZ6t8TzcgVKh0lsQO5OGm1l6h067NzLLtvALMDDLTpMnMVV+43VyAoYo3J/zYBBOvwB7G8XAXoQb4KPIKVh1BIuIQfEus6GB7N9NnRvGrxXsNPzz21dzwrGaskqRhVquctf7CqBVfVfDEt50H7jn5ZWV/7ITpfPqUAUJjYEsZ5cv5EW8UraTVd1mbr8SE2fppfjVWHRwRE9/L0WvQeV5jgrLG+mL8TfUmuQFXiWkrkJORIuVII5EYyVXZiZfFihMfjpodDyUQtlSqUbby/ZYNAtH7HFfNkVEsCGORLTc6T31JKEZmGmn/ODIl0Q/N3jsHyC39OGUy9UNicLz+2pFS/jjFlxZji+VXZYqxSNNrfhZTg4AKOWlSrDfVbh/WGFX9CXAsh6zYyTdfn6RPGoh6VGtdEZ7Pc+ayLhGkvbzAfKR3F4y9SrNS+XFr1ZdNFhUR+ht5t4OgVRio984jHJoo0pOmFBdAl0nQp/24X7OfVXZQG6S+ASsT7S6fxtaGW3FTxaGHkD1gpDSfp9RV19q9YDQidlQjWUO2ctWcKas9ZOLA+9ux8cfD5EgK/1X9ecKZAAeW1LYTFb6o9x1agOp3jQEa5lDWH0r7oqOBp+4nLg/vsDd4jCrsgZjbgDAnm4J9C05a5rIkKthdusz0TRMApFZFoCXhE2kpbXU6UTR1hyIXpTSZh+OcMJr4q5Yi9baPQ5dZCrJuvN5BYp7WQfa5Hs4KEUjC1qQi46RkRMB3tx2FgIzOxDe7M+B0jCih9tKb96eEE/JSAj1YlctXduOWutACruuDh4PU7SjLOhPYnyy7g4po+uswIof12pcWjInJb9P0gb6J5ZHreA4XEpxuXEdTdxrhIaUjwRY7t1I/1H83ExNVIQp/jyWui/HukIdhoVtt1ySM3SL0Ezcp22XZcDEcH8r6fTZJO7JlzMVraxGEA7z91b5mMGrI0Kt2Xh8wektz0HEByd/Y4hDQNhir6S89Gor+KRadR+X0OiKWEFKG8yfV+5LSue+gfvwkeqzioCQksQoH1NuyZyTRE3hkFVHuTMPVZ2UVKx3OUQSOCGJrjG87rUnodQkz3SnKtwktlOy7h67+yYM1InCBAkzRPykKVsPZROGgh9GpZGMWwudclyjpG1Dz4ySspx3KcP1VAyD0cWRyYuLJmv0XRJCwtdoUlNQZtL7bIEw59RZH+GGOsNCLDsVipePJkrbWl4Wa6ZK2zqd7YbzPgAlG0BY+ICxv2KvI3wDEXlocIJ2MmFr+KWA32y55mnGFBcQHZSfslUDBfQXtmkRIsUWmR0xRCl6KGkE+YAtgqJawy9VZiirVmE21ixadChR2zbwVnf/X7h+mu9pre5IujkyfGS0DmKWmiIVHWTtITY3zdBgRwZ3/35M6bKR7ewZH/zHcLJ6/1iNoSfT+EYCD4sMqdHoTpZTj3ZqyBmY0Ck3X+HF3SD4kpes/MiF1Nbdcdp4kb9HSWluoT9RWWfEjju3HksH2YV6SuqjB0DQGadhGfBilMthTK/JkrnOxcAo/Xz5zDYbRiqdp9bO+raCrs3VX6nro3BKzAK/JKp3+LovIRR/2MLL/UDVM/Gd//KnHYUklykJVUofAN/cOg4QVIv92vJVV0FqJ9otCU3vqdhxPG+YfLjxB+JM2grHsysb/uFcUSJ5DuWQj3fICmc1o68VvNeLZI6/tD371qLlAEAYoUGuKG37jc5Rxr7tq3e5RWmUrKp2j1KbteKV7xQgE3yBlrnVTjeaM3rnVPJvfX/sbf05M+c9ivRZZp4r/n92w+UuA7vBHT0G9KU4VWeb8ndo/ueHhXluq+J7rF+k1vmGjMffqr1v8T/eVDqZwqAmv6qfQs1eNjzVW6ZsM049RpzrHNzVOd/R2vS4M6rkEvMmjGhSK9SmDEOH3w/DlrF2S6bEP1wMk3i37FgX8XJJkR5N2MfU15UbFdgg40fbY+YC49y9adM8HY+INH9xK8ZqnJtE98kVgMslXbmbD++lO7MyRwImROIt9nRaLPNZIm0eqOVGPP+1AAN6jgDLGSZNAKiPSXdfPjx0NeMSZWuELoqlvNXWJd+ARkWRC+RmICnKc6H4F6Ov78GslDxzLMgEBpgt8JxopBLpb6F0sML1Dvl3LiHA8BZaI9DBDH3ktGwNmGhCZBkYlSzex9YyaKbSFOKhN0+Cw+xKA9XWf+Ngs/b+By0YIDjtBJ1orVyUB3LI9rjq+BdVZ7uPqOZMImN1wzyXnxTW5WN0479HUC0LKrlI+5uLqIHP70sMZ3oUI41uIxsiChP0XTYthPXJB8gWhMsMgJTV9s8lqcU+aAomc9v9L8pHIFSCjJ03rHYuYkvX0sc8gN4v28m3XRMdUlxPtrq5RASoSfF0F0IKS/wNTahj/zBnbewHvbL+tCVUvFubSndhwfv/42BsrGNmcDoKf3qF+kUOb87my/dJOxYTP04tIXEKJsx0YYt/FyVnxKZh9Tlb7exYPZt9JlowJ4BGHxdFiyHceL2ecU53vcSez71MjKpLVTO0czhxR2lvDtYZF4N09mySpljMV2xy+U9mvn3e8EF7VFomEGIH0trSolJuoSTATUE6wnr8iDJrYpdBWTYxPpnjWwyosM198soPIAunZ/WfMzC0t4WJj3Git4RHlvbDYsk5hS/mMB9YF9+Xi6U75Af2VBkirigbeTA3f42z0wqeSWV1JIjGLWYh4nQRsT+dvOflHYFd0sXiGE2fo4HhVSr8OulHISdhTVN7LbM2JCFxLGIU5j5N7QwqIUcZtwwWFeBh2D7yiLPI6dnMYXr0J+kpII60DqfN5C9kWoH556pfb6uQwps41sh+FDw9mHPYLJ6SoQ4yaPNb65u4D2kSUnxrpmneV91sZhioUlq8LptN/AaJkSLQALx3WfJUoOOYiKkGsLCDU/r1j9hjfsmw0LLyGf3up6CK3+oddhO0HHai/+1CWQ2WcvyNbngTjOjkywn6rsmVTlnEioZDkHB2f2yMnWcLDMGhp/6VzjJRRpJA/BVmcm2SmPrfNw3fKbH/nd0n6K30BoKB55H0a/crTwjQt2kCJPJUSj7P/a+QZxv5nbFe2nNNBvMg0C1mRCrryy63/r3c1dqscCKkMnn086z15aNJCbNJb457DD9KVn6OMP/VqmWMk/1vX/WetV3NUJjFSkGgCIQdaKUU/qhwSM2VjD6PhdkH7dCZb0VuXAV0lCZMHkmzCcmJQ/3TfXuoy3sGw+WOz65yB7DTx9I5P8ofXOPwjrfgzoBERya/gtRvVhfz8R/taUusur32P98vaEBVHaLoZavbFtdIzXkvU6+u8gHv1mebk1RlkhkvwDrBHwS5NzCm++2WF79LLaPWjrCoUYPfpmqx59H7oUg1hXtW2k9jdwd27YulDKanGBTFzzeC2v51G7Lm0DMtK6cZob79i+Y/uO7RxbY2lv9O2Iqob+dJ3aWJqIxICMhEkdytYEMF7uZER7MEInxmQYvYwPT/4KE4v0vyvGQfS8DJluLsDIKNzYB390b2dIofwXhXg9CegB1L2myxKZun2EO4d9dpxu+MwSH831JNyBDvKD1ERWpoC1vkfTc4aFwlyzVlP+FA26cdDNddoZJcSgbDVd5thkyBWE5asDfIjzadueDqDlA7yLpzNi7jsvUSApXJ+wLJHAcazVg2XJpabc21+t6VEAaGa7O7c9wwMKXMpHDGaMCxqa6SdVZzxRT1AV8gyZfEQc8KdodUYhfrTbBcJcYSUMy3cqd9J5LTxjD2p1r9tauyc044UcjtFowQpKySCPPIghyGWac8sX1xSHbV3PuHUkjSSBTmCKl+OxrCK3+EyMAGN9zH9ijQaXLyPYUVvzC/HpTMV4EYKbX5hCS1zhRv3X+CbM0o+w/G+IirAN9t9FOtoDZZm2lilbuk8XzxNbxBwil9w5bJ2z3IGWWALyUwPwjNp7FjinunvZiVj+WcCvDM5X+5bKUASUtQY+KTv0/F9Mw3Ss6SgSm+XycdRKY6fXfWH5SmNL+CGUdLOzzyE2Eeu2KfjBnhKQklwGiigBBuvzR4TKFpYClZQyrlz3r/qJp2nLUhJ3FESewuZ7EB7axRbWfsiRxQD4TJi+Y7VSbCkcL1eXw5Oj0QkvZ2wo/2p+vnHo2hNlEFKWCAodolgbK5g7UFQ19cfan9hyWPHHd3PjOc6fK0qJCRsIwhjAa3jf+qbFYZHePIx26NKUT0Ula0azpjVtfdM6jrwFM9E8WwHyI2Wg44g983ruPvxXuzSWk013ykQXCOQnV9ys2t1smO3jEPNFLvOjNmFhHZHBtZVlEFAm2M5lJROQtilFBgthKvDIx4H5CMzqzccaO87aNvZU1Fc9/JDuQnf+LBLJO+R/FdD+1daMntXW8S4WvWP7ju3/LtsLxSDrgQjtvYjiP5WQ/voZsdR+wcbSvyhur/y5uJUaG92s6fnWCUli5M2c15GvO0k/2qwfHSeinxO7w5adoEpvVQ3M/A/dfr8mYegHDN23z/e8Wd+FI5mpEGkd50+brn/ejj0gmf/WPyNNYtpOeTfybuQ/GxG6SFkDDP206UbRxHh5arWfutut2X8/IiMp98mZVqfq3KevTq1dI6Fnb19We/pNNlSyOvPBSS/blDMTma+tOHOH0RmzdwBTz2pw1USQ6bIYEsgo5+jnrgtbwEhsefGaydRMm1gX1xH5XlSnfnZMRqUCpvsyv/YPhb92093njSVY0wF0rVmuguMEQqlOj+9SIepCKRyWH2Lqku2h5XZCN1eyKGiMqQAeucCYYLGKjYJkRAJ4jWUsBUuADoOlfNRgRmfaZghISeMLmytfu1fl340xJ1ENR9d+2NbTt4ymsBNK5Z7C2nXsPvs4EvkQ3RXWuPMJIQvnr2Bvnhd8HCcVjAhSSQEiJ+n2CU8uorLRipMPIw2GqJp5AaYj9AiOPPIwVq70IjkJjg8mTxwrBrnsycyrhKosZW1/lk6Vwq5IE66ixkKjww557fhm+fsCePF8lz0j39gGbTfub7xo2s4lIhPjsnxEWrMojAyfgMOKlwocNQUJ0YO1/ygTEYp0wU+iSkB9NCdas1zXK2y6/MetVR1AY89rUy7gXGlXbB22Lvx2uTWta0P3d5HePTdKU0mAmD3jr15mJ54R1j4L/dKraZGlA7dT12YYtRDryf5U6r6IP+rBWApH/Q1L/SbBUUCfFV8V37QVRh3mOVsGZ25mcRXA2s9d3EfcICNYPiIoZAcRX9/2yFEo8UeQlCpxp8IapqvMwAgRDLc/2VwMFzdFKVy+oPzREmhizGHs4cMJW/G1bRbzulXy9cr2qc+KB3dHOUvAFC6ijuns4+EKYeqw+WRMDFqyH/E9Xs4UD5WCwnhZy72QWITAmwTlweOLG8v+pOVbWva34GWGm/bSO21duxaeCtfuXRS442tg7fqaF+x2ufDLqGCsbsTNd0TqNzyzGSRElEEi/PBiHLSXZcXJGEH06uNKESuFMvFGFsqaNfiZq8tRCisu4HWy8nMwVsAdPJB/CfTqm5AdaEpfSwT/hZGBtRCmIZfcG8RN0b1OT9JiU91arIDqReEe7VWGocCJI//icxmRLV6esejBoT+R1UtZptNGSWnYBv9gTsYDhcRky8k2Ef5T31LvuVf/2S26cV3C5k5FNyCPzJUoTedUtZTG8j/OGsoGpkyXfgNmn9XIQGdpi/DTb3Ly3ivajZSzkWiJ3AMBLE02zA7wB7gn/6T9dCLIdEJLUBQBRqI3mw7TlYAuXvujLK6VgvpAPjdLr43njreweIafvtyBayRxP43z/KP4jQ0iG7S2VzQe2uJlkBdeLHUCQMlRaMmOT+M2/8vMS9Br/x16ejfybuQ/G7GXzmdNszBa1hL6Q1tI6LuDQu9I3pG8I3lH8o7kHckfSKQFvsO567qWLkXC3zr4KZUSk8GaYTVdffCyna3iLiyNbRH5O32lZ/7znalwOjBy+nnhObYAKLvU8v3K9Srn/8ZzoK8JH883vTigcu5zyf/l04E/FHXj4Plj8akM5WYGQuXGULilmg778G0w2imppDMT7cevhE9vNM5t6xihfbnBs9MtUz8Vz5iOj73MOCIcX69qLsyPlWjhCD1aqhA3G2ab+WhVKobiL4iRohDDfWLjcr9OAN2xdPK4p7jZTjngTxn14pN7EysqkoPpV4lIbWyWkfJnkv4r5DcNXGQsTtYOVpbzK023gXr42h4BkaGVqt0NpyEzp1tN7ykYdAJPnVc3ylSdLx/unPRXkwxamejWcX07rAM55J7c2jLkS58qyLlpxfXUZHU9y5M4TkDhHbj8cahc3NlEK2Gcx9Tu7mrnIk3PQwNS1S7tolv1c6esxNUpFUdFduwB1VXPg22ZQEZsRV1lznRuk10RGwTgQX6kPfvGqKbHbdTuOzMI0vIvWDjdI1wVZvA4S85GkB7a8YEIvSSCvvdU7UGL5IszUyDD1McXG8aJOIGvsCALoId+fylLrOqE183a0M5rnlG40N4pZVfltBLtK6U0W3BbPNdv3LTE7FSHJ+PZ3CN2pNOFtSfHW4+S7DgDM46YGzlSRc2mGx1XTvpf64Z5Ff2E6oGRHx8pPY/Y4NULn5UtSC3MKhdn5COHZbZrYgNqX7Dl6VsvXXFLbhjcfWgD/UiNv6VQqjmUsKDY+xB9hzgE8zKE+35Km1FIv2jYUAtqh1xRxlIr00tAS8QXWrgJQ1J/M7MJesLzAzot4vM+KClGY72L3t8HhZxRiAPF8veIa928kdVO/zTPkLLuFjVzVMeIhNUgal30cVyDd9QerGKNw51Hjkz19gtn5DHWQKfmcdLLgMzRfEk2PUJNsXJgd45fHRqJWbx9oqZ9slxptDOhgrq6npRfeP2k1rjtGg7/B99pNaQYNPC545W+9jh0K9gw0kVYoG5rPyWMzZcHAy1r38/Mi1997xHagtVIEbmZexiFO5GfkN3RpewoHJ3OtarXVMdoBr8bpaf2ganft8ON8nWFf71RIQIe1VefjrvFXyqVe/aJGa5S1oaC81/cOk6pQvG8n/SevM+6G5MvH+YbZY52hng0t08aJ6dfn8jbJ0dEosW+6JpBvXe95m9mbQ2F2vlgtz7EugaVX702h96HOLGiG3ds5bIHR4cuUb0Tfth1Aae9eWYUHnCiQ9FfQjtx2TASUoqjUu5pfSFHBOjOdHumSMwmZzR+r6kADanZWZNisrBLJGU5QQBOK2PmImNjnrQkdnf1i1h1QIOK9klfPr8+vz7h2sy5Ufp7ZhNXzJNyv9ciZex62SEjOhhm9hrmAHgJcZpeAhImZA9lRRsdy2MvuvZR2zPGp73fntR+zzm02UWaLUHuXrCO7gMcwH5jJ91G93C5Frx1Q/cllLXD7c6IwvXEhS7WI/mUeffSJvMkxRq2WhrDk+pcIegn5ugn48eSNY9Px2qWKDoYmg4pJW9O0uO0ZwmEo8hoE07ByC+yg/uGfM1+TEQIDXuH6+tlh03wAJs2nuGL69q2q+H2rFqFrZBqvUgs94jPY4lHJDSecMfh4lXQxIVnWzxi47FSJch/1X32o+P6xwVXbLnKFrfPFFnNpawbajy0cJvUW/ZwxbqBmC4buw8eHWvuUv1ags5Gd7QrxK0k3TjQ7j6pf9IwpzL8YATP4UZ/8g/+czjTlCMV8Grz7X0UYswrhFWGfh/GnsfdK1jQfPTfqgekMl6yri85n88/pPRp1aI2FUYm3qqApiSCjw/Ib1RfNFpDdeVOG3FnWiXUJgTMF7NlJY18JVGoVFr4HS+VyZ4hSTf3Vl98sglj2A68N9g+Om1RkxDq/ek+YeDw4vWy++bJ7he/NtqlUO5JeM9PepfdeRwFBu+bg4eVtBRIrNvJqRFZIjOznDB9//ZpBC8lsTjSTCKjXySQtqoLi0iprWjteJtOkJ7wxP/CmYbr1TgTKDztFJv/REkGUl+mk8GQs05Kfr3LNsIU6qvn6AkGdq9Bf1bxQVtW35hXgSLUUdvnczdIsLjSaFIj6dT2NGoF5BUEezF1nhJRhFkXsXbLnJm7mV7YQtZaylwJXmtwxTZKciS6BxJ79bpFrBPuoW05rnUD+usNyTH4/CKtvy88L64P4W00gvUElm9pYjQaO13SEmGTg963SsqnSCz5cPVgla3Iqg/x0JihqU0nAwob/LxfZBdpHtjiYAd7D8bfkhkxUYT8dux0H2tHlsgYEeQphC9/Ue4X/0JlRKs/MTsRO3jPMEFIcxoWH8UONnXjZuYOn0trPg1tX6BtW3nYY1PwA7LOb5JcL4Ptk7em8nJ7rhWDvKpZLTqVH1boClF0RQY4GRP5ibH6AXGo/tCN/iVK4RZCk1+zyWjWf2U51oArmYsdJVq7k0enlvblf2A2uKKP7xtbIpGxwu9Ai1cC8/b284uU4cPQjt6Nu0uQdyBNn1lCGAWZv1Kant5UCYokLSODihnFx/cvduPSKfOYzigCsIMgMAbaucVDxBgtzpChevlzBAmzvYfsPlaff0pdn4Szi9nuz52dCikJrpdfmQs/P6U0Nv9mIQn7mP84iqybC2hXZoGReo/uGWgVNBN84aJ93ZamqGrMxEru+vOk3tgs7EN7UCucrFZN7J6u7KnPV9n7TU61KTd6ukJGWJbC5AM8eA5nFjn0D+2MgUIbbx+7bhPhcD+YHgfKG29pJRkAEkRzP1l7PwegkTS0VhPaKcBnx6ePYrtsQiinnwUxIY5ht8BzsBYlMmdHoXVzaFMkIL72g9aulZIrDdtfmRB49gGuFCJOCPJOBrwcZ+6WVeKS2QW2BzXrj5J9vwbFbpPIbk2VEuWGc5krXplPEZbl1fRPnoyTe5wpU6JLgPRxjla9+7sp7fBXAH6yYNTvuTPEhw70wqt1v0TofkHexsN/uaidNZYjgI/ARxPNeh/9D6NxbZ2+slNCYaacBvbfxM1pdDtRnq38zbACxKBCmMcWhRcJTsXNxdQLMhKGPmfsx592rYUc1g7SdKIkj/Vfk5pX08b5NPMb1UUmb4P5FwLdBRJj+pj5QCfI9sinMIo7birsfrPsNEl3IWY2wvBlXG40OV11o3Cedsv0yUpDSBEAqtiRdMwupsZ/LljewDIxsCRfMAjkNhfdPaBongK3EwwyHIwRxpqMnajtbtbuAIxhwGHoXocrhBm/jxD5kT1Ac2M9Xqm53/bUjja+gmfENRcFYGAZIBtPB7wgzDXS4GqSvzleKEj1n5B7usJrtGx14DRqPBIdnnTyeZ2S2tojZaZo72JmlvD1Pxvhmp5vwTBXKU0vf5DB4U8PW/5aP8CNiW5mlVVMXVx4qZPJ/BAC6oBYxAypGx/LbC2vs3T7xjwP2LyCfsxjy0i0cN8caNRYvGgTsOS7YMehxAV4UlbrLjTzMjHVmyQVp/4ySGd3JnefakEt/+Ba/SvclQMqgC1MJqMSbuGnxV5pKRX+TrQuXZ1k4240GsRlKvOGbL9gq7fRneplUJwCSoDALjOmvMyt8J4Tkwb9JIkrl89iAE+DVMCYMTdcqUxopR+9w++IaSY2XE/C4W+fWL4o7PLTTuZ3U+A7+M7hevGiOdCbLBPW748d+z130S74+wqjhTGmPQxopcn6FKCV9yCGf9+43Wf6lxGGH1AeHuJ8N8jwkj5xua4Io4jgYYSbza2+bKUUSd0rqJwUX8OvIO1pdRpraM8uFZI6Om006bGMUDvwcCwyMuoSlvti09zKx7fPmSD38WfBdn2UuQATZKrJ9+o7EbA+pamqIEdgZn+WKk/EdeM4NTjwbFOUXT0nM42q0WAMk0RhC/0o+fUOWxMO4aMy0FbhBD7i/GCKp2XjXP57VQglMIPuh0SlJ8+lvGlJUUQpRGkdM21tjAqFroYO7g14jmUxaJmUpYt+g3nKJ/qtssME15iS+pIN08nJY5OYwQ2/VT7NKKmbdK70CZumEDup6M1xPDLSCp5HE9ZzwJP7upKanh7S2pVojDXUiKm0pGh7z46mkuzqbQxGqZ4z3elTTCWXGHVqIFNmT18zSBlaYo5jN60rkQTJvWxQZFfvQeREF+UP3zzZlRA0TIrtcoQ/TBn+4NlcoXp2qvWXhfUssBHL5QptuarbWJXOFEjT23rgWxkvznhWRrykSJnVmJc4/QMBw6A20Cv3t1IgszWQk/xAUo7mOUn/XGHcMDX//OHCqt9RFq6JFcVC5q8K0jODpttSBVcfq50VG5ps1DeaEtCDfaVycsEDiCbVMD4uQ0/Iugk1hPTWiCz3X88qwF3CmRBXVmd3nlnVfLMfh3KEjPCTjMQj+pMSt4PHxURkrAdk4qmvIKa6zfS0nQyjEduBgNC47EUM/RgDTd9F6QX3tZjar1XAGf7Sjy9xecm4A2ZSryGmp9K4+L10HVPhU6mI/6nYEtCAaIMQEPU+y3SrflYrN4u7NmMkzcUM1tGepyRk6U+KQIaYymj0oLnpmL6ABVa1KA3v55SmxMXKTf1gY9Bf9qagmYkcRnyTqX9sG3uYh/pVThV5vHnT3AvdJIaRsMA0daBOPfOjwIBrmGs9a8JE+EoiiCPSy0WlVnPzNzz3Cx52gRAm8yfzUuFd0/toy0y96ujDY7WimUM8nh5kvTIC/eX+L4JMq4UF7Q5s2nbwm/8DUEsDBBQAAgAIAEBre0ZSiqdgTQAAAGoAAAAbAAAAdW5pdmVyc2FsL3VuaXZlcnNhbC5wbmcueG1ss7GvyM1RKEstKs7Mz7NVMtQzULK34+WyKShKLctMLVeoAIoZ6RlAgJJCpa2SCRK3PDOlJMNWydzCFCGWkZqZnlFiq2RqYQkX1AcaCQBQSwECAAAUAAIACAB3indGzoIJN+wCAACICAAAFAAAAAAAAAABAAAAAAAAAAAAdW5pdmVyc2FsL3BsYXllci54bWxQSwECAAAUAAIACABAa3tGcmjPE4MvAAAGUAAAFwAAAAAAAAAAAAAAAAAeAwAAdW5pdmVyc2FsL3VuaXZlcnNhbC5wbmdQSwECAAAUAAIACABAa3tGUoqnYE0AAABqAAAAGwAAAAAAAAABAAAAAADWMgAAdW5pdmVyc2FsL3VuaXZlcnNhbC5wbmcueG1sUEsFBgAAAAADAAMA0AAAAFwzAAAAAA=="/>
  <p:tag name="ISPRING_PRESENTATION_TITLE" val="Rapporti industria e-commerce  SCORRANO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A099FB12-C6E8-4621-97CD-BEA5F847607D}"/>
  <p:tag name="GENSWF_ADVANCE_TIME" val="90.548"/>
  <p:tag name="ISPRING_CUSTOM_TIMING_USE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6B3D71AB-3AE7-43A2-B6E7-0FA1EF5C25CF}"/>
  <p:tag name="GENSWF_ADVANCE_TIME" val="100.868"/>
  <p:tag name="ISPRING_CUSTOM_TIMING_USE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7673A7AA-2A82-4990-9500-841264605F36}"/>
  <p:tag name="GENSWF_ADVANCE_TIME" val="94.208"/>
  <p:tag name="ISPRING_CUSTOM_TIMING_USE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4A64A56F-8042-4A17-9CB1-6BED2466A003}"/>
  <p:tag name="GENSWF_ADVANCE_TIME" val="76.448"/>
  <p:tag name="ISPRING_CUSTOM_TIMING_USED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BB76328F-1733-4F27-9224-838990D4B71E}"/>
  <p:tag name="GENSWF_ADVANCE_TIME" val="5"/>
  <p:tag name="ISPRING_CUSTOM_TIMING_US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A3299B47-336C-431B-B75D-BE39258C1AF1}"/>
  <p:tag name="GENSWF_ADVANCE_TIME" val="7.924"/>
  <p:tag name="ISPRING_CUSTOM_TIMING_USED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BDD6C709-DA6D-4A5F-9338-25C486F2CFA7}"/>
  <p:tag name="GENSWF_ADVANCE_TIME" val="22.852"/>
  <p:tag name="ISPRING_CUSTOM_TIMING_USE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33E42E89-D8E8-43B2-AF3C-2D452B2A8367}"/>
  <p:tag name="GENSWF_ADVANCE_TIME" val="85.764"/>
  <p:tag name="ISPRING_CUSTOM_TIMING_USE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CDCEF93F-2659-49E2-B145-C7E32DC416B6}"/>
  <p:tag name="GENSWF_ADVANCE_TIME" val="181.068"/>
  <p:tag name="ISPRING_CUSTOM_TIMING_USED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32A77F6F-DEA1-420B-8092-E0D1E25528FF}"/>
  <p:tag name="GENSWF_ADVANCE_TIME" val="45.908"/>
  <p:tag name="ISPRING_CUSTOM_TIMING_USE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148BD650-B9B3-45DD-AAD5-5CB75F58039F}"/>
  <p:tag name="GENSWF_ADVANCE_TIME" val="62.338"/>
  <p:tag name="ISPRING_CUSTOM_TIMING_USE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9F39FADA-9AB2-4B02-9792-698EA08809CE}"/>
  <p:tag name="GENSWF_ADVANCE_TIME" val="46.208"/>
  <p:tag name="ISPRING_CUSTOM_TIMING_USED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D" val="{6BBD5F56-C2E9-45A1-92F8-D59173A72B2B}"/>
  <p:tag name="GENSWF_ADVANCE_TIME" val="230.548"/>
  <p:tag name="ISPRING_CUSTOM_TIMING_USED" val="1"/>
</p:tagLst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97B7E"/>
      </a:accent1>
      <a:accent2>
        <a:srgbClr val="F96A1B"/>
      </a:accent2>
      <a:accent3>
        <a:srgbClr val="8F8F8F"/>
      </a:accent3>
      <a:accent4>
        <a:srgbClr val="707070"/>
      </a:accent4>
      <a:accent5>
        <a:srgbClr val="BDBEBF"/>
      </a:accent5>
      <a:accent6>
        <a:srgbClr val="E26018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97B7E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97B7E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797B7E"/>
      </a:accent1>
      <a:accent2>
        <a:srgbClr val="F96A1B"/>
      </a:accent2>
      <a:accent3>
        <a:srgbClr val="8F8F8F"/>
      </a:accent3>
      <a:accent4>
        <a:srgbClr val="707070"/>
      </a:accent4>
      <a:accent5>
        <a:srgbClr val="BDBEBF"/>
      </a:accent5>
      <a:accent6>
        <a:srgbClr val="E26018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797B7E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797B7E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401</Words>
  <Application>Microsoft Office PowerPoint</Application>
  <PresentationFormat>Presentazione su schermo (4:3)</PresentationFormat>
  <Paragraphs>62</Paragraphs>
  <Slides>13</Slides>
  <Notes>13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4" baseType="lpstr">
      <vt:lpstr>Default</vt:lpstr>
      <vt:lpstr>Presentazione standard di PowerPoint</vt:lpstr>
      <vt:lpstr>Presentazione standard di PowerPoint</vt:lpstr>
      <vt:lpstr>Le componenti delle relazioni intracanale</vt:lpstr>
      <vt:lpstr>L’organizzazione delle relazioni</vt:lpstr>
      <vt:lpstr>Tipologie di relazioni distributive  dell’impresa industriale</vt:lpstr>
      <vt:lpstr>L’ordinamento strutturale</vt:lpstr>
      <vt:lpstr>Elementi dell’ordinamento strutturale</vt:lpstr>
      <vt:lpstr>Il contesto dell’e-commerce</vt:lpstr>
      <vt:lpstr>Gli elementi dell’ordinamento strutturale nei rapporti e-commerce</vt:lpstr>
      <vt:lpstr>Le relazioni logistiche e  la formula Buy hold sell</vt:lpstr>
      <vt:lpstr>Presentazione standard di PowerPoint</vt:lpstr>
      <vt:lpstr>Le relazioni dell’Industria nell’ e - commerce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Rapporti industria e-commerce  SCORRANO</dc:title>
  <cp:lastModifiedBy>lorenzo</cp:lastModifiedBy>
  <cp:revision>9</cp:revision>
  <dcterms:modified xsi:type="dcterms:W3CDTF">2015-06-26T18:33:00Z</dcterms:modified>
</cp:coreProperties>
</file>