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64" r:id="rId2"/>
    <p:sldId id="308" r:id="rId3"/>
    <p:sldId id="286" r:id="rId4"/>
    <p:sldId id="267" r:id="rId5"/>
    <p:sldId id="269" r:id="rId6"/>
    <p:sldId id="270" r:id="rId7"/>
    <p:sldId id="266" r:id="rId8"/>
    <p:sldId id="257" r:id="rId9"/>
    <p:sldId id="319" r:id="rId10"/>
    <p:sldId id="317" r:id="rId11"/>
    <p:sldId id="303" r:id="rId12"/>
    <p:sldId id="260" r:id="rId13"/>
    <p:sldId id="261" r:id="rId14"/>
    <p:sldId id="263" r:id="rId15"/>
    <p:sldId id="290" r:id="rId16"/>
    <p:sldId id="305" r:id="rId17"/>
    <p:sldId id="262" r:id="rId18"/>
    <p:sldId id="321" r:id="rId19"/>
    <p:sldId id="299" r:id="rId20"/>
    <p:sldId id="318" r:id="rId21"/>
    <p:sldId id="300" r:id="rId22"/>
    <p:sldId id="301" r:id="rId23"/>
    <p:sldId id="306" r:id="rId24"/>
    <p:sldId id="309" r:id="rId25"/>
    <p:sldId id="315" r:id="rId26"/>
    <p:sldId id="314" r:id="rId27"/>
    <p:sldId id="302" r:id="rId28"/>
    <p:sldId id="312" r:id="rId29"/>
    <p:sldId id="323" r:id="rId30"/>
    <p:sldId id="313" r:id="rId31"/>
    <p:sldId id="320" r:id="rId32"/>
    <p:sldId id="316" r:id="rId33"/>
    <p:sldId id="322" r:id="rId34"/>
    <p:sldId id="324" r:id="rId35"/>
    <p:sldId id="325" r:id="rId36"/>
    <p:sldId id="297" r:id="rId37"/>
    <p:sldId id="298" r:id="rId38"/>
    <p:sldId id="288" r:id="rId39"/>
    <p:sldId id="291" r:id="rId40"/>
    <p:sldId id="292" r:id="rId41"/>
    <p:sldId id="311" r:id="rId42"/>
    <p:sldId id="293" r:id="rId43"/>
    <p:sldId id="295" r:id="rId44"/>
    <p:sldId id="307" r:id="rId45"/>
    <p:sldId id="294" r:id="rId46"/>
    <p:sldId id="304" r:id="rId4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436"/>
  </p:normalViewPr>
  <p:slideViewPr>
    <p:cSldViewPr>
      <p:cViewPr varScale="1">
        <p:scale>
          <a:sx n="73" d="100"/>
          <a:sy n="73" d="100"/>
        </p:scale>
        <p:origin x="159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3.xml"/><Relationship Id="rId2" Type="http://schemas.openxmlformats.org/officeDocument/2006/relationships/slide" Target="slides/slide42.xml"/><Relationship Id="rId1" Type="http://schemas.openxmlformats.org/officeDocument/2006/relationships/slide" Target="slides/slide10.xml"/><Relationship Id="rId6" Type="http://schemas.openxmlformats.org/officeDocument/2006/relationships/slide" Target="slides/slide46.xml"/><Relationship Id="rId5" Type="http://schemas.openxmlformats.org/officeDocument/2006/relationships/slide" Target="slides/slide45.xml"/><Relationship Id="rId4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118A810-C0AE-D548-899F-A85DA2F7BFA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166197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MS PGothic" charset="-128"/>
            </a:endParaRPr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313F2BB1-ECD3-B541-9C0F-1063BF4C3958}" type="slidenum">
              <a:rPr lang="it-IT" altLang="en-US"/>
              <a:pPr>
                <a:spcBef>
                  <a:spcPct val="0"/>
                </a:spcBef>
              </a:pPr>
              <a:t>1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994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E9CD9C3E-C8E3-F741-B716-45E9B3775D54}" type="slidenum">
              <a:rPr lang="it-IT" altLang="en-US"/>
              <a:pPr>
                <a:spcBef>
                  <a:spcPct val="0"/>
                </a:spcBef>
              </a:pPr>
              <a:t>45</a:t>
            </a:fld>
            <a:endParaRPr lang="it-IT" alt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Times New Roman" charset="0"/>
                <a:ea typeface="MS PGothic" charset="-128"/>
              </a:rPr>
              <a:t>http://www.yes-mks.co.jp/en/carbon/use_02.html</a:t>
            </a:r>
          </a:p>
        </p:txBody>
      </p:sp>
    </p:spTree>
    <p:extLst>
      <p:ext uri="{BB962C8B-B14F-4D97-AF65-F5344CB8AC3E}">
        <p14:creationId xmlns:p14="http://schemas.microsoft.com/office/powerpoint/2010/main" val="2058654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BEE77C73-47D4-2B45-8EBD-C4387264FAC4}" type="slidenum">
              <a:rPr lang="it-IT" altLang="en-US"/>
              <a:pPr>
                <a:spcBef>
                  <a:spcPct val="0"/>
                </a:spcBef>
              </a:pPr>
              <a:t>46</a:t>
            </a:fld>
            <a:endParaRPr lang="it-IT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Times New Roman" charset="0"/>
                <a:ea typeface="MS PGothic" charset="-128"/>
              </a:rPr>
              <a:t>http://www.yes-mks.co.jp/en/carbon/use_02.html</a:t>
            </a:r>
          </a:p>
        </p:txBody>
      </p:sp>
    </p:spTree>
    <p:extLst>
      <p:ext uri="{BB962C8B-B14F-4D97-AF65-F5344CB8AC3E}">
        <p14:creationId xmlns:p14="http://schemas.microsoft.com/office/powerpoint/2010/main" val="170437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5788EB73-5318-0E45-B684-6F7D82A7992A}" type="slidenum">
              <a:rPr lang="it-IT" altLang="en-US"/>
              <a:pPr>
                <a:spcBef>
                  <a:spcPct val="0"/>
                </a:spcBef>
              </a:pPr>
              <a:t>12</a:t>
            </a:fld>
            <a:endParaRPr lang="it-IT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 altLang="en-US" sz="1000" b="1">
                <a:latin typeface="Arial" charset="0"/>
                <a:ea typeface="MS PGothic" charset="-128"/>
              </a:rPr>
              <a:t>Trek bike </a:t>
            </a:r>
          </a:p>
          <a:p>
            <a:pPr eaLnBrk="1" hangingPunct="1">
              <a:spcBef>
                <a:spcPct val="0"/>
              </a:spcBef>
            </a:pPr>
            <a:r>
              <a:rPr lang="it-IT" altLang="en-US" sz="2400" b="1">
                <a:latin typeface="Times New Roman" charset="0"/>
                <a:ea typeface="MS PGothic" charset="-128"/>
              </a:rPr>
              <a:t>Maximum strength-to weight ratio</a:t>
            </a:r>
            <a:br>
              <a:rPr lang="it-IT" altLang="en-US" sz="2400" b="1">
                <a:latin typeface="Times New Roman" charset="0"/>
                <a:ea typeface="MS PGothic" charset="-128"/>
              </a:rPr>
            </a:br>
            <a:r>
              <a:rPr lang="it-IT" altLang="en-US" sz="2400">
                <a:latin typeface="Times New Roman" charset="0"/>
                <a:ea typeface="MS PGothic" charset="-128"/>
              </a:rPr>
              <a:t>Frames made with Hexcel carbon Prepreg weigh just 1.11 kg, but are incredibly strong</a:t>
            </a:r>
            <a:r>
              <a:rPr lang="it-IT" altLang="en-US" sz="2400">
                <a:latin typeface="Arial" charset="0"/>
                <a:ea typeface="MS PGothic" charset="-128"/>
              </a:rPr>
              <a:t>.</a:t>
            </a:r>
          </a:p>
          <a:p>
            <a:pPr eaLnBrk="1" hangingPunct="1"/>
            <a:endParaRPr lang="en-GB" altLang="en-US" sz="1000">
              <a:latin typeface="Arial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01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FFD1EE55-D1BF-6F43-8673-47F2993A07C6}" type="slidenum">
              <a:rPr lang="it-IT" altLang="en-US"/>
              <a:pPr>
                <a:spcBef>
                  <a:spcPct val="0"/>
                </a:spcBef>
              </a:pPr>
              <a:t>13</a:t>
            </a:fld>
            <a:endParaRPr lang="it-IT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z="1000">
              <a:latin typeface="Arial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0364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96A84796-44D7-504D-9B5B-09C4B1246F09}" type="slidenum">
              <a:rPr lang="it-IT" altLang="en-US"/>
              <a:pPr>
                <a:spcBef>
                  <a:spcPct val="0"/>
                </a:spcBef>
              </a:pPr>
              <a:t>14</a:t>
            </a:fld>
            <a:endParaRPr lang="it-IT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z="1000">
              <a:latin typeface="Arial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331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33E6B85C-7B20-B040-BA90-2A8099067844}" type="slidenum">
              <a:rPr lang="it-IT" altLang="en-US"/>
              <a:pPr>
                <a:spcBef>
                  <a:spcPct val="0"/>
                </a:spcBef>
              </a:pPr>
              <a:t>17</a:t>
            </a:fld>
            <a:endParaRPr lang="it-IT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z="1000">
              <a:latin typeface="Arial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350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33E6B85C-7B20-B040-BA90-2A8099067844}" type="slidenum">
              <a:rPr lang="it-IT" altLang="en-US"/>
              <a:pPr>
                <a:spcBef>
                  <a:spcPct val="0"/>
                </a:spcBef>
              </a:pPr>
              <a:t>18</a:t>
            </a:fld>
            <a:endParaRPr lang="it-IT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z="1000">
              <a:latin typeface="Arial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853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6E1DF8C5-6C96-6F47-99F9-F15DCF5FCCE8}" type="slidenum">
              <a:rPr lang="it-IT" altLang="en-US"/>
              <a:pPr>
                <a:spcBef>
                  <a:spcPct val="0"/>
                </a:spcBef>
              </a:pPr>
              <a:t>42</a:t>
            </a:fld>
            <a:endParaRPr lang="it-IT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Times New Roman" charset="0"/>
                <a:ea typeface="MS PGothic" charset="-128"/>
              </a:rPr>
              <a:t>http://www.yes-mks.co.jp/en/carbon/use_02.html</a:t>
            </a:r>
          </a:p>
        </p:txBody>
      </p:sp>
    </p:spTree>
    <p:extLst>
      <p:ext uri="{BB962C8B-B14F-4D97-AF65-F5344CB8AC3E}">
        <p14:creationId xmlns:p14="http://schemas.microsoft.com/office/powerpoint/2010/main" val="798731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4EE16E86-176A-5D43-8AD2-BEDF60BA406D}" type="slidenum">
              <a:rPr lang="it-IT" altLang="en-US"/>
              <a:pPr>
                <a:spcBef>
                  <a:spcPct val="0"/>
                </a:spcBef>
              </a:pPr>
              <a:t>43</a:t>
            </a:fld>
            <a:endParaRPr lang="it-IT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Times New Roman" charset="0"/>
                <a:ea typeface="MS PGothic" charset="-128"/>
              </a:rPr>
              <a:t>http://www.yes-mks.co.jp/en/carbon/use_02.html</a:t>
            </a:r>
          </a:p>
        </p:txBody>
      </p:sp>
    </p:spTree>
    <p:extLst>
      <p:ext uri="{BB962C8B-B14F-4D97-AF65-F5344CB8AC3E}">
        <p14:creationId xmlns:p14="http://schemas.microsoft.com/office/powerpoint/2010/main" val="359454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632EEC31-5472-C14C-B76D-842F7B36CE5F}" type="slidenum">
              <a:rPr lang="it-IT" altLang="en-US"/>
              <a:pPr>
                <a:spcBef>
                  <a:spcPct val="0"/>
                </a:spcBef>
              </a:pPr>
              <a:t>44</a:t>
            </a:fld>
            <a:endParaRPr lang="it-IT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Times New Roman" charset="0"/>
                <a:ea typeface="MS PGothic" charset="-128"/>
              </a:rPr>
              <a:t>http://www.yes-mks.co.jp/en/carbon/use_02.html</a:t>
            </a:r>
          </a:p>
        </p:txBody>
      </p:sp>
    </p:spTree>
    <p:extLst>
      <p:ext uri="{BB962C8B-B14F-4D97-AF65-F5344CB8AC3E}">
        <p14:creationId xmlns:p14="http://schemas.microsoft.com/office/powerpoint/2010/main" val="48629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4D4E7-8B76-0B4B-A418-8116F285F6C7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067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5022D-DBAA-4C40-A71D-CC80C7F179A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5171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4B883-4A31-9241-B848-D493730610B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267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774F4-B113-E040-9EBB-6DBDA08E32F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4105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4841F-F571-D343-9D18-E5D02DBBF67F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9254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571C6-6FEB-2144-9C13-FB8E87AD975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0612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16A71-1539-0642-9F8C-EB01504B6633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6567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E69D7-AD95-CA4B-8EA8-02635F8EB92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455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2D30C-7BEF-5042-B914-BBD217D2C3E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517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F1895-EC2A-3A4C-B96E-ECA788C37F6A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3263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8B86E-18DC-6641-9434-B81DAB583F8F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6814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2420557-1E59-B54E-8B99-0CCB5083988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hyperlink" Target="http://designcarbon.wordpress.com/2012/05/08/cc381-by-massimiliano-della-monaca/foto-2/" TargetMode="Externa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>
                <a:ea typeface="MS PGothic" charset="-128"/>
              </a:rPr>
              <a:t>A possible definition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57375"/>
            <a:ext cx="7772400" cy="4519613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MS PGothic" charset="-128"/>
              </a:rPr>
              <a:t>When different materials are combined the resulting composite materials can be characterized by properties very different from those of constituents</a:t>
            </a:r>
            <a:r>
              <a:rPr lang="en-US" altLang="ja-JP" sz="2800">
                <a:ea typeface="MS PGothic" charset="-128"/>
              </a:rPr>
              <a:t>.</a:t>
            </a:r>
          </a:p>
          <a:p>
            <a:pPr eaLnBrk="1" hangingPunct="1"/>
            <a:r>
              <a:rPr lang="en-US" altLang="en-US" sz="2800">
                <a:ea typeface="MS PGothic" charset="-128"/>
              </a:rPr>
              <a:t> The nature develops structural materials (bone and wood for instance) by </a:t>
            </a:r>
            <a:r>
              <a:rPr lang="en-US" altLang="ja-JP" sz="2800">
                <a:ea typeface="MS PGothic" charset="-128"/>
              </a:rPr>
              <a:t>“self assembly” depending on the loads applied during growth</a:t>
            </a:r>
          </a:p>
          <a:p>
            <a:pPr eaLnBrk="1" hangingPunct="1"/>
            <a:r>
              <a:rPr lang="en-US" altLang="en-US" sz="2800">
                <a:ea typeface="MS PGothic" charset="-128"/>
              </a:rPr>
              <a:t>Bone: hydroxyapatite (stiff) + collagen (tough)</a:t>
            </a:r>
          </a:p>
          <a:p>
            <a:pPr eaLnBrk="1" hangingPunct="1"/>
            <a:r>
              <a:rPr lang="en-US" altLang="en-US" sz="2800">
                <a:ea typeface="MS PGothic" charset="-128"/>
              </a:rPr>
              <a:t>Wood: cellulose crystals (stiff) + amorphous lignin (tough)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0825" y="157163"/>
            <a:ext cx="8713788" cy="75088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2800" b="1">
                <a:ea typeface="MS PGothic" charset="-128"/>
              </a:rPr>
              <a:t>Wind blade structure</a:t>
            </a:r>
            <a:endParaRPr lang="it-IT" altLang="en-US" sz="2000">
              <a:ea typeface="MS PGothic" charset="-128"/>
            </a:endParaRPr>
          </a:p>
        </p:txBody>
      </p:sp>
      <p:sp>
        <p:nvSpPr>
          <p:cNvPr id="13315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381000" y="1057275"/>
            <a:ext cx="8763000" cy="2371725"/>
          </a:xfrm>
        </p:spPr>
        <p:txBody>
          <a:bodyPr/>
          <a:lstStyle/>
          <a:p>
            <a:pPr>
              <a:buFont typeface="+mj-lt"/>
              <a:buAutoNum type="arabicPeriod"/>
              <a:defRPr/>
            </a:pPr>
            <a:r>
              <a:rPr lang="en-US" altLang="en-US" sz="1800" dirty="0"/>
              <a:t>A structural spar and two shells are separately built. Then the two shells are adhesively bonded to the spar. A sandwich structure is preferred for shells. Extensive use of adhesives</a:t>
            </a:r>
          </a:p>
          <a:p>
            <a:pPr>
              <a:buFont typeface="+mj-lt"/>
              <a:buAutoNum type="arabicPeriod"/>
              <a:defRPr/>
            </a:pPr>
            <a:r>
              <a:rPr lang="it-IT" altLang="en-US" sz="1800" dirty="0" err="1"/>
              <a:t>Shells</a:t>
            </a:r>
            <a:r>
              <a:rPr lang="it-IT" altLang="en-US" sz="1800" dirty="0"/>
              <a:t> play a </a:t>
            </a:r>
            <a:r>
              <a:rPr lang="it-IT" altLang="en-US" sz="1800" dirty="0" err="1"/>
              <a:t>structural</a:t>
            </a:r>
            <a:r>
              <a:rPr lang="it-IT" altLang="en-US" sz="1800" dirty="0"/>
              <a:t> </a:t>
            </a:r>
            <a:r>
              <a:rPr lang="it-IT" altLang="en-US" sz="1800" dirty="0" err="1"/>
              <a:t>role</a:t>
            </a:r>
            <a:r>
              <a:rPr lang="it-IT" altLang="en-US" sz="1800" dirty="0"/>
              <a:t> in the middle part of the </a:t>
            </a:r>
            <a:r>
              <a:rPr lang="it-IT" altLang="en-US" sz="1800" dirty="0" err="1"/>
              <a:t>section</a:t>
            </a:r>
            <a:r>
              <a:rPr lang="it-IT" altLang="en-US" sz="1800" dirty="0"/>
              <a:t>. </a:t>
            </a:r>
            <a:r>
              <a:rPr lang="it-IT" altLang="en-US" sz="1800" dirty="0" err="1"/>
              <a:t>Two</a:t>
            </a:r>
            <a:r>
              <a:rPr lang="it-IT" altLang="en-US" sz="1800" dirty="0"/>
              <a:t> (ore </a:t>
            </a:r>
            <a:r>
              <a:rPr lang="it-IT" altLang="en-US" sz="1800" dirty="0" err="1"/>
              <a:t>one</a:t>
            </a:r>
            <a:r>
              <a:rPr lang="it-IT" altLang="en-US" sz="1800" dirty="0"/>
              <a:t>) </a:t>
            </a:r>
            <a:r>
              <a:rPr lang="it-IT" altLang="en-US" sz="1800" dirty="0" err="1"/>
              <a:t>shear</a:t>
            </a:r>
            <a:r>
              <a:rPr lang="it-IT" altLang="en-US" sz="1800" dirty="0"/>
              <a:t> </a:t>
            </a:r>
            <a:r>
              <a:rPr lang="it-IT" altLang="en-US" sz="1800" dirty="0" err="1"/>
              <a:t>webs</a:t>
            </a:r>
            <a:r>
              <a:rPr lang="it-IT" altLang="en-US" sz="1800" dirty="0"/>
              <a:t> are </a:t>
            </a:r>
            <a:r>
              <a:rPr lang="it-IT" altLang="en-US" sz="1800" dirty="0" err="1"/>
              <a:t>added</a:t>
            </a:r>
            <a:r>
              <a:rPr lang="it-IT" altLang="en-US" sz="1800" dirty="0"/>
              <a:t> by </a:t>
            </a:r>
            <a:r>
              <a:rPr lang="it-IT" altLang="en-US" sz="1800" dirty="0" err="1"/>
              <a:t>adhesive</a:t>
            </a:r>
            <a:r>
              <a:rPr lang="it-IT" altLang="en-US" sz="1800" dirty="0"/>
              <a:t> </a:t>
            </a:r>
            <a:r>
              <a:rPr lang="it-IT" altLang="en-US" sz="1800" dirty="0" err="1"/>
              <a:t>bonding</a:t>
            </a:r>
            <a:r>
              <a:rPr lang="it-IT" altLang="en-US" sz="1800" dirty="0"/>
              <a:t>. </a:t>
            </a:r>
            <a:r>
              <a:rPr lang="en-US" altLang="en-US" sz="1800" dirty="0"/>
              <a:t>Extensive use of adhesives</a:t>
            </a:r>
          </a:p>
          <a:p>
            <a:pPr>
              <a:buFont typeface="+mj-lt"/>
              <a:buAutoNum type="arabicPeriod"/>
              <a:defRPr/>
            </a:pPr>
            <a:endParaRPr lang="en-US" altLang="en-US" sz="1800" dirty="0"/>
          </a:p>
          <a:p>
            <a:pPr marL="0" indent="0">
              <a:buFontTx/>
              <a:buNone/>
              <a:defRPr/>
            </a:pPr>
            <a:br>
              <a:rPr lang="en-US" altLang="en-US" sz="1800" dirty="0"/>
            </a:br>
            <a:br>
              <a:rPr lang="en-US" altLang="en-US" sz="1800" dirty="0"/>
            </a:br>
            <a:endParaRPr lang="en-US" altLang="en-US" sz="1800" dirty="0"/>
          </a:p>
        </p:txBody>
      </p:sp>
      <p:cxnSp>
        <p:nvCxnSpPr>
          <p:cNvPr id="21" name="Connettore 1 20"/>
          <p:cNvCxnSpPr>
            <a:cxnSpLocks noChangeShapeType="1"/>
          </p:cNvCxnSpPr>
          <p:nvPr/>
        </p:nvCxnSpPr>
        <p:spPr bwMode="auto">
          <a:xfrm flipH="1">
            <a:off x="179388" y="1700213"/>
            <a:ext cx="57626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555654"/>
            <a:ext cx="89646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ttore 2 12"/>
          <p:cNvCxnSpPr>
            <a:cxnSpLocks noChangeShapeType="1"/>
          </p:cNvCxnSpPr>
          <p:nvPr/>
        </p:nvCxnSpPr>
        <p:spPr bwMode="auto">
          <a:xfrm>
            <a:off x="5580063" y="2406650"/>
            <a:ext cx="287337" cy="6619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36" y="2737644"/>
            <a:ext cx="2582863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ttore 2 22"/>
          <p:cNvCxnSpPr>
            <a:cxnSpLocks noChangeShapeType="1"/>
          </p:cNvCxnSpPr>
          <p:nvPr/>
        </p:nvCxnSpPr>
        <p:spPr bwMode="auto">
          <a:xfrm>
            <a:off x="149225" y="1673225"/>
            <a:ext cx="231775" cy="13954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Immagine 6" descr="ssp-wind-blade-87m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" y="3846071"/>
            <a:ext cx="4400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Test pala eo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375"/>
            <a:ext cx="6767512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23850" y="6610350"/>
            <a:ext cx="3148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200"/>
              <a:t>Composites Technology 2010, vol 17,  n°2, p 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20631" r="30492" b="10596"/>
          <a:stretch>
            <a:fillRect/>
          </a:stretch>
        </p:blipFill>
        <p:spPr bwMode="auto">
          <a:xfrm>
            <a:off x="314325" y="296863"/>
            <a:ext cx="460533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105400" y="533400"/>
            <a:ext cx="36576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u="sng">
                <a:latin typeface="Arial" charset="0"/>
              </a:rPr>
              <a:t>sports equipment</a:t>
            </a:r>
            <a:r>
              <a:rPr lang="it-IT" altLang="en-US" sz="2400">
                <a:latin typeface="Arial" charset="0"/>
              </a:rPr>
              <a:t>: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it-IT" altLang="en-US" sz="2400">
                <a:latin typeface="Arial" charset="0"/>
              </a:rPr>
              <a:t>bikes, fishing rods, golf clubs, tennis racquets, skis, snowboards </a:t>
            </a:r>
            <a:endParaRPr lang="it-IT" altLang="en-US" sz="2400"/>
          </a:p>
        </p:txBody>
      </p:sp>
      <p:grpSp>
        <p:nvGrpSpPr>
          <p:cNvPr id="16390" name="Group 12"/>
          <p:cNvGrpSpPr>
            <a:grpSpLocks/>
          </p:cNvGrpSpPr>
          <p:nvPr/>
        </p:nvGrpSpPr>
        <p:grpSpPr bwMode="auto">
          <a:xfrm>
            <a:off x="5822950" y="2640013"/>
            <a:ext cx="4411663" cy="0"/>
            <a:chOff x="0" y="0"/>
            <a:chExt cx="2779" cy="0"/>
          </a:xfrm>
        </p:grpSpPr>
        <p:sp>
          <p:nvSpPr>
            <p:cNvPr id="16392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393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16391" name="Picture 10" descr="yoto_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2228850" cy="157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lippi boats red bull colors | Rowing, Rowing crew, Wooden boa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05" y="4610100"/>
            <a:ext cx="210502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ERICA'S CUP WORLD SERIES SARDEGNA - APRILE 2020 - 36th America's"/>
          <p:cNvSpPr>
            <a:spLocks noChangeAspect="1" noChangeArrowheads="1"/>
          </p:cNvSpPr>
          <p:nvPr/>
        </p:nvSpPr>
        <p:spPr bwMode="auto">
          <a:xfrm>
            <a:off x="0" y="0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0" name="Picture 8" descr="MERICA'S CUP WORLD SERIES SARDEGNA - APRILE 2020 - 36th America'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84" y="4403725"/>
            <a:ext cx="2930095" cy="164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etma Composites Mantra CWT Carbon Fiber Fin Blad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24706"/>
          <a:stretch/>
        </p:blipFill>
        <p:spPr bwMode="auto">
          <a:xfrm rot="16200000">
            <a:off x="1006887" y="3777217"/>
            <a:ext cx="1368152" cy="31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gure 4. Schema of the different layers that constitute the ski [4]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896629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58075" r="31267" b="11717"/>
          <a:stretch>
            <a:fillRect/>
          </a:stretch>
        </p:blipFill>
        <p:spPr bwMode="auto">
          <a:xfrm>
            <a:off x="0" y="4581525"/>
            <a:ext cx="54832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23842" r="28903" b="20886"/>
          <a:stretch>
            <a:fillRect/>
          </a:stretch>
        </p:blipFill>
        <p:spPr bwMode="auto">
          <a:xfrm>
            <a:off x="3505200" y="457200"/>
            <a:ext cx="5730875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6200" y="304800"/>
            <a:ext cx="3276600" cy="24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Glass fibers in boat up to 75m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Carbon fibers in race boats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Laminated sails includes high performance reinforcements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Main advantage: complex shape monolythic structures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822325" y="346075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2531" name="Picture 3" descr="corv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4676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olo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7772400" cy="83978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MS PGothic" charset="-128"/>
              </a:rPr>
              <a:t>70 m ship for the Swedish navy. Use of glass and carbon composites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>
          <a:xfrm>
            <a:off x="714375" y="357188"/>
            <a:ext cx="7772400" cy="60483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MS PGothic" charset="-128"/>
              </a:rPr>
              <a:t>Trimaran made with natural fibers</a:t>
            </a:r>
          </a:p>
        </p:txBody>
      </p:sp>
      <p:sp>
        <p:nvSpPr>
          <p:cNvPr id="23555" name="Rettangolo 2"/>
          <p:cNvSpPr>
            <a:spLocks noChangeArrowheads="1"/>
          </p:cNvSpPr>
          <p:nvPr/>
        </p:nvSpPr>
        <p:spPr bwMode="auto">
          <a:xfrm>
            <a:off x="500063" y="1214438"/>
            <a:ext cx="8001000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Gwalaz</a:t>
            </a:r>
            <a:r>
              <a:rPr lang="en-US" altLang="en-US" sz="2400" dirty="0"/>
              <a:t> is a 23.5ft </a:t>
            </a:r>
            <a:r>
              <a:rPr lang="en-US" altLang="en-US" sz="2400" dirty="0" err="1"/>
              <a:t>trimaran</a:t>
            </a:r>
            <a:r>
              <a:rPr lang="en-US" altLang="en-US" sz="2400" dirty="0"/>
              <a:t> that will be built with flax </a:t>
            </a:r>
            <a:r>
              <a:rPr lang="en-US" altLang="en-US" sz="2400" dirty="0" err="1"/>
              <a:t>fibres</a:t>
            </a:r>
            <a:r>
              <a:rPr lang="en-US" altLang="en-US" sz="2400" dirty="0"/>
              <a:t> and cellulose, cork and balsa wood and bio-sourced resins.</a:t>
            </a:r>
          </a:p>
        </p:txBody>
      </p:sp>
      <p:sp>
        <p:nvSpPr>
          <p:cNvPr id="23556" name="AutoShape 2" descr="data:image/jpeg;base64,/9j/4AAQSkZJRgABAQAAAQABAAD/2wCEAAkGBxQTEhUUExQVFRUXGBwXFxgYFxwbGBcXFxUcFhgXGBgYHCggHBwlHRQXITEhJSkrLi4uGB8zODMuNygtLisBCgoKDg0OGhAQGiwkHyQsLCwsLCwsLCwsLCwsLCwsLCwsLCwsLCwsLCwsLCwsLCwsLCwsLCwsLCwsLCwsLCwsLP/AABEIALcBEwMBIgACEQEDEQH/xAAcAAABBQEBAQAAAAAAAAAAAAAEAQIDBQYABwj/xABHEAACAQIEAgcEBgcGBQUBAAABAgMAEQQSITEFQQYTIlFhcYEykaGxBxQjQsHRFTNSYnKS8BaCorLh8SRDRFPCNGOT0uLT/8QAGQEBAQEBAQEAAAAAAAAAAAAAAAECAwUE/8QAHxEBAQEBAAIDAQEBAAAAAAAAAAERAhIhAzFRQaFh/9oADAMBAAIRAxEAPwCliUVHLjDaZYv1kShsrgrnDHXKOdt/G4tfW0XE8QvYjMjRM5tnyGQ6W0yggi9wOf5UHGOISzuSxW3sluygchiSe4rmLEDx7zVRb4ni8nXKsJQIQl87qzKzAdZcBhopJGgPs351eYPHEoZHXJH1rRoxIBaxspKHUX1sP3TvavPzFlupZbm2hU9/ey6bWuPWpkV2URvex9i52a1gLX2axHrcc7xXpfESTHcMDbXW9rWtf48qpMLi5RvFm8UcH4PlqTofjTPAUZrlewb63BGh9xt371c4bDrYEAC45VZ9YuhoOMIFGdJk33iYj3oCKli43hibdfGD3Fgp9zWo9FsKbKgJAZAwPeAQO696G8/iSGRW9llbyIPyqbLVbJwDDNvBF55AD7wKb/Z6D7quv8Msi/ANRc5/VqFpSmlVY4Co2lxI8p3/ABJp/wChW5YnEj++p+aVF8ef3/FnANde75f71WdNMMJcHMo1IXMB4p2h8RUUvCZAB/xWI3/9s+X/AC6jl4ZIR/6uYjndYyCP5KJeZ+gfovxefCZDr1bsu/Ju2P8AMa15avOvo3Yw4vE4Y+Yv/wC25W/qHBr0Rn115/H0qX7SHW5VIjVBM+QXNJDil5kD1H4HSpgIvTHAtY8/jUXX5zpe3LQW+NOIA7R95oBsFJYmMnVdvFb6H5VO7ZQTy76EkAEqSjYqYz43YFT8D76GxGOYnVLLsLtqfQXHpWs32lshMVKSLgkDy391CO5tqGPcCNPcAPnRHEpSiA2AJ2FzfysPxNVMkhtck33FdeXPqnTi3tDXx/Kg2xApkjnc6nxpgPfXRzOM55VGx8a5pD51CZT4U0TBR51FK9qjuTUTL6+lNCyue8VAxNdI3f8AKnNA1tjUtWRC0ZHL4io2Gmg1773+FSlyu6AeYP4mh5MQTuF9w/DWs7WkBjPcfdXU4yj9kfH86Wpqj+PNaaBjtmvc+DKSfj8KE4Xwp2eAyRyiIOBKwjdrKsmZ7BVN7g20537q1GN4eGUHIsmTtANfKzAGwe1jl11HOiuF4kKYROEMkqs6JCisyFSWZWBBbsjS97dltTasc5ftu2yehnSOFcXA0awso655IJnBDIsj52TKFN1JZxYsLdk20qjg6Nxx6ySBiDmVEGotszlTfx1bntVzNxiK+eNesa188hzBQNyoBsABz0qPiuPmeKMyxZsPM2Q9UcrkMjFWFz7PZJuSBpzBvXW88czXOXq1V9GYFAbLFMhNs3XDLqCfZHcDca93hWmwWxHcxHv7X/l8KqsPhiiAGR38XYs1uQLHuGnpR3DZArEG+ovy0yn/APXwrhHVZW28/wA6copQL7U5a0jgKeBSgU4LUUyRCRYGx8qlFdXAUEbJmFvOgcWrZbge7lzqyQf16VJDp7/9fl8qI8xWQQ8Whk2E1gQR+2pj5/vBTXpksthuLd+n4VhPpZgKnD4hfaViPXR19xQ++tK6NiFjdrKjAMLG5IIuD8ali6KmxcZ+8SNtufnamQy5uyuULtvY++x/OmnCj2SuWNdSWN2J5HTbWh5Z1IAFyL6Gw25a6n31cRZpILWUqPXQeVhTVPe6m3IcvOqaPFvl1Fl+7lJPwpskkjA+zGo3LkXPmLb1PE0bPmcnK+b90Zco8ybn3UOZgGZiWaQNlCk6CyqT6dq9VmDlme4VmVF3YXt/XhUmGBeORVZy+bPe+rWUA8+5fgK3IzpmKnUG5dpHO5zdkeG1CNOTqbbc7VEVIPeeYF/ia5tNDv5fPv8AdW2EIbvpD40+3P8ACoXkvWmSML03+tqaz+FLGpOwOm9TQ0vrY7eYFROuvZDeN9f9Ke6fs3J5gikeE88qjw/0/Os3prERQ3KgHx7O3lY0WkNhpe/fpUUcSHZr/wB78BRGUDu/r1rF6bkQyYcnuPgS1vnUL4MHll8jcfHWjA4GhIpkko771nyq5Fe2D/erqnaY/s11PKmRp1JGgH+/kaaUCsZBo+UqGUa2YWK+69QLMW2GnreiFznlbxOwPK3fUaA8L4GsDuyM12QxkNlIyPa9xl12G99qscFhFiVUUaAEKCSbXNzbNsL6mlgYXHO97tbu/oVKjW8zv4c+6gVhe2pB79KkuRYaGx1NtTmGXu7yO/akZNL8tt9uXKlkW4tyty5Eajn5UBsb8/IfOjhrVNw+fN56VaksFuO1qBbzFh8bX8L10wk9pgKfehExoFwwbTuGns5uZ8/dRUTg2tfU21FrHLm+VSytXiw4JTgKkAApxYeVRnEKL3VII/j+H+4p0duW1dO1rW5b+ulExm/pFwXWYFyPuWf+Ugn/AA5qruh/FHfCYdV3UFGP7IRio309kCtNxCDPHJGdQykejCx+BrCfR5jRHDiYnIDI4bU/tDKRr3FPjSjVYmPNqZAEG7M17+QFVsqlv1cgsuwsPw2oOeUut3Zbb2/Ig0R+kVjUBFW/rceff61rGLU+HhI1a7EdxJBv8Kg4gjffI8FvqPcB8aGxHESxF72vqBe3jtSSyIPZzn3/ACoOkvkF2UAbLc391re+ncPxYSRSARyNzfTyAFqEla+vz/1qDPrWtZE4pzGbAe0My2HI/lYj0qKKWw1YgnwtVjiF6zCqye1FoR+7sf8AxPqap1Xm2/caLfv0nANr7D33HnyFQXvotPSQuSB3aW3psKE9kLfx29BepqYjijuedhvaiuvUXyqD/d299QNGb2KlPInX30Th1Vdt/Gs2tSIGIHtWXyNr+gtUTyObW7I7zbX0ozEso3GvKxoEk+VY8msSg/0OdRyHw17yKZPJpoB53oXrQN7E+FTQQZ35gGoZp7jYemtccQGGl6VVHdrRQ/WN3/CuprNrvXURrvrAUWFJ1xJBY5QNrbny/wBaCFxouveacovucx/rnVXVgs+a1gAAb+nn31OjmwA5krruOfzqv1PP/Si4JCNz599vw9aiiI2vm0G594I3PfS8RgZ4yiSGNtCrAXK2O1idb2t60g8Da7X9OdToig6H5agcyO6grRh5Y2BjawubhgdrXFhY8/GrvB8WsLOnqm1729knT3mhSXy8u/a9/PuPjVZxyBSkUh0ZJAdrcidR36fGteTXHPlcaqTi+G0WSVULbByYyfIta/pRmEgjaxjkB1v2WB8OV6zssd1s1mHioIHpzqQR4HKF+qAWvqsrxt2tz2LAeVudWW1PUaiXDMdrVGME1/6/Ks3Hwnrmthp8ZC3hMHjA29llGnrfzp/FeB8Wwy5lx8Uw7pI8jHwFlYE+tvGmExp48MRbfao8ZGbHkbaHf3isbF0u4hF+uwnWgc4nW59LN8qNh+krBmwxEeNgPiEIB88gPwoeh80hVdTqdjoLd21ebYXs8RlTS0hJ2PtX6w5Rve5YV6Q3GuFzWtidxcCQFd9QRZAPDflWK6TYOFcdhJUa8UkuSQh1YhettnWw0BSS4za9g1UwRjISCL7cgd/XWg5DbTa3j316gv0cYdl+xxDkX1PZe58SLVluk3D4MH9m32zG57Vlyjb7hNr+fpUvWT2zOLb6ZmQrew7vP1vbemB7Hf8AOtbw7oHNiYEnhaJFcXCuXva9rgqpuDa48KbP9G+NG3VN4CS3uLAVdS82Mq0lgbHwodWO2l/fWjm6DcQH/T3/AIXjPye9V+I6N42MEth5gouSQlxYa3JUEWomG8JxwQuJCAjKcxbQbG/wv8KrjoMtrm17663FwdBzBBqSfBzKLvHIo5ZlI91xUuLctEkihez9mQhIsNct1Hla9+6tWeifQZZnvodfC34UTg4je5upvvzPrfT3UIsrN3ge750RAQF7Y8rc/O1YtILxsg2v5f70PG3+1RSNmPZFh3WprOFNybVzaSz5zqbACq+VrnVr+VPxWOzcj+HuoXP5VA97W50Ozju/Clknv41Azd9XQ+45UvWE7tUVqQGglsv7Xwrqgse+uqjUowsbdo/CpQbDU27gNSflQ0c9trD0/Danq4O/La+2+1hVBML32vf1P+XX408SZTcm3np8Bcn30PLNfS5t+6ulOwy6gKDc7X/0F6ii+sJ07XoAt/U3b5UYmF00uvfltcnxY3PrQEkhUkNlB7rEke+1dFK/3Qbf3VH50Vc4TAu5yKVWwvqddPE8/OpuMcAm6ptFYCxv1kewIvpm7qk6MxyMXZrZUTlfS+up8lNaTFQZlZDuykW8xa9q3zxsXnrx6lZbAcDneJG6q4KgixU8vPSiY+Fy9ZklUoLZiWBPZGmg5knQd/oa7ozxYpCsUgUTIWBUnMLBrXstiWzG2TTUchrVnJ0ow2FCti1szsSpYF9VtYnKtgRp3W2GgqXmLZvVwZgY1GHEuHSWNkb2DFqx2NxbW4vZuV9ha1UPEZWxD3lUqw0Cm4yjuXn61q8N06wjRLL1iiNjlDE2BYD2e1bWwOlFDpJg5hYyRsP4lPqNasjFefDh1tmkH94t/nvTosKQdXLXB9oDcCwPZttcHxtW3wiq00j9cjwkKqxsl7MpOZwwPPNYjbs6AW1Nbh8TEdmDbktt6qx5Ti+jMchu6RHTcRkN7w/jzqr4/wBFbxouGsjLfQs2q68yTzPz2FexYjg0J+6txvlzn32NhWS6YcNVMNO4yqQrFXC9sC2UpdiTZiAbC29MtOc32yfHun8rQw4eBjFCIY+sAGVnly3kBbcrfyvruKxU2PcuGDeBHLvHxqvmxB52Pzq26PwRSSXlJyBSeWp2HMHS97DXSuF5u+3t8/N8PXw34+Pqe/8Ar1boJxmZ8BEFmOZMy8iBZiQpHLslbeFqtZukeKjNmII5HLofI1gvo8xZSOaLfLJfMNmuLaeHZv61qZOJ30CBvBvZ9fjXfiWx5Hz553PpZ/20mG4Q+h/OmHpbJJbrEXINcl9yNi//ANff4UE2FFsyEl/2WsBbuQnQeR376psXxpI3MchKONwQdiLgjkRY7jSteo43XokfTZib9WNBYa+/l4AelV/F+PiV45TDFmjJuWTPmRtGWwF+489qxsfH4P8AuL76Jj4xCf8AmIf7wqbCVo8TjIH3wWG/+IflQU6xEG0ES/wpagcPjEt7S6aA3Go5ffJv4m221ST4pQjNmFgCd/Cr6L6ZRZe4aDv0+FB4qYXvcXoaSct4VHe/nXzh8kx7qhNzUjioXagRjTCK4ikJoFFJfTamiSkz0C3auqMmurQ0wQjenAUmIU3G5uL3Gvoe6nkhALm1/wCtKCRBbnRmAmkDARasdLC9zp90jUHyoVJPWlSUAgg2PKx1v6VZcFjP1wMatCYQ1gLocttTmDuN9e/W5NW3R7gP1lnkkkGUHKMg7Td984IUezoBrVZg+l2IhGVZJLKNVIDDTuBqzg+kd0FssDE7Adm5OxNjaumbfS7Iu8VwFDJHhYXaOMtmxBzsC3ZLJCETKpLBSSTsoGnaFTcQkjhZjh0u4uJZfayqNGAZr7WBJPZUg3ubiiOFwNJhyHQxyMxkZibuWOlyVsVNtPAaabU/AzwRB4esR2JsVOVQoygZe4LvpqdTVv5BBhejqQRMcuaQnMpFzlZjfS+pJubsdSL+uC6dKZiEMbXDZsrZwVAXUqSFWx87k8rV6nwOHKoVnzlBlU3vZPu2PPTQtuSpq0yi98ouOdhf31nqa6/F8k4vua8exvRtpMEkeFEbpcTMVYqBZchKsy6kc7iguHfR08wGZzGx11Cup32IK3Om1q9V4Pgmyy9bEsP2rlere4ZfuyEEWVj3cvU1ImAWSQNdsiCyg27VzmuCADl157+VqvMk5zGO+t6tjyVvo5njJyTxjWwJulza5sRfbX3GrLo50N4g8yq2JZIgftHjnZiB3Kp0zHlfQb8rH1afERKDf7ovYC4AA520G1ZXi/SIJlALS5r6pGbKb9kgNdSuls1uY1pjOtZjsYkENktoLAb67a955++vIvpF6Q2h6m92ca+Cg3ufM/jV+0mIcBihN+bZUIW1tMgPcNLCvOW4dJicdMHItE3aBJ1sbKo027J91bzIlZ7G4J1jjd1y5y1r7kALbTlu1O4a4DrckDW9iRuLbjXnWz6ScKvhmL2unbUrflpYlt96znAOjb4sMVcJlNtQTe4vyNZvLXPWXYlwzdWT1Mlrnkd+7zq/4T0nKHLiFZ0/aSwceNjo3lcedMj+jeflOn8jUbB9HU/PEL/8bH/yrPh1Pprzn9anA4eLErmw2Iicc1c5JB5odB53tTcf0fcxlJoS8Z3+8PMMvsnxBFD9HOgTwzxzde90YN2IyuYA3KMST2TsR3GvR5IlALZAD+72T/MCKu3+s2vCOLdCTocM1/2klYAjuKvYAjwNrd55ZLEwNG7RupV1NmU7g/l47Gvpd8NHJvc+BUSf4rE/Gq3H9Eo5UIkVcuuj5SAORAIa3mCpFYvEZeEcLjaRXi+6bNci4VhtbxIuLDU+8gjDRDMIw0arYlgy3YAKSWz5bFhbZWtewF9a9B4l9G8tr4RkA+6jgrplsSGF7MxO7a2sNNaw+N6JYyJu3A5sAG2I1FrXBsdO7l5Gp44ewDKBoTc93cacLU3Fiza7kX/A/EGo8996wHOT51Hm8KkZqHvrQSSCor1K7C1Dk0Clqb1ndTS1NZqBTXUzNSVoa8YqwIyi39bGkOJzABraHTS9hQSm+lrmttwH6P5JFzzuYQdlAu/96+i+W/lVzVZgsWA0B3NtrWpEm8h6X+dbub6Nr+xiTbuaP8VaqzFdAJ4wWWSFgNblmXTluh+dMGXzXvv7P+58q1HQvoWLrLKTmABQAfqxuq+Lm+p5DQam9JwLhql8i3lVW+2lVQbsD2Y1W+YoLXNr3Nr6XFbXiscqoEw6EgjVwwv5AXvfxtXTmST2ip6S8aYfY4aUXBAlIsSo+8qkEWa3Ply12ofswOy1h3EEHvJuLjv3NTz4Ig/bREjucEeWpFByCzXG19PAVqTSm/WgpBVwO85raf72qxg49OPYlkb1uPe2lJhcAWJJmXKAdGUA3tp2lY2FyL9nv86hxWHkT/stp92Rr/5Le81nVxZx9I8RoXKPb7pGnra1z/VqPTpefvw377Ej3gg3rL9YdbxOPEMh+FxWl6K8CMlpZQRGNlbdz32/Z+flVlRo4CcRAWAMWYdnML6ciQCLj3VjuluLjjkjjVUkce0Mo12sNNrm2nhVz9IXTBMDBpZpXuI07yNye5VuL+gry7oqkz5sXMxLOT1Que0TcPKR+yNl8bn7opv8HoUXEbDKVUEaHICBcd1moJ44szOFYM1sxFrtba5N72qrSZ/GnjEN4/16VowVxHCJLG0bGTKwsfY/Baq+A8FbCyXhmkCE3ZCFIY2trcXHob1ZwdY2ysfID8qficWkNuuljivsJHVSbb2BNSmLpOKMOZ/lX8RUi8afmT8PwtWSl6W4JWKnEAkfsI7KfJlWx9DUY6b4XkT/AHtPw0rOmNp+nG7j/M//APSuHHX+7EhP8Bv781Yf+2qHaSBfHn/iao26RBxY4hSP41/OnoehP0jlHtKi/wAQt85BQmJ6U7XKd9gpIJ5ZrOdqwwxqH/mKf7w/OpUlB2IPrVw1pp+nkl7Kqb2uykX/AMVQHpdOWzLkU2ANlGoB0uST4j1NUeQHcU5IQNtPLnblSRNTcV6dBXZJsLBLm7RzRKw1HLMdNr+ZNZ7F8VwEsiO2FaILfMkVkR77ZtSRb9229VnSdz9YYHkFt5ZQfmTVUTXK9exPxR4jK/UBliv2AxuQLC9yd9b0JmrjTTWFcTTTXXpDQIaYaUmkNWBK6urqo00E0sRDRMI3GzFA1vINpfxtVjB0u4rGQfrCyDudFv8ABfxqqEx33Pfzpzzc2Nq1OsVqcL9J2LX9bBG45kXX4jMPlUE30hiWQmQtHAVAMQCtZgfaDDtcxceVZtcQDbUaf150rxq29m/iANa8oj1bhHSvhtgEmjiJA0I6u/o1q02HxMbi6ujjvBBr57xPDI3FiMv8JHyIoNOEshvDNlPqh/mU61rZfofTSn+uXurKdJ+G5pM6obEC9hzGmw12tXkOH4/xSD2ZpWUeIkHxu1WmE+lnGppKkUngVKH5/hSeleq8L4JDJCpdWV9m1Yag22P5UsvRNPuyOPNQ3ysaxnD/AKW40t1sLdrtfZkNlvupBINwb1peH/Sdw6Tebqz++pX42tUE+H6NIjhpJA6j7gUhmI5ZTrbyqz4l0hSKJiqOcikhFS7WA/ZU6VVcU6ZYcZFiviA5sWjKsI9rEi+35Vb8FwMTDrD22Pfawt+yOQoPDZH+u4psRj5VijGoiZwshQE2QLe6jvO51yg6WucT0uwigFS76WCxxlQiqLAfaZQBbQAX2r2rGcNhmFpYYpB3PGrf5hWex30bcMl1OFEZ74ndP8KnL8Km59Dyb+34Hs4UHuzS3HhcBB86An6c4tgQDHHfmkYzAfusxNvPevR8d9CuGN+pxM8Z5ZwkgHuCn41nsf8AQxi1/UzwS/xZoz7rMPjUt6GEx3G8RMmSSeV1vfKzaX7z3+u1VwFafiP0fcShuWwkjAc48sg9yEt8KzmIiaNssisjdzqVPuYXrFlQ0V1cKX0qDrUthSU4CoEt4CkAp+Q9xrgvhQSR4pxs7j+8alTicw2kb1N/nQhFKKbQcZy5zObsdz5aD4CuO1DRyWqVXB50CXppNOcVGaDqQ11I1A00l6Q0hqwLXU29dVGlSNb+2PcaZxHhxYDJmI79l/MmpVGW9kJHiPxK1DI5t/rQV6cKlv3eoH+Yg1FKjqct7nwOb4iiP0dfU/E/jc08cPHiPU//AFoAcr8zl/iNvhvSs4H32Y+Gg95391PxOBy6/O351B1Jtpb3j86By45xsxFEpxljo6o48RQTQm1+z/ML+696blPcfdV2wWMhwrbqUPeh/Db4VH+ikb9VOp8HFj7x+VV5pCtXyBcnB5k1yZvFCD/r8KXD8ZxMB7M00Z7izD4NUEWIdfZZh6/hRicZltZsrjuYVfKGrnA/SZxGK32wcfvqD8rVosD9NM4/W4dG8VYg+4j8awn1qBvbgA8UNvgLU36phm9mV0P7wuPw+dXV169gvpowrfrIpU9Aw/wm9X2C+k3h0n/PVf4wV/zCvA/0GT+rlif1I/OopOCTj7l/4SD+N6o+n8H0kw0nsTxt5OPzoyV4ZRlcRyKeTBWHuN6+SJME6+1G481PztTosfInsyyL5Ow+RqD6T4j9HPC5t8OsZ74WMf8AhU5fhWb4h9Dkf/T4sj92VA3+NLW/lNePw9JsWvs4mX1a/wA6Kj6a44f9Q58wPypkGwxn0W4+PZYpR3xyD5SZT8Kocb0axUVxJhph45GI/mUWoVen2O5yA+YP4GrHgfTPETTLHJls19RmB0UtzJ7qeMpijQAf1f50rEd1G8Vj+2kPfI3xY0IUrliBZCTvUYGmooiUAkD3+VI8VvGoIhGKQxCpbUhjNA21MalcU2gS9NanGmmqG2ppFLSE1Q2krq6itTDw+T2iFA/eNXeOwhXC4SSJFzyGcSMo7JyShUudQtgTrVV+jGY9uUeuvzq5wGCnGFlZMescMfZeLrZ1t1hcAFEQoc+RuZGutqo7pZwQYW15utbO8br2VIZApLAKzdk5vvWYW1Goq0xXQmMSMnXuFjkkikZoeceGOJDIOsOZcq2O2vgaoeP8GxomEEy4iYi6RfrZFYKAWEJYagC17DS1Fq2Ox+MdczpLaRmUmULCuX7UBBmdQfZygEksBzoDIehMbrCUnC9cYioMaX6uaYxKbCUnOAMxFsu4DG1J/ZZFjzJiZHPVtKFaFVBWPEjDuCUckEk3HgNbVWxYfGqoSH6y8aFXBQTiNGYCRSFZVyt2wb2F73FwQTMvCMaFlLLiB1UeZwxdbRvJewU7qWBY8uwx5UB3GOg6jrGMpBzy5EvZCsWI6gqM0xkzG5IFmFgAWuRVLxXgMWGxTIojmSNij9eHUM4JU2CTZrDQg5hc8rb2WGwsz4eWX66iIGDSo8k5bOxOUsoQqzMUJBueV7V2M6F4gyv/AMRDLJ1saSayZkedwqFiyAEFmFyMx1vQWWI6P4RpcbH1GDiEM8MEPWfWAn2jygl2ilzZmyqLmyjL403hnQ/h7zuHw8giWbFJld5FdVhXD5dn2UyyEX1IIveho+iWNkaNDKjHF52JaRypMJteYlNSS/Z0J7R8azcGCxxwsuMaeRowzREGaQyN7EbuFOhQlUjuTclVFrDSDT4n6PoI2wUZiuyLM2NYzFRIYoopQmZmCoC0ojzDLa9yedRR9C8KkuKVlw+VpcMcKZ5ZjGI8Ush6sPhpBmOZMgdiR2N9darpBwPGQx4hpMYswiYJiESWZmBmYWzCVFD5jGl7E6qvdokvQnGtKmCMuYtEZFXrnMVoWcGGxFg6MXGW1gWOupoiy4b0Hw8z40CJkDTyYbCCWXq3iaOJmL5WcGYGVoUC9o2Y3qJeh2FbCLKqkSx8OefERlmHbaCRoZ1u3KSIqyDTVNNTVDj4cVfDNJJLJJJ2oQXkaVGEzQ2GbtLJnh2XXReegG/RuPlclBi3Z0dNBKzNEHKSR6XvHnuCu17g60D+BdE/rGEmxBkZCiTOgyKVcYaMSOMxkDXOa11Rgptc6gVdx9CCjf8ArGCGOTEoQF7eERYskg6yVUVnae1iQB1bm/KqHBcM4gIwmH+tFJM5aKHrwBZzC2dQoRr+ySpb9k2NxQ0WEx6jr0XGAQhoxKolHUrHfPHnH6tVu11uANaDTY/g0mGjdjiWma8wi6rDl0ZcOELGZlYGK/WdzBcpJNS9HsAuKjwxkcCXEyyxonVAqFw6q8js7ONcraLbU2FwLkZrC4LGyYTEYhZZOozKJVMzXnd3VP1YP2hBdbs2mo1J0qxk6GYyNkU4iFVi62QyCaTq8K8Jj64NZLrIC8Q7ANzbU201tGkw3RLCSOAWSzvAiFYo2ObEq7KHKSZRl6vUqzAggjekn6KcOaGJsjJlgillKK7OzYiZoUsvWgZQ0bchbTctpRYro3xNSXkxJDdflZmxEl1aISWxDPb2VWKUhgSwXW2tU3RpMTiJT1WKaFo4HbrHllXJBH2mUNGGYL2icoFt6eVG9wv0dYBZoo5ndmd50yxk2P1fMGOYyXGqjQDvHjQPR3odhiTOrSjI6xoFUyMWlVgCUzCwsp2J1NhWSxmCnhjXELihIkc5hjeKSW6yvGJ2aPOilQQdSLEtffepYcBjIsKMauIaKKZ+rcpLIJLMzr1kqoLmMtHIL3JJB01p5DXy9DRLIB1zK7dQ7/ZfZhMVKI1yPn7TqWBIIA3AOhoQ9EYjHnTEOx6t5QGhCjLFihhZLkSta7HMumw1tQfFuG4zCQxCWewz3hVJnIIUBhiYQNFQ5hZtGuTpvVdJFjkWIquJIlOSLsylZAz9aUUffBYZyBvqfGs0X2I6CKpmYTyFIXnWUmC0h+rqr/YJ1lnBDgAkraxO1K3QPsSkTksqhok6tVd1OHXEdoPILNZrFVzFbXtYiq/HHiM2JeUx4vrUdmsizXgMl3KoNTGCLkDmO+h1w3EC0kYTG5pAHlQLNd1fQNIu7A2Iu29iKir9uhUMlkVykrTxRhlU9WEPD1xbjK8pOY9rUn2gB2QdMpxfBRYadVd2lhKLKTHkEmV1LZLhnQODpcFhYgi97Ut8bkeUHFiNWHWODKEV4rKudtgyWAF9VsBpTcZwnFO5M6YnrDG0gM0czPIqAXAORmO4FzZRcXI0ojbR9E8KcViI+pLJ9bGGFnk/4eM4NputuG1OdRq9xYEW1qvxXBMDBDHLLEVROoBlzSlcQcRgXmLFQ47KyhTaOxygjWqDinDeIQSYkOMVcAfWXUylGUrcdbINGWx+8SNDyqjkx0pVFMsjLHrGpdisf8Ck2X0qjQ9L+jggQSxJliDEMWe8gMju0aMtzYIqCMnfOsl76Gp8P0ejOO4ZH1LGGeHCtNq+VnlX7Ql79m5toCLcqy0/EZnQo8sjIXMhUsSpka93sTbMbnXxPfUqcexQRUGKxIRcuVBPIFXIQUyqGsMpAIttYWoNzJ0PwjYYSxr9pHw6SeeMu2rNDI0GIW7cpIirKNNU01NeazRspKspVhuGBBGl9QdRoRU/16XfrZL5DF+sb9Ud4t/1evsbeFQ4mdnYs7M7HdmYsxsLC7MbnQAelFRV1Jeuoi5DVZYbiOXDTwZb9c0TZr+z1JfS1tb9Z3i1udArAx2U+6rPiPD1jw2Ek1Ek3Xh8x0+ylVFsOWja1Roj06u0xMAKzSSs4LBuxNCkJUZ4ytx1QN2Ug7Farjx8nFS4hlv1kckQXMOyHhMINwgByi33Re1Wk3AMIk2Ig+2DYMLJLKzrllQSRiVQgQdWcshKHMb21q2XoLCrZHZg8cryTC40wQacI400Y/Vwb/viiqKfpUcqAIVySwS3Eh7Rw+HWADQC18ua/K/rXcU6XLOJV+rhVki6skOobMJhMrtljCmxAFgoJHO+tB9HYsNKJ+tikcxwSYhcs2QWjAPVkdW25Ptcu6r3CdEoJYhKnWKJ4F+rJnDXxQSd5Yi2UZgPq9th7YoMtg8cVw88AW/XNGc1/Z6oudra3z942rWYjpszPmlRnVZ454k6w/ZNHa6g5dVYA6W0JuKnn6O4OJwLvlDToSz2QvAkWjyBG6pC7vd7G2goVeD4cTTJJDKyrhziYyMQliqx5squiMHRjez6G263oH4Tp6yhR1IIXqrdvUdXO0zW7P3wyr4Zb63tVLiOl7In1c4eP6u2HaAnTrA7kuZDLlvbrCHy7XHrRXRvhkEq4qSRQBGY8iviBCoEjsLNMyEEgAchc916A43w+NIoHQH7YSkqWziyTvGoU2GbsqNee/OgsOMdN+szPiImljXER4iGMzEdWUIvGTlOZGA2tpraqo9PpJEIkgTrcuIVZIrRZRiks5yqurZxnzXuSfWr3jPQqPDjCCSKd0eRYZxftGVkVw0BI1F2dQNbmO3Os/0h6NxYTGQ4QF2P2YklOglMrjWJeSBTlvc3IbuqIi4v0uefEYXEGJRJhwmbWyyukxmZyAOyXZiTvqSatIOniqy5cKwjAcFeuV8xfEnEHMHhKkXJGqXAOhB1qz4j0HwxliiQtEZMU8ClZxPnjiR2kY/ZqI5QUC5CTq+oNqqeD8FweLWOSNZoRLM+ECySK9pjhzLBJmCLuwCsnewse8If7Y/YmMQhb5vZc2AbHfXLAZb2Hsb+PhR0/SrDywTvIck7xY2KOMdYbDGTmYBrR9W1i3t51NhbKTY1Jw/orAyxxyiQTj6kZhmtl+u4rJ1eW2jLFl9Wrh0CitnLyNE0srxuls0mFjwvXhVUggTZwyG40KnSgw/D+JmGHERBbmcRWa/sGGYSg2t2r2ta4tWsl6ZJLmvhbRTCc4iMTG7viWjaR0cp2LGBLCx3PokPAcI5w8rB4oJopXscQkkeeLIVVsRHGWiUiQZy8YKkgc9B8JwOP9KYfCFXEEwVx9oj9l42e8c0YyyR5lNmsDbcXoEi6SsMTNiHUv10quY8x6tYwwLoqnTMwSNcxGysCDmtQMHGnixeJxMKdWZopI0CPkaJpECiUMqjtArn0A1J2qzwnQ2SVY2hmjlWQRMrKGW6SStC0hDgEBHTtabEGqaDAhhIwkRY4yB1hDWYuWCWCqW1yMdtAPQlPh6Qq0Dw42GbFFp+v6wYnI+bqRCAxMbluyvfU8nTcNE2GfDJ9VMEcAVSqzL1JV1cz5Lt2w7ZSLDrD62wxLyxB8L21Ma4eXCtfLCzRkdaighGU9W7529hrluTULh+jwhYzY1AcPEodguvWu5yxQAjUMx1/gF72INEQcU6SjGRKGgSMxsUhyGwjw+UBYCLdvLa4fTdtNaKbpevXdb9XPWEBJT17BXX6r9WPVoFtE2Qg5jmIIsNLgu4TwlMP1uIxMQtEB9gUYL9YmN4oDm3Ij7ZXcAre+1VcnRjFEkJDI5BCyAIRkkZcwjN92CZWNvZzWNBawdN8nUhYLJA+HKDrbsUwqyKEdsguWMpOawAsBauwvSuE4WSKdHJEMUaqsjK0pXGNiGPWBCEsH53vbvOmReMi1wRmUMtxa6nZh3g99QtQa7E9OmkzO0A60riURhIQipi5C7ho8vbZbkBsw5Eg2FLxbpwJs//AA4VngniZy6lycQqLclY1zBer+9djfVqyUcDN7Ks3kpOwudvDWufDuBcowGupU20vflyyt7j3UGvxv0g5utK4fI7s8itnRikkuHEEntwE5bKCApU7gsQaxmLdCxMaGNNLKWzkWUBu0QL3YE+F7cqlfh017dVJfwQkaEA6gWIBIBPK9PTguILZRBJmH7ptyFsx7P3hzoK40lEnAy/9qXn/wAtvumzcuR37qSLAStosbnUD2SBdrWuToL3FrnmKAammivqMtyBFISGKHKhazr7S3UEXFibd2tRT4SRAC8boDsWRlB56EjWgHrq6uoN51d7akeVG/pqWKH6ushyWbQqh9v2gCyki9++krqrQbF8XxEkQhlndorDsGxuF9kM1rtblmJtUx41M5d2lY9ZF1Lk2u0W2Q2G3x37zS11EVAxLRluqYrnRo30GqP7S699hReB4jibQqkhAgYvENLI7alhca38b7nvNdXUFpgOI4iM3ExveRtLe1NYyE3FmzZRcHTSppeMSlmdnJdkKMbDVCLFbbAW5C1dXVFVsWKZs0anKkmXOLCzZCWX3EmtBw7iMqxCJJbIoNuwhtcliAWW+5JpK6gqk4liY2d0mYF3zsbKSX7XbGYGzdttRbesvicViGdFzlhAfsgbdgM2fQnU662JIHK1dXVUS/pnEDOOtYZpvrDWsD14JPWggdltTqtu7ak4l0hxMzRtLO7tG2aM2UBWuGzBVAGa4Bva+ldXVEIvSLE9bJL1zdZI8ckjWW7PCwaJj2bdkgEAC2ldDxzEKsarM6iKQyxgaZJGvmZSBcXubjbU6amlrqB8vSzGtIspxL50VlQgKFVXtnXIFyENYXuNbC+wquPG8ScUuJMzGdSMsml1AGUBRbKAAToBbWurqC/wvSuZTK7EvK8Bw6vfKIo2PaCogCkncbWOupNVmA4g0WYKFZXGV0dcyOAbi47wRcEWIOxrq6gJi47LGLQhIQb5gi3z3Ur2zKXLdl2ABNhmNhrRfEOmcxwrIZZuvkkJLqQi9X9m26EHPmRuWokYk3pK6gr4+lmLa952LNa5ypoVJIdezZH7bdpbNqdafiulGLZgTiJNH6wDQDrP2soGW+52tck7kk9XUFViMQzsXdizMbknc8vkALcrVEwpK6gJwvE5Y1Ko5VSQSLDcW11HgKfPxqdg4aQkPbMCBY2t4fui9t7m+5v1dQKekeIsRnGqlT2F1B79Nbcu69cekmIvmzi/ZHsLbsXy6W5ZjXV1A09JMTlydZ2QpS2VfZPLbz95pP7S4mxHWmxtyX7rZhy7z7gByFdXUEUfHp1Nwy+0X1jQ9piGO67ZgGt3gGhsfxSWUWkbNqDsBqC5Gw75X99dXVVBXrq6uq4j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3557" name="Picture 4" descr="http://www.agrobiobase.com/base/data/f_385/p_627/images/gallery/thumb/gwalaz-lin-safilin-flax-composite-kairos-tricat-low-twist-flax-roving_w800_h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610076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Collegamento permanente dell'immagine integr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2143125"/>
            <a:ext cx="40894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t="23128" r="31267" b="11717"/>
          <a:stretch>
            <a:fillRect/>
          </a:stretch>
        </p:blipFill>
        <p:spPr bwMode="auto">
          <a:xfrm>
            <a:off x="4376738" y="2963863"/>
            <a:ext cx="4800600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4800600" y="449263"/>
            <a:ext cx="4092575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Railway vehicles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2400"/>
              <a:t>Advantages: small series, complex shapes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2400"/>
              <a:t>Requirements: fire resistance</a:t>
            </a:r>
          </a:p>
        </p:txBody>
      </p:sp>
      <p:pic>
        <p:nvPicPr>
          <p:cNvPr id="24580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457041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59358" y="324137"/>
            <a:ext cx="842528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 dirty="0"/>
              <a:t>Metro Train (CG </a:t>
            </a:r>
            <a:r>
              <a:rPr lang="it-IT" altLang="en-US" sz="2400" b="1" dirty="0" err="1"/>
              <a:t>Rail</a:t>
            </a:r>
            <a:r>
              <a:rPr lang="it-IT" altLang="en-US" sz="2400" b="1" dirty="0"/>
              <a:t>, </a:t>
            </a:r>
            <a:r>
              <a:rPr lang="it-IT" altLang="en-US" sz="2400" b="1" dirty="0" err="1"/>
              <a:t>Chinese</a:t>
            </a:r>
            <a:r>
              <a:rPr lang="it-IT" altLang="en-US" sz="2400" b="1" dirty="0"/>
              <a:t>-German </a:t>
            </a:r>
            <a:r>
              <a:rPr lang="it-IT" altLang="en-US" sz="2400" b="1" dirty="0" err="1"/>
              <a:t>Research</a:t>
            </a:r>
            <a:r>
              <a:rPr lang="it-IT" altLang="en-US" sz="2400" b="1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49E30E-E25B-7E58-8F76-66319FDC6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284984"/>
            <a:ext cx="6588224" cy="41485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269F87-BDBD-85E0-4D3D-A1852B5DB56C}"/>
              </a:ext>
            </a:extLst>
          </p:cNvPr>
          <p:cNvSpPr txBox="1"/>
          <p:nvPr/>
        </p:nvSpPr>
        <p:spPr>
          <a:xfrm>
            <a:off x="224880" y="1028343"/>
            <a:ext cx="86942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Cetrovo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 1.0 features carbon </a:t>
            </a:r>
            <a:r>
              <a:rPr lang="en-GB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fiber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 for its main load-bearing structures, as composite content exceeds 70%: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composite front cabin, car body, underfloor </a:t>
            </a:r>
            <a:r>
              <a:rPr lang="en-GB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paneling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 and bogie frame.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 developed and produced </a:t>
            </a:r>
            <a:r>
              <a:rPr lang="en-GB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Cetrovo’s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 carbon </a:t>
            </a:r>
            <a:r>
              <a:rPr lang="en-GB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fiber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 bogie crossbeam component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highlight>
                  <a:srgbClr val="FFFFFF"/>
                </a:highlight>
                <a:latin typeface="Noto Serif" panose="02020600060500020200" pitchFamily="18" charset="0"/>
              </a:rPr>
              <a:t>Weight saving compared to metal solution 11%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Expected energy saving between 7% and 15%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highlight>
                  <a:srgbClr val="FFFFFF"/>
                </a:highlight>
                <a:latin typeface="Noto Serif" panose="02020600060500020200" pitchFamily="18" charset="0"/>
              </a:rPr>
              <a:t>Expected 22% savings of maintenance costs</a:t>
            </a:r>
            <a:endParaRPr lang="en-GB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oto Serif" panose="02020600060500020200" pitchFamily="18" charset="0"/>
            </a:endParaRP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6751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Materials in automotive applications. Composites? </a:t>
            </a:r>
          </a:p>
        </p:txBody>
      </p:sp>
      <p:pic>
        <p:nvPicPr>
          <p:cNvPr id="26627" name="Picture 4" descr="0604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14375"/>
            <a:ext cx="6643688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James\classes\ME257\scans\specific_streng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r="41667" b="3453"/>
          <a:stretch>
            <a:fillRect/>
          </a:stretch>
        </p:blipFill>
        <p:spPr bwMode="auto">
          <a:xfrm>
            <a:off x="2057400" y="1447800"/>
            <a:ext cx="6629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asellaDiTesto 2"/>
          <p:cNvSpPr txBox="1">
            <a:spLocks noChangeArrowheads="1"/>
          </p:cNvSpPr>
          <p:nvPr/>
        </p:nvSpPr>
        <p:spPr bwMode="auto">
          <a:xfrm>
            <a:off x="3995738" y="5732463"/>
            <a:ext cx="3475037" cy="463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specific modulus (10</a:t>
            </a:r>
            <a:r>
              <a:rPr lang="en-GB" altLang="en-US" sz="2400" baseline="30000"/>
              <a:t>8</a:t>
            </a:r>
            <a:r>
              <a:rPr lang="en-GB" altLang="en-US" sz="2400"/>
              <a:t> cm)</a:t>
            </a:r>
          </a:p>
        </p:txBody>
      </p:sp>
      <p:sp>
        <p:nvSpPr>
          <p:cNvPr id="5124" name="CasellaDiTesto 2"/>
          <p:cNvSpPr txBox="1">
            <a:spLocks noChangeArrowheads="1"/>
          </p:cNvSpPr>
          <p:nvPr/>
        </p:nvSpPr>
        <p:spPr bwMode="auto">
          <a:xfrm rot="-5400000">
            <a:off x="895351" y="3433762"/>
            <a:ext cx="33512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specific strength (10</a:t>
            </a:r>
            <a:r>
              <a:rPr lang="en-GB" altLang="en-US" sz="2400" baseline="30000"/>
              <a:t>6</a:t>
            </a:r>
            <a:r>
              <a:rPr lang="en-GB" altLang="en-US" sz="2400"/>
              <a:t> cm)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58775" y="304800"/>
            <a:ext cx="8456613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000" b="1">
                <a:solidFill>
                  <a:schemeClr val="tx2"/>
                </a:solidFill>
                <a:latin typeface="Tahoma" charset="0"/>
              </a:rPr>
              <a:t>Specific properties of fibers</a:t>
            </a:r>
            <a:endParaRPr lang="en-GB" altLang="en-US" sz="3000" b="1">
              <a:solidFill>
                <a:schemeClr val="tx2"/>
              </a:solidFill>
              <a:latin typeface="Tahoma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 dirty="0"/>
              <a:t>1941 Ford </a:t>
            </a:r>
            <a:r>
              <a:rPr lang="it-IT" altLang="en-US" sz="2400" b="1" dirty="0" err="1"/>
              <a:t>Hemp</a:t>
            </a:r>
            <a:r>
              <a:rPr lang="it-IT" altLang="en-US" sz="2400" b="1" dirty="0"/>
              <a:t> Car</a:t>
            </a:r>
          </a:p>
        </p:txBody>
      </p:sp>
      <p:sp>
        <p:nvSpPr>
          <p:cNvPr id="2" name="Rettangolo 1"/>
          <p:cNvSpPr/>
          <p:nvPr/>
        </p:nvSpPr>
        <p:spPr>
          <a:xfrm>
            <a:off x="388456" y="3356992"/>
            <a:ext cx="8748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/>
              <a:t>From </a:t>
            </a:r>
            <a:r>
              <a:rPr lang="it-IT" dirty="0" err="1"/>
              <a:t>Popular</a:t>
            </a:r>
            <a:r>
              <a:rPr lang="it-IT" dirty="0"/>
              <a:t> </a:t>
            </a:r>
            <a:r>
              <a:rPr lang="it-IT" dirty="0" err="1"/>
              <a:t>mechanics</a:t>
            </a:r>
            <a:r>
              <a:rPr lang="it-IT" dirty="0"/>
              <a:t>: “70 </a:t>
            </a:r>
            <a:r>
              <a:rPr lang="it-IT" dirty="0" err="1"/>
              <a:t>percent</a:t>
            </a:r>
            <a:r>
              <a:rPr lang="it-IT" dirty="0"/>
              <a:t> of cellulose </a:t>
            </a:r>
            <a:r>
              <a:rPr lang="it-IT" dirty="0" err="1"/>
              <a:t>fibers</a:t>
            </a:r>
            <a:r>
              <a:rPr lang="it-IT" dirty="0"/>
              <a:t> from </a:t>
            </a:r>
            <a:r>
              <a:rPr lang="it-IT" dirty="0" err="1"/>
              <a:t>wheat</a:t>
            </a:r>
            <a:r>
              <a:rPr lang="it-IT" dirty="0"/>
              <a:t> </a:t>
            </a:r>
            <a:r>
              <a:rPr lang="it-IT" dirty="0" err="1"/>
              <a:t>straw</a:t>
            </a:r>
            <a:r>
              <a:rPr lang="it-IT" dirty="0"/>
              <a:t>, </a:t>
            </a:r>
            <a:r>
              <a:rPr lang="it-IT" dirty="0" err="1"/>
              <a:t>hemp</a:t>
            </a:r>
            <a:r>
              <a:rPr lang="it-IT" dirty="0"/>
              <a:t> and sisal plus 30 </a:t>
            </a:r>
            <a:r>
              <a:rPr lang="it-IT" dirty="0" err="1"/>
              <a:t>percent</a:t>
            </a:r>
            <a:r>
              <a:rPr lang="it-IT" dirty="0"/>
              <a:t> </a:t>
            </a:r>
            <a:r>
              <a:rPr lang="it-IT" dirty="0" err="1"/>
              <a:t>resin</a:t>
            </a:r>
            <a:r>
              <a:rPr lang="it-IT" dirty="0"/>
              <a:t> binder. The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steel</a:t>
            </a:r>
            <a:r>
              <a:rPr lang="it-IT" dirty="0"/>
              <a:t> in the car [</a:t>
            </a:r>
            <a:r>
              <a:rPr lang="it-IT" dirty="0" err="1"/>
              <a:t>was</a:t>
            </a:r>
            <a:r>
              <a:rPr lang="it-IT" dirty="0"/>
              <a:t>]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tubular</a:t>
            </a:r>
            <a:r>
              <a:rPr lang="it-IT" dirty="0"/>
              <a:t> </a:t>
            </a:r>
            <a:r>
              <a:rPr lang="it-IT" dirty="0" err="1"/>
              <a:t>welded</a:t>
            </a:r>
            <a:r>
              <a:rPr lang="it-IT" dirty="0"/>
              <a:t> frame.”</a:t>
            </a:r>
          </a:p>
          <a:p>
            <a:pPr algn="ctr"/>
            <a:endParaRPr lang="it-IT" dirty="0"/>
          </a:p>
          <a:p>
            <a:r>
              <a:rPr lang="it-IT" dirty="0"/>
              <a:t>More </a:t>
            </a:r>
            <a:r>
              <a:rPr lang="it-IT" dirty="0" err="1"/>
              <a:t>recently</a:t>
            </a:r>
            <a:r>
              <a:rPr lang="it-IT" dirty="0"/>
              <a:t>: 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 err="1"/>
              <a:t>Trabant</a:t>
            </a:r>
            <a:r>
              <a:rPr lang="it-IT" dirty="0"/>
              <a:t> (</a:t>
            </a:r>
            <a:r>
              <a:rPr lang="it-IT" dirty="0" err="1"/>
              <a:t>east</a:t>
            </a:r>
            <a:r>
              <a:rPr lang="it-IT" dirty="0"/>
              <a:t> </a:t>
            </a:r>
            <a:r>
              <a:rPr lang="it-IT" dirty="0" err="1"/>
              <a:t>germany</a:t>
            </a:r>
            <a:r>
              <a:rPr lang="it-IT" dirty="0"/>
              <a:t>) 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/>
              <a:t> Citroen Mehari (1960-70)</a:t>
            </a:r>
            <a:endParaRPr lang="en-GB" dirty="0"/>
          </a:p>
        </p:txBody>
      </p:sp>
      <p:pic>
        <p:nvPicPr>
          <p:cNvPr id="1026" name="Picture 2" descr="https://upload.wikimedia.org/wikipedia/en/thumb/0/09/Soybean_Car_1941.jpg/220px-Soybean_Car_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24744"/>
            <a:ext cx="3528640" cy="190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9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Automotive applications (short fiber)</a:t>
            </a:r>
          </a:p>
        </p:txBody>
      </p:sp>
      <p:sp>
        <p:nvSpPr>
          <p:cNvPr id="27651" name="AutoShape 8" descr="Risultati immagini per automotive composites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2" name="AutoShape 10" descr="Risultati immagini per automotive composites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7653" name="Espace réservé du contenu 7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54088" y="717550"/>
            <a:ext cx="71628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Risultati immagini per sheet molding compound tr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5227638"/>
            <a:ext cx="30416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CasellaDiTesto 1"/>
          <p:cNvSpPr txBox="1">
            <a:spLocks noChangeArrowheads="1"/>
          </p:cNvSpPr>
          <p:nvPr/>
        </p:nvSpPr>
        <p:spPr bwMode="auto">
          <a:xfrm>
            <a:off x="3132138" y="5535613"/>
            <a:ext cx="5795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/>
              <a:t>Long fiber (discontinuous)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en-US" sz="2400"/>
              <a:t>Trunk floors, Trunks, Bumpers, Truck side panels and spoilers etc.</a:t>
            </a:r>
            <a:endParaRPr lang="en-US" altLang="en-US"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Electric vehicle by BMW and SGL carbon fibers: BMW i3</a:t>
            </a:r>
          </a:p>
        </p:txBody>
      </p:sp>
      <p:pic>
        <p:nvPicPr>
          <p:cNvPr id="2867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6697663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asellaDiTesto 2"/>
          <p:cNvSpPr txBox="1">
            <a:spLocks noChangeArrowheads="1"/>
          </p:cNvSpPr>
          <p:nvPr/>
        </p:nvSpPr>
        <p:spPr bwMode="auto">
          <a:xfrm>
            <a:off x="2627313" y="908050"/>
            <a:ext cx="34925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carbon fiber passenger cell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Alfa Romeo 4C mono-coque</a:t>
            </a:r>
          </a:p>
        </p:txBody>
      </p:sp>
      <p:sp>
        <p:nvSpPr>
          <p:cNvPr id="29699" name="CasellaDiTesto 2"/>
          <p:cNvSpPr txBox="1">
            <a:spLocks noChangeArrowheads="1"/>
          </p:cNvSpPr>
          <p:nvPr/>
        </p:nvSpPr>
        <p:spPr bwMode="auto">
          <a:xfrm>
            <a:off x="1979613" y="1052513"/>
            <a:ext cx="4960937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carbon fiber passenger cell (four parts)</a:t>
            </a:r>
          </a:p>
        </p:txBody>
      </p:sp>
      <p:pic>
        <p:nvPicPr>
          <p:cNvPr id="2970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73238"/>
            <a:ext cx="6119813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Supercars</a:t>
            </a:r>
          </a:p>
        </p:txBody>
      </p:sp>
      <p:pic>
        <p:nvPicPr>
          <p:cNvPr id="30723" name="Picture 2" descr="http://www.autoruote4x4.com/upload/013_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05025"/>
            <a:ext cx="712946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2"/>
          <p:cNvSpPr txBox="1">
            <a:spLocks noChangeArrowheads="1"/>
          </p:cNvSpPr>
          <p:nvPr/>
        </p:nvSpPr>
        <p:spPr bwMode="auto">
          <a:xfrm>
            <a:off x="1679690" y="836613"/>
            <a:ext cx="5760808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Lamborghini </a:t>
            </a:r>
            <a:r>
              <a:rPr lang="en-US" altLang="en-US" sz="2400" dirty="0" err="1"/>
              <a:t>sesto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elemento</a:t>
            </a:r>
            <a:r>
              <a:rPr lang="en-US" altLang="en-US" sz="2400" dirty="0"/>
              <a:t> (sixth element),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Mass production vehicle by BMW and SGL carbon fibers: BMW -7</a:t>
            </a:r>
          </a:p>
        </p:txBody>
      </p:sp>
      <p:sp>
        <p:nvSpPr>
          <p:cNvPr id="31747" name="CasellaDiTesto 2"/>
          <p:cNvSpPr txBox="1">
            <a:spLocks noChangeArrowheads="1"/>
          </p:cNvSpPr>
          <p:nvPr/>
        </p:nvSpPr>
        <p:spPr bwMode="auto">
          <a:xfrm>
            <a:off x="2771775" y="765175"/>
            <a:ext cx="381317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carbon fiber composites parts</a:t>
            </a:r>
          </a:p>
        </p:txBody>
      </p:sp>
      <p:pic>
        <p:nvPicPr>
          <p:cNvPr id="31748" name="Immagine 9" descr="BMW-serie-7-CFRP-par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144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Mass production vehicle by BMW and SGL carbon fibers: BMW -7</a:t>
            </a:r>
          </a:p>
        </p:txBody>
      </p:sp>
      <p:sp>
        <p:nvSpPr>
          <p:cNvPr id="32771" name="CasellaDiTesto 2"/>
          <p:cNvSpPr txBox="1">
            <a:spLocks noChangeArrowheads="1"/>
          </p:cNvSpPr>
          <p:nvPr/>
        </p:nvSpPr>
        <p:spPr bwMode="auto">
          <a:xfrm>
            <a:off x="611188" y="765175"/>
            <a:ext cx="7726362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carbon fiber-aluminium hybrid construction of passenger cell</a:t>
            </a:r>
          </a:p>
        </p:txBody>
      </p:sp>
      <p:pic>
        <p:nvPicPr>
          <p:cNvPr id="32772" name="Immagine 4" descr="BMW-serie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8694737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magine 5" descr="BMW 7 Series -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149725"/>
            <a:ext cx="39957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/>
          <p:nvPr/>
        </p:nvCxnSpPr>
        <p:spPr>
          <a:xfrm flipH="1" flipV="1">
            <a:off x="4356100" y="2205038"/>
            <a:ext cx="792163" cy="46529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H="1" flipV="1">
            <a:off x="4932363" y="2060575"/>
            <a:ext cx="4211637" cy="2089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Perspectives for applications in cars: 2021 targets</a:t>
            </a:r>
          </a:p>
        </p:txBody>
      </p:sp>
      <p:sp>
        <p:nvSpPr>
          <p:cNvPr id="33795" name="CasellaDiTesto 5"/>
          <p:cNvSpPr txBox="1">
            <a:spLocks noChangeArrowheads="1"/>
          </p:cNvSpPr>
          <p:nvPr/>
        </p:nvSpPr>
        <p:spPr bwMode="auto">
          <a:xfrm>
            <a:off x="179388" y="836613"/>
            <a:ext cx="89646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/>
              <a:t>Average data for each car manufacturer: only fleet average is regulated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Heavier are allowed higher emissions, 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33796" name="Immagine 6" descr="consumo-auto-2016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4050"/>
            <a:ext cx="824388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07950" y="120650"/>
            <a:ext cx="8567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 err="1"/>
              <a:t>Perspectives</a:t>
            </a:r>
            <a:r>
              <a:rPr lang="it-IT" altLang="en-US" sz="2400" b="1" dirty="0"/>
              <a:t> for </a:t>
            </a:r>
            <a:r>
              <a:rPr lang="it-IT" altLang="en-US" sz="2400" b="1" dirty="0" err="1"/>
              <a:t>applications</a:t>
            </a:r>
            <a:r>
              <a:rPr lang="it-IT" altLang="en-US" sz="2400" b="1" dirty="0"/>
              <a:t> in cars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(average gCO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/km for each carmaker, depending on average weight)</a:t>
            </a:r>
            <a:endParaRPr lang="it-IT" altLang="en-US" sz="2400" b="1" dirty="0"/>
          </a:p>
        </p:txBody>
      </p:sp>
      <p:pic>
        <p:nvPicPr>
          <p:cNvPr id="34819" name="Immagine 4" descr="consumo-auto-2016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5" b="11559"/>
          <a:stretch>
            <a:fillRect/>
          </a:stretch>
        </p:blipFill>
        <p:spPr bwMode="auto">
          <a:xfrm>
            <a:off x="-107950" y="920750"/>
            <a:ext cx="554355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CasellaDiTesto 5"/>
          <p:cNvSpPr txBox="1">
            <a:spLocks noChangeArrowheads="1"/>
          </p:cNvSpPr>
          <p:nvPr/>
        </p:nvSpPr>
        <p:spPr bwMode="auto">
          <a:xfrm>
            <a:off x="5435600" y="981075"/>
            <a:ext cx="37084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Since 2010 the emissions have been 170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Target 2015=120-140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By 2021 the emissions are 90-100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By 2025 until 2029 the emissions must be 80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 and then 60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From the fig. about 8.5-10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 are saved for each 100 kg of weight saved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Trend: start now with medium-sized market productions very soon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/>
          </a:p>
        </p:txBody>
      </p:sp>
      <p:sp>
        <p:nvSpPr>
          <p:cNvPr id="34821" name="CasellaDiTesto 1"/>
          <p:cNvSpPr txBox="1">
            <a:spLocks noChangeArrowheads="1"/>
          </p:cNvSpPr>
          <p:nvPr/>
        </p:nvSpPr>
        <p:spPr bwMode="auto">
          <a:xfrm>
            <a:off x="1692275" y="5157788"/>
            <a:ext cx="17414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Vehicle mass, kg</a:t>
            </a:r>
            <a:endParaRPr lang="en-US" altLang="en-US" sz="1800"/>
          </a:p>
        </p:txBody>
      </p:sp>
      <p:sp>
        <p:nvSpPr>
          <p:cNvPr id="34822" name="CasellaDiTesto 5"/>
          <p:cNvSpPr txBox="1">
            <a:spLocks noChangeArrowheads="1"/>
          </p:cNvSpPr>
          <p:nvPr/>
        </p:nvSpPr>
        <p:spPr bwMode="auto">
          <a:xfrm rot="-5400000">
            <a:off x="-255588" y="3000376"/>
            <a:ext cx="10953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gCO</a:t>
            </a:r>
            <a:r>
              <a:rPr lang="it-IT" altLang="en-US" sz="1800" baseline="-25000"/>
              <a:t>2</a:t>
            </a:r>
            <a:r>
              <a:rPr lang="it-IT" altLang="en-US" sz="1800"/>
              <a:t>/km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D2FA6-019E-08AA-A8D6-C672C41F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51703"/>
            <a:ext cx="7772400" cy="441264"/>
          </a:xfrm>
        </p:spPr>
        <p:txBody>
          <a:bodyPr/>
          <a:lstStyle/>
          <a:p>
            <a:r>
              <a:rPr lang="it-IT" sz="2800" dirty="0"/>
              <a:t>Lifecycle </a:t>
            </a:r>
            <a:r>
              <a:rPr lang="it-IT" sz="2800" dirty="0" err="1"/>
              <a:t>emissions</a:t>
            </a:r>
            <a:r>
              <a:rPr lang="it-IT" sz="2800" dirty="0"/>
              <a:t>: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</a:t>
            </a:r>
            <a:r>
              <a:rPr lang="en-US" altLang="en-US" sz="2800" baseline="-25000" dirty="0" err="1"/>
              <a:t>life</a:t>
            </a:r>
            <a:r>
              <a:rPr lang="en-US" altLang="en-US" sz="2800" baseline="-25000" dirty="0"/>
              <a:t>-tot</a:t>
            </a:r>
            <a:r>
              <a:rPr lang="en-US" altLang="en-US" sz="2800" dirty="0"/>
              <a:t>/</a:t>
            </a:r>
            <a:r>
              <a:rPr lang="it-IT" sz="2800" dirty="0" err="1"/>
              <a:t>S</a:t>
            </a:r>
            <a:r>
              <a:rPr lang="it-IT" sz="2800" baseline="-25000" dirty="0" err="1"/>
              <a:t>lifetime</a:t>
            </a:r>
            <a:endParaRPr lang="it-IT" sz="28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58D4EF3-C717-3563-5935-ADDA50C09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152" y="1412776"/>
            <a:ext cx="7478051" cy="468322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02D6E1-15AD-EBA7-CCCC-9D3F4B604A62}"/>
              </a:ext>
            </a:extLst>
          </p:cNvPr>
          <p:cNvSpPr txBox="1"/>
          <p:nvPr/>
        </p:nvSpPr>
        <p:spPr>
          <a:xfrm>
            <a:off x="5580112" y="6453336"/>
            <a:ext cx="34708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0A80BB"/>
                </a:solidFill>
                <a:latin typeface="CharisSIL"/>
              </a:rPr>
              <a:t>Renewable and Sustainable Energy Reviews 159 (2022) 112158</a:t>
            </a:r>
            <a:endParaRPr lang="it-IT" sz="1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8A5507-D668-5E8B-A464-82BADBE6F2E7}"/>
              </a:ext>
            </a:extLst>
          </p:cNvPr>
          <p:cNvSpPr txBox="1"/>
          <p:nvPr/>
        </p:nvSpPr>
        <p:spPr>
          <a:xfrm>
            <a:off x="179512" y="719470"/>
            <a:ext cx="8513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(</a:t>
            </a:r>
            <a:r>
              <a:rPr lang="en-US" altLang="en-US" sz="2400" dirty="0" err="1"/>
              <a:t>E</a:t>
            </a:r>
            <a:r>
              <a:rPr lang="en-US" altLang="en-US" sz="2400" baseline="-25000" dirty="0" err="1"/>
              <a:t>life</a:t>
            </a:r>
            <a:r>
              <a:rPr lang="en-US" altLang="en-US" sz="2400" baseline="-25000" dirty="0"/>
              <a:t>-tot</a:t>
            </a:r>
            <a:r>
              <a:rPr lang="en-US" altLang="en-US" dirty="0"/>
              <a:t>=</a:t>
            </a:r>
            <a:r>
              <a:rPr lang="en-US" altLang="en-US" sz="2400" dirty="0"/>
              <a:t>total </a:t>
            </a:r>
            <a:r>
              <a:rPr lang="en-US" altLang="en-US" sz="2400"/>
              <a:t>life-cycle emissions)</a:t>
            </a:r>
            <a:endParaRPr lang="it-IT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03625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08050"/>
            <a:ext cx="62484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58775" y="304800"/>
            <a:ext cx="8456613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000" b="1">
                <a:solidFill>
                  <a:schemeClr val="tx2"/>
                </a:solidFill>
                <a:latin typeface="Tahoma" charset="0"/>
              </a:rPr>
              <a:t>Specific properties of composites</a:t>
            </a:r>
            <a:endParaRPr lang="en-GB" altLang="en-US" sz="3000" b="1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4859338" y="6491288"/>
            <a:ext cx="177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Specific modulus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Perspectives for applications in cars: trend of cars weight</a:t>
            </a:r>
          </a:p>
        </p:txBody>
      </p:sp>
      <p:pic>
        <p:nvPicPr>
          <p:cNvPr id="35843" name="Immagine 7" descr="consumo-peso-auto-2016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 dirty="0" err="1"/>
              <a:t>Old</a:t>
            </a:r>
            <a:r>
              <a:rPr lang="it-IT" altLang="en-US" sz="2400" b="1" dirty="0"/>
              <a:t> </a:t>
            </a:r>
            <a:r>
              <a:rPr lang="it-IT" altLang="en-US" sz="2400" b="1" dirty="0" err="1"/>
              <a:t>motorbike</a:t>
            </a:r>
            <a:r>
              <a:rPr lang="it-IT" altLang="en-US" sz="2400" b="1" dirty="0"/>
              <a:t> </a:t>
            </a:r>
            <a:r>
              <a:rPr lang="it-IT" altLang="en-US" sz="2400" b="1" dirty="0" err="1"/>
              <a:t>applications:Vincent</a:t>
            </a:r>
            <a:r>
              <a:rPr lang="it-IT" altLang="en-US" sz="2400" b="1" dirty="0"/>
              <a:t> HRD “Black Knight”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dirty="0" err="1"/>
              <a:t>Fairings</a:t>
            </a:r>
            <a:r>
              <a:rPr lang="it-IT" altLang="en-US" sz="2400" dirty="0"/>
              <a:t> made of </a:t>
            </a:r>
            <a:r>
              <a:rPr lang="it-IT" altLang="en-US" sz="2400" dirty="0" err="1"/>
              <a:t>glass</a:t>
            </a:r>
            <a:r>
              <a:rPr lang="it-IT" altLang="en-US" sz="2400" dirty="0"/>
              <a:t> </a:t>
            </a:r>
            <a:r>
              <a:rPr lang="it-IT" altLang="en-US" sz="2400" dirty="0" err="1"/>
              <a:t>fiber</a:t>
            </a:r>
            <a:r>
              <a:rPr lang="it-IT" altLang="en-US" sz="2400" dirty="0"/>
              <a:t> </a:t>
            </a:r>
            <a:r>
              <a:rPr lang="it-IT" altLang="en-US" sz="2400" dirty="0" err="1"/>
              <a:t>reinforced</a:t>
            </a:r>
            <a:r>
              <a:rPr lang="it-IT" altLang="en-US" sz="2400" dirty="0"/>
              <a:t> </a:t>
            </a:r>
            <a:r>
              <a:rPr lang="it-IT" altLang="en-US" sz="2400" dirty="0" err="1"/>
              <a:t>plastic</a:t>
            </a:r>
            <a:endParaRPr lang="it-IT" altLang="en-US" sz="2400" dirty="0"/>
          </a:p>
        </p:txBody>
      </p:sp>
      <p:pic>
        <p:nvPicPr>
          <p:cNvPr id="5" name="Picture 2" descr="ttps://www.nationalmotorcyclemuseum.co.uk/wp-content/uploads/1955-Vincent-Black-Kn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74951"/>
            <a:ext cx="6226696" cy="467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63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Advanced motorbike applications:Ducati 1299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/>
              <a:t>Swingarm (monocoque, wheels and rear subframe)</a:t>
            </a:r>
          </a:p>
        </p:txBody>
      </p:sp>
      <p:pic>
        <p:nvPicPr>
          <p:cNvPr id="3686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6094412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CasellaDiTesto 2"/>
          <p:cNvSpPr txBox="1">
            <a:spLocks noChangeArrowheads="1"/>
          </p:cNvSpPr>
          <p:nvPr/>
        </p:nvSpPr>
        <p:spPr bwMode="auto">
          <a:xfrm>
            <a:off x="2627313" y="5534025"/>
            <a:ext cx="310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800"/>
              <a:t>RIBA Composites-Faenza-Italy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7A74699-078B-2ECA-D4CF-6A0E354F2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119709"/>
            <a:ext cx="4077072" cy="4077072"/>
          </a:xfrm>
          <a:prstGeom prst="rect">
            <a:avLst/>
          </a:prstGeom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584696" y="26907"/>
            <a:ext cx="8280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/>
              <a:t>Biomedical applications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/>
              <a:t>Limb Prosthesis and socket</a:t>
            </a:r>
          </a:p>
        </p:txBody>
      </p:sp>
      <p:sp>
        <p:nvSpPr>
          <p:cNvPr id="36868" name="CasellaDiTesto 2"/>
          <p:cNvSpPr txBox="1">
            <a:spLocks noChangeArrowheads="1"/>
          </p:cNvSpPr>
          <p:nvPr/>
        </p:nvSpPr>
        <p:spPr bwMode="auto">
          <a:xfrm>
            <a:off x="179512" y="6466845"/>
            <a:ext cx="24112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100" dirty="0" err="1"/>
              <a:t>Kaiteki</a:t>
            </a:r>
            <a:r>
              <a:rPr lang="it-IT" altLang="en-US" sz="1100" dirty="0"/>
              <a:t>  Institute –Japan and Otto Bock</a:t>
            </a:r>
          </a:p>
        </p:txBody>
      </p:sp>
      <p:pic>
        <p:nvPicPr>
          <p:cNvPr id="3" name="Immagine 2" descr="Immagine che contiene lettera&#10;&#10;Descrizione generata automaticamente">
            <a:extLst>
              <a:ext uri="{FF2B5EF4-FFF2-40B4-BE49-F238E27FC236}">
                <a16:creationId xmlns:a16="http://schemas.microsoft.com/office/drawing/2014/main" id="{D8A7C4A9-598D-A807-549E-5379CB7C5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37400" r="9004"/>
          <a:stretch/>
        </p:blipFill>
        <p:spPr>
          <a:xfrm>
            <a:off x="278904" y="1011697"/>
            <a:ext cx="2664296" cy="4293096"/>
          </a:xfrm>
          <a:prstGeom prst="rect">
            <a:avLst/>
          </a:prstGeom>
        </p:spPr>
      </p:pic>
      <p:sp>
        <p:nvSpPr>
          <p:cNvPr id="5" name="CasellaDiTesto 2">
            <a:extLst>
              <a:ext uri="{FF2B5EF4-FFF2-40B4-BE49-F238E27FC236}">
                <a16:creationId xmlns:a16="http://schemas.microsoft.com/office/drawing/2014/main" id="{F0CE1E58-46E2-9BC2-A48D-F906CF880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1732" y="5304793"/>
            <a:ext cx="3262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800" dirty="0"/>
              <a:t>Glass </a:t>
            </a:r>
            <a:r>
              <a:rPr lang="it-IT" altLang="en-US" sz="1800" dirty="0" err="1"/>
              <a:t>fiber</a:t>
            </a:r>
            <a:r>
              <a:rPr lang="it-IT" altLang="en-US" sz="1800" dirty="0"/>
              <a:t>  </a:t>
            </a:r>
            <a:r>
              <a:rPr lang="it-IT" altLang="en-US" sz="1800" dirty="0" err="1"/>
              <a:t>reinforced</a:t>
            </a:r>
            <a:r>
              <a:rPr lang="it-IT" altLang="en-US" sz="1800" dirty="0"/>
              <a:t> composite</a:t>
            </a: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id="{2D4D869F-726C-75DF-7EC9-B832325C5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052" y="5331821"/>
            <a:ext cx="3429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800" dirty="0"/>
              <a:t>Carbon </a:t>
            </a:r>
            <a:r>
              <a:rPr lang="it-IT" altLang="en-US" sz="1800" dirty="0" err="1"/>
              <a:t>fiber</a:t>
            </a:r>
            <a:r>
              <a:rPr lang="it-IT" altLang="en-US" sz="1800" dirty="0"/>
              <a:t>  </a:t>
            </a:r>
            <a:r>
              <a:rPr lang="it-IT" altLang="en-US" sz="1800" dirty="0" err="1"/>
              <a:t>reinforced</a:t>
            </a:r>
            <a:r>
              <a:rPr lang="it-IT" altLang="en-US" sz="1800" dirty="0"/>
              <a:t> composite</a:t>
            </a:r>
          </a:p>
        </p:txBody>
      </p:sp>
      <p:pic>
        <p:nvPicPr>
          <p:cNvPr id="2050" name="Picture 2" descr="Prosthetic sockets">
            <a:extLst>
              <a:ext uri="{FF2B5EF4-FFF2-40B4-BE49-F238E27FC236}">
                <a16:creationId xmlns:a16="http://schemas.microsoft.com/office/drawing/2014/main" id="{C7D352C6-CF0D-1BB9-81A5-A847A7997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r="35888" b="18491"/>
          <a:stretch/>
        </p:blipFill>
        <p:spPr bwMode="auto">
          <a:xfrm>
            <a:off x="3499157" y="1367616"/>
            <a:ext cx="2072662" cy="358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4B11457-C8DF-7222-4E17-325B9226909A}"/>
              </a:ext>
            </a:extLst>
          </p:cNvPr>
          <p:cNvCxnSpPr>
            <a:cxnSpLocks/>
          </p:cNvCxnSpPr>
          <p:nvPr/>
        </p:nvCxnSpPr>
        <p:spPr>
          <a:xfrm>
            <a:off x="5652120" y="1011697"/>
            <a:ext cx="0" cy="4689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CE215E-EE93-0530-6C56-860580D28F8A}"/>
              </a:ext>
            </a:extLst>
          </p:cNvPr>
          <p:cNvSpPr txBox="1"/>
          <p:nvPr/>
        </p:nvSpPr>
        <p:spPr>
          <a:xfrm>
            <a:off x="1293475" y="5853267"/>
            <a:ext cx="686284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Adv</a:t>
            </a:r>
            <a:r>
              <a:rPr lang="it-IT" dirty="0"/>
              <a:t>.: low weight, </a:t>
            </a:r>
            <a:r>
              <a:rPr lang="it-IT" dirty="0" err="1"/>
              <a:t>taylored</a:t>
            </a:r>
            <a:r>
              <a:rPr lang="it-IT" dirty="0"/>
              <a:t> </a:t>
            </a:r>
            <a:r>
              <a:rPr lang="it-IT" dirty="0" err="1"/>
              <a:t>stiffness</a:t>
            </a:r>
            <a:r>
              <a:rPr lang="it-IT" dirty="0"/>
              <a:t>, fatigue </a:t>
            </a:r>
            <a:r>
              <a:rPr lang="it-IT" dirty="0" err="1"/>
              <a:t>resistance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7520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 err="1"/>
              <a:t>Esoskeleton</a:t>
            </a:r>
            <a:r>
              <a:rPr lang="en-GB" altLang="en-US" sz="2800" b="1" dirty="0"/>
              <a:t> devices</a:t>
            </a:r>
          </a:p>
        </p:txBody>
      </p:sp>
      <p:sp>
        <p:nvSpPr>
          <p:cNvPr id="36868" name="CasellaDiTesto 2"/>
          <p:cNvSpPr txBox="1">
            <a:spLocks noChangeArrowheads="1"/>
          </p:cNvSpPr>
          <p:nvPr/>
        </p:nvSpPr>
        <p:spPr bwMode="auto">
          <a:xfrm>
            <a:off x="971600" y="5373216"/>
            <a:ext cx="75608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b="0" i="0" dirty="0">
                <a:solidFill>
                  <a:srgbClr val="444444"/>
                </a:solidFill>
                <a:effectLst/>
                <a:latin typeface="+mn-lt"/>
              </a:rPr>
              <a:t> The new carbon fiber frame has dramatically reduced the weight of the exoskeleton from 6 kg without the battery to 4.5 kg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A2F3FC-EF9B-3CA5-3EBE-4A3731E89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21" y="1071780"/>
            <a:ext cx="3795358" cy="37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095463-50A8-EAA5-6B78-E9B2E714B043}"/>
              </a:ext>
            </a:extLst>
          </p:cNvPr>
          <p:cNvSpPr txBox="1"/>
          <p:nvPr/>
        </p:nvSpPr>
        <p:spPr>
          <a:xfrm>
            <a:off x="22147" y="6579971"/>
            <a:ext cx="3588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100" dirty="0">
                <a:solidFill>
                  <a:srgbClr val="444444"/>
                </a:solidFill>
                <a:latin typeface="+mn-lt"/>
              </a:rPr>
              <a:t>esoskeletonreport.com</a:t>
            </a:r>
            <a:endParaRPr lang="en-US" alt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8464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/>
              <a:t>Radiolucent and surgical tables</a:t>
            </a:r>
          </a:p>
        </p:txBody>
      </p:sp>
      <p:sp>
        <p:nvSpPr>
          <p:cNvPr id="36868" name="CasellaDiTesto 2"/>
          <p:cNvSpPr txBox="1">
            <a:spLocks noChangeArrowheads="1"/>
          </p:cNvSpPr>
          <p:nvPr/>
        </p:nvSpPr>
        <p:spPr bwMode="auto">
          <a:xfrm>
            <a:off x="971600" y="5373216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b="0" i="0" dirty="0">
                <a:solidFill>
                  <a:srgbClr val="444444"/>
                </a:solidFill>
                <a:effectLst/>
                <a:latin typeface="+mn-lt"/>
              </a:rPr>
              <a:t>carbon fiber tables, light </a:t>
            </a:r>
            <a:r>
              <a:rPr lang="en-US" sz="1800" b="0" i="0">
                <a:solidFill>
                  <a:srgbClr val="444444"/>
                </a:solidFill>
                <a:effectLst/>
                <a:latin typeface="+mn-lt"/>
              </a:rPr>
              <a:t>and transparent to 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+mn-lt"/>
              </a:rPr>
              <a:t>to X-Ray and ionizing radiations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095463-50A8-EAA5-6B78-E9B2E714B043}"/>
              </a:ext>
            </a:extLst>
          </p:cNvPr>
          <p:cNvSpPr txBox="1"/>
          <p:nvPr/>
        </p:nvSpPr>
        <p:spPr>
          <a:xfrm>
            <a:off x="22147" y="6579971"/>
            <a:ext cx="3588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100" dirty="0">
                <a:solidFill>
                  <a:srgbClr val="444444"/>
                </a:solidFill>
                <a:latin typeface="+mn-lt"/>
              </a:rPr>
              <a:t>Steris.com</a:t>
            </a:r>
            <a:endParaRPr lang="en-US" altLang="en-US" sz="1100" dirty="0">
              <a:latin typeface="+mn-lt"/>
            </a:endParaRPr>
          </a:p>
        </p:txBody>
      </p:sp>
      <p:pic>
        <p:nvPicPr>
          <p:cNvPr id="3074" name="Picture 2" descr="STERIS surgical imaging table">
            <a:extLst>
              <a:ext uri="{FF2B5EF4-FFF2-40B4-BE49-F238E27FC236}">
                <a16:creationId xmlns:a16="http://schemas.microsoft.com/office/drawing/2014/main" id="{5BE4E333-0E78-0D45-F326-6884D42DE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" y="2472068"/>
            <a:ext cx="464883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dical applications: A healthy market | CompositesWorld">
            <a:extLst>
              <a:ext uri="{FF2B5EF4-FFF2-40B4-BE49-F238E27FC236}">
                <a16:creationId xmlns:a16="http://schemas.microsoft.com/office/drawing/2014/main" id="{B3FE932A-3027-FC84-F492-CC3D116AF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882232"/>
            <a:ext cx="47625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871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Oil and Gas exploration</a:t>
            </a:r>
          </a:p>
        </p:txBody>
      </p:sp>
      <p:grpSp>
        <p:nvGrpSpPr>
          <p:cNvPr id="37891" name="Group 7"/>
          <p:cNvGrpSpPr>
            <a:grpSpLocks/>
          </p:cNvGrpSpPr>
          <p:nvPr/>
        </p:nvGrpSpPr>
        <p:grpSpPr bwMode="auto">
          <a:xfrm>
            <a:off x="611188" y="692150"/>
            <a:ext cx="8208962" cy="5281613"/>
            <a:chOff x="385" y="436"/>
            <a:chExt cx="5171" cy="3327"/>
          </a:xfrm>
        </p:grpSpPr>
        <p:pic>
          <p:nvPicPr>
            <p:cNvPr id="37892" name="Picture 5" descr="0602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572"/>
              <a:ext cx="5055" cy="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3" name="Rectangle 6"/>
            <p:cNvSpPr>
              <a:spLocks noChangeArrowheads="1"/>
            </p:cNvSpPr>
            <p:nvPr/>
          </p:nvSpPr>
          <p:spPr bwMode="auto">
            <a:xfrm>
              <a:off x="5103" y="436"/>
              <a:ext cx="453" cy="1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Oil and Gas exploration</a:t>
            </a:r>
          </a:p>
        </p:txBody>
      </p:sp>
      <p:pic>
        <p:nvPicPr>
          <p:cNvPr id="38915" name="Picture 6" descr="060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0295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2802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1619250" y="5805488"/>
            <a:ext cx="686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spoolable umbilical reinforced with carbon fibers rods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Installed in Gulf of Mexico 2700 m deep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2800">
                <a:ea typeface="MS PGothic" charset="-128"/>
              </a:rPr>
              <a:t>Robot arm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81000" y="1066800"/>
            <a:ext cx="8382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>
                <a:solidFill>
                  <a:srgbClr val="000000"/>
                </a:solidFill>
                <a:latin typeface="Verdana" charset="0"/>
              </a:rPr>
              <a:t>The KUKA KR 100-2 PA four-axis robot's third axis linkage is made of carbon fiber composite material. This state-of-the-art material makes the robot light without sacrificing high stiffness.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pic>
        <p:nvPicPr>
          <p:cNvPr id="3994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24175"/>
            <a:ext cx="388937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822325" y="346075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0963" name="Picture 3" descr="cttcc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924175"/>
            <a:ext cx="45291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0"/>
            <a:ext cx="8893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/>
              <a:t>Aluminum Conductor Composite Core (ACCC)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175125" y="1031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6" name="CasellaDiTesto 5"/>
          <p:cNvSpPr txBox="1">
            <a:spLocks noChangeArrowheads="1"/>
          </p:cNvSpPr>
          <p:nvPr/>
        </p:nvSpPr>
        <p:spPr bwMode="auto">
          <a:xfrm>
            <a:off x="107950" y="692150"/>
            <a:ext cx="8243888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It is lighter. The weight saved can be used for more </a:t>
            </a:r>
            <a:r>
              <a:rPr lang="en-US" altLang="en-US" sz="2000" dirty="0" err="1"/>
              <a:t>aluminium</a:t>
            </a:r>
            <a:r>
              <a:rPr lang="en-US" altLang="en-US" sz="2000" dirty="0"/>
              <a:t> conductor. 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</a:rPr>
              <a:t>Softer, fully annealed </a:t>
            </a:r>
            <a:r>
              <a:rPr lang="en-US" altLang="en-US" sz="2000" dirty="0" err="1">
                <a:solidFill>
                  <a:srgbClr val="000000"/>
                </a:solidFill>
              </a:rPr>
              <a:t>aluminium</a:t>
            </a:r>
            <a:r>
              <a:rPr lang="en-US" altLang="en-US" sz="2000" dirty="0">
                <a:solidFill>
                  <a:srgbClr val="000000"/>
                </a:solidFill>
              </a:rPr>
              <a:t> can be used for the conductors. Standard cable uses harder </a:t>
            </a:r>
            <a:r>
              <a:rPr lang="en-US" altLang="en-US" sz="2000" dirty="0" err="1">
                <a:solidFill>
                  <a:srgbClr val="000000"/>
                </a:solidFill>
              </a:rPr>
              <a:t>aluminium</a:t>
            </a:r>
            <a:r>
              <a:rPr lang="en-US" altLang="en-US" sz="2000" dirty="0">
                <a:solidFill>
                  <a:srgbClr val="000000"/>
                </a:solidFill>
              </a:rPr>
              <a:t> which contributes to the cable's tensile strength, but has about 3% less electrical conductivity.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40967" name="CasellaDiTesto 6"/>
          <p:cNvSpPr txBox="1">
            <a:spLocks noChangeArrowheads="1"/>
          </p:cNvSpPr>
          <p:nvPr/>
        </p:nvSpPr>
        <p:spPr bwMode="auto">
          <a:xfrm>
            <a:off x="71438" y="1873250"/>
            <a:ext cx="51482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</a:rPr>
              <a:t>It has a much lower coefficient of thermal expansion (CTE) . This lets the cable be operated at a significantly higher temperature without excessive sag between poles.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The first two factors result in roughly 30% greater conductivity than an equivalent ACSR conductor, allowing 14% more current to be carried at equal temperature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28600" y="2133600"/>
            <a:ext cx="2460625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2"/>
                </a:solidFill>
                <a:latin typeface="Tahoma" charset="0"/>
              </a:rPr>
              <a:t>Composite design chart</a:t>
            </a:r>
          </a:p>
        </p:txBody>
      </p:sp>
      <p:pic>
        <p:nvPicPr>
          <p:cNvPr id="7171" name="Picture 3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6021388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457200" y="381000"/>
            <a:ext cx="8229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/>
              <a:t>Lift cable from Kone (Ultrarope)</a:t>
            </a:r>
          </a:p>
        </p:txBody>
      </p:sp>
      <p:pic>
        <p:nvPicPr>
          <p:cNvPr id="4198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41465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ttangolo 4"/>
          <p:cNvSpPr>
            <a:spLocks noChangeArrowheads="1"/>
          </p:cNvSpPr>
          <p:nvPr/>
        </p:nvSpPr>
        <p:spPr bwMode="auto">
          <a:xfrm>
            <a:off x="107950" y="3429000"/>
            <a:ext cx="87852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/>
              <a:t>The biggest limiting factor in building higher until now has been the steel rope weight – and we have reached the limit of that technology at 500 metres.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Comprised of a carbon fiber core and a unique high-friction coating, KONE UltraRope is extremely light, meaning elevator energy consumption in high-rise buildings can be cut significantly.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Since 2010, it has been tested in operation at the world's tallest elevator testing laboratory, KONE's Tytyri facility built over 300 meters underground adjacent to an active limestone mine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Installed at Singapore Marina Bay Sands Building in  a195 m tall lift</a:t>
            </a:r>
            <a:endParaRPr lang="en-GB" altLang="en-US" sz="2000"/>
          </a:p>
        </p:txBody>
      </p:sp>
      <p:pic>
        <p:nvPicPr>
          <p:cNvPr id="41989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981075"/>
            <a:ext cx="27178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08050"/>
            <a:ext cx="403225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85750"/>
            <a:ext cx="7772400" cy="78581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>
                <a:ea typeface="MS PGothic" charset="-128"/>
              </a:rPr>
              <a:t>Furniture and appliances</a:t>
            </a:r>
          </a:p>
        </p:txBody>
      </p:sp>
      <p:sp>
        <p:nvSpPr>
          <p:cNvPr id="43011" name="Text Box 7"/>
          <p:cNvSpPr txBox="1">
            <a:spLocks noChangeArrowheads="1"/>
          </p:cNvSpPr>
          <p:nvPr/>
        </p:nvSpPr>
        <p:spPr bwMode="auto">
          <a:xfrm>
            <a:off x="3563938" y="1268413"/>
            <a:ext cx="5400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en-US" sz="2400"/>
              <a:t>Revology chair. Natural flax fibers as reinforcements and a crop based bio-derived resin (available 2017)</a:t>
            </a:r>
          </a:p>
        </p:txBody>
      </p:sp>
      <p:sp>
        <p:nvSpPr>
          <p:cNvPr id="43012" name="Rettangolo 8"/>
          <p:cNvSpPr>
            <a:spLocks noChangeArrowheads="1"/>
          </p:cNvSpPr>
          <p:nvPr/>
        </p:nvSpPr>
        <p:spPr bwMode="auto">
          <a:xfrm>
            <a:off x="6791325" y="6519863"/>
            <a:ext cx="235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http://http://revology.com/</a:t>
            </a:r>
            <a:endParaRPr lang="en-US" altLang="en-US" sz="2400"/>
          </a:p>
        </p:txBody>
      </p:sp>
      <p:pic>
        <p:nvPicPr>
          <p:cNvPr id="43013" name="Picture 2" descr="http://revology.com/wp-content/uploads/2016/02/20160204-pedropimentel.net-Revology-Studio-399-uai-1440x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420938"/>
            <a:ext cx="32369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4" descr="Risultati immagini per revology 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196975"/>
            <a:ext cx="247015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5" descr="spectro_sid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278765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3000375" y="5799138"/>
            <a:ext cx="3000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en-US" sz="2400"/>
              <a:t>Shower and sink</a:t>
            </a:r>
          </a:p>
        </p:txBody>
      </p:sp>
      <p:pic>
        <p:nvPicPr>
          <p:cNvPr id="43017" name="Picture 8" descr="Foto 2">
            <a:hlinkClick r:id="rId5" tooltip="Foto 2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941888"/>
            <a:ext cx="3482975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Rettangolo 14"/>
          <p:cNvSpPr>
            <a:spLocks noChangeArrowheads="1"/>
          </p:cNvSpPr>
          <p:nvPr/>
        </p:nvSpPr>
        <p:spPr bwMode="auto">
          <a:xfrm>
            <a:off x="0" y="6396038"/>
            <a:ext cx="3160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http://designcarbon.wordpress.com</a:t>
            </a:r>
            <a:r>
              <a:rPr lang="en-US" altLang="en-US" sz="2400">
                <a:solidFill>
                  <a:srgbClr val="000000"/>
                </a:solidFill>
              </a:rPr>
              <a:t>/</a:t>
            </a:r>
          </a:p>
        </p:txBody>
      </p:sp>
      <p:cxnSp>
        <p:nvCxnSpPr>
          <p:cNvPr id="17" name="Connettore 1 16"/>
          <p:cNvCxnSpPr/>
          <p:nvPr/>
        </p:nvCxnSpPr>
        <p:spPr>
          <a:xfrm>
            <a:off x="0" y="4941888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62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>
                <a:ea typeface="MS PGothic" charset="-128"/>
              </a:rPr>
              <a:t>Civil applications (retrofitting)</a:t>
            </a:r>
            <a:r>
              <a:rPr lang="it-IT" altLang="en-US">
                <a:ea typeface="MS PGothic" charset="-128"/>
              </a:rPr>
              <a:t> </a:t>
            </a:r>
          </a:p>
        </p:txBody>
      </p:sp>
      <p:grpSp>
        <p:nvGrpSpPr>
          <p:cNvPr id="44035" name="Group 10"/>
          <p:cNvGrpSpPr>
            <a:grpSpLocks/>
          </p:cNvGrpSpPr>
          <p:nvPr/>
        </p:nvGrpSpPr>
        <p:grpSpPr bwMode="auto">
          <a:xfrm>
            <a:off x="6354763" y="2743200"/>
            <a:ext cx="4411662" cy="0"/>
            <a:chOff x="0" y="0"/>
            <a:chExt cx="2779" cy="0"/>
          </a:xfrm>
        </p:grpSpPr>
        <p:sp>
          <p:nvSpPr>
            <p:cNvPr id="44055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44036" name="Picture 8" descr="yoto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1728787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7" name="Group 14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4053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54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44038" name="Picture 12" descr="yoto_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19891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9" name="Group 18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4051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52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4040" name="Group 22"/>
          <p:cNvGrpSpPr>
            <a:grpSpLocks/>
          </p:cNvGrpSpPr>
          <p:nvPr/>
        </p:nvGrpSpPr>
        <p:grpSpPr bwMode="auto">
          <a:xfrm>
            <a:off x="6148388" y="2743200"/>
            <a:ext cx="4411662" cy="0"/>
            <a:chOff x="0" y="0"/>
            <a:chExt cx="2779" cy="0"/>
          </a:xfrm>
        </p:grpSpPr>
        <p:sp>
          <p:nvSpPr>
            <p:cNvPr id="44049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50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44041" name="Picture 20" descr="yoto_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2362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Text Box 23"/>
          <p:cNvSpPr txBox="1">
            <a:spLocks noChangeArrowheads="1"/>
          </p:cNvSpPr>
          <p:nvPr/>
        </p:nvSpPr>
        <p:spPr bwMode="auto">
          <a:xfrm>
            <a:off x="5851525" y="3062288"/>
            <a:ext cx="2600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Retrofitting of chimney</a:t>
            </a:r>
          </a:p>
        </p:txBody>
      </p:sp>
      <p:sp>
        <p:nvSpPr>
          <p:cNvPr id="44043" name="Text Box 24"/>
          <p:cNvSpPr txBox="1">
            <a:spLocks noChangeArrowheads="1"/>
          </p:cNvSpPr>
          <p:nvPr/>
        </p:nvSpPr>
        <p:spPr bwMode="auto">
          <a:xfrm>
            <a:off x="395288" y="1268413"/>
            <a:ext cx="351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Retrofitting of poles and bridges</a:t>
            </a:r>
          </a:p>
        </p:txBody>
      </p:sp>
      <p:grpSp>
        <p:nvGrpSpPr>
          <p:cNvPr id="44044" name="Group 28"/>
          <p:cNvGrpSpPr>
            <a:grpSpLocks/>
          </p:cNvGrpSpPr>
          <p:nvPr/>
        </p:nvGrpSpPr>
        <p:grpSpPr bwMode="auto">
          <a:xfrm>
            <a:off x="5954713" y="2743200"/>
            <a:ext cx="4411662" cy="0"/>
            <a:chOff x="0" y="0"/>
            <a:chExt cx="2779" cy="0"/>
          </a:xfrm>
        </p:grpSpPr>
        <p:sp>
          <p:nvSpPr>
            <p:cNvPr id="44047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48" name="Rectangle 2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44045" name="Text Box 29"/>
          <p:cNvSpPr txBox="1">
            <a:spLocks noChangeArrowheads="1"/>
          </p:cNvSpPr>
          <p:nvPr/>
        </p:nvSpPr>
        <p:spPr bwMode="auto">
          <a:xfrm>
            <a:off x="3924300" y="6237288"/>
            <a:ext cx="4754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GFRP roof Santa Maria Paganica (L</a:t>
            </a:r>
            <a:r>
              <a:rPr lang="ja-JP" altLang="it-IT" sz="2000"/>
              <a:t>’</a:t>
            </a:r>
            <a:r>
              <a:rPr lang="it-IT" altLang="ja-JP" sz="2000"/>
              <a:t>Aquila)</a:t>
            </a:r>
            <a:endParaRPr lang="it-IT" altLang="en-US" sz="2000"/>
          </a:p>
        </p:txBody>
      </p:sp>
      <p:pic>
        <p:nvPicPr>
          <p:cNvPr id="44046" name="Picture 26" descr="http://www.topglass.it/images/Media/Mercati/Infrastrutture/infrastut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500438"/>
            <a:ext cx="59944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8" descr="http://3.bp.blogspot.com/-CnJf7V4fQQM/T_SlUmLYTvI/AAAAAAAAD9o/GNY8ITeBWRc/s1600/Aberfeldy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22725"/>
            <a:ext cx="377983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magin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2675"/>
            <a:ext cx="281463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4" name="Group 3"/>
          <p:cNvGrpSpPr>
            <a:grpSpLocks/>
          </p:cNvGrpSpPr>
          <p:nvPr/>
        </p:nvGrpSpPr>
        <p:grpSpPr bwMode="auto">
          <a:xfrm>
            <a:off x="6354763" y="2743200"/>
            <a:ext cx="4411662" cy="0"/>
            <a:chOff x="0" y="0"/>
            <a:chExt cx="2779" cy="0"/>
          </a:xfrm>
        </p:grpSpPr>
        <p:sp>
          <p:nvSpPr>
            <p:cNvPr id="4610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610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6085" name="Group 7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610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610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6086" name="Group 11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6101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6102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6087" name="Group 14"/>
          <p:cNvGrpSpPr>
            <a:grpSpLocks/>
          </p:cNvGrpSpPr>
          <p:nvPr/>
        </p:nvGrpSpPr>
        <p:grpSpPr bwMode="auto">
          <a:xfrm>
            <a:off x="6148388" y="2743200"/>
            <a:ext cx="4411662" cy="0"/>
            <a:chOff x="0" y="0"/>
            <a:chExt cx="2779" cy="0"/>
          </a:xfrm>
        </p:grpSpPr>
        <p:sp>
          <p:nvSpPr>
            <p:cNvPr id="4609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6100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6088" name="Group 20"/>
          <p:cNvGrpSpPr>
            <a:grpSpLocks/>
          </p:cNvGrpSpPr>
          <p:nvPr/>
        </p:nvGrpSpPr>
        <p:grpSpPr bwMode="auto">
          <a:xfrm>
            <a:off x="5954713" y="2743200"/>
            <a:ext cx="4411662" cy="0"/>
            <a:chOff x="0" y="0"/>
            <a:chExt cx="2779" cy="0"/>
          </a:xfrm>
        </p:grpSpPr>
        <p:sp>
          <p:nvSpPr>
            <p:cNvPr id="46097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6098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46089" name="Picture 25" descr="pali-per-por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57338"/>
            <a:ext cx="3810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29"/>
          <p:cNvSpPr txBox="1">
            <a:spLocks noChangeArrowheads="1"/>
          </p:cNvSpPr>
          <p:nvPr/>
        </p:nvSpPr>
        <p:spPr bwMode="auto">
          <a:xfrm>
            <a:off x="2916238" y="4581525"/>
            <a:ext cx="2595562" cy="2246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Harbour poles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Pedestrian Bridge 63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GFRP+Aramid cables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(Scotland 1992)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Handrail, ladders</a:t>
            </a:r>
          </a:p>
        </p:txBody>
      </p:sp>
      <p:sp>
        <p:nvSpPr>
          <p:cNvPr id="46091" name="Line 30"/>
          <p:cNvSpPr>
            <a:spLocks noChangeShapeType="1"/>
          </p:cNvSpPr>
          <p:nvPr/>
        </p:nvSpPr>
        <p:spPr bwMode="auto">
          <a:xfrm flipV="1">
            <a:off x="3492500" y="3716338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2" name="Line 31"/>
          <p:cNvSpPr>
            <a:spLocks noChangeShapeType="1"/>
          </p:cNvSpPr>
          <p:nvPr/>
        </p:nvSpPr>
        <p:spPr bwMode="auto">
          <a:xfrm flipH="1">
            <a:off x="1908175" y="6308725"/>
            <a:ext cx="10080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6093" name="Picture 25" descr="D:\Documenti\presentazioni\didattica\compositi\immagini\ponte_GFRP_27m_german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25538"/>
            <a:ext cx="30003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609600" y="304800"/>
            <a:ext cx="77724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 kern="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rPr>
              <a:t>Civil engineering applications (new buildings)</a:t>
            </a:r>
            <a:endParaRPr lang="it-IT" sz="3200" kern="0" dirty="0">
              <a:solidFill>
                <a:schemeClr val="tx2"/>
              </a:solidFill>
              <a:latin typeface="+mj-lt"/>
              <a:ea typeface="MS PGothic" panose="020B0600070205080204" pitchFamily="34" charset="-128"/>
              <a:cs typeface="ＭＳ Ｐゴシック" charset="0"/>
            </a:endParaRPr>
          </a:p>
        </p:txBody>
      </p:sp>
      <p:cxnSp>
        <p:nvCxnSpPr>
          <p:cNvPr id="28" name="Connettore 2 27"/>
          <p:cNvCxnSpPr/>
          <p:nvPr/>
        </p:nvCxnSpPr>
        <p:spPr>
          <a:xfrm>
            <a:off x="5219700" y="5589588"/>
            <a:ext cx="647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6" name="CasellaDiTesto 25"/>
          <p:cNvSpPr txBox="1">
            <a:spLocks noChangeArrowheads="1"/>
          </p:cNvSpPr>
          <p:nvPr/>
        </p:nvSpPr>
        <p:spPr bwMode="auto">
          <a:xfrm>
            <a:off x="4643438" y="3429000"/>
            <a:ext cx="424815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Bridge 27 m long 5M wide in Germany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 (GFRP deck on metal beams)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62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>
                <a:ea typeface="MS PGothic" charset="-128"/>
              </a:rPr>
              <a:t>Civil engineering applications (new buildings)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6354763" y="2743200"/>
            <a:ext cx="4411662" cy="0"/>
            <a:chOff x="0" y="0"/>
            <a:chExt cx="2779" cy="0"/>
          </a:xfrm>
        </p:grpSpPr>
        <p:sp>
          <p:nvSpPr>
            <p:cNvPr id="4814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814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8132" name="Group 7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8145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8146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8133" name="Group 11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8143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814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8134" name="Group 14"/>
          <p:cNvGrpSpPr>
            <a:grpSpLocks/>
          </p:cNvGrpSpPr>
          <p:nvPr/>
        </p:nvGrpSpPr>
        <p:grpSpPr bwMode="auto">
          <a:xfrm>
            <a:off x="6148388" y="2743200"/>
            <a:ext cx="4411662" cy="0"/>
            <a:chOff x="0" y="0"/>
            <a:chExt cx="2779" cy="0"/>
          </a:xfrm>
        </p:grpSpPr>
        <p:sp>
          <p:nvSpPr>
            <p:cNvPr id="4814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8142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8135" name="Group 20"/>
          <p:cNvGrpSpPr>
            <a:grpSpLocks/>
          </p:cNvGrpSpPr>
          <p:nvPr/>
        </p:nvGrpSpPr>
        <p:grpSpPr bwMode="auto">
          <a:xfrm>
            <a:off x="5954713" y="2743200"/>
            <a:ext cx="4411662" cy="0"/>
            <a:chOff x="0" y="0"/>
            <a:chExt cx="2779" cy="0"/>
          </a:xfrm>
        </p:grpSpPr>
        <p:sp>
          <p:nvSpPr>
            <p:cNvPr id="48139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8140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48136" name="Picture 4" descr="http://farm6.staticflickr.com/5097/5573480921_8fcd6a08b1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81150"/>
            <a:ext cx="527685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CasellaDiTesto 25"/>
          <p:cNvSpPr txBox="1">
            <a:spLocks noChangeArrowheads="1"/>
          </p:cNvSpPr>
          <p:nvPr/>
        </p:nvSpPr>
        <p:spPr bwMode="auto">
          <a:xfrm>
            <a:off x="4429125" y="1357313"/>
            <a:ext cx="4572000" cy="267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The 52-meter-high artwork of Rita McBride was named for its waisted shape of Mae West. A new Tram will run through it below.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It is made of carbon fibers tubes</a:t>
            </a:r>
            <a:br>
              <a:rPr lang="en-US" altLang="en-US" sz="2400"/>
            </a:br>
            <a:r>
              <a:rPr lang="en-US" altLang="en-US" sz="2400"/>
              <a:t>Installed in Munich, Germany on 04 February 2011</a:t>
            </a:r>
          </a:p>
        </p:txBody>
      </p:sp>
      <p:pic>
        <p:nvPicPr>
          <p:cNvPr id="48138" name="Picture 6" descr="http://t1.gstatic.com/images?q=tbn:ANd9GcTraZ9vCoe8Qi9Z0ZRjGGGW7TZYIywdXL--NMinE4CbLSQtPm3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75"/>
            <a:ext cx="1962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4450"/>
            <a:ext cx="7772400" cy="5048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2800">
                <a:ea typeface="MS PGothic" charset="-128"/>
              </a:rPr>
              <a:t>Other applications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6354763" y="2743200"/>
            <a:ext cx="4411662" cy="0"/>
            <a:chOff x="0" y="0"/>
            <a:chExt cx="2779" cy="0"/>
          </a:xfrm>
        </p:grpSpPr>
        <p:sp>
          <p:nvSpPr>
            <p:cNvPr id="5021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0" name="Group 7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5021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1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1" name="Group 11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50211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12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2" name="Group 14"/>
          <p:cNvGrpSpPr>
            <a:grpSpLocks/>
          </p:cNvGrpSpPr>
          <p:nvPr/>
        </p:nvGrpSpPr>
        <p:grpSpPr bwMode="auto">
          <a:xfrm>
            <a:off x="6148388" y="2743200"/>
            <a:ext cx="4411662" cy="0"/>
            <a:chOff x="0" y="0"/>
            <a:chExt cx="2779" cy="0"/>
          </a:xfrm>
        </p:grpSpPr>
        <p:sp>
          <p:nvSpPr>
            <p:cNvPr id="5020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10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50183" name="Text Box 19"/>
          <p:cNvSpPr txBox="1">
            <a:spLocks noChangeArrowheads="1"/>
          </p:cNvSpPr>
          <p:nvPr/>
        </p:nvSpPr>
        <p:spPr bwMode="auto">
          <a:xfrm>
            <a:off x="684213" y="3068638"/>
            <a:ext cx="2149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RF ground antenna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(EM transparency)</a:t>
            </a:r>
          </a:p>
        </p:txBody>
      </p:sp>
      <p:grpSp>
        <p:nvGrpSpPr>
          <p:cNvPr id="50184" name="Group 20"/>
          <p:cNvGrpSpPr>
            <a:grpSpLocks/>
          </p:cNvGrpSpPr>
          <p:nvPr/>
        </p:nvGrpSpPr>
        <p:grpSpPr bwMode="auto">
          <a:xfrm>
            <a:off x="5954713" y="2743200"/>
            <a:ext cx="4411662" cy="0"/>
            <a:chOff x="0" y="0"/>
            <a:chExt cx="2779" cy="0"/>
          </a:xfrm>
        </p:grpSpPr>
        <p:sp>
          <p:nvSpPr>
            <p:cNvPr id="50207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08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50185" name="Picture 25" descr="yoto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11765"/>
          <a:stretch>
            <a:fillRect/>
          </a:stretch>
        </p:blipFill>
        <p:spPr bwMode="auto">
          <a:xfrm>
            <a:off x="539750" y="692150"/>
            <a:ext cx="230663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6" name="Group 28"/>
          <p:cNvGrpSpPr>
            <a:grpSpLocks/>
          </p:cNvGrpSpPr>
          <p:nvPr/>
        </p:nvGrpSpPr>
        <p:grpSpPr bwMode="auto">
          <a:xfrm>
            <a:off x="5794375" y="2571750"/>
            <a:ext cx="4411663" cy="0"/>
            <a:chOff x="0" y="0"/>
            <a:chExt cx="2779" cy="0"/>
          </a:xfrm>
        </p:grpSpPr>
        <p:sp>
          <p:nvSpPr>
            <p:cNvPr id="50205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06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7" name="Group 32"/>
          <p:cNvGrpSpPr>
            <a:grpSpLocks/>
          </p:cNvGrpSpPr>
          <p:nvPr/>
        </p:nvGrpSpPr>
        <p:grpSpPr bwMode="auto">
          <a:xfrm>
            <a:off x="5857875" y="2686050"/>
            <a:ext cx="4411663" cy="0"/>
            <a:chOff x="0" y="0"/>
            <a:chExt cx="2779" cy="0"/>
          </a:xfrm>
        </p:grpSpPr>
        <p:sp>
          <p:nvSpPr>
            <p:cNvPr id="50203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04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8" name="Group 36"/>
          <p:cNvGrpSpPr>
            <a:grpSpLocks/>
          </p:cNvGrpSpPr>
          <p:nvPr/>
        </p:nvGrpSpPr>
        <p:grpSpPr bwMode="auto">
          <a:xfrm>
            <a:off x="5840413" y="2692400"/>
            <a:ext cx="4411662" cy="0"/>
            <a:chOff x="0" y="0"/>
            <a:chExt cx="2779" cy="0"/>
          </a:xfrm>
        </p:grpSpPr>
        <p:sp>
          <p:nvSpPr>
            <p:cNvPr id="50201" name="Rectangle 3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02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9" name="Group 45"/>
          <p:cNvGrpSpPr>
            <a:grpSpLocks/>
          </p:cNvGrpSpPr>
          <p:nvPr/>
        </p:nvGrpSpPr>
        <p:grpSpPr bwMode="auto">
          <a:xfrm>
            <a:off x="4364038" y="2457450"/>
            <a:ext cx="4414837" cy="0"/>
            <a:chOff x="0" y="0"/>
            <a:chExt cx="2781" cy="0"/>
          </a:xfrm>
        </p:grpSpPr>
        <p:sp>
          <p:nvSpPr>
            <p:cNvPr id="50199" name="Rectangle 44"/>
            <p:cNvSpPr>
              <a:spLocks noChangeArrowheads="1"/>
            </p:cNvSpPr>
            <p:nvPr/>
          </p:nvSpPr>
          <p:spPr bwMode="auto">
            <a:xfrm>
              <a:off x="0" y="0"/>
              <a:ext cx="2781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00" name="Rectangle 43"/>
            <p:cNvSpPr>
              <a:spLocks noChangeArrowheads="1"/>
            </p:cNvSpPr>
            <p:nvPr/>
          </p:nvSpPr>
          <p:spPr bwMode="auto">
            <a:xfrm>
              <a:off x="0" y="0"/>
              <a:ext cx="2781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50190" name="Text Box 48"/>
          <p:cNvSpPr txBox="1">
            <a:spLocks noChangeArrowheads="1"/>
          </p:cNvSpPr>
          <p:nvPr/>
        </p:nvSpPr>
        <p:spPr bwMode="auto">
          <a:xfrm>
            <a:off x="6443663" y="1412875"/>
            <a:ext cx="1687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Industrial rolls</a:t>
            </a:r>
          </a:p>
        </p:txBody>
      </p:sp>
      <p:pic>
        <p:nvPicPr>
          <p:cNvPr id="50191" name="Picture 49" descr="yoto_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92150"/>
            <a:ext cx="251301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92" name="Group 53"/>
          <p:cNvGrpSpPr>
            <a:grpSpLocks/>
          </p:cNvGrpSpPr>
          <p:nvPr/>
        </p:nvGrpSpPr>
        <p:grpSpPr bwMode="auto">
          <a:xfrm>
            <a:off x="5680075" y="2571750"/>
            <a:ext cx="4411663" cy="0"/>
            <a:chOff x="0" y="0"/>
            <a:chExt cx="2779" cy="0"/>
          </a:xfrm>
        </p:grpSpPr>
        <p:sp>
          <p:nvSpPr>
            <p:cNvPr id="50197" name="Rectangle 5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198" name="Rectangle 50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50194" name="Text Box 48"/>
          <p:cNvSpPr txBox="1">
            <a:spLocks noChangeArrowheads="1"/>
          </p:cNvSpPr>
          <p:nvPr/>
        </p:nvSpPr>
        <p:spPr bwMode="auto">
          <a:xfrm>
            <a:off x="900113" y="6092825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CF violin			Guitars 			Harp</a:t>
            </a:r>
          </a:p>
        </p:txBody>
      </p:sp>
      <p:pic>
        <p:nvPicPr>
          <p:cNvPr id="50195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52" y="2579688"/>
            <a:ext cx="24638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6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563813"/>
            <a:ext cx="2160588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black violin on a white wall&#10;&#10;AI-generated content may be incorrect.">
            <a:extLst>
              <a:ext uri="{FF2B5EF4-FFF2-40B4-BE49-F238E27FC236}">
                <a16:creationId xmlns:a16="http://schemas.microsoft.com/office/drawing/2014/main" id="{0218F0F8-C75F-5C2E-5810-0D001D8664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t="5241" r="14374" b="24892"/>
          <a:stretch/>
        </p:blipFill>
        <p:spPr>
          <a:xfrm rot="5400000">
            <a:off x="1101988" y="3072569"/>
            <a:ext cx="1728788" cy="393276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157686"/>
            <a:ext cx="8712968" cy="75103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>
                <a:ea typeface="MS PGothic" charset="-128"/>
              </a:rPr>
              <a:t>Carbon Fiber Flying dress by Lady Gaga (Volantis)</a:t>
            </a:r>
          </a:p>
        </p:txBody>
      </p:sp>
      <p:grpSp>
        <p:nvGrpSpPr>
          <p:cNvPr id="52227" name="Group 3"/>
          <p:cNvGrpSpPr>
            <a:grpSpLocks/>
          </p:cNvGrpSpPr>
          <p:nvPr/>
        </p:nvGrpSpPr>
        <p:grpSpPr bwMode="auto">
          <a:xfrm>
            <a:off x="6354763" y="2743200"/>
            <a:ext cx="4411662" cy="0"/>
            <a:chOff x="0" y="0"/>
            <a:chExt cx="2779" cy="0"/>
          </a:xfrm>
        </p:grpSpPr>
        <p:sp>
          <p:nvSpPr>
            <p:cNvPr id="522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2228" name="Group 7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52239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0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2229" name="Group 11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52237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8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2230" name="Group 14"/>
          <p:cNvGrpSpPr>
            <a:grpSpLocks/>
          </p:cNvGrpSpPr>
          <p:nvPr/>
        </p:nvGrpSpPr>
        <p:grpSpPr bwMode="auto">
          <a:xfrm>
            <a:off x="6148388" y="2743200"/>
            <a:ext cx="4411662" cy="0"/>
            <a:chOff x="0" y="0"/>
            <a:chExt cx="2779" cy="0"/>
          </a:xfrm>
        </p:grpSpPr>
        <p:sp>
          <p:nvSpPr>
            <p:cNvPr id="52235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6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2231" name="Group 20"/>
          <p:cNvGrpSpPr>
            <a:grpSpLocks/>
          </p:cNvGrpSpPr>
          <p:nvPr/>
        </p:nvGrpSpPr>
        <p:grpSpPr bwMode="auto">
          <a:xfrm>
            <a:off x="5954713" y="2743200"/>
            <a:ext cx="4411662" cy="0"/>
            <a:chOff x="0" y="0"/>
            <a:chExt cx="2779" cy="0"/>
          </a:xfrm>
        </p:grpSpPr>
        <p:sp>
          <p:nvSpPr>
            <p:cNvPr id="52233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4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5223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0" y="1067235"/>
            <a:ext cx="7728359" cy="515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15D59A-8535-D630-1B5D-201FAF1D6C23}"/>
              </a:ext>
            </a:extLst>
          </p:cNvPr>
          <p:cNvSpPr txBox="1"/>
          <p:nvPr/>
        </p:nvSpPr>
        <p:spPr>
          <a:xfrm>
            <a:off x="1331640" y="6268656"/>
            <a:ext cx="6662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https://www.youtube.com/watch?v=RjrhxNsxq60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1103" r="2274"/>
          <a:stretch>
            <a:fillRect/>
          </a:stretch>
        </p:blipFill>
        <p:spPr bwMode="auto">
          <a:xfrm>
            <a:off x="2667000" y="184150"/>
            <a:ext cx="6172200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28600" y="2133600"/>
            <a:ext cx="2460625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2"/>
                </a:solidFill>
                <a:latin typeface="Tahoma" charset="0"/>
              </a:rPr>
              <a:t>Composite design chart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28"/>
          <p:cNvSpPr txBox="1">
            <a:spLocks noChangeArrowheads="1"/>
          </p:cNvSpPr>
          <p:nvPr/>
        </p:nvSpPr>
        <p:spPr bwMode="auto">
          <a:xfrm>
            <a:off x="441325" y="168275"/>
            <a:ext cx="8169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/>
              <a:t>An Interpetration of the specific strength</a:t>
            </a:r>
          </a:p>
        </p:txBody>
      </p:sp>
      <p:grpSp>
        <p:nvGrpSpPr>
          <p:cNvPr id="9219" name="Group 1030"/>
          <p:cNvGrpSpPr>
            <a:grpSpLocks/>
          </p:cNvGrpSpPr>
          <p:nvPr/>
        </p:nvGrpSpPr>
        <p:grpSpPr bwMode="auto">
          <a:xfrm>
            <a:off x="323850" y="765175"/>
            <a:ext cx="6121400" cy="4979988"/>
            <a:chOff x="192" y="816"/>
            <a:chExt cx="3856" cy="3137"/>
          </a:xfrm>
        </p:grpSpPr>
        <p:pic>
          <p:nvPicPr>
            <p:cNvPr id="9231" name="Picture 1027" descr="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6" r="3242" b="2698"/>
            <a:stretch>
              <a:fillRect/>
            </a:stretch>
          </p:blipFill>
          <p:spPr bwMode="auto">
            <a:xfrm>
              <a:off x="192" y="816"/>
              <a:ext cx="3856" cy="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Text Box 1029"/>
            <p:cNvSpPr txBox="1">
              <a:spLocks noChangeArrowheads="1"/>
            </p:cNvSpPr>
            <p:nvPr/>
          </p:nvSpPr>
          <p:spPr bwMode="auto">
            <a:xfrm>
              <a:off x="278" y="3552"/>
              <a:ext cx="3336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400"/>
                <a:t>Load capacity (lbs) of  a cylinder 1 ft long that can be purchased for1 $</a:t>
              </a:r>
            </a:p>
          </p:txBody>
        </p:sp>
      </p:grpSp>
      <p:grpSp>
        <p:nvGrpSpPr>
          <p:cNvPr id="9220" name="Group 1040"/>
          <p:cNvGrpSpPr>
            <a:grpSpLocks/>
          </p:cNvGrpSpPr>
          <p:nvPr/>
        </p:nvGrpSpPr>
        <p:grpSpPr bwMode="auto">
          <a:xfrm>
            <a:off x="7239000" y="1828800"/>
            <a:ext cx="838200" cy="2590800"/>
            <a:chOff x="4560" y="1152"/>
            <a:chExt cx="528" cy="1632"/>
          </a:xfrm>
        </p:grpSpPr>
        <p:sp>
          <p:nvSpPr>
            <p:cNvPr id="9224" name="Rectangle 1031"/>
            <p:cNvSpPr>
              <a:spLocks noChangeArrowheads="1"/>
            </p:cNvSpPr>
            <p:nvPr/>
          </p:nvSpPr>
          <p:spPr bwMode="auto">
            <a:xfrm>
              <a:off x="4560" y="1152"/>
              <a:ext cx="240" cy="10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225" name="Line 1032"/>
            <p:cNvSpPr>
              <a:spLocks noChangeShapeType="1"/>
            </p:cNvSpPr>
            <p:nvPr/>
          </p:nvSpPr>
          <p:spPr bwMode="auto">
            <a:xfrm>
              <a:off x="4752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6" name="Line 1033"/>
            <p:cNvSpPr>
              <a:spLocks noChangeShapeType="1"/>
            </p:cNvSpPr>
            <p:nvPr/>
          </p:nvSpPr>
          <p:spPr bwMode="auto">
            <a:xfrm>
              <a:off x="4704" y="115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7" name="Line 1034"/>
            <p:cNvSpPr>
              <a:spLocks noChangeShapeType="1"/>
            </p:cNvSpPr>
            <p:nvPr/>
          </p:nvSpPr>
          <p:spPr bwMode="auto">
            <a:xfrm>
              <a:off x="4944" y="1174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8" name="Line 1035"/>
            <p:cNvSpPr>
              <a:spLocks noChangeShapeType="1"/>
            </p:cNvSpPr>
            <p:nvPr/>
          </p:nvSpPr>
          <p:spPr bwMode="auto">
            <a:xfrm>
              <a:off x="4800" y="220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9" name="Line 1036"/>
            <p:cNvSpPr>
              <a:spLocks noChangeShapeType="1"/>
            </p:cNvSpPr>
            <p:nvPr/>
          </p:nvSpPr>
          <p:spPr bwMode="auto">
            <a:xfrm>
              <a:off x="4560" y="220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0" name="Oval 1038"/>
            <p:cNvSpPr>
              <a:spLocks noChangeArrowheads="1"/>
            </p:cNvSpPr>
            <p:nvPr/>
          </p:nvSpPr>
          <p:spPr bwMode="auto">
            <a:xfrm>
              <a:off x="4560" y="2544"/>
              <a:ext cx="240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9221" name="Text Box 1039"/>
          <p:cNvSpPr txBox="1">
            <a:spLocks noChangeArrowheads="1"/>
          </p:cNvSpPr>
          <p:nvPr/>
        </p:nvSpPr>
        <p:spPr bwMode="auto">
          <a:xfrm>
            <a:off x="250825" y="5661025"/>
            <a:ext cx="8532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Using 1$ I can purchase a cylinder of 1 ft , weighing 1 lb, characterized by a higher strength depending on its volume. At a higher volume corresponds a higher section area at fixed length when the materials is characterized by high strength and low density.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The cost per lb plays also a key role</a:t>
            </a:r>
          </a:p>
        </p:txBody>
      </p:sp>
      <p:sp>
        <p:nvSpPr>
          <p:cNvPr id="9222" name="AutoShape 1041"/>
          <p:cNvSpPr>
            <a:spLocks noChangeArrowheads="1"/>
          </p:cNvSpPr>
          <p:nvPr/>
        </p:nvSpPr>
        <p:spPr bwMode="auto">
          <a:xfrm>
            <a:off x="7380288" y="4652963"/>
            <a:ext cx="144462" cy="720725"/>
          </a:xfrm>
          <a:prstGeom prst="downArrow">
            <a:avLst>
              <a:gd name="adj1" fmla="val 50000"/>
              <a:gd name="adj2" fmla="val 1247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3" name="Text Box 1042"/>
          <p:cNvSpPr txBox="1">
            <a:spLocks noChangeArrowheads="1"/>
          </p:cNvSpPr>
          <p:nvPr/>
        </p:nvSpPr>
        <p:spPr bwMode="auto">
          <a:xfrm>
            <a:off x="8008938" y="2368550"/>
            <a:ext cx="59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/>
              <a:t>1 ft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ChangeArrowheads="1"/>
          </p:cNvSpPr>
          <p:nvPr/>
        </p:nvSpPr>
        <p:spPr bwMode="auto">
          <a:xfrm>
            <a:off x="304800" y="0"/>
            <a:ext cx="8456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>
                <a:solidFill>
                  <a:schemeClr val="tx2"/>
                </a:solidFill>
                <a:latin typeface="Tahoma" charset="0"/>
              </a:rPr>
              <a:t>A brief story of composite materials</a:t>
            </a:r>
            <a:endParaRPr lang="en-GB" altLang="en-US" sz="2400" b="1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10243" name="Text Box 1027"/>
          <p:cNvSpPr txBox="1">
            <a:spLocks noChangeArrowheads="1"/>
          </p:cNvSpPr>
          <p:nvPr/>
        </p:nvSpPr>
        <p:spPr bwMode="auto">
          <a:xfrm>
            <a:off x="304800" y="620713"/>
            <a:ext cx="88392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Prehystory</a:t>
            </a:r>
          </a:p>
          <a:p>
            <a:pPr lvl="1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b="1"/>
              <a:t>Use</a:t>
            </a:r>
            <a:r>
              <a:rPr lang="it-IT" altLang="en-US" sz="1800" b="1"/>
              <a:t> </a:t>
            </a:r>
            <a:r>
              <a:rPr lang="en-US" altLang="en-US" sz="1800" b="1"/>
              <a:t>of wood as a natural composite, straw in bricks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1800. Steel rebars in concretes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1910 . Reinforcement in phenolic resins made of natural fibers and asbestos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1938-1945:</a:t>
            </a:r>
          </a:p>
          <a:p>
            <a:pPr lvl="1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b="1"/>
              <a:t> Epoxy resins reinforced with glass fibers (Owens-Corning                         Fiberglass Corporation) use in electric insulators </a:t>
            </a:r>
          </a:p>
          <a:p>
            <a:pPr lvl="1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b="1"/>
              <a:t>First GFRP (Glass fiber reinforced plastics) used  on boats and  air vehicles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1946: Patented Filament winding for the fabrication of pipes and tanks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1961 First production of carbon fibers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1963 First production of boron fibers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1968 Horizontal stabilizer of  F-14 made of epoxy resin reinforced with boron fibres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1973 First production of aramide (Kevlar) fibers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70s and 80s large use of composites in sport goods and as secondary structures in airplanes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90s application of composites in primary large areonautic structures and in several industrial applications inclusding automotive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2008 Production of the first large (&gt;300 seats) airplane with a carbon fiber fuselage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2012 Space launcher in carbon fiber composites VEGA from Avioaero</a:t>
            </a:r>
          </a:p>
        </p:txBody>
      </p:sp>
      <p:sp>
        <p:nvSpPr>
          <p:cNvPr id="10244" name="Line 1028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808" y="190500"/>
            <a:ext cx="7772400" cy="114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 u="sng">
                <a:ea typeface="MS PGothic" charset="-128"/>
              </a:rPr>
              <a:t>Why a composite material is needed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261" y="1628800"/>
            <a:ext cx="864096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High ratio strength/density and modulus/density (high specific properties: higher than those of metals)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Anisotropy of properties can be used to optimize the weight: not only a component is designed but also the used material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High corrosion resistance. In general, </a:t>
            </a:r>
            <a:r>
              <a:rPr lang="en-US" altLang="ja-JP" sz="2400" dirty="0">
                <a:ea typeface="MS PGothic" charset="-128"/>
              </a:rPr>
              <a:t>higher “durability” in environment critical for metals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Electric insulation when glass fibers are used (E-glass)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Small productions of objects with complex shapes at low fix cost (</a:t>
            </a:r>
            <a:r>
              <a:rPr lang="en-US" altLang="en-US" sz="2400" dirty="0" err="1">
                <a:ea typeface="MS PGothic" charset="-128"/>
              </a:rPr>
              <a:t>moulds</a:t>
            </a:r>
            <a:r>
              <a:rPr lang="en-US" altLang="en-US" sz="2400" dirty="0">
                <a:ea typeface="MS PGothic" charset="-128"/>
              </a:rPr>
              <a:t>) in comparison with metals or plastics.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Integration of many components in a single composite parts (in comparison with equivalent shape made using metals, for instance)-</a:t>
            </a:r>
            <a:r>
              <a:rPr lang="en-US" altLang="en-US" sz="2400" i="1" dirty="0">
                <a:ea typeface="MS PGothic" charset="-128"/>
              </a:rPr>
              <a:t>Boeing estimates a 19:1 part count reduction, where composites replace aluminum</a:t>
            </a:r>
          </a:p>
          <a:p>
            <a:pPr eaLnBrk="1" hangingPunct="1">
              <a:lnSpc>
                <a:spcPct val="90000"/>
              </a:lnSpc>
            </a:pPr>
            <a:endParaRPr lang="it-IT" altLang="en-US" sz="2400" dirty="0">
              <a:ea typeface="MS PGothic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t-to-know--haliade-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b="3538"/>
          <a:stretch/>
        </p:blipFill>
        <p:spPr bwMode="auto">
          <a:xfrm>
            <a:off x="1573902" y="1124743"/>
            <a:ext cx="724624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5414" y="5315"/>
            <a:ext cx="8569325" cy="114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2800" b="1" dirty="0">
                <a:ea typeface="MS PGothic" charset="-128"/>
              </a:rPr>
              <a:t>Wind </a:t>
            </a:r>
            <a:r>
              <a:rPr lang="it-IT" altLang="en-US" sz="2800" b="1" dirty="0" err="1">
                <a:ea typeface="MS PGothic" charset="-128"/>
              </a:rPr>
              <a:t>Turbines</a:t>
            </a:r>
            <a:r>
              <a:rPr lang="it-IT" altLang="en-US" sz="2800" b="1" dirty="0">
                <a:ea typeface="MS PGothic" charset="-128"/>
              </a:rPr>
              <a:t>. </a:t>
            </a:r>
            <a:r>
              <a:rPr lang="it-IT" altLang="en-US" sz="2800" b="1" dirty="0" err="1">
                <a:ea typeface="MS PGothic" charset="-128"/>
              </a:rPr>
              <a:t>Typical</a:t>
            </a:r>
            <a:r>
              <a:rPr lang="it-IT" altLang="en-US" sz="2800" b="1" dirty="0">
                <a:ea typeface="MS PGothic" charset="-128"/>
              </a:rPr>
              <a:t> </a:t>
            </a:r>
            <a:r>
              <a:rPr lang="it-IT" altLang="en-US" sz="2800" b="1" dirty="0" err="1">
                <a:ea typeface="MS PGothic" charset="-128"/>
              </a:rPr>
              <a:t>blade</a:t>
            </a:r>
            <a:r>
              <a:rPr lang="it-IT" altLang="en-US" sz="2800" b="1" dirty="0">
                <a:ea typeface="MS PGothic" charset="-128"/>
              </a:rPr>
              <a:t> </a:t>
            </a:r>
            <a:r>
              <a:rPr lang="it-IT" altLang="en-US" sz="2800" b="1" dirty="0" err="1">
                <a:ea typeface="MS PGothic" charset="-128"/>
              </a:rPr>
              <a:t>length</a:t>
            </a:r>
            <a:r>
              <a:rPr lang="it-IT" altLang="en-US" sz="2800" b="1" dirty="0">
                <a:ea typeface="MS PGothic" charset="-128"/>
              </a:rPr>
              <a:t> 25-80 m </a:t>
            </a:r>
            <a:br>
              <a:rPr lang="it-IT" altLang="en-US" sz="2800" b="1" dirty="0">
                <a:ea typeface="MS PGothic" charset="-128"/>
              </a:rPr>
            </a:br>
            <a:r>
              <a:rPr lang="it-IT" altLang="en-US" sz="2000" dirty="0" err="1">
                <a:ea typeface="MS PGothic" charset="-128"/>
              </a:rPr>
              <a:t>Advantages</a:t>
            </a:r>
            <a:r>
              <a:rPr lang="it-IT" altLang="en-US" sz="2000" dirty="0">
                <a:ea typeface="MS PGothic" charset="-128"/>
              </a:rPr>
              <a:t>: </a:t>
            </a:r>
            <a:r>
              <a:rPr lang="it-IT" altLang="en-US" sz="2000" dirty="0" err="1">
                <a:ea typeface="MS PGothic" charset="-128"/>
              </a:rPr>
              <a:t>monolithic</a:t>
            </a:r>
            <a:r>
              <a:rPr lang="it-IT" altLang="en-US" sz="2000" dirty="0">
                <a:ea typeface="MS PGothic" charset="-128"/>
              </a:rPr>
              <a:t> </a:t>
            </a:r>
            <a:r>
              <a:rPr lang="it-IT" altLang="en-US" sz="2000" dirty="0" err="1">
                <a:ea typeface="MS PGothic" charset="-128"/>
              </a:rPr>
              <a:t>structures</a:t>
            </a:r>
            <a:r>
              <a:rPr lang="it-IT" altLang="en-US" sz="2000" dirty="0">
                <a:ea typeface="MS PGothic" charset="-128"/>
              </a:rPr>
              <a:t> of </a:t>
            </a:r>
            <a:r>
              <a:rPr lang="it-IT" altLang="en-US" sz="2000" dirty="0" err="1">
                <a:ea typeface="MS PGothic" charset="-128"/>
              </a:rPr>
              <a:t>complex</a:t>
            </a:r>
            <a:r>
              <a:rPr lang="it-IT" altLang="en-US" sz="2000" dirty="0">
                <a:ea typeface="MS PGothic" charset="-128"/>
              </a:rPr>
              <a:t> </a:t>
            </a:r>
            <a:r>
              <a:rPr lang="it-IT" altLang="en-US" sz="2000" dirty="0" err="1">
                <a:ea typeface="MS PGothic" charset="-128"/>
              </a:rPr>
              <a:t>shape</a:t>
            </a:r>
            <a:r>
              <a:rPr lang="it-IT" altLang="en-US" sz="2000" dirty="0">
                <a:ea typeface="MS PGothic" charset="-128"/>
              </a:rPr>
              <a:t>, </a:t>
            </a:r>
            <a:r>
              <a:rPr lang="it-IT" altLang="en-US" sz="2000" dirty="0" err="1">
                <a:ea typeface="MS PGothic" charset="-128"/>
              </a:rPr>
              <a:t>durability</a:t>
            </a:r>
            <a:r>
              <a:rPr lang="it-IT" altLang="en-US" sz="2000" dirty="0">
                <a:ea typeface="MS PGothic" charset="-128"/>
              </a:rPr>
              <a:t> for 20-25 </a:t>
            </a:r>
            <a:r>
              <a:rPr lang="it-IT" altLang="en-US" sz="2000" dirty="0" err="1">
                <a:ea typeface="MS PGothic" charset="-128"/>
              </a:rPr>
              <a:t>years</a:t>
            </a:r>
            <a:br>
              <a:rPr lang="it-IT" altLang="en-US" sz="2000" dirty="0">
                <a:ea typeface="MS PGothic" charset="-128"/>
              </a:rPr>
            </a:br>
            <a:r>
              <a:rPr lang="it-IT" altLang="en-US" sz="2000" dirty="0">
                <a:ea typeface="MS PGothic" charset="-128"/>
              </a:rPr>
              <a:t>200 GW </a:t>
            </a:r>
            <a:r>
              <a:rPr lang="it-IT" altLang="en-US" sz="2000" dirty="0" err="1">
                <a:ea typeface="MS PGothic" charset="-128"/>
              </a:rPr>
              <a:t>installed</a:t>
            </a:r>
            <a:r>
              <a:rPr lang="it-IT" altLang="en-US" sz="2000" dirty="0">
                <a:ea typeface="MS PGothic" charset="-128"/>
              </a:rPr>
              <a:t> in 2010, 600 GW in 2019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0" y="4820331"/>
            <a:ext cx="421196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dirty="0"/>
              <a:t>Wind energy is the largest consumer (by mass) of global carbon  </a:t>
            </a:r>
            <a:r>
              <a:rPr lang="en-GB" sz="1800" dirty="0" err="1"/>
              <a:t>fiber</a:t>
            </a:r>
            <a:r>
              <a:rPr lang="en-GB" sz="1800" dirty="0"/>
              <a:t> at more than 23,000, metric tonnes. With wind energy forecast to triple again by 2030 and grow fivefold by 2050.</a:t>
            </a:r>
          </a:p>
          <a:p>
            <a:r>
              <a:rPr lang="en-GB" sz="1800" dirty="0"/>
              <a:t>Two-pieces blades for onshore applications under development.</a:t>
            </a:r>
            <a:endParaRPr lang="en-GB" dirty="0"/>
          </a:p>
        </p:txBody>
      </p:sp>
      <p:pic>
        <p:nvPicPr>
          <p:cNvPr id="1028" name="Picture 4" descr=" morphing downwind‐aligned rotor concept based on a 13‐MW wind 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657338"/>
            <a:ext cx="4905725" cy="2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3835" y="1276163"/>
            <a:ext cx="1550067" cy="34163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chemeClr val="dk1"/>
                </a:solidFill>
                <a:latin typeface="+mn-lt"/>
                <a:ea typeface="+mn-ea"/>
              </a:rPr>
              <a:t>2021: </a:t>
            </a:r>
            <a:r>
              <a:rPr lang="en-GB" sz="1800" u="sng" dirty="0" err="1">
                <a:solidFill>
                  <a:schemeClr val="dk1"/>
                </a:solidFill>
                <a:latin typeface="+mn-lt"/>
                <a:ea typeface="+mn-ea"/>
              </a:rPr>
              <a:t>Vestas</a:t>
            </a:r>
            <a:r>
              <a:rPr lang="en-GB" sz="1800" u="sng" dirty="0">
                <a:solidFill>
                  <a:schemeClr val="dk1"/>
                </a:solidFill>
                <a:latin typeface="+mn-lt"/>
                <a:ea typeface="+mn-ea"/>
              </a:rPr>
              <a:t> announces 15 MW Offshore WT. Each blade on the V236-15.0 MW measures 115.5 meters (379 feet) long, giving it a total height of 261 meters</a:t>
            </a:r>
          </a:p>
        </p:txBody>
      </p:sp>
    </p:spTree>
    <p:extLst>
      <p:ext uri="{BB962C8B-B14F-4D97-AF65-F5344CB8AC3E}">
        <p14:creationId xmlns:p14="http://schemas.microsoft.com/office/powerpoint/2010/main" val="741465226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1878</Words>
  <Application>Microsoft Office PowerPoint</Application>
  <PresentationFormat>On-screen Show (4:3)</PresentationFormat>
  <Paragraphs>188</Paragraphs>
  <Slides>46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MS PGothic</vt:lpstr>
      <vt:lpstr>Arial</vt:lpstr>
      <vt:lpstr>CharisSIL</vt:lpstr>
      <vt:lpstr>Courier New</vt:lpstr>
      <vt:lpstr>Noto Serif</vt:lpstr>
      <vt:lpstr>Tahoma</vt:lpstr>
      <vt:lpstr>Times New Roman</vt:lpstr>
      <vt:lpstr>Verdana</vt:lpstr>
      <vt:lpstr>Struttura predefinita</vt:lpstr>
      <vt:lpstr>A possible 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 composite material is needed</vt:lpstr>
      <vt:lpstr>Wind Turbines. Typical blade length 25-80 m  Advantages: monolithic structures of complex shape, durability for 20-25 years 200 GW installed in 2010, 600 GW in 2019</vt:lpstr>
      <vt:lpstr>Wind blade structure</vt:lpstr>
      <vt:lpstr>PowerPoint Presentation</vt:lpstr>
      <vt:lpstr>PowerPoint Presentation</vt:lpstr>
      <vt:lpstr>PowerPoint Presentation</vt:lpstr>
      <vt:lpstr>PowerPoint Presentation</vt:lpstr>
      <vt:lpstr>70 m ship for the Swedish navy. Use of glass and carbon composites</vt:lpstr>
      <vt:lpstr>Trimaran made with natural fibers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Lifecycle emissions: Elife-tot/Slifetime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Robot arm</vt:lpstr>
      <vt:lpstr>PowerPoint Presentation</vt:lpstr>
      <vt:lpstr>PowerPoint Presentation</vt:lpstr>
      <vt:lpstr>Furniture and appliances</vt:lpstr>
      <vt:lpstr>Civil applications (retrofitting) </vt:lpstr>
      <vt:lpstr>PowerPoint Presentation</vt:lpstr>
      <vt:lpstr>Civil engineering applications (new buildings)</vt:lpstr>
      <vt:lpstr>Other applications</vt:lpstr>
      <vt:lpstr>Carbon Fiber Flying dress by Lady Gaga (Volantis)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possible definition</dc:title>
  <dc:creator>Utente di Microsoft Office</dc:creator>
  <cp:lastModifiedBy>alfonso maffezzoli</cp:lastModifiedBy>
  <cp:revision>50</cp:revision>
  <dcterms:created xsi:type="dcterms:W3CDTF">2020-03-22T16:55:08Z</dcterms:created>
  <dcterms:modified xsi:type="dcterms:W3CDTF">2025-03-06T09:15:29Z</dcterms:modified>
</cp:coreProperties>
</file>