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custDataLst>
    <p:tags r:id="rId24"/>
  </p:custDataLst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7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4D1CB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44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134007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153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76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680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734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80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22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99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854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730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811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41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80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365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64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73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3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57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77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30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53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54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589" y="103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9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79" y="201074"/>
            <a:ext cx="3690682" cy="68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156597"/>
            <a:ext cx="4918922" cy="68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1789417" y="60515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2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060" y="194733"/>
            <a:ext cx="543391" cy="69955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254006" y="6296836"/>
            <a:ext cx="369068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2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12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76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1" name="Shape 81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2" name="Shape 82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83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708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2" name="Shape 92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94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02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10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18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7484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069195" y="6253608"/>
            <a:ext cx="205825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 dirty="0" err="1">
                <a:latin typeface="Avenir Book"/>
                <a:ea typeface="Avenir Book"/>
                <a:cs typeface="Avenir Book"/>
                <a:sym typeface="Avenir Book"/>
              </a:rPr>
              <a:t>Insegnamento</a:t>
            </a:r>
            <a:r>
              <a:rPr sz="900" dirty="0">
                <a:latin typeface="Avenir Book"/>
                <a:ea typeface="Avenir Book"/>
                <a:cs typeface="Avenir Book"/>
                <a:sym typeface="Avenir Book"/>
              </a:rPr>
              <a:t>: </a:t>
            </a:r>
            <a:r>
              <a:rPr lang="it-IT" sz="900" dirty="0" smtClean="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  <a:endParaRPr sz="900" dirty="0">
              <a:solidFill>
                <a:srgbClr val="1EA3DB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20" name="Shape 20"/>
          <p:cNvSpPr/>
          <p:nvPr/>
        </p:nvSpPr>
        <p:spPr>
          <a:xfrm>
            <a:off x="252805" y="227329"/>
            <a:ext cx="127444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Agenda</a:t>
            </a:r>
          </a:p>
        </p:txBody>
      </p:sp>
      <p:sp>
        <p:nvSpPr>
          <p:cNvPr id="21" name="Shape 21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upp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23925" y="227329"/>
            <a:ext cx="18002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Presupposti</a:t>
            </a:r>
          </a:p>
        </p:txBody>
      </p:sp>
      <p:pic>
        <p:nvPicPr>
          <p:cNvPr id="25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29" name="Shape 29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9" name="Shape 18"/>
          <p:cNvSpPr/>
          <p:nvPr userDrawn="1"/>
        </p:nvSpPr>
        <p:spPr>
          <a:xfrm>
            <a:off x="1069195" y="6253608"/>
            <a:ext cx="205825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 dirty="0" err="1">
                <a:latin typeface="Avenir Book"/>
                <a:ea typeface="Avenir Book"/>
                <a:cs typeface="Avenir Book"/>
                <a:sym typeface="Avenir Book"/>
              </a:rPr>
              <a:t>Insegnamento</a:t>
            </a:r>
            <a:r>
              <a:rPr sz="900" dirty="0">
                <a:latin typeface="Avenir Book"/>
                <a:ea typeface="Avenir Book"/>
                <a:cs typeface="Avenir Book"/>
                <a:sym typeface="Avenir Book"/>
              </a:rPr>
              <a:t>: </a:t>
            </a:r>
            <a:r>
              <a:rPr lang="it-IT" sz="900" dirty="0" smtClean="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  <a:endParaRPr sz="900" dirty="0">
              <a:solidFill>
                <a:srgbClr val="1EA3DB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88244" y="265429"/>
            <a:ext cx="139140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 dirty="0" err="1" smtClean="0"/>
              <a:t>Obiettiv</a:t>
            </a:r>
            <a:r>
              <a:rPr lang="it-IT" sz="2500" b="1" dirty="0" smtClean="0"/>
              <a:t>o</a:t>
            </a:r>
            <a:endParaRPr sz="2500" b="1" dirty="0"/>
          </a:p>
        </p:txBody>
      </p:sp>
      <p:pic>
        <p:nvPicPr>
          <p:cNvPr id="3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408" y="856108"/>
            <a:ext cx="6504106" cy="5271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38" name="Shape 38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10" name="Shape 18"/>
          <p:cNvSpPr/>
          <p:nvPr userDrawn="1"/>
        </p:nvSpPr>
        <p:spPr>
          <a:xfrm>
            <a:off x="1069195" y="6253608"/>
            <a:ext cx="205825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 dirty="0" err="1">
                <a:latin typeface="Avenir Book"/>
                <a:ea typeface="Avenir Book"/>
                <a:cs typeface="Avenir Book"/>
                <a:sym typeface="Avenir Book"/>
              </a:rPr>
              <a:t>Insegnamento</a:t>
            </a:r>
            <a:r>
              <a:rPr sz="900" dirty="0">
                <a:latin typeface="Avenir Book"/>
                <a:ea typeface="Avenir Book"/>
                <a:cs typeface="Avenir Book"/>
                <a:sym typeface="Avenir Book"/>
              </a:rPr>
              <a:t>: </a:t>
            </a:r>
            <a:r>
              <a:rPr lang="it-IT" sz="900" dirty="0" smtClean="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  <a:endParaRPr sz="900" dirty="0">
              <a:solidFill>
                <a:srgbClr val="1EA3DB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4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45" name="Shape 45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8" name="Shape 18"/>
          <p:cNvSpPr/>
          <p:nvPr userDrawn="1"/>
        </p:nvSpPr>
        <p:spPr>
          <a:xfrm>
            <a:off x="1069195" y="6237312"/>
            <a:ext cx="205825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 dirty="0" err="1">
                <a:latin typeface="Avenir Book"/>
                <a:ea typeface="Avenir Book"/>
                <a:cs typeface="Avenir Book"/>
                <a:sym typeface="Avenir Book"/>
              </a:rPr>
              <a:t>Insegnamento</a:t>
            </a:r>
            <a:r>
              <a:rPr sz="900" dirty="0">
                <a:latin typeface="Avenir Book"/>
                <a:ea typeface="Avenir Book"/>
                <a:cs typeface="Avenir Book"/>
                <a:sym typeface="Avenir Book"/>
              </a:rPr>
              <a:t>: </a:t>
            </a:r>
            <a:r>
              <a:rPr lang="it-IT" sz="900" dirty="0" smtClean="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  <a:endParaRPr sz="900" dirty="0">
              <a:solidFill>
                <a:srgbClr val="1EA3DB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iepilog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335673" y="252729"/>
            <a:ext cx="234727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Riepilogo finale</a:t>
            </a:r>
          </a:p>
        </p:txBody>
      </p:sp>
      <p:pic>
        <p:nvPicPr>
          <p:cNvPr id="4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53" name="Shape 53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9" name="Shape 18"/>
          <p:cNvSpPr/>
          <p:nvPr userDrawn="1"/>
        </p:nvSpPr>
        <p:spPr>
          <a:xfrm>
            <a:off x="1069195" y="6253608"/>
            <a:ext cx="205825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 dirty="0" err="1">
                <a:latin typeface="Avenir Book"/>
                <a:ea typeface="Avenir Book"/>
                <a:cs typeface="Avenir Book"/>
                <a:sym typeface="Avenir Book"/>
              </a:rPr>
              <a:t>Insegnamento</a:t>
            </a:r>
            <a:r>
              <a:rPr sz="900" dirty="0">
                <a:latin typeface="Avenir Book"/>
                <a:ea typeface="Avenir Book"/>
                <a:cs typeface="Avenir Book"/>
                <a:sym typeface="Avenir Book"/>
              </a:rPr>
              <a:t>: </a:t>
            </a:r>
            <a:r>
              <a:rPr lang="it-IT" sz="900" dirty="0" smtClean="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  <a:endParaRPr sz="900" dirty="0">
              <a:solidFill>
                <a:srgbClr val="1EA3DB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337260" y="240029"/>
            <a:ext cx="140589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Glossario</a:t>
            </a:r>
          </a:p>
        </p:txBody>
      </p:sp>
      <p:pic>
        <p:nvPicPr>
          <p:cNvPr id="57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786" y="3821165"/>
            <a:ext cx="1972192" cy="19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62" name="Shape 62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10" name="Shape 18"/>
          <p:cNvSpPr/>
          <p:nvPr userDrawn="1"/>
        </p:nvSpPr>
        <p:spPr>
          <a:xfrm>
            <a:off x="1069195" y="6237312"/>
            <a:ext cx="205825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 dirty="0" err="1">
                <a:latin typeface="Avenir Book"/>
                <a:ea typeface="Avenir Book"/>
                <a:cs typeface="Avenir Book"/>
                <a:sym typeface="Avenir Book"/>
              </a:rPr>
              <a:t>Insegnamento</a:t>
            </a:r>
            <a:r>
              <a:rPr sz="900" dirty="0">
                <a:latin typeface="Avenir Book"/>
                <a:ea typeface="Avenir Book"/>
                <a:cs typeface="Avenir Book"/>
                <a:sym typeface="Avenir Book"/>
              </a:rPr>
              <a:t>: </a:t>
            </a:r>
            <a:r>
              <a:rPr lang="it-IT" sz="900" dirty="0" smtClean="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  <a:endParaRPr sz="900" dirty="0">
              <a:solidFill>
                <a:srgbClr val="1EA3DB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25529" y="252729"/>
            <a:ext cx="312229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Contatti del docente</a:t>
            </a:r>
          </a:p>
        </p:txBody>
      </p:sp>
      <p:pic>
        <p:nvPicPr>
          <p:cNvPr id="6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70" name="Shape 70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9" name="Shape 18"/>
          <p:cNvSpPr/>
          <p:nvPr userDrawn="1"/>
        </p:nvSpPr>
        <p:spPr>
          <a:xfrm>
            <a:off x="1069195" y="6253608"/>
            <a:ext cx="205825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 dirty="0" err="1">
                <a:latin typeface="Avenir Book"/>
                <a:ea typeface="Avenir Book"/>
                <a:cs typeface="Avenir Book"/>
                <a:sym typeface="Avenir Book"/>
              </a:rPr>
              <a:t>Insegnamento</a:t>
            </a:r>
            <a:r>
              <a:rPr sz="900" dirty="0">
                <a:latin typeface="Avenir Book"/>
                <a:ea typeface="Avenir Book"/>
                <a:cs typeface="Avenir Book"/>
                <a:sym typeface="Avenir Book"/>
              </a:rPr>
              <a:t>: </a:t>
            </a:r>
            <a:r>
              <a:rPr lang="it-IT" sz="900" dirty="0" smtClean="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  <a:endParaRPr sz="900" dirty="0">
              <a:solidFill>
                <a:srgbClr val="1EA3DB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81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457200"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iming>
    <p:tnLst>
      <p:par>
        <p:cTn id="1" dur="indefinite" restart="never" nodeType="tmRoot"/>
      </p:par>
    </p:tnLst>
  </p:timing>
  <p:txStyles>
    <p:titleStyle>
      <a:lvl1pPr defTabSz="457200">
        <a:defRPr sz="4400">
          <a:latin typeface="Arial"/>
          <a:ea typeface="Arial"/>
          <a:cs typeface="Arial"/>
          <a:sym typeface="Arial"/>
        </a:defRPr>
      </a:lvl1pPr>
      <a:lvl2pPr defTabSz="457200">
        <a:defRPr sz="4400">
          <a:latin typeface="Arial"/>
          <a:ea typeface="Arial"/>
          <a:cs typeface="Arial"/>
          <a:sym typeface="Arial"/>
        </a:defRPr>
      </a:lvl2pPr>
      <a:lvl3pPr defTabSz="457200">
        <a:defRPr sz="4400">
          <a:latin typeface="Arial"/>
          <a:ea typeface="Arial"/>
          <a:cs typeface="Arial"/>
          <a:sym typeface="Arial"/>
        </a:defRPr>
      </a:lvl3pPr>
      <a:lvl4pPr defTabSz="457200">
        <a:defRPr sz="4400">
          <a:latin typeface="Arial"/>
          <a:ea typeface="Arial"/>
          <a:cs typeface="Arial"/>
          <a:sym typeface="Arial"/>
        </a:defRPr>
      </a:lvl4pPr>
      <a:lvl5pPr defTabSz="457200">
        <a:defRPr sz="4400">
          <a:latin typeface="Arial"/>
          <a:ea typeface="Arial"/>
          <a:cs typeface="Arial"/>
          <a:sym typeface="Arial"/>
        </a:defRPr>
      </a:lvl5pPr>
      <a:lvl6pPr defTabSz="457200">
        <a:defRPr sz="4400">
          <a:latin typeface="Arial"/>
          <a:ea typeface="Arial"/>
          <a:cs typeface="Arial"/>
          <a:sym typeface="Arial"/>
        </a:defRPr>
      </a:lvl6pPr>
      <a:lvl7pPr defTabSz="457200">
        <a:defRPr sz="4400">
          <a:latin typeface="Arial"/>
          <a:ea typeface="Arial"/>
          <a:cs typeface="Arial"/>
          <a:sym typeface="Arial"/>
        </a:defRPr>
      </a:lvl7pPr>
      <a:lvl8pPr defTabSz="457200">
        <a:defRPr sz="4400">
          <a:latin typeface="Arial"/>
          <a:ea typeface="Arial"/>
          <a:cs typeface="Arial"/>
          <a:sym typeface="Arial"/>
        </a:defRPr>
      </a:lvl8pPr>
      <a:lvl9pPr defTabSz="457200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3200">
          <a:latin typeface="Arial Narrow"/>
          <a:ea typeface="Arial Narrow"/>
          <a:cs typeface="Arial Narrow"/>
          <a:sym typeface="Arial Narrow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Arial Narrow"/>
          <a:ea typeface="Arial Narrow"/>
          <a:cs typeface="Arial Narrow"/>
          <a:sym typeface="Arial Narrow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Arial Narrow"/>
          <a:ea typeface="Arial Narrow"/>
          <a:cs typeface="Arial Narrow"/>
          <a:sym typeface="Arial Narrow"/>
        </a:defRPr>
      </a:lvl4pPr>
      <a:lvl5pPr marL="2235200" indent="-406400" defTabSz="457200">
        <a:spcBef>
          <a:spcPts val="700"/>
        </a:spcBef>
        <a:buSzPct val="100000"/>
        <a:buFont typeface="Arial"/>
        <a:buChar char="»"/>
        <a:defRPr sz="3200">
          <a:latin typeface="Arial Narrow"/>
          <a:ea typeface="Arial Narrow"/>
          <a:cs typeface="Arial Narrow"/>
          <a:sym typeface="Arial Narrow"/>
        </a:defRPr>
      </a:lvl5pPr>
      <a:lvl6pPr marL="2692400" indent="-4064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6pPr>
      <a:lvl7pPr marL="3149600" indent="-4064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7pPr>
      <a:lvl8pPr marL="3606800" indent="-4064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8pPr>
      <a:lvl9pPr marL="4064000" indent="-4064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1pPr>
      <a:lvl2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2pPr>
      <a:lvl3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3pPr>
      <a:lvl4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4pPr>
      <a:lvl5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5pPr>
      <a:lvl6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6pPr>
      <a:lvl7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7pPr>
      <a:lvl8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8pPr>
      <a:lvl9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sace.it/GruppoSACE/content/it/consumer/research/country_inf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hyperlink" Target="mailto:antonio.iazzi@unisalento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2368994" y="3073854"/>
            <a:ext cx="4406010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 defTabSz="457200"/>
            <a:r>
              <a:rPr sz="2800" b="1" dirty="0" err="1">
                <a:latin typeface="Avenir Book"/>
                <a:ea typeface="Avenir Book"/>
                <a:cs typeface="Avenir Book"/>
                <a:sym typeface="Avenir Book"/>
              </a:rPr>
              <a:t>Metodologie</a:t>
            </a:r>
            <a:r>
              <a:rPr sz="2800" b="1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2800" b="1" dirty="0" err="1">
                <a:latin typeface="Avenir Book"/>
                <a:ea typeface="Avenir Book"/>
                <a:cs typeface="Avenir Book"/>
                <a:sym typeface="Avenir Book"/>
              </a:rPr>
              <a:t>analisi</a:t>
            </a:r>
            <a:r>
              <a:rPr sz="2800" b="1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 defTabSz="457200"/>
            <a:r>
              <a:rPr sz="2800" b="1"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sz="2800" b="1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800" b="1" dirty="0" err="1" smtClean="0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r>
              <a:rPr lang="it-IT" sz="2800" b="1" dirty="0" smtClean="0">
                <a:latin typeface="Avenir Book"/>
                <a:ea typeface="Avenir Book"/>
                <a:cs typeface="Avenir Book"/>
                <a:sym typeface="Avenir Book"/>
              </a:rPr>
              <a:t> internazionali</a:t>
            </a:r>
            <a:endParaRPr sz="2800" b="1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493249" y="5015684"/>
            <a:ext cx="215750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100"/>
              <a:t>Prof. Antonio Iazzi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4294967295"/>
          </p:nvPr>
        </p:nvSpPr>
        <p:spPr>
          <a:xfrm>
            <a:off x="781670" y="1897002"/>
            <a:ext cx="7580660" cy="527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2000" cap="all" spc="319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it-IT" sz="2000" cap="all" spc="319" dirty="0" smtClean="0">
                <a:solidFill>
                  <a:srgbClr val="1EA3DB"/>
                </a:solidFill>
              </a:rPr>
              <a:t>Marketing Internazionale</a:t>
            </a:r>
            <a:endParaRPr sz="2000" cap="all" spc="319" dirty="0">
              <a:solidFill>
                <a:srgbClr val="1EA3D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oup 337"/>
          <p:cNvGrpSpPr/>
          <p:nvPr/>
        </p:nvGrpSpPr>
        <p:grpSpPr>
          <a:xfrm>
            <a:off x="-3" y="1125536"/>
            <a:ext cx="9144006" cy="4981579"/>
            <a:chOff x="-1" y="0"/>
            <a:chExt cx="9144005" cy="4981578"/>
          </a:xfrm>
        </p:grpSpPr>
        <p:grpSp>
          <p:nvGrpSpPr>
            <p:cNvPr id="249" name="Group 249"/>
            <p:cNvGrpSpPr/>
            <p:nvPr/>
          </p:nvGrpSpPr>
          <p:grpSpPr>
            <a:xfrm>
              <a:off x="-1" y="-1"/>
              <a:ext cx="1692276" cy="579441"/>
              <a:chOff x="0" y="0"/>
              <a:chExt cx="1692275" cy="579440"/>
            </a:xfrm>
          </p:grpSpPr>
          <p:sp>
            <p:nvSpPr>
              <p:cNvPr id="247" name="Shape 247"/>
              <p:cNvSpPr/>
              <p:nvPr/>
            </p:nvSpPr>
            <p:spPr>
              <a:xfrm>
                <a:off x="-1" y="-1"/>
                <a:ext cx="1692276" cy="579442"/>
              </a:xfrm>
              <a:prstGeom prst="rect">
                <a:avLst/>
              </a:prstGeom>
              <a:solidFill>
                <a:srgbClr val="797B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600" b="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-1" y="-1"/>
                <a:ext cx="1692276" cy="574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600" b="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600" b="1">
                    <a:solidFill>
                      <a:srgbClr val="FFFFFF"/>
                    </a:solidFill>
                  </a:rPr>
                  <a:t>Country Market Index</a:t>
                </a:r>
              </a:p>
            </p:txBody>
          </p:sp>
        </p:grpSp>
        <p:grpSp>
          <p:nvGrpSpPr>
            <p:cNvPr id="252" name="Group 252"/>
            <p:cNvGrpSpPr/>
            <p:nvPr/>
          </p:nvGrpSpPr>
          <p:grpSpPr>
            <a:xfrm>
              <a:off x="1692275" y="-1"/>
              <a:ext cx="1439865" cy="579441"/>
              <a:chOff x="0" y="0"/>
              <a:chExt cx="1439864" cy="579440"/>
            </a:xfrm>
          </p:grpSpPr>
          <p:sp>
            <p:nvSpPr>
              <p:cNvPr id="250" name="Shape 250"/>
              <p:cNvSpPr/>
              <p:nvPr/>
            </p:nvSpPr>
            <p:spPr>
              <a:xfrm>
                <a:off x="-1" y="-1"/>
                <a:ext cx="1439866" cy="579442"/>
              </a:xfrm>
              <a:prstGeom prst="rect">
                <a:avLst/>
              </a:prstGeom>
              <a:solidFill>
                <a:srgbClr val="797B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 b="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-1" y="0"/>
                <a:ext cx="143986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 b="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600" b="1">
                    <a:solidFill>
                      <a:srgbClr val="FFFFFF"/>
                    </a:solidFill>
                  </a:rPr>
                  <a:t>Weight</a:t>
                </a:r>
              </a:p>
            </p:txBody>
          </p:sp>
        </p:grpSp>
        <p:grpSp>
          <p:nvGrpSpPr>
            <p:cNvPr id="255" name="Group 255"/>
            <p:cNvGrpSpPr/>
            <p:nvPr/>
          </p:nvGrpSpPr>
          <p:grpSpPr>
            <a:xfrm>
              <a:off x="3132137" y="-1"/>
              <a:ext cx="2016127" cy="579441"/>
              <a:chOff x="0" y="0"/>
              <a:chExt cx="2016125" cy="579440"/>
            </a:xfrm>
          </p:grpSpPr>
          <p:sp>
            <p:nvSpPr>
              <p:cNvPr id="253" name="Shape 253"/>
              <p:cNvSpPr/>
              <p:nvPr/>
            </p:nvSpPr>
            <p:spPr>
              <a:xfrm>
                <a:off x="0" y="-1"/>
                <a:ext cx="2016126" cy="579442"/>
              </a:xfrm>
              <a:prstGeom prst="rect">
                <a:avLst/>
              </a:prstGeom>
              <a:solidFill>
                <a:srgbClr val="797B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 b="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0" y="0"/>
                <a:ext cx="201612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 b="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600" b="1">
                    <a:solidFill>
                      <a:srgbClr val="FFFFFF"/>
                    </a:solidFill>
                  </a:rPr>
                  <a:t>Topics</a:t>
                </a:r>
              </a:p>
            </p:txBody>
          </p:sp>
        </p:grpSp>
        <p:grpSp>
          <p:nvGrpSpPr>
            <p:cNvPr id="258" name="Group 258"/>
            <p:cNvGrpSpPr/>
            <p:nvPr/>
          </p:nvGrpSpPr>
          <p:grpSpPr>
            <a:xfrm>
              <a:off x="5148263" y="-1"/>
              <a:ext cx="3995740" cy="579441"/>
              <a:chOff x="0" y="0"/>
              <a:chExt cx="3995739" cy="579440"/>
            </a:xfrm>
          </p:grpSpPr>
          <p:sp>
            <p:nvSpPr>
              <p:cNvPr id="256" name="Shape 256"/>
              <p:cNvSpPr/>
              <p:nvPr/>
            </p:nvSpPr>
            <p:spPr>
              <a:xfrm>
                <a:off x="0" y="-1"/>
                <a:ext cx="3995740" cy="579442"/>
              </a:xfrm>
              <a:prstGeom prst="rect">
                <a:avLst/>
              </a:prstGeom>
              <a:solidFill>
                <a:srgbClr val="797B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 b="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0" y="0"/>
                <a:ext cx="3995740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 b="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600" b="1">
                    <a:solidFill>
                      <a:srgbClr val="FFFFFF"/>
                    </a:solidFill>
                  </a:rPr>
                  <a:t>Indicators</a:t>
                </a:r>
              </a:p>
            </p:txBody>
          </p:sp>
        </p:grpSp>
        <p:sp>
          <p:nvSpPr>
            <p:cNvPr id="259" name="Shape 259"/>
            <p:cNvSpPr/>
            <p:nvPr/>
          </p:nvSpPr>
          <p:spPr>
            <a:xfrm>
              <a:off x="-1" y="579437"/>
              <a:ext cx="1692276" cy="4402140"/>
            </a:xfrm>
            <a:prstGeom prst="rect">
              <a:avLst/>
            </a:prstGeom>
            <a:solidFill>
              <a:srgbClr val="D0D8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600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grpSp>
          <p:nvGrpSpPr>
            <p:cNvPr id="262" name="Group 262"/>
            <p:cNvGrpSpPr/>
            <p:nvPr/>
          </p:nvGrpSpPr>
          <p:grpSpPr>
            <a:xfrm>
              <a:off x="1692275" y="579437"/>
              <a:ext cx="1439865" cy="579440"/>
              <a:chOff x="0" y="0"/>
              <a:chExt cx="1439864" cy="579439"/>
            </a:xfrm>
          </p:grpSpPr>
          <p:sp>
            <p:nvSpPr>
              <p:cNvPr id="260" name="Shape 260"/>
              <p:cNvSpPr/>
              <p:nvPr/>
            </p:nvSpPr>
            <p:spPr>
              <a:xfrm>
                <a:off x="-1" y="-1"/>
                <a:ext cx="1439866" cy="579440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-1" y="-1"/>
                <a:ext cx="143986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12</a:t>
                </a:r>
              </a:p>
            </p:txBody>
          </p:sp>
        </p:grpSp>
        <p:grpSp>
          <p:nvGrpSpPr>
            <p:cNvPr id="265" name="Group 265"/>
            <p:cNvGrpSpPr/>
            <p:nvPr/>
          </p:nvGrpSpPr>
          <p:grpSpPr>
            <a:xfrm>
              <a:off x="3132137" y="579437"/>
              <a:ext cx="2016127" cy="579440"/>
              <a:chOff x="0" y="0"/>
              <a:chExt cx="2016125" cy="579439"/>
            </a:xfrm>
          </p:grpSpPr>
          <p:sp>
            <p:nvSpPr>
              <p:cNvPr id="263" name="Shape 263"/>
              <p:cNvSpPr/>
              <p:nvPr/>
            </p:nvSpPr>
            <p:spPr>
              <a:xfrm>
                <a:off x="0" y="-1"/>
                <a:ext cx="2016126" cy="579440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0" y="-1"/>
                <a:ext cx="201612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Country Risk</a:t>
                </a:r>
              </a:p>
            </p:txBody>
          </p:sp>
        </p:grpSp>
        <p:grpSp>
          <p:nvGrpSpPr>
            <p:cNvPr id="268" name="Group 268"/>
            <p:cNvGrpSpPr/>
            <p:nvPr/>
          </p:nvGrpSpPr>
          <p:grpSpPr>
            <a:xfrm>
              <a:off x="5148263" y="579437"/>
              <a:ext cx="3995740" cy="579440"/>
              <a:chOff x="0" y="0"/>
              <a:chExt cx="3995739" cy="579439"/>
            </a:xfrm>
          </p:grpSpPr>
          <p:sp>
            <p:nvSpPr>
              <p:cNvPr id="266" name="Shape 266"/>
              <p:cNvSpPr/>
              <p:nvPr/>
            </p:nvSpPr>
            <p:spPr>
              <a:xfrm>
                <a:off x="0" y="-1"/>
                <a:ext cx="3995740" cy="579440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0" y="-1"/>
                <a:ext cx="3995740" cy="574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Political Stability</a:t>
                </a:r>
                <a:endParaRPr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Country Risk Indicator</a:t>
                </a:r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1692275" y="1158874"/>
              <a:ext cx="1439865" cy="649291"/>
              <a:chOff x="0" y="0"/>
              <a:chExt cx="1439864" cy="649289"/>
            </a:xfrm>
          </p:grpSpPr>
          <p:sp>
            <p:nvSpPr>
              <p:cNvPr id="269" name="Shape 269"/>
              <p:cNvSpPr/>
              <p:nvPr/>
            </p:nvSpPr>
            <p:spPr>
              <a:xfrm>
                <a:off x="-1" y="0"/>
                <a:ext cx="1439866" cy="649290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-1" y="-1"/>
                <a:ext cx="143986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12</a:t>
                </a:r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>
              <a:off x="3132137" y="1158874"/>
              <a:ext cx="2016127" cy="649291"/>
              <a:chOff x="0" y="0"/>
              <a:chExt cx="2016125" cy="649289"/>
            </a:xfrm>
          </p:grpSpPr>
          <p:sp>
            <p:nvSpPr>
              <p:cNvPr id="272" name="Shape 272"/>
              <p:cNvSpPr/>
              <p:nvPr/>
            </p:nvSpPr>
            <p:spPr>
              <a:xfrm>
                <a:off x="0" y="0"/>
                <a:ext cx="2016126" cy="649290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0" y="-1"/>
                <a:ext cx="201612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Tax Structure</a:t>
                </a:r>
              </a:p>
            </p:txBody>
          </p:sp>
        </p:grpSp>
        <p:grpSp>
          <p:nvGrpSpPr>
            <p:cNvPr id="277" name="Group 277"/>
            <p:cNvGrpSpPr/>
            <p:nvPr/>
          </p:nvGrpSpPr>
          <p:grpSpPr>
            <a:xfrm>
              <a:off x="5148263" y="1158874"/>
              <a:ext cx="3995740" cy="649291"/>
              <a:chOff x="0" y="0"/>
              <a:chExt cx="3995739" cy="649290"/>
            </a:xfrm>
          </p:grpSpPr>
          <p:sp>
            <p:nvSpPr>
              <p:cNvPr id="275" name="Shape 275"/>
              <p:cNvSpPr/>
              <p:nvPr/>
            </p:nvSpPr>
            <p:spPr>
              <a:xfrm>
                <a:off x="0" y="0"/>
                <a:ext cx="3995740" cy="649290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0" y="-1"/>
                <a:ext cx="3995740" cy="574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Tax Burden on Citizens</a:t>
                </a:r>
                <a:endParaRPr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Tax Burden on Enterprises</a:t>
                </a:r>
              </a:p>
            </p:txBody>
          </p:sp>
        </p:grpSp>
        <p:grpSp>
          <p:nvGrpSpPr>
            <p:cNvPr id="280" name="Group 280"/>
            <p:cNvGrpSpPr/>
            <p:nvPr/>
          </p:nvGrpSpPr>
          <p:grpSpPr>
            <a:xfrm>
              <a:off x="1692275" y="1808162"/>
              <a:ext cx="1439865" cy="839790"/>
              <a:chOff x="0" y="0"/>
              <a:chExt cx="1439864" cy="839789"/>
            </a:xfrm>
          </p:grpSpPr>
          <p:sp>
            <p:nvSpPr>
              <p:cNvPr id="278" name="Shape 278"/>
              <p:cNvSpPr/>
              <p:nvPr/>
            </p:nvSpPr>
            <p:spPr>
              <a:xfrm>
                <a:off x="-1" y="-1"/>
                <a:ext cx="1439866" cy="839791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-1" y="-1"/>
                <a:ext cx="143986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13</a:t>
                </a:r>
              </a:p>
            </p:txBody>
          </p:sp>
        </p:grpSp>
        <p:grpSp>
          <p:nvGrpSpPr>
            <p:cNvPr id="283" name="Group 283"/>
            <p:cNvGrpSpPr/>
            <p:nvPr/>
          </p:nvGrpSpPr>
          <p:grpSpPr>
            <a:xfrm>
              <a:off x="3132137" y="1808162"/>
              <a:ext cx="2016127" cy="839790"/>
              <a:chOff x="0" y="0"/>
              <a:chExt cx="2016125" cy="839789"/>
            </a:xfrm>
          </p:grpSpPr>
          <p:sp>
            <p:nvSpPr>
              <p:cNvPr id="281" name="Shape 281"/>
              <p:cNvSpPr/>
              <p:nvPr/>
            </p:nvSpPr>
            <p:spPr>
              <a:xfrm>
                <a:off x="0" y="-1"/>
                <a:ext cx="2016126" cy="839791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0" y="-1"/>
                <a:ext cx="201612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Economic Structure</a:t>
                </a:r>
              </a:p>
            </p:txBody>
          </p:sp>
        </p:grpSp>
        <p:grpSp>
          <p:nvGrpSpPr>
            <p:cNvPr id="286" name="Group 286"/>
            <p:cNvGrpSpPr/>
            <p:nvPr/>
          </p:nvGrpSpPr>
          <p:grpSpPr>
            <a:xfrm>
              <a:off x="5148263" y="1808162"/>
              <a:ext cx="3995740" cy="839790"/>
              <a:chOff x="0" y="0"/>
              <a:chExt cx="3995739" cy="839789"/>
            </a:xfrm>
          </p:grpSpPr>
          <p:sp>
            <p:nvSpPr>
              <p:cNvPr id="284" name="Shape 284"/>
              <p:cNvSpPr/>
              <p:nvPr/>
            </p:nvSpPr>
            <p:spPr>
              <a:xfrm>
                <a:off x="0" y="-1"/>
                <a:ext cx="3995740" cy="839791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0" y="-1"/>
                <a:ext cx="3995740" cy="815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Gross National Product</a:t>
                </a:r>
                <a:endParaRPr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Per Capita Income</a:t>
                </a:r>
                <a:endParaRPr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Exchange Ratio</a:t>
                </a:r>
              </a:p>
            </p:txBody>
          </p:sp>
        </p:grpSp>
        <p:grpSp>
          <p:nvGrpSpPr>
            <p:cNvPr id="289" name="Group 289"/>
            <p:cNvGrpSpPr/>
            <p:nvPr/>
          </p:nvGrpSpPr>
          <p:grpSpPr>
            <a:xfrm>
              <a:off x="1692275" y="2647949"/>
              <a:ext cx="1439865" cy="334966"/>
              <a:chOff x="0" y="0"/>
              <a:chExt cx="1439864" cy="334965"/>
            </a:xfrm>
          </p:grpSpPr>
          <p:sp>
            <p:nvSpPr>
              <p:cNvPr id="287" name="Shape 287"/>
              <p:cNvSpPr/>
              <p:nvPr/>
            </p:nvSpPr>
            <p:spPr>
              <a:xfrm>
                <a:off x="-1" y="0"/>
                <a:ext cx="1439866" cy="334966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-1" y="-1"/>
                <a:ext cx="143986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14</a:t>
                </a:r>
              </a:p>
            </p:txBody>
          </p:sp>
        </p:grpSp>
        <p:grpSp>
          <p:nvGrpSpPr>
            <p:cNvPr id="292" name="Group 292"/>
            <p:cNvGrpSpPr/>
            <p:nvPr/>
          </p:nvGrpSpPr>
          <p:grpSpPr>
            <a:xfrm>
              <a:off x="3132137" y="2647949"/>
              <a:ext cx="2016127" cy="334966"/>
              <a:chOff x="0" y="0"/>
              <a:chExt cx="2016125" cy="334965"/>
            </a:xfrm>
          </p:grpSpPr>
          <p:sp>
            <p:nvSpPr>
              <p:cNvPr id="290" name="Shape 290"/>
              <p:cNvSpPr/>
              <p:nvPr/>
            </p:nvSpPr>
            <p:spPr>
              <a:xfrm>
                <a:off x="0" y="0"/>
                <a:ext cx="2016126" cy="334966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0" y="-1"/>
                <a:ext cx="201612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Cultural Size</a:t>
                </a:r>
              </a:p>
            </p:txBody>
          </p:sp>
        </p:grpSp>
        <p:grpSp>
          <p:nvGrpSpPr>
            <p:cNvPr id="295" name="Group 295"/>
            <p:cNvGrpSpPr/>
            <p:nvPr/>
          </p:nvGrpSpPr>
          <p:grpSpPr>
            <a:xfrm>
              <a:off x="5148263" y="2647949"/>
              <a:ext cx="3995740" cy="334966"/>
              <a:chOff x="0" y="0"/>
              <a:chExt cx="3995739" cy="334965"/>
            </a:xfrm>
          </p:grpSpPr>
          <p:sp>
            <p:nvSpPr>
              <p:cNvPr id="293" name="Shape 293"/>
              <p:cNvSpPr/>
              <p:nvPr/>
            </p:nvSpPr>
            <p:spPr>
              <a:xfrm>
                <a:off x="0" y="0"/>
                <a:ext cx="3995740" cy="334966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0" y="-1"/>
                <a:ext cx="3995740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Cultural Distance</a:t>
                </a:r>
              </a:p>
            </p:txBody>
          </p:sp>
        </p:grpSp>
        <p:grpSp>
          <p:nvGrpSpPr>
            <p:cNvPr id="298" name="Group 298"/>
            <p:cNvGrpSpPr/>
            <p:nvPr/>
          </p:nvGrpSpPr>
          <p:grpSpPr>
            <a:xfrm>
              <a:off x="1692275" y="2982912"/>
              <a:ext cx="1439865" cy="336552"/>
              <a:chOff x="0" y="0"/>
              <a:chExt cx="1439864" cy="336550"/>
            </a:xfrm>
          </p:grpSpPr>
          <p:sp>
            <p:nvSpPr>
              <p:cNvPr id="296" name="Shape 296"/>
              <p:cNvSpPr/>
              <p:nvPr/>
            </p:nvSpPr>
            <p:spPr>
              <a:xfrm>
                <a:off x="-1" y="0"/>
                <a:ext cx="1439866" cy="336551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-1" y="0"/>
                <a:ext cx="143986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17</a:t>
                </a:r>
              </a:p>
            </p:txBody>
          </p:sp>
        </p:grpSp>
        <p:grpSp>
          <p:nvGrpSpPr>
            <p:cNvPr id="301" name="Group 301"/>
            <p:cNvGrpSpPr/>
            <p:nvPr/>
          </p:nvGrpSpPr>
          <p:grpSpPr>
            <a:xfrm>
              <a:off x="3132137" y="2982912"/>
              <a:ext cx="2016127" cy="336552"/>
              <a:chOff x="0" y="0"/>
              <a:chExt cx="2016125" cy="336550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0" y="0"/>
                <a:ext cx="2016126" cy="336551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0" y="0"/>
                <a:ext cx="201612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Market Size</a:t>
                </a:r>
              </a:p>
            </p:txBody>
          </p:sp>
        </p:grpSp>
        <p:grpSp>
          <p:nvGrpSpPr>
            <p:cNvPr id="304" name="Group 304"/>
            <p:cNvGrpSpPr/>
            <p:nvPr/>
          </p:nvGrpSpPr>
          <p:grpSpPr>
            <a:xfrm>
              <a:off x="5148263" y="2982912"/>
              <a:ext cx="3995740" cy="336552"/>
              <a:chOff x="0" y="0"/>
              <a:chExt cx="3995739" cy="336550"/>
            </a:xfrm>
          </p:grpSpPr>
          <p:sp>
            <p:nvSpPr>
              <p:cNvPr id="302" name="Shape 302"/>
              <p:cNvSpPr/>
              <p:nvPr/>
            </p:nvSpPr>
            <p:spPr>
              <a:xfrm>
                <a:off x="0" y="0"/>
                <a:ext cx="3995740" cy="336551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0" y="0"/>
                <a:ext cx="3995740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Consumption</a:t>
                </a:r>
              </a:p>
            </p:txBody>
          </p:sp>
        </p:grpSp>
        <p:grpSp>
          <p:nvGrpSpPr>
            <p:cNvPr id="307" name="Group 307"/>
            <p:cNvGrpSpPr/>
            <p:nvPr/>
          </p:nvGrpSpPr>
          <p:grpSpPr>
            <a:xfrm>
              <a:off x="1692275" y="3319462"/>
              <a:ext cx="1439865" cy="839790"/>
              <a:chOff x="0" y="0"/>
              <a:chExt cx="1439864" cy="839789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-1" y="-1"/>
                <a:ext cx="1439866" cy="839791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-1" y="-1"/>
                <a:ext cx="143986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16</a:t>
                </a:r>
              </a:p>
            </p:txBody>
          </p:sp>
        </p:grpSp>
        <p:grpSp>
          <p:nvGrpSpPr>
            <p:cNvPr id="310" name="Group 310"/>
            <p:cNvGrpSpPr/>
            <p:nvPr/>
          </p:nvGrpSpPr>
          <p:grpSpPr>
            <a:xfrm>
              <a:off x="3132137" y="3319462"/>
              <a:ext cx="2016127" cy="839790"/>
              <a:chOff x="0" y="0"/>
              <a:chExt cx="2016125" cy="839789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0" y="-1"/>
                <a:ext cx="2016126" cy="839791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0" y="-1"/>
                <a:ext cx="201612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Accessibility</a:t>
                </a:r>
              </a:p>
            </p:txBody>
          </p:sp>
        </p:grpSp>
        <p:grpSp>
          <p:nvGrpSpPr>
            <p:cNvPr id="313" name="Group 313"/>
            <p:cNvGrpSpPr/>
            <p:nvPr/>
          </p:nvGrpSpPr>
          <p:grpSpPr>
            <a:xfrm>
              <a:off x="5148263" y="3319462"/>
              <a:ext cx="3995740" cy="839790"/>
              <a:chOff x="0" y="0"/>
              <a:chExt cx="3995739" cy="839789"/>
            </a:xfrm>
          </p:grpSpPr>
          <p:sp>
            <p:nvSpPr>
              <p:cNvPr id="311" name="Shape 311"/>
              <p:cNvSpPr/>
              <p:nvPr/>
            </p:nvSpPr>
            <p:spPr>
              <a:xfrm>
                <a:off x="0" y="-1"/>
                <a:ext cx="3995740" cy="839791"/>
              </a:xfrm>
              <a:prstGeom prst="rect">
                <a:avLst/>
              </a:prstGeom>
              <a:solidFill>
                <a:srgbClr val="E9ED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0" y="-1"/>
                <a:ext cx="3995740" cy="815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Characters Distribution Structure</a:t>
                </a:r>
                <a:endParaRPr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Barriers to Trade</a:t>
                </a:r>
                <a:endParaRPr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Export Formality</a:t>
                </a:r>
              </a:p>
            </p:txBody>
          </p:sp>
        </p:grpSp>
        <p:grpSp>
          <p:nvGrpSpPr>
            <p:cNvPr id="316" name="Group 316"/>
            <p:cNvGrpSpPr/>
            <p:nvPr/>
          </p:nvGrpSpPr>
          <p:grpSpPr>
            <a:xfrm>
              <a:off x="1692275" y="4159249"/>
              <a:ext cx="1439865" cy="822327"/>
              <a:chOff x="0" y="0"/>
              <a:chExt cx="1439864" cy="822325"/>
            </a:xfrm>
          </p:grpSpPr>
          <p:sp>
            <p:nvSpPr>
              <p:cNvPr id="314" name="Shape 314"/>
              <p:cNvSpPr/>
              <p:nvPr/>
            </p:nvSpPr>
            <p:spPr>
              <a:xfrm>
                <a:off x="-1" y="0"/>
                <a:ext cx="1439866" cy="822326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-1" y="-1"/>
                <a:ext cx="143986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16</a:t>
                </a:r>
              </a:p>
            </p:txBody>
          </p:sp>
        </p:grpSp>
        <p:grpSp>
          <p:nvGrpSpPr>
            <p:cNvPr id="319" name="Group 319"/>
            <p:cNvGrpSpPr/>
            <p:nvPr/>
          </p:nvGrpSpPr>
          <p:grpSpPr>
            <a:xfrm>
              <a:off x="3132137" y="4159249"/>
              <a:ext cx="2016127" cy="822327"/>
              <a:chOff x="0" y="0"/>
              <a:chExt cx="2016125" cy="822325"/>
            </a:xfrm>
          </p:grpSpPr>
          <p:sp>
            <p:nvSpPr>
              <p:cNvPr id="317" name="Shape 317"/>
              <p:cNvSpPr/>
              <p:nvPr/>
            </p:nvSpPr>
            <p:spPr>
              <a:xfrm>
                <a:off x="0" y="0"/>
                <a:ext cx="2016126" cy="822326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0" y="-1"/>
                <a:ext cx="2016126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Market Receptivity</a:t>
                </a:r>
              </a:p>
            </p:txBody>
          </p:sp>
        </p:grpSp>
        <p:grpSp>
          <p:nvGrpSpPr>
            <p:cNvPr id="322" name="Group 322"/>
            <p:cNvGrpSpPr/>
            <p:nvPr/>
          </p:nvGrpSpPr>
          <p:grpSpPr>
            <a:xfrm>
              <a:off x="5148263" y="4159250"/>
              <a:ext cx="3995740" cy="822326"/>
              <a:chOff x="0" y="0"/>
              <a:chExt cx="3995739" cy="822325"/>
            </a:xfrm>
          </p:grpSpPr>
          <p:sp>
            <p:nvSpPr>
              <p:cNvPr id="320" name="Shape 320"/>
              <p:cNvSpPr/>
              <p:nvPr/>
            </p:nvSpPr>
            <p:spPr>
              <a:xfrm>
                <a:off x="0" y="-1"/>
                <a:ext cx="3995740" cy="822326"/>
              </a:xfrm>
              <a:prstGeom prst="rect">
                <a:avLst/>
              </a:prstGeom>
              <a:solidFill>
                <a:srgbClr val="D0D8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57200">
                  <a:defRPr sz="1600">
                    <a:latin typeface="Cambria"/>
                    <a:ea typeface="Cambria"/>
                    <a:cs typeface="Cambria"/>
                    <a:sym typeface="Cambria"/>
                  </a:defRPr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0" y="-1"/>
                <a:ext cx="3995740" cy="815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Import</a:t>
                </a:r>
                <a:endParaRPr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Balance of Trade</a:t>
                </a:r>
                <a:endParaRPr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algn="ctr" defTabSz="457200"/>
                <a:r>
                  <a:rPr sz="1600">
                    <a:latin typeface="Cambria"/>
                    <a:ea typeface="Cambria"/>
                    <a:cs typeface="Cambria"/>
                    <a:sym typeface="Cambria"/>
                  </a:rPr>
                  <a:t>Italy’s Market Trade</a:t>
                </a:r>
              </a:p>
            </p:txBody>
          </p:sp>
        </p:grpSp>
        <p:sp>
          <p:nvSpPr>
            <p:cNvPr id="323" name="Shape 323"/>
            <p:cNvSpPr/>
            <p:nvPr/>
          </p:nvSpPr>
          <p:spPr>
            <a:xfrm flipH="1">
              <a:off x="1692273" y="0"/>
              <a:ext cx="4" cy="498157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 flipH="1">
              <a:off x="3132138" y="0"/>
              <a:ext cx="1" cy="498157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flipH="1">
              <a:off x="5148263" y="0"/>
              <a:ext cx="1" cy="498157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-1" y="579437"/>
              <a:ext cx="9144005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1692275" y="1158875"/>
              <a:ext cx="74517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1692275" y="1808162"/>
              <a:ext cx="74517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1692275" y="2647950"/>
              <a:ext cx="74517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1692275" y="2982913"/>
              <a:ext cx="74517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1692275" y="3319463"/>
              <a:ext cx="74517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1692275" y="4159250"/>
              <a:ext cx="7451728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 flipH="1">
              <a:off x="-2" y="0"/>
              <a:ext cx="4" cy="498157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 flipH="1">
              <a:off x="9144001" y="0"/>
              <a:ext cx="1" cy="498157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-1" y="0"/>
              <a:ext cx="9144005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-1" y="4981576"/>
              <a:ext cx="9144005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</p:grpSp>
      <p:sp>
        <p:nvSpPr>
          <p:cNvPr id="338" name="Shape 338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dimensioni di analisi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342"/>
          <p:cNvGrpSpPr/>
          <p:nvPr/>
        </p:nvGrpSpPr>
        <p:grpSpPr>
          <a:xfrm>
            <a:off x="177798" y="4635500"/>
            <a:ext cx="2520954" cy="1169989"/>
            <a:chOff x="0" y="0"/>
            <a:chExt cx="2520953" cy="1169988"/>
          </a:xfrm>
        </p:grpSpPr>
        <p:sp>
          <p:nvSpPr>
            <p:cNvPr id="340" name="Shape 340"/>
            <p:cNvSpPr/>
            <p:nvPr/>
          </p:nvSpPr>
          <p:spPr>
            <a:xfrm>
              <a:off x="-1" y="0"/>
              <a:ext cx="2520954" cy="116998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97B7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10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-1" y="419893"/>
              <a:ext cx="252095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 sz="1000">
                  <a:latin typeface="Calibri"/>
                  <a:ea typeface="Calibri"/>
                  <a:cs typeface="Calibri"/>
                  <a:sym typeface="Calibri"/>
                  <a:hlinkClick r:id="rId4"/>
                </a:defRPr>
              </a:lvl1pPr>
            </a:lstStyle>
            <a:p>
              <a:pPr lvl="0">
                <a:defRPr sz="1800"/>
              </a:pPr>
              <a:r>
                <a:rPr sz="1000">
                  <a:hlinkClick r:id="rId4"/>
                </a:rPr>
                <a:t>http://www.sace.it/GruppoSACE/content/it/consumer/research/country_info/</a:t>
              </a:r>
            </a:p>
          </p:txBody>
        </p:sp>
      </p:grpSp>
      <p:pic>
        <p:nvPicPr>
          <p:cNvPr id="343" name="image18.jpeg" descr="Cattur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2136" y="1693067"/>
            <a:ext cx="5795964" cy="3649666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 flipH="1">
            <a:off x="1441449" y="2368549"/>
            <a:ext cx="2" cy="944564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grpSp>
        <p:nvGrpSpPr>
          <p:cNvPr id="347" name="Group 347"/>
          <p:cNvGrpSpPr/>
          <p:nvPr/>
        </p:nvGrpSpPr>
        <p:grpSpPr>
          <a:xfrm>
            <a:off x="36511" y="1579562"/>
            <a:ext cx="2803528" cy="773115"/>
            <a:chOff x="0" y="0"/>
            <a:chExt cx="2803526" cy="773114"/>
          </a:xfrm>
        </p:grpSpPr>
        <p:pic>
          <p:nvPicPr>
            <p:cNvPr id="345" name="image19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2803528" cy="773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6" name="Shape 346"/>
            <p:cNvSpPr/>
            <p:nvPr/>
          </p:nvSpPr>
          <p:spPr>
            <a:xfrm>
              <a:off x="230187" y="231775"/>
              <a:ext cx="2339977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400" i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FFFFFF"/>
                  </a:solidFill>
                </a:rPr>
                <a:t>Country risk</a:t>
              </a:r>
            </a:p>
          </p:txBody>
        </p:sp>
      </p:grpSp>
      <p:grpSp>
        <p:nvGrpSpPr>
          <p:cNvPr id="350" name="Group 350"/>
          <p:cNvGrpSpPr/>
          <p:nvPr/>
        </p:nvGrpSpPr>
        <p:grpSpPr>
          <a:xfrm>
            <a:off x="176211" y="3352799"/>
            <a:ext cx="2414591" cy="341316"/>
            <a:chOff x="0" y="0"/>
            <a:chExt cx="2414589" cy="341314"/>
          </a:xfrm>
        </p:grpSpPr>
        <p:pic>
          <p:nvPicPr>
            <p:cNvPr id="348" name="image20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2414591" cy="341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Shape 349"/>
            <p:cNvSpPr/>
            <p:nvPr/>
          </p:nvSpPr>
          <p:spPr>
            <a:xfrm>
              <a:off x="1587" y="1587"/>
              <a:ext cx="2413002" cy="33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600" b="1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1600" b="1" i="1">
                  <a:solidFill>
                    <a:srgbClr val="003399"/>
                  </a:solidFill>
                </a:rPr>
                <a:t>Political Stability</a:t>
              </a:r>
            </a:p>
          </p:txBody>
        </p:sp>
      </p:grpSp>
      <p:sp>
        <p:nvSpPr>
          <p:cNvPr id="351" name="Shape 351"/>
          <p:cNvSpPr/>
          <p:nvPr/>
        </p:nvSpPr>
        <p:spPr>
          <a:xfrm flipH="1">
            <a:off x="1441449" y="3690937"/>
            <a:ext cx="2" cy="944564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2698750" y="5222557"/>
            <a:ext cx="504827" cy="2"/>
          </a:xfrm>
          <a:prstGeom prst="line">
            <a:avLst/>
          </a:prstGeom>
          <a:ln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2874962" y="5961062"/>
            <a:ext cx="724217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2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66CC"/>
                </a:solidFill>
              </a:rPr>
              <a:t>http://www.sace.it/GruppoSACE/content/download/DMG/WP_SACE_n15_CountryRisk.pdf </a:t>
            </a:r>
          </a:p>
        </p:txBody>
      </p:sp>
      <p:pic>
        <p:nvPicPr>
          <p:cNvPr id="354" name="image21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26937" y="4676766"/>
            <a:ext cx="304802" cy="4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La selezione dei mercati esteri: fonti informative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359"/>
          <p:cNvGrpSpPr/>
          <p:nvPr/>
        </p:nvGrpSpPr>
        <p:grpSpPr>
          <a:xfrm>
            <a:off x="238125" y="4221955"/>
            <a:ext cx="2746375" cy="1098552"/>
            <a:chOff x="0" y="0"/>
            <a:chExt cx="2746375" cy="1098550"/>
          </a:xfrm>
        </p:grpSpPr>
        <p:sp>
          <p:nvSpPr>
            <p:cNvPr id="357" name="Shape 357"/>
            <p:cNvSpPr/>
            <p:nvPr/>
          </p:nvSpPr>
          <p:spPr>
            <a:xfrm>
              <a:off x="0" y="0"/>
              <a:ext cx="2746375" cy="109855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97B7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16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0" y="307974"/>
              <a:ext cx="2746375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 sz="16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u="none">
                  <a:solidFill>
                    <a:srgbClr val="000000"/>
                  </a:solidFill>
                </a:defRPr>
              </a:pPr>
              <a:r>
                <a:rPr sz="1600" u="sng">
                  <a:solidFill>
                    <a:srgbClr val="0000FF"/>
                  </a:solidFill>
                </a:rPr>
                <a:t>http://www.indexmundi.com/g/g.aspx?c=us&amp;v=67&amp;l=it</a:t>
              </a:r>
            </a:p>
          </p:txBody>
        </p:sp>
      </p:grpSp>
      <p:pic>
        <p:nvPicPr>
          <p:cNvPr id="360" name="image22.jpeg" descr="pi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7775" y="2077242"/>
            <a:ext cx="5353050" cy="31432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3" name="Group 363"/>
          <p:cNvGrpSpPr/>
          <p:nvPr/>
        </p:nvGrpSpPr>
        <p:grpSpPr>
          <a:xfrm>
            <a:off x="212725" y="1537492"/>
            <a:ext cx="2803525" cy="768352"/>
            <a:chOff x="0" y="0"/>
            <a:chExt cx="2803525" cy="768351"/>
          </a:xfrm>
        </p:grpSpPr>
        <p:pic>
          <p:nvPicPr>
            <p:cNvPr id="361" name="image23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803525" cy="768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2" name="Shape 362"/>
            <p:cNvSpPr/>
            <p:nvPr/>
          </p:nvSpPr>
          <p:spPr>
            <a:xfrm>
              <a:off x="230187" y="231775"/>
              <a:ext cx="2339977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4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Economic Structure   </a:t>
              </a:r>
            </a:p>
          </p:txBody>
        </p:sp>
      </p:grpSp>
      <p:grpSp>
        <p:nvGrpSpPr>
          <p:cNvPr id="366" name="Group 366"/>
          <p:cNvGrpSpPr/>
          <p:nvPr/>
        </p:nvGrpSpPr>
        <p:grpSpPr>
          <a:xfrm>
            <a:off x="236537" y="2939256"/>
            <a:ext cx="2738440" cy="341315"/>
            <a:chOff x="0" y="0"/>
            <a:chExt cx="2738439" cy="341314"/>
          </a:xfrm>
        </p:grpSpPr>
        <p:pic>
          <p:nvPicPr>
            <p:cNvPr id="364" name="image24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738440" cy="341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5" name="Shape 365"/>
            <p:cNvSpPr/>
            <p:nvPr/>
          </p:nvSpPr>
          <p:spPr>
            <a:xfrm>
              <a:off x="3174" y="1587"/>
              <a:ext cx="2735266" cy="33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600" b="1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1600" b="1" i="1">
                  <a:solidFill>
                    <a:srgbClr val="003399"/>
                  </a:solidFill>
                </a:rPr>
                <a:t>Gross National Product</a:t>
              </a:r>
            </a:p>
          </p:txBody>
        </p:sp>
      </p:grpSp>
      <p:sp>
        <p:nvSpPr>
          <p:cNvPr id="367" name="Shape 367"/>
          <p:cNvSpPr/>
          <p:nvPr/>
        </p:nvSpPr>
        <p:spPr>
          <a:xfrm>
            <a:off x="1573212" y="2426493"/>
            <a:ext cx="2" cy="473077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68" name="Shape 368"/>
          <p:cNvSpPr/>
          <p:nvPr/>
        </p:nvSpPr>
        <p:spPr>
          <a:xfrm flipH="1">
            <a:off x="1573212" y="3277393"/>
            <a:ext cx="2" cy="944564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974975" y="4529613"/>
            <a:ext cx="812800" cy="1"/>
          </a:xfrm>
          <a:prstGeom prst="line">
            <a:avLst/>
          </a:prstGeom>
          <a:ln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370" name="image21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46261" y="3236117"/>
            <a:ext cx="304802" cy="400052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La selezione dei mercati esteri: fonti informative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roup 375"/>
          <p:cNvGrpSpPr/>
          <p:nvPr/>
        </p:nvGrpSpPr>
        <p:grpSpPr>
          <a:xfrm>
            <a:off x="107949" y="4652962"/>
            <a:ext cx="3160715" cy="1368427"/>
            <a:chOff x="0" y="0"/>
            <a:chExt cx="3160714" cy="1368425"/>
          </a:xfrm>
        </p:grpSpPr>
        <p:sp>
          <p:nvSpPr>
            <p:cNvPr id="373" name="Shape 373"/>
            <p:cNvSpPr/>
            <p:nvPr/>
          </p:nvSpPr>
          <p:spPr>
            <a:xfrm>
              <a:off x="-1" y="0"/>
              <a:ext cx="3160715" cy="136842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97B7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14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-1" y="360362"/>
              <a:ext cx="316071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 sz="14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u="none">
                  <a:solidFill>
                    <a:srgbClr val="000000"/>
                  </a:solidFill>
                </a:defRPr>
              </a:pPr>
              <a:r>
                <a:rPr sz="1400" u="sng">
                  <a:solidFill>
                    <a:srgbClr val="0000FF"/>
                  </a:solidFill>
                </a:rPr>
                <a:t>http://www.inumeridelvino.it/wp-content/uploads/2013/02/winemarketcouncil-2011-1.jpg</a:t>
              </a:r>
            </a:p>
          </p:txBody>
        </p:sp>
      </p:grpSp>
      <p:pic>
        <p:nvPicPr>
          <p:cNvPr id="376" name="image25.jpeg" descr="http://www.inumeridelvino.it/wp-content/uploads/2013/02/winemarketcouncil-2011-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68712" y="1997075"/>
            <a:ext cx="5224463" cy="3506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Group 379"/>
          <p:cNvGrpSpPr/>
          <p:nvPr/>
        </p:nvGrpSpPr>
        <p:grpSpPr>
          <a:xfrm>
            <a:off x="280986" y="1543049"/>
            <a:ext cx="2797178" cy="766765"/>
            <a:chOff x="0" y="0"/>
            <a:chExt cx="2797176" cy="766764"/>
          </a:xfrm>
        </p:grpSpPr>
        <p:pic>
          <p:nvPicPr>
            <p:cNvPr id="377" name="image9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2797178" cy="76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8" name="Shape 378"/>
            <p:cNvSpPr/>
            <p:nvPr/>
          </p:nvSpPr>
          <p:spPr>
            <a:xfrm>
              <a:off x="231774" y="230187"/>
              <a:ext cx="2336803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4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Market   Size   </a:t>
              </a:r>
            </a:p>
          </p:txBody>
        </p:sp>
      </p:grpSp>
      <p:grpSp>
        <p:nvGrpSpPr>
          <p:cNvPr id="382" name="Group 382"/>
          <p:cNvGrpSpPr/>
          <p:nvPr/>
        </p:nvGrpSpPr>
        <p:grpSpPr>
          <a:xfrm>
            <a:off x="468311" y="3219449"/>
            <a:ext cx="2439991" cy="341316"/>
            <a:chOff x="0" y="0"/>
            <a:chExt cx="2439989" cy="341314"/>
          </a:xfrm>
        </p:grpSpPr>
        <p:pic>
          <p:nvPicPr>
            <p:cNvPr id="380" name="image2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86" y="-1"/>
              <a:ext cx="2438404" cy="341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Shape 381"/>
            <p:cNvSpPr/>
            <p:nvPr/>
          </p:nvSpPr>
          <p:spPr>
            <a:xfrm>
              <a:off x="-1" y="1587"/>
              <a:ext cx="2436815" cy="33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600" b="1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1600" b="1" i="1">
                  <a:solidFill>
                    <a:srgbClr val="003399"/>
                  </a:solidFill>
                </a:rPr>
                <a:t>Consumption</a:t>
              </a:r>
            </a:p>
          </p:txBody>
        </p:sp>
      </p:grpSp>
      <p:sp>
        <p:nvSpPr>
          <p:cNvPr id="383" name="Shape 383"/>
          <p:cNvSpPr/>
          <p:nvPr/>
        </p:nvSpPr>
        <p:spPr>
          <a:xfrm>
            <a:off x="1681161" y="2276475"/>
            <a:ext cx="2" cy="946150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1681161" y="3889374"/>
            <a:ext cx="11114" cy="692152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385" name="image21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87525" y="3576637"/>
            <a:ext cx="304800" cy="400052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La selezione dei mercati esteri: fonti informative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390"/>
          <p:cNvGrpSpPr/>
          <p:nvPr/>
        </p:nvGrpSpPr>
        <p:grpSpPr>
          <a:xfrm>
            <a:off x="316705" y="4478559"/>
            <a:ext cx="3500440" cy="1357316"/>
            <a:chOff x="0" y="0"/>
            <a:chExt cx="3500439" cy="1357314"/>
          </a:xfrm>
        </p:grpSpPr>
        <p:sp>
          <p:nvSpPr>
            <p:cNvPr id="388" name="Shape 388"/>
            <p:cNvSpPr/>
            <p:nvPr/>
          </p:nvSpPr>
          <p:spPr>
            <a:xfrm>
              <a:off x="-1" y="-1"/>
              <a:ext cx="3500440" cy="13573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97B7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16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-1" y="437357"/>
              <a:ext cx="3500440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 sz="16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u="none">
                  <a:solidFill>
                    <a:srgbClr val="000000"/>
                  </a:solidFill>
                </a:defRPr>
              </a:pPr>
              <a:r>
                <a:rPr sz="1600" u="sng">
                  <a:solidFill>
                    <a:srgbClr val="0000FF"/>
                  </a:solidFill>
                </a:rPr>
                <a:t>http://www.scuolaenologica.unipd.it/pdf/IlmercatodelvinonegliStatiUniti.pdf</a:t>
              </a:r>
            </a:p>
          </p:txBody>
        </p:sp>
      </p:grpSp>
      <p:pic>
        <p:nvPicPr>
          <p:cNvPr id="391" name="image27.jpeg" descr="IMPORT_EXPORT.JPG"/>
          <p:cNvPicPr/>
          <p:nvPr/>
        </p:nvPicPr>
        <p:blipFill>
          <a:blip r:embed="rId4">
            <a:extLst/>
          </a:blip>
          <a:srcRect l="3334"/>
          <a:stretch>
            <a:fillRect/>
          </a:stretch>
        </p:blipFill>
        <p:spPr>
          <a:xfrm>
            <a:off x="4347368" y="1344834"/>
            <a:ext cx="4479927" cy="47180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4" name="Group 394"/>
          <p:cNvGrpSpPr/>
          <p:nvPr/>
        </p:nvGrpSpPr>
        <p:grpSpPr>
          <a:xfrm>
            <a:off x="680242" y="1301973"/>
            <a:ext cx="2797178" cy="768352"/>
            <a:chOff x="0" y="0"/>
            <a:chExt cx="2797176" cy="768351"/>
          </a:xfrm>
        </p:grpSpPr>
        <p:pic>
          <p:nvPicPr>
            <p:cNvPr id="392" name="image9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797178" cy="768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3" name="Shape 393"/>
            <p:cNvSpPr/>
            <p:nvPr/>
          </p:nvSpPr>
          <p:spPr>
            <a:xfrm>
              <a:off x="230187" y="231775"/>
              <a:ext cx="2336802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4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Market   Receptivity   </a:t>
              </a:r>
            </a:p>
          </p:txBody>
        </p:sp>
      </p:grpSp>
      <p:grpSp>
        <p:nvGrpSpPr>
          <p:cNvPr id="397" name="Group 397"/>
          <p:cNvGrpSpPr/>
          <p:nvPr/>
        </p:nvGrpSpPr>
        <p:grpSpPr>
          <a:xfrm>
            <a:off x="862805" y="2981548"/>
            <a:ext cx="2439990" cy="338140"/>
            <a:chOff x="0" y="0"/>
            <a:chExt cx="2439988" cy="338139"/>
          </a:xfrm>
        </p:grpSpPr>
        <p:pic>
          <p:nvPicPr>
            <p:cNvPr id="395" name="image28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3175"/>
              <a:ext cx="2438403" cy="334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6" name="Shape 396"/>
            <p:cNvSpPr/>
            <p:nvPr/>
          </p:nvSpPr>
          <p:spPr>
            <a:xfrm>
              <a:off x="3174" y="0"/>
              <a:ext cx="2436815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600" b="1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1600" b="1" i="1">
                  <a:solidFill>
                    <a:srgbClr val="003399"/>
                  </a:solidFill>
                </a:rPr>
                <a:t>Import – export   </a:t>
              </a:r>
            </a:p>
          </p:txBody>
        </p:sp>
      </p:grpSp>
      <p:sp>
        <p:nvSpPr>
          <p:cNvPr id="398" name="Shape 398"/>
          <p:cNvSpPr/>
          <p:nvPr/>
        </p:nvSpPr>
        <p:spPr>
          <a:xfrm>
            <a:off x="2078831" y="2035397"/>
            <a:ext cx="2" cy="946152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3877467" y="5204047"/>
            <a:ext cx="541340" cy="2"/>
          </a:xfrm>
          <a:prstGeom prst="line">
            <a:avLst/>
          </a:prstGeom>
          <a:ln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2078831" y="3470497"/>
            <a:ext cx="2" cy="944564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La selezione dei mercati esteri: fonti informative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roup 436"/>
          <p:cNvGrpSpPr/>
          <p:nvPr/>
        </p:nvGrpSpPr>
        <p:grpSpPr>
          <a:xfrm>
            <a:off x="201612" y="4666932"/>
            <a:ext cx="2705102" cy="835027"/>
            <a:chOff x="0" y="0"/>
            <a:chExt cx="2705101" cy="835025"/>
          </a:xfrm>
        </p:grpSpPr>
        <p:sp>
          <p:nvSpPr>
            <p:cNvPr id="434" name="Shape 434"/>
            <p:cNvSpPr/>
            <p:nvPr/>
          </p:nvSpPr>
          <p:spPr>
            <a:xfrm>
              <a:off x="0" y="0"/>
              <a:ext cx="2705102" cy="83502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97B7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16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0" y="176212"/>
              <a:ext cx="2705102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 sz="1600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u="none">
                  <a:solidFill>
                    <a:srgbClr val="000000"/>
                  </a:solidFill>
                </a:defRPr>
              </a:pPr>
              <a:r>
                <a:rPr sz="1600" u="sng">
                  <a:solidFill>
                    <a:srgbClr val="0000FF"/>
                  </a:solidFill>
                </a:rPr>
                <a:t>http://www.groupmra.com/pdf/Guida_Distribuzione_Vino.pdf</a:t>
              </a:r>
            </a:p>
          </p:txBody>
        </p:sp>
      </p:grpSp>
      <p:pic>
        <p:nvPicPr>
          <p:cNvPr id="437" name="image32.jpeg" descr="distributori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5611" y="1857056"/>
            <a:ext cx="5994403" cy="32718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0" name="Group 440"/>
          <p:cNvGrpSpPr/>
          <p:nvPr/>
        </p:nvGrpSpPr>
        <p:grpSpPr>
          <a:xfrm>
            <a:off x="153986" y="1628456"/>
            <a:ext cx="2797178" cy="768353"/>
            <a:chOff x="0" y="0"/>
            <a:chExt cx="2797176" cy="768351"/>
          </a:xfrm>
        </p:grpSpPr>
        <p:pic>
          <p:nvPicPr>
            <p:cNvPr id="438" name="image9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797178" cy="768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9" name="Shape 439"/>
            <p:cNvSpPr/>
            <p:nvPr/>
          </p:nvSpPr>
          <p:spPr>
            <a:xfrm>
              <a:off x="231774" y="228600"/>
              <a:ext cx="2336803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4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Market</a:t>
              </a:r>
            </a:p>
          </p:txBody>
        </p:sp>
      </p:grpSp>
      <p:grpSp>
        <p:nvGrpSpPr>
          <p:cNvPr id="443" name="Group 443"/>
          <p:cNvGrpSpPr/>
          <p:nvPr/>
        </p:nvGrpSpPr>
        <p:grpSpPr>
          <a:xfrm>
            <a:off x="366711" y="3304857"/>
            <a:ext cx="2438402" cy="341316"/>
            <a:chOff x="0" y="0"/>
            <a:chExt cx="2438400" cy="341314"/>
          </a:xfrm>
        </p:grpSpPr>
        <p:pic>
          <p:nvPicPr>
            <p:cNvPr id="441" name="image2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438401" cy="341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2" name="Shape 442"/>
            <p:cNvSpPr/>
            <p:nvPr/>
          </p:nvSpPr>
          <p:spPr>
            <a:xfrm>
              <a:off x="0" y="0"/>
              <a:ext cx="2436814" cy="33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defRPr sz="1600" b="1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1600" b="1" i="1">
                  <a:solidFill>
                    <a:srgbClr val="003399"/>
                  </a:solidFill>
                </a:rPr>
                <a:t>Trades</a:t>
              </a:r>
            </a:p>
          </p:txBody>
        </p:sp>
      </p:grpSp>
      <p:sp>
        <p:nvSpPr>
          <p:cNvPr id="444" name="Shape 444"/>
          <p:cNvSpPr/>
          <p:nvPr/>
        </p:nvSpPr>
        <p:spPr>
          <a:xfrm flipH="1">
            <a:off x="1554161" y="2358706"/>
            <a:ext cx="3" cy="946152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45" name="Shape 445"/>
          <p:cNvSpPr/>
          <p:nvPr/>
        </p:nvSpPr>
        <p:spPr>
          <a:xfrm flipH="1">
            <a:off x="1554161" y="3663632"/>
            <a:ext cx="3" cy="946152"/>
          </a:xfrm>
          <a:prstGeom prst="line">
            <a:avLst/>
          </a:prstGeom>
          <a:ln w="25400">
            <a:solidFill>
              <a:srgbClr val="76787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La selezione dei mercati esteri: fonti informative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225456" y="2964178"/>
            <a:ext cx="2490723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 defTabSz="457200"/>
            <a:r>
              <a:rPr sz="2400" b="1">
                <a:effectLst>
                  <a:outerShdw blurRad="12700" dist="25400" dir="2700000" rotWithShape="0">
                    <a:srgbClr val="DDDDDD"/>
                  </a:outerShdw>
                </a:effectLst>
                <a:latin typeface="Avenir Book"/>
                <a:ea typeface="Avenir Book"/>
                <a:cs typeface="Avenir Book"/>
                <a:sym typeface="Avenir Book"/>
              </a:rPr>
              <a:t>Country Market </a:t>
            </a:r>
            <a:br>
              <a:rPr sz="2400" b="1">
                <a:effectLst>
                  <a:outerShdw blurRad="12700" dist="25400" dir="2700000" rotWithShape="0">
                    <a:srgbClr val="DDDDDD"/>
                  </a:outerShdw>
                </a:effectLst>
                <a:latin typeface="Avenir Book"/>
                <a:ea typeface="Avenir Book"/>
                <a:cs typeface="Avenir Book"/>
                <a:sym typeface="Avenir Book"/>
              </a:rPr>
            </a:br>
            <a:r>
              <a:rPr sz="2400" b="1">
                <a:effectLst>
                  <a:outerShdw blurRad="12700" dist="25400" dir="2700000" rotWithShape="0">
                    <a:srgbClr val="DDDDDD"/>
                  </a:outerShdw>
                </a:effectLst>
                <a:latin typeface="Avenir Book"/>
                <a:ea typeface="Avenir Book"/>
                <a:cs typeface="Avenir Book"/>
                <a:sym typeface="Avenir Book"/>
              </a:rPr>
              <a:t>Index </a:t>
            </a:r>
          </a:p>
        </p:txBody>
      </p:sp>
      <p:pic>
        <p:nvPicPr>
          <p:cNvPr id="449" name="image3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4161" y="1333181"/>
            <a:ext cx="5937253" cy="4464053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Outputs (1)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502"/>
          <p:cNvGrpSpPr/>
          <p:nvPr/>
        </p:nvGrpSpPr>
        <p:grpSpPr>
          <a:xfrm>
            <a:off x="377950" y="1188719"/>
            <a:ext cx="8686806" cy="2895605"/>
            <a:chOff x="0" y="0"/>
            <a:chExt cx="8686804" cy="2895604"/>
          </a:xfrm>
        </p:grpSpPr>
        <p:grpSp>
          <p:nvGrpSpPr>
            <p:cNvPr id="454" name="Group 454"/>
            <p:cNvGrpSpPr/>
            <p:nvPr/>
          </p:nvGrpSpPr>
          <p:grpSpPr>
            <a:xfrm>
              <a:off x="-1" y="0"/>
              <a:ext cx="2859028" cy="1200914"/>
              <a:chOff x="0" y="0"/>
              <a:chExt cx="2859026" cy="1200913"/>
            </a:xfrm>
          </p:grpSpPr>
          <p:pic>
            <p:nvPicPr>
              <p:cNvPr id="452" name="image34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859027" cy="12009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3" name="Shape 453"/>
              <p:cNvSpPr/>
              <p:nvPr/>
            </p:nvSpPr>
            <p:spPr>
              <a:xfrm>
                <a:off x="233235" y="228917"/>
                <a:ext cx="2393718" cy="739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FFFFFF"/>
                    </a:solidFill>
                  </a:rPr>
                  <a:t>SOCIAL AND POLITICAL INFORMATION</a:t>
                </a:r>
              </a:p>
            </p:txBody>
          </p:sp>
        </p:grpSp>
        <p:grpSp>
          <p:nvGrpSpPr>
            <p:cNvPr id="457" name="Group 457"/>
            <p:cNvGrpSpPr/>
            <p:nvPr/>
          </p:nvGrpSpPr>
          <p:grpSpPr>
            <a:xfrm>
              <a:off x="2932175" y="0"/>
              <a:ext cx="2859029" cy="987555"/>
              <a:chOff x="0" y="0"/>
              <a:chExt cx="2859028" cy="987554"/>
            </a:xfrm>
          </p:grpSpPr>
          <p:pic>
            <p:nvPicPr>
              <p:cNvPr id="455" name="image35.pn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" y="0"/>
                <a:ext cx="2859029" cy="9875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6" name="Shape 456"/>
              <p:cNvSpPr/>
              <p:nvPr/>
            </p:nvSpPr>
            <p:spPr>
              <a:xfrm>
                <a:off x="232612" y="228918"/>
                <a:ext cx="2393719" cy="52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FFFFFF"/>
                    </a:solidFill>
                  </a:rPr>
                  <a:t>ECONOMIC INFOMATION</a:t>
                </a:r>
              </a:p>
            </p:txBody>
          </p:sp>
        </p:grpSp>
        <p:grpSp>
          <p:nvGrpSpPr>
            <p:cNvPr id="460" name="Group 460"/>
            <p:cNvGrpSpPr/>
            <p:nvPr/>
          </p:nvGrpSpPr>
          <p:grpSpPr>
            <a:xfrm>
              <a:off x="5833872" y="0"/>
              <a:ext cx="2852933" cy="768099"/>
              <a:chOff x="0" y="0"/>
              <a:chExt cx="2852931" cy="768098"/>
            </a:xfrm>
          </p:grpSpPr>
          <p:pic>
            <p:nvPicPr>
              <p:cNvPr id="458" name="image36.png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-1"/>
                <a:ext cx="2852932" cy="7681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9" name="Shape 459"/>
              <p:cNvSpPr/>
              <p:nvPr/>
            </p:nvSpPr>
            <p:spPr>
              <a:xfrm>
                <a:off x="233747" y="228918"/>
                <a:ext cx="2389928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FFFFFF"/>
                    </a:solidFill>
                  </a:rPr>
                  <a:t>MARKET</a:t>
                </a:r>
              </a:p>
            </p:txBody>
          </p:sp>
        </p:grpSp>
        <p:grpSp>
          <p:nvGrpSpPr>
            <p:cNvPr id="463" name="Group 463"/>
            <p:cNvGrpSpPr/>
            <p:nvPr/>
          </p:nvGrpSpPr>
          <p:grpSpPr>
            <a:xfrm>
              <a:off x="2904960" y="1670304"/>
              <a:ext cx="2922958" cy="310899"/>
              <a:chOff x="0" y="0"/>
              <a:chExt cx="2922957" cy="310898"/>
            </a:xfrm>
          </p:grpSpPr>
          <p:pic>
            <p:nvPicPr>
              <p:cNvPr id="461" name="image37.png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0" y="-1"/>
                <a:ext cx="2919989" cy="310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62" name="Shape 462"/>
              <p:cNvSpPr/>
              <p:nvPr/>
            </p:nvSpPr>
            <p:spPr>
              <a:xfrm>
                <a:off x="-1" y="1704"/>
                <a:ext cx="2922959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Gross National Product</a:t>
                </a:r>
              </a:p>
            </p:txBody>
          </p:sp>
        </p:grpSp>
        <p:grpSp>
          <p:nvGrpSpPr>
            <p:cNvPr id="466" name="Group 466"/>
            <p:cNvGrpSpPr/>
            <p:nvPr/>
          </p:nvGrpSpPr>
          <p:grpSpPr>
            <a:xfrm>
              <a:off x="231647" y="1979118"/>
              <a:ext cx="2469982" cy="307339"/>
              <a:chOff x="0" y="0"/>
              <a:chExt cx="2469980" cy="307337"/>
            </a:xfrm>
          </p:grpSpPr>
          <p:pic>
            <p:nvPicPr>
              <p:cNvPr id="464" name="image38.png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1" y="2081"/>
                <a:ext cx="2468883" cy="304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65" name="Shape 465"/>
              <p:cNvSpPr/>
              <p:nvPr/>
            </p:nvSpPr>
            <p:spPr>
              <a:xfrm>
                <a:off x="1588" y="-1"/>
                <a:ext cx="2468393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Country Risk Indicator</a:t>
                </a:r>
              </a:p>
            </p:txBody>
          </p:sp>
        </p:grpSp>
        <p:grpSp>
          <p:nvGrpSpPr>
            <p:cNvPr id="469" name="Group 469"/>
            <p:cNvGrpSpPr/>
            <p:nvPr/>
          </p:nvGrpSpPr>
          <p:grpSpPr>
            <a:xfrm>
              <a:off x="231647" y="1664209"/>
              <a:ext cx="2469981" cy="310899"/>
              <a:chOff x="0" y="0"/>
              <a:chExt cx="2469979" cy="310898"/>
            </a:xfrm>
          </p:grpSpPr>
          <p:pic>
            <p:nvPicPr>
              <p:cNvPr id="467" name="image39.png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-1"/>
                <a:ext cx="2468882" cy="310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68" name="Shape 468"/>
              <p:cNvSpPr/>
              <p:nvPr/>
            </p:nvSpPr>
            <p:spPr>
              <a:xfrm>
                <a:off x="1587" y="1517"/>
                <a:ext cx="2468393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Political Stability</a:t>
                </a:r>
              </a:p>
            </p:txBody>
          </p:sp>
        </p:grpSp>
        <p:grpSp>
          <p:nvGrpSpPr>
            <p:cNvPr id="472" name="Group 472"/>
            <p:cNvGrpSpPr/>
            <p:nvPr/>
          </p:nvGrpSpPr>
          <p:grpSpPr>
            <a:xfrm>
              <a:off x="2904960" y="1979118"/>
              <a:ext cx="2922958" cy="307339"/>
              <a:chOff x="0" y="0"/>
              <a:chExt cx="2922957" cy="307337"/>
            </a:xfrm>
          </p:grpSpPr>
          <p:pic>
            <p:nvPicPr>
              <p:cNvPr id="470" name="image40.png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830" y="2081"/>
                <a:ext cx="2919989" cy="304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71" name="Shape 471"/>
              <p:cNvSpPr/>
              <p:nvPr/>
            </p:nvSpPr>
            <p:spPr>
              <a:xfrm>
                <a:off x="-1" y="-1"/>
                <a:ext cx="2922958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Consumption</a:t>
                </a:r>
              </a:p>
            </p:txBody>
          </p:sp>
        </p:grpSp>
        <p:grpSp>
          <p:nvGrpSpPr>
            <p:cNvPr id="475" name="Group 475"/>
            <p:cNvGrpSpPr/>
            <p:nvPr/>
          </p:nvGrpSpPr>
          <p:grpSpPr>
            <a:xfrm>
              <a:off x="2904960" y="2286001"/>
              <a:ext cx="2922958" cy="307567"/>
              <a:chOff x="0" y="0"/>
              <a:chExt cx="2922957" cy="307566"/>
            </a:xfrm>
          </p:grpSpPr>
          <p:pic>
            <p:nvPicPr>
              <p:cNvPr id="473" name="image40.png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830" y="0"/>
                <a:ext cx="2919989" cy="304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74" name="Shape 474"/>
              <p:cNvSpPr/>
              <p:nvPr/>
            </p:nvSpPr>
            <p:spPr>
              <a:xfrm>
                <a:off x="-1" y="228"/>
                <a:ext cx="2922959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Income</a:t>
                </a:r>
              </a:p>
            </p:txBody>
          </p:sp>
        </p:grpSp>
        <p:grpSp>
          <p:nvGrpSpPr>
            <p:cNvPr id="478" name="Group 478"/>
            <p:cNvGrpSpPr/>
            <p:nvPr/>
          </p:nvGrpSpPr>
          <p:grpSpPr>
            <a:xfrm>
              <a:off x="231647" y="2286001"/>
              <a:ext cx="2469982" cy="524259"/>
              <a:chOff x="0" y="0"/>
              <a:chExt cx="2469980" cy="524258"/>
            </a:xfrm>
          </p:grpSpPr>
          <p:pic>
            <p:nvPicPr>
              <p:cNvPr id="476" name="image41.png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-1" y="0"/>
                <a:ext cx="2468883" cy="5242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77" name="Shape 477"/>
              <p:cNvSpPr/>
              <p:nvPr/>
            </p:nvSpPr>
            <p:spPr>
              <a:xfrm>
                <a:off x="1588" y="226"/>
                <a:ext cx="2468393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Tax Burden on Citizens		</a:t>
                </a:r>
              </a:p>
            </p:txBody>
          </p:sp>
        </p:grpSp>
        <p:grpSp>
          <p:nvGrpSpPr>
            <p:cNvPr id="481" name="Group 481"/>
            <p:cNvGrpSpPr/>
            <p:nvPr/>
          </p:nvGrpSpPr>
          <p:grpSpPr>
            <a:xfrm>
              <a:off x="6021768" y="1682497"/>
              <a:ext cx="2494349" cy="307891"/>
              <a:chOff x="0" y="0"/>
              <a:chExt cx="2494347" cy="307890"/>
            </a:xfrm>
          </p:grpSpPr>
          <p:pic>
            <p:nvPicPr>
              <p:cNvPr id="479" name="image42.pn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080" y="0"/>
                <a:ext cx="2493268" cy="304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80" name="Shape 480"/>
              <p:cNvSpPr/>
              <p:nvPr/>
            </p:nvSpPr>
            <p:spPr>
              <a:xfrm>
                <a:off x="-1" y="552"/>
                <a:ext cx="249346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Evolution of consumption</a:t>
                </a:r>
              </a:p>
            </p:txBody>
          </p:sp>
        </p:grpSp>
        <p:grpSp>
          <p:nvGrpSpPr>
            <p:cNvPr id="484" name="Group 484"/>
            <p:cNvGrpSpPr/>
            <p:nvPr/>
          </p:nvGrpSpPr>
          <p:grpSpPr>
            <a:xfrm>
              <a:off x="6021768" y="1984639"/>
              <a:ext cx="2494349" cy="307462"/>
              <a:chOff x="0" y="0"/>
              <a:chExt cx="2494347" cy="307461"/>
            </a:xfrm>
          </p:grpSpPr>
          <p:pic>
            <p:nvPicPr>
              <p:cNvPr id="482" name="image42.pn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080" y="2657"/>
                <a:ext cx="2493268" cy="304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83" name="Shape 483"/>
              <p:cNvSpPr/>
              <p:nvPr/>
            </p:nvSpPr>
            <p:spPr>
              <a:xfrm>
                <a:off x="-1" y="0"/>
                <a:ext cx="249346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Import </a:t>
                </a:r>
              </a:p>
            </p:txBody>
          </p:sp>
        </p:grpSp>
        <p:grpSp>
          <p:nvGrpSpPr>
            <p:cNvPr id="487" name="Group 487"/>
            <p:cNvGrpSpPr/>
            <p:nvPr/>
          </p:nvGrpSpPr>
          <p:grpSpPr>
            <a:xfrm>
              <a:off x="6021768" y="2286001"/>
              <a:ext cx="2494349" cy="307567"/>
              <a:chOff x="0" y="0"/>
              <a:chExt cx="2494347" cy="307566"/>
            </a:xfrm>
          </p:grpSpPr>
          <p:pic>
            <p:nvPicPr>
              <p:cNvPr id="485" name="image42.pn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080" y="0"/>
                <a:ext cx="2493268" cy="304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86" name="Shape 486"/>
              <p:cNvSpPr/>
              <p:nvPr/>
            </p:nvSpPr>
            <p:spPr>
              <a:xfrm>
                <a:off x="-1" y="228"/>
                <a:ext cx="249346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Import from Italy</a:t>
                </a:r>
              </a:p>
            </p:txBody>
          </p:sp>
        </p:grpSp>
        <p:grpSp>
          <p:nvGrpSpPr>
            <p:cNvPr id="490" name="Group 490"/>
            <p:cNvGrpSpPr/>
            <p:nvPr/>
          </p:nvGrpSpPr>
          <p:grpSpPr>
            <a:xfrm>
              <a:off x="6021768" y="2552802"/>
              <a:ext cx="2494349" cy="307339"/>
              <a:chOff x="0" y="0"/>
              <a:chExt cx="2494347" cy="307337"/>
            </a:xfrm>
          </p:grpSpPr>
          <p:pic>
            <p:nvPicPr>
              <p:cNvPr id="488" name="image42.pn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080" y="1423"/>
                <a:ext cx="2493268" cy="304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89" name="Shape 489"/>
              <p:cNvSpPr/>
              <p:nvPr/>
            </p:nvSpPr>
            <p:spPr>
              <a:xfrm>
                <a:off x="-1" y="-1"/>
                <a:ext cx="249346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Import/export</a:t>
                </a:r>
              </a:p>
            </p:txBody>
          </p:sp>
        </p:grpSp>
        <p:grpSp>
          <p:nvGrpSpPr>
            <p:cNvPr id="493" name="Group 493"/>
            <p:cNvGrpSpPr/>
            <p:nvPr/>
          </p:nvGrpSpPr>
          <p:grpSpPr>
            <a:xfrm>
              <a:off x="2904960" y="2584705"/>
              <a:ext cx="2922958" cy="310900"/>
              <a:chOff x="0" y="0"/>
              <a:chExt cx="2922957" cy="310898"/>
            </a:xfrm>
          </p:grpSpPr>
          <p:pic>
            <p:nvPicPr>
              <p:cNvPr id="491" name="image37.png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0" y="-1"/>
                <a:ext cx="2919989" cy="310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92" name="Shape 492"/>
              <p:cNvSpPr/>
              <p:nvPr/>
            </p:nvSpPr>
            <p:spPr>
              <a:xfrm>
                <a:off x="-1" y="506"/>
                <a:ext cx="2922959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Exchange Ratio	</a:t>
                </a:r>
              </a:p>
            </p:txBody>
          </p:sp>
        </p:grpSp>
        <p:grpSp>
          <p:nvGrpSpPr>
            <p:cNvPr id="496" name="Group 496"/>
            <p:cNvGrpSpPr/>
            <p:nvPr/>
          </p:nvGrpSpPr>
          <p:grpSpPr>
            <a:xfrm>
              <a:off x="231647" y="2552741"/>
              <a:ext cx="2469982" cy="307339"/>
              <a:chOff x="0" y="0"/>
              <a:chExt cx="2469980" cy="307337"/>
            </a:xfrm>
          </p:grpSpPr>
          <p:pic>
            <p:nvPicPr>
              <p:cNvPr id="494" name="image38.png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1" y="1483"/>
                <a:ext cx="2468883" cy="304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95" name="Shape 495"/>
              <p:cNvSpPr/>
              <p:nvPr/>
            </p:nvSpPr>
            <p:spPr>
              <a:xfrm>
                <a:off x="1588" y="-1"/>
                <a:ext cx="2468393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Tax Burden on Enterprises</a:t>
                </a:r>
              </a:p>
            </p:txBody>
          </p:sp>
        </p:grpSp>
        <p:sp>
          <p:nvSpPr>
            <p:cNvPr id="497" name="Shape 497"/>
            <p:cNvSpPr/>
            <p:nvPr/>
          </p:nvSpPr>
          <p:spPr>
            <a:xfrm>
              <a:off x="2693861" y="406718"/>
              <a:ext cx="298452" cy="341314"/>
            </a:xfrm>
            <a:prstGeom prst="chevron">
              <a:avLst>
                <a:gd name="adj" fmla="val 50000"/>
              </a:avLst>
            </a:pr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5695824" y="406718"/>
              <a:ext cx="298452" cy="341314"/>
            </a:xfrm>
            <a:prstGeom prst="chevron">
              <a:avLst>
                <a:gd name="adj" fmla="val 50000"/>
              </a:avLst>
            </a:pr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 rot="5400000">
              <a:off x="992059" y="1089342"/>
              <a:ext cx="641352" cy="37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407" y="5400"/>
                  </a:lnTo>
                  <a:lnTo>
                    <a:pt x="40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813" y="5400"/>
                  </a:moveTo>
                  <a:lnTo>
                    <a:pt x="1626" y="5400"/>
                  </a:lnTo>
                  <a:lnTo>
                    <a:pt x="1626" y="16200"/>
                  </a:lnTo>
                  <a:lnTo>
                    <a:pt x="813" y="16200"/>
                  </a:lnTo>
                  <a:lnTo>
                    <a:pt x="813" y="5400"/>
                  </a:lnTo>
                  <a:close/>
                  <a:moveTo>
                    <a:pt x="2033" y="5400"/>
                  </a:moveTo>
                  <a:lnTo>
                    <a:pt x="15096" y="5400"/>
                  </a:lnTo>
                  <a:lnTo>
                    <a:pt x="15096" y="0"/>
                  </a:lnTo>
                  <a:lnTo>
                    <a:pt x="21600" y="10800"/>
                  </a:lnTo>
                  <a:lnTo>
                    <a:pt x="15096" y="21600"/>
                  </a:lnTo>
                  <a:lnTo>
                    <a:pt x="15096" y="16200"/>
                  </a:lnTo>
                  <a:lnTo>
                    <a:pt x="2033" y="16200"/>
                  </a:lnTo>
                  <a:lnTo>
                    <a:pt x="2033" y="5400"/>
                  </a:lnTo>
                  <a:close/>
                </a:path>
              </a:pathLst>
            </a:cu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00000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 rot="5400000">
              <a:off x="4024185" y="1125854"/>
              <a:ext cx="657228" cy="314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408" y="5400"/>
                  </a:lnTo>
                  <a:lnTo>
                    <a:pt x="408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817" y="5400"/>
                  </a:moveTo>
                  <a:lnTo>
                    <a:pt x="1634" y="5400"/>
                  </a:lnTo>
                  <a:lnTo>
                    <a:pt x="1634" y="16200"/>
                  </a:lnTo>
                  <a:lnTo>
                    <a:pt x="817" y="16200"/>
                  </a:lnTo>
                  <a:lnTo>
                    <a:pt x="817" y="5400"/>
                  </a:lnTo>
                  <a:close/>
                  <a:moveTo>
                    <a:pt x="2042" y="5400"/>
                  </a:moveTo>
                  <a:lnTo>
                    <a:pt x="15066" y="5400"/>
                  </a:lnTo>
                  <a:lnTo>
                    <a:pt x="15066" y="0"/>
                  </a:lnTo>
                  <a:lnTo>
                    <a:pt x="21600" y="10800"/>
                  </a:lnTo>
                  <a:lnTo>
                    <a:pt x="15066" y="21600"/>
                  </a:lnTo>
                  <a:lnTo>
                    <a:pt x="15066" y="16200"/>
                  </a:lnTo>
                  <a:lnTo>
                    <a:pt x="2042" y="16200"/>
                  </a:lnTo>
                  <a:lnTo>
                    <a:pt x="2042" y="5400"/>
                  </a:lnTo>
                  <a:close/>
                </a:path>
              </a:pathLst>
            </a:cu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00000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 rot="5400000">
              <a:off x="7011068" y="920275"/>
              <a:ext cx="563565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407" y="5400"/>
                  </a:lnTo>
                  <a:lnTo>
                    <a:pt x="40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813" y="5400"/>
                  </a:moveTo>
                  <a:lnTo>
                    <a:pt x="1626" y="5400"/>
                  </a:lnTo>
                  <a:lnTo>
                    <a:pt x="1626" y="16200"/>
                  </a:lnTo>
                  <a:lnTo>
                    <a:pt x="813" y="16200"/>
                  </a:lnTo>
                  <a:lnTo>
                    <a:pt x="813" y="5400"/>
                  </a:lnTo>
                  <a:close/>
                  <a:moveTo>
                    <a:pt x="2033" y="5400"/>
                  </a:moveTo>
                  <a:lnTo>
                    <a:pt x="15096" y="5400"/>
                  </a:lnTo>
                  <a:lnTo>
                    <a:pt x="15096" y="0"/>
                  </a:lnTo>
                  <a:lnTo>
                    <a:pt x="21600" y="10800"/>
                  </a:lnTo>
                  <a:lnTo>
                    <a:pt x="15096" y="21600"/>
                  </a:lnTo>
                  <a:lnTo>
                    <a:pt x="15096" y="16200"/>
                  </a:lnTo>
                  <a:lnTo>
                    <a:pt x="2033" y="16200"/>
                  </a:lnTo>
                  <a:lnTo>
                    <a:pt x="2033" y="5400"/>
                  </a:lnTo>
                  <a:close/>
                </a:path>
              </a:pathLst>
            </a:cu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00000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505" name="Group 505"/>
          <p:cNvGrpSpPr/>
          <p:nvPr/>
        </p:nvGrpSpPr>
        <p:grpSpPr>
          <a:xfrm>
            <a:off x="609600" y="4010023"/>
            <a:ext cx="2451100" cy="307339"/>
            <a:chOff x="0" y="0"/>
            <a:chExt cx="2451100" cy="307337"/>
          </a:xfrm>
        </p:grpSpPr>
        <p:pic>
          <p:nvPicPr>
            <p:cNvPr id="503" name="image43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1587"/>
              <a:ext cx="2451100" cy="304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4" name="Shape 504"/>
            <p:cNvSpPr/>
            <p:nvPr/>
          </p:nvSpPr>
          <p:spPr>
            <a:xfrm>
              <a:off x="1587" y="0"/>
              <a:ext cx="2447926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Barriers to trade</a:t>
              </a:r>
            </a:p>
          </p:txBody>
        </p:sp>
      </p:grpSp>
      <p:grpSp>
        <p:nvGrpSpPr>
          <p:cNvPr id="508" name="Group 508"/>
          <p:cNvGrpSpPr/>
          <p:nvPr/>
        </p:nvGrpSpPr>
        <p:grpSpPr>
          <a:xfrm>
            <a:off x="609600" y="4297362"/>
            <a:ext cx="2451100" cy="311152"/>
            <a:chOff x="0" y="0"/>
            <a:chExt cx="2451100" cy="311150"/>
          </a:xfrm>
        </p:grpSpPr>
        <p:pic>
          <p:nvPicPr>
            <p:cNvPr id="506" name="image44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2451100" cy="311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7" name="Shape 507"/>
            <p:cNvSpPr/>
            <p:nvPr/>
          </p:nvSpPr>
          <p:spPr>
            <a:xfrm>
              <a:off x="1587" y="1587"/>
              <a:ext cx="2447926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Export formality</a:t>
              </a:r>
            </a:p>
          </p:txBody>
        </p:sp>
      </p:grpSp>
      <p:grpSp>
        <p:nvGrpSpPr>
          <p:cNvPr id="511" name="Group 511"/>
          <p:cNvGrpSpPr/>
          <p:nvPr/>
        </p:nvGrpSpPr>
        <p:grpSpPr>
          <a:xfrm>
            <a:off x="6443662" y="4010023"/>
            <a:ext cx="2451102" cy="307339"/>
            <a:chOff x="0" y="0"/>
            <a:chExt cx="2451100" cy="307337"/>
          </a:xfrm>
        </p:grpSpPr>
        <p:pic>
          <p:nvPicPr>
            <p:cNvPr id="509" name="image43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1587"/>
              <a:ext cx="2451101" cy="304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0" name="Shape 510"/>
            <p:cNvSpPr/>
            <p:nvPr/>
          </p:nvSpPr>
          <p:spPr>
            <a:xfrm>
              <a:off x="0" y="0"/>
              <a:ext cx="2449514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Production/Consumption</a:t>
              </a:r>
            </a:p>
          </p:txBody>
        </p:sp>
      </p:grpSp>
      <p:grpSp>
        <p:nvGrpSpPr>
          <p:cNvPr id="514" name="Group 514"/>
          <p:cNvGrpSpPr/>
          <p:nvPr/>
        </p:nvGrpSpPr>
        <p:grpSpPr>
          <a:xfrm>
            <a:off x="6443662" y="4297362"/>
            <a:ext cx="2451102" cy="311152"/>
            <a:chOff x="0" y="0"/>
            <a:chExt cx="2451100" cy="311150"/>
          </a:xfrm>
        </p:grpSpPr>
        <p:pic>
          <p:nvPicPr>
            <p:cNvPr id="512" name="image44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2451101" cy="311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3" name="Shape 513"/>
            <p:cNvSpPr/>
            <p:nvPr/>
          </p:nvSpPr>
          <p:spPr>
            <a:xfrm>
              <a:off x="0" y="1587"/>
              <a:ext cx="2449514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Sales per  trade </a:t>
              </a:r>
            </a:p>
          </p:txBody>
        </p:sp>
      </p:grpSp>
      <p:grpSp>
        <p:nvGrpSpPr>
          <p:cNvPr id="517" name="Group 517"/>
          <p:cNvGrpSpPr/>
          <p:nvPr/>
        </p:nvGrpSpPr>
        <p:grpSpPr>
          <a:xfrm>
            <a:off x="6443662" y="4584700"/>
            <a:ext cx="2451102" cy="311150"/>
            <a:chOff x="0" y="0"/>
            <a:chExt cx="2451100" cy="311150"/>
          </a:xfrm>
        </p:grpSpPr>
        <p:pic>
          <p:nvPicPr>
            <p:cNvPr id="515" name="image44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2451101" cy="311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6" name="Shape 516"/>
            <p:cNvSpPr/>
            <p:nvPr/>
          </p:nvSpPr>
          <p:spPr>
            <a:xfrm>
              <a:off x="0" y="1586"/>
              <a:ext cx="2449514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Sales concentration ratio</a:t>
              </a:r>
            </a:p>
          </p:txBody>
        </p:sp>
      </p:grpSp>
      <p:sp>
        <p:nvSpPr>
          <p:cNvPr id="518" name="Shape 518"/>
          <p:cNvSpPr/>
          <p:nvPr/>
        </p:nvSpPr>
        <p:spPr>
          <a:xfrm rot="3579565">
            <a:off x="3411537" y="4630737"/>
            <a:ext cx="1095377" cy="276227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FF3300"/>
          </a:solidFill>
          <a:ln w="25400">
            <a:solidFill>
              <a:srgbClr val="57595B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19" name="image45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82625" y="5248275"/>
            <a:ext cx="8212139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Outputs (2): ACO Matrix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1" animBg="1" advAuto="0"/>
      <p:bldP spid="519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image4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2987" y="1635125"/>
            <a:ext cx="7058026" cy="5133975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hape 523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Outputs (3): ACO Matrix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499875" y="1045910"/>
            <a:ext cx="3922417" cy="445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500"/>
              </a:spcBef>
            </a:pPr>
            <a:r>
              <a:rPr sz="2000" i="1" dirty="0">
                <a:latin typeface="Avenir Book"/>
                <a:ea typeface="Avenir Book"/>
                <a:cs typeface="Avenir Book"/>
                <a:sym typeface="Avenir Book"/>
              </a:rPr>
              <a:t>Lo </a:t>
            </a:r>
            <a:r>
              <a:rPr sz="2000" i="1" dirty="0" err="1">
                <a:latin typeface="Avenir Book"/>
                <a:ea typeface="Avenir Book"/>
                <a:cs typeface="Avenir Book"/>
                <a:sym typeface="Avenir Book"/>
              </a:rPr>
              <a:t>strumento</a:t>
            </a:r>
            <a:r>
              <a:rPr sz="2000" i="1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it-IT" sz="2000" i="1" dirty="0" smtClean="0">
                <a:latin typeface="Avenir Book"/>
                <a:ea typeface="Avenir Book"/>
                <a:cs typeface="Avenir Book"/>
                <a:sym typeface="Avenir Book"/>
              </a:rPr>
              <a:t>presenta</a:t>
            </a:r>
            <a:endParaRPr sz="2000" i="1"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>
              <a:spcBef>
                <a:spcPts val="500"/>
              </a:spcBef>
            </a:pPr>
            <a:endParaRPr sz="2000"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>
              <a:spcBef>
                <a:spcPts val="500"/>
              </a:spcBef>
            </a:pPr>
            <a:r>
              <a:rPr sz="2000" b="1" dirty="0" err="1">
                <a:latin typeface="Avenir Book"/>
                <a:ea typeface="Avenir Book"/>
                <a:cs typeface="Avenir Book"/>
                <a:sym typeface="Avenir Book"/>
              </a:rPr>
              <a:t>Vantaggi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:</a:t>
            </a:r>
          </a:p>
          <a:p>
            <a:pPr lvl="0" defTabSz="457200">
              <a:spcBef>
                <a:spcPts val="500"/>
              </a:spcBef>
            </a:pPr>
            <a:endParaRPr sz="1000"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Facilità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acquisizione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delle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informazioni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  </a:t>
            </a:r>
          </a:p>
          <a:p>
            <a:pPr lvl="0" defTabSz="457200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Auto-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controllo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dell’attrattività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di un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mercato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 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Linee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guida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utili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nelle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decisioni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inerenti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l’operatività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sui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internazionali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 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Facilità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d’uso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 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Sistematicità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d’uso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 </a:t>
            </a:r>
          </a:p>
        </p:txBody>
      </p:sp>
      <p:sp>
        <p:nvSpPr>
          <p:cNvPr id="526" name="Shape 526"/>
          <p:cNvSpPr/>
          <p:nvPr/>
        </p:nvSpPr>
        <p:spPr>
          <a:xfrm>
            <a:off x="4844210" y="1864553"/>
            <a:ext cx="4608514" cy="165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500"/>
              </a:spcBef>
            </a:pPr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Criticità</a:t>
            </a: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:  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 Soggettività nella valutazione 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 Affidabilità fonti informative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 Ponderazione delle variabili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76250" y="1766404"/>
            <a:ext cx="739775" cy="309565"/>
          </a:xfrm>
          <a:prstGeom prst="rightArrow">
            <a:avLst>
              <a:gd name="adj1" fmla="val 50000"/>
              <a:gd name="adj2" fmla="val 50008"/>
            </a:avLst>
          </a:prstGeom>
          <a:gradFill>
            <a:gsLst>
              <a:gs pos="0">
                <a:srgbClr val="EAF2FE"/>
              </a:gs>
              <a:gs pos="64999">
                <a:srgbClr val="CCDEFB"/>
              </a:gs>
              <a:gs pos="100000">
                <a:srgbClr val="B6D2FA"/>
              </a:gs>
            </a:gsLst>
            <a:lin ang="5400000"/>
          </a:gradFill>
          <a:ln>
            <a:solidFill>
              <a:srgbClr val="7B9ABF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355725" y="1767993"/>
            <a:ext cx="2803525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Verifica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del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ruolo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del Marketing Intelligence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nello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screening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dell’attrattività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endParaRPr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Individuazione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delle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dimensioni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it-IT" dirty="0" smtClean="0">
                <a:latin typeface="Avenir Book"/>
                <a:ea typeface="Avenir Book"/>
                <a:cs typeface="Avenir Book"/>
                <a:sym typeface="Avenir Book"/>
              </a:rPr>
              <a:t>di </a:t>
            </a:r>
            <a:r>
              <a:rPr dirty="0" err="1" smtClean="0">
                <a:latin typeface="Avenir Book"/>
                <a:ea typeface="Avenir Book"/>
                <a:cs typeface="Avenir Book"/>
                <a:sym typeface="Avenir Book"/>
              </a:rPr>
              <a:t>analisi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endParaRPr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Costruzione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di un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modello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 di «screening» </a:t>
            </a:r>
            <a:r>
              <a:rPr i="1" dirty="0">
                <a:latin typeface="Avenir Book"/>
                <a:ea typeface="Avenir Book"/>
                <a:cs typeface="Avenir Book"/>
                <a:sym typeface="Avenir Book"/>
              </a:rPr>
              <a:t>web based</a:t>
            </a:r>
          </a:p>
        </p:txBody>
      </p:sp>
      <p:sp>
        <p:nvSpPr>
          <p:cNvPr id="131" name="Shape 131"/>
          <p:cNvSpPr/>
          <p:nvPr/>
        </p:nvSpPr>
        <p:spPr>
          <a:xfrm>
            <a:off x="4749800" y="1766404"/>
            <a:ext cx="739775" cy="309565"/>
          </a:xfrm>
          <a:prstGeom prst="rightArrow">
            <a:avLst>
              <a:gd name="adj1" fmla="val 50000"/>
              <a:gd name="adj2" fmla="val 50008"/>
            </a:avLst>
          </a:prstGeom>
          <a:gradFill>
            <a:gsLst>
              <a:gs pos="0">
                <a:srgbClr val="FFFBDD"/>
              </a:gs>
              <a:gs pos="64999">
                <a:srgbClr val="FFF4AC"/>
              </a:gs>
              <a:gs pos="100000">
                <a:srgbClr val="FFF287"/>
              </a:gs>
            </a:gsLst>
            <a:lin ang="5400000"/>
          </a:gradFill>
          <a:ln>
            <a:solidFill>
              <a:srgbClr val="E6BA23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5629275" y="1766404"/>
            <a:ext cx="2686050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Perché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è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importante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lo screening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esteri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?  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endParaRPr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r>
              <a:rPr lang="it-IT" dirty="0" smtClean="0">
                <a:latin typeface="Avenir Book"/>
                <a:ea typeface="Avenir Book"/>
                <a:cs typeface="Avenir Book"/>
                <a:sym typeface="Avenir Book"/>
              </a:rPr>
              <a:t>Quali strumenti utilizzare per </a:t>
            </a:r>
            <a:r>
              <a:rPr dirty="0" err="1" smtClean="0">
                <a:latin typeface="Avenir Book"/>
                <a:ea typeface="Avenir Book"/>
                <a:cs typeface="Avenir Book"/>
                <a:sym typeface="Avenir Book"/>
              </a:rPr>
              <a:t>un’analisi</a:t>
            </a:r>
            <a:r>
              <a:rPr dirty="0" smtClean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a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tavolino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?  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endParaRPr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Quale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valore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ha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un’analisi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condotta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esclusivamente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su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dati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secondari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755650" y="1557337"/>
            <a:ext cx="7632700" cy="146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Marketing intelligence</a:t>
            </a: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: l’insieme delle attività finalizzate a raccogliere, sintetizzare ed analizzare i mercati, l’ambiente e la competizione esistente al fine di produrre informazioni utili per le decisioni d’impresa</a:t>
            </a:r>
          </a:p>
        </p:txBody>
      </p:sp>
      <p:sp>
        <p:nvSpPr>
          <p:cNvPr id="529" name="Shape 529"/>
          <p:cNvSpPr/>
          <p:nvPr/>
        </p:nvSpPr>
        <p:spPr>
          <a:xfrm>
            <a:off x="722628" y="3249928"/>
            <a:ext cx="5931856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2000" b="1" dirty="0">
                <a:latin typeface="Avenir Book"/>
                <a:ea typeface="Avenir Book"/>
                <a:cs typeface="Avenir Book"/>
                <a:sym typeface="Avenir Book"/>
              </a:rPr>
              <a:t>Market screening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: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definisce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il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processo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identificazione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ed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analisi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delle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informazioni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importanti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per la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scelta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con un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maggiore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livello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attrattività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 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lang="it-IT" sz="2000" dirty="0" smtClean="0">
                <a:latin typeface="Avenir Book"/>
                <a:ea typeface="Avenir Book"/>
                <a:cs typeface="Avenir Book"/>
                <a:sym typeface="Avenir Book"/>
              </a:rPr>
              <a:t>   </a:t>
            </a:r>
            <a:endParaRPr sz="20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/>
        </p:nvSpPr>
        <p:spPr>
          <a:xfrm>
            <a:off x="1020762" y="2719577"/>
            <a:ext cx="7102476" cy="139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 defTabSz="457200">
              <a:spcBef>
                <a:spcPts val="500"/>
              </a:spcBef>
            </a:pPr>
            <a:r>
              <a:rPr sz="2400">
                <a:latin typeface="Avenir Book"/>
                <a:ea typeface="Avenir Book"/>
                <a:cs typeface="Avenir Book"/>
                <a:sym typeface="Avenir Book"/>
              </a:rPr>
              <a:t>Prof. Antonio Iazzi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 defTabSz="457200">
              <a:spcBef>
                <a:spcPts val="500"/>
              </a:spcBef>
            </a:pPr>
            <a:r>
              <a:rPr sz="2400">
                <a:latin typeface="Avenir Book"/>
                <a:ea typeface="Avenir Book"/>
                <a:cs typeface="Avenir Book"/>
                <a:sym typeface="Avenir Book"/>
              </a:rPr>
              <a:t>Università del Salento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 defTabSz="457200">
              <a:spcBef>
                <a:spcPts val="500"/>
              </a:spcBef>
            </a:pPr>
            <a:r>
              <a:rPr sz="2000">
                <a:latin typeface="Avenir Book"/>
                <a:ea typeface="Avenir Book"/>
                <a:cs typeface="Avenir Book"/>
                <a:sym typeface="Avenir Book"/>
                <a:hlinkClick r:id="rId4"/>
              </a:rPr>
              <a:t>antonio.iazzi@unisalento.it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4294967295"/>
          </p:nvPr>
        </p:nvSpPr>
        <p:spPr>
          <a:xfrm>
            <a:off x="457200" y="1561717"/>
            <a:ext cx="8229600" cy="440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43851" lvl="0" indent="-343851" algn="just" defTabSz="434340">
              <a:spcBef>
                <a:spcPts val="500"/>
              </a:spcBef>
              <a:buChar char="•"/>
              <a:defRPr sz="1800"/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La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selezione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e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scelta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 smtClean="0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sz="1900" dirty="0" smtClean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esteri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rappresenta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uno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principali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elementi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criticità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nella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pianificazione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delle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strategie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internazionalizzazione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(Andersen and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Strandskov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, 1998)</a:t>
            </a:r>
          </a:p>
          <a:p>
            <a:pPr marL="325754" lvl="0" indent="-325754" algn="just" defTabSz="434340">
              <a:spcBef>
                <a:spcPts val="500"/>
              </a:spcBef>
              <a:buChar char="•"/>
              <a:defRPr sz="1800"/>
            </a:pPr>
            <a:endParaRPr sz="9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343851" lvl="0" indent="-343851" algn="just" defTabSz="434340">
              <a:spcBef>
                <a:spcPts val="500"/>
              </a:spcBef>
              <a:buChar char="•"/>
              <a:defRPr sz="1800"/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La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conoscenza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è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limitata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(Ellis, 2000)</a:t>
            </a:r>
          </a:p>
          <a:p>
            <a:pPr marL="0" lvl="0" indent="0" algn="just" defTabSz="434340">
              <a:spcBef>
                <a:spcPts val="500"/>
              </a:spcBef>
              <a:buSzTx/>
              <a:buNone/>
              <a:defRPr sz="1800"/>
            </a:pPr>
            <a:endParaRPr sz="9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343851" lvl="0" indent="-343851" algn="just" defTabSz="434340">
              <a:spcBef>
                <a:spcPts val="500"/>
              </a:spcBef>
              <a:buChar char="•"/>
              <a:defRPr sz="1800"/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Le PMI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hanno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difficoltà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nell’implementare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in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modo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continuo e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sistematico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lo screening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esteri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(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Westhead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et al., 2001;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Sarasvathy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, 2001)</a:t>
            </a:r>
          </a:p>
          <a:p>
            <a:pPr marL="325754" lvl="0" indent="-325754" algn="just" defTabSz="434340">
              <a:spcBef>
                <a:spcPts val="500"/>
              </a:spcBef>
              <a:buChar char="•"/>
              <a:defRPr sz="1800"/>
            </a:pPr>
            <a:endParaRPr sz="9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343851" lvl="0" indent="-343851" algn="just" defTabSz="434340">
              <a:spcBef>
                <a:spcPts val="500"/>
              </a:spcBef>
              <a:buChar char="•"/>
              <a:defRPr sz="1800"/>
            </a:pP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La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capacità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sviluppare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adeguati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meccanismi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organizzativi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per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l'acquisizione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informazioni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nonché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per un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utilizzo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efficace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,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consentono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di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affrontare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la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dinamicità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mercato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  (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Belich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 and </a:t>
            </a:r>
            <a:r>
              <a:rPr sz="1900" dirty="0" err="1">
                <a:latin typeface="Avenir Book"/>
                <a:ea typeface="Avenir Book"/>
                <a:cs typeface="Avenir Book"/>
                <a:sym typeface="Avenir Book"/>
              </a:rPr>
              <a:t>Dubisnky</a:t>
            </a:r>
            <a:r>
              <a:rPr sz="1900" dirty="0">
                <a:latin typeface="Avenir Book"/>
                <a:ea typeface="Avenir Book"/>
                <a:cs typeface="Avenir Book"/>
                <a:sym typeface="Avenir Book"/>
              </a:rPr>
              <a:t>, 1999)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4294967295"/>
          </p:nvPr>
        </p:nvSpPr>
        <p:spPr>
          <a:xfrm>
            <a:off x="266699" y="2021450"/>
            <a:ext cx="4310462" cy="133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80998" lvl="0" indent="-380998" algn="just">
              <a:spcBef>
                <a:spcPts val="500"/>
              </a:spcBef>
              <a:buChar char="•"/>
              <a:defRPr sz="1800"/>
            </a:pPr>
            <a:r>
              <a:rPr sz="2000" dirty="0" err="1" smtClean="0">
                <a:latin typeface="Avenir Book"/>
                <a:ea typeface="Avenir Book"/>
                <a:cs typeface="Avenir Book"/>
                <a:sym typeface="Avenir Book"/>
              </a:rPr>
              <a:t>Definire</a:t>
            </a:r>
            <a:r>
              <a:rPr sz="2000" dirty="0" smtClean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un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modello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di pre-test per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l’analisi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dei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mercati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esteri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con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l’ausilio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degli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000" dirty="0" err="1">
                <a:latin typeface="Avenir Book"/>
                <a:ea typeface="Avenir Book"/>
                <a:cs typeface="Avenir Book"/>
                <a:sym typeface="Avenir Book"/>
              </a:rPr>
              <a:t>strumenti</a:t>
            </a: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 di  Marketing Intelligence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357187" y="1661716"/>
            <a:ext cx="8429626" cy="386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81000" lvl="0" indent="-381000" algn="just" defTabSz="457200">
              <a:buSzPct val="100000"/>
              <a:buFont typeface="Arial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MI è l’insieme delle attività sistematiche, mirate e finalizzate a raccogliere, sintetizzare ed analizzare i mercati, l’ambiente e la competizione esistente al fine di produrre informazioni utili per le decisioni.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just" defTabSz="457200"/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marL="381000" lvl="0" indent="-381000" algn="just" defTabSz="457200">
              <a:buSzPct val="100000"/>
              <a:buFont typeface="Arial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Le componenti principali (e prerequisiti) sono (Al-allak, 2010; Fleisher, 2003; 2007; Tan and Ahmed, 1999):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838200" lvl="1" indent="-381000" algn="just" defTabSz="457200">
              <a:buSzPct val="100000"/>
              <a:buFont typeface="Arial"/>
              <a:buChar char="•"/>
            </a:pPr>
            <a:r>
              <a:rPr sz="2000" i="1">
                <a:latin typeface="Avenir Book"/>
                <a:ea typeface="Avenir Book"/>
                <a:cs typeface="Avenir Book"/>
                <a:sym typeface="Avenir Book"/>
              </a:rPr>
              <a:t>The internal recording system</a:t>
            </a:r>
          </a:p>
          <a:p>
            <a:pPr marL="838200" lvl="1" indent="-381000" algn="just" defTabSz="457200">
              <a:buSzPct val="100000"/>
              <a:buFont typeface="Arial"/>
              <a:buChar char="•"/>
            </a:pPr>
            <a:r>
              <a:rPr sz="2000" i="1">
                <a:latin typeface="Avenir Book"/>
                <a:ea typeface="Avenir Book"/>
                <a:cs typeface="Avenir Book"/>
                <a:sym typeface="Avenir Book"/>
              </a:rPr>
              <a:t>The marketing research system</a:t>
            </a:r>
          </a:p>
          <a:p>
            <a:pPr marL="838200" lvl="1" indent="-381000" algn="just" defTabSz="457200">
              <a:buSzPct val="100000"/>
              <a:buFont typeface="Arial"/>
              <a:buChar char="•"/>
            </a:pPr>
            <a:r>
              <a:rPr sz="2000" i="1">
                <a:latin typeface="Avenir Book"/>
                <a:ea typeface="Avenir Book"/>
                <a:cs typeface="Avenir Book"/>
                <a:sym typeface="Avenir Book"/>
              </a:rPr>
              <a:t>The marketing intelligence system</a:t>
            </a:r>
          </a:p>
          <a:p>
            <a:pPr marL="838200" lvl="1" indent="-381000" algn="just" defTabSz="457200">
              <a:buSzPct val="100000"/>
              <a:buFont typeface="Arial"/>
              <a:buChar char="•"/>
            </a:pPr>
            <a:r>
              <a:rPr sz="2000" i="1">
                <a:latin typeface="Avenir Book"/>
                <a:ea typeface="Avenir Book"/>
                <a:cs typeface="Avenir Book"/>
                <a:sym typeface="Avenir Book"/>
              </a:rPr>
              <a:t>The marketing models</a:t>
            </a:r>
          </a:p>
        </p:txBody>
      </p:sp>
      <p:sp>
        <p:nvSpPr>
          <p:cNvPr id="142" name="Shape 142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Marketing Intelligence (MI)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3032125" y="1553924"/>
            <a:ext cx="5756275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7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lang="it-IT" sz="1600" dirty="0"/>
              <a:t>Attività propedeutica alla pianificazione della </a:t>
            </a:r>
            <a:r>
              <a:rPr sz="1600" dirty="0"/>
              <a:t> </a:t>
            </a:r>
            <a:r>
              <a:rPr sz="1600" dirty="0" err="1"/>
              <a:t>strategia</a:t>
            </a:r>
            <a:r>
              <a:rPr sz="1600" dirty="0"/>
              <a:t> di </a:t>
            </a:r>
            <a:r>
              <a:rPr sz="1600" dirty="0" err="1"/>
              <a:t>internazionalizzazione</a:t>
            </a:r>
            <a:r>
              <a:rPr sz="1600" dirty="0"/>
              <a:t>: </a:t>
            </a:r>
            <a:r>
              <a:rPr sz="1600" dirty="0" err="1"/>
              <a:t>ingresso</a:t>
            </a:r>
            <a:r>
              <a:rPr sz="1600" dirty="0"/>
              <a:t> </a:t>
            </a:r>
            <a:r>
              <a:rPr sz="1600" dirty="0" err="1"/>
              <a:t>nel</a:t>
            </a:r>
            <a:r>
              <a:rPr sz="1600" dirty="0"/>
              <a:t> </a:t>
            </a:r>
            <a:r>
              <a:rPr sz="1600" dirty="0" err="1"/>
              <a:t>mercato</a:t>
            </a:r>
            <a:r>
              <a:rPr sz="1600" dirty="0"/>
              <a:t> e </a:t>
            </a:r>
            <a:r>
              <a:rPr sz="1600" i="1" dirty="0" err="1"/>
              <a:t>dotazione</a:t>
            </a:r>
            <a:r>
              <a:rPr sz="1600" i="1" dirty="0"/>
              <a:t> di </a:t>
            </a:r>
            <a:r>
              <a:rPr sz="1600" i="1" dirty="0" err="1"/>
              <a:t>risorse</a:t>
            </a:r>
            <a:endParaRPr sz="1600" i="1" dirty="0"/>
          </a:p>
        </p:txBody>
      </p:sp>
      <p:sp>
        <p:nvSpPr>
          <p:cNvPr id="145" name="Shape 145"/>
          <p:cNvSpPr/>
          <p:nvPr/>
        </p:nvSpPr>
        <p:spPr>
          <a:xfrm>
            <a:off x="3028950" y="2477848"/>
            <a:ext cx="575945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7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1600" i="1" dirty="0" err="1"/>
              <a:t>Errori</a:t>
            </a:r>
            <a:r>
              <a:rPr sz="1600" i="1" dirty="0"/>
              <a:t> </a:t>
            </a:r>
            <a:r>
              <a:rPr lang="it-IT" sz="1600" dirty="0" smtClean="0"/>
              <a:t>nella scelta dei mercati</a:t>
            </a:r>
            <a:r>
              <a:rPr sz="1600" i="1" dirty="0" smtClean="0"/>
              <a:t> </a:t>
            </a:r>
            <a:r>
              <a:rPr sz="1600" i="1" dirty="0" err="1"/>
              <a:t>determinano</a:t>
            </a:r>
            <a:r>
              <a:rPr sz="1600" i="1" dirty="0"/>
              <a:t> </a:t>
            </a:r>
            <a:r>
              <a:rPr sz="1600" i="1" dirty="0" err="1"/>
              <a:t>difficoltà</a:t>
            </a:r>
            <a:r>
              <a:rPr sz="1600" i="1" dirty="0"/>
              <a:t> </a:t>
            </a:r>
            <a:r>
              <a:rPr sz="1600" i="1" dirty="0" err="1"/>
              <a:t>nella</a:t>
            </a:r>
            <a:r>
              <a:rPr sz="1600" i="1" dirty="0"/>
              <a:t> </a:t>
            </a:r>
            <a:r>
              <a:rPr sz="1600" i="1" dirty="0" err="1"/>
              <a:t>creazione</a:t>
            </a:r>
            <a:r>
              <a:rPr sz="1600" i="1" dirty="0"/>
              <a:t> di </a:t>
            </a:r>
            <a:r>
              <a:rPr sz="1600" i="1" dirty="0" err="1"/>
              <a:t>valore</a:t>
            </a:r>
            <a:r>
              <a:rPr sz="1600" i="1" dirty="0"/>
              <a:t>   </a:t>
            </a:r>
          </a:p>
        </p:txBody>
      </p:sp>
      <p:grpSp>
        <p:nvGrpSpPr>
          <p:cNvPr id="148" name="Group 148"/>
          <p:cNvGrpSpPr/>
          <p:nvPr/>
        </p:nvGrpSpPr>
        <p:grpSpPr>
          <a:xfrm>
            <a:off x="382586" y="1597024"/>
            <a:ext cx="2525716" cy="906466"/>
            <a:chOff x="0" y="0"/>
            <a:chExt cx="2525714" cy="906464"/>
          </a:xfrm>
        </p:grpSpPr>
        <p:sp>
          <p:nvSpPr>
            <p:cNvPr id="146" name="Shape 146"/>
            <p:cNvSpPr/>
            <p:nvPr/>
          </p:nvSpPr>
          <p:spPr>
            <a:xfrm>
              <a:off x="0" y="-1"/>
              <a:ext cx="2525715" cy="906466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1EA3DB"/>
            </a:solidFill>
            <a:ln w="25400" cap="flat">
              <a:solidFill>
                <a:srgbClr val="1EA3DB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-1" y="294481"/>
              <a:ext cx="2299102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Market screening             </a:t>
              </a: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1066800" y="4187825"/>
            <a:ext cx="3060700" cy="1000126"/>
            <a:chOff x="0" y="0"/>
            <a:chExt cx="3060700" cy="1000125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3060700" cy="1000126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1EA3DB"/>
            </a:solidFill>
            <a:ln w="25400" cap="flat">
              <a:solidFill>
                <a:srgbClr val="1EA3DB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341312"/>
              <a:ext cx="2810743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Marketing Intelligence           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4275137" y="4465668"/>
            <a:ext cx="4276727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700" i="1"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>
              <a:defRPr sz="1800" i="0"/>
            </a:pPr>
            <a:r>
              <a:rPr sz="1700" i="1" dirty="0" err="1"/>
              <a:t>Possibilità</a:t>
            </a:r>
            <a:r>
              <a:rPr sz="1700" i="1" dirty="0"/>
              <a:t> di </a:t>
            </a:r>
            <a:r>
              <a:rPr sz="1700" i="1" dirty="0" err="1"/>
              <a:t>accedere</a:t>
            </a:r>
            <a:r>
              <a:rPr sz="1700" i="1" dirty="0"/>
              <a:t> a </a:t>
            </a:r>
            <a:r>
              <a:rPr sz="1700" i="1" dirty="0" err="1"/>
              <a:t>informazioni</a:t>
            </a:r>
            <a:endParaRPr sz="1700" i="1" dirty="0"/>
          </a:p>
        </p:txBody>
      </p:sp>
      <p:sp>
        <p:nvSpPr>
          <p:cNvPr id="153" name="Shape 153"/>
          <p:cNvSpPr/>
          <p:nvPr/>
        </p:nvSpPr>
        <p:spPr>
          <a:xfrm>
            <a:off x="4275137" y="4897468"/>
            <a:ext cx="4565652" cy="692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Aft>
                <a:spcPts val="600"/>
              </a:spcAft>
            </a:pPr>
            <a:r>
              <a:rPr sz="1700" i="1" dirty="0">
                <a:latin typeface="Avenir Light"/>
                <a:ea typeface="Avenir Light"/>
                <a:cs typeface="Avenir Light"/>
                <a:sym typeface="Avenir Light"/>
              </a:rPr>
              <a:t>Alto </a:t>
            </a:r>
            <a:r>
              <a:rPr sz="1700" i="1" dirty="0" err="1">
                <a:latin typeface="Avenir Light"/>
                <a:ea typeface="Avenir Light"/>
                <a:cs typeface="Avenir Light"/>
                <a:sym typeface="Avenir Light"/>
              </a:rPr>
              <a:t>potenziale</a:t>
            </a:r>
            <a:r>
              <a:rPr sz="1700" i="1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1700" i="1" dirty="0" err="1">
                <a:latin typeface="Avenir Light"/>
                <a:ea typeface="Avenir Light"/>
                <a:cs typeface="Avenir Light"/>
                <a:sym typeface="Avenir Light"/>
              </a:rPr>
              <a:t>informativo</a:t>
            </a:r>
            <a:r>
              <a:rPr sz="1700" i="1" dirty="0">
                <a:latin typeface="Avenir Light"/>
                <a:ea typeface="Avenir Light"/>
                <a:cs typeface="Avenir Light"/>
                <a:sym typeface="Avenir Light"/>
              </a:rPr>
              <a:t>  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>
              <a:spcAft>
                <a:spcPts val="600"/>
              </a:spcAft>
            </a:pPr>
            <a:r>
              <a:rPr sz="1700" i="1" dirty="0">
                <a:latin typeface="Avenir Light"/>
                <a:ea typeface="Avenir Light"/>
                <a:cs typeface="Avenir Light"/>
                <a:sym typeface="Avenir Light"/>
              </a:rPr>
              <a:t>Alto </a:t>
            </a:r>
            <a:r>
              <a:rPr sz="1700" i="1" dirty="0" err="1">
                <a:latin typeface="Avenir Light"/>
                <a:ea typeface="Avenir Light"/>
                <a:cs typeface="Avenir Light"/>
                <a:sym typeface="Avenir Light"/>
              </a:rPr>
              <a:t>livello</a:t>
            </a:r>
            <a:r>
              <a:rPr sz="1700" i="1" dirty="0">
                <a:latin typeface="Avenir Light"/>
                <a:ea typeface="Avenir Light"/>
                <a:cs typeface="Avenir Light"/>
                <a:sym typeface="Avenir Light"/>
              </a:rPr>
              <a:t> di </a:t>
            </a:r>
            <a:r>
              <a:rPr sz="1700" i="1" dirty="0" err="1">
                <a:latin typeface="Avenir Light"/>
                <a:ea typeface="Avenir Light"/>
                <a:cs typeface="Avenir Light"/>
                <a:sym typeface="Avenir Light"/>
              </a:rPr>
              <a:t>interazione</a:t>
            </a:r>
            <a:r>
              <a:rPr sz="1700" i="1" dirty="0">
                <a:latin typeface="Avenir Light"/>
                <a:ea typeface="Avenir Light"/>
                <a:cs typeface="Avenir Light"/>
                <a:sym typeface="Avenir Light"/>
              </a:rPr>
              <a:t>   </a:t>
            </a:r>
          </a:p>
        </p:txBody>
      </p:sp>
      <p:sp>
        <p:nvSpPr>
          <p:cNvPr id="154" name="Shape 154"/>
          <p:cNvSpPr/>
          <p:nvPr/>
        </p:nvSpPr>
        <p:spPr>
          <a:xfrm>
            <a:off x="3027361" y="3086655"/>
            <a:ext cx="576104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7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1700" i="1" dirty="0" err="1"/>
              <a:t>L’utilità</a:t>
            </a:r>
            <a:r>
              <a:rPr sz="1700" i="1" dirty="0"/>
              <a:t> </a:t>
            </a:r>
            <a:r>
              <a:rPr sz="1700" i="1" dirty="0" err="1"/>
              <a:t>dello</a:t>
            </a:r>
            <a:r>
              <a:rPr sz="1700" i="1" dirty="0"/>
              <a:t> screening </a:t>
            </a:r>
            <a:r>
              <a:rPr sz="1700" i="1" dirty="0" err="1"/>
              <a:t>dei</a:t>
            </a:r>
            <a:r>
              <a:rPr sz="1700" i="1" dirty="0"/>
              <a:t> </a:t>
            </a:r>
            <a:r>
              <a:rPr sz="1700" i="1" dirty="0" err="1"/>
              <a:t>mercati</a:t>
            </a:r>
            <a:r>
              <a:rPr sz="1700" i="1" dirty="0"/>
              <a:t> </a:t>
            </a:r>
            <a:r>
              <a:rPr sz="1700" i="1" dirty="0" err="1"/>
              <a:t>dipende</a:t>
            </a:r>
            <a:r>
              <a:rPr sz="1700" i="1" dirty="0"/>
              <a:t> </a:t>
            </a:r>
            <a:r>
              <a:rPr sz="1700" i="1" dirty="0" err="1"/>
              <a:t>dalle</a:t>
            </a:r>
            <a:r>
              <a:rPr sz="1700" i="1" dirty="0"/>
              <a:t> </a:t>
            </a:r>
            <a:r>
              <a:rPr sz="1700" i="1" dirty="0" err="1"/>
              <a:t>informazioni</a:t>
            </a:r>
            <a:r>
              <a:rPr sz="1700" i="1" dirty="0"/>
              <a:t> di cui </a:t>
            </a:r>
            <a:r>
              <a:rPr sz="1700" i="1" dirty="0" err="1"/>
              <a:t>si</a:t>
            </a:r>
            <a:r>
              <a:rPr sz="1700" i="1" dirty="0"/>
              <a:t> </a:t>
            </a:r>
            <a:r>
              <a:rPr sz="1700" i="1" dirty="0" err="1"/>
              <a:t>dispone</a:t>
            </a:r>
            <a:r>
              <a:rPr sz="1700" i="1" dirty="0"/>
              <a:t>   </a:t>
            </a:r>
          </a:p>
        </p:txBody>
      </p:sp>
      <p:sp>
        <p:nvSpPr>
          <p:cNvPr id="155" name="Shape 155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Marketing Sceening &amp; Marketing Intelligence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9"/>
          <p:cNvGrpSpPr/>
          <p:nvPr/>
        </p:nvGrpSpPr>
        <p:grpSpPr>
          <a:xfrm>
            <a:off x="5352977" y="4446337"/>
            <a:ext cx="1743076" cy="482601"/>
            <a:chOff x="0" y="0"/>
            <a:chExt cx="1743075" cy="482600"/>
          </a:xfrm>
        </p:grpSpPr>
        <p:sp>
          <p:nvSpPr>
            <p:cNvPr id="157" name="Shape 157"/>
            <p:cNvSpPr/>
            <p:nvPr/>
          </p:nvSpPr>
          <p:spPr>
            <a:xfrm>
              <a:off x="0" y="12698"/>
              <a:ext cx="1743075" cy="457202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243F6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0"/>
              <a:ext cx="1743075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spcBef>
                  <a:spcPts val="1000"/>
                </a:spcBef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FFFFFF"/>
                  </a:solidFill>
                </a:rPr>
                <a:t>Country market index   </a:t>
              </a:r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1896989" y="4535237"/>
            <a:ext cx="1285878" cy="762003"/>
            <a:chOff x="-1" y="0"/>
            <a:chExt cx="1285877" cy="762001"/>
          </a:xfrm>
        </p:grpSpPr>
        <p:sp>
          <p:nvSpPr>
            <p:cNvPr id="160" name="Shape 160"/>
            <p:cNvSpPr/>
            <p:nvPr/>
          </p:nvSpPr>
          <p:spPr>
            <a:xfrm>
              <a:off x="200917" y="-1"/>
              <a:ext cx="1084960" cy="76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16" y="0"/>
                  </a:moveTo>
                  <a:lnTo>
                    <a:pt x="15816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816" y="16200"/>
                  </a:lnTo>
                  <a:lnTo>
                    <a:pt x="15816" y="21600"/>
                  </a:lnTo>
                  <a:lnTo>
                    <a:pt x="21600" y="10800"/>
                  </a:lnTo>
                  <a:lnTo>
                    <a:pt x="15816" y="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243F6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0367" y="190500"/>
              <a:ext cx="80369" cy="381001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243F6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-2" y="190500"/>
              <a:ext cx="40187" cy="381001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243F6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200917" y="260349"/>
              <a:ext cx="93970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FFFFFF"/>
                  </a:solidFill>
                </a:rPr>
                <a:t>Index</a:t>
              </a:r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3481315" y="4554287"/>
            <a:ext cx="1477965" cy="742952"/>
            <a:chOff x="0" y="0"/>
            <a:chExt cx="1477964" cy="742951"/>
          </a:xfrm>
        </p:grpSpPr>
        <p:sp>
          <p:nvSpPr>
            <p:cNvPr id="165" name="Shape 165"/>
            <p:cNvSpPr/>
            <p:nvPr/>
          </p:nvSpPr>
          <p:spPr>
            <a:xfrm>
              <a:off x="230931" y="-1"/>
              <a:ext cx="1247034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06" y="0"/>
                  </a:moveTo>
                  <a:lnTo>
                    <a:pt x="16006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6006" y="16200"/>
                  </a:lnTo>
                  <a:lnTo>
                    <a:pt x="16006" y="21600"/>
                  </a:lnTo>
                  <a:lnTo>
                    <a:pt x="21600" y="10800"/>
                  </a:lnTo>
                  <a:lnTo>
                    <a:pt x="16006" y="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243F6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92372" y="185737"/>
              <a:ext cx="92375" cy="371477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243F6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0" y="185737"/>
              <a:ext cx="46188" cy="371477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243F6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230931" y="250824"/>
              <a:ext cx="108555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FFFFFF"/>
                  </a:solidFill>
                </a:rPr>
                <a:t>Topics   </a:t>
              </a:r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5352977" y="4965450"/>
            <a:ext cx="1743076" cy="457201"/>
            <a:chOff x="0" y="0"/>
            <a:chExt cx="1743075" cy="457200"/>
          </a:xfrm>
        </p:grpSpPr>
        <p:sp>
          <p:nvSpPr>
            <p:cNvPr id="170" name="Shape 170"/>
            <p:cNvSpPr/>
            <p:nvPr/>
          </p:nvSpPr>
          <p:spPr>
            <a:xfrm>
              <a:off x="0" y="0"/>
              <a:ext cx="1743075" cy="457200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243F6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0" y="107949"/>
              <a:ext cx="174307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spcBef>
                  <a:spcPts val="1000"/>
                </a:spcBef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FFFFFF"/>
                  </a:solidFill>
                </a:rPr>
                <a:t>ACO matrix </a:t>
              </a:r>
            </a:p>
          </p:txBody>
        </p:sp>
      </p:grpSp>
      <p:sp>
        <p:nvSpPr>
          <p:cNvPr id="173" name="Shape 173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Il modello proposto</a:t>
            </a:r>
          </a:p>
        </p:txBody>
      </p:sp>
      <p:sp>
        <p:nvSpPr>
          <p:cNvPr id="174" name="Shape 174"/>
          <p:cNvSpPr/>
          <p:nvPr/>
        </p:nvSpPr>
        <p:spPr>
          <a:xfrm>
            <a:off x="614170" y="1572735"/>
            <a:ext cx="7897170" cy="249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defTabSz="457200"/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La struttura dello strumento: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  </a:t>
            </a:r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marL="254000" lvl="0" indent="-254000" defTabSz="457200">
              <a:buSzPct val="100000"/>
              <a:buFont typeface="Avenir Book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Individuare le variabili di analisi per lo screening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254000" lvl="0" indent="-254000" defTabSz="457200">
              <a:buSzPct val="100000"/>
              <a:buFont typeface="Avenir Book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Assegnare il peso (ponderazione) a ciascuna variabile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254000" lvl="0" indent="-254000" defTabSz="457200">
              <a:buSzPct val="100000"/>
              <a:buFont typeface="Avenir Book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Identificare gli indicatori relativi a ciascuna variabile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254000" lvl="0" indent="-254000" defTabSz="457200">
              <a:buSzPct val="100000"/>
              <a:buFont typeface="Avenir Book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Individuare e scegliere le fonti informative per ciascun indicatore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254000" lvl="0" indent="-254000" defTabSz="457200">
              <a:buSzPct val="100000"/>
              <a:buFont typeface="Avenir Book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Definire i criteri di valutazione degli indicatori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320039" y="1825149"/>
            <a:ext cx="8503924" cy="2883410"/>
            <a:chOff x="0" y="0"/>
            <a:chExt cx="8503923" cy="2883409"/>
          </a:xfrm>
        </p:grpSpPr>
        <p:grpSp>
          <p:nvGrpSpPr>
            <p:cNvPr id="178" name="Group 178"/>
            <p:cNvGrpSpPr/>
            <p:nvPr/>
          </p:nvGrpSpPr>
          <p:grpSpPr>
            <a:xfrm>
              <a:off x="0" y="0"/>
              <a:ext cx="2804163" cy="1200915"/>
              <a:chOff x="0" y="0"/>
              <a:chExt cx="2804162" cy="1200914"/>
            </a:xfrm>
          </p:grpSpPr>
          <p:pic>
            <p:nvPicPr>
              <p:cNvPr id="176" name="image7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2804163" cy="12009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7" name="Shape 177"/>
              <p:cNvSpPr/>
              <p:nvPr/>
            </p:nvSpPr>
            <p:spPr>
              <a:xfrm>
                <a:off x="233236" y="229045"/>
                <a:ext cx="2340033" cy="739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FFFFFF"/>
                    </a:solidFill>
                  </a:rPr>
                  <a:t>SOCIAL AND POLITICAL INFORMATION</a:t>
                </a:r>
              </a:p>
            </p:txBody>
          </p:sp>
        </p:grpSp>
        <p:grpSp>
          <p:nvGrpSpPr>
            <p:cNvPr id="181" name="Group 181"/>
            <p:cNvGrpSpPr/>
            <p:nvPr/>
          </p:nvGrpSpPr>
          <p:grpSpPr>
            <a:xfrm>
              <a:off x="2865119" y="0"/>
              <a:ext cx="2804164" cy="981459"/>
              <a:chOff x="0" y="0"/>
              <a:chExt cx="2804162" cy="981458"/>
            </a:xfrm>
          </p:grpSpPr>
          <p:pic>
            <p:nvPicPr>
              <p:cNvPr id="179" name="image8.pn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804163" cy="9814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0" name="Shape 180"/>
              <p:cNvSpPr/>
              <p:nvPr/>
            </p:nvSpPr>
            <p:spPr>
              <a:xfrm>
                <a:off x="233924" y="229045"/>
                <a:ext cx="2340033" cy="52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FFFFFF"/>
                    </a:solidFill>
                  </a:rPr>
                  <a:t>ECONOMIC INFOMATION</a:t>
                </a: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5705857" y="0"/>
              <a:ext cx="2798067" cy="768098"/>
              <a:chOff x="0" y="0"/>
              <a:chExt cx="2798066" cy="768097"/>
            </a:xfrm>
          </p:grpSpPr>
          <p:pic>
            <p:nvPicPr>
              <p:cNvPr id="182" name="image9.png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2798067" cy="7680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3" name="Shape 183"/>
              <p:cNvSpPr/>
              <p:nvPr/>
            </p:nvSpPr>
            <p:spPr>
              <a:xfrm>
                <a:off x="230917" y="229044"/>
                <a:ext cx="2336329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 defTabSz="457200">
                  <a:defRPr sz="1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400" b="1">
                    <a:solidFill>
                      <a:srgbClr val="FFFFFF"/>
                    </a:solidFill>
                  </a:rPr>
                  <a:t>MARKET</a:t>
                </a:r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2845043" y="1664207"/>
              <a:ext cx="2857405" cy="309250"/>
              <a:chOff x="0" y="0"/>
              <a:chExt cx="2857404" cy="309249"/>
            </a:xfrm>
          </p:grpSpPr>
          <p:pic>
            <p:nvPicPr>
              <p:cNvPr id="185" name="image10.png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787" y="0"/>
                <a:ext cx="2852932" cy="304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6" name="Shape 186"/>
              <p:cNvSpPr/>
              <p:nvPr/>
            </p:nvSpPr>
            <p:spPr>
              <a:xfrm>
                <a:off x="-1" y="1911"/>
                <a:ext cx="2857406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Gross National Product</a:t>
                </a:r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231647" y="1969008"/>
              <a:ext cx="2414624" cy="310898"/>
              <a:chOff x="0" y="0"/>
              <a:chExt cx="2414623" cy="310897"/>
            </a:xfrm>
          </p:grpSpPr>
          <p:pic>
            <p:nvPicPr>
              <p:cNvPr id="188" name="image11.png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2414020" cy="3108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9" name="Shape 189"/>
              <p:cNvSpPr/>
              <p:nvPr/>
            </p:nvSpPr>
            <p:spPr>
              <a:xfrm>
                <a:off x="1588" y="2940"/>
                <a:ext cx="2413036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Country Risk Indicator</a:t>
                </a:r>
              </a:p>
            </p:txBody>
          </p:sp>
        </p:grpSp>
        <p:grpSp>
          <p:nvGrpSpPr>
            <p:cNvPr id="193" name="Group 193"/>
            <p:cNvGrpSpPr/>
            <p:nvPr/>
          </p:nvGrpSpPr>
          <p:grpSpPr>
            <a:xfrm>
              <a:off x="231647" y="1658111"/>
              <a:ext cx="2414623" cy="309089"/>
              <a:chOff x="0" y="0"/>
              <a:chExt cx="2414622" cy="309088"/>
            </a:xfrm>
          </p:grpSpPr>
          <p:pic>
            <p:nvPicPr>
              <p:cNvPr id="191" name="image12.png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-1" y="-1"/>
                <a:ext cx="2414021" cy="304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2" name="Shape 192"/>
              <p:cNvSpPr/>
              <p:nvPr/>
            </p:nvSpPr>
            <p:spPr>
              <a:xfrm>
                <a:off x="1587" y="1750"/>
                <a:ext cx="2413036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Political Stability</a:t>
                </a:r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>
              <a:off x="2845043" y="1969008"/>
              <a:ext cx="2857404" cy="310898"/>
              <a:chOff x="0" y="0"/>
              <a:chExt cx="2857403" cy="310897"/>
            </a:xfrm>
          </p:grpSpPr>
          <p:pic>
            <p:nvPicPr>
              <p:cNvPr id="194" name="image13.png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787" y="0"/>
                <a:ext cx="2852932" cy="3108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5" name="Shape 195"/>
              <p:cNvSpPr/>
              <p:nvPr/>
            </p:nvSpPr>
            <p:spPr>
              <a:xfrm>
                <a:off x="-1" y="2940"/>
                <a:ext cx="2857405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Consumption</a:t>
                </a:r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>
              <a:off x="2845043" y="2277777"/>
              <a:ext cx="2857405" cy="307339"/>
              <a:chOff x="0" y="0"/>
              <a:chExt cx="2857404" cy="307337"/>
            </a:xfrm>
          </p:grpSpPr>
          <p:pic>
            <p:nvPicPr>
              <p:cNvPr id="197" name="image10.png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787" y="2125"/>
                <a:ext cx="2852932" cy="304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8" name="Shape 198"/>
              <p:cNvSpPr/>
              <p:nvPr/>
            </p:nvSpPr>
            <p:spPr>
              <a:xfrm>
                <a:off x="-1" y="-1"/>
                <a:ext cx="2857406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Income</a:t>
                </a:r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231647" y="2277776"/>
              <a:ext cx="2414624" cy="520290"/>
              <a:chOff x="0" y="0"/>
              <a:chExt cx="2414623" cy="520289"/>
            </a:xfrm>
          </p:grpSpPr>
          <p:pic>
            <p:nvPicPr>
              <p:cNvPr id="200" name="image14.png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2126"/>
                <a:ext cx="2414020" cy="5181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Shape 201"/>
              <p:cNvSpPr/>
              <p:nvPr/>
            </p:nvSpPr>
            <p:spPr>
              <a:xfrm>
                <a:off x="1588" y="-1"/>
                <a:ext cx="2413036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Tax Burden on Citizens		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5891950" y="1676399"/>
              <a:ext cx="2437540" cy="308052"/>
              <a:chOff x="0" y="0"/>
              <a:chExt cx="2437539" cy="308051"/>
            </a:xfrm>
          </p:grpSpPr>
          <p:pic>
            <p:nvPicPr>
              <p:cNvPr id="203" name="image15.pn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881" y="-1"/>
                <a:ext cx="2432309" cy="304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4" name="Shape 204"/>
              <p:cNvSpPr/>
              <p:nvPr/>
            </p:nvSpPr>
            <p:spPr>
              <a:xfrm>
                <a:off x="-1" y="713"/>
                <a:ext cx="243754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Evolution of consumption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5891950" y="1975104"/>
              <a:ext cx="2437540" cy="310898"/>
              <a:chOff x="0" y="0"/>
              <a:chExt cx="2437539" cy="310897"/>
            </a:xfrm>
          </p:grpSpPr>
          <p:pic>
            <p:nvPicPr>
              <p:cNvPr id="206" name="image16.png"/>
              <p:cNvPicPr/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881" y="0"/>
                <a:ext cx="2432309" cy="3108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7" name="Shape 207"/>
              <p:cNvSpPr/>
              <p:nvPr/>
            </p:nvSpPr>
            <p:spPr>
              <a:xfrm>
                <a:off x="-1" y="2341"/>
                <a:ext cx="243754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Import </a:t>
                </a:r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5891950" y="2277777"/>
              <a:ext cx="2437540" cy="307339"/>
              <a:chOff x="0" y="0"/>
              <a:chExt cx="2437539" cy="307337"/>
            </a:xfrm>
          </p:grpSpPr>
          <p:pic>
            <p:nvPicPr>
              <p:cNvPr id="209" name="image15.pn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881" y="2125"/>
                <a:ext cx="2432309" cy="304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0" name="Shape 210"/>
              <p:cNvSpPr/>
              <p:nvPr/>
            </p:nvSpPr>
            <p:spPr>
              <a:xfrm>
                <a:off x="-1" y="-1"/>
                <a:ext cx="243754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Import from Italy</a:t>
                </a:r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5891950" y="2542031"/>
              <a:ext cx="2437540" cy="310899"/>
              <a:chOff x="0" y="0"/>
              <a:chExt cx="2437539" cy="310898"/>
            </a:xfrm>
          </p:grpSpPr>
          <p:pic>
            <p:nvPicPr>
              <p:cNvPr id="212" name="image16.png"/>
              <p:cNvPicPr/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881" y="0"/>
                <a:ext cx="2432309" cy="3108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3" name="Shape 213"/>
              <p:cNvSpPr/>
              <p:nvPr/>
            </p:nvSpPr>
            <p:spPr>
              <a:xfrm>
                <a:off x="-1" y="1206"/>
                <a:ext cx="243754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Import/export</a:t>
                </a:r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>
              <a:off x="2845043" y="2572511"/>
              <a:ext cx="2857405" cy="310899"/>
              <a:chOff x="0" y="0"/>
              <a:chExt cx="2857404" cy="310898"/>
            </a:xfrm>
          </p:grpSpPr>
          <p:pic>
            <p:nvPicPr>
              <p:cNvPr id="215" name="image13.png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787" y="0"/>
                <a:ext cx="2852932" cy="3108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6" name="Shape 216"/>
              <p:cNvSpPr/>
              <p:nvPr/>
            </p:nvSpPr>
            <p:spPr>
              <a:xfrm>
                <a:off x="-1" y="3003"/>
                <a:ext cx="2857406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Exchange Ratio	</a:t>
                </a:r>
              </a:p>
            </p:txBody>
          </p:sp>
        </p:grpSp>
        <p:grpSp>
          <p:nvGrpSpPr>
            <p:cNvPr id="220" name="Group 220"/>
            <p:cNvGrpSpPr/>
            <p:nvPr/>
          </p:nvGrpSpPr>
          <p:grpSpPr>
            <a:xfrm>
              <a:off x="231647" y="2542031"/>
              <a:ext cx="2414624" cy="310899"/>
              <a:chOff x="0" y="0"/>
              <a:chExt cx="2414623" cy="310898"/>
            </a:xfrm>
          </p:grpSpPr>
          <p:pic>
            <p:nvPicPr>
              <p:cNvPr id="218" name="image11.png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2414020" cy="3108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9" name="Shape 219"/>
              <p:cNvSpPr/>
              <p:nvPr/>
            </p:nvSpPr>
            <p:spPr>
              <a:xfrm>
                <a:off x="1588" y="1147"/>
                <a:ext cx="2413036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457200">
                  <a:defRPr sz="1400" i="1">
                    <a:solidFill>
                      <a:srgbClr val="003399"/>
                    </a:solidFill>
                    <a:latin typeface="Frutiger 45 light"/>
                    <a:ea typeface="Frutiger 45 light"/>
                    <a:cs typeface="Frutiger 45 light"/>
                    <a:sym typeface="Frutiger 45 light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1400" i="1">
                    <a:solidFill>
                      <a:srgbClr val="003399"/>
                    </a:solidFill>
                  </a:rPr>
                  <a:t>Tax Burden on Enterprises</a:t>
                </a:r>
              </a:p>
            </p:txBody>
          </p:sp>
        </p:grpSp>
        <p:sp>
          <p:nvSpPr>
            <p:cNvPr id="221" name="Shape 221"/>
            <p:cNvSpPr/>
            <p:nvPr/>
          </p:nvSpPr>
          <p:spPr>
            <a:xfrm>
              <a:off x="2638297" y="406844"/>
              <a:ext cx="292102" cy="339727"/>
            </a:xfrm>
            <a:prstGeom prst="chevron">
              <a:avLst>
                <a:gd name="adj" fmla="val 50000"/>
              </a:avLst>
            </a:pr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5573586" y="406844"/>
              <a:ext cx="292102" cy="339727"/>
            </a:xfrm>
            <a:prstGeom prst="chevron">
              <a:avLst>
                <a:gd name="adj" fmla="val 50000"/>
              </a:avLst>
            </a:pr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5400000">
              <a:off x="969042" y="1088676"/>
              <a:ext cx="638177" cy="36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407" y="5400"/>
                  </a:lnTo>
                  <a:lnTo>
                    <a:pt x="40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813" y="5400"/>
                  </a:moveTo>
                  <a:lnTo>
                    <a:pt x="1626" y="5400"/>
                  </a:lnTo>
                  <a:lnTo>
                    <a:pt x="1626" y="16200"/>
                  </a:lnTo>
                  <a:lnTo>
                    <a:pt x="813" y="16200"/>
                  </a:lnTo>
                  <a:lnTo>
                    <a:pt x="813" y="5400"/>
                  </a:lnTo>
                  <a:close/>
                  <a:moveTo>
                    <a:pt x="2033" y="5400"/>
                  </a:moveTo>
                  <a:lnTo>
                    <a:pt x="15096" y="5400"/>
                  </a:lnTo>
                  <a:lnTo>
                    <a:pt x="15096" y="0"/>
                  </a:lnTo>
                  <a:lnTo>
                    <a:pt x="21600" y="10800"/>
                  </a:lnTo>
                  <a:lnTo>
                    <a:pt x="15096" y="21600"/>
                  </a:lnTo>
                  <a:lnTo>
                    <a:pt x="15096" y="16200"/>
                  </a:lnTo>
                  <a:lnTo>
                    <a:pt x="2033" y="16200"/>
                  </a:lnTo>
                  <a:lnTo>
                    <a:pt x="2033" y="5400"/>
                  </a:lnTo>
                  <a:close/>
                </a:path>
              </a:pathLst>
            </a:cu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00000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5400000">
              <a:off x="3933699" y="1124394"/>
              <a:ext cx="654052" cy="30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408" y="5400"/>
                  </a:lnTo>
                  <a:lnTo>
                    <a:pt x="408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817" y="5400"/>
                  </a:moveTo>
                  <a:lnTo>
                    <a:pt x="1634" y="5400"/>
                  </a:lnTo>
                  <a:lnTo>
                    <a:pt x="1634" y="16200"/>
                  </a:lnTo>
                  <a:lnTo>
                    <a:pt x="817" y="16200"/>
                  </a:lnTo>
                  <a:lnTo>
                    <a:pt x="817" y="5400"/>
                  </a:lnTo>
                  <a:close/>
                  <a:moveTo>
                    <a:pt x="2042" y="5400"/>
                  </a:moveTo>
                  <a:lnTo>
                    <a:pt x="15066" y="5400"/>
                  </a:lnTo>
                  <a:lnTo>
                    <a:pt x="15066" y="0"/>
                  </a:lnTo>
                  <a:lnTo>
                    <a:pt x="21600" y="10800"/>
                  </a:lnTo>
                  <a:lnTo>
                    <a:pt x="15066" y="21600"/>
                  </a:lnTo>
                  <a:lnTo>
                    <a:pt x="15066" y="16200"/>
                  </a:lnTo>
                  <a:lnTo>
                    <a:pt x="2042" y="16200"/>
                  </a:lnTo>
                  <a:lnTo>
                    <a:pt x="2042" y="5400"/>
                  </a:lnTo>
                  <a:close/>
                </a:path>
              </a:pathLst>
            </a:cu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00000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rot="5400000">
              <a:off x="6853905" y="920401"/>
              <a:ext cx="561977" cy="34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407" y="5400"/>
                  </a:lnTo>
                  <a:lnTo>
                    <a:pt x="40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813" y="5400"/>
                  </a:moveTo>
                  <a:lnTo>
                    <a:pt x="1626" y="5400"/>
                  </a:lnTo>
                  <a:lnTo>
                    <a:pt x="1626" y="16200"/>
                  </a:lnTo>
                  <a:lnTo>
                    <a:pt x="813" y="16200"/>
                  </a:lnTo>
                  <a:lnTo>
                    <a:pt x="813" y="5400"/>
                  </a:lnTo>
                  <a:close/>
                  <a:moveTo>
                    <a:pt x="2033" y="5400"/>
                  </a:moveTo>
                  <a:lnTo>
                    <a:pt x="15096" y="5400"/>
                  </a:lnTo>
                  <a:lnTo>
                    <a:pt x="15096" y="0"/>
                  </a:lnTo>
                  <a:lnTo>
                    <a:pt x="21600" y="10800"/>
                  </a:lnTo>
                  <a:lnTo>
                    <a:pt x="15096" y="21600"/>
                  </a:lnTo>
                  <a:lnTo>
                    <a:pt x="15096" y="16200"/>
                  </a:lnTo>
                  <a:lnTo>
                    <a:pt x="2033" y="16200"/>
                  </a:lnTo>
                  <a:lnTo>
                    <a:pt x="2033" y="5400"/>
                  </a:lnTo>
                  <a:close/>
                </a:path>
              </a:pathLst>
            </a:custGeom>
            <a:solidFill>
              <a:srgbClr val="003399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63500" dist="23000" dir="5400000" rotWithShape="0">
                <a:srgbClr val="000000">
                  <a:alpha val="3499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551687" y="4652931"/>
            <a:ext cx="2414591" cy="311152"/>
            <a:chOff x="0" y="0"/>
            <a:chExt cx="2414589" cy="311150"/>
          </a:xfrm>
        </p:grpSpPr>
        <p:pic>
          <p:nvPicPr>
            <p:cNvPr id="227" name="image11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2414591" cy="311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Shape 228"/>
            <p:cNvSpPr/>
            <p:nvPr/>
          </p:nvSpPr>
          <p:spPr>
            <a:xfrm>
              <a:off x="1587" y="3175"/>
              <a:ext cx="2413002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Barriers to trade</a:t>
              </a:r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551687" y="4943443"/>
            <a:ext cx="2414591" cy="307977"/>
            <a:chOff x="0" y="0"/>
            <a:chExt cx="2414589" cy="307976"/>
          </a:xfrm>
        </p:grpSpPr>
        <p:pic>
          <p:nvPicPr>
            <p:cNvPr id="230" name="image12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3175"/>
              <a:ext cx="2414591" cy="3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Shape 231"/>
            <p:cNvSpPr/>
            <p:nvPr/>
          </p:nvSpPr>
          <p:spPr>
            <a:xfrm>
              <a:off x="1587" y="-1"/>
              <a:ext cx="2413002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Export formality</a:t>
              </a:r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6212712" y="4652931"/>
            <a:ext cx="2436815" cy="311152"/>
            <a:chOff x="0" y="0"/>
            <a:chExt cx="2436814" cy="311150"/>
          </a:xfrm>
        </p:grpSpPr>
        <p:pic>
          <p:nvPicPr>
            <p:cNvPr id="233" name="image16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86" y="0"/>
              <a:ext cx="2433641" cy="311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" name="Shape 234"/>
            <p:cNvSpPr/>
            <p:nvPr/>
          </p:nvSpPr>
          <p:spPr>
            <a:xfrm>
              <a:off x="-1" y="3175"/>
              <a:ext cx="2436815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Production/Consumption</a:t>
              </a:r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6212712" y="4921218"/>
            <a:ext cx="2436815" cy="311152"/>
            <a:chOff x="0" y="0"/>
            <a:chExt cx="2436814" cy="311150"/>
          </a:xfrm>
        </p:grpSpPr>
        <p:pic>
          <p:nvPicPr>
            <p:cNvPr id="236" name="image16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86" y="0"/>
              <a:ext cx="2433641" cy="311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7" name="Shape 237"/>
            <p:cNvSpPr/>
            <p:nvPr/>
          </p:nvSpPr>
          <p:spPr>
            <a:xfrm>
              <a:off x="-1" y="1587"/>
              <a:ext cx="2436815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Sales per  trade </a:t>
              </a:r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6206363" y="5232368"/>
            <a:ext cx="2438402" cy="307339"/>
            <a:chOff x="0" y="0"/>
            <a:chExt cx="2438400" cy="307337"/>
          </a:xfrm>
        </p:grpSpPr>
        <p:pic>
          <p:nvPicPr>
            <p:cNvPr id="239" name="image15.pn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75" y="0"/>
              <a:ext cx="2432051" cy="3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Shape 240"/>
            <p:cNvSpPr/>
            <p:nvPr/>
          </p:nvSpPr>
          <p:spPr>
            <a:xfrm>
              <a:off x="0" y="-1"/>
              <a:ext cx="2438401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defRPr sz="1400" i="1">
                  <a:solidFill>
                    <a:srgbClr val="003399"/>
                  </a:solidFill>
                  <a:latin typeface="Frutiger 45 light"/>
                  <a:ea typeface="Frutiger 45 light"/>
                  <a:cs typeface="Frutiger 45 light"/>
                  <a:sym typeface="Frutiger 45 light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400" i="1">
                  <a:solidFill>
                    <a:srgbClr val="003399"/>
                  </a:solidFill>
                </a:rPr>
                <a:t>Sales concentration ratio</a:t>
              </a:r>
            </a:p>
          </p:txBody>
        </p:sp>
      </p:grpSp>
      <p:sp>
        <p:nvSpPr>
          <p:cNvPr id="242" name="Shape 242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dimensioni (variabili) di analisi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17.jpeg" descr="Cattura5.JPG"/>
          <p:cNvPicPr/>
          <p:nvPr/>
        </p:nvPicPr>
        <p:blipFill>
          <a:blip r:embed="rId4">
            <a:extLst/>
          </a:blip>
          <a:srcRect l="1983" r="1158" b="3472"/>
          <a:stretch>
            <a:fillRect/>
          </a:stretch>
        </p:blipFill>
        <p:spPr>
          <a:xfrm>
            <a:off x="303212" y="899120"/>
            <a:ext cx="8249391" cy="523750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dimensioni di analisi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82E28EB-EB82-40F7-BEB3-BC0CE433FE31}"/>
  <p:tag name="ISPRING_RESOURCE_FOLDER" val="C:\Users\lorenzo\Desktop\Marketing Internazionale\Selezione mercati\"/>
  <p:tag name="ISPRING_PRESENTATION_PATH" val="C:\Users\lorenzo\Desktop\Marketing Internazionale\Selezione mercati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29788&quot; id=&quot;{09A50713-E8C0-43AD-8D05-F3347D24E485}&quot; pptId=&quot;256&quot; transitionDuration=&quot;0&quot;/&gt;&#10;    &lt;slide duration=&quot;78298&quot; id=&quot;{E8B9F868-9C17-40E2-9D59-143B433ADC63}&quot; pptId=&quot;257&quot; transitionDuration=&quot;0&quot;/&gt;&#10;    &lt;slide duration=&quot;114218&quot; id=&quot;{F810BFC7-ED58-4FAF-8396-55BE0BDFD309}&quot; pptId=&quot;258&quot; transitionDuration=&quot;0&quot;/&gt;&#10;    &lt;slide duration=&quot;13642&quot; id=&quot;{2A37DC51-99D6-45B2-82F6-19A8FFD2083D}&quot; pptId=&quot;259&quot; transitionDuration=&quot;0&quot;/&gt;&#10;    &lt;slide duration=&quot;100048&quot; id=&quot;{CE1B487D-9C3D-49BB-B640-28D9DCA58747}&quot; pptId=&quot;261&quot; transitionDuration=&quot;0&quot;/&gt;&#10;    &lt;slide duration=&quot;86928&quot; id=&quot;{46B2FF67-B24A-4F67-AF3D-564733A42A65}&quot; pptId=&quot;262&quot; transitionDuration=&quot;0&quot;/&gt;&#10;    &lt;slide duration=&quot;351498&quot; id=&quot;{3807C23B-BC4A-4D15-9171-DAF77DFFF4DD}&quot; pptId=&quot;263&quot; transitionDuration=&quot;0&quot;/&gt;&#10;    &lt;slide duration=&quot;78570&quot; id=&quot;{AD43DAAE-EDE8-4C1A-87A6-B27E58918096}&quot; pptId=&quot;264&quot; transitionDuration=&quot;0&quot;/&gt;&#10;    &lt;slide duration=&quot;89828&quot; id=&quot;{70149AC7-9996-4892-9386-3FBDEDEAEF00}&quot; pptId=&quot;265&quot; transitionDuration=&quot;0&quot;/&gt;&#10;    &lt;slide duration=&quot;30873&quot; id=&quot;{83614C6E-254C-4BD0-A492-6CC160A2800C}&quot; pptId=&quot;266&quot; transitionDuration=&quot;0&quot;/&gt;&#10;    &lt;slide duration=&quot;64358&quot; id=&quot;{921F5CFE-83AC-4283-8C8F-B6672C0799AD}&quot; pptId=&quot;267&quot; transitionDuration=&quot;0&quot;/&gt;&#10;    &lt;slide duration=&quot;31078&quot; id=&quot;{A27C952B-939E-4BFF-BBE9-E63CF436418D}&quot; pptId=&quot;268&quot; transitionDuration=&quot;0&quot;/&gt;&#10;    &lt;slide duration=&quot;7319&quot; id=&quot;{0020AEAD-3C7F-4031-853D-3994F0B6BE0C}&quot; pptId=&quot;269&quot; transitionDuration=&quot;0&quot;/&gt;&#10;    &lt;slide duration=&quot;68380&quot; id=&quot;{53C75F89-9C47-4DF5-93C8-E0114D23E0A8}&quot; pptId=&quot;270&quot; transitionDuration=&quot;0&quot;/&gt;&#10;    &lt;slide duration=&quot;1468&quot; id=&quot;{0D7EACD4-101C-4EB0-BF1F-9079649B33BA}&quot; pptId=&quot;273&quot; transitionDuration=&quot;0&quot;/&gt;&#10;    &lt;slide duration=&quot;37461&quot; id=&quot;{5A1E3E36-0362-4306-86EE-0E44632BA334}&quot; pptId=&quot;274&quot; transitionDuration=&quot;0&quot;/&gt;&#10;    &lt;slide duration=&quot;114828&quot; id=&quot;{976B2415-1EB7-4B88-8440-5CDBED75AD73}&quot; pptId=&quot;275&quot; transitionDuration=&quot;0&quot;/&gt;&#10;    &lt;slide duration=&quot;45648&quot; id=&quot;{482CE2BD-E2BC-4A6B-80D6-B575D7C40FA9}&quot; pptId=&quot;276&quot; transitionDuration=&quot;0&quot;/&gt;&#10;    &lt;slide duration=&quot;119702&quot; id=&quot;{40FEEA5B-4422-4892-9675-CC33909EC4E1}&quot; pptId=&quot;277&quot; transitionDuration=&quot;0&quot;/&gt;&#10;    &lt;slide duration=&quot;1333&quot; id=&quot;{3EAC56BC-52CF-4981-B8D1-9A66F9D64F5A}&quot; pptId=&quot;278&quot; transitionDuration=&quot;0&quot;/&gt;&#10;    &lt;slide duration=&quot;12378&quot; id=&quot;{005F6C27-18E3-4040-B8D2-DFF8B8117CFB}&quot; pptId=&quot;279&quot; transitionDuration=&quot;0&quot;/&gt;&#10;  &lt;/slides&gt;&#10;&#10;  &lt;narration&gt;&#10;    &lt;videoTracks&gt;&#10;      &lt;videoTrack duration=&quot;29788&quot; muted=&quot;false&quot; slideId=&quot;{09A50713-E8C0-43AD-8D05-F3347D24E485}&quot; startTime=&quot;0&quot; stepIndex=&quot;0&quot; volume=&quot;1&quot;&gt;&#10;        &lt;file modifyTime=&quot;2015-06-04T14:04:08&quot; size=&quot;75424466&quot;&gt;&#10;          &lt;path full=&quot;C:\Users\lorenzo\Desktop\Marketing Internazionale\Selezione mercati\video\video2.mkv&quot; relative=&quot;Selezione mercati\video\video2.mkv&quot; resource=&quot;video2.mkv&quot;/&gt;&#10;        &lt;/file&gt;&#10;        &lt;video height=&quot;480&quot; width=&quot;640&quot;/&gt;&#10;        &lt;audio channels=&quot;2&quot; sampleRate=&quot;44100&quot;/&gt;&#10;      &lt;/videoTrack&gt;&#10;      &lt;videoTrack duration=&quot;78298&quot; muted=&quot;false&quot; slideId=&quot;{E8B9F868-9C17-40E2-9D59-143B433ADC63}&quot; startTime=&quot;0&quot; stepIndex=&quot;0&quot; volume=&quot;1&quot;&gt;&#10;        &lt;file modifyTime=&quot;2015-06-04T14:05:26&quot; size=&quot;198909298&quot;&gt;&#10;          &lt;path full=&quot;C:\Users\lorenzo\Desktop\Marketing Internazionale\Selezione mercati\video\video3.mkv&quot; relative=&quot;Selezione mercati\video\video3.mkv&quot; resource=&quot;video3.mkv&quot;/&gt;&#10;        &lt;/file&gt;&#10;        &lt;video height=&quot;480&quot; width=&quot;640&quot;/&gt;&#10;        &lt;audio channels=&quot;2&quot; sampleRate=&quot;44100&quot;/&gt;&#10;      &lt;/videoTrack&gt;&#10;      &lt;videoTrack duration=&quot;114218&quot; muted=&quot;false&quot; slideId=&quot;{F810BFC7-ED58-4FAF-8396-55BE0BDFD309}&quot; startTime=&quot;0&quot; stepIndex=&quot;0&quot; volume=&quot;1&quot;&gt;&#10;        &lt;file modifyTime=&quot;2015-06-04T14:07:21&quot; size=&quot;287864109&quot;&gt;&#10;          &lt;path full=&quot;C:\Users\lorenzo\Desktop\Marketing Internazionale\Selezione mercati\video\video4.mkv&quot; relative=&quot;Selezione mercati\video\video4.mkv&quot; resource=&quot;video4.mkv&quot;/&gt;&#10;        &lt;/file&gt;&#10;        &lt;video height=&quot;480&quot; width=&quot;640&quot;/&gt;&#10;        &lt;audio channels=&quot;2&quot; sampleRate=&quot;44100&quot;/&gt;&#10;      &lt;/videoTrack&gt;&#10;      &lt;videoTrack duration=&quot;13648&quot; muted=&quot;false&quot; slideId=&quot;{2A37DC51-99D6-45B2-82F6-19A8FFD2083D}&quot; startTime=&quot;0&quot; stepIndex=&quot;0&quot; volume=&quot;1&quot;&gt;&#10;        &lt;file modifyTime=&quot;2015-06-04T14:07:34&quot; size=&quot;33874718&quot;&gt;&#10;          &lt;path full=&quot;C:\Users\lorenzo\Desktop\Marketing Internazionale\Selezione mercati\video\video5.mkv&quot; relative=&quot;Selezione mercati\video\video5.mkv&quot; resource=&quot;video5.mkv&quot;/&gt;&#10;        &lt;/file&gt;&#10;        &lt;trim end=&quot;6&quot; start=&quot;0&quot;/&gt;&#10;        &lt;video height=&quot;480&quot; width=&quot;640&quot;/&gt;&#10;        &lt;audio channels=&quot;2&quot; sampleRate=&quot;44100&quot;/&gt;&#10;      &lt;/videoTrack&gt;&#10;      &lt;videoTrack duration=&quot;100048&quot; muted=&quot;false&quot; slideId=&quot;{CE1B487D-9C3D-49BB-B640-28D9DCA58747}&quot; startTime=&quot;0&quot; stepIndex=&quot;0&quot; volume=&quot;1&quot;&gt;&#10;        &lt;file modifyTime=&quot;2015-06-04T14:09:15&quot; size=&quot;260850350&quot;&gt;&#10;          &lt;path full=&quot;C:\Users\lorenzo\Desktop\Marketing Internazionale\Selezione mercati\video\video6.mkv&quot; relative=&quot;Selezione mercati\video\video6.mkv&quot; resource=&quot;video6.mkv&quot;/&gt;&#10;        &lt;/file&gt;&#10;        &lt;video height=&quot;480&quot; width=&quot;640&quot;/&gt;&#10;        &lt;audio channels=&quot;2&quot; sampleRate=&quot;44100&quot;/&gt;&#10;      &lt;/videoTrack&gt;&#10;      &lt;videoTrack duration=&quot;86928&quot; muted=&quot;false&quot; slideId=&quot;{46B2FF67-B24A-4F67-AF3D-564733A42A65}&quot; startTime=&quot;0&quot; stepIndex=&quot;0&quot; volume=&quot;1&quot;&gt;&#10;        &lt;file modifyTime=&quot;2015-06-04T14:10:42&quot; size=&quot;224586461&quot;&gt;&#10;          &lt;path full=&quot;C:\Users\lorenzo\Desktop\Marketing Internazionale\Selezione mercati\video\video7.mkv&quot; relative=&quot;Selezione mercati\video\video7.mkv&quot; resource=&quot;video7.mkv&quot;/&gt;&#10;        &lt;/file&gt;&#10;        &lt;video height=&quot;480&quot; width=&quot;640&quot;/&gt;&#10;        &lt;audio channels=&quot;2&quot; sampleRate=&quot;44100&quot;/&gt;&#10;      &lt;/videoTrack&gt;&#10;      &lt;videoTrack duration=&quot;351498&quot; muted=&quot;false&quot; slideId=&quot;{3807C23B-BC4A-4D15-9171-DAF77DFFF4DD}&quot; startTime=&quot;0&quot; stepIndex=&quot;0&quot; volume=&quot;1&quot;&gt;&#10;        &lt;file modifyTime=&quot;2015-06-04T14:16:34&quot; size=&quot;922853877&quot;&gt;&#10;          &lt;path full=&quot;C:\Users\lorenzo\Desktop\Marketing Internazionale\Selezione mercati\video\video8.mkv&quot; relative=&quot;Selezione mercati\video\video8.mkv&quot; resource=&quot;video8.mkv&quot;/&gt;&#10;        &lt;/file&gt;&#10;        &lt;video height=&quot;480&quot; width=&quot;640&quot;/&gt;&#10;        &lt;audio channels=&quot;2&quot; sampleRate=&quot;44100&quot;/&gt;&#10;      &lt;/videoTrack&gt;&#10;      &lt;videoTrack duration=&quot;78578&quot; muted=&quot;false&quot; slideId=&quot;{AD43DAAE-EDE8-4C1A-87A6-B27E58918096}&quot; startTime=&quot;0&quot; stepIndex=&quot;0&quot; volume=&quot;1&quot;&gt;&#10;        &lt;file modifyTime=&quot;2015-06-04T14:17:52&quot; size=&quot;210041607&quot;&gt;&#10;          &lt;path full=&quot;C:\Users\lorenzo\Desktop\Marketing Internazionale\Selezione mercati\video\video9.mkv&quot; relative=&quot;Selezione mercati\video\video9.mkv&quot; resource=&quot;video9.mkv&quot;/&gt;&#10;        &lt;/file&gt;&#10;        &lt;trim end=&quot;8&quot; start=&quot;0&quot;/&gt;&#10;        &lt;video height=&quot;480&quot; width=&quot;640&quot;/&gt;&#10;        &lt;audio channels=&quot;2&quot; sampleRate=&quot;44100&quot;/&gt;&#10;      &lt;/videoTrack&gt;&#10;      &lt;videoTrack duration=&quot;89828&quot; muted=&quot;false&quot; slideId=&quot;{70149AC7-9996-4892-9386-3FBDEDEAEF00}&quot; startTime=&quot;0&quot; stepIndex=&quot;0&quot; volume=&quot;1&quot;&gt;&#10;        &lt;file modifyTime=&quot;2015-06-04T14:19:22&quot; size=&quot;253703672&quot;&gt;&#10;          &lt;path full=&quot;C:\Users\lorenzo\Desktop\Marketing Internazionale\Selezione mercati\video\video10.mkv&quot; relative=&quot;Selezione mercati\video\video10.mkv&quot; resource=&quot;video10.mkv&quot;/&gt;&#10;        &lt;/file&gt;&#10;        &lt;video height=&quot;480&quot; width=&quot;640&quot;/&gt;&#10;        &lt;audio channels=&quot;2&quot; sampleRate=&quot;44100&quot;/&gt;&#10;      &lt;/videoTrack&gt;&#10;      &lt;videoTrack duration=&quot;30878&quot; muted=&quot;false&quot; slideId=&quot;{83614C6E-254C-4BD0-A492-6CC160A2800C}&quot; startTime=&quot;0&quot; stepIndex=&quot;0&quot; volume=&quot;1&quot;&gt;&#10;        &lt;file modifyTime=&quot;2015-06-04T14:20:10&quot; size=&quot;85615684&quot;&gt;&#10;          &lt;path full=&quot;C:\Users\lorenzo\Desktop\Marketing Internazionale\Selezione mercati\video\video12.mkv&quot; relative=&quot;Selezione mercati\video\video12.mkv&quot; resource=&quot;video12.mkv&quot;/&gt;&#10;        &lt;/file&gt;&#10;        &lt;trim end=&quot;5&quot; start=&quot;0&quot;/&gt;&#10;        &lt;video height=&quot;480&quot; width=&quot;640&quot;/&gt;&#10;        &lt;audio channels=&quot;2&quot; sampleRate=&quot;44100&quot;/&gt;&#10;      &lt;/videoTrack&gt;&#10;      &lt;videoTrack duration=&quot;64358&quot; muted=&quot;false&quot; slideId=&quot;{921F5CFE-83AC-4283-8C8F-B6672C0799AD}&quot; startTime=&quot;0&quot; stepIndex=&quot;0&quot; volume=&quot;1&quot;&gt;&#10;        &lt;file modifyTime=&quot;2015-06-04T14:21:14&quot; size=&quot;197040934&quot;&gt;&#10;          &lt;path full=&quot;C:\Users\lorenzo\Desktop\Marketing Internazionale\Selezione mercati\video\video13.mkv&quot; relative=&quot;Selezione mercati\video\video13.mkv&quot; resource=&quot;video13.mkv&quot;/&gt;&#10;        &lt;/file&gt;&#10;        &lt;video height=&quot;480&quot; width=&quot;640&quot;/&gt;&#10;        &lt;audio channels=&quot;2&quot; sampleRate=&quot;44100&quot;/&gt;&#10;      &lt;/videoTrack&gt;&#10;      &lt;videoTrack duration=&quot;31078&quot; muted=&quot;false&quot; slideId=&quot;{A27C952B-939E-4BFF-BBE9-E63CF436418D}&quot; startTime=&quot;0&quot; stepIndex=&quot;0&quot; volume=&quot;1&quot;&gt;&#10;        &lt;file modifyTime=&quot;2015-06-04T14:21:46&quot; size=&quot;94135865&quot;&gt;&#10;          &lt;path full=&quot;C:\Users\lorenzo\Desktop\Marketing Internazionale\Selezione mercati\video\video14.mkv&quot; relative=&quot;Selezione mercati\video\video14.mkv&quot; resource=&quot;video14.mkv&quot;/&gt;&#10;        &lt;/file&gt;&#10;        &lt;video height=&quot;480&quot; width=&quot;640&quot;/&gt;&#10;        &lt;audio channels=&quot;2&quot; sampleRate=&quot;44100&quot;/&gt;&#10;      &lt;/videoTrack&gt;&#10;      &lt;videoTrack duration=&quot;7328&quot; muted=&quot;false&quot; slideId=&quot;{0020AEAD-3C7F-4031-853D-3994F0B6BE0C}&quot; startTime=&quot;0&quot; stepIndex=&quot;0&quot; volume=&quot;1&quot;&gt;&#10;        &lt;file modifyTime=&quot;2015-06-04T14:21:53&quot; size=&quot;21448134&quot;&gt;&#10;          &lt;path full=&quot;C:\Users\lorenzo\Desktop\Marketing Internazionale\Selezione mercati\video\video15.mkv&quot; relative=&quot;Selezione mercati\video\video15.mkv&quot; resource=&quot;video15.mkv&quot;/&gt;&#10;        &lt;/file&gt;&#10;        &lt;trim end=&quot;9&quot; start=&quot;0&quot;/&gt;&#10;        &lt;video height=&quot;480&quot; width=&quot;640&quot;/&gt;&#10;        &lt;audio channels=&quot;2&quot; sampleRate=&quot;44100&quot;/&gt;&#10;      &lt;/videoTrack&gt;&#10;      &lt;videoTrack duration=&quot;68388&quot; muted=&quot;false&quot; slideId=&quot;{53C75F89-9C47-4DF5-93C8-E0114D23E0A8}&quot; startTime=&quot;0&quot; stepIndex=&quot;0&quot; volume=&quot;1&quot;&gt;&#10;        &lt;file modifyTime=&quot;2015-06-04T14:23:02&quot; size=&quot;198657093&quot;&gt;&#10;          &lt;path full=&quot;C:\Users\lorenzo\Desktop\Marketing Internazionale\Selezione mercati\video\video16.mkv&quot; relative=&quot;Selezione mercati\video\video16.mkv&quot; resource=&quot;video16.mkv&quot;/&gt;&#10;        &lt;/file&gt;&#10;        &lt;trim end=&quot;8&quot; start=&quot;0&quot;/&gt;&#10;        &lt;video height=&quot;480&quot; width=&quot;640&quot;/&gt;&#10;        &lt;audio channels=&quot;2&quot; sampleRate=&quot;44100&quot;/&gt;&#10;      &lt;/videoTrack&gt;&#10;      &lt;videoTrack duration=&quot;1498&quot; muted=&quot;false&quot; slideId=&quot;{0D7EACD4-101C-4EB0-BF1F-9079649B33BA}&quot; startTime=&quot;0&quot; stepIndex=&quot;0&quot; volume=&quot;1&quot;&gt;&#10;        &lt;file modifyTime=&quot;2015-06-04T14:23:03&quot; size=&quot;3938192&quot;&gt;&#10;          &lt;path full=&quot;C:\Users\lorenzo\Desktop\Marketing Internazionale\Selezione mercati\video\video17.mkv&quot; relative=&quot;Selezione mercati\video\video17.mkv&quot; resource=&quot;video17.mkv&quot;/&gt;&#10;        &lt;/file&gt;&#10;        &lt;trim end=&quot;30&quot; start=&quot;0&quot;/&gt;&#10;        &lt;video height=&quot;480&quot; width=&quot;640&quot;/&gt;&#10;        &lt;audio channels=&quot;2&quot; sampleRate=&quot;44100&quot;/&gt;&#10;      &lt;/videoTrack&gt;&#10;      &lt;videoTrack duration=&quot;37488&quot; muted=&quot;false&quot; slideId=&quot;{5A1E3E36-0362-4306-86EE-0E44632BA334}&quot; startTime=&quot;0&quot; stepIndex=&quot;0&quot; volume=&quot;1&quot;&gt;&#10;        &lt;file modifyTime=&quot;2015-06-04T14:24:04&quot; size=&quot;103126940&quot;&gt;&#10;          &lt;path full=&quot;C:\Users\lorenzo\Desktop\Marketing Internazionale\Selezione mercati\video\video19.mkv&quot; relative=&quot;Selezione mercati\video\video19.mkv&quot; resource=&quot;video19.mkv&quot;/&gt;&#10;        &lt;/file&gt;&#10;        &lt;trim end=&quot;27&quot; start=&quot;0&quot;/&gt;&#10;        &lt;video height=&quot;480&quot; width=&quot;640&quot;/&gt;&#10;        &lt;audio channels=&quot;2&quot; sampleRate=&quot;44100&quot;/&gt;&#10;      &lt;/videoTrack&gt;&#10;      &lt;videoTrack duration=&quot;114828&quot; muted=&quot;false&quot; slideId=&quot;{976B2415-1EB7-4B88-8440-5CDBED75AD73}&quot; startTime=&quot;0&quot; stepIndex=&quot;0&quot; volume=&quot;1&quot;&gt;&#10;        &lt;file modifyTime=&quot;2015-06-04T14:27:43&quot; size=&quot;335605600&quot;&gt;&#10;          &lt;path full=&quot;C:\Users\lorenzo\Desktop\Marketing Internazionale\Selezione mercati\video\video23.mkv&quot; relative=&quot;Selezione mercati\video\video23.mkv&quot; resource=&quot;video23.mkv&quot;/&gt;&#10;        &lt;/file&gt;&#10;        &lt;video height=&quot;480&quot; width=&quot;640&quot;/&gt;&#10;        &lt;audio channels=&quot;2&quot; sampleRate=&quot;44100&quot;/&gt;&#10;      &lt;/videoTrack&gt;&#10;      &lt;videoTrack duration=&quot;45658&quot; muted=&quot;false&quot; slideId=&quot;{482CE2BD-E2BC-4A6B-80D6-B575D7C40FA9}&quot; startTime=&quot;0&quot; stepIndex=&quot;0&quot; volume=&quot;1&quot;&gt;&#10;        &lt;file modifyTime=&quot;2015-06-04T14:30:16&quot; size=&quot;128993893&quot;&gt;&#10;          &lt;path full=&quot;C:\Users\lorenzo\Desktop\Marketing Internazionale\Selezione mercati\video\video26.mkv&quot; relative=&quot;Selezione mercati\video\video26.mkv&quot; resource=&quot;video26.mkv&quot;/&gt;&#10;        &lt;/file&gt;&#10;        &lt;trim end=&quot;10&quot; start=&quot;0&quot;/&gt;&#10;        &lt;video height=&quot;480&quot; width=&quot;640&quot;/&gt;&#10;        &lt;audio channels=&quot;2&quot; sampleRate=&quot;44100&quot;/&gt;&#10;      &lt;/videoTrack&gt;&#10;      &lt;videoTrack duration=&quot;119708&quot; muted=&quot;false&quot; slideId=&quot;{40FEEA5B-4422-4892-9675-CC33909EC4E1}&quot; startTime=&quot;0&quot; stepIndex=&quot;0&quot; volume=&quot;1&quot;&gt;&#10;        &lt;file modifyTime=&quot;2015-06-04T14:32:16&quot; size=&quot;340374207&quot;&gt;&#10;          &lt;path full=&quot;C:\Users\lorenzo\Desktop\Marketing Internazionale\Selezione mercati\video\video27.mkv&quot; relative=&quot;Selezione mercati\video\video27.mkv&quot; resource=&quot;video27.mkv&quot;/&gt;&#10;        &lt;/file&gt;&#10;        &lt;trim end=&quot;6&quot; start=&quot;0&quot;/&gt;&#10;        &lt;video height=&quot;480&quot; width=&quot;640&quot;/&gt;&#10;        &lt;audio channels=&quot;2&quot; sampleRate=&quot;44100&quot;/&gt;&#10;      &lt;/videoTrack&gt;&#10;      &lt;videoTrack duration=&quot;1365&quot; muted=&quot;false&quot; slideId=&quot;{3EAC56BC-52CF-4981-B8D1-9A66F9D64F5A}&quot; startTime=&quot;0&quot; stepIndex=&quot;0&quot; volume=&quot;1&quot;&gt;&#10;        &lt;file modifyTime=&quot;2015-06-04T14:33:45&quot; size=&quot;3269956&quot;&gt;&#10;          &lt;path full=&quot;C:\Users\lorenzo\Desktop\Marketing Internazionale\Selezione mercati\video\video28.mkv&quot; relative=&quot;Selezione mercati\video\video28.mkv&quot; resource=&quot;video28.mkv&quot;/&gt;&#10;        &lt;/file&gt;&#10;        &lt;trim end=&quot;32&quot; start=&quot;0&quot;/&gt;&#10;        &lt;video height=&quot;480&quot; width=&quot;640&quot;/&gt;&#10;        &lt;audio channels=&quot;2&quot; sampleRate=&quot;44100&quot;/&gt;&#10;      &lt;/videoTrack&gt;&#10;      &lt;videoTrack duration=&quot;12378&quot; muted=&quot;false&quot; slideId=&quot;{005F6C27-18E3-4040-B8D2-DFF8B8117CFB}&quot; startTime=&quot;0&quot; stepIndex=&quot;0&quot; volume=&quot;1&quot;&gt;&#10;        &lt;file modifyTime=&quot;2015-06-04T14:33:58&quot; size=&quot;34438213&quot;&gt;&#10;          &lt;path full=&quot;C:\Users\lorenzo\Desktop\Marketing Internazionale\Selezione mercati\video\video29.mkv&quot; relative=&quot;Selezione mercati\video\video29.mkv&quot; resource=&quot;video29.mkv&quot;/&gt;&#10;        &lt;/file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RESOURCE_PATHS_HASH_PRESENTER" val="7f69e2285f74fbe2a9ebfab942b43f4acfa38f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0149AC7-9996-4892-9386-3FBDEDEAEF00}"/>
  <p:tag name="GENSWF_ADVANCE_TIME" val="89.828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14C6E-254C-4BD0-A492-6CC160A2800C}"/>
  <p:tag name="GENSWF_ADVANCE_TIME" val="30.873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21F5CFE-83AC-4283-8C8F-B6672C0799AD}"/>
  <p:tag name="GENSWF_ADVANCE_TIME" val="64.358"/>
  <p:tag name="TIMING" val="|62.879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27C952B-939E-4BFF-BBE9-E63CF436418D}"/>
  <p:tag name="GENSWF_ADVANCE_TIME" val="31.078"/>
  <p:tag name="TIMING" val="|30.02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020AEAD-3C7F-4031-853D-3994F0B6BE0C}"/>
  <p:tag name="GENSWF_ADVANCE_TIME" val="7.319"/>
  <p:tag name="TIMING" val="|6.54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3C75F89-9C47-4DF5-93C8-E0114D23E0A8}"/>
  <p:tag name="GENSWF_ADVANCE_TIME" val="68.38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D7EACD4-101C-4EB0-BF1F-9079649B33BA}"/>
  <p:tag name="GENSWF_ADVANCE_TIME" val="1.468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A1E3E36-0362-4306-86EE-0E44632BA334}"/>
  <p:tag name="GENSWF_ADVANCE_TIME" val="37.461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76B2415-1EB7-4B88-8440-5CDBED75AD73}"/>
  <p:tag name="GENSWF_ADVANCE_TIME" val="114.828"/>
  <p:tag name="TIMING" val="|65.563|4.556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82CE2BD-E2BC-4A6B-80D6-B575D7C40FA9}"/>
  <p:tag name="GENSWF_ADVANCE_TIME" val="45.648"/>
  <p:tag name="TIMING" val="|1.48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9A50713-E8C0-43AD-8D05-F3347D24E485}"/>
  <p:tag name="GENSWF_ADVANCE_TIME" val="29.788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0FEEA5B-4422-4892-9675-CC33909EC4E1}"/>
  <p:tag name="GENSWF_ADVANCE_TIME" val="119.702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EAC56BC-52CF-4981-B8D1-9A66F9D64F5A}"/>
  <p:tag name="GENSWF_ADVANCE_TIME" val="1.333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05F6C27-18E3-4040-B8D2-DFF8B8117CFB}"/>
  <p:tag name="GENSWF_ADVANCE_TIME" val="12.378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8B9F868-9C17-40E2-9D59-143B433ADC63}"/>
  <p:tag name="GENSWF_ADVANCE_TIME" val="78.298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810BFC7-ED58-4FAF-8396-55BE0BDFD309}"/>
  <p:tag name="GENSWF_ADVANCE_TIME" val="114.218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A37DC51-99D6-45B2-82F6-19A8FFD2083D}"/>
  <p:tag name="GENSWF_ADVANCE_TIME" val="13.642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E1B487D-9C3D-49BB-B640-28D9DCA58747}"/>
  <p:tag name="GENSWF_ADVANCE_TIME" val="100.048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6B2FF67-B24A-4F67-AF3D-564733A42A65}"/>
  <p:tag name="GENSWF_ADVANCE_TIME" val="86.928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807C23B-BC4A-4D15-9171-DAF77DFFF4DD}"/>
  <p:tag name="GENSWF_ADVANCE_TIME" val="351.498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D43DAAE-EDE8-4C1A-87A6-B27E58918096}"/>
  <p:tag name="GENSWF_ADVANCE_TIME" val="78.57"/>
  <p:tag name="ISPRING_CUSTOM_TIMING_USED" val="1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754</Words>
  <Application>Microsoft Office PowerPoint</Application>
  <PresentationFormat>Presentazione su schermo (4:3)</PresentationFormat>
  <Paragraphs>171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lorenzo</cp:lastModifiedBy>
  <cp:revision>8</cp:revision>
  <dcterms:modified xsi:type="dcterms:W3CDTF">2015-06-04T14:34:06Z</dcterms:modified>
</cp:coreProperties>
</file>