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5" r:id="rId2"/>
    <p:sldMasterId id="2147484038" r:id="rId3"/>
    <p:sldMasterId id="2147484051" r:id="rId4"/>
    <p:sldMasterId id="2147484064" r:id="rId5"/>
    <p:sldMasterId id="2147484077" r:id="rId6"/>
  </p:sldMasterIdLst>
  <p:notesMasterIdLst>
    <p:notesMasterId r:id="rId83"/>
  </p:notesMasterIdLst>
  <p:sldIdLst>
    <p:sldId id="257" r:id="rId7"/>
    <p:sldId id="258" r:id="rId8"/>
    <p:sldId id="262" r:id="rId9"/>
    <p:sldId id="263" r:id="rId10"/>
    <p:sldId id="264" r:id="rId11"/>
    <p:sldId id="265" r:id="rId12"/>
    <p:sldId id="266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276" r:id="rId28"/>
    <p:sldId id="277" r:id="rId29"/>
    <p:sldId id="278" r:id="rId30"/>
    <p:sldId id="34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65" r:id="rId39"/>
    <p:sldId id="366" r:id="rId40"/>
    <p:sldId id="364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9" r:id="rId65"/>
    <p:sldId id="293" r:id="rId66"/>
    <p:sldId id="294" r:id="rId67"/>
    <p:sldId id="341" r:id="rId68"/>
    <p:sldId id="342" r:id="rId69"/>
    <p:sldId id="343" r:id="rId70"/>
    <p:sldId id="328" r:id="rId71"/>
    <p:sldId id="329" r:id="rId72"/>
    <p:sldId id="295" r:id="rId73"/>
    <p:sldId id="296" r:id="rId74"/>
    <p:sldId id="297" r:id="rId75"/>
    <p:sldId id="306" r:id="rId76"/>
    <p:sldId id="307" r:id="rId77"/>
    <p:sldId id="308" r:id="rId78"/>
    <p:sldId id="344" r:id="rId79"/>
    <p:sldId id="345" r:id="rId80"/>
    <p:sldId id="346" r:id="rId81"/>
    <p:sldId id="309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8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17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676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35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79446" algn="l" defTabSz="455887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35338" algn="l" defTabSz="455887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1226" algn="l" defTabSz="455887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47118" algn="l" defTabSz="455887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9807" autoAdjust="0"/>
  </p:normalViewPr>
  <p:slideViewPr>
    <p:cSldViewPr>
      <p:cViewPr varScale="1">
        <p:scale>
          <a:sx n="94" d="100"/>
          <a:sy n="94" d="100"/>
        </p:scale>
        <p:origin x="14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presProps" Target="pres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tableStyles" Target="tableStyles.xml"/><Relationship Id="rId61" Type="http://schemas.openxmlformats.org/officeDocument/2006/relationships/slide" Target="slides/slide55.xml"/><Relationship Id="rId82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5007F4B-606C-0840-8859-693E4C093040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3DBFF35-B4B7-C747-B58B-3B7D4A41B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98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588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17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676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35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79446" algn="l" defTabSz="9117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338" algn="l" defTabSz="9117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226" algn="l" defTabSz="9117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118" algn="l" defTabSz="9117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551490D-01BA-BE4A-8D73-BE3E2949FBF5}" type="slidenum">
              <a:rPr lang="en-GB" sz="1200"/>
              <a:pPr eaLnBrk="1" hangingPunct="1"/>
              <a:t>35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B29C3-F403-2446-94A0-D6F4A866FFE5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FF5E6-F354-9546-AABB-D76B19979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0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BD51C-E5F5-F342-A908-8E6CB9CB698E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98880-B8A4-2C4F-B2B1-DA4AAF07F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65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65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6AAE6-0377-7E4E-B940-5C0FFE894D1E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12A36-2E9C-3946-9DCC-B4AA06128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C9205-EDC4-2F4B-A273-8DF09128397C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639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E2CE-8914-5F4A-88A0-E17C6F6C9E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9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E9C-8CD2-F34A-B4BD-5F53841EC3E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30" y="4407354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30" y="2906486"/>
            <a:ext cx="7772400" cy="150086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5464" indent="0">
              <a:buNone/>
              <a:defRPr sz="1500"/>
            </a:lvl2pPr>
            <a:lvl3pPr marL="750928" indent="0">
              <a:buNone/>
              <a:defRPr sz="1300"/>
            </a:lvl3pPr>
            <a:lvl4pPr marL="1126394" indent="0">
              <a:buNone/>
              <a:defRPr sz="1200"/>
            </a:lvl4pPr>
            <a:lvl5pPr marL="1501861" indent="0">
              <a:buNone/>
              <a:defRPr sz="1200"/>
            </a:lvl5pPr>
            <a:lvl6pPr marL="1877323" indent="0">
              <a:buNone/>
              <a:defRPr sz="1200"/>
            </a:lvl6pPr>
            <a:lvl7pPr marL="2252789" indent="0">
              <a:buNone/>
              <a:defRPr sz="1200"/>
            </a:lvl7pPr>
            <a:lvl8pPr marL="2628250" indent="0">
              <a:buNone/>
              <a:defRPr sz="1200"/>
            </a:lvl8pPr>
            <a:lvl9pPr marL="3003722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FBEB-81E6-584D-B74A-44F4CECF00C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2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053E-F90B-2B40-8F62-F87D094CCA3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889"/>
            <a:ext cx="403987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464" indent="0">
              <a:buNone/>
              <a:defRPr sz="1600" b="1"/>
            </a:lvl2pPr>
            <a:lvl3pPr marL="750928" indent="0">
              <a:buNone/>
              <a:defRPr sz="1500" b="1"/>
            </a:lvl3pPr>
            <a:lvl4pPr marL="1126394" indent="0">
              <a:buNone/>
              <a:defRPr sz="1300" b="1"/>
            </a:lvl4pPr>
            <a:lvl5pPr marL="1501861" indent="0">
              <a:buNone/>
              <a:defRPr sz="1300" b="1"/>
            </a:lvl5pPr>
            <a:lvl6pPr marL="1877323" indent="0">
              <a:buNone/>
              <a:defRPr sz="1300" b="1"/>
            </a:lvl6pPr>
            <a:lvl7pPr marL="2252789" indent="0">
              <a:buNone/>
              <a:defRPr sz="1300" b="1"/>
            </a:lvl7pPr>
            <a:lvl8pPr marL="2628250" indent="0">
              <a:buNone/>
              <a:defRPr sz="1300" b="1"/>
            </a:lvl8pPr>
            <a:lvl9pPr marL="3003722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422"/>
            <a:ext cx="403987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60" y="1534889"/>
            <a:ext cx="404114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464" indent="0">
              <a:buNone/>
              <a:defRPr sz="1600" b="1"/>
            </a:lvl2pPr>
            <a:lvl3pPr marL="750928" indent="0">
              <a:buNone/>
              <a:defRPr sz="1500" b="1"/>
            </a:lvl3pPr>
            <a:lvl4pPr marL="1126394" indent="0">
              <a:buNone/>
              <a:defRPr sz="1300" b="1"/>
            </a:lvl4pPr>
            <a:lvl5pPr marL="1501861" indent="0">
              <a:buNone/>
              <a:defRPr sz="1300" b="1"/>
            </a:lvl5pPr>
            <a:lvl6pPr marL="1877323" indent="0">
              <a:buNone/>
              <a:defRPr sz="1300" b="1"/>
            </a:lvl6pPr>
            <a:lvl7pPr marL="2252789" indent="0">
              <a:buNone/>
              <a:defRPr sz="1300" b="1"/>
            </a:lvl7pPr>
            <a:lvl8pPr marL="2628250" indent="0">
              <a:buNone/>
              <a:defRPr sz="1300" b="1"/>
            </a:lvl8pPr>
            <a:lvl9pPr marL="3003722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60" y="2174422"/>
            <a:ext cx="404114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859A-5152-7F49-9369-5A12F4F587A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2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B962-BDEB-1C4B-9FDE-2B1D6AE8FF0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FEA7-D2C7-8B4B-A080-A5584BAEA19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46547-981A-214F-B51E-3FBF4522E128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E0A5-61DB-344B-9190-BA3665E7C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7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504"/>
            <a:ext cx="3008630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504"/>
            <a:ext cx="5111750" cy="58524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554"/>
            <a:ext cx="3008630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75464" indent="0">
              <a:buNone/>
              <a:defRPr sz="1000"/>
            </a:lvl2pPr>
            <a:lvl3pPr marL="750928" indent="0">
              <a:buNone/>
              <a:defRPr sz="800"/>
            </a:lvl3pPr>
            <a:lvl4pPr marL="1126394" indent="0">
              <a:buNone/>
              <a:defRPr sz="700"/>
            </a:lvl4pPr>
            <a:lvl5pPr marL="1501861" indent="0">
              <a:buNone/>
              <a:defRPr sz="700"/>
            </a:lvl5pPr>
            <a:lvl6pPr marL="1877323" indent="0">
              <a:buNone/>
              <a:defRPr sz="700"/>
            </a:lvl6pPr>
            <a:lvl7pPr marL="2252789" indent="0">
              <a:buNone/>
              <a:defRPr sz="700"/>
            </a:lvl7pPr>
            <a:lvl8pPr marL="2628250" indent="0">
              <a:buNone/>
              <a:defRPr sz="700"/>
            </a:lvl8pPr>
            <a:lvl9pPr marL="3003722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C19B-744D-094A-AE6B-5EA902A0C01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6400" cy="5674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70" y="612321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5464" indent="0">
              <a:buNone/>
              <a:defRPr sz="2300"/>
            </a:lvl2pPr>
            <a:lvl3pPr marL="750928" indent="0">
              <a:buNone/>
              <a:defRPr sz="2000"/>
            </a:lvl3pPr>
            <a:lvl4pPr marL="1126394" indent="0">
              <a:buNone/>
              <a:defRPr sz="1600"/>
            </a:lvl4pPr>
            <a:lvl5pPr marL="1501861" indent="0">
              <a:buNone/>
              <a:defRPr sz="1600"/>
            </a:lvl5pPr>
            <a:lvl6pPr marL="1877323" indent="0">
              <a:buNone/>
              <a:defRPr sz="1600"/>
            </a:lvl6pPr>
            <a:lvl7pPr marL="2252789" indent="0">
              <a:buNone/>
              <a:defRPr sz="1600"/>
            </a:lvl7pPr>
            <a:lvl8pPr marL="2628250" indent="0">
              <a:buNone/>
              <a:defRPr sz="1600"/>
            </a:lvl8pPr>
            <a:lvl9pPr marL="3003722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70" y="5368018"/>
            <a:ext cx="54864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75464" indent="0">
              <a:buNone/>
              <a:defRPr sz="1000"/>
            </a:lvl2pPr>
            <a:lvl3pPr marL="750928" indent="0">
              <a:buNone/>
              <a:defRPr sz="800"/>
            </a:lvl3pPr>
            <a:lvl4pPr marL="1126394" indent="0">
              <a:buNone/>
              <a:defRPr sz="700"/>
            </a:lvl4pPr>
            <a:lvl5pPr marL="1501861" indent="0">
              <a:buNone/>
              <a:defRPr sz="700"/>
            </a:lvl5pPr>
            <a:lvl6pPr marL="1877323" indent="0">
              <a:buNone/>
              <a:defRPr sz="700"/>
            </a:lvl6pPr>
            <a:lvl7pPr marL="2252789" indent="0">
              <a:buNone/>
              <a:defRPr sz="700"/>
            </a:lvl7pPr>
            <a:lvl8pPr marL="2628250" indent="0">
              <a:buNone/>
              <a:defRPr sz="700"/>
            </a:lvl8pPr>
            <a:lvl9pPr marL="3003722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214-37FB-4245-904A-CABCF7D2832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89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B9C-6499-FC4E-83AE-B989AD36EAF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68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0738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E31C-39D7-F548-A6C1-F3AF1642A41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076F-051F-F540-894E-BDB2A4413E5E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92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E2CE-8914-5F4A-88A0-E17C6F6C9E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26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E9C-8CD2-F34A-B4BD-5F53841EC3E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29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30" y="4407354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30" y="2906486"/>
            <a:ext cx="7772400" cy="150086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5664" indent="0">
              <a:buNone/>
              <a:defRPr sz="1500"/>
            </a:lvl2pPr>
            <a:lvl3pPr marL="751328" indent="0">
              <a:buNone/>
              <a:defRPr sz="1300"/>
            </a:lvl3pPr>
            <a:lvl4pPr marL="1126994" indent="0">
              <a:buNone/>
              <a:defRPr sz="1200"/>
            </a:lvl4pPr>
            <a:lvl5pPr marL="1502659" indent="0">
              <a:buNone/>
              <a:defRPr sz="1200"/>
            </a:lvl5pPr>
            <a:lvl6pPr marL="1878322" indent="0">
              <a:buNone/>
              <a:defRPr sz="1200"/>
            </a:lvl6pPr>
            <a:lvl7pPr marL="2253987" indent="0">
              <a:buNone/>
              <a:defRPr sz="1200"/>
            </a:lvl7pPr>
            <a:lvl8pPr marL="2629650" indent="0">
              <a:buNone/>
              <a:defRPr sz="1200"/>
            </a:lvl8pPr>
            <a:lvl9pPr marL="3005319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FBEB-81E6-584D-B74A-44F4CECF00C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71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053E-F90B-2B40-8F62-F87D094CCA3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59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889"/>
            <a:ext cx="403987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664" indent="0">
              <a:buNone/>
              <a:defRPr sz="1600" b="1"/>
            </a:lvl2pPr>
            <a:lvl3pPr marL="751328" indent="0">
              <a:buNone/>
              <a:defRPr sz="1500" b="1"/>
            </a:lvl3pPr>
            <a:lvl4pPr marL="1126994" indent="0">
              <a:buNone/>
              <a:defRPr sz="1300" b="1"/>
            </a:lvl4pPr>
            <a:lvl5pPr marL="1502659" indent="0">
              <a:buNone/>
              <a:defRPr sz="1300" b="1"/>
            </a:lvl5pPr>
            <a:lvl6pPr marL="1878322" indent="0">
              <a:buNone/>
              <a:defRPr sz="1300" b="1"/>
            </a:lvl6pPr>
            <a:lvl7pPr marL="2253987" indent="0">
              <a:buNone/>
              <a:defRPr sz="1300" b="1"/>
            </a:lvl7pPr>
            <a:lvl8pPr marL="2629650" indent="0">
              <a:buNone/>
              <a:defRPr sz="1300" b="1"/>
            </a:lvl8pPr>
            <a:lvl9pPr marL="3005319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422"/>
            <a:ext cx="403987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60" y="1534889"/>
            <a:ext cx="404114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664" indent="0">
              <a:buNone/>
              <a:defRPr sz="1600" b="1"/>
            </a:lvl2pPr>
            <a:lvl3pPr marL="751328" indent="0">
              <a:buNone/>
              <a:defRPr sz="1500" b="1"/>
            </a:lvl3pPr>
            <a:lvl4pPr marL="1126994" indent="0">
              <a:buNone/>
              <a:defRPr sz="1300" b="1"/>
            </a:lvl4pPr>
            <a:lvl5pPr marL="1502659" indent="0">
              <a:buNone/>
              <a:defRPr sz="1300" b="1"/>
            </a:lvl5pPr>
            <a:lvl6pPr marL="1878322" indent="0">
              <a:buNone/>
              <a:defRPr sz="1300" b="1"/>
            </a:lvl6pPr>
            <a:lvl7pPr marL="2253987" indent="0">
              <a:buNone/>
              <a:defRPr sz="1300" b="1"/>
            </a:lvl7pPr>
            <a:lvl8pPr marL="2629650" indent="0">
              <a:buNone/>
              <a:defRPr sz="1300" b="1"/>
            </a:lvl8pPr>
            <a:lvl9pPr marL="3005319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60" y="2174422"/>
            <a:ext cx="404114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859A-5152-7F49-9369-5A12F4F587A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45F95E-E068-5147-AFB5-0203AC2BC862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D3778-8157-CD4C-88FB-2C1D16B1D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18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B962-BDEB-1C4B-9FDE-2B1D6AE8FF0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14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FEA7-D2C7-8B4B-A080-A5584BAEA19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26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504"/>
            <a:ext cx="3008630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504"/>
            <a:ext cx="5111750" cy="58524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554"/>
            <a:ext cx="3008630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75664" indent="0">
              <a:buNone/>
              <a:defRPr sz="1000"/>
            </a:lvl2pPr>
            <a:lvl3pPr marL="751328" indent="0">
              <a:buNone/>
              <a:defRPr sz="800"/>
            </a:lvl3pPr>
            <a:lvl4pPr marL="1126994" indent="0">
              <a:buNone/>
              <a:defRPr sz="700"/>
            </a:lvl4pPr>
            <a:lvl5pPr marL="1502659" indent="0">
              <a:buNone/>
              <a:defRPr sz="700"/>
            </a:lvl5pPr>
            <a:lvl6pPr marL="1878322" indent="0">
              <a:buNone/>
              <a:defRPr sz="700"/>
            </a:lvl6pPr>
            <a:lvl7pPr marL="2253987" indent="0">
              <a:buNone/>
              <a:defRPr sz="700"/>
            </a:lvl7pPr>
            <a:lvl8pPr marL="2629650" indent="0">
              <a:buNone/>
              <a:defRPr sz="700"/>
            </a:lvl8pPr>
            <a:lvl9pPr marL="3005319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C19B-744D-094A-AE6B-5EA902A0C01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6400" cy="5674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70" y="612321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5664" indent="0">
              <a:buNone/>
              <a:defRPr sz="2300"/>
            </a:lvl2pPr>
            <a:lvl3pPr marL="751328" indent="0">
              <a:buNone/>
              <a:defRPr sz="2000"/>
            </a:lvl3pPr>
            <a:lvl4pPr marL="1126994" indent="0">
              <a:buNone/>
              <a:defRPr sz="1600"/>
            </a:lvl4pPr>
            <a:lvl5pPr marL="1502659" indent="0">
              <a:buNone/>
              <a:defRPr sz="1600"/>
            </a:lvl5pPr>
            <a:lvl6pPr marL="1878322" indent="0">
              <a:buNone/>
              <a:defRPr sz="1600"/>
            </a:lvl6pPr>
            <a:lvl7pPr marL="2253987" indent="0">
              <a:buNone/>
              <a:defRPr sz="1600"/>
            </a:lvl7pPr>
            <a:lvl8pPr marL="2629650" indent="0">
              <a:buNone/>
              <a:defRPr sz="1600"/>
            </a:lvl8pPr>
            <a:lvl9pPr marL="3005319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70" y="5368018"/>
            <a:ext cx="54864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75664" indent="0">
              <a:buNone/>
              <a:defRPr sz="1000"/>
            </a:lvl2pPr>
            <a:lvl3pPr marL="751328" indent="0">
              <a:buNone/>
              <a:defRPr sz="800"/>
            </a:lvl3pPr>
            <a:lvl4pPr marL="1126994" indent="0">
              <a:buNone/>
              <a:defRPr sz="700"/>
            </a:lvl4pPr>
            <a:lvl5pPr marL="1502659" indent="0">
              <a:buNone/>
              <a:defRPr sz="700"/>
            </a:lvl5pPr>
            <a:lvl6pPr marL="1878322" indent="0">
              <a:buNone/>
              <a:defRPr sz="700"/>
            </a:lvl6pPr>
            <a:lvl7pPr marL="2253987" indent="0">
              <a:buNone/>
              <a:defRPr sz="700"/>
            </a:lvl7pPr>
            <a:lvl8pPr marL="2629650" indent="0">
              <a:buNone/>
              <a:defRPr sz="700"/>
            </a:lvl8pPr>
            <a:lvl9pPr marL="3005319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214-37FB-4245-904A-CABCF7D2832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49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B9C-6499-FC4E-83AE-B989AD36EAF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92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0738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E31C-39D7-F548-A6C1-F3AF1642A41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29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076F-051F-F540-894E-BDB2A4413E5E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4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E2CE-8914-5F4A-88A0-E17C6F6C9E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20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E9C-8CD2-F34A-B4BD-5F53841EC3E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8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30" y="4407354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30" y="2906486"/>
            <a:ext cx="7772400" cy="150086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5904" indent="0">
              <a:buNone/>
              <a:defRPr sz="1500"/>
            </a:lvl2pPr>
            <a:lvl3pPr marL="751808" indent="0">
              <a:buNone/>
              <a:defRPr sz="1300"/>
            </a:lvl3pPr>
            <a:lvl4pPr marL="1127713" indent="0">
              <a:buNone/>
              <a:defRPr sz="1200"/>
            </a:lvl4pPr>
            <a:lvl5pPr marL="1503617" indent="0">
              <a:buNone/>
              <a:defRPr sz="1200"/>
            </a:lvl5pPr>
            <a:lvl6pPr marL="1879521" indent="0">
              <a:buNone/>
              <a:defRPr sz="1200"/>
            </a:lvl6pPr>
            <a:lvl7pPr marL="2255425" indent="0">
              <a:buNone/>
              <a:defRPr sz="1200"/>
            </a:lvl7pPr>
            <a:lvl8pPr marL="2631330" indent="0">
              <a:buNone/>
              <a:defRPr sz="1200"/>
            </a:lvl8pPr>
            <a:lvl9pPr marL="3007235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FBEB-81E6-584D-B74A-44F4CECF00C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1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9CE13-B356-734F-88F3-991A8B97919A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3E6F-C91D-9248-B0BE-CFD86F724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72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053E-F90B-2B40-8F62-F87D094CCA3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2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889"/>
            <a:ext cx="403987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904" indent="0">
              <a:buNone/>
              <a:defRPr sz="1600" b="1"/>
            </a:lvl2pPr>
            <a:lvl3pPr marL="751808" indent="0">
              <a:buNone/>
              <a:defRPr sz="1500" b="1"/>
            </a:lvl3pPr>
            <a:lvl4pPr marL="1127713" indent="0">
              <a:buNone/>
              <a:defRPr sz="1300" b="1"/>
            </a:lvl4pPr>
            <a:lvl5pPr marL="1503617" indent="0">
              <a:buNone/>
              <a:defRPr sz="1300" b="1"/>
            </a:lvl5pPr>
            <a:lvl6pPr marL="1879521" indent="0">
              <a:buNone/>
              <a:defRPr sz="1300" b="1"/>
            </a:lvl6pPr>
            <a:lvl7pPr marL="2255425" indent="0">
              <a:buNone/>
              <a:defRPr sz="1300" b="1"/>
            </a:lvl7pPr>
            <a:lvl8pPr marL="2631330" indent="0">
              <a:buNone/>
              <a:defRPr sz="1300" b="1"/>
            </a:lvl8pPr>
            <a:lvl9pPr marL="3007235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422"/>
            <a:ext cx="403987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60" y="1534889"/>
            <a:ext cx="404114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904" indent="0">
              <a:buNone/>
              <a:defRPr sz="1600" b="1"/>
            </a:lvl2pPr>
            <a:lvl3pPr marL="751808" indent="0">
              <a:buNone/>
              <a:defRPr sz="1500" b="1"/>
            </a:lvl3pPr>
            <a:lvl4pPr marL="1127713" indent="0">
              <a:buNone/>
              <a:defRPr sz="1300" b="1"/>
            </a:lvl4pPr>
            <a:lvl5pPr marL="1503617" indent="0">
              <a:buNone/>
              <a:defRPr sz="1300" b="1"/>
            </a:lvl5pPr>
            <a:lvl6pPr marL="1879521" indent="0">
              <a:buNone/>
              <a:defRPr sz="1300" b="1"/>
            </a:lvl6pPr>
            <a:lvl7pPr marL="2255425" indent="0">
              <a:buNone/>
              <a:defRPr sz="1300" b="1"/>
            </a:lvl7pPr>
            <a:lvl8pPr marL="2631330" indent="0">
              <a:buNone/>
              <a:defRPr sz="1300" b="1"/>
            </a:lvl8pPr>
            <a:lvl9pPr marL="3007235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60" y="2174422"/>
            <a:ext cx="404114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859A-5152-7F49-9369-5A12F4F587A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48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B962-BDEB-1C4B-9FDE-2B1D6AE8FF0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8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FEA7-D2C7-8B4B-A080-A5584BAEA19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47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504"/>
            <a:ext cx="3008630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504"/>
            <a:ext cx="5111750" cy="58524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554"/>
            <a:ext cx="3008630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75904" indent="0">
              <a:buNone/>
              <a:defRPr sz="1000"/>
            </a:lvl2pPr>
            <a:lvl3pPr marL="751808" indent="0">
              <a:buNone/>
              <a:defRPr sz="800"/>
            </a:lvl3pPr>
            <a:lvl4pPr marL="1127713" indent="0">
              <a:buNone/>
              <a:defRPr sz="700"/>
            </a:lvl4pPr>
            <a:lvl5pPr marL="1503617" indent="0">
              <a:buNone/>
              <a:defRPr sz="700"/>
            </a:lvl5pPr>
            <a:lvl6pPr marL="1879521" indent="0">
              <a:buNone/>
              <a:defRPr sz="700"/>
            </a:lvl6pPr>
            <a:lvl7pPr marL="2255425" indent="0">
              <a:buNone/>
              <a:defRPr sz="700"/>
            </a:lvl7pPr>
            <a:lvl8pPr marL="2631330" indent="0">
              <a:buNone/>
              <a:defRPr sz="700"/>
            </a:lvl8pPr>
            <a:lvl9pPr marL="3007235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C19B-744D-094A-AE6B-5EA902A0C01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15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6400" cy="5674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70" y="612321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5904" indent="0">
              <a:buNone/>
              <a:defRPr sz="2300"/>
            </a:lvl2pPr>
            <a:lvl3pPr marL="751808" indent="0">
              <a:buNone/>
              <a:defRPr sz="2000"/>
            </a:lvl3pPr>
            <a:lvl4pPr marL="1127713" indent="0">
              <a:buNone/>
              <a:defRPr sz="1600"/>
            </a:lvl4pPr>
            <a:lvl5pPr marL="1503617" indent="0">
              <a:buNone/>
              <a:defRPr sz="1600"/>
            </a:lvl5pPr>
            <a:lvl6pPr marL="1879521" indent="0">
              <a:buNone/>
              <a:defRPr sz="1600"/>
            </a:lvl6pPr>
            <a:lvl7pPr marL="2255425" indent="0">
              <a:buNone/>
              <a:defRPr sz="1600"/>
            </a:lvl7pPr>
            <a:lvl8pPr marL="2631330" indent="0">
              <a:buNone/>
              <a:defRPr sz="1600"/>
            </a:lvl8pPr>
            <a:lvl9pPr marL="3007235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70" y="5368018"/>
            <a:ext cx="54864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75904" indent="0">
              <a:buNone/>
              <a:defRPr sz="1000"/>
            </a:lvl2pPr>
            <a:lvl3pPr marL="751808" indent="0">
              <a:buNone/>
              <a:defRPr sz="800"/>
            </a:lvl3pPr>
            <a:lvl4pPr marL="1127713" indent="0">
              <a:buNone/>
              <a:defRPr sz="700"/>
            </a:lvl4pPr>
            <a:lvl5pPr marL="1503617" indent="0">
              <a:buNone/>
              <a:defRPr sz="700"/>
            </a:lvl5pPr>
            <a:lvl6pPr marL="1879521" indent="0">
              <a:buNone/>
              <a:defRPr sz="700"/>
            </a:lvl6pPr>
            <a:lvl7pPr marL="2255425" indent="0">
              <a:buNone/>
              <a:defRPr sz="700"/>
            </a:lvl7pPr>
            <a:lvl8pPr marL="2631330" indent="0">
              <a:buNone/>
              <a:defRPr sz="700"/>
            </a:lvl8pPr>
            <a:lvl9pPr marL="3007235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214-37FB-4245-904A-CABCF7D2832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34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B9C-6499-FC4E-83AE-B989AD36EAF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21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0738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E31C-39D7-F548-A6C1-F3AF1642A41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28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076F-051F-F540-894E-BDB2A4413E5E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66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E2CE-8914-5F4A-88A0-E17C6F6C9E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5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87" indent="0">
              <a:buNone/>
              <a:defRPr sz="2000" b="1"/>
            </a:lvl2pPr>
            <a:lvl3pPr marL="911778" indent="0">
              <a:buNone/>
              <a:defRPr sz="1800" b="1"/>
            </a:lvl3pPr>
            <a:lvl4pPr marL="1367674" indent="0">
              <a:buNone/>
              <a:defRPr sz="1600" b="1"/>
            </a:lvl4pPr>
            <a:lvl5pPr marL="1823559" indent="0">
              <a:buNone/>
              <a:defRPr sz="1600" b="1"/>
            </a:lvl5pPr>
            <a:lvl6pPr marL="2279446" indent="0">
              <a:buNone/>
              <a:defRPr sz="1600" b="1"/>
            </a:lvl6pPr>
            <a:lvl7pPr marL="2735338" indent="0">
              <a:buNone/>
              <a:defRPr sz="1600" b="1"/>
            </a:lvl7pPr>
            <a:lvl8pPr marL="3191226" indent="0">
              <a:buNone/>
              <a:defRPr sz="1600" b="1"/>
            </a:lvl8pPr>
            <a:lvl9pPr marL="364711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87" indent="0">
              <a:buNone/>
              <a:defRPr sz="2000" b="1"/>
            </a:lvl2pPr>
            <a:lvl3pPr marL="911778" indent="0">
              <a:buNone/>
              <a:defRPr sz="1800" b="1"/>
            </a:lvl3pPr>
            <a:lvl4pPr marL="1367674" indent="0">
              <a:buNone/>
              <a:defRPr sz="1600" b="1"/>
            </a:lvl4pPr>
            <a:lvl5pPr marL="1823559" indent="0">
              <a:buNone/>
              <a:defRPr sz="1600" b="1"/>
            </a:lvl5pPr>
            <a:lvl6pPr marL="2279446" indent="0">
              <a:buNone/>
              <a:defRPr sz="1600" b="1"/>
            </a:lvl6pPr>
            <a:lvl7pPr marL="2735338" indent="0">
              <a:buNone/>
              <a:defRPr sz="1600" b="1"/>
            </a:lvl7pPr>
            <a:lvl8pPr marL="3191226" indent="0">
              <a:buNone/>
              <a:defRPr sz="1600" b="1"/>
            </a:lvl8pPr>
            <a:lvl9pPr marL="364711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E2E2E-4363-B143-9A35-2096C39AE7C6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B7CDC-A449-AD45-938A-D02592796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E9C-8CD2-F34A-B4BD-5F53841EC3E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92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30" y="4407354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30" y="2906486"/>
            <a:ext cx="7772400" cy="150086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6184" indent="0">
              <a:buNone/>
              <a:defRPr sz="1500"/>
            </a:lvl2pPr>
            <a:lvl3pPr marL="752368" indent="0">
              <a:buNone/>
              <a:defRPr sz="1300"/>
            </a:lvl3pPr>
            <a:lvl4pPr marL="1128553" indent="0">
              <a:buNone/>
              <a:defRPr sz="1200"/>
            </a:lvl4pPr>
            <a:lvl5pPr marL="1504737" indent="0">
              <a:buNone/>
              <a:defRPr sz="1200"/>
            </a:lvl5pPr>
            <a:lvl6pPr marL="1880921" indent="0">
              <a:buNone/>
              <a:defRPr sz="1200"/>
            </a:lvl6pPr>
            <a:lvl7pPr marL="2257105" indent="0">
              <a:buNone/>
              <a:defRPr sz="1200"/>
            </a:lvl7pPr>
            <a:lvl8pPr marL="2633289" indent="0">
              <a:buNone/>
              <a:defRPr sz="1200"/>
            </a:lvl8pPr>
            <a:lvl9pPr marL="3009474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FBEB-81E6-584D-B74A-44F4CECF00C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3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053E-F90B-2B40-8F62-F87D094CCA3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77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889"/>
            <a:ext cx="403987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184" indent="0">
              <a:buNone/>
              <a:defRPr sz="1600" b="1"/>
            </a:lvl2pPr>
            <a:lvl3pPr marL="752368" indent="0">
              <a:buNone/>
              <a:defRPr sz="1500" b="1"/>
            </a:lvl3pPr>
            <a:lvl4pPr marL="1128553" indent="0">
              <a:buNone/>
              <a:defRPr sz="1300" b="1"/>
            </a:lvl4pPr>
            <a:lvl5pPr marL="1504737" indent="0">
              <a:buNone/>
              <a:defRPr sz="1300" b="1"/>
            </a:lvl5pPr>
            <a:lvl6pPr marL="1880921" indent="0">
              <a:buNone/>
              <a:defRPr sz="1300" b="1"/>
            </a:lvl6pPr>
            <a:lvl7pPr marL="2257105" indent="0">
              <a:buNone/>
              <a:defRPr sz="1300" b="1"/>
            </a:lvl7pPr>
            <a:lvl8pPr marL="2633289" indent="0">
              <a:buNone/>
              <a:defRPr sz="1300" b="1"/>
            </a:lvl8pPr>
            <a:lvl9pPr marL="3009474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422"/>
            <a:ext cx="403987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60" y="1534889"/>
            <a:ext cx="404114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184" indent="0">
              <a:buNone/>
              <a:defRPr sz="1600" b="1"/>
            </a:lvl2pPr>
            <a:lvl3pPr marL="752368" indent="0">
              <a:buNone/>
              <a:defRPr sz="1500" b="1"/>
            </a:lvl3pPr>
            <a:lvl4pPr marL="1128553" indent="0">
              <a:buNone/>
              <a:defRPr sz="1300" b="1"/>
            </a:lvl4pPr>
            <a:lvl5pPr marL="1504737" indent="0">
              <a:buNone/>
              <a:defRPr sz="1300" b="1"/>
            </a:lvl5pPr>
            <a:lvl6pPr marL="1880921" indent="0">
              <a:buNone/>
              <a:defRPr sz="1300" b="1"/>
            </a:lvl6pPr>
            <a:lvl7pPr marL="2257105" indent="0">
              <a:buNone/>
              <a:defRPr sz="1300" b="1"/>
            </a:lvl7pPr>
            <a:lvl8pPr marL="2633289" indent="0">
              <a:buNone/>
              <a:defRPr sz="1300" b="1"/>
            </a:lvl8pPr>
            <a:lvl9pPr marL="3009474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60" y="2174422"/>
            <a:ext cx="404114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859A-5152-7F49-9369-5A12F4F587A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5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B962-BDEB-1C4B-9FDE-2B1D6AE8FF0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2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FEA7-D2C7-8B4B-A080-A5584BAEA19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04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504"/>
            <a:ext cx="3008630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504"/>
            <a:ext cx="5111750" cy="58524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554"/>
            <a:ext cx="3008630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76184" indent="0">
              <a:buNone/>
              <a:defRPr sz="1000"/>
            </a:lvl2pPr>
            <a:lvl3pPr marL="752368" indent="0">
              <a:buNone/>
              <a:defRPr sz="800"/>
            </a:lvl3pPr>
            <a:lvl4pPr marL="1128553" indent="0">
              <a:buNone/>
              <a:defRPr sz="700"/>
            </a:lvl4pPr>
            <a:lvl5pPr marL="1504737" indent="0">
              <a:buNone/>
              <a:defRPr sz="700"/>
            </a:lvl5pPr>
            <a:lvl6pPr marL="1880921" indent="0">
              <a:buNone/>
              <a:defRPr sz="700"/>
            </a:lvl6pPr>
            <a:lvl7pPr marL="2257105" indent="0">
              <a:buNone/>
              <a:defRPr sz="700"/>
            </a:lvl7pPr>
            <a:lvl8pPr marL="2633289" indent="0">
              <a:buNone/>
              <a:defRPr sz="700"/>
            </a:lvl8pPr>
            <a:lvl9pPr marL="3009474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C19B-744D-094A-AE6B-5EA902A0C01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8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6400" cy="5674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70" y="612321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6184" indent="0">
              <a:buNone/>
              <a:defRPr sz="2300"/>
            </a:lvl2pPr>
            <a:lvl3pPr marL="752368" indent="0">
              <a:buNone/>
              <a:defRPr sz="2000"/>
            </a:lvl3pPr>
            <a:lvl4pPr marL="1128553" indent="0">
              <a:buNone/>
              <a:defRPr sz="1600"/>
            </a:lvl4pPr>
            <a:lvl5pPr marL="1504737" indent="0">
              <a:buNone/>
              <a:defRPr sz="1600"/>
            </a:lvl5pPr>
            <a:lvl6pPr marL="1880921" indent="0">
              <a:buNone/>
              <a:defRPr sz="1600"/>
            </a:lvl6pPr>
            <a:lvl7pPr marL="2257105" indent="0">
              <a:buNone/>
              <a:defRPr sz="1600"/>
            </a:lvl7pPr>
            <a:lvl8pPr marL="2633289" indent="0">
              <a:buNone/>
              <a:defRPr sz="1600"/>
            </a:lvl8pPr>
            <a:lvl9pPr marL="3009474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70" y="5368018"/>
            <a:ext cx="54864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76184" indent="0">
              <a:buNone/>
              <a:defRPr sz="1000"/>
            </a:lvl2pPr>
            <a:lvl3pPr marL="752368" indent="0">
              <a:buNone/>
              <a:defRPr sz="800"/>
            </a:lvl3pPr>
            <a:lvl4pPr marL="1128553" indent="0">
              <a:buNone/>
              <a:defRPr sz="700"/>
            </a:lvl4pPr>
            <a:lvl5pPr marL="1504737" indent="0">
              <a:buNone/>
              <a:defRPr sz="700"/>
            </a:lvl5pPr>
            <a:lvl6pPr marL="1880921" indent="0">
              <a:buNone/>
              <a:defRPr sz="700"/>
            </a:lvl6pPr>
            <a:lvl7pPr marL="2257105" indent="0">
              <a:buNone/>
              <a:defRPr sz="700"/>
            </a:lvl7pPr>
            <a:lvl8pPr marL="2633289" indent="0">
              <a:buNone/>
              <a:defRPr sz="700"/>
            </a:lvl8pPr>
            <a:lvl9pPr marL="3009474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214-37FB-4245-904A-CABCF7D2832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93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B9C-6499-FC4E-83AE-B989AD36EAF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65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0738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E31C-39D7-F548-A6C1-F3AF1642A41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7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B0AE-5428-574A-96A1-180D33C8B19A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1E1A2-3EF1-F44B-9DE6-9FC207A58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3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076F-051F-F540-894E-BDB2A4413E5E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003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E2CE-8914-5F4A-88A0-E17C6F6C9E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42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E9C-8CD2-F34A-B4BD-5F53841EC3E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01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30" y="4407354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30" y="2906486"/>
            <a:ext cx="7772400" cy="150086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6504" indent="0">
              <a:buNone/>
              <a:defRPr sz="1500"/>
            </a:lvl2pPr>
            <a:lvl3pPr marL="753008" indent="0">
              <a:buNone/>
              <a:defRPr sz="1300"/>
            </a:lvl3pPr>
            <a:lvl4pPr marL="1129513" indent="0">
              <a:buNone/>
              <a:defRPr sz="1200"/>
            </a:lvl4pPr>
            <a:lvl5pPr marL="1506017" indent="0">
              <a:buNone/>
              <a:defRPr sz="1200"/>
            </a:lvl5pPr>
            <a:lvl6pPr marL="1882521" indent="0">
              <a:buNone/>
              <a:defRPr sz="1200"/>
            </a:lvl6pPr>
            <a:lvl7pPr marL="2259025" indent="0">
              <a:buNone/>
              <a:defRPr sz="1200"/>
            </a:lvl7pPr>
            <a:lvl8pPr marL="2635529" indent="0">
              <a:buNone/>
              <a:defRPr sz="1200"/>
            </a:lvl8pPr>
            <a:lvl9pPr marL="3012034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FBEB-81E6-584D-B74A-44F4CECF00C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85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053E-F90B-2B40-8F62-F87D094CCA30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10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886"/>
            <a:ext cx="403987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504" indent="0">
              <a:buNone/>
              <a:defRPr sz="1600" b="1"/>
            </a:lvl2pPr>
            <a:lvl3pPr marL="753008" indent="0">
              <a:buNone/>
              <a:defRPr sz="1500" b="1"/>
            </a:lvl3pPr>
            <a:lvl4pPr marL="1129513" indent="0">
              <a:buNone/>
              <a:defRPr sz="1300" b="1"/>
            </a:lvl4pPr>
            <a:lvl5pPr marL="1506017" indent="0">
              <a:buNone/>
              <a:defRPr sz="1300" b="1"/>
            </a:lvl5pPr>
            <a:lvl6pPr marL="1882521" indent="0">
              <a:buNone/>
              <a:defRPr sz="1300" b="1"/>
            </a:lvl6pPr>
            <a:lvl7pPr marL="2259025" indent="0">
              <a:buNone/>
              <a:defRPr sz="1300" b="1"/>
            </a:lvl7pPr>
            <a:lvl8pPr marL="2635529" indent="0">
              <a:buNone/>
              <a:defRPr sz="1300" b="1"/>
            </a:lvl8pPr>
            <a:lvl9pPr marL="3012034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422"/>
            <a:ext cx="403987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60" y="1534886"/>
            <a:ext cx="4041140" cy="6395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504" indent="0">
              <a:buNone/>
              <a:defRPr sz="1600" b="1"/>
            </a:lvl2pPr>
            <a:lvl3pPr marL="753008" indent="0">
              <a:buNone/>
              <a:defRPr sz="1500" b="1"/>
            </a:lvl3pPr>
            <a:lvl4pPr marL="1129513" indent="0">
              <a:buNone/>
              <a:defRPr sz="1300" b="1"/>
            </a:lvl4pPr>
            <a:lvl5pPr marL="1506017" indent="0">
              <a:buNone/>
              <a:defRPr sz="1300" b="1"/>
            </a:lvl5pPr>
            <a:lvl6pPr marL="1882521" indent="0">
              <a:buNone/>
              <a:defRPr sz="1300" b="1"/>
            </a:lvl6pPr>
            <a:lvl7pPr marL="2259025" indent="0">
              <a:buNone/>
              <a:defRPr sz="1300" b="1"/>
            </a:lvl7pPr>
            <a:lvl8pPr marL="2635529" indent="0">
              <a:buNone/>
              <a:defRPr sz="1300" b="1"/>
            </a:lvl8pPr>
            <a:lvl9pPr marL="3012034" indent="0">
              <a:buNone/>
              <a:defRPr sz="1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60" y="2174422"/>
            <a:ext cx="4041140" cy="395151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859A-5152-7F49-9369-5A12F4F587A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77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B962-BDEB-1C4B-9FDE-2B1D6AE8FF0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84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FEA7-D2C7-8B4B-A080-A5584BAEA19D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62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504"/>
            <a:ext cx="3008630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504"/>
            <a:ext cx="5111750" cy="58524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554"/>
            <a:ext cx="3008630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76504" indent="0">
              <a:buNone/>
              <a:defRPr sz="1000"/>
            </a:lvl2pPr>
            <a:lvl3pPr marL="753008" indent="0">
              <a:buNone/>
              <a:defRPr sz="800"/>
            </a:lvl3pPr>
            <a:lvl4pPr marL="1129513" indent="0">
              <a:buNone/>
              <a:defRPr sz="700"/>
            </a:lvl4pPr>
            <a:lvl5pPr marL="1506017" indent="0">
              <a:buNone/>
              <a:defRPr sz="700"/>
            </a:lvl5pPr>
            <a:lvl6pPr marL="1882521" indent="0">
              <a:buNone/>
              <a:defRPr sz="700"/>
            </a:lvl6pPr>
            <a:lvl7pPr marL="2259025" indent="0">
              <a:buNone/>
              <a:defRPr sz="700"/>
            </a:lvl7pPr>
            <a:lvl8pPr marL="2635529" indent="0">
              <a:buNone/>
              <a:defRPr sz="700"/>
            </a:lvl8pPr>
            <a:lvl9pPr marL="3012034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C19B-744D-094A-AE6B-5EA902A0C01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1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6400" cy="5674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70" y="612321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6504" indent="0">
              <a:buNone/>
              <a:defRPr sz="2300"/>
            </a:lvl2pPr>
            <a:lvl3pPr marL="753008" indent="0">
              <a:buNone/>
              <a:defRPr sz="2000"/>
            </a:lvl3pPr>
            <a:lvl4pPr marL="1129513" indent="0">
              <a:buNone/>
              <a:defRPr sz="1600"/>
            </a:lvl4pPr>
            <a:lvl5pPr marL="1506017" indent="0">
              <a:buNone/>
              <a:defRPr sz="1600"/>
            </a:lvl5pPr>
            <a:lvl6pPr marL="1882521" indent="0">
              <a:buNone/>
              <a:defRPr sz="1600"/>
            </a:lvl6pPr>
            <a:lvl7pPr marL="2259025" indent="0">
              <a:buNone/>
              <a:defRPr sz="1600"/>
            </a:lvl7pPr>
            <a:lvl8pPr marL="2635529" indent="0">
              <a:buNone/>
              <a:defRPr sz="1600"/>
            </a:lvl8pPr>
            <a:lvl9pPr marL="3012034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70" y="5368018"/>
            <a:ext cx="54864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76504" indent="0">
              <a:buNone/>
              <a:defRPr sz="1000"/>
            </a:lvl2pPr>
            <a:lvl3pPr marL="753008" indent="0">
              <a:buNone/>
              <a:defRPr sz="800"/>
            </a:lvl3pPr>
            <a:lvl4pPr marL="1129513" indent="0">
              <a:buNone/>
              <a:defRPr sz="700"/>
            </a:lvl4pPr>
            <a:lvl5pPr marL="1506017" indent="0">
              <a:buNone/>
              <a:defRPr sz="700"/>
            </a:lvl5pPr>
            <a:lvl6pPr marL="1882521" indent="0">
              <a:buNone/>
              <a:defRPr sz="700"/>
            </a:lvl6pPr>
            <a:lvl7pPr marL="2259025" indent="0">
              <a:buNone/>
              <a:defRPr sz="700"/>
            </a:lvl7pPr>
            <a:lvl8pPr marL="2635529" indent="0">
              <a:buNone/>
              <a:defRPr sz="700"/>
            </a:lvl8pPr>
            <a:lvl9pPr marL="3012034" indent="0">
              <a:buNone/>
              <a:defRPr sz="7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214-37FB-4245-904A-CABCF7D2832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3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CA567-1F2B-BD49-AD48-29AA3140420B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5FC5B-574A-D44F-BED6-E8317A2E0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56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6B9C-6499-FC4E-83AE-B989AD36EAF2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34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0738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E31C-39D7-F548-A6C1-F3AF1642A41B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36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2524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2960" y="1981200"/>
            <a:ext cx="382524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076F-051F-F540-894E-BDB2A4413E5E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5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2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27" y="143512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87" indent="0">
              <a:buNone/>
              <a:defRPr sz="1200"/>
            </a:lvl2pPr>
            <a:lvl3pPr marL="911778" indent="0">
              <a:buNone/>
              <a:defRPr sz="1000"/>
            </a:lvl3pPr>
            <a:lvl4pPr marL="1367674" indent="0">
              <a:buNone/>
              <a:defRPr sz="900"/>
            </a:lvl4pPr>
            <a:lvl5pPr marL="1823559" indent="0">
              <a:buNone/>
              <a:defRPr sz="900"/>
            </a:lvl5pPr>
            <a:lvl6pPr marL="2279446" indent="0">
              <a:buNone/>
              <a:defRPr sz="900"/>
            </a:lvl6pPr>
            <a:lvl7pPr marL="2735338" indent="0">
              <a:buNone/>
              <a:defRPr sz="900"/>
            </a:lvl7pPr>
            <a:lvl8pPr marL="3191226" indent="0">
              <a:buNone/>
              <a:defRPr sz="900"/>
            </a:lvl8pPr>
            <a:lvl9pPr marL="364711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E5CFC-E4D3-9D4A-86C7-87C17D992400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026B2-B56A-BF45-839A-8F1A77873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1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887" indent="0">
              <a:buNone/>
              <a:defRPr sz="2800"/>
            </a:lvl2pPr>
            <a:lvl3pPr marL="911778" indent="0">
              <a:buNone/>
              <a:defRPr sz="2400"/>
            </a:lvl3pPr>
            <a:lvl4pPr marL="1367674" indent="0">
              <a:buNone/>
              <a:defRPr sz="2000"/>
            </a:lvl4pPr>
            <a:lvl5pPr marL="1823559" indent="0">
              <a:buNone/>
              <a:defRPr sz="2000"/>
            </a:lvl5pPr>
            <a:lvl6pPr marL="2279446" indent="0">
              <a:buNone/>
              <a:defRPr sz="2000"/>
            </a:lvl6pPr>
            <a:lvl7pPr marL="2735338" indent="0">
              <a:buNone/>
              <a:defRPr sz="2000"/>
            </a:lvl7pPr>
            <a:lvl8pPr marL="3191226" indent="0">
              <a:buNone/>
              <a:defRPr sz="2000"/>
            </a:lvl8pPr>
            <a:lvl9pPr marL="36471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87" indent="0">
              <a:buNone/>
              <a:defRPr sz="1200"/>
            </a:lvl2pPr>
            <a:lvl3pPr marL="911778" indent="0">
              <a:buNone/>
              <a:defRPr sz="1000"/>
            </a:lvl3pPr>
            <a:lvl4pPr marL="1367674" indent="0">
              <a:buNone/>
              <a:defRPr sz="900"/>
            </a:lvl4pPr>
            <a:lvl5pPr marL="1823559" indent="0">
              <a:buNone/>
              <a:defRPr sz="900"/>
            </a:lvl5pPr>
            <a:lvl6pPr marL="2279446" indent="0">
              <a:buNone/>
              <a:defRPr sz="900"/>
            </a:lvl6pPr>
            <a:lvl7pPr marL="2735338" indent="0">
              <a:buNone/>
              <a:defRPr sz="900"/>
            </a:lvl7pPr>
            <a:lvl8pPr marL="3191226" indent="0">
              <a:buNone/>
              <a:defRPr sz="900"/>
            </a:lvl8pPr>
            <a:lvl9pPr marL="364711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945DA-893B-CB46-847F-21E94C21BD25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EFC38-1951-C643-BE6A-A832D9ABF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78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charset="0"/>
              </a:defRPr>
            </a:lvl1pPr>
          </a:lstStyle>
          <a:p>
            <a:fld id="{7AF4A7F8-D033-4642-AD72-A529281E9E99}" type="datetimeFigureOut">
              <a:rPr lang="en-US"/>
              <a:pPr/>
              <a:t>5/24/2025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vert="horz" lIns="91185" tIns="45591" rIns="91185" bIns="455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charset="0"/>
              </a:defRPr>
            </a:lvl1pPr>
          </a:lstStyle>
          <a:p>
            <a:fld id="{25FCD2C5-10FE-F643-92B1-59BA9A9AA9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5pPr>
      <a:lvl6pPr marL="4558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17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67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35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1912" indent="-3419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0818" indent="-2849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39726" indent="-2279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595613" indent="-2279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1502" indent="-2279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07394" indent="-227948" algn="l" defTabSz="9117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284" indent="-227948" algn="l" defTabSz="9117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174" indent="-227948" algn="l" defTabSz="9117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060" indent="-227948" algn="l" defTabSz="9117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87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78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74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59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46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38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226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118" algn="l" defTabSz="9117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75" tIns="45586" rIns="9117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67C38CF-B844-2A42-ACD3-7EB3753B17EC}" type="slidenum">
              <a:rPr lang="it-IT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3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algn="ctr" defTabSz="911281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1281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911281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911281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911281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375464" algn="ctr" defTabSz="911281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750928" algn="ctr" defTabSz="911281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126394" algn="ctr" defTabSz="911281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501861" algn="ctr" defTabSz="911281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1566" indent="-341566" algn="l" defTabSz="911281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0497" indent="-284205" algn="l" defTabSz="911281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39432" indent="-228150" algn="l" defTabSz="911281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5726" indent="-228150" algn="l" defTabSz="911281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2016" indent="-228150" algn="l" defTabSz="911281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427488" indent="-228150" algn="l" defTabSz="91128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02947" indent="-228150" algn="l" defTabSz="91128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78416" indent="-228150" algn="l" defTabSz="91128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53886" indent="-228150" algn="l" defTabSz="91128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5464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0928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394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1861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323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2789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8250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3722" algn="l" defTabSz="7509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22" tIns="45610" rIns="91222" bIns="456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22" tIns="45610" rIns="91222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2" tIns="45610" rIns="91222" bIns="456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2" tIns="45610" rIns="91222" bIns="4561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2" tIns="45610" rIns="91222" bIns="456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67C38CF-B844-2A42-ACD3-7EB3753B17EC}" type="slidenum">
              <a:rPr lang="it-IT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3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>
      <a:lvl1pPr algn="ctr" defTabSz="91176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176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91176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91176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91176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375664" algn="ctr" defTabSz="91176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751328" algn="ctr" defTabSz="91176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126994" algn="ctr" defTabSz="91176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502659" algn="ctr" defTabSz="911765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1748" indent="-341748" algn="l" defTabSz="91176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0892" indent="-284357" algn="l" defTabSz="91176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0039" indent="-228271" algn="l" defTabSz="91176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6575" indent="-228271" algn="l" defTabSz="911765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3107" indent="-228271" algn="l" defTabSz="911765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428779" indent="-228271" algn="l" defTabSz="91176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04437" indent="-228271" algn="l" defTabSz="91176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80106" indent="-228271" algn="l" defTabSz="91176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55776" indent="-228271" algn="l" defTabSz="91176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5664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1328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994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2659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322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3987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9650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5319" algn="l" defTabSz="7513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78" tIns="45638" rIns="91278" bIns="45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78" tIns="45638" rIns="91278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8" rIns="91278" bIns="456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8" rIns="91278" bIns="456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8" rIns="91278" bIns="456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67C38CF-B844-2A42-ACD3-7EB3753B17EC}" type="slidenum">
              <a:rPr lang="it-IT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08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>
      <a:lvl1pPr algn="ctr" defTabSz="91234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234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91234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91234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91234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375904" algn="ctr" defTabSz="91234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751808" algn="ctr" defTabSz="91234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127713" algn="ctr" defTabSz="91234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503617" algn="ctr" defTabSz="91234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1966" indent="-341966" algn="l" defTabSz="91234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365" indent="-284539" algn="l" defTabSz="91234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0767" indent="-228416" algn="l" defTabSz="91234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7593" indent="-228416" algn="l" defTabSz="912347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4418" indent="-228416" algn="l" defTabSz="912347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430328" indent="-228416" algn="l" defTabSz="9123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06229" indent="-228416" algn="l" defTabSz="9123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82135" indent="-228416" algn="l" defTabSz="9123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58044" indent="-228416" algn="l" defTabSz="9123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5904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1808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7713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3617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521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5425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1330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7235" algn="l" defTabSz="751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43" tIns="45670" rIns="91343" bIns="45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43" tIns="45670" rIns="91343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3" tIns="45670" rIns="91343" bIns="4567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3" tIns="45670" rIns="91343" bIns="4567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3" tIns="45670" rIns="91343" bIns="4567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67C38CF-B844-2A42-ACD3-7EB3753B17EC}" type="slidenum">
              <a:rPr lang="it-IT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24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ctr" defTabSz="91302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302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91302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91302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91302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376184" algn="ctr" defTabSz="91302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752368" algn="ctr" defTabSz="91302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128553" algn="ctr" defTabSz="91302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504737" algn="ctr" defTabSz="91302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220" indent="-342220" algn="l" defTabSz="91302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918" indent="-284751" algn="l" defTabSz="913026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1616" indent="-228585" algn="l" defTabSz="91302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8783" indent="-228585" algn="l" defTabSz="913026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5949" indent="-228585" algn="l" defTabSz="913026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432136" indent="-228585" algn="l" defTabSz="91302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08319" indent="-228585" algn="l" defTabSz="91302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84503" indent="-228585" algn="l" defTabSz="91302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60690" indent="-228585" algn="l" defTabSz="91302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184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2368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553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4737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921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7105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3289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9474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67C38CF-B844-2A42-ACD3-7EB3753B17EC}" type="slidenum">
              <a:rPr lang="it-IT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5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>
      <a:lvl1pPr algn="ctr" defTabSz="91380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380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91380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91380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913807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376504" algn="ctr" defTabSz="91380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753008" algn="ctr" defTabSz="91380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129513" algn="ctr" defTabSz="91380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506017" algn="ctr" defTabSz="913807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514" indent="-342514" algn="l" defTabSz="9138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550" indent="-284993" algn="l" defTabSz="91380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2586" indent="-228779" algn="l" defTabSz="9138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143" indent="-228779" algn="l" defTabSz="913807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7700" indent="-228779" algn="l" defTabSz="913807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434204" indent="-228779" algn="l" defTabSz="91380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10708" indent="-228779" algn="l" defTabSz="91380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87213" indent="-228779" algn="l" defTabSz="91380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63717" indent="-228779" algn="l" defTabSz="91380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504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3008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9513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6017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521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9025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5529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2034" algn="l" defTabSz="753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8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0.wmf"/><Relationship Id="rId7" Type="http://schemas.openxmlformats.org/officeDocument/2006/relationships/oleObject" Target="../embeddings/oleObject49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7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9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1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4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5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>
                <a:latin typeface="Times New Roman" charset="0"/>
                <a:ea typeface="ＭＳ Ｐゴシック" charset="0"/>
              </a:rPr>
              <a:t>Cure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Process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762000" y="5486400"/>
            <a:ext cx="769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582" rIns="91166" bIns="45582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</a:rPr>
              <a:t>Gelation: formation of an insoluble network</a:t>
            </a:r>
          </a:p>
          <a:p>
            <a:pPr eaLnBrk="1" hangingPunct="1"/>
            <a:r>
              <a:rPr lang="it-IT">
                <a:latin typeface="Times New Roman" charset="0"/>
              </a:rPr>
              <a:t>Vitrification: transition to the glassy state of the polymer (crosslinked or not) as a consequence of the increase of Tg with molecular weight or degree of crosslinking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12738" y="2848000"/>
            <a:ext cx="84566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print"/>
          <a:srcRect r="639"/>
          <a:stretch>
            <a:fillRect/>
          </a:stretch>
        </p:blipFill>
        <p:spPr bwMode="auto">
          <a:xfrm>
            <a:off x="684213" y="1628800"/>
            <a:ext cx="7212012" cy="330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igura a mano libera 8"/>
          <p:cNvSpPr/>
          <p:nvPr/>
        </p:nvSpPr>
        <p:spPr>
          <a:xfrm>
            <a:off x="5307013" y="4025925"/>
            <a:ext cx="222250" cy="249238"/>
          </a:xfrm>
          <a:custGeom>
            <a:avLst/>
            <a:gdLst>
              <a:gd name="connsiteX0" fmla="*/ 0 w 222640"/>
              <a:gd name="connsiteY0" fmla="*/ 0 h 249382"/>
              <a:gd name="connsiteX1" fmla="*/ 83127 w 222640"/>
              <a:gd name="connsiteY1" fmla="*/ 55418 h 249382"/>
              <a:gd name="connsiteX2" fmla="*/ 138545 w 222640"/>
              <a:gd name="connsiteY2" fmla="*/ 110836 h 249382"/>
              <a:gd name="connsiteX3" fmla="*/ 166254 w 222640"/>
              <a:gd name="connsiteY3" fmla="*/ 207818 h 249382"/>
              <a:gd name="connsiteX4" fmla="*/ 193964 w 222640"/>
              <a:gd name="connsiteY4" fmla="*/ 235527 h 249382"/>
              <a:gd name="connsiteX5" fmla="*/ 193964 w 222640"/>
              <a:gd name="connsiteY5" fmla="*/ 249382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40" h="249382">
                <a:moveTo>
                  <a:pt x="0" y="0"/>
                </a:moveTo>
                <a:cubicBezTo>
                  <a:pt x="27709" y="18473"/>
                  <a:pt x="72596" y="23825"/>
                  <a:pt x="83127" y="55418"/>
                </a:cubicBezTo>
                <a:cubicBezTo>
                  <a:pt x="101600" y="110836"/>
                  <a:pt x="83127" y="92364"/>
                  <a:pt x="138545" y="110836"/>
                </a:cubicBezTo>
                <a:cubicBezTo>
                  <a:pt x="222640" y="166899"/>
                  <a:pt x="150935" y="100591"/>
                  <a:pt x="166254" y="207818"/>
                </a:cubicBezTo>
                <a:cubicBezTo>
                  <a:pt x="168101" y="220749"/>
                  <a:pt x="186718" y="224659"/>
                  <a:pt x="193964" y="235527"/>
                </a:cubicBezTo>
                <a:cubicBezTo>
                  <a:pt x="196526" y="239370"/>
                  <a:pt x="193964" y="244764"/>
                  <a:pt x="193964" y="24938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igura a mano libera 9"/>
          <p:cNvSpPr/>
          <p:nvPr/>
        </p:nvSpPr>
        <p:spPr>
          <a:xfrm>
            <a:off x="4197350" y="3665563"/>
            <a:ext cx="360363" cy="82550"/>
          </a:xfrm>
          <a:custGeom>
            <a:avLst/>
            <a:gdLst>
              <a:gd name="connsiteX0" fmla="*/ 360218 w 360218"/>
              <a:gd name="connsiteY0" fmla="*/ 69273 h 82379"/>
              <a:gd name="connsiteX1" fmla="*/ 207818 w 360218"/>
              <a:gd name="connsiteY1" fmla="*/ 27709 h 82379"/>
              <a:gd name="connsiteX2" fmla="*/ 124691 w 360218"/>
              <a:gd name="connsiteY2" fmla="*/ 0 h 82379"/>
              <a:gd name="connsiteX3" fmla="*/ 41564 w 360218"/>
              <a:gd name="connsiteY3" fmla="*/ 27709 h 82379"/>
              <a:gd name="connsiteX4" fmla="*/ 0 w 360218"/>
              <a:gd name="connsiteY4" fmla="*/ 55418 h 8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8" h="82379">
                <a:moveTo>
                  <a:pt x="360218" y="69273"/>
                </a:moveTo>
                <a:cubicBezTo>
                  <a:pt x="120018" y="39247"/>
                  <a:pt x="330827" y="82379"/>
                  <a:pt x="207818" y="27709"/>
                </a:cubicBezTo>
                <a:cubicBezTo>
                  <a:pt x="181128" y="15847"/>
                  <a:pt x="124691" y="0"/>
                  <a:pt x="124691" y="0"/>
                </a:cubicBezTo>
                <a:cubicBezTo>
                  <a:pt x="96982" y="9236"/>
                  <a:pt x="65866" y="11508"/>
                  <a:pt x="41564" y="27709"/>
                </a:cubicBezTo>
                <a:lnTo>
                  <a:pt x="0" y="5541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igura a mano libera 10"/>
          <p:cNvSpPr/>
          <p:nvPr/>
        </p:nvSpPr>
        <p:spPr>
          <a:xfrm>
            <a:off x="4500563" y="3157563"/>
            <a:ext cx="90487" cy="217487"/>
          </a:xfrm>
          <a:custGeom>
            <a:avLst/>
            <a:gdLst>
              <a:gd name="connsiteX0" fmla="*/ 29645 w 90250"/>
              <a:gd name="connsiteY0" fmla="*/ 216779 h 216779"/>
              <a:gd name="connsiteX1" fmla="*/ 57354 w 90250"/>
              <a:gd name="connsiteY1" fmla="*/ 175215 h 216779"/>
              <a:gd name="connsiteX2" fmla="*/ 85064 w 90250"/>
              <a:gd name="connsiteY2" fmla="*/ 64379 h 216779"/>
              <a:gd name="connsiteX3" fmla="*/ 43500 w 90250"/>
              <a:gd name="connsiteY3" fmla="*/ 8961 h 21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50" h="216779">
                <a:moveTo>
                  <a:pt x="29645" y="216779"/>
                </a:moveTo>
                <a:cubicBezTo>
                  <a:pt x="38881" y="202924"/>
                  <a:pt x="55697" y="191784"/>
                  <a:pt x="57354" y="175215"/>
                </a:cubicBezTo>
                <a:cubicBezTo>
                  <a:pt x="69431" y="54444"/>
                  <a:pt x="0" y="92732"/>
                  <a:pt x="85064" y="64379"/>
                </a:cubicBezTo>
                <a:cubicBezTo>
                  <a:pt x="68969" y="0"/>
                  <a:pt x="90250" y="8961"/>
                  <a:pt x="43500" y="896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igura a mano libera 11"/>
          <p:cNvSpPr/>
          <p:nvPr/>
        </p:nvSpPr>
        <p:spPr>
          <a:xfrm>
            <a:off x="4721225" y="3152800"/>
            <a:ext cx="293688" cy="150813"/>
          </a:xfrm>
          <a:custGeom>
            <a:avLst/>
            <a:gdLst>
              <a:gd name="connsiteX0" fmla="*/ 294211 w 294211"/>
              <a:gd name="connsiteY0" fmla="*/ 125127 h 151387"/>
              <a:gd name="connsiteX1" fmla="*/ 197230 w 294211"/>
              <a:gd name="connsiteY1" fmla="*/ 28145 h 151387"/>
              <a:gd name="connsiteX2" fmla="*/ 155666 w 294211"/>
              <a:gd name="connsiteY2" fmla="*/ 436 h 151387"/>
              <a:gd name="connsiteX3" fmla="*/ 30975 w 294211"/>
              <a:gd name="connsiteY3" fmla="*/ 14291 h 151387"/>
              <a:gd name="connsiteX4" fmla="*/ 3266 w 294211"/>
              <a:gd name="connsiteY4" fmla="*/ 55854 h 151387"/>
              <a:gd name="connsiteX5" fmla="*/ 30975 w 294211"/>
              <a:gd name="connsiteY5" fmla="*/ 111272 h 1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211" h="151387">
                <a:moveTo>
                  <a:pt x="294211" y="125127"/>
                </a:moveTo>
                <a:cubicBezTo>
                  <a:pt x="269826" y="51970"/>
                  <a:pt x="292508" y="91664"/>
                  <a:pt x="197230" y="28145"/>
                </a:cubicBezTo>
                <a:lnTo>
                  <a:pt x="155666" y="436"/>
                </a:lnTo>
                <a:cubicBezTo>
                  <a:pt x="114102" y="5054"/>
                  <a:pt x="70277" y="0"/>
                  <a:pt x="30975" y="14291"/>
                </a:cubicBezTo>
                <a:cubicBezTo>
                  <a:pt x="15327" y="19981"/>
                  <a:pt x="0" y="39526"/>
                  <a:pt x="3266" y="55854"/>
                </a:cubicBezTo>
                <a:cubicBezTo>
                  <a:pt x="22373" y="151387"/>
                  <a:pt x="71533" y="30160"/>
                  <a:pt x="30975" y="11127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4751388" y="3471888"/>
            <a:ext cx="333375" cy="193675"/>
          </a:xfrm>
          <a:custGeom>
            <a:avLst/>
            <a:gdLst>
              <a:gd name="connsiteX0" fmla="*/ 42540 w 333485"/>
              <a:gd name="connsiteY0" fmla="*/ 193963 h 193963"/>
              <a:gd name="connsiteX1" fmla="*/ 28685 w 333485"/>
              <a:gd name="connsiteY1" fmla="*/ 138545 h 193963"/>
              <a:gd name="connsiteX2" fmla="*/ 28685 w 333485"/>
              <a:gd name="connsiteY2" fmla="*/ 41563 h 193963"/>
              <a:gd name="connsiteX3" fmla="*/ 111812 w 333485"/>
              <a:gd name="connsiteY3" fmla="*/ 0 h 193963"/>
              <a:gd name="connsiteX4" fmla="*/ 236503 w 333485"/>
              <a:gd name="connsiteY4" fmla="*/ 13854 h 193963"/>
              <a:gd name="connsiteX5" fmla="*/ 319631 w 333485"/>
              <a:gd name="connsiteY5" fmla="*/ 41563 h 193963"/>
              <a:gd name="connsiteX6" fmla="*/ 333485 w 333485"/>
              <a:gd name="connsiteY6" fmla="*/ 69272 h 1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85" h="193963">
                <a:moveTo>
                  <a:pt x="42540" y="193963"/>
                </a:moveTo>
                <a:cubicBezTo>
                  <a:pt x="37922" y="175490"/>
                  <a:pt x="33916" y="156854"/>
                  <a:pt x="28685" y="138545"/>
                </a:cubicBezTo>
                <a:cubicBezTo>
                  <a:pt x="17468" y="99287"/>
                  <a:pt x="0" y="84590"/>
                  <a:pt x="28685" y="41563"/>
                </a:cubicBezTo>
                <a:cubicBezTo>
                  <a:pt x="44032" y="18542"/>
                  <a:pt x="88102" y="7903"/>
                  <a:pt x="111812" y="0"/>
                </a:cubicBezTo>
                <a:cubicBezTo>
                  <a:pt x="153376" y="4618"/>
                  <a:pt x="195496" y="5653"/>
                  <a:pt x="236503" y="13854"/>
                </a:cubicBezTo>
                <a:cubicBezTo>
                  <a:pt x="265144" y="19582"/>
                  <a:pt x="306569" y="15438"/>
                  <a:pt x="319631" y="41563"/>
                </a:cubicBezTo>
                <a:lnTo>
                  <a:pt x="333485" y="6927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5264150" y="3198838"/>
            <a:ext cx="361950" cy="203200"/>
          </a:xfrm>
          <a:custGeom>
            <a:avLst/>
            <a:gdLst>
              <a:gd name="connsiteX0" fmla="*/ 360218 w 360655"/>
              <a:gd name="connsiteY0" fmla="*/ 203475 h 203475"/>
              <a:gd name="connsiteX1" fmla="*/ 346364 w 360655"/>
              <a:gd name="connsiteY1" fmla="*/ 78784 h 203475"/>
              <a:gd name="connsiteX2" fmla="*/ 304800 w 360655"/>
              <a:gd name="connsiteY2" fmla="*/ 51075 h 203475"/>
              <a:gd name="connsiteX3" fmla="*/ 0 w 360655"/>
              <a:gd name="connsiteY3" fmla="*/ 23366 h 2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55" h="203475">
                <a:moveTo>
                  <a:pt x="360218" y="203475"/>
                </a:moveTo>
                <a:cubicBezTo>
                  <a:pt x="355600" y="161911"/>
                  <a:pt x="360655" y="118086"/>
                  <a:pt x="346364" y="78784"/>
                </a:cubicBezTo>
                <a:cubicBezTo>
                  <a:pt x="340674" y="63135"/>
                  <a:pt x="320016" y="57838"/>
                  <a:pt x="304800" y="51075"/>
                </a:cubicBezTo>
                <a:cubicBezTo>
                  <a:pt x="189880" y="0"/>
                  <a:pt x="153973" y="23366"/>
                  <a:pt x="0" y="2336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igura a mano libera 14"/>
          <p:cNvSpPr/>
          <p:nvPr/>
        </p:nvSpPr>
        <p:spPr>
          <a:xfrm>
            <a:off x="4987925" y="3082950"/>
            <a:ext cx="60325" cy="125413"/>
          </a:xfrm>
          <a:custGeom>
            <a:avLst/>
            <a:gdLst>
              <a:gd name="connsiteX0" fmla="*/ 0 w 61261"/>
              <a:gd name="connsiteY0" fmla="*/ 124691 h 124691"/>
              <a:gd name="connsiteX1" fmla="*/ 41564 w 61261"/>
              <a:gd name="connsiteY1" fmla="*/ 96982 h 124691"/>
              <a:gd name="connsiteX2" fmla="*/ 55419 w 61261"/>
              <a:gd name="connsiteY2" fmla="*/ 0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61" h="124691">
                <a:moveTo>
                  <a:pt x="0" y="124691"/>
                </a:moveTo>
                <a:cubicBezTo>
                  <a:pt x="13855" y="115455"/>
                  <a:pt x="31162" y="109984"/>
                  <a:pt x="41564" y="96982"/>
                </a:cubicBezTo>
                <a:cubicBezTo>
                  <a:pt x="61261" y="72361"/>
                  <a:pt x="55419" y="26424"/>
                  <a:pt x="55419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5307013" y="3803675"/>
            <a:ext cx="387350" cy="180975"/>
          </a:xfrm>
          <a:custGeom>
            <a:avLst/>
            <a:gdLst>
              <a:gd name="connsiteX0" fmla="*/ 0 w 387927"/>
              <a:gd name="connsiteY0" fmla="*/ 180109 h 180109"/>
              <a:gd name="connsiteX1" fmla="*/ 69273 w 387927"/>
              <a:gd name="connsiteY1" fmla="*/ 166254 h 180109"/>
              <a:gd name="connsiteX2" fmla="*/ 110836 w 387927"/>
              <a:gd name="connsiteY2" fmla="*/ 152400 h 180109"/>
              <a:gd name="connsiteX3" fmla="*/ 221673 w 387927"/>
              <a:gd name="connsiteY3" fmla="*/ 166254 h 180109"/>
              <a:gd name="connsiteX4" fmla="*/ 290945 w 387927"/>
              <a:gd name="connsiteY4" fmla="*/ 152400 h 180109"/>
              <a:gd name="connsiteX5" fmla="*/ 346364 w 387927"/>
              <a:gd name="connsiteY5" fmla="*/ 55418 h 180109"/>
              <a:gd name="connsiteX6" fmla="*/ 387927 w 387927"/>
              <a:gd name="connsiteY6" fmla="*/ 0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927" h="180109">
                <a:moveTo>
                  <a:pt x="0" y="180109"/>
                </a:moveTo>
                <a:cubicBezTo>
                  <a:pt x="23091" y="175491"/>
                  <a:pt x="46428" y="171965"/>
                  <a:pt x="69273" y="166254"/>
                </a:cubicBezTo>
                <a:cubicBezTo>
                  <a:pt x="83441" y="162712"/>
                  <a:pt x="96232" y="152400"/>
                  <a:pt x="110836" y="152400"/>
                </a:cubicBezTo>
                <a:cubicBezTo>
                  <a:pt x="148069" y="152400"/>
                  <a:pt x="184727" y="161636"/>
                  <a:pt x="221673" y="166254"/>
                </a:cubicBezTo>
                <a:cubicBezTo>
                  <a:pt x="244764" y="161636"/>
                  <a:pt x="269883" y="162931"/>
                  <a:pt x="290945" y="152400"/>
                </a:cubicBezTo>
                <a:cubicBezTo>
                  <a:pt x="348370" y="123687"/>
                  <a:pt x="325427" y="104271"/>
                  <a:pt x="346364" y="55418"/>
                </a:cubicBezTo>
                <a:cubicBezTo>
                  <a:pt x="358114" y="28002"/>
                  <a:pt x="369979" y="17948"/>
                  <a:pt x="387927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igura a mano libera 16"/>
          <p:cNvSpPr/>
          <p:nvPr/>
        </p:nvSpPr>
        <p:spPr>
          <a:xfrm>
            <a:off x="4306888" y="3803675"/>
            <a:ext cx="444500" cy="265113"/>
          </a:xfrm>
          <a:custGeom>
            <a:avLst/>
            <a:gdLst>
              <a:gd name="connsiteX0" fmla="*/ 445907 w 445907"/>
              <a:gd name="connsiteY0" fmla="*/ 0 h 265143"/>
              <a:gd name="connsiteX1" fmla="*/ 348925 w 445907"/>
              <a:gd name="connsiteY1" fmla="*/ 27709 h 265143"/>
              <a:gd name="connsiteX2" fmla="*/ 265798 w 445907"/>
              <a:gd name="connsiteY2" fmla="*/ 83127 h 265143"/>
              <a:gd name="connsiteX3" fmla="*/ 182671 w 445907"/>
              <a:gd name="connsiteY3" fmla="*/ 138545 h 265143"/>
              <a:gd name="connsiteX4" fmla="*/ 141107 w 445907"/>
              <a:gd name="connsiteY4" fmla="*/ 193963 h 265143"/>
              <a:gd name="connsiteX5" fmla="*/ 99543 w 445907"/>
              <a:gd name="connsiteY5" fmla="*/ 221672 h 265143"/>
              <a:gd name="connsiteX6" fmla="*/ 30271 w 445907"/>
              <a:gd name="connsiteY6" fmla="*/ 263236 h 265143"/>
              <a:gd name="connsiteX7" fmla="*/ 2562 w 445907"/>
              <a:gd name="connsiteY7" fmla="*/ 207818 h 26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907" h="265143">
                <a:moveTo>
                  <a:pt x="445907" y="0"/>
                </a:moveTo>
                <a:cubicBezTo>
                  <a:pt x="432858" y="3262"/>
                  <a:pt x="365190" y="18673"/>
                  <a:pt x="348925" y="27709"/>
                </a:cubicBezTo>
                <a:cubicBezTo>
                  <a:pt x="319814" y="43882"/>
                  <a:pt x="293507" y="64654"/>
                  <a:pt x="265798" y="83127"/>
                </a:cubicBezTo>
                <a:lnTo>
                  <a:pt x="182671" y="138545"/>
                </a:lnTo>
                <a:cubicBezTo>
                  <a:pt x="163458" y="151354"/>
                  <a:pt x="157435" y="177635"/>
                  <a:pt x="141107" y="193963"/>
                </a:cubicBezTo>
                <a:cubicBezTo>
                  <a:pt x="129333" y="205737"/>
                  <a:pt x="112545" y="211270"/>
                  <a:pt x="99543" y="221672"/>
                </a:cubicBezTo>
                <a:cubicBezTo>
                  <a:pt x="45205" y="265143"/>
                  <a:pt x="102452" y="239176"/>
                  <a:pt x="30271" y="263236"/>
                </a:cubicBezTo>
                <a:cubicBezTo>
                  <a:pt x="0" y="217830"/>
                  <a:pt x="2562" y="238323"/>
                  <a:pt x="2562" y="2078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4552950" y="3832250"/>
            <a:ext cx="427038" cy="414338"/>
          </a:xfrm>
          <a:custGeom>
            <a:avLst/>
            <a:gdLst>
              <a:gd name="connsiteX0" fmla="*/ 338091 w 426928"/>
              <a:gd name="connsiteY0" fmla="*/ 0 h 415636"/>
              <a:gd name="connsiteX1" fmla="*/ 365800 w 426928"/>
              <a:gd name="connsiteY1" fmla="*/ 110836 h 415636"/>
              <a:gd name="connsiteX2" fmla="*/ 282672 w 426928"/>
              <a:gd name="connsiteY2" fmla="*/ 138545 h 415636"/>
              <a:gd name="connsiteX3" fmla="*/ 61000 w 426928"/>
              <a:gd name="connsiteY3" fmla="*/ 152400 h 415636"/>
              <a:gd name="connsiteX4" fmla="*/ 33291 w 426928"/>
              <a:gd name="connsiteY4" fmla="*/ 193963 h 415636"/>
              <a:gd name="connsiteX5" fmla="*/ 5581 w 426928"/>
              <a:gd name="connsiteY5" fmla="*/ 221672 h 415636"/>
              <a:gd name="connsiteX6" fmla="*/ 47145 w 426928"/>
              <a:gd name="connsiteY6" fmla="*/ 332509 h 415636"/>
              <a:gd name="connsiteX7" fmla="*/ 116418 w 426928"/>
              <a:gd name="connsiteY7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928" h="415636">
                <a:moveTo>
                  <a:pt x="338091" y="0"/>
                </a:moveTo>
                <a:cubicBezTo>
                  <a:pt x="376628" y="25692"/>
                  <a:pt x="426928" y="40976"/>
                  <a:pt x="365800" y="110836"/>
                </a:cubicBezTo>
                <a:cubicBezTo>
                  <a:pt x="346566" y="132817"/>
                  <a:pt x="311823" y="136723"/>
                  <a:pt x="282672" y="138545"/>
                </a:cubicBezTo>
                <a:lnTo>
                  <a:pt x="61000" y="152400"/>
                </a:lnTo>
                <a:cubicBezTo>
                  <a:pt x="51764" y="166254"/>
                  <a:pt x="43693" y="180961"/>
                  <a:pt x="33291" y="193963"/>
                </a:cubicBezTo>
                <a:cubicBezTo>
                  <a:pt x="25131" y="204163"/>
                  <a:pt x="7428" y="208741"/>
                  <a:pt x="5581" y="221672"/>
                </a:cubicBezTo>
                <a:cubicBezTo>
                  <a:pt x="0" y="260735"/>
                  <a:pt x="22426" y="304259"/>
                  <a:pt x="47145" y="332509"/>
                </a:cubicBezTo>
                <a:cubicBezTo>
                  <a:pt x="119683" y="415410"/>
                  <a:pt x="116418" y="367661"/>
                  <a:pt x="116418" y="41563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Times New Roman" charset="0"/>
              </a:rPr>
              <a:t>Thermal properties of the composite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98092" y="4272658"/>
            <a:ext cx="3456940" cy="7836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300"/>
              <a:t>k</a:t>
            </a:r>
            <a:r>
              <a:rPr lang="it-IT" sz="2300" baseline="-25000"/>
              <a:t>1</a:t>
            </a:r>
            <a:r>
              <a:rPr lang="it-IT" sz="2300"/>
              <a:t>=v</a:t>
            </a:r>
            <a:r>
              <a:rPr lang="it-IT" sz="2300" baseline="-25000"/>
              <a:t>f</a:t>
            </a:r>
            <a:r>
              <a:rPr lang="it-IT" sz="2300"/>
              <a:t>k</a:t>
            </a:r>
            <a:r>
              <a:rPr lang="it-IT" sz="2300" baseline="-25000"/>
              <a:t>f</a:t>
            </a:r>
            <a:r>
              <a:rPr lang="it-IT" sz="2300"/>
              <a:t>+v</a:t>
            </a:r>
            <a:r>
              <a:rPr lang="it-IT" sz="2300" baseline="-25000"/>
              <a:t>r</a:t>
            </a:r>
            <a:r>
              <a:rPr lang="it-IT" sz="2300"/>
              <a:t>k</a:t>
            </a:r>
            <a:r>
              <a:rPr lang="it-IT" sz="2300" baseline="-25000"/>
              <a:t>r</a:t>
            </a:r>
          </a:p>
          <a:p>
            <a:pPr eaLnBrk="1" hangingPunct="1"/>
            <a:r>
              <a:rPr lang="it-IT" sz="2300"/>
              <a:t>1/k</a:t>
            </a:r>
            <a:r>
              <a:rPr lang="it-IT" sz="2300" baseline="-25000"/>
              <a:t>2</a:t>
            </a:r>
            <a:r>
              <a:rPr lang="it-IT" sz="2300"/>
              <a:t>=1/k</a:t>
            </a:r>
            <a:r>
              <a:rPr lang="it-IT" sz="2300" baseline="-25000"/>
              <a:t>3</a:t>
            </a:r>
            <a:r>
              <a:rPr lang="it-IT" sz="2300"/>
              <a:t>=v</a:t>
            </a:r>
            <a:r>
              <a:rPr lang="it-IT" sz="2300" baseline="-25000"/>
              <a:t>f</a:t>
            </a:r>
            <a:r>
              <a:rPr lang="it-IT" sz="2300"/>
              <a:t>/k</a:t>
            </a:r>
            <a:r>
              <a:rPr lang="it-IT" sz="2300" baseline="-25000"/>
              <a:t>f</a:t>
            </a:r>
            <a:r>
              <a:rPr lang="it-IT" sz="2300"/>
              <a:t>+v</a:t>
            </a:r>
            <a:r>
              <a:rPr lang="it-IT" sz="2300" baseline="-25000"/>
              <a:t>r</a:t>
            </a:r>
            <a:r>
              <a:rPr lang="it-IT" sz="2300"/>
              <a:t>/k</a:t>
            </a:r>
            <a:r>
              <a:rPr lang="it-IT" sz="2300" baseline="-2500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2866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6161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Times New Roman" charset="0"/>
              </a:rPr>
              <a:t>Energy balance : I.C. and B.C.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Initial conditions I.C.: t = 0   T = T</a:t>
            </a:r>
            <a:r>
              <a:rPr lang="en-US" baseline="-25000" dirty="0">
                <a:ea typeface="+mn-ea"/>
              </a:rPr>
              <a:t>o</a:t>
            </a:r>
            <a:r>
              <a:rPr lang="en-US" dirty="0">
                <a:ea typeface="+mn-ea"/>
              </a:rPr>
              <a:t> e </a:t>
            </a:r>
            <a:r>
              <a:rPr lang="en-US" dirty="0">
                <a:latin typeface="Symbol" pitchFamily="18" charset="2"/>
                <a:ea typeface="+mn-ea"/>
              </a:rPr>
              <a:t>a </a:t>
            </a:r>
            <a:r>
              <a:rPr lang="en-US" dirty="0">
                <a:ea typeface="+mn-ea"/>
              </a:rPr>
              <a:t>= 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Boundary conditions, B.C.: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	t &gt;0	x = 0	T= T</a:t>
            </a:r>
            <a:r>
              <a:rPr lang="en-US" baseline="-25000" dirty="0"/>
              <a:t>1</a:t>
            </a:r>
            <a:r>
              <a:rPr lang="en-US" dirty="0"/>
              <a:t>(t)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		x = h	T= T</a:t>
            </a:r>
            <a:r>
              <a:rPr lang="en-US" baseline="-25000" dirty="0"/>
              <a:t>2</a:t>
            </a:r>
            <a:r>
              <a:rPr lang="en-US" dirty="0"/>
              <a:t>(t)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Convective boundary conditions and multilayer geometry can be easily included properly changing the former expression as will be explained later</a:t>
            </a:r>
          </a:p>
        </p:txBody>
      </p:sp>
    </p:spTree>
    <p:extLst>
      <p:ext uri="{BB962C8B-B14F-4D97-AF65-F5344CB8AC3E}">
        <p14:creationId xmlns:p14="http://schemas.microsoft.com/office/powerpoint/2010/main" val="371416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Times New Roman" charset="0"/>
              </a:rPr>
              <a:t>Dimensionless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87"/>
            <a:ext cx="8784976" cy="4657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dirty="0">
                <a:latin typeface="Times New Roman" charset="0"/>
              </a:rPr>
              <a:t>t*= t/</a:t>
            </a:r>
            <a:r>
              <a:rPr lang="en-US" sz="2600" dirty="0" err="1">
                <a:latin typeface="Times New Roman" charset="0"/>
              </a:rPr>
              <a:t>t</a:t>
            </a:r>
            <a:r>
              <a:rPr lang="en-US" sz="2600" baseline="-25000" dirty="0" err="1">
                <a:latin typeface="Times New Roman" charset="0"/>
              </a:rPr>
              <a:t>ref</a:t>
            </a:r>
            <a:r>
              <a:rPr lang="en-US" sz="2600" dirty="0">
                <a:latin typeface="Times New Roman" charset="0"/>
              </a:rPr>
              <a:t>  	x*= x/(h/2)  </a:t>
            </a:r>
            <a:r>
              <a:rPr lang="en-US" sz="2600" dirty="0">
                <a:latin typeface="Symbol" charset="0"/>
              </a:rPr>
              <a:t>	 </a:t>
            </a:r>
            <a:r>
              <a:rPr lang="en-US" sz="2600" i="1" dirty="0">
                <a:latin typeface="Symbol" charset="0"/>
              </a:rPr>
              <a:t>q</a:t>
            </a:r>
            <a:r>
              <a:rPr lang="en-US" sz="2600" dirty="0">
                <a:latin typeface="Symbol" charset="0"/>
              </a:rPr>
              <a:t> </a:t>
            </a:r>
            <a:r>
              <a:rPr lang="en-US" sz="2600" dirty="0">
                <a:latin typeface="Times New Roman" charset="0"/>
              </a:rPr>
              <a:t>= (T-</a:t>
            </a:r>
            <a:r>
              <a:rPr lang="en-US" sz="2600" dirty="0" err="1">
                <a:latin typeface="Times New Roman" charset="0"/>
              </a:rPr>
              <a:t>T</a:t>
            </a:r>
            <a:r>
              <a:rPr lang="en-US" sz="2600" baseline="-25000" dirty="0" err="1">
                <a:latin typeface="Times New Roman" charset="0"/>
              </a:rPr>
              <a:t>cure</a:t>
            </a:r>
            <a:r>
              <a:rPr lang="en-US" sz="2600" dirty="0">
                <a:latin typeface="Times New Roman" charset="0"/>
              </a:rPr>
              <a:t>)/ </a:t>
            </a:r>
            <a:r>
              <a:rPr lang="en-US" sz="2600" dirty="0" err="1">
                <a:latin typeface="Symbol" charset="0"/>
              </a:rPr>
              <a:t>D</a:t>
            </a:r>
            <a:r>
              <a:rPr lang="en-US" sz="2600" dirty="0" err="1">
                <a:latin typeface="Times New Roman" charset="0"/>
              </a:rPr>
              <a:t>T</a:t>
            </a:r>
            <a:r>
              <a:rPr lang="en-US" sz="2600" baseline="-25000" dirty="0" err="1">
                <a:latin typeface="Times New Roman" charset="0"/>
              </a:rPr>
              <a:t>ref</a:t>
            </a:r>
            <a:endParaRPr lang="en-US" sz="2600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sz="2000" dirty="0">
              <a:latin typeface="Symbol" charset="0"/>
            </a:endParaRPr>
          </a:p>
          <a:p>
            <a:pPr eaLnBrk="1" hangingPunct="1">
              <a:buFontTx/>
              <a:buNone/>
            </a:pPr>
            <a:r>
              <a:rPr lang="en-US" sz="2000" u="sng" dirty="0" err="1">
                <a:latin typeface="Symbol" charset="0"/>
              </a:rPr>
              <a:t>D</a:t>
            </a:r>
            <a:r>
              <a:rPr lang="en-US" sz="2000" u="sng" dirty="0" err="1">
                <a:latin typeface="Times New Roman" charset="0"/>
              </a:rPr>
              <a:t>T</a:t>
            </a:r>
            <a:r>
              <a:rPr lang="en-US" sz="2000" u="sng" baseline="-25000" dirty="0" err="1">
                <a:latin typeface="Times New Roman" charset="0"/>
              </a:rPr>
              <a:t>ref</a:t>
            </a:r>
            <a:r>
              <a:rPr lang="en-US" sz="2000" u="sng" baseline="-25000" dirty="0">
                <a:latin typeface="Times New Roman" charset="0"/>
              </a:rPr>
              <a:t> </a:t>
            </a:r>
            <a:r>
              <a:rPr lang="en-US" sz="2000" u="sng" dirty="0">
                <a:latin typeface="Times New Roman" charset="0"/>
              </a:rPr>
              <a:t> can be assumed as the maximum </a:t>
            </a:r>
            <a:r>
              <a:rPr lang="en-US" sz="2000" u="sng" dirty="0">
                <a:latin typeface="Symbol" charset="0"/>
              </a:rPr>
              <a:t>D</a:t>
            </a:r>
            <a:r>
              <a:rPr lang="en-US" sz="2000" u="sng" dirty="0">
                <a:latin typeface="Times New Roman" charset="0"/>
              </a:rPr>
              <a:t>T, generated by the reaction </a:t>
            </a:r>
            <a:r>
              <a:rPr lang="en-US" sz="2000" u="sng" dirty="0" err="1">
                <a:latin typeface="Times New Roman" charset="0"/>
              </a:rPr>
              <a:t>exotherm</a:t>
            </a:r>
            <a:r>
              <a:rPr lang="en-US" sz="2000" u="sng" dirty="0">
                <a:latin typeface="Times New Roman" charset="0"/>
              </a:rPr>
              <a:t> and allowable for the process </a:t>
            </a:r>
            <a:r>
              <a:rPr lang="en-US" sz="2000" dirty="0">
                <a:latin typeface="Times New Roman" charset="0"/>
              </a:rPr>
              <a:t>(it changes depending on the quality of produced parts)</a:t>
            </a:r>
          </a:p>
          <a:p>
            <a:pPr eaLnBrk="1" hangingPunct="1"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ref</a:t>
            </a:r>
            <a:r>
              <a:rPr lang="en-US" sz="2000" baseline="-25000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</a:t>
            </a: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 = gel time calculated at </a:t>
            </a:r>
            <a:r>
              <a:rPr lang="en-US" sz="2000" dirty="0" err="1">
                <a:latin typeface="Symbol" charset="0"/>
              </a:rPr>
              <a:t>a</a:t>
            </a:r>
            <a:r>
              <a:rPr lang="en-US" sz="2000" baseline="-25000" dirty="0" err="1">
                <a:latin typeface="Times New Roman" charset="0"/>
              </a:rPr>
              <a:t>ref</a:t>
            </a:r>
            <a:r>
              <a:rPr lang="en-US" sz="2000" baseline="-25000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</a:t>
            </a:r>
            <a:r>
              <a:rPr lang="en-US" sz="2000" dirty="0" err="1">
                <a:latin typeface="Symbol" charset="0"/>
              </a:rPr>
              <a:t>a</a:t>
            </a:r>
            <a:r>
              <a:rPr lang="en-US" sz="2000" baseline="-25000" dirty="0" err="1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  and T = </a:t>
            </a: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ref</a:t>
            </a:r>
            <a:endParaRPr lang="en-US" sz="2000" baseline="-25000" dirty="0">
              <a:latin typeface="Times New Roman" charset="0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latin typeface="Times New Roman" charset="0"/>
              </a:rPr>
              <a:t>Or</a:t>
            </a:r>
          </a:p>
          <a:p>
            <a:pPr eaLnBrk="1" hangingPunct="1">
              <a:buFontTx/>
              <a:buNone/>
            </a:pP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ref</a:t>
            </a:r>
            <a:r>
              <a:rPr lang="en-US" sz="2000" baseline="-25000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t</a:t>
            </a:r>
            <a:r>
              <a:rPr lang="en-US" sz="2000" baseline="-25000" dirty="0">
                <a:latin typeface="Times New Roman" charset="0"/>
              </a:rPr>
              <a:t>1/2</a:t>
            </a:r>
            <a:r>
              <a:rPr lang="en-US" sz="2000" dirty="0">
                <a:latin typeface="Times New Roman" charset="0"/>
              </a:rPr>
              <a:t> = time to reach </a:t>
            </a:r>
            <a:r>
              <a:rPr lang="en-US" sz="2000" dirty="0">
                <a:latin typeface="Symbol" charset="0"/>
              </a:rPr>
              <a:t>a </a:t>
            </a:r>
            <a:r>
              <a:rPr lang="en-US" sz="2000" dirty="0">
                <a:latin typeface="Times New Roman" charset="0"/>
              </a:rPr>
              <a:t>= 0.5 calculated at </a:t>
            </a:r>
            <a:r>
              <a:rPr lang="en-US" sz="2000" dirty="0" err="1">
                <a:latin typeface="Symbol" charset="0"/>
              </a:rPr>
              <a:t>a</a:t>
            </a:r>
            <a:r>
              <a:rPr lang="en-US" sz="2000" baseline="-25000" dirty="0" err="1">
                <a:latin typeface="Times New Roman" charset="0"/>
              </a:rPr>
              <a:t>ref</a:t>
            </a:r>
            <a:r>
              <a:rPr lang="en-US" sz="2000" baseline="-25000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0.5  and T = </a:t>
            </a: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ref</a:t>
            </a:r>
            <a:endParaRPr lang="en-US" sz="2000" baseline="-25000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sz="2000" baseline="-25000" dirty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2000" dirty="0" err="1">
                <a:latin typeface="Times New Roman" charset="0"/>
              </a:rPr>
              <a:t>t</a:t>
            </a:r>
            <a:r>
              <a:rPr lang="en-US" sz="2000" baseline="-25000" dirty="0" err="1">
                <a:latin typeface="Times New Roman" charset="0"/>
              </a:rPr>
              <a:t>ref</a:t>
            </a:r>
            <a:r>
              <a:rPr lang="en-US" sz="2000" dirty="0">
                <a:latin typeface="Times New Roman" charset="0"/>
              </a:rPr>
              <a:t>  is measured or calculated by integration of the kinetic model : d</a:t>
            </a:r>
            <a:r>
              <a:rPr lang="en-US" sz="2000" dirty="0">
                <a:latin typeface="Symbol" charset="0"/>
              </a:rPr>
              <a:t>a</a:t>
            </a:r>
            <a:r>
              <a:rPr lang="en-US" sz="2000" dirty="0">
                <a:latin typeface="Times New Roman" charset="0"/>
              </a:rPr>
              <a:t>/</a:t>
            </a:r>
            <a:r>
              <a:rPr lang="en-US" sz="2000" dirty="0" err="1">
                <a:latin typeface="Times New Roman" charset="0"/>
              </a:rPr>
              <a:t>dt</a:t>
            </a:r>
            <a:r>
              <a:rPr lang="en-US" sz="2000" dirty="0">
                <a:latin typeface="Times New Roman" charset="0"/>
              </a:rPr>
              <a:t> = K(T)f(</a:t>
            </a:r>
            <a:r>
              <a:rPr lang="en-US" sz="2000" dirty="0">
                <a:latin typeface="Symbol" charset="0"/>
              </a:rPr>
              <a:t>a</a:t>
            </a:r>
            <a:r>
              <a:rPr lang="en-US" sz="2000" dirty="0">
                <a:latin typeface="Times New Roman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 algn="ctr" eaLnBrk="1" hangingPunct="1">
              <a:buFontTx/>
              <a:buNone/>
            </a:pPr>
            <a:endParaRPr lang="en-US" sz="2000" dirty="0">
              <a:latin typeface="Times New Roman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901951" y="5527249"/>
          <a:ext cx="2780030" cy="1107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293" imgH="494956" progId="Equation.3">
                  <p:embed/>
                </p:oleObj>
              </mc:Choice>
              <mc:Fallback>
                <p:oleObj name="Equation" r:id="rId2" imgW="1333293" imgH="494956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1" y="5527249"/>
                        <a:ext cx="2780030" cy="1107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69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7393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Times New Roman" charset="0"/>
              </a:rPr>
              <a:t>Dimensionless energy balance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</a:rPr>
              <a:t>Substituting the dimensionless variable ad dividing by </a:t>
            </a:r>
            <a:r>
              <a:rPr lang="en-US" dirty="0">
                <a:latin typeface="Symbol" charset="0"/>
              </a:rPr>
              <a:t>r </a:t>
            </a:r>
            <a:r>
              <a:rPr lang="en-US" dirty="0">
                <a:latin typeface="Times New Roman" charset="0"/>
              </a:rPr>
              <a:t>e </a:t>
            </a:r>
            <a:r>
              <a:rPr lang="en-US" dirty="0" err="1">
                <a:latin typeface="Times New Roman" charset="0"/>
              </a:rPr>
              <a:t>C</a:t>
            </a:r>
            <a:r>
              <a:rPr lang="en-US" baseline="-25000" dirty="0" err="1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latin typeface="Times New Roman" charset="0"/>
              </a:rPr>
              <a:t>De= </a:t>
            </a:r>
            <a:r>
              <a:rPr lang="en-US" dirty="0" err="1">
                <a:latin typeface="Times New Roman" charset="0"/>
              </a:rPr>
              <a:t>kt</a:t>
            </a:r>
            <a:r>
              <a:rPr lang="en-US" baseline="-25000" dirty="0" err="1">
                <a:latin typeface="Times New Roman" charset="0"/>
              </a:rPr>
              <a:t>ref</a:t>
            </a:r>
            <a:r>
              <a:rPr lang="en-US" dirty="0">
                <a:latin typeface="Times New Roman" charset="0"/>
              </a:rPr>
              <a:t>/[</a:t>
            </a:r>
            <a:r>
              <a:rPr lang="en-US" dirty="0" err="1">
                <a:latin typeface="Symbol" charset="0"/>
              </a:rPr>
              <a:t>r</a:t>
            </a:r>
            <a:r>
              <a:rPr lang="en-US" dirty="0" err="1">
                <a:latin typeface="Times New Roman" charset="0"/>
              </a:rPr>
              <a:t>C</a:t>
            </a:r>
            <a:r>
              <a:rPr lang="en-US" baseline="-25000" dirty="0" err="1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(h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/4)]  		 St=</a:t>
            </a:r>
            <a:r>
              <a:rPr lang="en-US" dirty="0" err="1">
                <a:latin typeface="Symbol" charset="0"/>
              </a:rPr>
              <a:t>D</a:t>
            </a:r>
            <a:r>
              <a:rPr lang="en-US" dirty="0" err="1">
                <a:latin typeface="Times New Roman" charset="0"/>
              </a:rPr>
              <a:t>h</a:t>
            </a:r>
            <a:r>
              <a:rPr lang="en-US" baseline="-25000" dirty="0" err="1">
                <a:latin typeface="Times New Roman" charset="0"/>
              </a:rPr>
              <a:t>ref</a:t>
            </a:r>
            <a:r>
              <a:rPr lang="en-US" dirty="0">
                <a:latin typeface="Times New Roman" charset="0"/>
              </a:rPr>
              <a:t>/[</a:t>
            </a:r>
            <a:r>
              <a:rPr lang="en-US" dirty="0" err="1">
                <a:latin typeface="Times New Roman" charset="0"/>
              </a:rPr>
              <a:t>C</a:t>
            </a:r>
            <a:r>
              <a:rPr lang="en-US" baseline="-25000" dirty="0" err="1">
                <a:latin typeface="Times New Roman" charset="0"/>
              </a:rPr>
              <a:t>p</a:t>
            </a:r>
            <a:r>
              <a:rPr lang="en-US" dirty="0" err="1">
                <a:latin typeface="Symbol" charset="0"/>
              </a:rPr>
              <a:t>D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ref</a:t>
            </a:r>
            <a:r>
              <a:rPr lang="en-US" dirty="0">
                <a:latin typeface="Times New Roman" charset="0"/>
              </a:rPr>
              <a:t>]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434080" y="3196333"/>
            <a:ext cx="9144000" cy="3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990090" y="2584024"/>
          <a:ext cx="4479290" cy="130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372" imgH="622277" progId="Equation.3">
                  <p:embed/>
                </p:oleObj>
              </mc:Choice>
              <mc:Fallback>
                <p:oleObj name="Equation" r:id="rId2" imgW="2120372" imgH="622277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090" y="2584024"/>
                        <a:ext cx="4479290" cy="1302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62070" y="3219463"/>
            <a:ext cx="9144000" cy="3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667001" y="3935186"/>
          <a:ext cx="2975610" cy="97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387" imgH="444247" progId="Equation.3">
                  <p:embed/>
                </p:oleObj>
              </mc:Choice>
              <mc:Fallback>
                <p:oleObj name="Equation" r:id="rId4" imgW="1447387" imgH="444247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935186"/>
                        <a:ext cx="2975610" cy="978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45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12470" y="281669"/>
            <a:ext cx="7772400" cy="797379"/>
          </a:xfrm>
        </p:spPr>
        <p:txBody>
          <a:bodyPr/>
          <a:lstStyle/>
          <a:p>
            <a:pPr eaLnBrk="1" hangingPunct="1"/>
            <a:r>
              <a:rPr lang="en-US" sz="2500" b="1">
                <a:latin typeface="Times New Roman" charset="0"/>
              </a:rPr>
              <a:t>Cure behaviour and dimensionless numbers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471" y="1330779"/>
            <a:ext cx="7788910" cy="52469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>
                <a:latin typeface="Times New Roman" charset="0"/>
              </a:rPr>
              <a:t>St = Stefan number =</a:t>
            </a:r>
            <a:r>
              <a:rPr lang="en-US" sz="2100">
                <a:latin typeface="Symbol" charset="0"/>
              </a:rPr>
              <a:t>D</a:t>
            </a:r>
            <a:r>
              <a:rPr lang="en-US" sz="2100">
                <a:latin typeface="Times New Roman" charset="0"/>
              </a:rPr>
              <a:t>h</a:t>
            </a:r>
            <a:r>
              <a:rPr lang="en-US" sz="2100" baseline="-25000">
                <a:latin typeface="Times New Roman" charset="0"/>
              </a:rPr>
              <a:t>ref</a:t>
            </a:r>
            <a:r>
              <a:rPr lang="en-US" sz="2100">
                <a:latin typeface="Times New Roman" charset="0"/>
              </a:rPr>
              <a:t>/[C</a:t>
            </a:r>
            <a:r>
              <a:rPr lang="en-US" sz="2100" baseline="-25000">
                <a:latin typeface="Times New Roman" charset="0"/>
              </a:rPr>
              <a:t>p</a:t>
            </a:r>
            <a:r>
              <a:rPr lang="en-US" sz="2100">
                <a:latin typeface="Symbol" charset="0"/>
              </a:rPr>
              <a:t>D</a:t>
            </a:r>
            <a:r>
              <a:rPr lang="en-US" sz="2100">
                <a:latin typeface="Times New Roman" charset="0"/>
              </a:rPr>
              <a:t>T</a:t>
            </a:r>
            <a:r>
              <a:rPr lang="en-US" sz="2100" baseline="-25000">
                <a:latin typeface="Times New Roman" charset="0"/>
              </a:rPr>
              <a:t>ref</a:t>
            </a:r>
            <a:r>
              <a:rPr lang="en-US" sz="2100">
                <a:latin typeface="Times New Roman" charset="0"/>
              </a:rPr>
              <a:t>]</a:t>
            </a: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Times New Roman" charset="0"/>
              </a:rPr>
              <a:t>The exothermic effects associated with the heat produced by the reaction are relevant in relation to the assumed al </a:t>
            </a:r>
            <a:r>
              <a:rPr lang="en-US" sz="2100">
                <a:latin typeface="Symbol" charset="0"/>
              </a:rPr>
              <a:t>D</a:t>
            </a:r>
            <a:r>
              <a:rPr lang="en-US" sz="2100">
                <a:latin typeface="Times New Roman" charset="0"/>
              </a:rPr>
              <a:t>T</a:t>
            </a:r>
            <a:r>
              <a:rPr lang="en-US" sz="2100" baseline="-25000">
                <a:latin typeface="Times New Roman" charset="0"/>
              </a:rPr>
              <a:t>ref</a:t>
            </a:r>
            <a:r>
              <a:rPr lang="en-US" sz="2100">
                <a:latin typeface="Times New Roman" charset="0"/>
              </a:rPr>
              <a:t> (the allowable limit) if: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300" b="1">
                <a:latin typeface="Times New Roman" charset="0"/>
              </a:rPr>
              <a:t>St O(1)   Or St &gt;1</a:t>
            </a:r>
          </a:p>
          <a:p>
            <a:pPr eaLnBrk="1" hangingPunct="1">
              <a:lnSpc>
                <a:spcPct val="90000"/>
              </a:lnSpc>
            </a:pPr>
            <a:endParaRPr lang="en-US" sz="2300" b="1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100">
              <a:latin typeface="Times New Roman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200744"/>
              </p:ext>
            </p:extLst>
          </p:nvPr>
        </p:nvGraphicFramePr>
        <p:xfrm>
          <a:off x="827584" y="2276872"/>
          <a:ext cx="655066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631695" imgH="444247" progId="Equation.3">
                  <p:embed/>
                </p:oleObj>
              </mc:Choice>
              <mc:Fallback>
                <p:oleObj name="Equazione" r:id="rId2" imgW="3631695" imgH="444247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76872"/>
                        <a:ext cx="6550660" cy="857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2221230" y="3506561"/>
          <a:ext cx="3550920" cy="132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247" imgH="685662" progId="Equation.3">
                  <p:embed/>
                </p:oleObj>
              </mc:Choice>
              <mc:Fallback>
                <p:oleObj name="Equation" r:id="rId4" imgW="1968247" imgH="685662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230" y="3506561"/>
                        <a:ext cx="3550920" cy="132261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43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2470" y="281669"/>
            <a:ext cx="7772400" cy="797379"/>
          </a:xfrm>
        </p:spPr>
        <p:txBody>
          <a:bodyPr/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  <a:latin typeface="Times New Roman" charset="0"/>
              </a:rPr>
              <a:t>Cure behaviour and dimensionless numbers</a:t>
            </a:r>
            <a:endParaRPr lang="en-US" sz="3200" b="1">
              <a:latin typeface="Times New Roman" charset="0"/>
            </a:endParaRP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6954"/>
            <a:ext cx="8515350" cy="5246914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De = Diffusive  Deborah Number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  <a:p>
            <a:pPr lvl="1" algn="ctr" eaLnBrk="1" hangingPunct="1">
              <a:buFontTx/>
              <a:buNone/>
            </a:pPr>
            <a:endParaRPr lang="en-US">
              <a:latin typeface="Times New Roman" charset="0"/>
            </a:endParaRPr>
          </a:p>
          <a:p>
            <a:pPr lvl="1" algn="ctr" eaLnBrk="1" hangingPunct="1">
              <a:buFontTx/>
              <a:buNone/>
            </a:pPr>
            <a:endParaRPr lang="en-US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sz="160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sz="160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1600">
                <a:latin typeface="Times New Roman" charset="0"/>
              </a:rPr>
              <a:t>Deborah number was first defined as the ratio of a relaxation time to the time scale of the experiment from  Judges 5:2-31, the song of Deborah: “The mountains flowed before the Lord”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057400" y="3612697"/>
          <a:ext cx="4605020" cy="83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553481" imgH="431831" progId="Equation.3">
                  <p:embed/>
                </p:oleObj>
              </mc:Choice>
              <mc:Fallback>
                <p:oleObj name="Equazione" r:id="rId2" imgW="2553481" imgH="43183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12697"/>
                        <a:ext cx="4605020" cy="83139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554480" y="2143142"/>
          <a:ext cx="5133340" cy="114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844065" imgH="596923" progId="Equation.3">
                  <p:embed/>
                </p:oleObj>
              </mc:Choice>
              <mc:Fallback>
                <p:oleObj name="Equazione" r:id="rId4" imgW="2844065" imgH="596923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80" y="2143142"/>
                        <a:ext cx="5133340" cy="114572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2114550" y="4959804"/>
          <a:ext cx="1143000" cy="60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278" imgH="241415" progId="Equation.3">
                  <p:embed/>
                </p:oleObj>
              </mc:Choice>
              <mc:Fallback>
                <p:oleObj name="Equation" r:id="rId6" imgW="482278" imgH="241415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4959804"/>
                        <a:ext cx="1143000" cy="6068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5029201" y="4714891"/>
          <a:ext cx="1466850" cy="112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433" imgH="584246" progId="Equation.3">
                  <p:embed/>
                </p:oleObj>
              </mc:Choice>
              <mc:Fallback>
                <p:oleObj name="Equation" r:id="rId8" imgW="812433" imgH="584246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4714891"/>
                        <a:ext cx="1466850" cy="112122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92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2470" y="405493"/>
            <a:ext cx="7772400" cy="1143000"/>
          </a:xfrm>
        </p:spPr>
        <p:txBody>
          <a:bodyPr/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  <a:latin typeface="Times New Roman" charset="0"/>
              </a:rPr>
              <a:t>Cure behaviour and dimensionless numbers</a:t>
            </a:r>
            <a:endParaRPr lang="en-US" sz="3200" b="1">
              <a:latin typeface="Times New Roman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032" y="1981210"/>
            <a:ext cx="8526780" cy="4657725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If St is of the order of 1 or higher than 1 then exothermal effect could be relevant and the value of Deborah number indicates:</a:t>
            </a:r>
          </a:p>
          <a:p>
            <a:pPr lvl="1" eaLnBrk="1" hangingPunct="1"/>
            <a:r>
              <a:rPr lang="en-US" sz="2400" dirty="0">
                <a:latin typeface="Times New Roman" charset="0"/>
              </a:rPr>
              <a:t>De&lt;&lt;1 </a:t>
            </a:r>
            <a:r>
              <a:rPr lang="en-US" sz="2400" dirty="0">
                <a:latin typeface="Times New Roman" charset="0"/>
                <a:sym typeface="Wingdings" charset="0"/>
              </a:rPr>
              <a:t></a:t>
            </a:r>
            <a:r>
              <a:rPr lang="en-US" sz="2400" dirty="0">
                <a:latin typeface="Times New Roman" charset="0"/>
              </a:rPr>
              <a:t>Adiabatic </a:t>
            </a:r>
            <a:r>
              <a:rPr lang="en-US" sz="2400" dirty="0" err="1">
                <a:latin typeface="Times New Roman" charset="0"/>
              </a:rPr>
              <a:t>behaviour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pPr lvl="2" eaLnBrk="1" hangingPunct="1"/>
            <a:r>
              <a:rPr lang="en-US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d</a:t>
            </a:r>
            <a:r>
              <a:rPr lang="en-US" dirty="0">
                <a:latin typeface="Times New Roman" charset="0"/>
              </a:rPr>
              <a:t> &gt;&gt;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ref</a:t>
            </a:r>
            <a:r>
              <a:rPr lang="en-US" baseline="-25000" dirty="0">
                <a:latin typeface="Times New Roman" charset="0"/>
              </a:rPr>
              <a:t>   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max</a:t>
            </a:r>
            <a:r>
              <a:rPr lang="en-US" dirty="0">
                <a:latin typeface="Times New Roman" charset="0"/>
              </a:rPr>
              <a:t>=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cure</a:t>
            </a:r>
            <a:r>
              <a:rPr lang="en-US" dirty="0" err="1">
                <a:latin typeface="Times New Roman" charset="0"/>
              </a:rPr>
              <a:t>+</a:t>
            </a:r>
            <a:r>
              <a:rPr lang="en-US" dirty="0" err="1">
                <a:latin typeface="Symbol" charset="0"/>
              </a:rPr>
              <a:t>D</a:t>
            </a:r>
            <a:r>
              <a:rPr lang="en-US" dirty="0" err="1">
                <a:latin typeface="Times New Roman" charset="0"/>
              </a:rPr>
              <a:t>h</a:t>
            </a:r>
            <a:r>
              <a:rPr lang="en-US" baseline="-25000" dirty="0" err="1">
                <a:latin typeface="Times New Roman" charset="0"/>
              </a:rPr>
              <a:t>ref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 err="1">
                <a:latin typeface="Times New Roman" charset="0"/>
              </a:rPr>
              <a:t>C</a:t>
            </a:r>
            <a:r>
              <a:rPr lang="en-US" baseline="-25000" dirty="0" err="1">
                <a:latin typeface="Times New Roman" charset="0"/>
              </a:rPr>
              <a:t>p</a:t>
            </a:r>
            <a:endParaRPr lang="en-US" dirty="0">
              <a:latin typeface="Times New Roman" charset="0"/>
            </a:endParaRPr>
          </a:p>
          <a:p>
            <a:pPr lvl="1" eaLnBrk="1" hangingPunct="1"/>
            <a:r>
              <a:rPr lang="en-US" sz="2400" dirty="0">
                <a:latin typeface="Times New Roman" charset="0"/>
              </a:rPr>
              <a:t>De &gt;&gt;1 </a:t>
            </a:r>
            <a:r>
              <a:rPr lang="en-US" sz="2400" dirty="0">
                <a:latin typeface="Times New Roman" charset="0"/>
                <a:sym typeface="Wingdings" charset="0"/>
              </a:rPr>
              <a:t> I</a:t>
            </a:r>
            <a:r>
              <a:rPr lang="en-US" sz="2400" dirty="0">
                <a:latin typeface="Times New Roman" charset="0"/>
              </a:rPr>
              <a:t>sothermal </a:t>
            </a:r>
            <a:r>
              <a:rPr lang="en-US" sz="2400" dirty="0" err="1">
                <a:latin typeface="Times New Roman" charset="0"/>
              </a:rPr>
              <a:t>behaviour</a:t>
            </a:r>
            <a:endParaRPr lang="en-US" sz="2400" dirty="0">
              <a:latin typeface="Times New Roman" charset="0"/>
            </a:endParaRPr>
          </a:p>
          <a:p>
            <a:pPr lvl="2" eaLnBrk="1" hangingPunct="1"/>
            <a:r>
              <a:rPr lang="en-US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d</a:t>
            </a:r>
            <a:r>
              <a:rPr lang="en-US" dirty="0">
                <a:latin typeface="Times New Roman" charset="0"/>
              </a:rPr>
              <a:t> &lt;&lt;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ref</a:t>
            </a:r>
            <a:endParaRPr lang="en-US" baseline="-25000" dirty="0">
              <a:latin typeface="Times New Roman" charset="0"/>
            </a:endParaRPr>
          </a:p>
          <a:p>
            <a:pPr lvl="1" eaLnBrk="1" hangingPunct="1"/>
            <a:r>
              <a:rPr lang="en-US" sz="2400" dirty="0">
                <a:latin typeface="Times New Roman" charset="0"/>
              </a:rPr>
              <a:t>De O(1) </a:t>
            </a:r>
            <a:r>
              <a:rPr lang="en-US" sz="2400" dirty="0">
                <a:latin typeface="Times New Roman" charset="0"/>
                <a:sym typeface="Wingdings" charset="0"/>
              </a:rPr>
              <a:t> The temperature rise into the composite must be calculated solving the energy balance coupled with the cure kinetic equation</a:t>
            </a:r>
            <a:r>
              <a:rPr lang="en-US" sz="2400" dirty="0">
                <a:latin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516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Glass transition evolution during cure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2959100" y="3429000"/>
            <a:ext cx="33121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35151" y="3141891"/>
            <a:ext cx="411924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>
                <a:solidFill>
                  <a:srgbClr val="000000"/>
                </a:solidFill>
                <a:cs typeface="+mn-cs"/>
              </a:rPr>
              <a:t>Tc</a:t>
            </a: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1835151" y="2117273"/>
            <a:ext cx="5472430" cy="3841297"/>
            <a:chOff x="1445" y="1556"/>
            <a:chExt cx="4309" cy="2822"/>
          </a:xfrm>
        </p:grpSpPr>
        <p:sp>
          <p:nvSpPr>
            <p:cNvPr id="4916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45" y="1556"/>
              <a:ext cx="4309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1" name="Freeform 7"/>
            <p:cNvSpPr>
              <a:spLocks/>
            </p:cNvSpPr>
            <p:nvPr/>
          </p:nvSpPr>
          <p:spPr bwMode="auto">
            <a:xfrm>
              <a:off x="2385" y="3791"/>
              <a:ext cx="84" cy="49"/>
            </a:xfrm>
            <a:custGeom>
              <a:avLst/>
              <a:gdLst>
                <a:gd name="T0" fmla="*/ 0 w 83"/>
                <a:gd name="T1" fmla="*/ 64 h 48"/>
                <a:gd name="T2" fmla="*/ 97 w 83"/>
                <a:gd name="T3" fmla="*/ 0 h 48"/>
                <a:gd name="T4" fmla="*/ 99 w 83"/>
                <a:gd name="T5" fmla="*/ 0 h 48"/>
                <a:gd name="T6" fmla="*/ 0 60000 65536"/>
                <a:gd name="T7" fmla="*/ 0 60000 65536"/>
                <a:gd name="T8" fmla="*/ 0 60000 65536"/>
                <a:gd name="T9" fmla="*/ 0 w 83"/>
                <a:gd name="T10" fmla="*/ 0 h 48"/>
                <a:gd name="T11" fmla="*/ 83 w 83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48">
                  <a:moveTo>
                    <a:pt x="0" y="48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2" name="Freeform 8"/>
            <p:cNvSpPr>
              <a:spLocks/>
            </p:cNvSpPr>
            <p:nvPr/>
          </p:nvSpPr>
          <p:spPr bwMode="auto">
            <a:xfrm>
              <a:off x="2467" y="3715"/>
              <a:ext cx="84" cy="76"/>
            </a:xfrm>
            <a:custGeom>
              <a:avLst/>
              <a:gdLst>
                <a:gd name="T0" fmla="*/ 0 w 83"/>
                <a:gd name="T1" fmla="*/ 91 h 75"/>
                <a:gd name="T2" fmla="*/ 97 w 83"/>
                <a:gd name="T3" fmla="*/ 0 h 75"/>
                <a:gd name="T4" fmla="*/ 99 w 83"/>
                <a:gd name="T5" fmla="*/ 0 h 75"/>
                <a:gd name="T6" fmla="*/ 0 60000 65536"/>
                <a:gd name="T7" fmla="*/ 0 60000 65536"/>
                <a:gd name="T8" fmla="*/ 0 60000 65536"/>
                <a:gd name="T9" fmla="*/ 0 w 83"/>
                <a:gd name="T10" fmla="*/ 0 h 75"/>
                <a:gd name="T11" fmla="*/ 83 w 83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75">
                  <a:moveTo>
                    <a:pt x="0" y="75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3" name="Freeform 9"/>
            <p:cNvSpPr>
              <a:spLocks/>
            </p:cNvSpPr>
            <p:nvPr/>
          </p:nvSpPr>
          <p:spPr bwMode="auto">
            <a:xfrm>
              <a:off x="2549" y="3615"/>
              <a:ext cx="85" cy="100"/>
            </a:xfrm>
            <a:custGeom>
              <a:avLst/>
              <a:gdLst>
                <a:gd name="T0" fmla="*/ 0 w 83"/>
                <a:gd name="T1" fmla="*/ 133 h 98"/>
                <a:gd name="T2" fmla="*/ 117 w 83"/>
                <a:gd name="T3" fmla="*/ 0 h 98"/>
                <a:gd name="T4" fmla="*/ 120 w 83"/>
                <a:gd name="T5" fmla="*/ 0 h 98"/>
                <a:gd name="T6" fmla="*/ 0 60000 65536"/>
                <a:gd name="T7" fmla="*/ 0 60000 65536"/>
                <a:gd name="T8" fmla="*/ 0 60000 65536"/>
                <a:gd name="T9" fmla="*/ 0 w 83"/>
                <a:gd name="T10" fmla="*/ 0 h 98"/>
                <a:gd name="T11" fmla="*/ 83 w 83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98">
                  <a:moveTo>
                    <a:pt x="0" y="98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4" name="Freeform 10"/>
            <p:cNvSpPr>
              <a:spLocks/>
            </p:cNvSpPr>
            <p:nvPr/>
          </p:nvSpPr>
          <p:spPr bwMode="auto">
            <a:xfrm>
              <a:off x="2632" y="3495"/>
              <a:ext cx="85" cy="120"/>
            </a:xfrm>
            <a:custGeom>
              <a:avLst/>
              <a:gdLst>
                <a:gd name="T0" fmla="*/ 0 w 84"/>
                <a:gd name="T1" fmla="*/ 151 h 118"/>
                <a:gd name="T2" fmla="*/ 97 w 84"/>
                <a:gd name="T3" fmla="*/ 0 h 118"/>
                <a:gd name="T4" fmla="*/ 100 w 84"/>
                <a:gd name="T5" fmla="*/ 0 h 118"/>
                <a:gd name="T6" fmla="*/ 0 60000 65536"/>
                <a:gd name="T7" fmla="*/ 0 60000 65536"/>
                <a:gd name="T8" fmla="*/ 0 60000 65536"/>
                <a:gd name="T9" fmla="*/ 0 w 84"/>
                <a:gd name="T10" fmla="*/ 0 h 118"/>
                <a:gd name="T11" fmla="*/ 84 w 84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18">
                  <a:moveTo>
                    <a:pt x="0" y="118"/>
                  </a:moveTo>
                  <a:lnTo>
                    <a:pt x="81" y="0"/>
                  </a:lnTo>
                  <a:lnTo>
                    <a:pt x="84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5" name="Freeform 11"/>
            <p:cNvSpPr>
              <a:spLocks/>
            </p:cNvSpPr>
            <p:nvPr/>
          </p:nvSpPr>
          <p:spPr bwMode="auto">
            <a:xfrm>
              <a:off x="2305" y="4004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6" name="Freeform 12"/>
            <p:cNvSpPr>
              <a:spLocks/>
            </p:cNvSpPr>
            <p:nvPr/>
          </p:nvSpPr>
          <p:spPr bwMode="auto">
            <a:xfrm>
              <a:off x="2305" y="3628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7" name="Freeform 13"/>
            <p:cNvSpPr>
              <a:spLocks/>
            </p:cNvSpPr>
            <p:nvPr/>
          </p:nvSpPr>
          <p:spPr bwMode="auto">
            <a:xfrm>
              <a:off x="2305" y="3252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8" name="Freeform 14"/>
            <p:cNvSpPr>
              <a:spLocks/>
            </p:cNvSpPr>
            <p:nvPr/>
          </p:nvSpPr>
          <p:spPr bwMode="auto">
            <a:xfrm>
              <a:off x="2305" y="2877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69" name="Freeform 15"/>
            <p:cNvSpPr>
              <a:spLocks/>
            </p:cNvSpPr>
            <p:nvPr/>
          </p:nvSpPr>
          <p:spPr bwMode="auto">
            <a:xfrm>
              <a:off x="2305" y="2500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0" name="Freeform 16"/>
            <p:cNvSpPr>
              <a:spLocks/>
            </p:cNvSpPr>
            <p:nvPr/>
          </p:nvSpPr>
          <p:spPr bwMode="auto">
            <a:xfrm>
              <a:off x="2305" y="2124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1" name="Freeform 17"/>
            <p:cNvSpPr>
              <a:spLocks/>
            </p:cNvSpPr>
            <p:nvPr/>
          </p:nvSpPr>
          <p:spPr bwMode="auto">
            <a:xfrm>
              <a:off x="5126" y="4004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2" name="Freeform 18"/>
            <p:cNvSpPr>
              <a:spLocks/>
            </p:cNvSpPr>
            <p:nvPr/>
          </p:nvSpPr>
          <p:spPr bwMode="auto">
            <a:xfrm>
              <a:off x="5126" y="3628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3" name="Freeform 19"/>
            <p:cNvSpPr>
              <a:spLocks/>
            </p:cNvSpPr>
            <p:nvPr/>
          </p:nvSpPr>
          <p:spPr bwMode="auto">
            <a:xfrm>
              <a:off x="5126" y="3252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4" name="Freeform 20"/>
            <p:cNvSpPr>
              <a:spLocks/>
            </p:cNvSpPr>
            <p:nvPr/>
          </p:nvSpPr>
          <p:spPr bwMode="auto">
            <a:xfrm>
              <a:off x="5126" y="2877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5" name="Freeform 21"/>
            <p:cNvSpPr>
              <a:spLocks/>
            </p:cNvSpPr>
            <p:nvPr/>
          </p:nvSpPr>
          <p:spPr bwMode="auto">
            <a:xfrm>
              <a:off x="5126" y="2500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6" name="Freeform 22"/>
            <p:cNvSpPr>
              <a:spLocks/>
            </p:cNvSpPr>
            <p:nvPr/>
          </p:nvSpPr>
          <p:spPr bwMode="auto">
            <a:xfrm>
              <a:off x="5126" y="2124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7" name="Freeform 23"/>
            <p:cNvSpPr>
              <a:spLocks/>
            </p:cNvSpPr>
            <p:nvPr/>
          </p:nvSpPr>
          <p:spPr bwMode="auto">
            <a:xfrm>
              <a:off x="2305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8" name="Freeform 24"/>
            <p:cNvSpPr>
              <a:spLocks/>
            </p:cNvSpPr>
            <p:nvPr/>
          </p:nvSpPr>
          <p:spPr bwMode="auto">
            <a:xfrm>
              <a:off x="2714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79" name="Freeform 25"/>
            <p:cNvSpPr>
              <a:spLocks/>
            </p:cNvSpPr>
            <p:nvPr/>
          </p:nvSpPr>
          <p:spPr bwMode="auto">
            <a:xfrm>
              <a:off x="312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0" name="Freeform 26"/>
            <p:cNvSpPr>
              <a:spLocks/>
            </p:cNvSpPr>
            <p:nvPr/>
          </p:nvSpPr>
          <p:spPr bwMode="auto">
            <a:xfrm>
              <a:off x="353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1" name="Freeform 27"/>
            <p:cNvSpPr>
              <a:spLocks/>
            </p:cNvSpPr>
            <p:nvPr/>
          </p:nvSpPr>
          <p:spPr bwMode="auto">
            <a:xfrm>
              <a:off x="394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2" name="Freeform 28"/>
            <p:cNvSpPr>
              <a:spLocks/>
            </p:cNvSpPr>
            <p:nvPr/>
          </p:nvSpPr>
          <p:spPr bwMode="auto">
            <a:xfrm>
              <a:off x="4355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3" name="Freeform 29"/>
            <p:cNvSpPr>
              <a:spLocks/>
            </p:cNvSpPr>
            <p:nvPr/>
          </p:nvSpPr>
          <p:spPr bwMode="auto">
            <a:xfrm>
              <a:off x="4764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4" name="Freeform 30"/>
            <p:cNvSpPr>
              <a:spLocks/>
            </p:cNvSpPr>
            <p:nvPr/>
          </p:nvSpPr>
          <p:spPr bwMode="auto">
            <a:xfrm>
              <a:off x="5177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5" name="Freeform 31"/>
            <p:cNvSpPr>
              <a:spLocks/>
            </p:cNvSpPr>
            <p:nvPr/>
          </p:nvSpPr>
          <p:spPr bwMode="auto">
            <a:xfrm>
              <a:off x="2305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6" name="Freeform 32"/>
            <p:cNvSpPr>
              <a:spLocks/>
            </p:cNvSpPr>
            <p:nvPr/>
          </p:nvSpPr>
          <p:spPr bwMode="auto">
            <a:xfrm>
              <a:off x="2714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7" name="Freeform 33"/>
            <p:cNvSpPr>
              <a:spLocks/>
            </p:cNvSpPr>
            <p:nvPr/>
          </p:nvSpPr>
          <p:spPr bwMode="auto">
            <a:xfrm>
              <a:off x="312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8" name="Freeform 34"/>
            <p:cNvSpPr>
              <a:spLocks/>
            </p:cNvSpPr>
            <p:nvPr/>
          </p:nvSpPr>
          <p:spPr bwMode="auto">
            <a:xfrm>
              <a:off x="353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89" name="Freeform 35"/>
            <p:cNvSpPr>
              <a:spLocks/>
            </p:cNvSpPr>
            <p:nvPr/>
          </p:nvSpPr>
          <p:spPr bwMode="auto">
            <a:xfrm>
              <a:off x="394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0" name="Freeform 36"/>
            <p:cNvSpPr>
              <a:spLocks/>
            </p:cNvSpPr>
            <p:nvPr/>
          </p:nvSpPr>
          <p:spPr bwMode="auto">
            <a:xfrm>
              <a:off x="4355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1" name="Freeform 37"/>
            <p:cNvSpPr>
              <a:spLocks/>
            </p:cNvSpPr>
            <p:nvPr/>
          </p:nvSpPr>
          <p:spPr bwMode="auto">
            <a:xfrm>
              <a:off x="4764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2" name="Freeform 38"/>
            <p:cNvSpPr>
              <a:spLocks/>
            </p:cNvSpPr>
            <p:nvPr/>
          </p:nvSpPr>
          <p:spPr bwMode="auto">
            <a:xfrm>
              <a:off x="5177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3" name="Freeform 39"/>
            <p:cNvSpPr>
              <a:spLocks/>
            </p:cNvSpPr>
            <p:nvPr/>
          </p:nvSpPr>
          <p:spPr bwMode="auto">
            <a:xfrm>
              <a:off x="2305" y="2122"/>
              <a:ext cx="1" cy="1882"/>
            </a:xfrm>
            <a:custGeom>
              <a:avLst/>
              <a:gdLst>
                <a:gd name="T0" fmla="*/ 0 w 1"/>
                <a:gd name="T1" fmla="*/ 2374 h 1853"/>
                <a:gd name="T2" fmla="*/ 0 w 1"/>
                <a:gd name="T3" fmla="*/ 2 h 1853"/>
                <a:gd name="T4" fmla="*/ 0 w 1"/>
                <a:gd name="T5" fmla="*/ 0 h 1853"/>
                <a:gd name="T6" fmla="*/ 0 60000 65536"/>
                <a:gd name="T7" fmla="*/ 0 60000 65536"/>
                <a:gd name="T8" fmla="*/ 0 60000 65536"/>
                <a:gd name="T9" fmla="*/ 0 w 1"/>
                <a:gd name="T10" fmla="*/ 0 h 1853"/>
                <a:gd name="T11" fmla="*/ 1 w 1"/>
                <a:gd name="T12" fmla="*/ 1853 h 1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53">
                  <a:moveTo>
                    <a:pt x="0" y="1853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4" name="Freeform 40"/>
            <p:cNvSpPr>
              <a:spLocks/>
            </p:cNvSpPr>
            <p:nvPr/>
          </p:nvSpPr>
          <p:spPr bwMode="auto">
            <a:xfrm>
              <a:off x="5177" y="2122"/>
              <a:ext cx="1" cy="1882"/>
            </a:xfrm>
            <a:custGeom>
              <a:avLst/>
              <a:gdLst>
                <a:gd name="T0" fmla="*/ 0 w 1"/>
                <a:gd name="T1" fmla="*/ 2374 h 1853"/>
                <a:gd name="T2" fmla="*/ 0 w 1"/>
                <a:gd name="T3" fmla="*/ 2 h 1853"/>
                <a:gd name="T4" fmla="*/ 0 w 1"/>
                <a:gd name="T5" fmla="*/ 0 h 1853"/>
                <a:gd name="T6" fmla="*/ 0 60000 65536"/>
                <a:gd name="T7" fmla="*/ 0 60000 65536"/>
                <a:gd name="T8" fmla="*/ 0 60000 65536"/>
                <a:gd name="T9" fmla="*/ 0 w 1"/>
                <a:gd name="T10" fmla="*/ 0 h 1853"/>
                <a:gd name="T11" fmla="*/ 1 w 1"/>
                <a:gd name="T12" fmla="*/ 1853 h 1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53">
                  <a:moveTo>
                    <a:pt x="0" y="1853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5" name="Freeform 41"/>
            <p:cNvSpPr>
              <a:spLocks/>
            </p:cNvSpPr>
            <p:nvPr/>
          </p:nvSpPr>
          <p:spPr bwMode="auto">
            <a:xfrm>
              <a:off x="2305" y="4004"/>
              <a:ext cx="2874" cy="1"/>
            </a:xfrm>
            <a:custGeom>
              <a:avLst/>
              <a:gdLst>
                <a:gd name="T0" fmla="*/ 0 w 2834"/>
                <a:gd name="T1" fmla="*/ 0 h 1"/>
                <a:gd name="T2" fmla="*/ 3544 w 2834"/>
                <a:gd name="T3" fmla="*/ 0 h 1"/>
                <a:gd name="T4" fmla="*/ 3547 w 2834"/>
                <a:gd name="T5" fmla="*/ 0 h 1"/>
                <a:gd name="T6" fmla="*/ 0 60000 65536"/>
                <a:gd name="T7" fmla="*/ 0 60000 65536"/>
                <a:gd name="T8" fmla="*/ 0 60000 65536"/>
                <a:gd name="T9" fmla="*/ 0 w 2834"/>
                <a:gd name="T10" fmla="*/ 0 h 1"/>
                <a:gd name="T11" fmla="*/ 2834 w 283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4" h="1">
                  <a:moveTo>
                    <a:pt x="0" y="0"/>
                  </a:moveTo>
                  <a:lnTo>
                    <a:pt x="2832" y="0"/>
                  </a:lnTo>
                  <a:lnTo>
                    <a:pt x="28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6" name="Freeform 42"/>
            <p:cNvSpPr>
              <a:spLocks/>
            </p:cNvSpPr>
            <p:nvPr/>
          </p:nvSpPr>
          <p:spPr bwMode="auto">
            <a:xfrm>
              <a:off x="2305" y="2124"/>
              <a:ext cx="2874" cy="1"/>
            </a:xfrm>
            <a:custGeom>
              <a:avLst/>
              <a:gdLst>
                <a:gd name="T0" fmla="*/ 0 w 2834"/>
                <a:gd name="T1" fmla="*/ 0 h 1"/>
                <a:gd name="T2" fmla="*/ 3544 w 2834"/>
                <a:gd name="T3" fmla="*/ 0 h 1"/>
                <a:gd name="T4" fmla="*/ 3547 w 2834"/>
                <a:gd name="T5" fmla="*/ 0 h 1"/>
                <a:gd name="T6" fmla="*/ 0 60000 65536"/>
                <a:gd name="T7" fmla="*/ 0 60000 65536"/>
                <a:gd name="T8" fmla="*/ 0 60000 65536"/>
                <a:gd name="T9" fmla="*/ 0 w 2834"/>
                <a:gd name="T10" fmla="*/ 0 h 1"/>
                <a:gd name="T11" fmla="*/ 2834 w 283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4" h="1">
                  <a:moveTo>
                    <a:pt x="0" y="0"/>
                  </a:moveTo>
                  <a:lnTo>
                    <a:pt x="2832" y="0"/>
                  </a:lnTo>
                  <a:lnTo>
                    <a:pt x="28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7" name="Freeform 43"/>
            <p:cNvSpPr>
              <a:spLocks/>
            </p:cNvSpPr>
            <p:nvPr/>
          </p:nvSpPr>
          <p:spPr bwMode="auto">
            <a:xfrm>
              <a:off x="2385" y="384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8" name="Freeform 44"/>
            <p:cNvSpPr>
              <a:spLocks/>
            </p:cNvSpPr>
            <p:nvPr/>
          </p:nvSpPr>
          <p:spPr bwMode="auto">
            <a:xfrm>
              <a:off x="2467" y="3791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199" name="Freeform 45"/>
            <p:cNvSpPr>
              <a:spLocks/>
            </p:cNvSpPr>
            <p:nvPr/>
          </p:nvSpPr>
          <p:spPr bwMode="auto">
            <a:xfrm>
              <a:off x="2549" y="371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0" name="Freeform 46"/>
            <p:cNvSpPr>
              <a:spLocks/>
            </p:cNvSpPr>
            <p:nvPr/>
          </p:nvSpPr>
          <p:spPr bwMode="auto">
            <a:xfrm>
              <a:off x="2632" y="361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1" name="Freeform 47"/>
            <p:cNvSpPr>
              <a:spLocks/>
            </p:cNvSpPr>
            <p:nvPr/>
          </p:nvSpPr>
          <p:spPr bwMode="auto">
            <a:xfrm>
              <a:off x="2714" y="3495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2" name="Rectangle 48"/>
            <p:cNvSpPr>
              <a:spLocks noChangeArrowheads="1"/>
            </p:cNvSpPr>
            <p:nvPr/>
          </p:nvSpPr>
          <p:spPr bwMode="auto">
            <a:xfrm>
              <a:off x="2102" y="3969"/>
              <a:ext cx="13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-50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3" name="Rectangle 49"/>
            <p:cNvSpPr>
              <a:spLocks noChangeArrowheads="1"/>
            </p:cNvSpPr>
            <p:nvPr/>
          </p:nvSpPr>
          <p:spPr bwMode="auto">
            <a:xfrm>
              <a:off x="2184" y="3593"/>
              <a:ext cx="5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4" name="Rectangle 50"/>
            <p:cNvSpPr>
              <a:spLocks noChangeArrowheads="1"/>
            </p:cNvSpPr>
            <p:nvPr/>
          </p:nvSpPr>
          <p:spPr bwMode="auto">
            <a:xfrm>
              <a:off x="2134" y="3216"/>
              <a:ext cx="10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5" name="Rectangle 51"/>
            <p:cNvSpPr>
              <a:spLocks noChangeArrowheads="1"/>
            </p:cNvSpPr>
            <p:nvPr/>
          </p:nvSpPr>
          <p:spPr bwMode="auto">
            <a:xfrm>
              <a:off x="2083" y="2840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100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6" name="Rectangle 52"/>
            <p:cNvSpPr>
              <a:spLocks noChangeArrowheads="1"/>
            </p:cNvSpPr>
            <p:nvPr/>
          </p:nvSpPr>
          <p:spPr bwMode="auto">
            <a:xfrm>
              <a:off x="2083" y="2464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150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7" name="Rectangle 53"/>
            <p:cNvSpPr>
              <a:spLocks noChangeArrowheads="1"/>
            </p:cNvSpPr>
            <p:nvPr/>
          </p:nvSpPr>
          <p:spPr bwMode="auto">
            <a:xfrm>
              <a:off x="2083" y="2089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200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9208" name="Rectangle 54"/>
            <p:cNvSpPr>
              <a:spLocks noChangeArrowheads="1"/>
            </p:cNvSpPr>
            <p:nvPr/>
          </p:nvSpPr>
          <p:spPr bwMode="auto">
            <a:xfrm rot="16200000">
              <a:off x="1798" y="2895"/>
              <a:ext cx="2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2000">
                  <a:solidFill>
                    <a:srgbClr val="000000"/>
                  </a:solidFill>
                  <a:latin typeface="Times New Roman" charset="0"/>
                  <a:cs typeface="+mn-cs"/>
                </a:rPr>
                <a:t>Tg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49158" name="CasellaDiTesto 55"/>
          <p:cNvSpPr txBox="1">
            <a:spLocks noChangeArrowheads="1"/>
          </p:cNvSpPr>
          <p:nvPr/>
        </p:nvSpPr>
        <p:spPr bwMode="auto">
          <a:xfrm>
            <a:off x="6172201" y="3245304"/>
            <a:ext cx="1771650" cy="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Cure temperature</a:t>
            </a:r>
          </a:p>
        </p:txBody>
      </p:sp>
      <p:sp>
        <p:nvSpPr>
          <p:cNvPr id="49159" name="Rectangle 73"/>
          <p:cNvSpPr>
            <a:spLocks noChangeArrowheads="1"/>
          </p:cNvSpPr>
          <p:nvPr/>
        </p:nvSpPr>
        <p:spPr bwMode="auto">
          <a:xfrm>
            <a:off x="4570730" y="5750380"/>
            <a:ext cx="425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000000"/>
                </a:solidFill>
                <a:latin typeface="Times New Roman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5668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3"/>
          <p:cNvSpPr>
            <a:spLocks noChangeShapeType="1"/>
          </p:cNvSpPr>
          <p:nvPr/>
        </p:nvSpPr>
        <p:spPr bwMode="auto">
          <a:xfrm>
            <a:off x="2931161" y="3429000"/>
            <a:ext cx="33108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835151" y="3141891"/>
            <a:ext cx="411924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>
                <a:solidFill>
                  <a:srgbClr val="000000"/>
                </a:solidFill>
                <a:cs typeface="+mn-cs"/>
              </a:rPr>
              <a:t>Tc</a:t>
            </a: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1835151" y="2117273"/>
            <a:ext cx="5472430" cy="3841297"/>
            <a:chOff x="1445" y="1556"/>
            <a:chExt cx="4309" cy="2822"/>
          </a:xfrm>
        </p:grpSpPr>
        <p:sp>
          <p:nvSpPr>
            <p:cNvPr id="5018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45" y="1556"/>
              <a:ext cx="4309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85" name="Freeform 7"/>
            <p:cNvSpPr>
              <a:spLocks/>
            </p:cNvSpPr>
            <p:nvPr/>
          </p:nvSpPr>
          <p:spPr bwMode="auto">
            <a:xfrm>
              <a:off x="2385" y="3791"/>
              <a:ext cx="84" cy="49"/>
            </a:xfrm>
            <a:custGeom>
              <a:avLst/>
              <a:gdLst>
                <a:gd name="T0" fmla="*/ 0 w 83"/>
                <a:gd name="T1" fmla="*/ 64 h 48"/>
                <a:gd name="T2" fmla="*/ 97 w 83"/>
                <a:gd name="T3" fmla="*/ 0 h 48"/>
                <a:gd name="T4" fmla="*/ 99 w 83"/>
                <a:gd name="T5" fmla="*/ 0 h 48"/>
                <a:gd name="T6" fmla="*/ 0 60000 65536"/>
                <a:gd name="T7" fmla="*/ 0 60000 65536"/>
                <a:gd name="T8" fmla="*/ 0 60000 65536"/>
                <a:gd name="T9" fmla="*/ 0 w 83"/>
                <a:gd name="T10" fmla="*/ 0 h 48"/>
                <a:gd name="T11" fmla="*/ 83 w 83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48">
                  <a:moveTo>
                    <a:pt x="0" y="48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86" name="Freeform 8"/>
            <p:cNvSpPr>
              <a:spLocks/>
            </p:cNvSpPr>
            <p:nvPr/>
          </p:nvSpPr>
          <p:spPr bwMode="auto">
            <a:xfrm>
              <a:off x="2467" y="3715"/>
              <a:ext cx="84" cy="76"/>
            </a:xfrm>
            <a:custGeom>
              <a:avLst/>
              <a:gdLst>
                <a:gd name="T0" fmla="*/ 0 w 83"/>
                <a:gd name="T1" fmla="*/ 91 h 75"/>
                <a:gd name="T2" fmla="*/ 97 w 83"/>
                <a:gd name="T3" fmla="*/ 0 h 75"/>
                <a:gd name="T4" fmla="*/ 99 w 83"/>
                <a:gd name="T5" fmla="*/ 0 h 75"/>
                <a:gd name="T6" fmla="*/ 0 60000 65536"/>
                <a:gd name="T7" fmla="*/ 0 60000 65536"/>
                <a:gd name="T8" fmla="*/ 0 60000 65536"/>
                <a:gd name="T9" fmla="*/ 0 w 83"/>
                <a:gd name="T10" fmla="*/ 0 h 75"/>
                <a:gd name="T11" fmla="*/ 83 w 83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75">
                  <a:moveTo>
                    <a:pt x="0" y="75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87" name="Freeform 9"/>
            <p:cNvSpPr>
              <a:spLocks/>
            </p:cNvSpPr>
            <p:nvPr/>
          </p:nvSpPr>
          <p:spPr bwMode="auto">
            <a:xfrm>
              <a:off x="2549" y="3615"/>
              <a:ext cx="85" cy="100"/>
            </a:xfrm>
            <a:custGeom>
              <a:avLst/>
              <a:gdLst>
                <a:gd name="T0" fmla="*/ 0 w 83"/>
                <a:gd name="T1" fmla="*/ 133 h 98"/>
                <a:gd name="T2" fmla="*/ 117 w 83"/>
                <a:gd name="T3" fmla="*/ 0 h 98"/>
                <a:gd name="T4" fmla="*/ 120 w 83"/>
                <a:gd name="T5" fmla="*/ 0 h 98"/>
                <a:gd name="T6" fmla="*/ 0 60000 65536"/>
                <a:gd name="T7" fmla="*/ 0 60000 65536"/>
                <a:gd name="T8" fmla="*/ 0 60000 65536"/>
                <a:gd name="T9" fmla="*/ 0 w 83"/>
                <a:gd name="T10" fmla="*/ 0 h 98"/>
                <a:gd name="T11" fmla="*/ 83 w 83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98">
                  <a:moveTo>
                    <a:pt x="0" y="98"/>
                  </a:moveTo>
                  <a:lnTo>
                    <a:pt x="81" y="0"/>
                  </a:lnTo>
                  <a:lnTo>
                    <a:pt x="8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88" name="Freeform 10"/>
            <p:cNvSpPr>
              <a:spLocks/>
            </p:cNvSpPr>
            <p:nvPr/>
          </p:nvSpPr>
          <p:spPr bwMode="auto">
            <a:xfrm>
              <a:off x="2632" y="3495"/>
              <a:ext cx="85" cy="120"/>
            </a:xfrm>
            <a:custGeom>
              <a:avLst/>
              <a:gdLst>
                <a:gd name="T0" fmla="*/ 0 w 84"/>
                <a:gd name="T1" fmla="*/ 151 h 118"/>
                <a:gd name="T2" fmla="*/ 97 w 84"/>
                <a:gd name="T3" fmla="*/ 0 h 118"/>
                <a:gd name="T4" fmla="*/ 100 w 84"/>
                <a:gd name="T5" fmla="*/ 0 h 118"/>
                <a:gd name="T6" fmla="*/ 0 60000 65536"/>
                <a:gd name="T7" fmla="*/ 0 60000 65536"/>
                <a:gd name="T8" fmla="*/ 0 60000 65536"/>
                <a:gd name="T9" fmla="*/ 0 w 84"/>
                <a:gd name="T10" fmla="*/ 0 h 118"/>
                <a:gd name="T11" fmla="*/ 84 w 84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18">
                  <a:moveTo>
                    <a:pt x="0" y="118"/>
                  </a:moveTo>
                  <a:lnTo>
                    <a:pt x="81" y="0"/>
                  </a:lnTo>
                  <a:lnTo>
                    <a:pt x="84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89" name="Freeform 11"/>
            <p:cNvSpPr>
              <a:spLocks/>
            </p:cNvSpPr>
            <p:nvPr/>
          </p:nvSpPr>
          <p:spPr bwMode="auto">
            <a:xfrm>
              <a:off x="2714" y="3364"/>
              <a:ext cx="83" cy="131"/>
            </a:xfrm>
            <a:custGeom>
              <a:avLst/>
              <a:gdLst>
                <a:gd name="T0" fmla="*/ 0 w 82"/>
                <a:gd name="T1" fmla="*/ 161 h 129"/>
                <a:gd name="T2" fmla="*/ 96 w 82"/>
                <a:gd name="T3" fmla="*/ 0 h 129"/>
                <a:gd name="T4" fmla="*/ 98 w 82"/>
                <a:gd name="T5" fmla="*/ 0 h 129"/>
                <a:gd name="T6" fmla="*/ 0 60000 65536"/>
                <a:gd name="T7" fmla="*/ 0 60000 65536"/>
                <a:gd name="T8" fmla="*/ 0 60000 65536"/>
                <a:gd name="T9" fmla="*/ 0 w 82"/>
                <a:gd name="T10" fmla="*/ 0 h 129"/>
                <a:gd name="T11" fmla="*/ 82 w 82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29">
                  <a:moveTo>
                    <a:pt x="0" y="129"/>
                  </a:moveTo>
                  <a:lnTo>
                    <a:pt x="80" y="0"/>
                  </a:lnTo>
                  <a:lnTo>
                    <a:pt x="82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0" name="Freeform 12"/>
            <p:cNvSpPr>
              <a:spLocks/>
            </p:cNvSpPr>
            <p:nvPr/>
          </p:nvSpPr>
          <p:spPr bwMode="auto">
            <a:xfrm>
              <a:off x="2795" y="3225"/>
              <a:ext cx="86" cy="139"/>
            </a:xfrm>
            <a:custGeom>
              <a:avLst/>
              <a:gdLst>
                <a:gd name="T0" fmla="*/ 0 w 85"/>
                <a:gd name="T1" fmla="*/ 169 h 137"/>
                <a:gd name="T2" fmla="*/ 99 w 85"/>
                <a:gd name="T3" fmla="*/ 0 h 137"/>
                <a:gd name="T4" fmla="*/ 101 w 85"/>
                <a:gd name="T5" fmla="*/ 0 h 137"/>
                <a:gd name="T6" fmla="*/ 0 60000 65536"/>
                <a:gd name="T7" fmla="*/ 0 60000 65536"/>
                <a:gd name="T8" fmla="*/ 0 60000 65536"/>
                <a:gd name="T9" fmla="*/ 0 w 85"/>
                <a:gd name="T10" fmla="*/ 0 h 137"/>
                <a:gd name="T11" fmla="*/ 85 w 85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137">
                  <a:moveTo>
                    <a:pt x="0" y="137"/>
                  </a:moveTo>
                  <a:lnTo>
                    <a:pt x="83" y="0"/>
                  </a:lnTo>
                  <a:lnTo>
                    <a:pt x="85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1" name="Freeform 13"/>
            <p:cNvSpPr>
              <a:spLocks/>
            </p:cNvSpPr>
            <p:nvPr/>
          </p:nvSpPr>
          <p:spPr bwMode="auto">
            <a:xfrm>
              <a:off x="2305" y="4004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2" name="Freeform 14"/>
            <p:cNvSpPr>
              <a:spLocks/>
            </p:cNvSpPr>
            <p:nvPr/>
          </p:nvSpPr>
          <p:spPr bwMode="auto">
            <a:xfrm>
              <a:off x="2305" y="3628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3" name="Freeform 15"/>
            <p:cNvSpPr>
              <a:spLocks/>
            </p:cNvSpPr>
            <p:nvPr/>
          </p:nvSpPr>
          <p:spPr bwMode="auto">
            <a:xfrm>
              <a:off x="2305" y="3252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4" name="Freeform 16"/>
            <p:cNvSpPr>
              <a:spLocks/>
            </p:cNvSpPr>
            <p:nvPr/>
          </p:nvSpPr>
          <p:spPr bwMode="auto">
            <a:xfrm>
              <a:off x="2305" y="2877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5" name="Freeform 17"/>
            <p:cNvSpPr>
              <a:spLocks/>
            </p:cNvSpPr>
            <p:nvPr/>
          </p:nvSpPr>
          <p:spPr bwMode="auto">
            <a:xfrm>
              <a:off x="2327" y="2500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6" name="Freeform 18"/>
            <p:cNvSpPr>
              <a:spLocks/>
            </p:cNvSpPr>
            <p:nvPr/>
          </p:nvSpPr>
          <p:spPr bwMode="auto">
            <a:xfrm>
              <a:off x="2305" y="2124"/>
              <a:ext cx="48" cy="1"/>
            </a:xfrm>
            <a:custGeom>
              <a:avLst/>
              <a:gdLst>
                <a:gd name="T0" fmla="*/ 0 w 47"/>
                <a:gd name="T1" fmla="*/ 0 h 1"/>
                <a:gd name="T2" fmla="*/ 61 w 47"/>
                <a:gd name="T3" fmla="*/ 0 h 1"/>
                <a:gd name="T4" fmla="*/ 63 w 47"/>
                <a:gd name="T5" fmla="*/ 0 h 1"/>
                <a:gd name="T6" fmla="*/ 0 60000 65536"/>
                <a:gd name="T7" fmla="*/ 0 60000 65536"/>
                <a:gd name="T8" fmla="*/ 0 60000 65536"/>
                <a:gd name="T9" fmla="*/ 0 w 47"/>
                <a:gd name="T10" fmla="*/ 0 h 1"/>
                <a:gd name="T11" fmla="*/ 47 w 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">
                  <a:moveTo>
                    <a:pt x="0" y="0"/>
                  </a:moveTo>
                  <a:lnTo>
                    <a:pt x="45" y="0"/>
                  </a:lnTo>
                  <a:lnTo>
                    <a:pt x="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7" name="Freeform 19"/>
            <p:cNvSpPr>
              <a:spLocks/>
            </p:cNvSpPr>
            <p:nvPr/>
          </p:nvSpPr>
          <p:spPr bwMode="auto">
            <a:xfrm>
              <a:off x="5126" y="4004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8" name="Freeform 20"/>
            <p:cNvSpPr>
              <a:spLocks/>
            </p:cNvSpPr>
            <p:nvPr/>
          </p:nvSpPr>
          <p:spPr bwMode="auto">
            <a:xfrm>
              <a:off x="5126" y="3628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199" name="Freeform 21"/>
            <p:cNvSpPr>
              <a:spLocks/>
            </p:cNvSpPr>
            <p:nvPr/>
          </p:nvSpPr>
          <p:spPr bwMode="auto">
            <a:xfrm>
              <a:off x="5126" y="3252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0" name="Freeform 22"/>
            <p:cNvSpPr>
              <a:spLocks/>
            </p:cNvSpPr>
            <p:nvPr/>
          </p:nvSpPr>
          <p:spPr bwMode="auto">
            <a:xfrm>
              <a:off x="5126" y="2877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1" name="Freeform 23"/>
            <p:cNvSpPr>
              <a:spLocks/>
            </p:cNvSpPr>
            <p:nvPr/>
          </p:nvSpPr>
          <p:spPr bwMode="auto">
            <a:xfrm>
              <a:off x="5142" y="2500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2" name="Freeform 24"/>
            <p:cNvSpPr>
              <a:spLocks/>
            </p:cNvSpPr>
            <p:nvPr/>
          </p:nvSpPr>
          <p:spPr bwMode="auto">
            <a:xfrm>
              <a:off x="5126" y="2124"/>
              <a:ext cx="51" cy="1"/>
            </a:xfrm>
            <a:custGeom>
              <a:avLst/>
              <a:gdLst>
                <a:gd name="T0" fmla="*/ 66 w 50"/>
                <a:gd name="T1" fmla="*/ 0 h 1"/>
                <a:gd name="T2" fmla="*/ 2 w 50"/>
                <a:gd name="T3" fmla="*/ 0 h 1"/>
                <a:gd name="T4" fmla="*/ 0 w 50"/>
                <a:gd name="T5" fmla="*/ 0 h 1"/>
                <a:gd name="T6" fmla="*/ 0 60000 65536"/>
                <a:gd name="T7" fmla="*/ 0 60000 65536"/>
                <a:gd name="T8" fmla="*/ 0 60000 65536"/>
                <a:gd name="T9" fmla="*/ 0 w 50"/>
                <a:gd name="T10" fmla="*/ 0 h 1"/>
                <a:gd name="T11" fmla="*/ 50 w 5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">
                  <a:moveTo>
                    <a:pt x="5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3" name="Freeform 25"/>
            <p:cNvSpPr>
              <a:spLocks/>
            </p:cNvSpPr>
            <p:nvPr/>
          </p:nvSpPr>
          <p:spPr bwMode="auto">
            <a:xfrm>
              <a:off x="2305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4" name="Freeform 26"/>
            <p:cNvSpPr>
              <a:spLocks/>
            </p:cNvSpPr>
            <p:nvPr/>
          </p:nvSpPr>
          <p:spPr bwMode="auto">
            <a:xfrm>
              <a:off x="2714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5" name="Freeform 27"/>
            <p:cNvSpPr>
              <a:spLocks/>
            </p:cNvSpPr>
            <p:nvPr/>
          </p:nvSpPr>
          <p:spPr bwMode="auto">
            <a:xfrm>
              <a:off x="312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6" name="Freeform 28"/>
            <p:cNvSpPr>
              <a:spLocks/>
            </p:cNvSpPr>
            <p:nvPr/>
          </p:nvSpPr>
          <p:spPr bwMode="auto">
            <a:xfrm>
              <a:off x="353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7" name="Freeform 29"/>
            <p:cNvSpPr>
              <a:spLocks/>
            </p:cNvSpPr>
            <p:nvPr/>
          </p:nvSpPr>
          <p:spPr bwMode="auto">
            <a:xfrm>
              <a:off x="3943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8" name="Freeform 30"/>
            <p:cNvSpPr>
              <a:spLocks/>
            </p:cNvSpPr>
            <p:nvPr/>
          </p:nvSpPr>
          <p:spPr bwMode="auto">
            <a:xfrm>
              <a:off x="4355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09" name="Freeform 31"/>
            <p:cNvSpPr>
              <a:spLocks/>
            </p:cNvSpPr>
            <p:nvPr/>
          </p:nvSpPr>
          <p:spPr bwMode="auto">
            <a:xfrm>
              <a:off x="4764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0" name="Freeform 32"/>
            <p:cNvSpPr>
              <a:spLocks/>
            </p:cNvSpPr>
            <p:nvPr/>
          </p:nvSpPr>
          <p:spPr bwMode="auto">
            <a:xfrm>
              <a:off x="5177" y="3955"/>
              <a:ext cx="1" cy="49"/>
            </a:xfrm>
            <a:custGeom>
              <a:avLst/>
              <a:gdLst>
                <a:gd name="T0" fmla="*/ 0 w 1"/>
                <a:gd name="T1" fmla="*/ 64 h 48"/>
                <a:gd name="T2" fmla="*/ 0 w 1"/>
                <a:gd name="T3" fmla="*/ 2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4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1" name="Freeform 33"/>
            <p:cNvSpPr>
              <a:spLocks/>
            </p:cNvSpPr>
            <p:nvPr/>
          </p:nvSpPr>
          <p:spPr bwMode="auto">
            <a:xfrm>
              <a:off x="2305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2" name="Freeform 34"/>
            <p:cNvSpPr>
              <a:spLocks/>
            </p:cNvSpPr>
            <p:nvPr/>
          </p:nvSpPr>
          <p:spPr bwMode="auto">
            <a:xfrm>
              <a:off x="2714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3" name="Freeform 35"/>
            <p:cNvSpPr>
              <a:spLocks/>
            </p:cNvSpPr>
            <p:nvPr/>
          </p:nvSpPr>
          <p:spPr bwMode="auto">
            <a:xfrm>
              <a:off x="312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4" name="Freeform 36"/>
            <p:cNvSpPr>
              <a:spLocks/>
            </p:cNvSpPr>
            <p:nvPr/>
          </p:nvSpPr>
          <p:spPr bwMode="auto">
            <a:xfrm>
              <a:off x="353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5" name="Freeform 37"/>
            <p:cNvSpPr>
              <a:spLocks/>
            </p:cNvSpPr>
            <p:nvPr/>
          </p:nvSpPr>
          <p:spPr bwMode="auto">
            <a:xfrm>
              <a:off x="3943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6" name="Freeform 38"/>
            <p:cNvSpPr>
              <a:spLocks/>
            </p:cNvSpPr>
            <p:nvPr/>
          </p:nvSpPr>
          <p:spPr bwMode="auto">
            <a:xfrm>
              <a:off x="4355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7" name="Freeform 39"/>
            <p:cNvSpPr>
              <a:spLocks/>
            </p:cNvSpPr>
            <p:nvPr/>
          </p:nvSpPr>
          <p:spPr bwMode="auto">
            <a:xfrm>
              <a:off x="4764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8" name="Freeform 40"/>
            <p:cNvSpPr>
              <a:spLocks/>
            </p:cNvSpPr>
            <p:nvPr/>
          </p:nvSpPr>
          <p:spPr bwMode="auto">
            <a:xfrm>
              <a:off x="5177" y="2124"/>
              <a:ext cx="1" cy="49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62 h 48"/>
                <a:gd name="T4" fmla="*/ 0 w 1"/>
                <a:gd name="T5" fmla="*/ 64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19" name="Freeform 41"/>
            <p:cNvSpPr>
              <a:spLocks/>
            </p:cNvSpPr>
            <p:nvPr/>
          </p:nvSpPr>
          <p:spPr bwMode="auto">
            <a:xfrm>
              <a:off x="2305" y="2122"/>
              <a:ext cx="1" cy="1882"/>
            </a:xfrm>
            <a:custGeom>
              <a:avLst/>
              <a:gdLst>
                <a:gd name="T0" fmla="*/ 0 w 1"/>
                <a:gd name="T1" fmla="*/ 2374 h 1853"/>
                <a:gd name="T2" fmla="*/ 0 w 1"/>
                <a:gd name="T3" fmla="*/ 2 h 1853"/>
                <a:gd name="T4" fmla="*/ 0 w 1"/>
                <a:gd name="T5" fmla="*/ 0 h 1853"/>
                <a:gd name="T6" fmla="*/ 0 60000 65536"/>
                <a:gd name="T7" fmla="*/ 0 60000 65536"/>
                <a:gd name="T8" fmla="*/ 0 60000 65536"/>
                <a:gd name="T9" fmla="*/ 0 w 1"/>
                <a:gd name="T10" fmla="*/ 0 h 1853"/>
                <a:gd name="T11" fmla="*/ 1 w 1"/>
                <a:gd name="T12" fmla="*/ 1853 h 1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53">
                  <a:moveTo>
                    <a:pt x="0" y="1853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0" name="Freeform 42"/>
            <p:cNvSpPr>
              <a:spLocks/>
            </p:cNvSpPr>
            <p:nvPr/>
          </p:nvSpPr>
          <p:spPr bwMode="auto">
            <a:xfrm>
              <a:off x="5177" y="2122"/>
              <a:ext cx="1" cy="1882"/>
            </a:xfrm>
            <a:custGeom>
              <a:avLst/>
              <a:gdLst>
                <a:gd name="T0" fmla="*/ 0 w 1"/>
                <a:gd name="T1" fmla="*/ 2374 h 1853"/>
                <a:gd name="T2" fmla="*/ 0 w 1"/>
                <a:gd name="T3" fmla="*/ 2 h 1853"/>
                <a:gd name="T4" fmla="*/ 0 w 1"/>
                <a:gd name="T5" fmla="*/ 0 h 1853"/>
                <a:gd name="T6" fmla="*/ 0 60000 65536"/>
                <a:gd name="T7" fmla="*/ 0 60000 65536"/>
                <a:gd name="T8" fmla="*/ 0 60000 65536"/>
                <a:gd name="T9" fmla="*/ 0 w 1"/>
                <a:gd name="T10" fmla="*/ 0 h 1853"/>
                <a:gd name="T11" fmla="*/ 1 w 1"/>
                <a:gd name="T12" fmla="*/ 1853 h 1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53">
                  <a:moveTo>
                    <a:pt x="0" y="1853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1" name="Freeform 43"/>
            <p:cNvSpPr>
              <a:spLocks/>
            </p:cNvSpPr>
            <p:nvPr/>
          </p:nvSpPr>
          <p:spPr bwMode="auto">
            <a:xfrm>
              <a:off x="2305" y="4004"/>
              <a:ext cx="2874" cy="1"/>
            </a:xfrm>
            <a:custGeom>
              <a:avLst/>
              <a:gdLst>
                <a:gd name="T0" fmla="*/ 0 w 2834"/>
                <a:gd name="T1" fmla="*/ 0 h 1"/>
                <a:gd name="T2" fmla="*/ 3544 w 2834"/>
                <a:gd name="T3" fmla="*/ 0 h 1"/>
                <a:gd name="T4" fmla="*/ 3547 w 2834"/>
                <a:gd name="T5" fmla="*/ 0 h 1"/>
                <a:gd name="T6" fmla="*/ 0 60000 65536"/>
                <a:gd name="T7" fmla="*/ 0 60000 65536"/>
                <a:gd name="T8" fmla="*/ 0 60000 65536"/>
                <a:gd name="T9" fmla="*/ 0 w 2834"/>
                <a:gd name="T10" fmla="*/ 0 h 1"/>
                <a:gd name="T11" fmla="*/ 2834 w 283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4" h="1">
                  <a:moveTo>
                    <a:pt x="0" y="0"/>
                  </a:moveTo>
                  <a:lnTo>
                    <a:pt x="2832" y="0"/>
                  </a:lnTo>
                  <a:lnTo>
                    <a:pt x="28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2" name="Freeform 44"/>
            <p:cNvSpPr>
              <a:spLocks/>
            </p:cNvSpPr>
            <p:nvPr/>
          </p:nvSpPr>
          <p:spPr bwMode="auto">
            <a:xfrm>
              <a:off x="2305" y="2124"/>
              <a:ext cx="2874" cy="1"/>
            </a:xfrm>
            <a:custGeom>
              <a:avLst/>
              <a:gdLst>
                <a:gd name="T0" fmla="*/ 0 w 2834"/>
                <a:gd name="T1" fmla="*/ 0 h 1"/>
                <a:gd name="T2" fmla="*/ 3544 w 2834"/>
                <a:gd name="T3" fmla="*/ 0 h 1"/>
                <a:gd name="T4" fmla="*/ 3547 w 2834"/>
                <a:gd name="T5" fmla="*/ 0 h 1"/>
                <a:gd name="T6" fmla="*/ 0 60000 65536"/>
                <a:gd name="T7" fmla="*/ 0 60000 65536"/>
                <a:gd name="T8" fmla="*/ 0 60000 65536"/>
                <a:gd name="T9" fmla="*/ 0 w 2834"/>
                <a:gd name="T10" fmla="*/ 0 h 1"/>
                <a:gd name="T11" fmla="*/ 2834 w 283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4" h="1">
                  <a:moveTo>
                    <a:pt x="0" y="0"/>
                  </a:moveTo>
                  <a:lnTo>
                    <a:pt x="2832" y="0"/>
                  </a:lnTo>
                  <a:lnTo>
                    <a:pt x="28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3" name="Freeform 45"/>
            <p:cNvSpPr>
              <a:spLocks/>
            </p:cNvSpPr>
            <p:nvPr/>
          </p:nvSpPr>
          <p:spPr bwMode="auto">
            <a:xfrm>
              <a:off x="2385" y="384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4" name="Freeform 46"/>
            <p:cNvSpPr>
              <a:spLocks/>
            </p:cNvSpPr>
            <p:nvPr/>
          </p:nvSpPr>
          <p:spPr bwMode="auto">
            <a:xfrm>
              <a:off x="2467" y="3791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5" name="Freeform 47"/>
            <p:cNvSpPr>
              <a:spLocks/>
            </p:cNvSpPr>
            <p:nvPr/>
          </p:nvSpPr>
          <p:spPr bwMode="auto">
            <a:xfrm>
              <a:off x="2549" y="371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6" name="Freeform 48"/>
            <p:cNvSpPr>
              <a:spLocks/>
            </p:cNvSpPr>
            <p:nvPr/>
          </p:nvSpPr>
          <p:spPr bwMode="auto">
            <a:xfrm>
              <a:off x="2632" y="361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7" name="Freeform 49"/>
            <p:cNvSpPr>
              <a:spLocks/>
            </p:cNvSpPr>
            <p:nvPr/>
          </p:nvSpPr>
          <p:spPr bwMode="auto">
            <a:xfrm>
              <a:off x="2714" y="3495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8" name="Freeform 50"/>
            <p:cNvSpPr>
              <a:spLocks/>
            </p:cNvSpPr>
            <p:nvPr/>
          </p:nvSpPr>
          <p:spPr bwMode="auto">
            <a:xfrm>
              <a:off x="2795" y="3364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29" name="Freeform 51"/>
            <p:cNvSpPr>
              <a:spLocks/>
            </p:cNvSpPr>
            <p:nvPr/>
          </p:nvSpPr>
          <p:spPr bwMode="auto">
            <a:xfrm>
              <a:off x="2879" y="322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0" name="Rectangle 52"/>
            <p:cNvSpPr>
              <a:spLocks noChangeArrowheads="1"/>
            </p:cNvSpPr>
            <p:nvPr/>
          </p:nvSpPr>
          <p:spPr bwMode="auto">
            <a:xfrm>
              <a:off x="2102" y="3969"/>
              <a:ext cx="13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-50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1" name="Rectangle 53"/>
            <p:cNvSpPr>
              <a:spLocks noChangeArrowheads="1"/>
            </p:cNvSpPr>
            <p:nvPr/>
          </p:nvSpPr>
          <p:spPr bwMode="auto">
            <a:xfrm>
              <a:off x="2184" y="3593"/>
              <a:ext cx="5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2" name="Rectangle 54"/>
            <p:cNvSpPr>
              <a:spLocks noChangeArrowheads="1"/>
            </p:cNvSpPr>
            <p:nvPr/>
          </p:nvSpPr>
          <p:spPr bwMode="auto">
            <a:xfrm>
              <a:off x="2134" y="3216"/>
              <a:ext cx="10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3" name="Rectangle 55"/>
            <p:cNvSpPr>
              <a:spLocks noChangeArrowheads="1"/>
            </p:cNvSpPr>
            <p:nvPr/>
          </p:nvSpPr>
          <p:spPr bwMode="auto">
            <a:xfrm>
              <a:off x="2083" y="2840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100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4" name="Rectangle 56"/>
            <p:cNvSpPr>
              <a:spLocks noChangeArrowheads="1"/>
            </p:cNvSpPr>
            <p:nvPr/>
          </p:nvSpPr>
          <p:spPr bwMode="auto">
            <a:xfrm>
              <a:off x="2083" y="2464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150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5" name="Rectangle 57"/>
            <p:cNvSpPr>
              <a:spLocks noChangeArrowheads="1"/>
            </p:cNvSpPr>
            <p:nvPr/>
          </p:nvSpPr>
          <p:spPr bwMode="auto">
            <a:xfrm>
              <a:off x="2083" y="2089"/>
              <a:ext cx="1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1000">
                  <a:solidFill>
                    <a:srgbClr val="000000"/>
                  </a:solidFill>
                  <a:latin typeface="Times New Roman" charset="0"/>
                  <a:cs typeface="+mn-cs"/>
                </a:rPr>
                <a:t>200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0236" name="Rectangle 58"/>
            <p:cNvSpPr>
              <a:spLocks noChangeArrowheads="1"/>
            </p:cNvSpPr>
            <p:nvPr/>
          </p:nvSpPr>
          <p:spPr bwMode="auto">
            <a:xfrm rot="16200000">
              <a:off x="1798" y="2895"/>
              <a:ext cx="2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t-IT" sz="2000">
                  <a:solidFill>
                    <a:srgbClr val="000000"/>
                  </a:solidFill>
                  <a:latin typeface="Times New Roman" charset="0"/>
                  <a:cs typeface="+mn-cs"/>
                </a:rPr>
                <a:t>Tg</a:t>
              </a:r>
              <a:endParaRPr lang="it-IT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807720" y="740229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5" rIns="91410" bIns="45705" anchor="ctr"/>
          <a:lstStyle/>
          <a:p>
            <a:pPr algn="ctr" defTabSz="913709">
              <a:defRPr/>
            </a:pPr>
            <a:r>
              <a:rPr lang="en-US" sz="2800" kern="0">
                <a:solidFill>
                  <a:srgbClr val="000000"/>
                </a:solidFill>
                <a:latin typeface="Times New Roman"/>
                <a:cs typeface="+mn-cs"/>
              </a:rPr>
              <a:t>Glass transition evolution during cure</a:t>
            </a:r>
            <a:endParaRPr lang="en-US" sz="2800" kern="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50182" name="CasellaDiTesto 61"/>
          <p:cNvSpPr txBox="1">
            <a:spLocks noChangeArrowheads="1"/>
          </p:cNvSpPr>
          <p:nvPr/>
        </p:nvSpPr>
        <p:spPr bwMode="auto">
          <a:xfrm>
            <a:off x="6115050" y="3245304"/>
            <a:ext cx="1771650" cy="63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Cure   temperature</a:t>
            </a:r>
          </a:p>
        </p:txBody>
      </p:sp>
      <p:sp>
        <p:nvSpPr>
          <p:cNvPr id="50183" name="Rectangle 73"/>
          <p:cNvSpPr>
            <a:spLocks noChangeArrowheads="1"/>
          </p:cNvSpPr>
          <p:nvPr/>
        </p:nvSpPr>
        <p:spPr bwMode="auto">
          <a:xfrm>
            <a:off x="4570730" y="5750380"/>
            <a:ext cx="425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000000"/>
                </a:solidFill>
                <a:latin typeface="Times New Roman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82414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3"/>
          <p:cNvSpPr>
            <a:spLocks noChangeShapeType="1"/>
          </p:cNvSpPr>
          <p:nvPr/>
        </p:nvSpPr>
        <p:spPr bwMode="auto">
          <a:xfrm>
            <a:off x="2931161" y="3429000"/>
            <a:ext cx="33108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835151" y="3141891"/>
            <a:ext cx="411924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>
                <a:solidFill>
                  <a:srgbClr val="000000"/>
                </a:solidFill>
                <a:cs typeface="+mn-cs"/>
              </a:rPr>
              <a:t>Tc</a:t>
            </a:r>
          </a:p>
        </p:txBody>
      </p:sp>
      <p:sp>
        <p:nvSpPr>
          <p:cNvPr id="51204" name="AutoShape 5"/>
          <p:cNvSpPr>
            <a:spLocks noChangeAspect="1" noChangeArrowheads="1" noTextEdit="1"/>
          </p:cNvSpPr>
          <p:nvPr/>
        </p:nvSpPr>
        <p:spPr bwMode="auto">
          <a:xfrm>
            <a:off x="1835151" y="2117273"/>
            <a:ext cx="5472430" cy="38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5" name="Freeform 6"/>
          <p:cNvSpPr>
            <a:spLocks/>
          </p:cNvSpPr>
          <p:nvPr/>
        </p:nvSpPr>
        <p:spPr bwMode="auto">
          <a:xfrm>
            <a:off x="3028950" y="5158469"/>
            <a:ext cx="106680" cy="66675"/>
          </a:xfrm>
          <a:custGeom>
            <a:avLst/>
            <a:gdLst>
              <a:gd name="T0" fmla="*/ 0 w 83"/>
              <a:gd name="T1" fmla="*/ 2147483647 h 48"/>
              <a:gd name="T2" fmla="*/ 2147483647 w 83"/>
              <a:gd name="T3" fmla="*/ 0 h 48"/>
              <a:gd name="T4" fmla="*/ 2147483647 w 83"/>
              <a:gd name="T5" fmla="*/ 0 h 48"/>
              <a:gd name="T6" fmla="*/ 0 60000 65536"/>
              <a:gd name="T7" fmla="*/ 0 60000 65536"/>
              <a:gd name="T8" fmla="*/ 0 60000 65536"/>
              <a:gd name="T9" fmla="*/ 0 w 83"/>
              <a:gd name="T10" fmla="*/ 0 h 48"/>
              <a:gd name="T11" fmla="*/ 83 w 8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48">
                <a:moveTo>
                  <a:pt x="0" y="4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6" name="Freeform 7"/>
          <p:cNvSpPr>
            <a:spLocks/>
          </p:cNvSpPr>
          <p:nvPr/>
        </p:nvSpPr>
        <p:spPr bwMode="auto">
          <a:xfrm>
            <a:off x="3134361" y="5055054"/>
            <a:ext cx="105410" cy="103414"/>
          </a:xfrm>
          <a:custGeom>
            <a:avLst/>
            <a:gdLst>
              <a:gd name="T0" fmla="*/ 0 w 83"/>
              <a:gd name="T1" fmla="*/ 2147483647 h 75"/>
              <a:gd name="T2" fmla="*/ 2147483647 w 83"/>
              <a:gd name="T3" fmla="*/ 0 h 75"/>
              <a:gd name="T4" fmla="*/ 2147483647 w 83"/>
              <a:gd name="T5" fmla="*/ 0 h 75"/>
              <a:gd name="T6" fmla="*/ 0 60000 65536"/>
              <a:gd name="T7" fmla="*/ 0 60000 65536"/>
              <a:gd name="T8" fmla="*/ 0 60000 65536"/>
              <a:gd name="T9" fmla="*/ 0 w 83"/>
              <a:gd name="T10" fmla="*/ 0 h 75"/>
              <a:gd name="T11" fmla="*/ 83 w 8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75">
                <a:moveTo>
                  <a:pt x="0" y="75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7" name="Freeform 8"/>
          <p:cNvSpPr>
            <a:spLocks/>
          </p:cNvSpPr>
          <p:nvPr/>
        </p:nvSpPr>
        <p:spPr bwMode="auto">
          <a:xfrm>
            <a:off x="3237231" y="4920344"/>
            <a:ext cx="107950" cy="134711"/>
          </a:xfrm>
          <a:custGeom>
            <a:avLst/>
            <a:gdLst>
              <a:gd name="T0" fmla="*/ 0 w 83"/>
              <a:gd name="T1" fmla="*/ 2147483647 h 98"/>
              <a:gd name="T2" fmla="*/ 2147483647 w 83"/>
              <a:gd name="T3" fmla="*/ 0 h 98"/>
              <a:gd name="T4" fmla="*/ 2147483647 w 83"/>
              <a:gd name="T5" fmla="*/ 0 h 98"/>
              <a:gd name="T6" fmla="*/ 0 60000 65536"/>
              <a:gd name="T7" fmla="*/ 0 60000 65536"/>
              <a:gd name="T8" fmla="*/ 0 60000 65536"/>
              <a:gd name="T9" fmla="*/ 0 w 83"/>
              <a:gd name="T10" fmla="*/ 0 h 98"/>
              <a:gd name="T11" fmla="*/ 83 w 83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8">
                <a:moveTo>
                  <a:pt x="0" y="9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8" name="Freeform 9"/>
          <p:cNvSpPr>
            <a:spLocks/>
          </p:cNvSpPr>
          <p:nvPr/>
        </p:nvSpPr>
        <p:spPr bwMode="auto">
          <a:xfrm>
            <a:off x="3343911" y="4755697"/>
            <a:ext cx="107950" cy="164646"/>
          </a:xfrm>
          <a:custGeom>
            <a:avLst/>
            <a:gdLst>
              <a:gd name="T0" fmla="*/ 0 w 84"/>
              <a:gd name="T1" fmla="*/ 2147483647 h 118"/>
              <a:gd name="T2" fmla="*/ 2147483647 w 84"/>
              <a:gd name="T3" fmla="*/ 0 h 118"/>
              <a:gd name="T4" fmla="*/ 2147483647 w 84"/>
              <a:gd name="T5" fmla="*/ 0 h 118"/>
              <a:gd name="T6" fmla="*/ 0 60000 65536"/>
              <a:gd name="T7" fmla="*/ 0 60000 65536"/>
              <a:gd name="T8" fmla="*/ 0 60000 65536"/>
              <a:gd name="T9" fmla="*/ 0 w 84"/>
              <a:gd name="T10" fmla="*/ 0 h 118"/>
              <a:gd name="T11" fmla="*/ 84 w 8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18">
                <a:moveTo>
                  <a:pt x="0" y="118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09" name="Freeform 10"/>
          <p:cNvSpPr>
            <a:spLocks/>
          </p:cNvSpPr>
          <p:nvPr/>
        </p:nvSpPr>
        <p:spPr bwMode="auto">
          <a:xfrm>
            <a:off x="3446780" y="4577443"/>
            <a:ext cx="106680" cy="178254"/>
          </a:xfrm>
          <a:custGeom>
            <a:avLst/>
            <a:gdLst>
              <a:gd name="T0" fmla="*/ 0 w 82"/>
              <a:gd name="T1" fmla="*/ 2147483647 h 129"/>
              <a:gd name="T2" fmla="*/ 2147483647 w 82"/>
              <a:gd name="T3" fmla="*/ 0 h 129"/>
              <a:gd name="T4" fmla="*/ 2147483647 w 82"/>
              <a:gd name="T5" fmla="*/ 0 h 129"/>
              <a:gd name="T6" fmla="*/ 0 60000 65536"/>
              <a:gd name="T7" fmla="*/ 0 60000 65536"/>
              <a:gd name="T8" fmla="*/ 0 60000 65536"/>
              <a:gd name="T9" fmla="*/ 0 w 82"/>
              <a:gd name="T10" fmla="*/ 0 h 129"/>
              <a:gd name="T11" fmla="*/ 82 w 82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129">
                <a:moveTo>
                  <a:pt x="0" y="129"/>
                </a:moveTo>
                <a:lnTo>
                  <a:pt x="80" y="0"/>
                </a:lnTo>
                <a:lnTo>
                  <a:pt x="82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0" name="Freeform 11"/>
          <p:cNvSpPr>
            <a:spLocks/>
          </p:cNvSpPr>
          <p:nvPr/>
        </p:nvSpPr>
        <p:spPr bwMode="auto">
          <a:xfrm>
            <a:off x="3549652" y="4388305"/>
            <a:ext cx="109220" cy="189139"/>
          </a:xfrm>
          <a:custGeom>
            <a:avLst/>
            <a:gdLst>
              <a:gd name="T0" fmla="*/ 0 w 85"/>
              <a:gd name="T1" fmla="*/ 2147483647 h 137"/>
              <a:gd name="T2" fmla="*/ 2147483647 w 85"/>
              <a:gd name="T3" fmla="*/ 0 h 137"/>
              <a:gd name="T4" fmla="*/ 2147483647 w 85"/>
              <a:gd name="T5" fmla="*/ 0 h 137"/>
              <a:gd name="T6" fmla="*/ 0 60000 65536"/>
              <a:gd name="T7" fmla="*/ 0 60000 65536"/>
              <a:gd name="T8" fmla="*/ 0 60000 65536"/>
              <a:gd name="T9" fmla="*/ 0 w 85"/>
              <a:gd name="T10" fmla="*/ 0 h 137"/>
              <a:gd name="T11" fmla="*/ 85 w 85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137">
                <a:moveTo>
                  <a:pt x="0" y="137"/>
                </a:moveTo>
                <a:lnTo>
                  <a:pt x="83" y="0"/>
                </a:lnTo>
                <a:lnTo>
                  <a:pt x="85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1" name="Freeform 12"/>
          <p:cNvSpPr>
            <a:spLocks/>
          </p:cNvSpPr>
          <p:nvPr/>
        </p:nvSpPr>
        <p:spPr bwMode="auto">
          <a:xfrm>
            <a:off x="3656332" y="4201886"/>
            <a:ext cx="104140" cy="186418"/>
          </a:xfrm>
          <a:custGeom>
            <a:avLst/>
            <a:gdLst>
              <a:gd name="T0" fmla="*/ 0 w 81"/>
              <a:gd name="T1" fmla="*/ 2147483647 h 135"/>
              <a:gd name="T2" fmla="*/ 2147483647 w 81"/>
              <a:gd name="T3" fmla="*/ 0 h 135"/>
              <a:gd name="T4" fmla="*/ 2147483647 w 81"/>
              <a:gd name="T5" fmla="*/ 0 h 135"/>
              <a:gd name="T6" fmla="*/ 0 60000 65536"/>
              <a:gd name="T7" fmla="*/ 0 60000 65536"/>
              <a:gd name="T8" fmla="*/ 0 60000 65536"/>
              <a:gd name="T9" fmla="*/ 0 w 81"/>
              <a:gd name="T10" fmla="*/ 0 h 135"/>
              <a:gd name="T11" fmla="*/ 81 w 81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135">
                <a:moveTo>
                  <a:pt x="0" y="135"/>
                </a:moveTo>
                <a:lnTo>
                  <a:pt x="79" y="0"/>
                </a:lnTo>
                <a:lnTo>
                  <a:pt x="81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2" name="Freeform 13"/>
          <p:cNvSpPr>
            <a:spLocks/>
          </p:cNvSpPr>
          <p:nvPr/>
        </p:nvSpPr>
        <p:spPr bwMode="auto">
          <a:xfrm>
            <a:off x="3757930" y="4016830"/>
            <a:ext cx="106680" cy="185057"/>
          </a:xfrm>
          <a:custGeom>
            <a:avLst/>
            <a:gdLst>
              <a:gd name="T0" fmla="*/ 0 w 83"/>
              <a:gd name="T1" fmla="*/ 2147483647 h 134"/>
              <a:gd name="T2" fmla="*/ 2147483647 w 83"/>
              <a:gd name="T3" fmla="*/ 0 h 134"/>
              <a:gd name="T4" fmla="*/ 2147483647 w 83"/>
              <a:gd name="T5" fmla="*/ 0 h 134"/>
              <a:gd name="T6" fmla="*/ 0 60000 65536"/>
              <a:gd name="T7" fmla="*/ 0 60000 65536"/>
              <a:gd name="T8" fmla="*/ 0 60000 65536"/>
              <a:gd name="T9" fmla="*/ 0 w 83"/>
              <a:gd name="T10" fmla="*/ 0 h 134"/>
              <a:gd name="T11" fmla="*/ 83 w 83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34">
                <a:moveTo>
                  <a:pt x="0" y="134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3" name="Freeform 14"/>
          <p:cNvSpPr>
            <a:spLocks/>
          </p:cNvSpPr>
          <p:nvPr/>
        </p:nvSpPr>
        <p:spPr bwMode="auto">
          <a:xfrm>
            <a:off x="3862071" y="3848101"/>
            <a:ext cx="107950" cy="168729"/>
          </a:xfrm>
          <a:custGeom>
            <a:avLst/>
            <a:gdLst>
              <a:gd name="T0" fmla="*/ 0 w 84"/>
              <a:gd name="T1" fmla="*/ 2147483647 h 122"/>
              <a:gd name="T2" fmla="*/ 2147483647 w 84"/>
              <a:gd name="T3" fmla="*/ 0 h 122"/>
              <a:gd name="T4" fmla="*/ 2147483647 w 84"/>
              <a:gd name="T5" fmla="*/ 0 h 122"/>
              <a:gd name="T6" fmla="*/ 0 60000 65536"/>
              <a:gd name="T7" fmla="*/ 0 60000 65536"/>
              <a:gd name="T8" fmla="*/ 0 60000 65536"/>
              <a:gd name="T9" fmla="*/ 0 w 84"/>
              <a:gd name="T10" fmla="*/ 0 h 122"/>
              <a:gd name="T11" fmla="*/ 84 w 84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22">
                <a:moveTo>
                  <a:pt x="0" y="122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4" name="Freeform 15"/>
          <p:cNvSpPr>
            <a:spLocks/>
          </p:cNvSpPr>
          <p:nvPr/>
        </p:nvSpPr>
        <p:spPr bwMode="auto">
          <a:xfrm>
            <a:off x="2927350" y="5448301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5" name="Freeform 16"/>
          <p:cNvSpPr>
            <a:spLocks/>
          </p:cNvSpPr>
          <p:nvPr/>
        </p:nvSpPr>
        <p:spPr bwMode="auto">
          <a:xfrm>
            <a:off x="2927350" y="4936673"/>
            <a:ext cx="60960" cy="272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6" name="Freeform 17"/>
          <p:cNvSpPr>
            <a:spLocks/>
          </p:cNvSpPr>
          <p:nvPr/>
        </p:nvSpPr>
        <p:spPr bwMode="auto">
          <a:xfrm>
            <a:off x="2927350" y="4425044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7" name="Freeform 18"/>
          <p:cNvSpPr>
            <a:spLocks/>
          </p:cNvSpPr>
          <p:nvPr/>
        </p:nvSpPr>
        <p:spPr bwMode="auto">
          <a:xfrm>
            <a:off x="2927350" y="3914777"/>
            <a:ext cx="60960" cy="1360"/>
          </a:xfrm>
          <a:custGeom>
            <a:avLst/>
            <a:gdLst>
              <a:gd name="T0" fmla="*/ 0 w 47"/>
              <a:gd name="T1" fmla="*/ 0 h 1587"/>
              <a:gd name="T2" fmla="*/ 2147483647 w 47"/>
              <a:gd name="T3" fmla="*/ 0 h 1587"/>
              <a:gd name="T4" fmla="*/ 2147483647 w 47"/>
              <a:gd name="T5" fmla="*/ 0 h 1587"/>
              <a:gd name="T6" fmla="*/ 0 60000 65536"/>
              <a:gd name="T7" fmla="*/ 0 60000 65536"/>
              <a:gd name="T8" fmla="*/ 0 60000 65536"/>
              <a:gd name="T9" fmla="*/ 0 w 47"/>
              <a:gd name="T10" fmla="*/ 0 h 1587"/>
              <a:gd name="T11" fmla="*/ 47 w 4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7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8" name="Freeform 19"/>
          <p:cNvSpPr>
            <a:spLocks/>
          </p:cNvSpPr>
          <p:nvPr/>
        </p:nvSpPr>
        <p:spPr bwMode="auto">
          <a:xfrm>
            <a:off x="2927350" y="3401787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19" name="Freeform 20"/>
          <p:cNvSpPr>
            <a:spLocks/>
          </p:cNvSpPr>
          <p:nvPr/>
        </p:nvSpPr>
        <p:spPr bwMode="auto">
          <a:xfrm>
            <a:off x="2927350" y="2891518"/>
            <a:ext cx="60960" cy="0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0" name="Freeform 21"/>
          <p:cNvSpPr>
            <a:spLocks/>
          </p:cNvSpPr>
          <p:nvPr/>
        </p:nvSpPr>
        <p:spPr bwMode="auto">
          <a:xfrm>
            <a:off x="6510020" y="5448301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1" name="Freeform 22"/>
          <p:cNvSpPr>
            <a:spLocks/>
          </p:cNvSpPr>
          <p:nvPr/>
        </p:nvSpPr>
        <p:spPr bwMode="auto">
          <a:xfrm>
            <a:off x="6510020" y="4936673"/>
            <a:ext cx="66040" cy="272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2" name="Freeform 23"/>
          <p:cNvSpPr>
            <a:spLocks/>
          </p:cNvSpPr>
          <p:nvPr/>
        </p:nvSpPr>
        <p:spPr bwMode="auto">
          <a:xfrm>
            <a:off x="6510020" y="4425044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3" name="Freeform 24"/>
          <p:cNvSpPr>
            <a:spLocks/>
          </p:cNvSpPr>
          <p:nvPr/>
        </p:nvSpPr>
        <p:spPr bwMode="auto">
          <a:xfrm>
            <a:off x="6510020" y="3914777"/>
            <a:ext cx="66040" cy="1360"/>
          </a:xfrm>
          <a:custGeom>
            <a:avLst/>
            <a:gdLst>
              <a:gd name="T0" fmla="*/ 2147483647 w 50"/>
              <a:gd name="T1" fmla="*/ 0 h 1587"/>
              <a:gd name="T2" fmla="*/ 2147483647 w 50"/>
              <a:gd name="T3" fmla="*/ 0 h 1587"/>
              <a:gd name="T4" fmla="*/ 0 w 50"/>
              <a:gd name="T5" fmla="*/ 0 h 1587"/>
              <a:gd name="T6" fmla="*/ 0 60000 65536"/>
              <a:gd name="T7" fmla="*/ 0 60000 65536"/>
              <a:gd name="T8" fmla="*/ 0 60000 65536"/>
              <a:gd name="T9" fmla="*/ 0 w 50"/>
              <a:gd name="T10" fmla="*/ 0 h 1587"/>
              <a:gd name="T11" fmla="*/ 50 w 5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7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4" name="Freeform 25"/>
          <p:cNvSpPr>
            <a:spLocks/>
          </p:cNvSpPr>
          <p:nvPr/>
        </p:nvSpPr>
        <p:spPr bwMode="auto">
          <a:xfrm>
            <a:off x="6510020" y="3401787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5" name="Freeform 26"/>
          <p:cNvSpPr>
            <a:spLocks/>
          </p:cNvSpPr>
          <p:nvPr/>
        </p:nvSpPr>
        <p:spPr bwMode="auto">
          <a:xfrm>
            <a:off x="6510020" y="2891518"/>
            <a:ext cx="66040" cy="0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6" name="Freeform 27"/>
          <p:cNvSpPr>
            <a:spLocks/>
          </p:cNvSpPr>
          <p:nvPr/>
        </p:nvSpPr>
        <p:spPr bwMode="auto">
          <a:xfrm>
            <a:off x="292735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7" name="Freeform 28"/>
          <p:cNvSpPr>
            <a:spLocks/>
          </p:cNvSpPr>
          <p:nvPr/>
        </p:nvSpPr>
        <p:spPr bwMode="auto">
          <a:xfrm>
            <a:off x="3446780" y="5381627"/>
            <a:ext cx="127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8" name="Freeform 29"/>
          <p:cNvSpPr>
            <a:spLocks/>
          </p:cNvSpPr>
          <p:nvPr/>
        </p:nvSpPr>
        <p:spPr bwMode="auto">
          <a:xfrm>
            <a:off x="39662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29" name="Freeform 30"/>
          <p:cNvSpPr>
            <a:spLocks/>
          </p:cNvSpPr>
          <p:nvPr/>
        </p:nvSpPr>
        <p:spPr bwMode="auto">
          <a:xfrm>
            <a:off x="44869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0" name="Freeform 31"/>
          <p:cNvSpPr>
            <a:spLocks/>
          </p:cNvSpPr>
          <p:nvPr/>
        </p:nvSpPr>
        <p:spPr bwMode="auto">
          <a:xfrm>
            <a:off x="50076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1" name="Freeform 32"/>
          <p:cNvSpPr>
            <a:spLocks/>
          </p:cNvSpPr>
          <p:nvPr/>
        </p:nvSpPr>
        <p:spPr bwMode="auto">
          <a:xfrm>
            <a:off x="553085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2" name="Freeform 33"/>
          <p:cNvSpPr>
            <a:spLocks/>
          </p:cNvSpPr>
          <p:nvPr/>
        </p:nvSpPr>
        <p:spPr bwMode="auto">
          <a:xfrm>
            <a:off x="6050280" y="5381627"/>
            <a:ext cx="127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3" name="Freeform 34"/>
          <p:cNvSpPr>
            <a:spLocks/>
          </p:cNvSpPr>
          <p:nvPr/>
        </p:nvSpPr>
        <p:spPr bwMode="auto">
          <a:xfrm>
            <a:off x="6574790" y="5381627"/>
            <a:ext cx="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0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4" name="Freeform 35"/>
          <p:cNvSpPr>
            <a:spLocks/>
          </p:cNvSpPr>
          <p:nvPr/>
        </p:nvSpPr>
        <p:spPr bwMode="auto">
          <a:xfrm>
            <a:off x="292735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5" name="Freeform 36"/>
          <p:cNvSpPr>
            <a:spLocks/>
          </p:cNvSpPr>
          <p:nvPr/>
        </p:nvSpPr>
        <p:spPr bwMode="auto">
          <a:xfrm>
            <a:off x="3446780" y="2891519"/>
            <a:ext cx="127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6" name="Freeform 37"/>
          <p:cNvSpPr>
            <a:spLocks/>
          </p:cNvSpPr>
          <p:nvPr/>
        </p:nvSpPr>
        <p:spPr bwMode="auto">
          <a:xfrm>
            <a:off x="39662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7" name="Freeform 38"/>
          <p:cNvSpPr>
            <a:spLocks/>
          </p:cNvSpPr>
          <p:nvPr/>
        </p:nvSpPr>
        <p:spPr bwMode="auto">
          <a:xfrm>
            <a:off x="44869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8" name="Freeform 39"/>
          <p:cNvSpPr>
            <a:spLocks/>
          </p:cNvSpPr>
          <p:nvPr/>
        </p:nvSpPr>
        <p:spPr bwMode="auto">
          <a:xfrm>
            <a:off x="50076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39" name="Freeform 40"/>
          <p:cNvSpPr>
            <a:spLocks/>
          </p:cNvSpPr>
          <p:nvPr/>
        </p:nvSpPr>
        <p:spPr bwMode="auto">
          <a:xfrm>
            <a:off x="553085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0" name="Freeform 41"/>
          <p:cNvSpPr>
            <a:spLocks/>
          </p:cNvSpPr>
          <p:nvPr/>
        </p:nvSpPr>
        <p:spPr bwMode="auto">
          <a:xfrm>
            <a:off x="6050280" y="2891519"/>
            <a:ext cx="127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1" name="Freeform 42"/>
          <p:cNvSpPr>
            <a:spLocks/>
          </p:cNvSpPr>
          <p:nvPr/>
        </p:nvSpPr>
        <p:spPr bwMode="auto">
          <a:xfrm>
            <a:off x="6574790" y="2891519"/>
            <a:ext cx="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0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2" name="Freeform 43"/>
          <p:cNvSpPr>
            <a:spLocks/>
          </p:cNvSpPr>
          <p:nvPr/>
        </p:nvSpPr>
        <p:spPr bwMode="auto">
          <a:xfrm>
            <a:off x="2927351" y="2887436"/>
            <a:ext cx="127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1587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3" name="Freeform 44"/>
          <p:cNvSpPr>
            <a:spLocks/>
          </p:cNvSpPr>
          <p:nvPr/>
        </p:nvSpPr>
        <p:spPr bwMode="auto">
          <a:xfrm>
            <a:off x="6574790" y="2887436"/>
            <a:ext cx="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0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4" name="Freeform 45"/>
          <p:cNvSpPr>
            <a:spLocks/>
          </p:cNvSpPr>
          <p:nvPr/>
        </p:nvSpPr>
        <p:spPr bwMode="auto">
          <a:xfrm>
            <a:off x="2927352" y="5448301"/>
            <a:ext cx="3649980" cy="1361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5" name="Freeform 46"/>
          <p:cNvSpPr>
            <a:spLocks/>
          </p:cNvSpPr>
          <p:nvPr/>
        </p:nvSpPr>
        <p:spPr bwMode="auto">
          <a:xfrm>
            <a:off x="2927352" y="2891518"/>
            <a:ext cx="3649980" cy="0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6" name="Freeform 47"/>
          <p:cNvSpPr>
            <a:spLocks/>
          </p:cNvSpPr>
          <p:nvPr/>
        </p:nvSpPr>
        <p:spPr bwMode="auto">
          <a:xfrm>
            <a:off x="3028950" y="5225144"/>
            <a:ext cx="381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7" name="Freeform 48"/>
          <p:cNvSpPr>
            <a:spLocks/>
          </p:cNvSpPr>
          <p:nvPr/>
        </p:nvSpPr>
        <p:spPr bwMode="auto">
          <a:xfrm>
            <a:off x="3133092" y="5158470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8" name="Freeform 49"/>
          <p:cNvSpPr>
            <a:spLocks/>
          </p:cNvSpPr>
          <p:nvPr/>
        </p:nvSpPr>
        <p:spPr bwMode="auto">
          <a:xfrm>
            <a:off x="3237232" y="5055055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49" name="Freeform 50"/>
          <p:cNvSpPr>
            <a:spLocks/>
          </p:cNvSpPr>
          <p:nvPr/>
        </p:nvSpPr>
        <p:spPr bwMode="auto">
          <a:xfrm>
            <a:off x="3343911" y="4920343"/>
            <a:ext cx="1270" cy="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0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0" name="Freeform 51"/>
          <p:cNvSpPr>
            <a:spLocks/>
          </p:cNvSpPr>
          <p:nvPr/>
        </p:nvSpPr>
        <p:spPr bwMode="auto">
          <a:xfrm>
            <a:off x="3446780" y="4755699"/>
            <a:ext cx="5080" cy="2721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0 60000 65536"/>
              <a:gd name="T7" fmla="*/ 0 60000 65536"/>
              <a:gd name="T8" fmla="*/ 0 60000 65536"/>
              <a:gd name="T9" fmla="*/ 0 w 3"/>
              <a:gd name="T10" fmla="*/ 0 h 1587"/>
              <a:gd name="T11" fmla="*/ 3 w 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1" name="Freeform 52"/>
          <p:cNvSpPr>
            <a:spLocks/>
          </p:cNvSpPr>
          <p:nvPr/>
        </p:nvSpPr>
        <p:spPr bwMode="auto">
          <a:xfrm>
            <a:off x="3549650" y="4577444"/>
            <a:ext cx="381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2" name="Freeform 53"/>
          <p:cNvSpPr>
            <a:spLocks/>
          </p:cNvSpPr>
          <p:nvPr/>
        </p:nvSpPr>
        <p:spPr bwMode="auto">
          <a:xfrm>
            <a:off x="3656332" y="4388305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3" name="Freeform 54"/>
          <p:cNvSpPr>
            <a:spLocks/>
          </p:cNvSpPr>
          <p:nvPr/>
        </p:nvSpPr>
        <p:spPr bwMode="auto">
          <a:xfrm>
            <a:off x="3757932" y="4201887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4" name="Freeform 55"/>
          <p:cNvSpPr>
            <a:spLocks/>
          </p:cNvSpPr>
          <p:nvPr/>
        </p:nvSpPr>
        <p:spPr bwMode="auto">
          <a:xfrm>
            <a:off x="3862072" y="4016829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5" name="Freeform 56"/>
          <p:cNvSpPr>
            <a:spLocks/>
          </p:cNvSpPr>
          <p:nvPr/>
        </p:nvSpPr>
        <p:spPr bwMode="auto">
          <a:xfrm>
            <a:off x="3966210" y="3848101"/>
            <a:ext cx="3810" cy="1361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2147483647 w 3"/>
              <a:gd name="T5" fmla="*/ 0 h 1588"/>
              <a:gd name="T6" fmla="*/ 0 60000 65536"/>
              <a:gd name="T7" fmla="*/ 0 60000 65536"/>
              <a:gd name="T8" fmla="*/ 0 60000 65536"/>
              <a:gd name="T9" fmla="*/ 0 w 3"/>
              <a:gd name="T10" fmla="*/ 0 h 1588"/>
              <a:gd name="T11" fmla="*/ 3 w 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6" name="Rectangle 57"/>
          <p:cNvSpPr>
            <a:spLocks noChangeArrowheads="1"/>
          </p:cNvSpPr>
          <p:nvPr/>
        </p:nvSpPr>
        <p:spPr bwMode="auto">
          <a:xfrm>
            <a:off x="2670812" y="5400676"/>
            <a:ext cx="1709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-50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7" name="Rectangle 58"/>
          <p:cNvSpPr>
            <a:spLocks noChangeArrowheads="1"/>
          </p:cNvSpPr>
          <p:nvPr/>
        </p:nvSpPr>
        <p:spPr bwMode="auto">
          <a:xfrm>
            <a:off x="2773680" y="4889047"/>
            <a:ext cx="641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8" name="Rectangle 59"/>
          <p:cNvSpPr>
            <a:spLocks noChangeArrowheads="1"/>
          </p:cNvSpPr>
          <p:nvPr/>
        </p:nvSpPr>
        <p:spPr bwMode="auto">
          <a:xfrm>
            <a:off x="2710180" y="4377418"/>
            <a:ext cx="1282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59" name="Rectangle 60"/>
          <p:cNvSpPr>
            <a:spLocks noChangeArrowheads="1"/>
          </p:cNvSpPr>
          <p:nvPr/>
        </p:nvSpPr>
        <p:spPr bwMode="auto">
          <a:xfrm>
            <a:off x="2645411" y="3864428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60" name="Rectangle 61"/>
          <p:cNvSpPr>
            <a:spLocks noChangeArrowheads="1"/>
          </p:cNvSpPr>
          <p:nvPr/>
        </p:nvSpPr>
        <p:spPr bwMode="auto">
          <a:xfrm>
            <a:off x="2645411" y="3352800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61" name="Rectangle 62"/>
          <p:cNvSpPr>
            <a:spLocks noChangeArrowheads="1"/>
          </p:cNvSpPr>
          <p:nvPr/>
        </p:nvSpPr>
        <p:spPr bwMode="auto">
          <a:xfrm>
            <a:off x="2645411" y="2843893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200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62" name="Rectangle 63"/>
          <p:cNvSpPr>
            <a:spLocks noChangeArrowheads="1"/>
          </p:cNvSpPr>
          <p:nvPr/>
        </p:nvSpPr>
        <p:spPr bwMode="auto">
          <a:xfrm rot="-5400000">
            <a:off x="2273722" y="3950708"/>
            <a:ext cx="284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>
                <a:solidFill>
                  <a:srgbClr val="000000"/>
                </a:solidFill>
                <a:latin typeface="Times New Roman" charset="0"/>
                <a:cs typeface="+mn-cs"/>
              </a:rPr>
              <a:t>Tg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2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Glass transition evolution during cure</a:t>
            </a:r>
          </a:p>
        </p:txBody>
      </p:sp>
      <p:sp>
        <p:nvSpPr>
          <p:cNvPr id="51264" name="CasellaDiTesto 66"/>
          <p:cNvSpPr txBox="1">
            <a:spLocks noChangeArrowheads="1"/>
          </p:cNvSpPr>
          <p:nvPr/>
        </p:nvSpPr>
        <p:spPr bwMode="auto">
          <a:xfrm>
            <a:off x="6400801" y="3245304"/>
            <a:ext cx="1771650" cy="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Cure temperature</a:t>
            </a:r>
          </a:p>
        </p:txBody>
      </p:sp>
      <p:sp>
        <p:nvSpPr>
          <p:cNvPr id="51265" name="Rectangle 73"/>
          <p:cNvSpPr>
            <a:spLocks noChangeArrowheads="1"/>
          </p:cNvSpPr>
          <p:nvPr/>
        </p:nvSpPr>
        <p:spPr bwMode="auto">
          <a:xfrm>
            <a:off x="4570730" y="5750380"/>
            <a:ext cx="425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000000"/>
                </a:solidFill>
                <a:latin typeface="Times New Roman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2851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b="1">
                <a:latin typeface="Times New Roman" charset="0"/>
                <a:ea typeface="ＭＳ Ｐゴシック" charset="0"/>
              </a:rPr>
              <a:t>Cure Process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Chemical reaction</a:t>
            </a:r>
            <a:endParaRPr lang="it-IT">
              <a:latin typeface="ZapfDingbats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Heat evolution (heat of reaction) </a:t>
            </a:r>
            <a:endParaRPr lang="it-IT">
              <a:latin typeface="ZapfDingbats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Evolution of any volatiles </a:t>
            </a:r>
            <a:endParaRPr lang="it-IT">
              <a:latin typeface="ZapfDingbats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Increase in viscosity </a:t>
            </a:r>
            <a:endParaRPr lang="it-IT">
              <a:latin typeface="ZapfDingbats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Gelation--material won't flow </a:t>
            </a:r>
            <a:endParaRPr lang="it-IT">
              <a:latin typeface="ZapfDingbats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Vitrification--material hardens </a:t>
            </a:r>
            <a:r>
              <a:rPr lang="it-IT">
                <a:latin typeface="ZapfDingbats" charset="0"/>
                <a:ea typeface="+mn-ea"/>
                <a:cs typeface="+mn-cs"/>
              </a:rPr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>
                <a:ea typeface="+mn-ea"/>
                <a:cs typeface="+mn-cs"/>
              </a:rPr>
              <a:t>Devitrification--degradation. (This is undesirable)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"/>
          <p:cNvSpPr>
            <a:spLocks noChangeShapeType="1"/>
          </p:cNvSpPr>
          <p:nvPr/>
        </p:nvSpPr>
        <p:spPr bwMode="auto">
          <a:xfrm>
            <a:off x="2700020" y="3429000"/>
            <a:ext cx="33121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835151" y="3141891"/>
            <a:ext cx="411924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>
                <a:solidFill>
                  <a:srgbClr val="000000"/>
                </a:solidFill>
                <a:cs typeface="+mn-cs"/>
              </a:rPr>
              <a:t>Tc</a:t>
            </a:r>
          </a:p>
        </p:txBody>
      </p:sp>
      <p:grpSp>
        <p:nvGrpSpPr>
          <p:cNvPr id="52228" name="Group 5"/>
          <p:cNvGrpSpPr>
            <a:grpSpLocks/>
          </p:cNvGrpSpPr>
          <p:nvPr/>
        </p:nvGrpSpPr>
        <p:grpSpPr bwMode="auto">
          <a:xfrm>
            <a:off x="2729232" y="3243940"/>
            <a:ext cx="1440180" cy="327643"/>
            <a:chOff x="1701" y="2104"/>
            <a:chExt cx="907" cy="208"/>
          </a:xfrm>
        </p:grpSpPr>
        <p:sp>
          <p:nvSpPr>
            <p:cNvPr id="52297" name="AutoShape 6"/>
            <p:cNvSpPr>
              <a:spLocks noChangeArrowheads="1"/>
            </p:cNvSpPr>
            <p:nvPr/>
          </p:nvSpPr>
          <p:spPr bwMode="auto">
            <a:xfrm>
              <a:off x="1962" y="2144"/>
              <a:ext cx="646" cy="152"/>
            </a:xfrm>
            <a:prstGeom prst="rightArrow">
              <a:avLst>
                <a:gd name="adj1" fmla="val 50000"/>
                <a:gd name="adj2" fmla="val 12527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2298" name="Text Box 7"/>
            <p:cNvSpPr txBox="1">
              <a:spLocks noChangeArrowheads="1"/>
            </p:cNvSpPr>
            <p:nvPr/>
          </p:nvSpPr>
          <p:spPr bwMode="auto">
            <a:xfrm>
              <a:off x="1701" y="2104"/>
              <a:ext cx="14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111014" tIns="55507" rIns="111014" bIns="55507">
              <a:spAutoFit/>
            </a:bodyPr>
            <a:lstStyle>
              <a:lvl1pPr defTabSz="1108075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defTabSz="1108075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1108075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1108075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1108075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defTabSz="1108075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defTabSz="1108075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defTabSz="1108075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defTabSz="1108075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GB" sz="1400" b="1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2229" name="Freeform 9"/>
          <p:cNvSpPr>
            <a:spLocks/>
          </p:cNvSpPr>
          <p:nvPr/>
        </p:nvSpPr>
        <p:spPr bwMode="auto">
          <a:xfrm>
            <a:off x="3028950" y="5158469"/>
            <a:ext cx="106680" cy="66675"/>
          </a:xfrm>
          <a:custGeom>
            <a:avLst/>
            <a:gdLst>
              <a:gd name="T0" fmla="*/ 0 w 83"/>
              <a:gd name="T1" fmla="*/ 2147483647 h 48"/>
              <a:gd name="T2" fmla="*/ 2147483647 w 83"/>
              <a:gd name="T3" fmla="*/ 0 h 48"/>
              <a:gd name="T4" fmla="*/ 2147483647 w 83"/>
              <a:gd name="T5" fmla="*/ 0 h 48"/>
              <a:gd name="T6" fmla="*/ 0 60000 65536"/>
              <a:gd name="T7" fmla="*/ 0 60000 65536"/>
              <a:gd name="T8" fmla="*/ 0 60000 65536"/>
              <a:gd name="T9" fmla="*/ 0 w 83"/>
              <a:gd name="T10" fmla="*/ 0 h 48"/>
              <a:gd name="T11" fmla="*/ 83 w 8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48">
                <a:moveTo>
                  <a:pt x="0" y="4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0" name="Freeform 10"/>
          <p:cNvSpPr>
            <a:spLocks/>
          </p:cNvSpPr>
          <p:nvPr/>
        </p:nvSpPr>
        <p:spPr bwMode="auto">
          <a:xfrm>
            <a:off x="3134361" y="5055054"/>
            <a:ext cx="105410" cy="103414"/>
          </a:xfrm>
          <a:custGeom>
            <a:avLst/>
            <a:gdLst>
              <a:gd name="T0" fmla="*/ 0 w 83"/>
              <a:gd name="T1" fmla="*/ 2147483647 h 75"/>
              <a:gd name="T2" fmla="*/ 2147483647 w 83"/>
              <a:gd name="T3" fmla="*/ 0 h 75"/>
              <a:gd name="T4" fmla="*/ 2147483647 w 83"/>
              <a:gd name="T5" fmla="*/ 0 h 75"/>
              <a:gd name="T6" fmla="*/ 0 60000 65536"/>
              <a:gd name="T7" fmla="*/ 0 60000 65536"/>
              <a:gd name="T8" fmla="*/ 0 60000 65536"/>
              <a:gd name="T9" fmla="*/ 0 w 83"/>
              <a:gd name="T10" fmla="*/ 0 h 75"/>
              <a:gd name="T11" fmla="*/ 83 w 8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75">
                <a:moveTo>
                  <a:pt x="0" y="75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1" name="Freeform 11"/>
          <p:cNvSpPr>
            <a:spLocks/>
          </p:cNvSpPr>
          <p:nvPr/>
        </p:nvSpPr>
        <p:spPr bwMode="auto">
          <a:xfrm>
            <a:off x="3237231" y="4920344"/>
            <a:ext cx="107950" cy="134711"/>
          </a:xfrm>
          <a:custGeom>
            <a:avLst/>
            <a:gdLst>
              <a:gd name="T0" fmla="*/ 0 w 83"/>
              <a:gd name="T1" fmla="*/ 2147483647 h 98"/>
              <a:gd name="T2" fmla="*/ 2147483647 w 83"/>
              <a:gd name="T3" fmla="*/ 0 h 98"/>
              <a:gd name="T4" fmla="*/ 2147483647 w 83"/>
              <a:gd name="T5" fmla="*/ 0 h 98"/>
              <a:gd name="T6" fmla="*/ 0 60000 65536"/>
              <a:gd name="T7" fmla="*/ 0 60000 65536"/>
              <a:gd name="T8" fmla="*/ 0 60000 65536"/>
              <a:gd name="T9" fmla="*/ 0 w 83"/>
              <a:gd name="T10" fmla="*/ 0 h 98"/>
              <a:gd name="T11" fmla="*/ 83 w 83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8">
                <a:moveTo>
                  <a:pt x="0" y="9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2" name="Freeform 12"/>
          <p:cNvSpPr>
            <a:spLocks/>
          </p:cNvSpPr>
          <p:nvPr/>
        </p:nvSpPr>
        <p:spPr bwMode="auto">
          <a:xfrm>
            <a:off x="3343911" y="4755697"/>
            <a:ext cx="107950" cy="164646"/>
          </a:xfrm>
          <a:custGeom>
            <a:avLst/>
            <a:gdLst>
              <a:gd name="T0" fmla="*/ 0 w 84"/>
              <a:gd name="T1" fmla="*/ 2147483647 h 118"/>
              <a:gd name="T2" fmla="*/ 2147483647 w 84"/>
              <a:gd name="T3" fmla="*/ 0 h 118"/>
              <a:gd name="T4" fmla="*/ 2147483647 w 84"/>
              <a:gd name="T5" fmla="*/ 0 h 118"/>
              <a:gd name="T6" fmla="*/ 0 60000 65536"/>
              <a:gd name="T7" fmla="*/ 0 60000 65536"/>
              <a:gd name="T8" fmla="*/ 0 60000 65536"/>
              <a:gd name="T9" fmla="*/ 0 w 84"/>
              <a:gd name="T10" fmla="*/ 0 h 118"/>
              <a:gd name="T11" fmla="*/ 84 w 8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18">
                <a:moveTo>
                  <a:pt x="0" y="118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3" name="Freeform 13"/>
          <p:cNvSpPr>
            <a:spLocks/>
          </p:cNvSpPr>
          <p:nvPr/>
        </p:nvSpPr>
        <p:spPr bwMode="auto">
          <a:xfrm>
            <a:off x="3446780" y="4577443"/>
            <a:ext cx="106680" cy="178254"/>
          </a:xfrm>
          <a:custGeom>
            <a:avLst/>
            <a:gdLst>
              <a:gd name="T0" fmla="*/ 0 w 82"/>
              <a:gd name="T1" fmla="*/ 2147483647 h 129"/>
              <a:gd name="T2" fmla="*/ 2147483647 w 82"/>
              <a:gd name="T3" fmla="*/ 0 h 129"/>
              <a:gd name="T4" fmla="*/ 2147483647 w 82"/>
              <a:gd name="T5" fmla="*/ 0 h 129"/>
              <a:gd name="T6" fmla="*/ 0 60000 65536"/>
              <a:gd name="T7" fmla="*/ 0 60000 65536"/>
              <a:gd name="T8" fmla="*/ 0 60000 65536"/>
              <a:gd name="T9" fmla="*/ 0 w 82"/>
              <a:gd name="T10" fmla="*/ 0 h 129"/>
              <a:gd name="T11" fmla="*/ 82 w 82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129">
                <a:moveTo>
                  <a:pt x="0" y="129"/>
                </a:moveTo>
                <a:lnTo>
                  <a:pt x="80" y="0"/>
                </a:lnTo>
                <a:lnTo>
                  <a:pt x="82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4" name="Freeform 14"/>
          <p:cNvSpPr>
            <a:spLocks/>
          </p:cNvSpPr>
          <p:nvPr/>
        </p:nvSpPr>
        <p:spPr bwMode="auto">
          <a:xfrm>
            <a:off x="3549652" y="4388305"/>
            <a:ext cx="109220" cy="189139"/>
          </a:xfrm>
          <a:custGeom>
            <a:avLst/>
            <a:gdLst>
              <a:gd name="T0" fmla="*/ 0 w 85"/>
              <a:gd name="T1" fmla="*/ 2147483647 h 137"/>
              <a:gd name="T2" fmla="*/ 2147483647 w 85"/>
              <a:gd name="T3" fmla="*/ 0 h 137"/>
              <a:gd name="T4" fmla="*/ 2147483647 w 85"/>
              <a:gd name="T5" fmla="*/ 0 h 137"/>
              <a:gd name="T6" fmla="*/ 0 60000 65536"/>
              <a:gd name="T7" fmla="*/ 0 60000 65536"/>
              <a:gd name="T8" fmla="*/ 0 60000 65536"/>
              <a:gd name="T9" fmla="*/ 0 w 85"/>
              <a:gd name="T10" fmla="*/ 0 h 137"/>
              <a:gd name="T11" fmla="*/ 85 w 85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137">
                <a:moveTo>
                  <a:pt x="0" y="137"/>
                </a:moveTo>
                <a:lnTo>
                  <a:pt x="83" y="0"/>
                </a:lnTo>
                <a:lnTo>
                  <a:pt x="85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5" name="Freeform 15"/>
          <p:cNvSpPr>
            <a:spLocks/>
          </p:cNvSpPr>
          <p:nvPr/>
        </p:nvSpPr>
        <p:spPr bwMode="auto">
          <a:xfrm>
            <a:off x="3656332" y="4201886"/>
            <a:ext cx="104140" cy="186418"/>
          </a:xfrm>
          <a:custGeom>
            <a:avLst/>
            <a:gdLst>
              <a:gd name="T0" fmla="*/ 0 w 81"/>
              <a:gd name="T1" fmla="*/ 2147483647 h 135"/>
              <a:gd name="T2" fmla="*/ 2147483647 w 81"/>
              <a:gd name="T3" fmla="*/ 0 h 135"/>
              <a:gd name="T4" fmla="*/ 2147483647 w 81"/>
              <a:gd name="T5" fmla="*/ 0 h 135"/>
              <a:gd name="T6" fmla="*/ 0 60000 65536"/>
              <a:gd name="T7" fmla="*/ 0 60000 65536"/>
              <a:gd name="T8" fmla="*/ 0 60000 65536"/>
              <a:gd name="T9" fmla="*/ 0 w 81"/>
              <a:gd name="T10" fmla="*/ 0 h 135"/>
              <a:gd name="T11" fmla="*/ 81 w 81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135">
                <a:moveTo>
                  <a:pt x="0" y="135"/>
                </a:moveTo>
                <a:lnTo>
                  <a:pt x="79" y="0"/>
                </a:lnTo>
                <a:lnTo>
                  <a:pt x="81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6" name="Freeform 16"/>
          <p:cNvSpPr>
            <a:spLocks/>
          </p:cNvSpPr>
          <p:nvPr/>
        </p:nvSpPr>
        <p:spPr bwMode="auto">
          <a:xfrm>
            <a:off x="3757930" y="4016830"/>
            <a:ext cx="106680" cy="185057"/>
          </a:xfrm>
          <a:custGeom>
            <a:avLst/>
            <a:gdLst>
              <a:gd name="T0" fmla="*/ 0 w 83"/>
              <a:gd name="T1" fmla="*/ 2147483647 h 134"/>
              <a:gd name="T2" fmla="*/ 2147483647 w 83"/>
              <a:gd name="T3" fmla="*/ 0 h 134"/>
              <a:gd name="T4" fmla="*/ 2147483647 w 83"/>
              <a:gd name="T5" fmla="*/ 0 h 134"/>
              <a:gd name="T6" fmla="*/ 0 60000 65536"/>
              <a:gd name="T7" fmla="*/ 0 60000 65536"/>
              <a:gd name="T8" fmla="*/ 0 60000 65536"/>
              <a:gd name="T9" fmla="*/ 0 w 83"/>
              <a:gd name="T10" fmla="*/ 0 h 134"/>
              <a:gd name="T11" fmla="*/ 83 w 83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34">
                <a:moveTo>
                  <a:pt x="0" y="134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7" name="Freeform 17"/>
          <p:cNvSpPr>
            <a:spLocks/>
          </p:cNvSpPr>
          <p:nvPr/>
        </p:nvSpPr>
        <p:spPr bwMode="auto">
          <a:xfrm>
            <a:off x="3862071" y="3848101"/>
            <a:ext cx="107950" cy="168729"/>
          </a:xfrm>
          <a:custGeom>
            <a:avLst/>
            <a:gdLst>
              <a:gd name="T0" fmla="*/ 0 w 84"/>
              <a:gd name="T1" fmla="*/ 2147483647 h 122"/>
              <a:gd name="T2" fmla="*/ 2147483647 w 84"/>
              <a:gd name="T3" fmla="*/ 0 h 122"/>
              <a:gd name="T4" fmla="*/ 2147483647 w 84"/>
              <a:gd name="T5" fmla="*/ 0 h 122"/>
              <a:gd name="T6" fmla="*/ 0 60000 65536"/>
              <a:gd name="T7" fmla="*/ 0 60000 65536"/>
              <a:gd name="T8" fmla="*/ 0 60000 65536"/>
              <a:gd name="T9" fmla="*/ 0 w 84"/>
              <a:gd name="T10" fmla="*/ 0 h 122"/>
              <a:gd name="T11" fmla="*/ 84 w 84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22">
                <a:moveTo>
                  <a:pt x="0" y="122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8" name="Freeform 18"/>
          <p:cNvSpPr>
            <a:spLocks/>
          </p:cNvSpPr>
          <p:nvPr/>
        </p:nvSpPr>
        <p:spPr bwMode="auto">
          <a:xfrm>
            <a:off x="3966212" y="3691618"/>
            <a:ext cx="109220" cy="156482"/>
          </a:xfrm>
          <a:custGeom>
            <a:avLst/>
            <a:gdLst>
              <a:gd name="T0" fmla="*/ 0 w 84"/>
              <a:gd name="T1" fmla="*/ 2147483647 h 113"/>
              <a:gd name="T2" fmla="*/ 2147483647 w 84"/>
              <a:gd name="T3" fmla="*/ 0 h 113"/>
              <a:gd name="T4" fmla="*/ 2147483647 w 84"/>
              <a:gd name="T5" fmla="*/ 0 h 113"/>
              <a:gd name="T6" fmla="*/ 0 60000 65536"/>
              <a:gd name="T7" fmla="*/ 0 60000 65536"/>
              <a:gd name="T8" fmla="*/ 0 60000 65536"/>
              <a:gd name="T9" fmla="*/ 0 w 84"/>
              <a:gd name="T10" fmla="*/ 0 h 113"/>
              <a:gd name="T11" fmla="*/ 84 w 84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13">
                <a:moveTo>
                  <a:pt x="0" y="113"/>
                </a:moveTo>
                <a:lnTo>
                  <a:pt x="82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39" name="Freeform 19"/>
          <p:cNvSpPr>
            <a:spLocks/>
          </p:cNvSpPr>
          <p:nvPr/>
        </p:nvSpPr>
        <p:spPr bwMode="auto">
          <a:xfrm>
            <a:off x="4074161" y="3558270"/>
            <a:ext cx="105410" cy="133350"/>
          </a:xfrm>
          <a:custGeom>
            <a:avLst/>
            <a:gdLst>
              <a:gd name="T0" fmla="*/ 0 w 83"/>
              <a:gd name="T1" fmla="*/ 2147483647 h 97"/>
              <a:gd name="T2" fmla="*/ 2147483647 w 83"/>
              <a:gd name="T3" fmla="*/ 0 h 97"/>
              <a:gd name="T4" fmla="*/ 2147483647 w 83"/>
              <a:gd name="T5" fmla="*/ 0 h 97"/>
              <a:gd name="T6" fmla="*/ 0 60000 65536"/>
              <a:gd name="T7" fmla="*/ 0 60000 65536"/>
              <a:gd name="T8" fmla="*/ 0 60000 65536"/>
              <a:gd name="T9" fmla="*/ 0 w 83"/>
              <a:gd name="T10" fmla="*/ 0 h 97"/>
              <a:gd name="T11" fmla="*/ 83 w 8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7">
                <a:moveTo>
                  <a:pt x="0" y="97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0" name="Freeform 20"/>
          <p:cNvSpPr>
            <a:spLocks/>
          </p:cNvSpPr>
          <p:nvPr/>
        </p:nvSpPr>
        <p:spPr bwMode="auto">
          <a:xfrm>
            <a:off x="4177032" y="3443968"/>
            <a:ext cx="104140" cy="114300"/>
          </a:xfrm>
          <a:custGeom>
            <a:avLst/>
            <a:gdLst>
              <a:gd name="T0" fmla="*/ 0 w 81"/>
              <a:gd name="T1" fmla="*/ 2147483647 h 83"/>
              <a:gd name="T2" fmla="*/ 2147483647 w 81"/>
              <a:gd name="T3" fmla="*/ 0 h 83"/>
              <a:gd name="T4" fmla="*/ 2147483647 w 81"/>
              <a:gd name="T5" fmla="*/ 0 h 83"/>
              <a:gd name="T6" fmla="*/ 0 60000 65536"/>
              <a:gd name="T7" fmla="*/ 0 60000 65536"/>
              <a:gd name="T8" fmla="*/ 0 60000 65536"/>
              <a:gd name="T9" fmla="*/ 0 w 81"/>
              <a:gd name="T10" fmla="*/ 0 h 83"/>
              <a:gd name="T11" fmla="*/ 81 w 81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83">
                <a:moveTo>
                  <a:pt x="0" y="83"/>
                </a:moveTo>
                <a:lnTo>
                  <a:pt x="79" y="0"/>
                </a:lnTo>
                <a:lnTo>
                  <a:pt x="81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1" name="Freeform 21"/>
          <p:cNvSpPr>
            <a:spLocks/>
          </p:cNvSpPr>
          <p:nvPr/>
        </p:nvSpPr>
        <p:spPr bwMode="auto">
          <a:xfrm>
            <a:off x="2927350" y="5448301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2" name="Freeform 22"/>
          <p:cNvSpPr>
            <a:spLocks/>
          </p:cNvSpPr>
          <p:nvPr/>
        </p:nvSpPr>
        <p:spPr bwMode="auto">
          <a:xfrm>
            <a:off x="2927350" y="4936673"/>
            <a:ext cx="60960" cy="272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3" name="Freeform 23"/>
          <p:cNvSpPr>
            <a:spLocks/>
          </p:cNvSpPr>
          <p:nvPr/>
        </p:nvSpPr>
        <p:spPr bwMode="auto">
          <a:xfrm>
            <a:off x="2927350" y="4425044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4" name="Freeform 24"/>
          <p:cNvSpPr>
            <a:spLocks/>
          </p:cNvSpPr>
          <p:nvPr/>
        </p:nvSpPr>
        <p:spPr bwMode="auto">
          <a:xfrm>
            <a:off x="2927350" y="3914777"/>
            <a:ext cx="60960" cy="1360"/>
          </a:xfrm>
          <a:custGeom>
            <a:avLst/>
            <a:gdLst>
              <a:gd name="T0" fmla="*/ 0 w 47"/>
              <a:gd name="T1" fmla="*/ 0 h 1587"/>
              <a:gd name="T2" fmla="*/ 2147483647 w 47"/>
              <a:gd name="T3" fmla="*/ 0 h 1587"/>
              <a:gd name="T4" fmla="*/ 2147483647 w 47"/>
              <a:gd name="T5" fmla="*/ 0 h 1587"/>
              <a:gd name="T6" fmla="*/ 0 60000 65536"/>
              <a:gd name="T7" fmla="*/ 0 60000 65536"/>
              <a:gd name="T8" fmla="*/ 0 60000 65536"/>
              <a:gd name="T9" fmla="*/ 0 w 47"/>
              <a:gd name="T10" fmla="*/ 0 h 1587"/>
              <a:gd name="T11" fmla="*/ 47 w 4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7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5" name="Freeform 25"/>
          <p:cNvSpPr>
            <a:spLocks/>
          </p:cNvSpPr>
          <p:nvPr/>
        </p:nvSpPr>
        <p:spPr bwMode="auto">
          <a:xfrm>
            <a:off x="2927350" y="3401787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6" name="Freeform 26"/>
          <p:cNvSpPr>
            <a:spLocks/>
          </p:cNvSpPr>
          <p:nvPr/>
        </p:nvSpPr>
        <p:spPr bwMode="auto">
          <a:xfrm>
            <a:off x="2927350" y="2891518"/>
            <a:ext cx="60960" cy="0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7" name="Freeform 27"/>
          <p:cNvSpPr>
            <a:spLocks/>
          </p:cNvSpPr>
          <p:nvPr/>
        </p:nvSpPr>
        <p:spPr bwMode="auto">
          <a:xfrm>
            <a:off x="6510020" y="5448301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8" name="Freeform 28"/>
          <p:cNvSpPr>
            <a:spLocks/>
          </p:cNvSpPr>
          <p:nvPr/>
        </p:nvSpPr>
        <p:spPr bwMode="auto">
          <a:xfrm>
            <a:off x="6510020" y="4936673"/>
            <a:ext cx="66040" cy="272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49" name="Freeform 29"/>
          <p:cNvSpPr>
            <a:spLocks/>
          </p:cNvSpPr>
          <p:nvPr/>
        </p:nvSpPr>
        <p:spPr bwMode="auto">
          <a:xfrm>
            <a:off x="6510020" y="4425044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0" name="Freeform 30"/>
          <p:cNvSpPr>
            <a:spLocks/>
          </p:cNvSpPr>
          <p:nvPr/>
        </p:nvSpPr>
        <p:spPr bwMode="auto">
          <a:xfrm>
            <a:off x="6510020" y="3914777"/>
            <a:ext cx="66040" cy="1360"/>
          </a:xfrm>
          <a:custGeom>
            <a:avLst/>
            <a:gdLst>
              <a:gd name="T0" fmla="*/ 2147483647 w 50"/>
              <a:gd name="T1" fmla="*/ 0 h 1587"/>
              <a:gd name="T2" fmla="*/ 2147483647 w 50"/>
              <a:gd name="T3" fmla="*/ 0 h 1587"/>
              <a:gd name="T4" fmla="*/ 0 w 50"/>
              <a:gd name="T5" fmla="*/ 0 h 1587"/>
              <a:gd name="T6" fmla="*/ 0 60000 65536"/>
              <a:gd name="T7" fmla="*/ 0 60000 65536"/>
              <a:gd name="T8" fmla="*/ 0 60000 65536"/>
              <a:gd name="T9" fmla="*/ 0 w 50"/>
              <a:gd name="T10" fmla="*/ 0 h 1587"/>
              <a:gd name="T11" fmla="*/ 50 w 5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7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1" name="Freeform 31"/>
          <p:cNvSpPr>
            <a:spLocks/>
          </p:cNvSpPr>
          <p:nvPr/>
        </p:nvSpPr>
        <p:spPr bwMode="auto">
          <a:xfrm>
            <a:off x="6510020" y="3401787"/>
            <a:ext cx="6604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2" name="Freeform 32"/>
          <p:cNvSpPr>
            <a:spLocks/>
          </p:cNvSpPr>
          <p:nvPr/>
        </p:nvSpPr>
        <p:spPr bwMode="auto">
          <a:xfrm>
            <a:off x="6510020" y="2891518"/>
            <a:ext cx="66040" cy="0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3" name="Freeform 33"/>
          <p:cNvSpPr>
            <a:spLocks/>
          </p:cNvSpPr>
          <p:nvPr/>
        </p:nvSpPr>
        <p:spPr bwMode="auto">
          <a:xfrm>
            <a:off x="292735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4" name="Freeform 34"/>
          <p:cNvSpPr>
            <a:spLocks/>
          </p:cNvSpPr>
          <p:nvPr/>
        </p:nvSpPr>
        <p:spPr bwMode="auto">
          <a:xfrm>
            <a:off x="3446780" y="5381627"/>
            <a:ext cx="127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5" name="Freeform 35"/>
          <p:cNvSpPr>
            <a:spLocks/>
          </p:cNvSpPr>
          <p:nvPr/>
        </p:nvSpPr>
        <p:spPr bwMode="auto">
          <a:xfrm>
            <a:off x="39662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6" name="Freeform 36"/>
          <p:cNvSpPr>
            <a:spLocks/>
          </p:cNvSpPr>
          <p:nvPr/>
        </p:nvSpPr>
        <p:spPr bwMode="auto">
          <a:xfrm>
            <a:off x="44869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7" name="Freeform 37"/>
          <p:cNvSpPr>
            <a:spLocks/>
          </p:cNvSpPr>
          <p:nvPr/>
        </p:nvSpPr>
        <p:spPr bwMode="auto">
          <a:xfrm>
            <a:off x="500761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8" name="Freeform 38"/>
          <p:cNvSpPr>
            <a:spLocks/>
          </p:cNvSpPr>
          <p:nvPr/>
        </p:nvSpPr>
        <p:spPr bwMode="auto">
          <a:xfrm>
            <a:off x="5530851" y="5381627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59" name="Freeform 39"/>
          <p:cNvSpPr>
            <a:spLocks/>
          </p:cNvSpPr>
          <p:nvPr/>
        </p:nvSpPr>
        <p:spPr bwMode="auto">
          <a:xfrm>
            <a:off x="6050280" y="5381627"/>
            <a:ext cx="127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0" name="Freeform 40"/>
          <p:cNvSpPr>
            <a:spLocks/>
          </p:cNvSpPr>
          <p:nvPr/>
        </p:nvSpPr>
        <p:spPr bwMode="auto">
          <a:xfrm>
            <a:off x="6574790" y="5381627"/>
            <a:ext cx="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0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1" name="Freeform 41"/>
          <p:cNvSpPr>
            <a:spLocks/>
          </p:cNvSpPr>
          <p:nvPr/>
        </p:nvSpPr>
        <p:spPr bwMode="auto">
          <a:xfrm>
            <a:off x="292735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2" name="Freeform 42"/>
          <p:cNvSpPr>
            <a:spLocks/>
          </p:cNvSpPr>
          <p:nvPr/>
        </p:nvSpPr>
        <p:spPr bwMode="auto">
          <a:xfrm>
            <a:off x="3446780" y="2891519"/>
            <a:ext cx="127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3" name="Freeform 43"/>
          <p:cNvSpPr>
            <a:spLocks/>
          </p:cNvSpPr>
          <p:nvPr/>
        </p:nvSpPr>
        <p:spPr bwMode="auto">
          <a:xfrm>
            <a:off x="39662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4" name="Freeform 44"/>
          <p:cNvSpPr>
            <a:spLocks/>
          </p:cNvSpPr>
          <p:nvPr/>
        </p:nvSpPr>
        <p:spPr bwMode="auto">
          <a:xfrm>
            <a:off x="44869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5" name="Freeform 45"/>
          <p:cNvSpPr>
            <a:spLocks/>
          </p:cNvSpPr>
          <p:nvPr/>
        </p:nvSpPr>
        <p:spPr bwMode="auto">
          <a:xfrm>
            <a:off x="500761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6" name="Freeform 46"/>
          <p:cNvSpPr>
            <a:spLocks/>
          </p:cNvSpPr>
          <p:nvPr/>
        </p:nvSpPr>
        <p:spPr bwMode="auto">
          <a:xfrm>
            <a:off x="5530851" y="2891519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7" name="Freeform 47"/>
          <p:cNvSpPr>
            <a:spLocks/>
          </p:cNvSpPr>
          <p:nvPr/>
        </p:nvSpPr>
        <p:spPr bwMode="auto">
          <a:xfrm>
            <a:off x="6050280" y="2891519"/>
            <a:ext cx="127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1588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8" name="Freeform 48"/>
          <p:cNvSpPr>
            <a:spLocks/>
          </p:cNvSpPr>
          <p:nvPr/>
        </p:nvSpPr>
        <p:spPr bwMode="auto">
          <a:xfrm>
            <a:off x="6574790" y="2891519"/>
            <a:ext cx="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0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69" name="Freeform 49"/>
          <p:cNvSpPr>
            <a:spLocks/>
          </p:cNvSpPr>
          <p:nvPr/>
        </p:nvSpPr>
        <p:spPr bwMode="auto">
          <a:xfrm>
            <a:off x="2927351" y="2887436"/>
            <a:ext cx="127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1587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0" name="Freeform 50"/>
          <p:cNvSpPr>
            <a:spLocks/>
          </p:cNvSpPr>
          <p:nvPr/>
        </p:nvSpPr>
        <p:spPr bwMode="auto">
          <a:xfrm>
            <a:off x="6574790" y="2887436"/>
            <a:ext cx="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0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1" name="Freeform 51"/>
          <p:cNvSpPr>
            <a:spLocks/>
          </p:cNvSpPr>
          <p:nvPr/>
        </p:nvSpPr>
        <p:spPr bwMode="auto">
          <a:xfrm>
            <a:off x="2927352" y="5448301"/>
            <a:ext cx="3649980" cy="1361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2" name="Freeform 52"/>
          <p:cNvSpPr>
            <a:spLocks/>
          </p:cNvSpPr>
          <p:nvPr/>
        </p:nvSpPr>
        <p:spPr bwMode="auto">
          <a:xfrm>
            <a:off x="2927352" y="2891518"/>
            <a:ext cx="3649980" cy="0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3" name="Freeform 53"/>
          <p:cNvSpPr>
            <a:spLocks/>
          </p:cNvSpPr>
          <p:nvPr/>
        </p:nvSpPr>
        <p:spPr bwMode="auto">
          <a:xfrm>
            <a:off x="3028950" y="5225144"/>
            <a:ext cx="381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4" name="Freeform 54"/>
          <p:cNvSpPr>
            <a:spLocks/>
          </p:cNvSpPr>
          <p:nvPr/>
        </p:nvSpPr>
        <p:spPr bwMode="auto">
          <a:xfrm>
            <a:off x="3133092" y="5158470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5" name="Freeform 55"/>
          <p:cNvSpPr>
            <a:spLocks/>
          </p:cNvSpPr>
          <p:nvPr/>
        </p:nvSpPr>
        <p:spPr bwMode="auto">
          <a:xfrm>
            <a:off x="3237232" y="5055055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6" name="Freeform 56"/>
          <p:cNvSpPr>
            <a:spLocks/>
          </p:cNvSpPr>
          <p:nvPr/>
        </p:nvSpPr>
        <p:spPr bwMode="auto">
          <a:xfrm>
            <a:off x="3343911" y="4920343"/>
            <a:ext cx="1270" cy="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0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7" name="Freeform 57"/>
          <p:cNvSpPr>
            <a:spLocks/>
          </p:cNvSpPr>
          <p:nvPr/>
        </p:nvSpPr>
        <p:spPr bwMode="auto">
          <a:xfrm>
            <a:off x="3446780" y="4755699"/>
            <a:ext cx="5080" cy="2721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0 60000 65536"/>
              <a:gd name="T7" fmla="*/ 0 60000 65536"/>
              <a:gd name="T8" fmla="*/ 0 60000 65536"/>
              <a:gd name="T9" fmla="*/ 0 w 3"/>
              <a:gd name="T10" fmla="*/ 0 h 1587"/>
              <a:gd name="T11" fmla="*/ 3 w 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8" name="Freeform 58"/>
          <p:cNvSpPr>
            <a:spLocks/>
          </p:cNvSpPr>
          <p:nvPr/>
        </p:nvSpPr>
        <p:spPr bwMode="auto">
          <a:xfrm>
            <a:off x="3549650" y="4577444"/>
            <a:ext cx="381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79" name="Freeform 59"/>
          <p:cNvSpPr>
            <a:spLocks/>
          </p:cNvSpPr>
          <p:nvPr/>
        </p:nvSpPr>
        <p:spPr bwMode="auto">
          <a:xfrm>
            <a:off x="3656332" y="4388305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0" name="Freeform 60"/>
          <p:cNvSpPr>
            <a:spLocks/>
          </p:cNvSpPr>
          <p:nvPr/>
        </p:nvSpPr>
        <p:spPr bwMode="auto">
          <a:xfrm>
            <a:off x="3757932" y="4201887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1" name="Freeform 61"/>
          <p:cNvSpPr>
            <a:spLocks/>
          </p:cNvSpPr>
          <p:nvPr/>
        </p:nvSpPr>
        <p:spPr bwMode="auto">
          <a:xfrm>
            <a:off x="3862072" y="4016829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2" name="Freeform 62"/>
          <p:cNvSpPr>
            <a:spLocks/>
          </p:cNvSpPr>
          <p:nvPr/>
        </p:nvSpPr>
        <p:spPr bwMode="auto">
          <a:xfrm>
            <a:off x="3966210" y="3848101"/>
            <a:ext cx="3810" cy="1361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2147483647 w 3"/>
              <a:gd name="T5" fmla="*/ 0 h 1588"/>
              <a:gd name="T6" fmla="*/ 0 60000 65536"/>
              <a:gd name="T7" fmla="*/ 0 60000 65536"/>
              <a:gd name="T8" fmla="*/ 0 60000 65536"/>
              <a:gd name="T9" fmla="*/ 0 w 3"/>
              <a:gd name="T10" fmla="*/ 0 h 1588"/>
              <a:gd name="T11" fmla="*/ 3 w 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3" name="Freeform 63"/>
          <p:cNvSpPr>
            <a:spLocks/>
          </p:cNvSpPr>
          <p:nvPr/>
        </p:nvSpPr>
        <p:spPr bwMode="auto">
          <a:xfrm>
            <a:off x="4072892" y="3691620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4" name="Freeform 64"/>
          <p:cNvSpPr>
            <a:spLocks/>
          </p:cNvSpPr>
          <p:nvPr/>
        </p:nvSpPr>
        <p:spPr bwMode="auto">
          <a:xfrm>
            <a:off x="4177032" y="3558270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5" name="Freeform 65"/>
          <p:cNvSpPr>
            <a:spLocks/>
          </p:cNvSpPr>
          <p:nvPr/>
        </p:nvSpPr>
        <p:spPr bwMode="auto">
          <a:xfrm>
            <a:off x="4278632" y="3443968"/>
            <a:ext cx="2540" cy="0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6" name="Rectangle 66"/>
          <p:cNvSpPr>
            <a:spLocks noChangeArrowheads="1"/>
          </p:cNvSpPr>
          <p:nvPr/>
        </p:nvSpPr>
        <p:spPr bwMode="auto">
          <a:xfrm>
            <a:off x="2670812" y="5400676"/>
            <a:ext cx="1709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-50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7" name="Rectangle 67"/>
          <p:cNvSpPr>
            <a:spLocks noChangeArrowheads="1"/>
          </p:cNvSpPr>
          <p:nvPr/>
        </p:nvSpPr>
        <p:spPr bwMode="auto">
          <a:xfrm>
            <a:off x="2773680" y="4889047"/>
            <a:ext cx="641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8" name="Rectangle 68"/>
          <p:cNvSpPr>
            <a:spLocks noChangeArrowheads="1"/>
          </p:cNvSpPr>
          <p:nvPr/>
        </p:nvSpPr>
        <p:spPr bwMode="auto">
          <a:xfrm>
            <a:off x="2710180" y="4377418"/>
            <a:ext cx="1282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89" name="Rectangle 69"/>
          <p:cNvSpPr>
            <a:spLocks noChangeArrowheads="1"/>
          </p:cNvSpPr>
          <p:nvPr/>
        </p:nvSpPr>
        <p:spPr bwMode="auto">
          <a:xfrm>
            <a:off x="2645411" y="3864428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90" name="Rectangle 70"/>
          <p:cNvSpPr>
            <a:spLocks noChangeArrowheads="1"/>
          </p:cNvSpPr>
          <p:nvPr/>
        </p:nvSpPr>
        <p:spPr bwMode="auto">
          <a:xfrm>
            <a:off x="2645411" y="3352800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91" name="Rectangle 71"/>
          <p:cNvSpPr>
            <a:spLocks noChangeArrowheads="1"/>
          </p:cNvSpPr>
          <p:nvPr/>
        </p:nvSpPr>
        <p:spPr bwMode="auto">
          <a:xfrm>
            <a:off x="2645411" y="2843893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200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92" name="Rectangle 72"/>
          <p:cNvSpPr>
            <a:spLocks noChangeArrowheads="1"/>
          </p:cNvSpPr>
          <p:nvPr/>
        </p:nvSpPr>
        <p:spPr bwMode="auto">
          <a:xfrm rot="-5400000">
            <a:off x="2273722" y="3950708"/>
            <a:ext cx="284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>
                <a:solidFill>
                  <a:srgbClr val="000000"/>
                </a:solidFill>
                <a:latin typeface="Times New Roman" charset="0"/>
                <a:cs typeface="+mn-cs"/>
              </a:rPr>
              <a:t>Tg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2293" name="Rectangle 73"/>
          <p:cNvSpPr>
            <a:spLocks noChangeArrowheads="1"/>
          </p:cNvSpPr>
          <p:nvPr/>
        </p:nvSpPr>
        <p:spPr bwMode="auto">
          <a:xfrm>
            <a:off x="4570730" y="5750380"/>
            <a:ext cx="425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000000"/>
                </a:solidFill>
                <a:latin typeface="Times New Roman" charset="0"/>
                <a:cs typeface="+mn-cs"/>
              </a:rPr>
              <a:t>Time</a:t>
            </a:r>
          </a:p>
        </p:txBody>
      </p:sp>
      <p:sp>
        <p:nvSpPr>
          <p:cNvPr id="5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Glass transition evolution during cure</a:t>
            </a:r>
          </a:p>
        </p:txBody>
      </p:sp>
      <p:sp>
        <p:nvSpPr>
          <p:cNvPr id="52295" name="CasellaDiTesto 75"/>
          <p:cNvSpPr txBox="1">
            <a:spLocks noChangeArrowheads="1"/>
          </p:cNvSpPr>
          <p:nvPr/>
        </p:nvSpPr>
        <p:spPr bwMode="auto">
          <a:xfrm>
            <a:off x="6057901" y="3245304"/>
            <a:ext cx="1771650" cy="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Cure temperature</a:t>
            </a:r>
          </a:p>
        </p:txBody>
      </p:sp>
      <p:sp>
        <p:nvSpPr>
          <p:cNvPr id="52296" name="CasellaDiTesto 76"/>
          <p:cNvSpPr txBox="1">
            <a:spLocks noChangeArrowheads="1"/>
          </p:cNvSpPr>
          <p:nvPr/>
        </p:nvSpPr>
        <p:spPr bwMode="auto">
          <a:xfrm>
            <a:off x="3143250" y="3061607"/>
            <a:ext cx="1254923" cy="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vitrification</a:t>
            </a:r>
          </a:p>
        </p:txBody>
      </p:sp>
    </p:spTree>
    <p:extLst>
      <p:ext uri="{BB962C8B-B14F-4D97-AF65-F5344CB8AC3E}">
        <p14:creationId xmlns:p14="http://schemas.microsoft.com/office/powerpoint/2010/main" val="4273359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3"/>
          <p:cNvSpPr>
            <a:spLocks noChangeShapeType="1"/>
          </p:cNvSpPr>
          <p:nvPr/>
        </p:nvSpPr>
        <p:spPr bwMode="auto">
          <a:xfrm>
            <a:off x="2885420" y="2935623"/>
            <a:ext cx="33108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789408" y="2648514"/>
            <a:ext cx="393890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>
                <a:solidFill>
                  <a:srgbClr val="000000"/>
                </a:solidFill>
                <a:cs typeface="+mn-cs"/>
              </a:rPr>
              <a:t>T</a:t>
            </a:r>
            <a:r>
              <a:rPr lang="en-GB" baseline="-2500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892530" y="3675853"/>
            <a:ext cx="2536190" cy="9070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75277" tIns="37638" rIns="75277" bIns="376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>
                <a:solidFill>
                  <a:srgbClr val="000000"/>
                </a:solidFill>
                <a:cs typeface="+mn-cs"/>
              </a:rPr>
              <a:t>The T</a:t>
            </a:r>
            <a:r>
              <a:rPr lang="it-IT" baseline="-25000">
                <a:solidFill>
                  <a:srgbClr val="000000"/>
                </a:solidFill>
                <a:cs typeface="+mn-cs"/>
              </a:rPr>
              <a:t>g</a:t>
            </a:r>
            <a:r>
              <a:rPr lang="it-IT">
                <a:solidFill>
                  <a:srgbClr val="000000"/>
                </a:solidFill>
                <a:cs typeface="+mn-cs"/>
              </a:rPr>
              <a:t> of the resin will be only slightly higher than T</a:t>
            </a:r>
            <a:r>
              <a:rPr lang="it-IT" baseline="-2500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 flipH="1" flipV="1">
            <a:off x="5448279" y="2874392"/>
            <a:ext cx="231140" cy="740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986353" y="5332028"/>
            <a:ext cx="4783909" cy="7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sz="2000">
                <a:solidFill>
                  <a:srgbClr val="000000"/>
                </a:solidFill>
                <a:cs typeface="+mn-cs"/>
              </a:rPr>
              <a:t>Chain polymerization 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T</a:t>
            </a:r>
            <a:r>
              <a:rPr lang="it-IT" sz="2000" baseline="-25000">
                <a:solidFill>
                  <a:srgbClr val="000000"/>
                </a:solidFill>
                <a:cs typeface="+mn-cs"/>
                <a:sym typeface="Wingdings" charset="0"/>
              </a:rPr>
              <a:t>g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=T</a:t>
            </a:r>
            <a:r>
              <a:rPr lang="it-IT" sz="2000" baseline="-25000">
                <a:solidFill>
                  <a:srgbClr val="000000"/>
                </a:solidFill>
                <a:cs typeface="+mn-cs"/>
                <a:sym typeface="Wingdings" charset="0"/>
              </a:rPr>
              <a:t>c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 + (10</a:t>
            </a:r>
            <a:r>
              <a:rPr lang="it-IT" sz="2000">
                <a:solidFill>
                  <a:srgbClr val="000000"/>
                </a:solidFill>
                <a:latin typeface="Symbol" charset="0"/>
                <a:cs typeface="+mn-cs"/>
              </a:rPr>
              <a:t>¸</a:t>
            </a:r>
            <a:r>
              <a:rPr lang="it-IT" sz="2000">
                <a:solidFill>
                  <a:srgbClr val="000000"/>
                </a:solidFill>
                <a:latin typeface="Symbol" charset="0"/>
                <a:cs typeface="+mn-cs"/>
                <a:sym typeface="Wingdings" charset="0"/>
              </a:rPr>
              <a:t>2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0) °C</a:t>
            </a:r>
          </a:p>
          <a:p>
            <a:pPr eaLnBrk="1" hangingPunct="1">
              <a:spcBef>
                <a:spcPct val="20000"/>
              </a:spcBef>
            </a:pPr>
            <a:r>
              <a:rPr lang="it-IT" sz="2000">
                <a:solidFill>
                  <a:srgbClr val="000000"/>
                </a:solidFill>
                <a:cs typeface="+mn-cs"/>
              </a:rPr>
              <a:t>Step polymerization 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T</a:t>
            </a:r>
            <a:r>
              <a:rPr lang="it-IT" sz="2000" baseline="-25000">
                <a:solidFill>
                  <a:srgbClr val="000000"/>
                </a:solidFill>
                <a:cs typeface="+mn-cs"/>
                <a:sym typeface="Wingdings" charset="0"/>
              </a:rPr>
              <a:t>g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=T</a:t>
            </a:r>
            <a:r>
              <a:rPr lang="it-IT" sz="2000" baseline="-25000">
                <a:solidFill>
                  <a:srgbClr val="000000"/>
                </a:solidFill>
                <a:cs typeface="+mn-cs"/>
                <a:sym typeface="Wingdings" charset="0"/>
              </a:rPr>
              <a:t>c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 + (5</a:t>
            </a:r>
            <a:r>
              <a:rPr lang="it-IT" sz="2000">
                <a:solidFill>
                  <a:srgbClr val="000000"/>
                </a:solidFill>
                <a:latin typeface="Symbol" charset="0"/>
                <a:cs typeface="+mn-cs"/>
              </a:rPr>
              <a:t>¸</a:t>
            </a:r>
            <a:r>
              <a:rPr lang="it-IT" sz="2000">
                <a:solidFill>
                  <a:srgbClr val="000000"/>
                </a:solidFill>
                <a:cs typeface="+mn-cs"/>
                <a:sym typeface="Wingdings" charset="0"/>
              </a:rPr>
              <a:t>10) °C</a:t>
            </a:r>
          </a:p>
        </p:txBody>
      </p:sp>
      <p:sp>
        <p:nvSpPr>
          <p:cNvPr id="53255" name="Freeform 9"/>
          <p:cNvSpPr>
            <a:spLocks/>
          </p:cNvSpPr>
          <p:nvPr/>
        </p:nvSpPr>
        <p:spPr bwMode="auto">
          <a:xfrm>
            <a:off x="2953999" y="4618827"/>
            <a:ext cx="107950" cy="66675"/>
          </a:xfrm>
          <a:custGeom>
            <a:avLst/>
            <a:gdLst>
              <a:gd name="T0" fmla="*/ 0 w 83"/>
              <a:gd name="T1" fmla="*/ 2147483647 h 48"/>
              <a:gd name="T2" fmla="*/ 2147483647 w 83"/>
              <a:gd name="T3" fmla="*/ 0 h 48"/>
              <a:gd name="T4" fmla="*/ 2147483647 w 83"/>
              <a:gd name="T5" fmla="*/ 0 h 48"/>
              <a:gd name="T6" fmla="*/ 0 60000 65536"/>
              <a:gd name="T7" fmla="*/ 0 60000 65536"/>
              <a:gd name="T8" fmla="*/ 0 60000 65536"/>
              <a:gd name="T9" fmla="*/ 0 w 83"/>
              <a:gd name="T10" fmla="*/ 0 h 48"/>
              <a:gd name="T11" fmla="*/ 83 w 8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48">
                <a:moveTo>
                  <a:pt x="0" y="4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6" name="Freeform 10"/>
          <p:cNvSpPr>
            <a:spLocks/>
          </p:cNvSpPr>
          <p:nvPr/>
        </p:nvSpPr>
        <p:spPr bwMode="auto">
          <a:xfrm>
            <a:off x="3059409" y="4515413"/>
            <a:ext cx="106680" cy="103414"/>
          </a:xfrm>
          <a:custGeom>
            <a:avLst/>
            <a:gdLst>
              <a:gd name="T0" fmla="*/ 0 w 83"/>
              <a:gd name="T1" fmla="*/ 2147483647 h 75"/>
              <a:gd name="T2" fmla="*/ 2147483647 w 83"/>
              <a:gd name="T3" fmla="*/ 0 h 75"/>
              <a:gd name="T4" fmla="*/ 2147483647 w 83"/>
              <a:gd name="T5" fmla="*/ 0 h 75"/>
              <a:gd name="T6" fmla="*/ 0 60000 65536"/>
              <a:gd name="T7" fmla="*/ 0 60000 65536"/>
              <a:gd name="T8" fmla="*/ 0 60000 65536"/>
              <a:gd name="T9" fmla="*/ 0 w 83"/>
              <a:gd name="T10" fmla="*/ 0 h 75"/>
              <a:gd name="T11" fmla="*/ 83 w 8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75">
                <a:moveTo>
                  <a:pt x="0" y="75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7" name="Freeform 11"/>
          <p:cNvSpPr>
            <a:spLocks/>
          </p:cNvSpPr>
          <p:nvPr/>
        </p:nvSpPr>
        <p:spPr bwMode="auto">
          <a:xfrm>
            <a:off x="3163551" y="4379342"/>
            <a:ext cx="109220" cy="136071"/>
          </a:xfrm>
          <a:custGeom>
            <a:avLst/>
            <a:gdLst>
              <a:gd name="T0" fmla="*/ 0 w 83"/>
              <a:gd name="T1" fmla="*/ 2147483647 h 98"/>
              <a:gd name="T2" fmla="*/ 2147483647 w 83"/>
              <a:gd name="T3" fmla="*/ 0 h 98"/>
              <a:gd name="T4" fmla="*/ 2147483647 w 83"/>
              <a:gd name="T5" fmla="*/ 0 h 98"/>
              <a:gd name="T6" fmla="*/ 0 60000 65536"/>
              <a:gd name="T7" fmla="*/ 0 60000 65536"/>
              <a:gd name="T8" fmla="*/ 0 60000 65536"/>
              <a:gd name="T9" fmla="*/ 0 w 83"/>
              <a:gd name="T10" fmla="*/ 0 h 98"/>
              <a:gd name="T11" fmla="*/ 83 w 83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8">
                <a:moveTo>
                  <a:pt x="0" y="98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8" name="Freeform 12"/>
          <p:cNvSpPr>
            <a:spLocks/>
          </p:cNvSpPr>
          <p:nvPr/>
        </p:nvSpPr>
        <p:spPr bwMode="auto">
          <a:xfrm>
            <a:off x="3268959" y="4217418"/>
            <a:ext cx="107950" cy="161925"/>
          </a:xfrm>
          <a:custGeom>
            <a:avLst/>
            <a:gdLst>
              <a:gd name="T0" fmla="*/ 0 w 84"/>
              <a:gd name="T1" fmla="*/ 2147483647 h 118"/>
              <a:gd name="T2" fmla="*/ 2147483647 w 84"/>
              <a:gd name="T3" fmla="*/ 0 h 118"/>
              <a:gd name="T4" fmla="*/ 2147483647 w 84"/>
              <a:gd name="T5" fmla="*/ 0 h 118"/>
              <a:gd name="T6" fmla="*/ 0 60000 65536"/>
              <a:gd name="T7" fmla="*/ 0 60000 65536"/>
              <a:gd name="T8" fmla="*/ 0 60000 65536"/>
              <a:gd name="T9" fmla="*/ 0 w 84"/>
              <a:gd name="T10" fmla="*/ 0 h 118"/>
              <a:gd name="T11" fmla="*/ 84 w 8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18">
                <a:moveTo>
                  <a:pt x="0" y="118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59" name="Freeform 13"/>
          <p:cNvSpPr>
            <a:spLocks/>
          </p:cNvSpPr>
          <p:nvPr/>
        </p:nvSpPr>
        <p:spPr bwMode="auto">
          <a:xfrm>
            <a:off x="3374371" y="4037802"/>
            <a:ext cx="104140" cy="179614"/>
          </a:xfrm>
          <a:custGeom>
            <a:avLst/>
            <a:gdLst>
              <a:gd name="T0" fmla="*/ 0 w 82"/>
              <a:gd name="T1" fmla="*/ 2147483647 h 129"/>
              <a:gd name="T2" fmla="*/ 2147483647 w 82"/>
              <a:gd name="T3" fmla="*/ 0 h 129"/>
              <a:gd name="T4" fmla="*/ 2147483647 w 82"/>
              <a:gd name="T5" fmla="*/ 0 h 129"/>
              <a:gd name="T6" fmla="*/ 0 60000 65536"/>
              <a:gd name="T7" fmla="*/ 0 60000 65536"/>
              <a:gd name="T8" fmla="*/ 0 60000 65536"/>
              <a:gd name="T9" fmla="*/ 0 w 82"/>
              <a:gd name="T10" fmla="*/ 0 h 129"/>
              <a:gd name="T11" fmla="*/ 82 w 82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129">
                <a:moveTo>
                  <a:pt x="0" y="129"/>
                </a:moveTo>
                <a:lnTo>
                  <a:pt x="80" y="0"/>
                </a:lnTo>
                <a:lnTo>
                  <a:pt x="82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0" name="Freeform 14"/>
          <p:cNvSpPr>
            <a:spLocks/>
          </p:cNvSpPr>
          <p:nvPr/>
        </p:nvSpPr>
        <p:spPr bwMode="auto">
          <a:xfrm>
            <a:off x="3475971" y="3848664"/>
            <a:ext cx="109220" cy="189139"/>
          </a:xfrm>
          <a:custGeom>
            <a:avLst/>
            <a:gdLst>
              <a:gd name="T0" fmla="*/ 0 w 85"/>
              <a:gd name="T1" fmla="*/ 2147483647 h 137"/>
              <a:gd name="T2" fmla="*/ 2147483647 w 85"/>
              <a:gd name="T3" fmla="*/ 0 h 137"/>
              <a:gd name="T4" fmla="*/ 2147483647 w 85"/>
              <a:gd name="T5" fmla="*/ 0 h 137"/>
              <a:gd name="T6" fmla="*/ 0 60000 65536"/>
              <a:gd name="T7" fmla="*/ 0 60000 65536"/>
              <a:gd name="T8" fmla="*/ 0 60000 65536"/>
              <a:gd name="T9" fmla="*/ 0 w 85"/>
              <a:gd name="T10" fmla="*/ 0 h 137"/>
              <a:gd name="T11" fmla="*/ 85 w 85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137">
                <a:moveTo>
                  <a:pt x="0" y="137"/>
                </a:moveTo>
                <a:lnTo>
                  <a:pt x="83" y="0"/>
                </a:lnTo>
                <a:lnTo>
                  <a:pt x="85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1" name="Freeform 15"/>
          <p:cNvSpPr>
            <a:spLocks/>
          </p:cNvSpPr>
          <p:nvPr/>
        </p:nvSpPr>
        <p:spPr bwMode="auto">
          <a:xfrm>
            <a:off x="3582651" y="3662245"/>
            <a:ext cx="104140" cy="186418"/>
          </a:xfrm>
          <a:custGeom>
            <a:avLst/>
            <a:gdLst>
              <a:gd name="T0" fmla="*/ 0 w 81"/>
              <a:gd name="T1" fmla="*/ 2147483647 h 135"/>
              <a:gd name="T2" fmla="*/ 2147483647 w 81"/>
              <a:gd name="T3" fmla="*/ 0 h 135"/>
              <a:gd name="T4" fmla="*/ 2147483647 w 81"/>
              <a:gd name="T5" fmla="*/ 0 h 135"/>
              <a:gd name="T6" fmla="*/ 0 60000 65536"/>
              <a:gd name="T7" fmla="*/ 0 60000 65536"/>
              <a:gd name="T8" fmla="*/ 0 60000 65536"/>
              <a:gd name="T9" fmla="*/ 0 w 81"/>
              <a:gd name="T10" fmla="*/ 0 h 135"/>
              <a:gd name="T11" fmla="*/ 81 w 81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135">
                <a:moveTo>
                  <a:pt x="0" y="135"/>
                </a:moveTo>
                <a:lnTo>
                  <a:pt x="79" y="0"/>
                </a:lnTo>
                <a:lnTo>
                  <a:pt x="81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2" name="Freeform 16"/>
          <p:cNvSpPr>
            <a:spLocks/>
          </p:cNvSpPr>
          <p:nvPr/>
        </p:nvSpPr>
        <p:spPr bwMode="auto">
          <a:xfrm>
            <a:off x="3685520" y="3477187"/>
            <a:ext cx="105410" cy="185057"/>
          </a:xfrm>
          <a:custGeom>
            <a:avLst/>
            <a:gdLst>
              <a:gd name="T0" fmla="*/ 0 w 83"/>
              <a:gd name="T1" fmla="*/ 2147483647 h 134"/>
              <a:gd name="T2" fmla="*/ 2147483647 w 83"/>
              <a:gd name="T3" fmla="*/ 0 h 134"/>
              <a:gd name="T4" fmla="*/ 2147483647 w 83"/>
              <a:gd name="T5" fmla="*/ 0 h 134"/>
              <a:gd name="T6" fmla="*/ 0 60000 65536"/>
              <a:gd name="T7" fmla="*/ 0 60000 65536"/>
              <a:gd name="T8" fmla="*/ 0 60000 65536"/>
              <a:gd name="T9" fmla="*/ 0 w 83"/>
              <a:gd name="T10" fmla="*/ 0 h 134"/>
              <a:gd name="T11" fmla="*/ 83 w 83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34">
                <a:moveTo>
                  <a:pt x="0" y="134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3" name="Freeform 17"/>
          <p:cNvSpPr>
            <a:spLocks/>
          </p:cNvSpPr>
          <p:nvPr/>
        </p:nvSpPr>
        <p:spPr bwMode="auto">
          <a:xfrm>
            <a:off x="3788390" y="3308460"/>
            <a:ext cx="107950" cy="168729"/>
          </a:xfrm>
          <a:custGeom>
            <a:avLst/>
            <a:gdLst>
              <a:gd name="T0" fmla="*/ 0 w 84"/>
              <a:gd name="T1" fmla="*/ 2147483647 h 122"/>
              <a:gd name="T2" fmla="*/ 2147483647 w 84"/>
              <a:gd name="T3" fmla="*/ 0 h 122"/>
              <a:gd name="T4" fmla="*/ 2147483647 w 84"/>
              <a:gd name="T5" fmla="*/ 0 h 122"/>
              <a:gd name="T6" fmla="*/ 0 60000 65536"/>
              <a:gd name="T7" fmla="*/ 0 60000 65536"/>
              <a:gd name="T8" fmla="*/ 0 60000 65536"/>
              <a:gd name="T9" fmla="*/ 0 w 84"/>
              <a:gd name="T10" fmla="*/ 0 h 122"/>
              <a:gd name="T11" fmla="*/ 84 w 84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22">
                <a:moveTo>
                  <a:pt x="0" y="122"/>
                </a:moveTo>
                <a:lnTo>
                  <a:pt x="81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4" name="Freeform 18"/>
          <p:cNvSpPr>
            <a:spLocks/>
          </p:cNvSpPr>
          <p:nvPr/>
        </p:nvSpPr>
        <p:spPr bwMode="auto">
          <a:xfrm>
            <a:off x="3892529" y="3151977"/>
            <a:ext cx="110490" cy="156482"/>
          </a:xfrm>
          <a:custGeom>
            <a:avLst/>
            <a:gdLst>
              <a:gd name="T0" fmla="*/ 0 w 84"/>
              <a:gd name="T1" fmla="*/ 2147483647 h 113"/>
              <a:gd name="T2" fmla="*/ 2147483647 w 84"/>
              <a:gd name="T3" fmla="*/ 0 h 113"/>
              <a:gd name="T4" fmla="*/ 2147483647 w 84"/>
              <a:gd name="T5" fmla="*/ 0 h 113"/>
              <a:gd name="T6" fmla="*/ 0 60000 65536"/>
              <a:gd name="T7" fmla="*/ 0 60000 65536"/>
              <a:gd name="T8" fmla="*/ 0 60000 65536"/>
              <a:gd name="T9" fmla="*/ 0 w 84"/>
              <a:gd name="T10" fmla="*/ 0 h 113"/>
              <a:gd name="T11" fmla="*/ 84 w 84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13">
                <a:moveTo>
                  <a:pt x="0" y="113"/>
                </a:moveTo>
                <a:lnTo>
                  <a:pt x="82" y="0"/>
                </a:lnTo>
                <a:lnTo>
                  <a:pt x="84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5" name="Freeform 19"/>
          <p:cNvSpPr>
            <a:spLocks/>
          </p:cNvSpPr>
          <p:nvPr/>
        </p:nvSpPr>
        <p:spPr bwMode="auto">
          <a:xfrm>
            <a:off x="3999209" y="3018627"/>
            <a:ext cx="106680" cy="133350"/>
          </a:xfrm>
          <a:custGeom>
            <a:avLst/>
            <a:gdLst>
              <a:gd name="T0" fmla="*/ 0 w 83"/>
              <a:gd name="T1" fmla="*/ 2147483647 h 97"/>
              <a:gd name="T2" fmla="*/ 2147483647 w 83"/>
              <a:gd name="T3" fmla="*/ 0 h 97"/>
              <a:gd name="T4" fmla="*/ 2147483647 w 83"/>
              <a:gd name="T5" fmla="*/ 0 h 97"/>
              <a:gd name="T6" fmla="*/ 0 60000 65536"/>
              <a:gd name="T7" fmla="*/ 0 60000 65536"/>
              <a:gd name="T8" fmla="*/ 0 60000 65536"/>
              <a:gd name="T9" fmla="*/ 0 w 83"/>
              <a:gd name="T10" fmla="*/ 0 h 97"/>
              <a:gd name="T11" fmla="*/ 83 w 8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7">
                <a:moveTo>
                  <a:pt x="0" y="97"/>
                </a:moveTo>
                <a:lnTo>
                  <a:pt x="81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6" name="Freeform 20"/>
          <p:cNvSpPr>
            <a:spLocks/>
          </p:cNvSpPr>
          <p:nvPr/>
        </p:nvSpPr>
        <p:spPr bwMode="auto">
          <a:xfrm>
            <a:off x="4103351" y="2902967"/>
            <a:ext cx="104140" cy="115661"/>
          </a:xfrm>
          <a:custGeom>
            <a:avLst/>
            <a:gdLst>
              <a:gd name="T0" fmla="*/ 0 w 81"/>
              <a:gd name="T1" fmla="*/ 2147483647 h 83"/>
              <a:gd name="T2" fmla="*/ 2147483647 w 81"/>
              <a:gd name="T3" fmla="*/ 0 h 83"/>
              <a:gd name="T4" fmla="*/ 2147483647 w 81"/>
              <a:gd name="T5" fmla="*/ 0 h 83"/>
              <a:gd name="T6" fmla="*/ 0 60000 65536"/>
              <a:gd name="T7" fmla="*/ 0 60000 65536"/>
              <a:gd name="T8" fmla="*/ 0 60000 65536"/>
              <a:gd name="T9" fmla="*/ 0 w 81"/>
              <a:gd name="T10" fmla="*/ 0 h 83"/>
              <a:gd name="T11" fmla="*/ 81 w 81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83">
                <a:moveTo>
                  <a:pt x="0" y="83"/>
                </a:moveTo>
                <a:lnTo>
                  <a:pt x="79" y="0"/>
                </a:lnTo>
                <a:lnTo>
                  <a:pt x="81" y="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7" name="Freeform 21"/>
          <p:cNvSpPr>
            <a:spLocks/>
          </p:cNvSpPr>
          <p:nvPr/>
        </p:nvSpPr>
        <p:spPr bwMode="auto">
          <a:xfrm>
            <a:off x="2853669" y="4908660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8" name="Freeform 22"/>
          <p:cNvSpPr>
            <a:spLocks/>
          </p:cNvSpPr>
          <p:nvPr/>
        </p:nvSpPr>
        <p:spPr bwMode="auto">
          <a:xfrm>
            <a:off x="2853669" y="4398391"/>
            <a:ext cx="60960" cy="0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69" name="Freeform 23"/>
          <p:cNvSpPr>
            <a:spLocks/>
          </p:cNvSpPr>
          <p:nvPr/>
        </p:nvSpPr>
        <p:spPr bwMode="auto">
          <a:xfrm>
            <a:off x="2853669" y="3885403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0" name="Freeform 24"/>
          <p:cNvSpPr>
            <a:spLocks/>
          </p:cNvSpPr>
          <p:nvPr/>
        </p:nvSpPr>
        <p:spPr bwMode="auto">
          <a:xfrm>
            <a:off x="2853669" y="3375136"/>
            <a:ext cx="60960" cy="1360"/>
          </a:xfrm>
          <a:custGeom>
            <a:avLst/>
            <a:gdLst>
              <a:gd name="T0" fmla="*/ 0 w 47"/>
              <a:gd name="T1" fmla="*/ 0 h 1587"/>
              <a:gd name="T2" fmla="*/ 2147483647 w 47"/>
              <a:gd name="T3" fmla="*/ 0 h 1587"/>
              <a:gd name="T4" fmla="*/ 2147483647 w 47"/>
              <a:gd name="T5" fmla="*/ 0 h 1587"/>
              <a:gd name="T6" fmla="*/ 0 60000 65536"/>
              <a:gd name="T7" fmla="*/ 0 60000 65536"/>
              <a:gd name="T8" fmla="*/ 0 60000 65536"/>
              <a:gd name="T9" fmla="*/ 0 w 47"/>
              <a:gd name="T10" fmla="*/ 0 h 1587"/>
              <a:gd name="T11" fmla="*/ 47 w 4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7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1" name="Freeform 25"/>
          <p:cNvSpPr>
            <a:spLocks/>
          </p:cNvSpPr>
          <p:nvPr/>
        </p:nvSpPr>
        <p:spPr bwMode="auto">
          <a:xfrm>
            <a:off x="2853669" y="2862146"/>
            <a:ext cx="60960" cy="272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2" name="Freeform 26"/>
          <p:cNvSpPr>
            <a:spLocks/>
          </p:cNvSpPr>
          <p:nvPr/>
        </p:nvSpPr>
        <p:spPr bwMode="auto">
          <a:xfrm>
            <a:off x="2853669" y="2350517"/>
            <a:ext cx="60960" cy="1361"/>
          </a:xfrm>
          <a:custGeom>
            <a:avLst/>
            <a:gdLst>
              <a:gd name="T0" fmla="*/ 0 w 47"/>
              <a:gd name="T1" fmla="*/ 0 h 1588"/>
              <a:gd name="T2" fmla="*/ 2147483647 w 47"/>
              <a:gd name="T3" fmla="*/ 0 h 1588"/>
              <a:gd name="T4" fmla="*/ 2147483647 w 47"/>
              <a:gd name="T5" fmla="*/ 0 h 1588"/>
              <a:gd name="T6" fmla="*/ 0 60000 65536"/>
              <a:gd name="T7" fmla="*/ 0 60000 65536"/>
              <a:gd name="T8" fmla="*/ 0 60000 65536"/>
              <a:gd name="T9" fmla="*/ 0 w 47"/>
              <a:gd name="T10" fmla="*/ 0 h 1588"/>
              <a:gd name="T11" fmla="*/ 47 w 4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588">
                <a:moveTo>
                  <a:pt x="0" y="0"/>
                </a:moveTo>
                <a:lnTo>
                  <a:pt x="45" y="0"/>
                </a:lnTo>
                <a:lnTo>
                  <a:pt x="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3" name="Freeform 27"/>
          <p:cNvSpPr>
            <a:spLocks/>
          </p:cNvSpPr>
          <p:nvPr/>
        </p:nvSpPr>
        <p:spPr bwMode="auto">
          <a:xfrm>
            <a:off x="6436340" y="4908660"/>
            <a:ext cx="6477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4" name="Freeform 28"/>
          <p:cNvSpPr>
            <a:spLocks/>
          </p:cNvSpPr>
          <p:nvPr/>
        </p:nvSpPr>
        <p:spPr bwMode="auto">
          <a:xfrm>
            <a:off x="6436340" y="4398391"/>
            <a:ext cx="64770" cy="0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5" name="Freeform 29"/>
          <p:cNvSpPr>
            <a:spLocks/>
          </p:cNvSpPr>
          <p:nvPr/>
        </p:nvSpPr>
        <p:spPr bwMode="auto">
          <a:xfrm>
            <a:off x="6436340" y="3885403"/>
            <a:ext cx="6477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6" name="Freeform 30"/>
          <p:cNvSpPr>
            <a:spLocks/>
          </p:cNvSpPr>
          <p:nvPr/>
        </p:nvSpPr>
        <p:spPr bwMode="auto">
          <a:xfrm>
            <a:off x="6436340" y="3375136"/>
            <a:ext cx="64770" cy="1360"/>
          </a:xfrm>
          <a:custGeom>
            <a:avLst/>
            <a:gdLst>
              <a:gd name="T0" fmla="*/ 2147483647 w 50"/>
              <a:gd name="T1" fmla="*/ 0 h 1587"/>
              <a:gd name="T2" fmla="*/ 2147483647 w 50"/>
              <a:gd name="T3" fmla="*/ 0 h 1587"/>
              <a:gd name="T4" fmla="*/ 0 w 50"/>
              <a:gd name="T5" fmla="*/ 0 h 1587"/>
              <a:gd name="T6" fmla="*/ 0 60000 65536"/>
              <a:gd name="T7" fmla="*/ 0 60000 65536"/>
              <a:gd name="T8" fmla="*/ 0 60000 65536"/>
              <a:gd name="T9" fmla="*/ 0 w 50"/>
              <a:gd name="T10" fmla="*/ 0 h 1587"/>
              <a:gd name="T11" fmla="*/ 50 w 5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7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7" name="Freeform 31"/>
          <p:cNvSpPr>
            <a:spLocks/>
          </p:cNvSpPr>
          <p:nvPr/>
        </p:nvSpPr>
        <p:spPr bwMode="auto">
          <a:xfrm>
            <a:off x="6436340" y="2862146"/>
            <a:ext cx="64770" cy="272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8" name="Freeform 32"/>
          <p:cNvSpPr>
            <a:spLocks/>
          </p:cNvSpPr>
          <p:nvPr/>
        </p:nvSpPr>
        <p:spPr bwMode="auto">
          <a:xfrm>
            <a:off x="6436340" y="2350517"/>
            <a:ext cx="64770" cy="1361"/>
          </a:xfrm>
          <a:custGeom>
            <a:avLst/>
            <a:gdLst>
              <a:gd name="T0" fmla="*/ 2147483647 w 50"/>
              <a:gd name="T1" fmla="*/ 0 h 1588"/>
              <a:gd name="T2" fmla="*/ 2147483647 w 50"/>
              <a:gd name="T3" fmla="*/ 0 h 1588"/>
              <a:gd name="T4" fmla="*/ 0 w 50"/>
              <a:gd name="T5" fmla="*/ 0 h 1588"/>
              <a:gd name="T6" fmla="*/ 0 60000 65536"/>
              <a:gd name="T7" fmla="*/ 0 60000 65536"/>
              <a:gd name="T8" fmla="*/ 0 60000 65536"/>
              <a:gd name="T9" fmla="*/ 0 w 50"/>
              <a:gd name="T10" fmla="*/ 0 h 1588"/>
              <a:gd name="T11" fmla="*/ 50 w 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588">
                <a:moveTo>
                  <a:pt x="5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79" name="Freeform 33"/>
          <p:cNvSpPr>
            <a:spLocks/>
          </p:cNvSpPr>
          <p:nvPr/>
        </p:nvSpPr>
        <p:spPr bwMode="auto">
          <a:xfrm>
            <a:off x="2853670" y="4841984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0" name="Freeform 34"/>
          <p:cNvSpPr>
            <a:spLocks/>
          </p:cNvSpPr>
          <p:nvPr/>
        </p:nvSpPr>
        <p:spPr bwMode="auto">
          <a:xfrm>
            <a:off x="3374369" y="4841984"/>
            <a:ext cx="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0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1" name="Freeform 35"/>
          <p:cNvSpPr>
            <a:spLocks/>
          </p:cNvSpPr>
          <p:nvPr/>
        </p:nvSpPr>
        <p:spPr bwMode="auto">
          <a:xfrm>
            <a:off x="3892531" y="4841984"/>
            <a:ext cx="254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2" name="Freeform 36"/>
          <p:cNvSpPr>
            <a:spLocks/>
          </p:cNvSpPr>
          <p:nvPr/>
        </p:nvSpPr>
        <p:spPr bwMode="auto">
          <a:xfrm>
            <a:off x="4413231" y="4841984"/>
            <a:ext cx="254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3" name="Freeform 37"/>
          <p:cNvSpPr>
            <a:spLocks/>
          </p:cNvSpPr>
          <p:nvPr/>
        </p:nvSpPr>
        <p:spPr bwMode="auto">
          <a:xfrm>
            <a:off x="4933931" y="4841984"/>
            <a:ext cx="254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4" name="Freeform 38"/>
          <p:cNvSpPr>
            <a:spLocks/>
          </p:cNvSpPr>
          <p:nvPr/>
        </p:nvSpPr>
        <p:spPr bwMode="auto">
          <a:xfrm>
            <a:off x="5457170" y="4841984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5" name="Freeform 39"/>
          <p:cNvSpPr>
            <a:spLocks/>
          </p:cNvSpPr>
          <p:nvPr/>
        </p:nvSpPr>
        <p:spPr bwMode="auto">
          <a:xfrm>
            <a:off x="5977869" y="4841984"/>
            <a:ext cx="0" cy="66675"/>
          </a:xfrm>
          <a:custGeom>
            <a:avLst/>
            <a:gdLst>
              <a:gd name="T0" fmla="*/ 0 w 1588"/>
              <a:gd name="T1" fmla="*/ 2147483647 h 48"/>
              <a:gd name="T2" fmla="*/ 0 w 1588"/>
              <a:gd name="T3" fmla="*/ 2147483647 h 48"/>
              <a:gd name="T4" fmla="*/ 0 w 1588"/>
              <a:gd name="T5" fmla="*/ 0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0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6" name="Freeform 40"/>
          <p:cNvSpPr>
            <a:spLocks/>
          </p:cNvSpPr>
          <p:nvPr/>
        </p:nvSpPr>
        <p:spPr bwMode="auto">
          <a:xfrm>
            <a:off x="6501110" y="4841984"/>
            <a:ext cx="1270" cy="66675"/>
          </a:xfrm>
          <a:custGeom>
            <a:avLst/>
            <a:gdLst>
              <a:gd name="T0" fmla="*/ 0 w 1587"/>
              <a:gd name="T1" fmla="*/ 2147483647 h 48"/>
              <a:gd name="T2" fmla="*/ 0 w 1587"/>
              <a:gd name="T3" fmla="*/ 2147483647 h 48"/>
              <a:gd name="T4" fmla="*/ 0 w 1587"/>
              <a:gd name="T5" fmla="*/ 0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4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7" name="Freeform 41"/>
          <p:cNvSpPr>
            <a:spLocks/>
          </p:cNvSpPr>
          <p:nvPr/>
        </p:nvSpPr>
        <p:spPr bwMode="auto">
          <a:xfrm>
            <a:off x="2853670" y="2350517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8" name="Freeform 42"/>
          <p:cNvSpPr>
            <a:spLocks/>
          </p:cNvSpPr>
          <p:nvPr/>
        </p:nvSpPr>
        <p:spPr bwMode="auto">
          <a:xfrm>
            <a:off x="3374369" y="2350517"/>
            <a:ext cx="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0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89" name="Freeform 43"/>
          <p:cNvSpPr>
            <a:spLocks/>
          </p:cNvSpPr>
          <p:nvPr/>
        </p:nvSpPr>
        <p:spPr bwMode="auto">
          <a:xfrm>
            <a:off x="3892531" y="2350517"/>
            <a:ext cx="254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0" name="Freeform 44"/>
          <p:cNvSpPr>
            <a:spLocks/>
          </p:cNvSpPr>
          <p:nvPr/>
        </p:nvSpPr>
        <p:spPr bwMode="auto">
          <a:xfrm>
            <a:off x="4413231" y="2350517"/>
            <a:ext cx="254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1" name="Freeform 45"/>
          <p:cNvSpPr>
            <a:spLocks/>
          </p:cNvSpPr>
          <p:nvPr/>
        </p:nvSpPr>
        <p:spPr bwMode="auto">
          <a:xfrm>
            <a:off x="4933931" y="2350517"/>
            <a:ext cx="254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2" name="Freeform 46"/>
          <p:cNvSpPr>
            <a:spLocks/>
          </p:cNvSpPr>
          <p:nvPr/>
        </p:nvSpPr>
        <p:spPr bwMode="auto">
          <a:xfrm>
            <a:off x="5457170" y="2350517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3" name="Freeform 47"/>
          <p:cNvSpPr>
            <a:spLocks/>
          </p:cNvSpPr>
          <p:nvPr/>
        </p:nvSpPr>
        <p:spPr bwMode="auto">
          <a:xfrm>
            <a:off x="5977869" y="2350517"/>
            <a:ext cx="0" cy="66675"/>
          </a:xfrm>
          <a:custGeom>
            <a:avLst/>
            <a:gdLst>
              <a:gd name="T0" fmla="*/ 0 w 1588"/>
              <a:gd name="T1" fmla="*/ 0 h 48"/>
              <a:gd name="T2" fmla="*/ 0 w 1588"/>
              <a:gd name="T3" fmla="*/ 2147483647 h 48"/>
              <a:gd name="T4" fmla="*/ 0 w 1588"/>
              <a:gd name="T5" fmla="*/ 2147483647 h 48"/>
              <a:gd name="T6" fmla="*/ 0 60000 65536"/>
              <a:gd name="T7" fmla="*/ 0 60000 65536"/>
              <a:gd name="T8" fmla="*/ 0 60000 65536"/>
              <a:gd name="T9" fmla="*/ 0 w 1588"/>
              <a:gd name="T10" fmla="*/ 0 h 48"/>
              <a:gd name="T11" fmla="*/ 0 w 15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4" name="Freeform 48"/>
          <p:cNvSpPr>
            <a:spLocks/>
          </p:cNvSpPr>
          <p:nvPr/>
        </p:nvSpPr>
        <p:spPr bwMode="auto">
          <a:xfrm>
            <a:off x="6501110" y="2350517"/>
            <a:ext cx="1270" cy="66675"/>
          </a:xfrm>
          <a:custGeom>
            <a:avLst/>
            <a:gdLst>
              <a:gd name="T0" fmla="*/ 0 w 1587"/>
              <a:gd name="T1" fmla="*/ 0 h 48"/>
              <a:gd name="T2" fmla="*/ 0 w 1587"/>
              <a:gd name="T3" fmla="*/ 2147483647 h 48"/>
              <a:gd name="T4" fmla="*/ 0 w 1587"/>
              <a:gd name="T5" fmla="*/ 2147483647 h 48"/>
              <a:gd name="T6" fmla="*/ 0 60000 65536"/>
              <a:gd name="T7" fmla="*/ 0 60000 65536"/>
              <a:gd name="T8" fmla="*/ 0 60000 65536"/>
              <a:gd name="T9" fmla="*/ 0 w 1587"/>
              <a:gd name="T10" fmla="*/ 0 h 48"/>
              <a:gd name="T11" fmla="*/ 1587 w 1587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48">
                <a:moveTo>
                  <a:pt x="0" y="0"/>
                </a:moveTo>
                <a:lnTo>
                  <a:pt x="0" y="46"/>
                </a:lnTo>
                <a:lnTo>
                  <a:pt x="0" y="4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5" name="Freeform 49"/>
          <p:cNvSpPr>
            <a:spLocks/>
          </p:cNvSpPr>
          <p:nvPr/>
        </p:nvSpPr>
        <p:spPr bwMode="auto">
          <a:xfrm>
            <a:off x="2853670" y="2347796"/>
            <a:ext cx="127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1587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6" name="Freeform 50"/>
          <p:cNvSpPr>
            <a:spLocks/>
          </p:cNvSpPr>
          <p:nvPr/>
        </p:nvSpPr>
        <p:spPr bwMode="auto">
          <a:xfrm>
            <a:off x="6501110" y="2347796"/>
            <a:ext cx="1270" cy="2560864"/>
          </a:xfrm>
          <a:custGeom>
            <a:avLst/>
            <a:gdLst>
              <a:gd name="T0" fmla="*/ 0 w 1587"/>
              <a:gd name="T1" fmla="*/ 2147483647 h 1853"/>
              <a:gd name="T2" fmla="*/ 0 w 1587"/>
              <a:gd name="T3" fmla="*/ 2147483647 h 1853"/>
              <a:gd name="T4" fmla="*/ 0 w 1587"/>
              <a:gd name="T5" fmla="*/ 0 h 1853"/>
              <a:gd name="T6" fmla="*/ 0 60000 65536"/>
              <a:gd name="T7" fmla="*/ 0 60000 65536"/>
              <a:gd name="T8" fmla="*/ 0 60000 65536"/>
              <a:gd name="T9" fmla="*/ 0 w 1587"/>
              <a:gd name="T10" fmla="*/ 0 h 1853"/>
              <a:gd name="T11" fmla="*/ 1587 w 1587"/>
              <a:gd name="T12" fmla="*/ 1853 h 1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853">
                <a:moveTo>
                  <a:pt x="0" y="1853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7" name="Freeform 51"/>
          <p:cNvSpPr>
            <a:spLocks/>
          </p:cNvSpPr>
          <p:nvPr/>
        </p:nvSpPr>
        <p:spPr bwMode="auto">
          <a:xfrm>
            <a:off x="2853669" y="4908660"/>
            <a:ext cx="3651250" cy="1361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8" name="Freeform 52"/>
          <p:cNvSpPr>
            <a:spLocks/>
          </p:cNvSpPr>
          <p:nvPr/>
        </p:nvSpPr>
        <p:spPr bwMode="auto">
          <a:xfrm>
            <a:off x="2853669" y="2350517"/>
            <a:ext cx="3651250" cy="1361"/>
          </a:xfrm>
          <a:custGeom>
            <a:avLst/>
            <a:gdLst>
              <a:gd name="T0" fmla="*/ 0 w 2834"/>
              <a:gd name="T1" fmla="*/ 0 h 1588"/>
              <a:gd name="T2" fmla="*/ 2147483647 w 2834"/>
              <a:gd name="T3" fmla="*/ 0 h 1588"/>
              <a:gd name="T4" fmla="*/ 2147483647 w 2834"/>
              <a:gd name="T5" fmla="*/ 0 h 1588"/>
              <a:gd name="T6" fmla="*/ 0 60000 65536"/>
              <a:gd name="T7" fmla="*/ 0 60000 65536"/>
              <a:gd name="T8" fmla="*/ 0 60000 65536"/>
              <a:gd name="T9" fmla="*/ 0 w 2834"/>
              <a:gd name="T10" fmla="*/ 0 h 1588"/>
              <a:gd name="T11" fmla="*/ 2834 w 283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4" h="1588">
                <a:moveTo>
                  <a:pt x="0" y="0"/>
                </a:moveTo>
                <a:lnTo>
                  <a:pt x="2832" y="0"/>
                </a:lnTo>
                <a:lnTo>
                  <a:pt x="28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299" name="Freeform 53"/>
          <p:cNvSpPr>
            <a:spLocks/>
          </p:cNvSpPr>
          <p:nvPr/>
        </p:nvSpPr>
        <p:spPr bwMode="auto">
          <a:xfrm>
            <a:off x="2955271" y="4685503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0" name="Freeform 54"/>
          <p:cNvSpPr>
            <a:spLocks/>
          </p:cNvSpPr>
          <p:nvPr/>
        </p:nvSpPr>
        <p:spPr bwMode="auto">
          <a:xfrm>
            <a:off x="3059409" y="4618828"/>
            <a:ext cx="381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1" name="Freeform 55"/>
          <p:cNvSpPr>
            <a:spLocks/>
          </p:cNvSpPr>
          <p:nvPr/>
        </p:nvSpPr>
        <p:spPr bwMode="auto">
          <a:xfrm>
            <a:off x="3163551" y="4515413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2" name="Freeform 56"/>
          <p:cNvSpPr>
            <a:spLocks/>
          </p:cNvSpPr>
          <p:nvPr/>
        </p:nvSpPr>
        <p:spPr bwMode="auto">
          <a:xfrm>
            <a:off x="3268960" y="4379343"/>
            <a:ext cx="381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3" name="Freeform 57"/>
          <p:cNvSpPr>
            <a:spLocks/>
          </p:cNvSpPr>
          <p:nvPr/>
        </p:nvSpPr>
        <p:spPr bwMode="auto">
          <a:xfrm>
            <a:off x="3374371" y="4217416"/>
            <a:ext cx="2540" cy="0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0 60000 65536"/>
              <a:gd name="T7" fmla="*/ 0 60000 65536"/>
              <a:gd name="T8" fmla="*/ 0 60000 65536"/>
              <a:gd name="T9" fmla="*/ 0 w 3"/>
              <a:gd name="T10" fmla="*/ 0 h 1587"/>
              <a:gd name="T11" fmla="*/ 3 w 3"/>
              <a:gd name="T12" fmla="*/ 0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4" name="Freeform 58"/>
          <p:cNvSpPr>
            <a:spLocks/>
          </p:cNvSpPr>
          <p:nvPr/>
        </p:nvSpPr>
        <p:spPr bwMode="auto">
          <a:xfrm>
            <a:off x="3475971" y="4037803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5" name="Freeform 59"/>
          <p:cNvSpPr>
            <a:spLocks/>
          </p:cNvSpPr>
          <p:nvPr/>
        </p:nvSpPr>
        <p:spPr bwMode="auto">
          <a:xfrm>
            <a:off x="3582651" y="3848663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6" name="Freeform 60"/>
          <p:cNvSpPr>
            <a:spLocks/>
          </p:cNvSpPr>
          <p:nvPr/>
        </p:nvSpPr>
        <p:spPr bwMode="auto">
          <a:xfrm>
            <a:off x="3684251" y="3662246"/>
            <a:ext cx="2540" cy="272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7" name="Freeform 61"/>
          <p:cNvSpPr>
            <a:spLocks/>
          </p:cNvSpPr>
          <p:nvPr/>
        </p:nvSpPr>
        <p:spPr bwMode="auto">
          <a:xfrm>
            <a:off x="3788391" y="3477187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8" name="Freeform 62"/>
          <p:cNvSpPr>
            <a:spLocks/>
          </p:cNvSpPr>
          <p:nvPr/>
        </p:nvSpPr>
        <p:spPr bwMode="auto">
          <a:xfrm>
            <a:off x="3892529" y="3308460"/>
            <a:ext cx="3810" cy="1361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2147483647 w 3"/>
              <a:gd name="T5" fmla="*/ 0 h 1588"/>
              <a:gd name="T6" fmla="*/ 0 60000 65536"/>
              <a:gd name="T7" fmla="*/ 0 60000 65536"/>
              <a:gd name="T8" fmla="*/ 0 60000 65536"/>
              <a:gd name="T9" fmla="*/ 0 w 3"/>
              <a:gd name="T10" fmla="*/ 0 h 1588"/>
              <a:gd name="T11" fmla="*/ 3 w 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09" name="Freeform 63"/>
          <p:cNvSpPr>
            <a:spLocks/>
          </p:cNvSpPr>
          <p:nvPr/>
        </p:nvSpPr>
        <p:spPr bwMode="auto">
          <a:xfrm>
            <a:off x="3999209" y="3151978"/>
            <a:ext cx="381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0" name="Freeform 64"/>
          <p:cNvSpPr>
            <a:spLocks/>
          </p:cNvSpPr>
          <p:nvPr/>
        </p:nvSpPr>
        <p:spPr bwMode="auto">
          <a:xfrm>
            <a:off x="4103351" y="3018628"/>
            <a:ext cx="2540" cy="136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1" name="Freeform 65"/>
          <p:cNvSpPr>
            <a:spLocks/>
          </p:cNvSpPr>
          <p:nvPr/>
        </p:nvSpPr>
        <p:spPr bwMode="auto">
          <a:xfrm>
            <a:off x="4204951" y="2902967"/>
            <a:ext cx="2540" cy="136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2" name="Freeform 66"/>
          <p:cNvSpPr>
            <a:spLocks/>
          </p:cNvSpPr>
          <p:nvPr/>
        </p:nvSpPr>
        <p:spPr bwMode="auto">
          <a:xfrm>
            <a:off x="4311631" y="2804996"/>
            <a:ext cx="2540" cy="2721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3" name="Freeform 67"/>
          <p:cNvSpPr>
            <a:spLocks/>
          </p:cNvSpPr>
          <p:nvPr/>
        </p:nvSpPr>
        <p:spPr bwMode="auto">
          <a:xfrm>
            <a:off x="4413229" y="2727436"/>
            <a:ext cx="3810" cy="1360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0 60000 65536"/>
              <a:gd name="T7" fmla="*/ 0 60000 65536"/>
              <a:gd name="T8" fmla="*/ 0 60000 65536"/>
              <a:gd name="T9" fmla="*/ 0 w 3"/>
              <a:gd name="T10" fmla="*/ 0 h 1587"/>
              <a:gd name="T11" fmla="*/ 3 w 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4" name="Freeform 68"/>
          <p:cNvSpPr>
            <a:spLocks/>
          </p:cNvSpPr>
          <p:nvPr/>
        </p:nvSpPr>
        <p:spPr bwMode="auto">
          <a:xfrm>
            <a:off x="4518639" y="2664841"/>
            <a:ext cx="2540" cy="0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5" name="Freeform 69"/>
          <p:cNvSpPr>
            <a:spLocks/>
          </p:cNvSpPr>
          <p:nvPr/>
        </p:nvSpPr>
        <p:spPr bwMode="auto">
          <a:xfrm>
            <a:off x="4622779" y="2617216"/>
            <a:ext cx="2540" cy="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0 60000 65536"/>
              <a:gd name="T7" fmla="*/ 0 60000 65536"/>
              <a:gd name="T8" fmla="*/ 0 60000 65536"/>
              <a:gd name="T9" fmla="*/ 0 w 2"/>
              <a:gd name="T10" fmla="*/ 0 h 1587"/>
              <a:gd name="T11" fmla="*/ 2 w 2"/>
              <a:gd name="T12" fmla="*/ 0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6" name="Rectangle 70"/>
          <p:cNvSpPr>
            <a:spLocks noChangeArrowheads="1"/>
          </p:cNvSpPr>
          <p:nvPr/>
        </p:nvSpPr>
        <p:spPr bwMode="auto">
          <a:xfrm>
            <a:off x="2595860" y="4861034"/>
            <a:ext cx="1709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-50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7" name="Rectangle 71"/>
          <p:cNvSpPr>
            <a:spLocks noChangeArrowheads="1"/>
          </p:cNvSpPr>
          <p:nvPr/>
        </p:nvSpPr>
        <p:spPr bwMode="auto">
          <a:xfrm>
            <a:off x="2699999" y="4350766"/>
            <a:ext cx="641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8" name="Rectangle 72"/>
          <p:cNvSpPr>
            <a:spLocks noChangeArrowheads="1"/>
          </p:cNvSpPr>
          <p:nvPr/>
        </p:nvSpPr>
        <p:spPr bwMode="auto">
          <a:xfrm>
            <a:off x="2637770" y="3836416"/>
            <a:ext cx="1282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19" name="Rectangle 73"/>
          <p:cNvSpPr>
            <a:spLocks noChangeArrowheads="1"/>
          </p:cNvSpPr>
          <p:nvPr/>
        </p:nvSpPr>
        <p:spPr bwMode="auto">
          <a:xfrm>
            <a:off x="2571730" y="3324787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20" name="Rectangle 74"/>
          <p:cNvSpPr>
            <a:spLocks noChangeArrowheads="1"/>
          </p:cNvSpPr>
          <p:nvPr/>
        </p:nvSpPr>
        <p:spPr bwMode="auto">
          <a:xfrm>
            <a:off x="2571730" y="2813159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150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21" name="Rectangle 75"/>
          <p:cNvSpPr>
            <a:spLocks noChangeArrowheads="1"/>
          </p:cNvSpPr>
          <p:nvPr/>
        </p:nvSpPr>
        <p:spPr bwMode="auto">
          <a:xfrm>
            <a:off x="2571730" y="2302891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000">
                <a:solidFill>
                  <a:srgbClr val="000000"/>
                </a:solidFill>
                <a:latin typeface="Times New Roman" charset="0"/>
                <a:cs typeface="+mn-cs"/>
              </a:rPr>
              <a:t>200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22" name="Rectangle 76"/>
          <p:cNvSpPr>
            <a:spLocks noChangeArrowheads="1"/>
          </p:cNvSpPr>
          <p:nvPr/>
        </p:nvSpPr>
        <p:spPr bwMode="auto">
          <a:xfrm rot="-5400000">
            <a:off x="2201311" y="3410386"/>
            <a:ext cx="284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>
                <a:solidFill>
                  <a:srgbClr val="000000"/>
                </a:solidFill>
                <a:latin typeface="Times New Roman" charset="0"/>
                <a:cs typeface="+mn-cs"/>
              </a:rPr>
              <a:t>Tg</a:t>
            </a:r>
            <a:endParaRPr lang="it-IT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3323" name="Freeform 78"/>
          <p:cNvSpPr>
            <a:spLocks/>
          </p:cNvSpPr>
          <p:nvPr/>
        </p:nvSpPr>
        <p:spPr bwMode="auto">
          <a:xfrm>
            <a:off x="4210031" y="2818603"/>
            <a:ext cx="1094740" cy="70757"/>
          </a:xfrm>
          <a:custGeom>
            <a:avLst/>
            <a:gdLst>
              <a:gd name="T0" fmla="*/ 0 w 862"/>
              <a:gd name="T1" fmla="*/ 2147483647 h 52"/>
              <a:gd name="T2" fmla="*/ 2147483647 w 862"/>
              <a:gd name="T3" fmla="*/ 2147483647 h 52"/>
              <a:gd name="T4" fmla="*/ 2147483647 w 862"/>
              <a:gd name="T5" fmla="*/ 2147483647 h 52"/>
              <a:gd name="T6" fmla="*/ 0 60000 65536"/>
              <a:gd name="T7" fmla="*/ 0 60000 65536"/>
              <a:gd name="T8" fmla="*/ 0 60000 65536"/>
              <a:gd name="T9" fmla="*/ 0 w 862"/>
              <a:gd name="T10" fmla="*/ 0 h 52"/>
              <a:gd name="T11" fmla="*/ 862 w 862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52">
                <a:moveTo>
                  <a:pt x="0" y="52"/>
                </a:moveTo>
                <a:cubicBezTo>
                  <a:pt x="41" y="33"/>
                  <a:pt x="83" y="14"/>
                  <a:pt x="227" y="7"/>
                </a:cubicBezTo>
                <a:cubicBezTo>
                  <a:pt x="371" y="0"/>
                  <a:pt x="756" y="7"/>
                  <a:pt x="862" y="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285" tIns="37642" rIns="75285" bIns="37642"/>
          <a:lstStyle/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807720" y="740229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5" rIns="91410" bIns="45705" anchor="ctr"/>
          <a:lstStyle/>
          <a:p>
            <a:pPr algn="ctr" defTabSz="913709">
              <a:defRPr/>
            </a:pPr>
            <a:r>
              <a:rPr lang="en-US" sz="2800" kern="0">
                <a:solidFill>
                  <a:srgbClr val="000000"/>
                </a:solidFill>
                <a:latin typeface="Times New Roman"/>
                <a:cs typeface="+mn-cs"/>
              </a:rPr>
              <a:t>Glass transition evolution during cure</a:t>
            </a:r>
            <a:endParaRPr lang="en-US" sz="2800" kern="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53325" name="Rectangle 73"/>
          <p:cNvSpPr>
            <a:spLocks noChangeArrowheads="1"/>
          </p:cNvSpPr>
          <p:nvPr/>
        </p:nvSpPr>
        <p:spPr bwMode="auto">
          <a:xfrm>
            <a:off x="4411960" y="5139980"/>
            <a:ext cx="425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000000"/>
                </a:solidFill>
                <a:latin typeface="Times New Roman" charset="0"/>
                <a:cs typeface="+mn-cs"/>
              </a:rPr>
              <a:t>Time</a:t>
            </a:r>
          </a:p>
        </p:txBody>
      </p:sp>
      <p:sp>
        <p:nvSpPr>
          <p:cNvPr id="53326" name="CasellaDiTesto 81"/>
          <p:cNvSpPr txBox="1">
            <a:spLocks noChangeArrowheads="1"/>
          </p:cNvSpPr>
          <p:nvPr/>
        </p:nvSpPr>
        <p:spPr bwMode="auto">
          <a:xfrm>
            <a:off x="6012160" y="2679809"/>
            <a:ext cx="1771650" cy="63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93" tIns="37646" rIns="75293" bIns="37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+mn-cs"/>
              </a:rPr>
              <a:t>Cure   temperature</a:t>
            </a:r>
          </a:p>
        </p:txBody>
      </p:sp>
    </p:spTree>
    <p:extLst>
      <p:ext uri="{BB962C8B-B14F-4D97-AF65-F5344CB8AC3E}">
        <p14:creationId xmlns:p14="http://schemas.microsoft.com/office/powerpoint/2010/main" val="404027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>
                <a:latin typeface="Times New Roman" charset="0"/>
                <a:ea typeface="ＭＳ Ｐゴシック" charset="0"/>
              </a:rPr>
              <a:t>Cure Process: TTT Diagram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699792" y="1916832"/>
          <a:ext cx="60880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2" imgW="13838095" imgH="9457143" progId="">
                  <p:embed/>
                </p:oleObj>
              </mc:Choice>
              <mc:Fallback>
                <p:oleObj name="Fotografia Photo Editor" r:id="rId2" imgW="13838095" imgH="9457143" progId="">
                  <p:embed/>
                  <p:pic>
                    <p:nvPicPr>
                      <p:cNvPr id="0" name="Picture 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916832"/>
                        <a:ext cx="6088063" cy="445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rentesi graffa aperta 3"/>
          <p:cNvSpPr/>
          <p:nvPr/>
        </p:nvSpPr>
        <p:spPr>
          <a:xfrm>
            <a:off x="2411760" y="2996952"/>
            <a:ext cx="288032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50100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Acceptable Temp. interval for curing</a:t>
            </a:r>
          </a:p>
        </p:txBody>
      </p:sp>
      <p:cxnSp>
        <p:nvCxnSpPr>
          <p:cNvPr id="7" name="Connettore 1 6"/>
          <p:cNvCxnSpPr/>
          <p:nvPr/>
        </p:nvCxnSpPr>
        <p:spPr>
          <a:xfrm flipH="1">
            <a:off x="2771800" y="3018218"/>
            <a:ext cx="79208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2699792" y="4581128"/>
            <a:ext cx="79208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>
                <a:latin typeface="Times New Roman" charset="0"/>
                <a:ea typeface="ＭＳ Ｐゴシック" charset="0"/>
              </a:rPr>
              <a:t>Cure Process: TTT Diagram</a:t>
            </a:r>
          </a:p>
        </p:txBody>
      </p:sp>
      <p:grpSp>
        <p:nvGrpSpPr>
          <p:cNvPr id="61443" name="Group 26"/>
          <p:cNvGrpSpPr>
            <a:grpSpLocks/>
          </p:cNvGrpSpPr>
          <p:nvPr/>
        </p:nvGrpSpPr>
        <p:grpSpPr bwMode="auto">
          <a:xfrm>
            <a:off x="244475" y="3890990"/>
            <a:ext cx="3352800" cy="2967037"/>
            <a:chOff x="192" y="2812"/>
            <a:chExt cx="1560" cy="1796"/>
          </a:xfrm>
        </p:grpSpPr>
        <p:pic>
          <p:nvPicPr>
            <p:cNvPr id="61449" name="Picture 9" descr="TTTdia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12"/>
              <a:ext cx="1560" cy="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0" name="Rectangle 11"/>
            <p:cNvSpPr>
              <a:spLocks noChangeArrowheads="1"/>
            </p:cNvSpPr>
            <p:nvPr/>
          </p:nvSpPr>
          <p:spPr bwMode="auto">
            <a:xfrm>
              <a:off x="399" y="3868"/>
              <a:ext cx="1316" cy="223"/>
            </a:xfrm>
            <a:prstGeom prst="rect">
              <a:avLst/>
            </a:prstGeom>
            <a:solidFill>
              <a:srgbClr val="FF9966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Times New Roman" charset="0"/>
              </a:endParaRPr>
            </a:p>
          </p:txBody>
        </p:sp>
      </p:grpSp>
      <p:sp>
        <p:nvSpPr>
          <p:cNvPr id="61444" name="Text Box 12"/>
          <p:cNvSpPr txBox="1">
            <a:spLocks noChangeArrowheads="1"/>
          </p:cNvSpPr>
          <p:nvPr/>
        </p:nvSpPr>
        <p:spPr bwMode="auto">
          <a:xfrm>
            <a:off x="4572000" y="4441825"/>
            <a:ext cx="4267200" cy="16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NZ" sz="2000" b="1" dirty="0">
                <a:latin typeface="Times New Roman" charset="0"/>
              </a:rPr>
              <a:t>Between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en-NZ" sz="2000" b="1" baseline="-25000" dirty="0">
                <a:latin typeface="Times New Roman" charset="0"/>
              </a:rPr>
              <a:t>0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NZ" sz="2000" b="1" dirty="0">
                <a:latin typeface="Times New Roman" charset="0"/>
              </a:rPr>
              <a:t>and</a:t>
            </a:r>
            <a:r>
              <a:rPr lang="en-NZ" sz="2000" dirty="0">
                <a:latin typeface="Times New Roman" charset="0"/>
              </a:rPr>
              <a:t>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en-NZ" sz="2000" b="1" baseline="-25000" dirty="0">
                <a:latin typeface="Times New Roman" charset="0"/>
              </a:rPr>
              <a:t>GEL</a:t>
            </a:r>
            <a:r>
              <a:rPr lang="en-NZ" sz="2000" dirty="0">
                <a:latin typeface="Times New Roman" charset="0"/>
              </a:rPr>
              <a:t>, the reactive solution is in a liquid state. Crosslinking occurs until vitrification, where a transition to a glassy solid is made. The reaction is very slow thereafter.  </a:t>
            </a:r>
            <a:endParaRPr lang="en-US" sz="2000" dirty="0">
              <a:latin typeface="Times New Roman" charset="0"/>
            </a:endParaRPr>
          </a:p>
        </p:txBody>
      </p:sp>
      <p:grpSp>
        <p:nvGrpSpPr>
          <p:cNvPr id="61445" name="Group 25"/>
          <p:cNvGrpSpPr>
            <a:grpSpLocks/>
          </p:cNvGrpSpPr>
          <p:nvPr/>
        </p:nvGrpSpPr>
        <p:grpSpPr bwMode="auto">
          <a:xfrm>
            <a:off x="60325" y="1306513"/>
            <a:ext cx="3475038" cy="2546350"/>
            <a:chOff x="144" y="1008"/>
            <a:chExt cx="1495" cy="1680"/>
          </a:xfrm>
        </p:grpSpPr>
        <p:pic>
          <p:nvPicPr>
            <p:cNvPr id="61447" name="Picture 15" descr="TTTdia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8"/>
              <a:ext cx="1495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8" name="Rectangle 17"/>
            <p:cNvSpPr>
              <a:spLocks noChangeArrowheads="1"/>
            </p:cNvSpPr>
            <p:nvPr/>
          </p:nvSpPr>
          <p:spPr bwMode="auto">
            <a:xfrm>
              <a:off x="354" y="2219"/>
              <a:ext cx="1261" cy="336"/>
            </a:xfrm>
            <a:prstGeom prst="rect">
              <a:avLst/>
            </a:prstGeom>
            <a:solidFill>
              <a:srgbClr val="FF9966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Times New Roman" charset="0"/>
              </a:endParaRPr>
            </a:p>
          </p:txBody>
        </p:sp>
      </p:grpSp>
      <p:sp>
        <p:nvSpPr>
          <p:cNvPr id="61446" name="Text Box 18"/>
          <p:cNvSpPr txBox="1">
            <a:spLocks noChangeArrowheads="1"/>
          </p:cNvSpPr>
          <p:nvPr/>
        </p:nvSpPr>
        <p:spPr bwMode="auto">
          <a:xfrm>
            <a:off x="4632352" y="1633552"/>
            <a:ext cx="3719513" cy="22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NZ" sz="2000" b="1" dirty="0">
                <a:latin typeface="Times New Roman" charset="0"/>
              </a:rPr>
              <a:t>Below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en-NZ" sz="2000" b="1" baseline="-25000" dirty="0">
                <a:latin typeface="Times New Roman" charset="0"/>
              </a:rPr>
              <a:t>0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NZ" sz="2000" dirty="0">
                <a:latin typeface="Times New Roman" charset="0"/>
              </a:rPr>
              <a:t>the reactive solution is a glassy solid. The crosslinking reaction can only occur </a:t>
            </a:r>
            <a:r>
              <a:rPr lang="en-NZ" sz="2000" b="1" dirty="0">
                <a:latin typeface="Times New Roman" charset="0"/>
              </a:rPr>
              <a:t>very</a:t>
            </a:r>
            <a:r>
              <a:rPr lang="en-NZ" sz="2000" dirty="0">
                <a:latin typeface="Times New Roman" charset="0"/>
              </a:rPr>
              <a:t> slowly, and diffusion is the limiting factor (months or years)</a:t>
            </a:r>
            <a:r>
              <a:rPr lang="en-US" sz="2000" dirty="0">
                <a:latin typeface="Times New Roman" charset="0"/>
              </a:rPr>
              <a:t>.</a:t>
            </a:r>
            <a:r>
              <a:rPr lang="en-NZ" sz="2000" dirty="0">
                <a:latin typeface="Times New Roman" charset="0"/>
              </a:rPr>
              <a:t> Thermosets used in prepregs are stored below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en-NZ" sz="2000" b="1" baseline="-25000" dirty="0">
                <a:latin typeface="Times New Roman" charset="0"/>
              </a:rPr>
              <a:t>0 </a:t>
            </a:r>
            <a:r>
              <a:rPr lang="en-US" sz="2000" dirty="0">
                <a:latin typeface="Times New Roman" charset="0"/>
              </a:rPr>
              <a:t>.</a:t>
            </a:r>
            <a:r>
              <a:rPr lang="en-NZ" sz="2000" dirty="0">
                <a:latin typeface="Times New Roman" charset="0"/>
              </a:rPr>
              <a:t> </a:t>
            </a:r>
            <a:endParaRPr lang="en-US" sz="20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>
                <a:latin typeface="Times New Roman" charset="0"/>
                <a:ea typeface="ＭＳ Ｐゴシック" charset="0"/>
              </a:rPr>
              <a:t>Cure Process: TTT Diagram</a:t>
            </a:r>
          </a:p>
        </p:txBody>
      </p:sp>
      <p:pic>
        <p:nvPicPr>
          <p:cNvPr id="62467" name="Picture 4" descr="TTTdi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540"/>
            <a:ext cx="33528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735014" y="3860801"/>
            <a:ext cx="2828925" cy="360363"/>
          </a:xfrm>
          <a:prstGeom prst="rect">
            <a:avLst/>
          </a:prstGeom>
          <a:solidFill>
            <a:srgbClr val="FF9966">
              <a:alpha val="4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4210526" y="4340785"/>
            <a:ext cx="4267200" cy="197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000" b="1" dirty="0" err="1">
                <a:latin typeface="Times New Roman" charset="0"/>
              </a:rPr>
              <a:t>Above</a:t>
            </a:r>
            <a:r>
              <a:rPr lang="it-IT" sz="2000" b="1" dirty="0">
                <a:latin typeface="Times New Roman" charset="0"/>
              </a:rPr>
              <a:t>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it-IT" sz="2000" b="1" baseline="-25000" dirty="0">
                <a:latin typeface="Symbol" charset="0"/>
              </a:rPr>
              <a:t>¥</a:t>
            </a:r>
            <a:r>
              <a:rPr lang="en-NZ" sz="2000" dirty="0">
                <a:latin typeface="Times New Roman" charset="0"/>
              </a:rPr>
              <a:t>: the reactive solution is in a liquid state. Curing is very fast and vitrification never occurs. Degradation can occur if temperature is too high or if the composite is held at high temperature for a too long time.  </a:t>
            </a:r>
            <a:endParaRPr lang="en-US" sz="2000" dirty="0">
              <a:latin typeface="Times New Roman" charset="0"/>
            </a:endParaRPr>
          </a:p>
        </p:txBody>
      </p:sp>
      <p:pic>
        <p:nvPicPr>
          <p:cNvPr id="62470" name="Picture 8" descr="TTTdi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306513"/>
            <a:ext cx="347503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9"/>
          <p:cNvSpPr>
            <a:spLocks noChangeArrowheads="1"/>
          </p:cNvSpPr>
          <p:nvPr/>
        </p:nvSpPr>
        <p:spPr bwMode="auto">
          <a:xfrm>
            <a:off x="547688" y="1628777"/>
            <a:ext cx="2932112" cy="1157288"/>
          </a:xfrm>
          <a:prstGeom prst="rect">
            <a:avLst/>
          </a:prstGeom>
          <a:solidFill>
            <a:srgbClr val="FF9966">
              <a:alpha val="5215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62472" name="Text Box 10"/>
          <p:cNvSpPr txBox="1">
            <a:spLocks noChangeArrowheads="1"/>
          </p:cNvSpPr>
          <p:nvPr/>
        </p:nvSpPr>
        <p:spPr bwMode="auto">
          <a:xfrm>
            <a:off x="4284680" y="1633552"/>
            <a:ext cx="4067175" cy="253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NZ" sz="2000" b="1" dirty="0">
                <a:latin typeface="Times New Roman" charset="0"/>
              </a:rPr>
              <a:t>Between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gGEL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b="1" dirty="0">
                <a:latin typeface="Times New Roman" charset="0"/>
              </a:rPr>
              <a:t>and </a:t>
            </a:r>
            <a:r>
              <a:rPr lang="en-US" sz="2000" b="1" dirty="0" err="1">
                <a:latin typeface="Times New Roman" charset="0"/>
              </a:rPr>
              <a:t>T</a:t>
            </a:r>
            <a:r>
              <a:rPr lang="en-US" sz="2000" b="1" baseline="-25000" dirty="0" err="1">
                <a:latin typeface="Times New Roman" charset="0"/>
              </a:rPr>
              <a:t>g</a:t>
            </a:r>
            <a:r>
              <a:rPr lang="it-IT" sz="2400" b="1" baseline="-25000" dirty="0">
                <a:latin typeface="Symbol" charset="0"/>
              </a:rPr>
              <a:t>¥</a:t>
            </a:r>
            <a:r>
              <a:rPr lang="en-US" sz="2000" b="1" dirty="0">
                <a:latin typeface="Times New Roman" charset="0"/>
              </a:rPr>
              <a:t>: </a:t>
            </a:r>
            <a:r>
              <a:rPr lang="en-NZ" sz="2000" dirty="0">
                <a:latin typeface="Times New Roman" charset="0"/>
              </a:rPr>
              <a:t>the reactive solution is liquid. The cure reaction </a:t>
            </a:r>
            <a:r>
              <a:rPr lang="en-NZ" sz="2000" b="1" dirty="0">
                <a:latin typeface="Times New Roman" charset="0"/>
              </a:rPr>
              <a:t>must</a:t>
            </a:r>
            <a:r>
              <a:rPr lang="en-NZ" sz="2000" dirty="0">
                <a:latin typeface="Times New Roman" charset="0"/>
              </a:rPr>
              <a:t> occur in this temperature range, leading to a crosslinked resin</a:t>
            </a:r>
            <a:r>
              <a:rPr lang="en-US" sz="2000" dirty="0">
                <a:latin typeface="Times New Roman" charset="0"/>
              </a:rPr>
              <a:t>.</a:t>
            </a:r>
            <a:r>
              <a:rPr lang="en-NZ" sz="2000" dirty="0">
                <a:latin typeface="Times New Roman" charset="0"/>
              </a:rPr>
              <a:t> </a:t>
            </a:r>
            <a:r>
              <a:rPr lang="it-IT" sz="2000" dirty="0">
                <a:latin typeface="Times New Roman" charset="0"/>
              </a:rPr>
              <a:t>After </a:t>
            </a:r>
            <a:r>
              <a:rPr lang="it-IT" sz="2000" dirty="0" err="1">
                <a:latin typeface="Times New Roman" charset="0"/>
              </a:rPr>
              <a:t>vitrification</a:t>
            </a:r>
            <a:r>
              <a:rPr lang="it-IT" sz="2000" dirty="0">
                <a:latin typeface="Times New Roman" charset="0"/>
              </a:rPr>
              <a:t> the reaction </a:t>
            </a:r>
            <a:r>
              <a:rPr lang="it-IT" sz="2000" dirty="0" err="1">
                <a:latin typeface="Times New Roman" charset="0"/>
              </a:rPr>
              <a:t>becomes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diffusion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controlled</a:t>
            </a:r>
            <a:r>
              <a:rPr lang="it-IT" sz="2000" dirty="0">
                <a:latin typeface="Times New Roman" charset="0"/>
              </a:rPr>
              <a:t> and </a:t>
            </a:r>
            <a:r>
              <a:rPr lang="it-IT" sz="2000" dirty="0" err="1">
                <a:latin typeface="Times New Roman" charset="0"/>
              </a:rPr>
              <a:t>its</a:t>
            </a:r>
            <a:r>
              <a:rPr lang="it-IT" sz="2000" dirty="0">
                <a:latin typeface="Times New Roman" charset="0"/>
              </a:rPr>
              <a:t> rate </a:t>
            </a:r>
            <a:r>
              <a:rPr lang="it-IT" sz="2000" dirty="0" err="1">
                <a:latin typeface="Times New Roman" charset="0"/>
              </a:rPr>
              <a:t>decreases</a:t>
            </a:r>
            <a:r>
              <a:rPr lang="it-IT" sz="2000" dirty="0">
                <a:latin typeface="Times New Roman" charset="0"/>
              </a:rPr>
              <a:t> of </a:t>
            </a:r>
            <a:r>
              <a:rPr lang="it-IT" sz="2000" dirty="0" err="1">
                <a:latin typeface="Times New Roman" charset="0"/>
              </a:rPr>
              <a:t>several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orders</a:t>
            </a:r>
            <a:r>
              <a:rPr lang="it-IT" sz="2000" dirty="0">
                <a:latin typeface="Times New Roman" charset="0"/>
              </a:rPr>
              <a:t> of </a:t>
            </a:r>
            <a:r>
              <a:rPr lang="it-IT" sz="2000" dirty="0" err="1">
                <a:latin typeface="Times New Roman" charset="0"/>
              </a:rPr>
              <a:t>magnitude</a:t>
            </a:r>
            <a:r>
              <a:rPr lang="it-IT" sz="2000" dirty="0">
                <a:latin typeface="Times New Roman" charset="0"/>
              </a:rPr>
              <a:t> (</a:t>
            </a:r>
            <a:r>
              <a:rPr lang="it-IT" sz="2000" dirty="0" err="1">
                <a:latin typeface="Times New Roman" charset="0"/>
              </a:rPr>
              <a:t>it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is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very</a:t>
            </a:r>
            <a:r>
              <a:rPr lang="it-IT" sz="2000" dirty="0">
                <a:latin typeface="Times New Roman" charset="0"/>
              </a:rPr>
              <a:t> slow)</a:t>
            </a:r>
            <a:r>
              <a:rPr lang="en-US" sz="2000" dirty="0">
                <a:latin typeface="Times New Roman" charset="0"/>
              </a:rPr>
              <a:t>.</a:t>
            </a:r>
            <a:r>
              <a:rPr lang="en-NZ" sz="2000" dirty="0">
                <a:latin typeface="Times New Roman" charset="0"/>
              </a:rPr>
              <a:t> </a:t>
            </a:r>
            <a:endParaRPr lang="en-US" sz="20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7" y="304800"/>
            <a:ext cx="885825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b="1" dirty="0">
                <a:latin typeface="Times New Roman" charset="0"/>
                <a:ea typeface="ＭＳ Ｐゴシック" charset="0"/>
              </a:rPr>
              <a:t>Cure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Process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: plot of h (or v) vs. T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at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different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>
                <a:latin typeface="Symbol" charset="0"/>
                <a:ea typeface="ＭＳ Ｐゴシック" charset="0"/>
              </a:rPr>
              <a:t>a</a:t>
            </a:r>
          </a:p>
        </p:txBody>
      </p:sp>
      <p:grpSp>
        <p:nvGrpSpPr>
          <p:cNvPr id="63491" name="Gruppo 45"/>
          <p:cNvGrpSpPr>
            <a:grpSpLocks/>
          </p:cNvGrpSpPr>
          <p:nvPr/>
        </p:nvGrpSpPr>
        <p:grpSpPr bwMode="auto">
          <a:xfrm>
            <a:off x="214313" y="1633538"/>
            <a:ext cx="7650162" cy="4945062"/>
            <a:chOff x="214282" y="1633538"/>
            <a:chExt cx="7650193" cy="4944675"/>
          </a:xfrm>
        </p:grpSpPr>
        <p:sp>
          <p:nvSpPr>
            <p:cNvPr id="63494" name="Line 4"/>
            <p:cNvSpPr>
              <a:spLocks noChangeAspect="1" noChangeShapeType="1"/>
            </p:cNvSpPr>
            <p:nvPr/>
          </p:nvSpPr>
          <p:spPr bwMode="auto">
            <a:xfrm flipV="1">
              <a:off x="1628775" y="2146431"/>
              <a:ext cx="0" cy="275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Line 5"/>
            <p:cNvSpPr>
              <a:spLocks noChangeAspect="1" noChangeShapeType="1"/>
            </p:cNvSpPr>
            <p:nvPr/>
          </p:nvSpPr>
          <p:spPr bwMode="auto">
            <a:xfrm>
              <a:off x="1628775" y="4898639"/>
              <a:ext cx="50368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Line 6"/>
            <p:cNvSpPr>
              <a:spLocks noChangeAspect="1" noChangeShapeType="1"/>
            </p:cNvSpPr>
            <p:nvPr/>
          </p:nvSpPr>
          <p:spPr bwMode="auto">
            <a:xfrm flipV="1">
              <a:off x="2108835" y="3007601"/>
              <a:ext cx="958850" cy="1714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Line 7"/>
            <p:cNvSpPr>
              <a:spLocks noChangeAspect="1" noChangeShapeType="1"/>
            </p:cNvSpPr>
            <p:nvPr/>
          </p:nvSpPr>
          <p:spPr bwMode="auto">
            <a:xfrm flipV="1">
              <a:off x="3067685" y="1802235"/>
              <a:ext cx="1678940" cy="12053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Line 8"/>
            <p:cNvSpPr>
              <a:spLocks noChangeAspect="1" noChangeShapeType="1"/>
            </p:cNvSpPr>
            <p:nvPr/>
          </p:nvSpPr>
          <p:spPr bwMode="auto">
            <a:xfrm flipV="1">
              <a:off x="1868805" y="4383025"/>
              <a:ext cx="2877820" cy="344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9"/>
            <p:cNvSpPr>
              <a:spLocks noChangeAspect="1" noChangeShapeType="1"/>
            </p:cNvSpPr>
            <p:nvPr/>
          </p:nvSpPr>
          <p:spPr bwMode="auto">
            <a:xfrm flipV="1">
              <a:off x="4746625" y="3007601"/>
              <a:ext cx="1918970" cy="1375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10"/>
            <p:cNvSpPr>
              <a:spLocks noChangeAspect="1" noChangeShapeType="1"/>
            </p:cNvSpPr>
            <p:nvPr/>
          </p:nvSpPr>
          <p:spPr bwMode="auto">
            <a:xfrm>
              <a:off x="3063875" y="3007601"/>
              <a:ext cx="0" cy="1891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1"/>
            <p:cNvSpPr>
              <a:spLocks noChangeAspect="1" noChangeShapeType="1"/>
            </p:cNvSpPr>
            <p:nvPr/>
          </p:nvSpPr>
          <p:spPr bwMode="auto">
            <a:xfrm>
              <a:off x="4746625" y="4383025"/>
              <a:ext cx="0" cy="515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2"/>
            <p:cNvSpPr>
              <a:spLocks noChangeAspect="1" noChangeShapeType="1"/>
            </p:cNvSpPr>
            <p:nvPr/>
          </p:nvSpPr>
          <p:spPr bwMode="auto">
            <a:xfrm>
              <a:off x="4178935" y="2256628"/>
              <a:ext cx="0" cy="2642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Text Box 13"/>
            <p:cNvSpPr txBox="1">
              <a:spLocks noChangeAspect="1" noChangeArrowheads="1"/>
            </p:cNvSpPr>
            <p:nvPr/>
          </p:nvSpPr>
          <p:spPr bwMode="auto">
            <a:xfrm>
              <a:off x="4746625" y="1633538"/>
              <a:ext cx="119888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Symbol" charset="0"/>
                </a:rPr>
                <a:t>a = 0</a:t>
              </a:r>
            </a:p>
          </p:txBody>
        </p:sp>
        <p:sp>
          <p:nvSpPr>
            <p:cNvPr id="63504" name="Text Box 14"/>
            <p:cNvSpPr txBox="1">
              <a:spLocks noChangeAspect="1" noChangeArrowheads="1"/>
            </p:cNvSpPr>
            <p:nvPr/>
          </p:nvSpPr>
          <p:spPr bwMode="auto">
            <a:xfrm>
              <a:off x="6665595" y="2662045"/>
              <a:ext cx="1198880" cy="51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Symbol" charset="0"/>
                </a:rPr>
                <a:t>a = 1</a:t>
              </a:r>
            </a:p>
          </p:txBody>
        </p:sp>
        <p:sp>
          <p:nvSpPr>
            <p:cNvPr id="63505" name="Text Box 15"/>
            <p:cNvSpPr txBox="1">
              <a:spLocks noChangeAspect="1" noChangeArrowheads="1"/>
            </p:cNvSpPr>
            <p:nvPr/>
          </p:nvSpPr>
          <p:spPr bwMode="auto">
            <a:xfrm>
              <a:off x="6185535" y="4898639"/>
              <a:ext cx="119888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T</a:t>
              </a:r>
            </a:p>
          </p:txBody>
        </p:sp>
        <p:sp>
          <p:nvSpPr>
            <p:cNvPr id="63506" name="Text Box 16"/>
            <p:cNvSpPr txBox="1">
              <a:spLocks noChangeAspect="1" noChangeArrowheads="1"/>
            </p:cNvSpPr>
            <p:nvPr/>
          </p:nvSpPr>
          <p:spPr bwMode="auto">
            <a:xfrm>
              <a:off x="669925" y="2146431"/>
              <a:ext cx="119888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 dirty="0">
                  <a:latin typeface="Times New Roman" charset="0"/>
                </a:rPr>
                <a:t>h (or v)</a:t>
              </a:r>
            </a:p>
          </p:txBody>
        </p:sp>
        <p:sp>
          <p:nvSpPr>
            <p:cNvPr id="63507" name="Text Box 17"/>
            <p:cNvSpPr txBox="1">
              <a:spLocks noChangeAspect="1" noChangeArrowheads="1"/>
            </p:cNvSpPr>
            <p:nvPr/>
          </p:nvSpPr>
          <p:spPr bwMode="auto">
            <a:xfrm>
              <a:off x="4506595" y="4898639"/>
              <a:ext cx="112014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Tg</a:t>
              </a:r>
              <a:r>
                <a:rPr lang="it-IT" baseline="-25000">
                  <a:latin typeface="Symbol" charset="0"/>
                </a:rPr>
                <a:t>¥</a:t>
              </a:r>
              <a:endParaRPr lang="it-IT" baseline="-25000">
                <a:latin typeface="MS Shell Dlg" charset="0"/>
              </a:endParaRPr>
            </a:p>
            <a:p>
              <a:endParaRPr lang="it-IT" baseline="-25000">
                <a:latin typeface="Times New Roman" charset="0"/>
              </a:endParaRPr>
            </a:p>
          </p:txBody>
        </p:sp>
        <p:sp>
          <p:nvSpPr>
            <p:cNvPr id="63508" name="Text Box 18"/>
            <p:cNvSpPr txBox="1">
              <a:spLocks noChangeAspect="1" noChangeArrowheads="1"/>
            </p:cNvSpPr>
            <p:nvPr/>
          </p:nvSpPr>
          <p:spPr bwMode="auto">
            <a:xfrm>
              <a:off x="3946511" y="4861109"/>
              <a:ext cx="95885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 dirty="0">
                  <a:latin typeface="Times New Roman" charset="0"/>
                </a:rPr>
                <a:t>Tc</a:t>
              </a:r>
            </a:p>
          </p:txBody>
        </p:sp>
        <p:sp>
          <p:nvSpPr>
            <p:cNvPr id="63509" name="Text Box 19"/>
            <p:cNvSpPr txBox="1">
              <a:spLocks noChangeAspect="1" noChangeArrowheads="1"/>
            </p:cNvSpPr>
            <p:nvPr/>
          </p:nvSpPr>
          <p:spPr bwMode="auto">
            <a:xfrm>
              <a:off x="2588895" y="4898639"/>
              <a:ext cx="958850" cy="5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Tg</a:t>
              </a:r>
              <a:r>
                <a:rPr lang="it-IT" baseline="-25000">
                  <a:latin typeface="Times New Roman" charset="0"/>
                </a:rPr>
                <a:t>0</a:t>
              </a:r>
            </a:p>
          </p:txBody>
        </p:sp>
        <p:sp>
          <p:nvSpPr>
            <p:cNvPr id="63510" name="Freeform 20"/>
            <p:cNvSpPr>
              <a:spLocks noChangeAspect="1"/>
            </p:cNvSpPr>
            <p:nvPr/>
          </p:nvSpPr>
          <p:spPr bwMode="auto">
            <a:xfrm>
              <a:off x="3063875" y="3007601"/>
              <a:ext cx="1678940" cy="1375424"/>
            </a:xfrm>
            <a:custGeom>
              <a:avLst/>
              <a:gdLst>
                <a:gd name="T0" fmla="*/ 0 w 1260"/>
                <a:gd name="T1" fmla="*/ 0 h 1440"/>
                <a:gd name="T2" fmla="*/ 2147483647 w 1260"/>
                <a:gd name="T3" fmla="*/ 2147483647 h 1440"/>
                <a:gd name="T4" fmla="*/ 0 60000 65536"/>
                <a:gd name="T5" fmla="*/ 0 60000 65536"/>
                <a:gd name="T6" fmla="*/ 0 w 1260"/>
                <a:gd name="T7" fmla="*/ 0 h 1440"/>
                <a:gd name="T8" fmla="*/ 1260 w 126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60" h="1440">
                  <a:moveTo>
                    <a:pt x="0" y="0"/>
                  </a:moveTo>
                  <a:cubicBezTo>
                    <a:pt x="330" y="675"/>
                    <a:pt x="660" y="1350"/>
                    <a:pt x="1260" y="144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511" name="Text Box 21"/>
            <p:cNvSpPr txBox="1">
              <a:spLocks noChangeAspect="1" noChangeArrowheads="1"/>
            </p:cNvSpPr>
            <p:nvPr/>
          </p:nvSpPr>
          <p:spPr bwMode="auto">
            <a:xfrm>
              <a:off x="4571987" y="3428859"/>
              <a:ext cx="1414780" cy="64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it-IT" b="1" dirty="0" err="1">
                  <a:latin typeface="Times New Roman" charset="0"/>
                </a:rPr>
                <a:t>rubbery</a:t>
              </a:r>
              <a:r>
                <a:rPr lang="it-IT" b="1" dirty="0">
                  <a:latin typeface="Times New Roman" charset="0"/>
                </a:rPr>
                <a:t> state</a:t>
              </a:r>
              <a:endParaRPr lang="it-IT" b="1" dirty="0">
                <a:latin typeface="Symbol" charset="0"/>
              </a:endParaRPr>
            </a:p>
          </p:txBody>
        </p:sp>
        <p:sp>
          <p:nvSpPr>
            <p:cNvPr id="63512" name="Line 22"/>
            <p:cNvSpPr>
              <a:spLocks noChangeAspect="1" noChangeShapeType="1"/>
            </p:cNvSpPr>
            <p:nvPr/>
          </p:nvSpPr>
          <p:spPr bwMode="auto">
            <a:xfrm flipV="1">
              <a:off x="3302635" y="2493348"/>
              <a:ext cx="0" cy="2408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Text Box 23"/>
            <p:cNvSpPr txBox="1">
              <a:spLocks noChangeAspect="1" noChangeArrowheads="1"/>
            </p:cNvSpPr>
            <p:nvPr/>
          </p:nvSpPr>
          <p:spPr bwMode="auto">
            <a:xfrm>
              <a:off x="214282" y="5643578"/>
              <a:ext cx="2877820" cy="9346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it-IT" dirty="0">
                  <a:latin typeface="Times New Roman" charset="0"/>
                </a:rPr>
                <a:t>T</a:t>
              </a:r>
              <a:r>
                <a:rPr lang="it-IT" baseline="-25000" dirty="0">
                  <a:latin typeface="Times New Roman" charset="0"/>
                </a:rPr>
                <a:t>C  </a:t>
              </a:r>
              <a:r>
                <a:rPr lang="it-IT" dirty="0" err="1">
                  <a:latin typeface="Times New Roman" charset="0"/>
                </a:rPr>
                <a:t>is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too</a:t>
              </a:r>
              <a:r>
                <a:rPr lang="it-IT" dirty="0">
                  <a:latin typeface="Times New Roman" charset="0"/>
                </a:rPr>
                <a:t> low and the </a:t>
              </a:r>
              <a:r>
                <a:rPr lang="it-IT" dirty="0" err="1">
                  <a:latin typeface="Times New Roman" charset="0"/>
                </a:rPr>
                <a:t>resin</a:t>
              </a:r>
              <a:r>
                <a:rPr lang="it-IT" dirty="0">
                  <a:latin typeface="Times New Roman" charset="0"/>
                </a:rPr>
                <a:t> can </a:t>
              </a:r>
              <a:r>
                <a:rPr lang="it-IT" dirty="0" err="1">
                  <a:latin typeface="Times New Roman" charset="0"/>
                </a:rPr>
                <a:t>become</a:t>
              </a:r>
              <a:r>
                <a:rPr lang="it-IT" dirty="0">
                  <a:latin typeface="Times New Roman" charset="0"/>
                </a:rPr>
                <a:t> a </a:t>
              </a:r>
              <a:r>
                <a:rPr lang="it-IT" dirty="0" err="1">
                  <a:latin typeface="Times New Roman" charset="0"/>
                </a:rPr>
                <a:t>glass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but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not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>
                  <a:latin typeface="Times New Roman" charset="0"/>
                </a:rPr>
                <a:t>a gel</a:t>
              </a:r>
              <a:endParaRPr lang="it-IT" dirty="0">
                <a:latin typeface="Times New Roman" charset="0"/>
              </a:endParaRPr>
            </a:p>
          </p:txBody>
        </p:sp>
        <p:sp>
          <p:nvSpPr>
            <p:cNvPr id="63514" name="Text Box 24"/>
            <p:cNvSpPr txBox="1">
              <a:spLocks noChangeAspect="1" noChangeArrowheads="1"/>
            </p:cNvSpPr>
            <p:nvPr/>
          </p:nvSpPr>
          <p:spPr bwMode="auto">
            <a:xfrm>
              <a:off x="1907680" y="3932876"/>
              <a:ext cx="1414780" cy="68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it-IT" dirty="0" err="1">
                  <a:latin typeface="Times New Roman" charset="0"/>
                </a:rPr>
                <a:t>Gelled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glassy</a:t>
              </a:r>
              <a:r>
                <a:rPr lang="it-IT" dirty="0">
                  <a:latin typeface="Times New Roman" charset="0"/>
                </a:rPr>
                <a:t> state</a:t>
              </a:r>
              <a:endParaRPr lang="it-IT" dirty="0">
                <a:latin typeface="Symbol" charset="0"/>
              </a:endParaRPr>
            </a:p>
          </p:txBody>
        </p:sp>
        <p:sp>
          <p:nvSpPr>
            <p:cNvPr id="63515" name="Line 25"/>
            <p:cNvSpPr>
              <a:spLocks noChangeAspect="1" noChangeShapeType="1"/>
            </p:cNvSpPr>
            <p:nvPr/>
          </p:nvSpPr>
          <p:spPr bwMode="auto">
            <a:xfrm flipV="1">
              <a:off x="2084705" y="3353158"/>
              <a:ext cx="1198880" cy="1727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26"/>
            <p:cNvSpPr>
              <a:spLocks noChangeAspect="1" noChangeShapeType="1"/>
            </p:cNvSpPr>
            <p:nvPr/>
          </p:nvSpPr>
          <p:spPr bwMode="auto">
            <a:xfrm flipV="1">
              <a:off x="1844675" y="3525936"/>
              <a:ext cx="1678940" cy="344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27"/>
            <p:cNvSpPr>
              <a:spLocks noChangeAspect="1" noChangeShapeType="1"/>
            </p:cNvSpPr>
            <p:nvPr/>
          </p:nvSpPr>
          <p:spPr bwMode="auto">
            <a:xfrm flipV="1">
              <a:off x="2084705" y="3870132"/>
              <a:ext cx="1678940" cy="342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28"/>
            <p:cNvSpPr>
              <a:spLocks noChangeAspect="1" noChangeShapeType="1"/>
            </p:cNvSpPr>
            <p:nvPr/>
          </p:nvSpPr>
          <p:spPr bwMode="auto">
            <a:xfrm flipV="1">
              <a:off x="1844675" y="4212968"/>
              <a:ext cx="2397760" cy="345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29"/>
            <p:cNvSpPr>
              <a:spLocks noChangeAspect="1" noChangeShapeType="1"/>
            </p:cNvSpPr>
            <p:nvPr/>
          </p:nvSpPr>
          <p:spPr bwMode="auto">
            <a:xfrm flipV="1">
              <a:off x="3283585" y="2032152"/>
              <a:ext cx="1783080" cy="13210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Line 30"/>
            <p:cNvSpPr>
              <a:spLocks noChangeAspect="1" noChangeShapeType="1"/>
            </p:cNvSpPr>
            <p:nvPr/>
          </p:nvSpPr>
          <p:spPr bwMode="auto">
            <a:xfrm flipV="1">
              <a:off x="3523615" y="2262070"/>
              <a:ext cx="1863090" cy="12638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Line 31"/>
            <p:cNvSpPr>
              <a:spLocks noChangeAspect="1" noChangeShapeType="1"/>
            </p:cNvSpPr>
            <p:nvPr/>
          </p:nvSpPr>
          <p:spPr bwMode="auto">
            <a:xfrm flipV="1">
              <a:off x="3763645" y="2490627"/>
              <a:ext cx="1943100" cy="1379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Line 32"/>
            <p:cNvSpPr>
              <a:spLocks noChangeAspect="1" noChangeShapeType="1"/>
            </p:cNvSpPr>
            <p:nvPr/>
          </p:nvSpPr>
          <p:spPr bwMode="auto">
            <a:xfrm flipV="1">
              <a:off x="4218305" y="2739591"/>
              <a:ext cx="2023110" cy="1492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Line 33"/>
            <p:cNvSpPr>
              <a:spLocks noChangeShapeType="1"/>
            </p:cNvSpPr>
            <p:nvPr/>
          </p:nvSpPr>
          <p:spPr bwMode="auto">
            <a:xfrm flipH="1" flipV="1">
              <a:off x="3571868" y="4906802"/>
              <a:ext cx="350520" cy="624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Text Box 34"/>
            <p:cNvSpPr txBox="1">
              <a:spLocks noChangeAspect="1" noChangeArrowheads="1"/>
            </p:cNvSpPr>
            <p:nvPr/>
          </p:nvSpPr>
          <p:spPr bwMode="auto">
            <a:xfrm>
              <a:off x="5231765" y="1945083"/>
              <a:ext cx="1200150" cy="51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Symbol" charset="0"/>
                </a:rPr>
                <a:t>a = a</a:t>
              </a:r>
              <a:r>
                <a:rPr lang="it-IT" baseline="-25000">
                  <a:latin typeface="Times New Roman" charset="0"/>
                </a:rPr>
                <a:t>g</a:t>
              </a:r>
              <a:endParaRPr lang="it-IT">
                <a:latin typeface="Symbol" charset="0"/>
              </a:endParaRPr>
            </a:p>
          </p:txBody>
        </p:sp>
        <p:sp>
          <p:nvSpPr>
            <p:cNvPr id="63525" name="AutoShape 35"/>
            <p:cNvSpPr>
              <a:spLocks/>
            </p:cNvSpPr>
            <p:nvPr/>
          </p:nvSpPr>
          <p:spPr bwMode="auto">
            <a:xfrm>
              <a:off x="4211945" y="3068848"/>
              <a:ext cx="243850" cy="1163167"/>
            </a:xfrm>
            <a:prstGeom prst="rightBrace">
              <a:avLst>
                <a:gd name="adj1" fmla="val 5494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Times New Roman" charset="0"/>
              </a:endParaRPr>
            </a:p>
          </p:txBody>
        </p:sp>
        <p:sp>
          <p:nvSpPr>
            <p:cNvPr id="63526" name="Text Box 36"/>
            <p:cNvSpPr txBox="1">
              <a:spLocks noChangeArrowheads="1"/>
            </p:cNvSpPr>
            <p:nvPr/>
          </p:nvSpPr>
          <p:spPr bwMode="auto">
            <a:xfrm>
              <a:off x="5072055" y="3000265"/>
              <a:ext cx="909403" cy="36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 err="1">
                  <a:solidFill>
                    <a:srgbClr val="0070C0"/>
                  </a:solidFill>
                  <a:latin typeface="Symbol" charset="0"/>
                </a:rPr>
                <a:t>D</a:t>
              </a:r>
              <a:r>
                <a:rPr lang="it-IT" dirty="0" err="1">
                  <a:solidFill>
                    <a:srgbClr val="0070C0"/>
                  </a:solidFill>
                  <a:latin typeface="Times New Roman" charset="0"/>
                </a:rPr>
                <a:t>h</a:t>
              </a:r>
              <a:r>
                <a:rPr lang="it-IT" dirty="0">
                  <a:solidFill>
                    <a:srgbClr val="0070C0"/>
                  </a:solidFill>
                  <a:latin typeface="Times New Roman" charset="0"/>
                </a:rPr>
                <a:t> (</a:t>
              </a:r>
              <a:r>
                <a:rPr lang="it-IT" dirty="0" err="1">
                  <a:solidFill>
                    <a:srgbClr val="0070C0"/>
                  </a:solidFill>
                  <a:latin typeface="Symbol" charset="0"/>
                </a:rPr>
                <a:t>D</a:t>
              </a:r>
              <a:r>
                <a:rPr lang="it-IT" dirty="0" err="1">
                  <a:solidFill>
                    <a:srgbClr val="0070C0"/>
                  </a:solidFill>
                  <a:latin typeface="Times New Roman" charset="0"/>
                </a:rPr>
                <a:t>v</a:t>
              </a:r>
              <a:r>
                <a:rPr lang="it-IT" dirty="0">
                  <a:solidFill>
                    <a:srgbClr val="0070C0"/>
                  </a:solidFill>
                  <a:latin typeface="Times New Roman" charset="0"/>
                </a:rPr>
                <a:t>)</a:t>
              </a:r>
            </a:p>
          </p:txBody>
        </p:sp>
        <p:cxnSp>
          <p:nvCxnSpPr>
            <p:cNvPr id="40" name="Connettore 1 39"/>
            <p:cNvCxnSpPr/>
            <p:nvPr/>
          </p:nvCxnSpPr>
          <p:spPr>
            <a:xfrm rot="16200000" flipH="1">
              <a:off x="2200361" y="3571720"/>
              <a:ext cx="2642981" cy="71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/>
            <p:nvPr/>
          </p:nvCxnSpPr>
          <p:spPr>
            <a:xfrm flipV="1">
              <a:off x="2428853" y="4928930"/>
              <a:ext cx="785816" cy="7143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29" name="Text Box 23"/>
            <p:cNvSpPr txBox="1">
              <a:spLocks noChangeAspect="1" noChangeArrowheads="1"/>
            </p:cNvSpPr>
            <p:nvPr/>
          </p:nvSpPr>
          <p:spPr bwMode="auto">
            <a:xfrm>
              <a:off x="3714744" y="5500703"/>
              <a:ext cx="857256" cy="4286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it-IT" sz="2000">
                  <a:latin typeface="Times New Roman" charset="0"/>
                </a:rPr>
                <a:t>gelT</a:t>
              </a:r>
              <a:r>
                <a:rPr lang="it-IT" sz="2000" baseline="-25000">
                  <a:latin typeface="Times New Roman" charset="0"/>
                </a:rPr>
                <a:t>g</a:t>
              </a:r>
              <a:endParaRPr lang="it-IT" sz="2000">
                <a:latin typeface="Times New Roman" charset="0"/>
              </a:endParaRPr>
            </a:p>
          </p:txBody>
        </p:sp>
      </p:grpSp>
      <p:sp>
        <p:nvSpPr>
          <p:cNvPr id="63492" name="AutoShape 35"/>
          <p:cNvSpPr>
            <a:spLocks/>
          </p:cNvSpPr>
          <p:nvPr/>
        </p:nvSpPr>
        <p:spPr bwMode="auto">
          <a:xfrm>
            <a:off x="4211640" y="2205360"/>
            <a:ext cx="215900" cy="863600"/>
          </a:xfrm>
          <a:prstGeom prst="rightBrace">
            <a:avLst>
              <a:gd name="adj1" fmla="val 54944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63493" name="Text Box 21"/>
          <p:cNvSpPr txBox="1">
            <a:spLocks noChangeAspect="1" noChangeArrowheads="1"/>
          </p:cNvSpPr>
          <p:nvPr/>
        </p:nvSpPr>
        <p:spPr bwMode="auto">
          <a:xfrm>
            <a:off x="4356116" y="2205039"/>
            <a:ext cx="14144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5" tIns="45586" rIns="91175" bIns="4558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b="1" dirty="0" err="1">
                <a:solidFill>
                  <a:srgbClr val="FF0000"/>
                </a:solidFill>
                <a:latin typeface="Times New Roman" charset="0"/>
              </a:rPr>
              <a:t>liquid</a:t>
            </a:r>
            <a:r>
              <a:rPr lang="it-IT" b="1" dirty="0">
                <a:solidFill>
                  <a:srgbClr val="FF0000"/>
                </a:solidFill>
                <a:latin typeface="Times New Roman" charset="0"/>
              </a:rPr>
              <a:t> state</a:t>
            </a:r>
            <a:endParaRPr lang="it-IT" b="1" dirty="0">
              <a:solidFill>
                <a:srgbClr val="FF0000"/>
              </a:solidFill>
              <a:latin typeface="Symbol" charset="0"/>
            </a:endParaRPr>
          </a:p>
        </p:txBody>
      </p:sp>
      <p:sp>
        <p:nvSpPr>
          <p:cNvPr id="43" name="Parentesi graffa chiusa 42"/>
          <p:cNvSpPr/>
          <p:nvPr/>
        </p:nvSpPr>
        <p:spPr>
          <a:xfrm>
            <a:off x="4283968" y="2132856"/>
            <a:ext cx="788098" cy="2081962"/>
          </a:xfrm>
          <a:prstGeom prst="rightBrace">
            <a:avLst>
              <a:gd name="adj1" fmla="val 8333"/>
              <a:gd name="adj2" fmla="val 49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4"/>
          <p:cNvSpPr txBox="1">
            <a:spLocks noChangeAspect="1" noChangeArrowheads="1"/>
          </p:cNvSpPr>
          <p:nvPr/>
        </p:nvSpPr>
        <p:spPr bwMode="auto">
          <a:xfrm>
            <a:off x="1691680" y="2996952"/>
            <a:ext cx="1414774" cy="6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dirty="0" err="1">
                <a:solidFill>
                  <a:srgbClr val="FF0000"/>
                </a:solidFill>
                <a:latin typeface="Times New Roman" charset="0"/>
              </a:rPr>
              <a:t>Ungelled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charset="0"/>
              </a:rPr>
              <a:t>glassy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 state</a:t>
            </a:r>
            <a:endParaRPr lang="it-IT" dirty="0">
              <a:solidFill>
                <a:srgbClr val="FF0000"/>
              </a:solidFill>
              <a:latin typeface="Symbol" charset="0"/>
            </a:endParaRPr>
          </a:p>
        </p:txBody>
      </p:sp>
      <p:cxnSp>
        <p:nvCxnSpPr>
          <p:cNvPr id="46" name="Connettore 1 45"/>
          <p:cNvCxnSpPr>
            <a:endCxn id="63516" idx="1"/>
          </p:cNvCxnSpPr>
          <p:nvPr/>
        </p:nvCxnSpPr>
        <p:spPr>
          <a:xfrm flipV="1">
            <a:off x="1763688" y="3526084"/>
            <a:ext cx="1759944" cy="3349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Calorimetric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analysis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to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study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cure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kinetic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20787" y="2000262"/>
            <a:ext cx="677405" cy="383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 err="1">
                <a:latin typeface="Times New Roman" charset="0"/>
              </a:rPr>
              <a:t>dh</a:t>
            </a:r>
            <a:r>
              <a:rPr lang="it-IT" sz="2000" dirty="0">
                <a:latin typeface="Times New Roman" charset="0"/>
              </a:rPr>
              <a:t>/</a:t>
            </a:r>
            <a:r>
              <a:rPr lang="it-IT" sz="2000" dirty="0" err="1">
                <a:latin typeface="Times New Roman" charset="0"/>
              </a:rPr>
              <a:t>dt</a:t>
            </a:r>
            <a:endParaRPr lang="it-IT" sz="2000" dirty="0">
              <a:latin typeface="Times New Roman" charset="0"/>
            </a:endParaRP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2786074" y="3929076"/>
            <a:ext cx="586059" cy="383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>
                <a:latin typeface="Times New Roman" charset="0"/>
              </a:rPr>
              <a:t>h (t)</a:t>
            </a:r>
          </a:p>
        </p:txBody>
      </p:sp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3571878" y="3357564"/>
            <a:ext cx="1000125" cy="3956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20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" descr="chemicalKinetic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5" y="1047754"/>
            <a:ext cx="4243387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9"/>
            <a:ext cx="4477072" cy="4552354"/>
          </a:xfrm>
        </p:spPr>
        <p:txBody>
          <a:bodyPr/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it-IT" sz="2000" dirty="0" err="1">
                <a:latin typeface="Times New Roman" charset="0"/>
                <a:ea typeface="ＭＳ Ｐゴシック" charset="0"/>
              </a:rPr>
              <a:t>Degree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reaction</a:t>
            </a:r>
            <a:endParaRPr lang="it-IT" sz="2000" baseline="-25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10000"/>
              </a:lnSpc>
              <a:spcBef>
                <a:spcPct val="50000"/>
              </a:spcBef>
              <a:buFontTx/>
              <a:buNone/>
            </a:pPr>
            <a:endParaRPr lang="it-IT" sz="2000" u="sng" baseline="-25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Symbol" charset="0"/>
              <a:ea typeface="ＭＳ Ｐゴシック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sz="2000" dirty="0" err="1">
                <a:latin typeface="Symbol" charset="0"/>
                <a:ea typeface="ＭＳ Ｐゴシック" charset="0"/>
              </a:rPr>
              <a:t>D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ref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=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reference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heat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reaction</a:t>
            </a:r>
            <a:r>
              <a:rPr lang="it-IT" sz="2000" dirty="0">
                <a:latin typeface="Times New Roman" charset="0"/>
                <a:ea typeface="ＭＳ Ｐゴシック" charset="0"/>
              </a:rPr>
              <a:t> (or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maximum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heat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reaction</a:t>
            </a:r>
            <a:r>
              <a:rPr lang="it-IT" sz="2000" dirty="0">
                <a:latin typeface="Times New Roman" charset="0"/>
                <a:ea typeface="ＭＳ Ｐゴシック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sz="2000" dirty="0">
                <a:latin typeface="Times New Roman" charset="0"/>
                <a:ea typeface="ＭＳ Ｐゴシック" charset="0"/>
              </a:rPr>
              <a:t>BL= Baseline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sz="2000" dirty="0" err="1">
                <a:latin typeface="Times New Roman" charset="0"/>
                <a:ea typeface="ＭＳ Ｐゴシック" charset="0"/>
              </a:rPr>
              <a:t>P=Sample</a:t>
            </a:r>
            <a:r>
              <a:rPr lang="it-IT" sz="2000" dirty="0">
                <a:latin typeface="Times New Roman" charset="0"/>
                <a:ea typeface="ＭＳ Ｐゴシック" charset="0"/>
              </a:rPr>
              <a:t> mass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6"/>
            <a:ext cx="8229600" cy="79692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Calorimetric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analysis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3843338" y="321470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5"/>
              <p:cNvSpPr txBox="1"/>
              <p:nvPr/>
            </p:nvSpPr>
            <p:spPr bwMode="auto">
              <a:xfrm>
                <a:off x="757238" y="3429000"/>
                <a:ext cx="3014662" cy="88741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𝑑𝐻</m:t>
                                  </m:r>
                                </m:num>
                                <m:den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𝐵𝐿</m:t>
                              </m:r>
                            </m:e>
                          </m:d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218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238" y="3429000"/>
                <a:ext cx="3014662" cy="887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3786188" y="3205177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Object 7"/>
              <p:cNvSpPr txBox="1"/>
              <p:nvPr/>
            </p:nvSpPr>
            <p:spPr bwMode="auto">
              <a:xfrm>
                <a:off x="859318" y="5330368"/>
                <a:ext cx="3705225" cy="105209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ref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𝐵𝐿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21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318" y="5330368"/>
                <a:ext cx="3705225" cy="1052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723447"/>
              </p:ext>
            </p:extLst>
          </p:nvPr>
        </p:nvGraphicFramePr>
        <p:xfrm>
          <a:off x="2543168" y="1457818"/>
          <a:ext cx="1371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464" imgH="431570" progId="Equation.3">
                  <p:embed/>
                </p:oleObj>
              </mc:Choice>
              <mc:Fallback>
                <p:oleObj name="Equation" r:id="rId5" imgW="850464" imgH="431570" progId="Equation.3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68" y="1457818"/>
                        <a:ext cx="1371600" cy="746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933FAE-1305-0669-BCB2-053CF293D5B3}"/>
              </a:ext>
            </a:extLst>
          </p:cNvPr>
          <p:cNvSpPr txBox="1"/>
          <p:nvPr/>
        </p:nvSpPr>
        <p:spPr>
          <a:xfrm>
            <a:off x="5571844" y="5715416"/>
            <a:ext cx="64877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Symbol" charset="0"/>
              </a:rPr>
              <a:t>D</a:t>
            </a:r>
            <a:r>
              <a:rPr lang="en-GB" sz="1600" dirty="0" err="1">
                <a:latin typeface="Times New Roman" charset="0"/>
              </a:rPr>
              <a:t>h</a:t>
            </a:r>
            <a:r>
              <a:rPr lang="en-GB" sz="1600" baseline="-25000" dirty="0" err="1">
                <a:latin typeface="Times New Roman" charset="0"/>
              </a:rPr>
              <a:t>iso</a:t>
            </a:r>
            <a:endParaRPr lang="en-GB" sz="16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B68CC9-20C8-2814-4D43-AA1DE858A492}"/>
              </a:ext>
            </a:extLst>
          </p:cNvPr>
          <p:cNvGrpSpPr/>
          <p:nvPr/>
        </p:nvGrpSpPr>
        <p:grpSpPr>
          <a:xfrm>
            <a:off x="2209800" y="152427"/>
            <a:ext cx="4719638" cy="6843028"/>
            <a:chOff x="2209800" y="152427"/>
            <a:chExt cx="4719638" cy="6843028"/>
          </a:xfrm>
        </p:grpSpPr>
        <p:pic>
          <p:nvPicPr>
            <p:cNvPr id="65538" name="Picture 1029" descr="ChemicalKineti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52427"/>
              <a:ext cx="4719638" cy="651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0F76D7-B1BA-703A-AF19-2DD900933DBF}"/>
                </a:ext>
              </a:extLst>
            </p:cNvPr>
            <p:cNvSpPr txBox="1"/>
            <p:nvPr/>
          </p:nvSpPr>
          <p:spPr>
            <a:xfrm>
              <a:off x="4860032" y="6349124"/>
              <a:ext cx="15121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800" dirty="0" err="1">
                  <a:latin typeface="Symbol" charset="0"/>
                </a:rPr>
                <a:t>D</a:t>
              </a:r>
              <a:r>
                <a:rPr lang="en-GB" sz="1800" dirty="0" err="1">
                  <a:latin typeface="Times New Roman" charset="0"/>
                </a:rPr>
                <a:t>h</a:t>
              </a:r>
              <a:r>
                <a:rPr lang="en-GB" sz="1800" baseline="-25000" dirty="0" err="1">
                  <a:latin typeface="Times New Roman" charset="0"/>
                </a:rPr>
                <a:t>iso</a:t>
              </a:r>
              <a:r>
                <a:rPr lang="en-GB" sz="1800" dirty="0">
                  <a:latin typeface="Times New Roman" charset="0"/>
                </a:rPr>
                <a:t> </a:t>
              </a:r>
              <a:r>
                <a:rPr lang="en-GB" sz="1800" u="sng" dirty="0">
                  <a:latin typeface="Times New Roman" charset="0"/>
                </a:rPr>
                <a:t>&lt;</a:t>
              </a:r>
              <a:r>
                <a:rPr lang="en-GB" sz="1800" dirty="0">
                  <a:latin typeface="Symbol" charset="0"/>
                </a:rPr>
                <a:t> </a:t>
              </a:r>
              <a:r>
                <a:rPr lang="en-GB" sz="1800" dirty="0" err="1">
                  <a:latin typeface="Symbol" charset="0"/>
                </a:rPr>
                <a:t>D</a:t>
              </a:r>
              <a:r>
                <a:rPr lang="en-GB" sz="1800" dirty="0" err="1">
                  <a:latin typeface="Times New Roman" charset="0"/>
                </a:rPr>
                <a:t>h</a:t>
              </a:r>
              <a:r>
                <a:rPr lang="en-GB" baseline="-25000" dirty="0" err="1">
                  <a:latin typeface="Times New Roman" charset="0"/>
                </a:rPr>
                <a:t>max</a:t>
              </a:r>
              <a:r>
                <a:rPr lang="en-GB" sz="1800" dirty="0">
                  <a:latin typeface="Times New Roman" charset="0"/>
                </a:rPr>
                <a:t> </a:t>
              </a:r>
            </a:p>
            <a:p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769C52-7649-E589-96F1-9306A43B874C}"/>
                </a:ext>
              </a:extLst>
            </p:cNvPr>
            <p:cNvSpPr txBox="1"/>
            <p:nvPr/>
          </p:nvSpPr>
          <p:spPr>
            <a:xfrm>
              <a:off x="4788024" y="4221088"/>
              <a:ext cx="72008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>
                  <a:latin typeface="Symbol" charset="0"/>
                </a:rPr>
                <a:t>D</a:t>
              </a:r>
              <a:r>
                <a:rPr lang="en-GB" sz="1600" dirty="0" err="1">
                  <a:latin typeface="Times New Roman" charset="0"/>
                </a:rPr>
                <a:t>h</a:t>
              </a:r>
              <a:r>
                <a:rPr lang="en-GB" sz="1600" baseline="-25000" dirty="0" err="1">
                  <a:latin typeface="Times New Roman" charset="0"/>
                </a:rPr>
                <a:t>max</a:t>
              </a:r>
              <a:r>
                <a:rPr lang="en-GB" sz="1600" dirty="0">
                  <a:latin typeface="Times New Roman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186" y="307423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Experimental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DSC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analysis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an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epoxy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resin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0242" name="Object 0"/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642615" y="2667000"/>
          <a:ext cx="394331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2" imgW="6855883" imgH="5820833" progId="">
                  <p:embed/>
                </p:oleObj>
              </mc:Choice>
              <mc:Fallback>
                <p:oleObj name="KGPlot" r:id="rId2" imgW="6855883" imgH="5820833" progId="">
                  <p:embed/>
                  <p:pic>
                    <p:nvPicPr>
                      <p:cNvPr id="10242" name="Object 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615" y="2667000"/>
                        <a:ext cx="3943310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-151089" y="1878249"/>
          <a:ext cx="4652475" cy="439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4" imgW="6855883" imgH="5820833" progId="">
                  <p:embed/>
                </p:oleObj>
              </mc:Choice>
              <mc:Fallback>
                <p:oleObj name="KGPlot" r:id="rId4" imgW="6855883" imgH="5820833" progId="">
                  <p:embed/>
                  <p:pic>
                    <p:nvPicPr>
                      <p:cNvPr id="10243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1089" y="1878249"/>
                        <a:ext cx="4652475" cy="4392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6727" y="1634113"/>
            <a:ext cx="3659423" cy="83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dirty="0" err="1">
                <a:latin typeface="Times New Roman" charset="0"/>
              </a:rPr>
              <a:t>Isothermal</a:t>
            </a:r>
            <a:r>
              <a:rPr lang="it-IT" sz="2400" dirty="0">
                <a:latin typeface="Times New Roman" charset="0"/>
              </a:rPr>
              <a:t> DSC: maximum </a:t>
            </a:r>
          </a:p>
          <a:p>
            <a:pPr eaLnBrk="1" hangingPunct="1"/>
            <a:r>
              <a:rPr lang="it-IT" sz="2400" dirty="0">
                <a:latin typeface="Times New Roman" charset="0"/>
              </a:rPr>
              <a:t>degree of reaction </a:t>
            </a:r>
            <a:r>
              <a:rPr lang="it-IT" sz="2400" dirty="0" err="1">
                <a:latin typeface="Symbol" panose="05050102010706020507" pitchFamily="18" charset="2"/>
              </a:rPr>
              <a:t>a</a:t>
            </a:r>
            <a:r>
              <a:rPr lang="it-IT" sz="2400" baseline="-25000" dirty="0" err="1">
                <a:latin typeface="Times New Roman" charset="0"/>
              </a:rPr>
              <a:t>max</a:t>
            </a:r>
            <a:r>
              <a:rPr lang="it-IT" sz="2400" dirty="0">
                <a:latin typeface="Times New Roman" charset="0"/>
              </a:rPr>
              <a:t>&lt;1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88340" y="1573252"/>
            <a:ext cx="3527977" cy="12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charset="0"/>
              </a:rPr>
              <a:t>Dynamic DSC: maximum </a:t>
            </a:r>
          </a:p>
          <a:p>
            <a:pPr eaLnBrk="1" hangingPunct="1"/>
            <a:r>
              <a:rPr lang="it-IT" sz="2400" dirty="0">
                <a:latin typeface="Times New Roman" charset="0"/>
              </a:rPr>
              <a:t>degree of reaction   </a:t>
            </a:r>
            <a:r>
              <a:rPr lang="it-IT" sz="2400" dirty="0" err="1">
                <a:latin typeface="Symbol" panose="05050102010706020507" pitchFamily="18" charset="2"/>
              </a:rPr>
              <a:t>a</a:t>
            </a:r>
            <a:r>
              <a:rPr lang="it-IT" sz="2400" baseline="-25000" dirty="0" err="1">
                <a:latin typeface="Times New Roman" charset="0"/>
              </a:rPr>
              <a:t>max</a:t>
            </a:r>
            <a:r>
              <a:rPr lang="it-IT" sz="2400" dirty="0">
                <a:latin typeface="Times New Roman" charset="0"/>
              </a:rPr>
              <a:t>=1</a:t>
            </a:r>
          </a:p>
          <a:p>
            <a:pPr eaLnBrk="1" hangingPunct="1"/>
            <a:endParaRPr lang="it-IT" sz="2400" dirty="0">
              <a:latin typeface="Times New Roman" charset="0"/>
            </a:endParaRPr>
          </a:p>
        </p:txBody>
      </p:sp>
      <p:sp>
        <p:nvSpPr>
          <p:cNvPr id="5" name="Arrow: U-Turn 4">
            <a:extLst>
              <a:ext uri="{FF2B5EF4-FFF2-40B4-BE49-F238E27FC236}">
                <a16:creationId xmlns:a16="http://schemas.microsoft.com/office/drawing/2014/main" id="{C8C40E18-3B8A-DE1C-C79D-69E0DBB6A6CE}"/>
              </a:ext>
            </a:extLst>
          </p:cNvPr>
          <p:cNvSpPr/>
          <p:nvPr/>
        </p:nvSpPr>
        <p:spPr>
          <a:xfrm rot="5400000">
            <a:off x="8241092" y="2257020"/>
            <a:ext cx="781158" cy="613672"/>
          </a:xfrm>
          <a:prstGeom prst="uturnArrow">
            <a:avLst>
              <a:gd name="adj1" fmla="val 23230"/>
              <a:gd name="adj2" fmla="val 25000"/>
              <a:gd name="adj3" fmla="val 28319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Arrow: U-Turn 6">
            <a:extLst>
              <a:ext uri="{FF2B5EF4-FFF2-40B4-BE49-F238E27FC236}">
                <a16:creationId xmlns:a16="http://schemas.microsoft.com/office/drawing/2014/main" id="{82046B82-EA89-6776-6B6A-FE83158828E1}"/>
              </a:ext>
            </a:extLst>
          </p:cNvPr>
          <p:cNvSpPr/>
          <p:nvPr/>
        </p:nvSpPr>
        <p:spPr>
          <a:xfrm rot="5400000">
            <a:off x="3771686" y="2431809"/>
            <a:ext cx="1130735" cy="613672"/>
          </a:xfrm>
          <a:prstGeom prst="uturnArrow">
            <a:avLst>
              <a:gd name="adj1" fmla="val 23230"/>
              <a:gd name="adj2" fmla="val 25000"/>
              <a:gd name="adj3" fmla="val 28319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dirty="0" err="1">
                <a:latin typeface="Times New Roman" charset="0"/>
                <a:ea typeface="ＭＳ Ｐゴシック" charset="0"/>
              </a:rPr>
              <a:t>Main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process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variables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interacting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among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each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other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imes New Roman" charset="0"/>
                <a:ea typeface="ＭＳ Ｐゴシック" charset="0"/>
              </a:rPr>
              <a:t>Temperature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Degree</a:t>
            </a:r>
            <a:r>
              <a:rPr lang="it-IT" dirty="0">
                <a:latin typeface="Times New Roman" charset="0"/>
                <a:ea typeface="ＭＳ Ｐゴシック" charset="0"/>
              </a:rPr>
              <a:t> of </a:t>
            </a:r>
            <a:r>
              <a:rPr lang="it-IT" dirty="0" err="1">
                <a:latin typeface="Times New Roman" charset="0"/>
                <a:ea typeface="ＭＳ Ｐゴシック" charset="0"/>
              </a:rPr>
              <a:t>reaction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Viscosity</a:t>
            </a:r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 dirty="0">
                <a:latin typeface="Times New Roman" charset="0"/>
                <a:ea typeface="ＭＳ Ｐゴシック" charset="0"/>
              </a:rPr>
              <a:t>Dependence from temperature of isothermal heat of reaction</a:t>
            </a:r>
          </a:p>
        </p:txBody>
      </p:sp>
      <p:grpSp>
        <p:nvGrpSpPr>
          <p:cNvPr id="66563" name="Gruppo 13"/>
          <p:cNvGrpSpPr>
            <a:grpSpLocks/>
          </p:cNvGrpSpPr>
          <p:nvPr/>
        </p:nvGrpSpPr>
        <p:grpSpPr bwMode="auto">
          <a:xfrm>
            <a:off x="500067" y="1508125"/>
            <a:ext cx="8491537" cy="3568700"/>
            <a:chOff x="914400" y="1507672"/>
            <a:chExt cx="8077200" cy="3568927"/>
          </a:xfrm>
        </p:grpSpPr>
        <p:grpSp>
          <p:nvGrpSpPr>
            <p:cNvPr id="66565" name="Group 4"/>
            <p:cNvGrpSpPr>
              <a:grpSpLocks/>
            </p:cNvGrpSpPr>
            <p:nvPr/>
          </p:nvGrpSpPr>
          <p:grpSpPr bwMode="auto">
            <a:xfrm>
              <a:off x="914400" y="1507672"/>
              <a:ext cx="8077200" cy="3568927"/>
              <a:chOff x="672" y="1152"/>
              <a:chExt cx="5088" cy="2248"/>
            </a:xfrm>
          </p:grpSpPr>
          <p:sp>
            <p:nvSpPr>
              <p:cNvPr id="66567" name="Line 5"/>
              <p:cNvSpPr>
                <a:spLocks noChangeShapeType="1"/>
              </p:cNvSpPr>
              <p:nvPr/>
            </p:nvSpPr>
            <p:spPr bwMode="auto">
              <a:xfrm flipV="1">
                <a:off x="1199" y="1200"/>
                <a:ext cx="0" cy="18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34808" tIns="67404" rIns="134808" bIns="6740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68" name="Line 6"/>
              <p:cNvSpPr>
                <a:spLocks noChangeShapeType="1"/>
              </p:cNvSpPr>
              <p:nvPr/>
            </p:nvSpPr>
            <p:spPr bwMode="auto">
              <a:xfrm>
                <a:off x="1200" y="3072"/>
                <a:ext cx="35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34808" tIns="67404" rIns="134808" bIns="6740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69" name="Text Box 7"/>
              <p:cNvSpPr txBox="1">
                <a:spLocks noChangeArrowheads="1"/>
              </p:cNvSpPr>
              <p:nvPr/>
            </p:nvSpPr>
            <p:spPr bwMode="auto">
              <a:xfrm>
                <a:off x="672" y="1152"/>
                <a:ext cx="480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134793" tIns="67397" rIns="134793" bIns="67397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>
                    <a:latin typeface="Symbol" charset="0"/>
                  </a:rPr>
                  <a:t>D</a:t>
                </a:r>
                <a:r>
                  <a:rPr lang="it-IT">
                    <a:latin typeface="Times New Roman" charset="0"/>
                  </a:rPr>
                  <a:t>h</a:t>
                </a:r>
                <a:r>
                  <a:rPr lang="it-IT" baseline="-25000">
                    <a:latin typeface="Times New Roman" charset="0"/>
                  </a:rPr>
                  <a:t>is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it-IT">
                    <a:latin typeface="Symbol" charset="0"/>
                  </a:rPr>
                  <a:t>D</a:t>
                </a:r>
                <a:r>
                  <a:rPr lang="it-IT">
                    <a:latin typeface="Times New Roman" charset="0"/>
                  </a:rPr>
                  <a:t>h</a:t>
                </a:r>
                <a:r>
                  <a:rPr lang="it-IT" baseline="-25000">
                    <a:latin typeface="Times New Roman" charset="0"/>
                  </a:rPr>
                  <a:t>max</a:t>
                </a:r>
                <a:endParaRPr lang="it-IT">
                  <a:latin typeface="Times New Roman" charset="0"/>
                </a:endParaRPr>
              </a:p>
            </p:txBody>
          </p:sp>
          <p:sp>
            <p:nvSpPr>
              <p:cNvPr id="66570" name="Text Box 8"/>
              <p:cNvSpPr txBox="1">
                <a:spLocks noChangeArrowheads="1"/>
              </p:cNvSpPr>
              <p:nvPr/>
            </p:nvSpPr>
            <p:spPr bwMode="auto">
              <a:xfrm>
                <a:off x="1152" y="3120"/>
                <a:ext cx="4608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134793" tIns="67397" rIns="134793" bIns="67397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sz="2000" dirty="0">
                    <a:latin typeface="Times New Roman" charset="0"/>
                  </a:rPr>
                  <a:t>			</a:t>
                </a:r>
                <a:r>
                  <a:rPr lang="it-IT" sz="2000" dirty="0" err="1">
                    <a:latin typeface="Times New Roman" charset="0"/>
                  </a:rPr>
                  <a:t>T</a:t>
                </a:r>
                <a:r>
                  <a:rPr lang="it-IT" sz="2000" baseline="-25000" dirty="0" err="1">
                    <a:latin typeface="Times New Roman" charset="0"/>
                  </a:rPr>
                  <a:t>c</a:t>
                </a:r>
                <a:r>
                  <a:rPr lang="it-IT" sz="1600" baseline="-25000" dirty="0" err="1">
                    <a:latin typeface="Symbol" charset="0"/>
                  </a:rPr>
                  <a:t>¥</a:t>
                </a:r>
                <a:r>
                  <a:rPr lang="it-IT" sz="2000" dirty="0">
                    <a:latin typeface="Times New Roman" charset="0"/>
                  </a:rPr>
                  <a:t> </a:t>
                </a:r>
                <a:r>
                  <a:rPr lang="it-IT" sz="2000" dirty="0" err="1">
                    <a:latin typeface="Times New Roman" charset="0"/>
                  </a:rPr>
                  <a:t>T</a:t>
                </a:r>
                <a:r>
                  <a:rPr lang="it-IT" sz="2000" baseline="-25000" dirty="0" err="1">
                    <a:latin typeface="Times New Roman" charset="0"/>
                  </a:rPr>
                  <a:t>g</a:t>
                </a:r>
                <a:r>
                  <a:rPr lang="it-IT" sz="1600" baseline="-25000" dirty="0" err="1">
                    <a:latin typeface="Symbol" charset="0"/>
                  </a:rPr>
                  <a:t>¥</a:t>
                </a:r>
                <a:r>
                  <a:rPr lang="it-IT" sz="2000" dirty="0">
                    <a:latin typeface="Times New Roman" charset="0"/>
                  </a:rPr>
                  <a:t> 	cure temperature</a:t>
                </a:r>
              </a:p>
            </p:txBody>
          </p:sp>
          <p:sp>
            <p:nvSpPr>
              <p:cNvPr id="66571" name="Line 9"/>
              <p:cNvSpPr>
                <a:spLocks noChangeShapeType="1"/>
              </p:cNvSpPr>
              <p:nvPr/>
            </p:nvSpPr>
            <p:spPr bwMode="auto">
              <a:xfrm>
                <a:off x="1200" y="1584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34808" tIns="67404" rIns="134808" bIns="6740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72" name="Line 10"/>
              <p:cNvSpPr>
                <a:spLocks noChangeShapeType="1"/>
              </p:cNvSpPr>
              <p:nvPr/>
            </p:nvSpPr>
            <p:spPr bwMode="auto">
              <a:xfrm>
                <a:off x="3072" y="1584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34808" tIns="67404" rIns="134808" bIns="6740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73" name="Line 11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34808" tIns="67404" rIns="134808" bIns="67404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6566" name="Freeform 12"/>
            <p:cNvSpPr>
              <a:spLocks/>
            </p:cNvSpPr>
            <p:nvPr/>
          </p:nvSpPr>
          <p:spPr bwMode="auto">
            <a:xfrm>
              <a:off x="2047880" y="2191938"/>
              <a:ext cx="2676520" cy="1236732"/>
            </a:xfrm>
            <a:custGeom>
              <a:avLst/>
              <a:gdLst>
                <a:gd name="T0" fmla="*/ 0 w 1268"/>
                <a:gd name="T1" fmla="*/ 2147483647 h 3273"/>
                <a:gd name="T2" fmla="*/ 2147483647 w 1268"/>
                <a:gd name="T3" fmla="*/ 2147483647 h 3273"/>
                <a:gd name="T4" fmla="*/ 2147483647 w 1268"/>
                <a:gd name="T5" fmla="*/ 2147483647 h 3273"/>
                <a:gd name="T6" fmla="*/ 2147483647 w 1268"/>
                <a:gd name="T7" fmla="*/ 2147483647 h 3273"/>
                <a:gd name="T8" fmla="*/ 2147483647 w 1268"/>
                <a:gd name="T9" fmla="*/ 2147483647 h 3273"/>
                <a:gd name="T10" fmla="*/ 2147483647 w 1268"/>
                <a:gd name="T11" fmla="*/ 0 h 3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8"/>
                <a:gd name="T19" fmla="*/ 0 h 3273"/>
                <a:gd name="T20" fmla="*/ 1268 w 1268"/>
                <a:gd name="T21" fmla="*/ 3273 h 3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8" h="3273">
                  <a:moveTo>
                    <a:pt x="0" y="3273"/>
                  </a:moveTo>
                  <a:cubicBezTo>
                    <a:pt x="1" y="3268"/>
                    <a:pt x="33" y="2711"/>
                    <a:pt x="76" y="2373"/>
                  </a:cubicBezTo>
                  <a:cubicBezTo>
                    <a:pt x="119" y="2035"/>
                    <a:pt x="173" y="1583"/>
                    <a:pt x="260" y="1243"/>
                  </a:cubicBezTo>
                  <a:cubicBezTo>
                    <a:pt x="347" y="904"/>
                    <a:pt x="484" y="527"/>
                    <a:pt x="596" y="336"/>
                  </a:cubicBezTo>
                  <a:cubicBezTo>
                    <a:pt x="708" y="145"/>
                    <a:pt x="820" y="152"/>
                    <a:pt x="932" y="96"/>
                  </a:cubicBezTo>
                  <a:cubicBezTo>
                    <a:pt x="1044" y="40"/>
                    <a:pt x="1212" y="16"/>
                    <a:pt x="126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34808" tIns="67404" rIns="134808" bIns="67404">
              <a:spAutoFit/>
            </a:bodyPr>
            <a:lstStyle/>
            <a:p>
              <a:endParaRPr lang="it-IT"/>
            </a:p>
          </p:txBody>
        </p:sp>
      </p:grpSp>
      <p:sp>
        <p:nvSpPr>
          <p:cNvPr id="66564" name="Text Box 13"/>
          <p:cNvSpPr txBox="1">
            <a:spLocks noChangeArrowheads="1"/>
          </p:cNvSpPr>
          <p:nvPr/>
        </p:nvSpPr>
        <p:spPr bwMode="auto">
          <a:xfrm>
            <a:off x="593739" y="5418152"/>
            <a:ext cx="5779940" cy="70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 err="1">
                <a:latin typeface="Times New Roman" charset="0"/>
              </a:rPr>
              <a:t>Chain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polymerization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Symbol" charset="0"/>
              </a:rPr>
              <a:t>D</a:t>
            </a:r>
            <a:r>
              <a:rPr lang="it-IT" sz="2000" dirty="0" err="1">
                <a:latin typeface="Times New Roman" charset="0"/>
              </a:rPr>
              <a:t>h</a:t>
            </a:r>
            <a:r>
              <a:rPr lang="it-IT" sz="2000" baseline="-25000" dirty="0" err="1">
                <a:latin typeface="Times New Roman" charset="0"/>
              </a:rPr>
              <a:t>max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>
                <a:latin typeface="Times New Roman" charset="0"/>
                <a:sym typeface="Wingdings" charset="0"/>
              </a:rPr>
              <a:t>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c</a:t>
            </a:r>
            <a:r>
              <a:rPr lang="it-IT" sz="1600" baseline="-25000" dirty="0" err="1">
                <a:latin typeface="Symbol" charset="0"/>
              </a:rPr>
              <a:t>¥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 </a:t>
            </a:r>
            <a:r>
              <a:rPr lang="it-IT" sz="2000" dirty="0">
                <a:latin typeface="Times New Roman" charset="0"/>
                <a:sym typeface="Wingdings" charset="0"/>
              </a:rPr>
              <a:t>=T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g</a:t>
            </a:r>
            <a:r>
              <a:rPr lang="it-IT" sz="1600" baseline="-25000" dirty="0">
                <a:latin typeface="Symbol" charset="0"/>
              </a:rPr>
              <a:t>¥</a:t>
            </a:r>
            <a:r>
              <a:rPr lang="it-IT" sz="2000" dirty="0">
                <a:latin typeface="Times New Roman" charset="0"/>
                <a:sym typeface="Wingdings" charset="0"/>
              </a:rPr>
              <a:t> – (10</a:t>
            </a:r>
            <a:r>
              <a:rPr lang="it-IT" sz="2000" dirty="0">
                <a:latin typeface="Symbol" charset="0"/>
              </a:rPr>
              <a:t>¸</a:t>
            </a:r>
            <a:r>
              <a:rPr lang="it-IT" sz="2000" dirty="0">
                <a:latin typeface="Times New Roman" charset="0"/>
                <a:sym typeface="Wingdings" charset="0"/>
              </a:rPr>
              <a:t>30) °C</a:t>
            </a:r>
          </a:p>
          <a:p>
            <a:pPr eaLnBrk="1" hangingPunct="1"/>
            <a:r>
              <a:rPr lang="it-IT" sz="2000" dirty="0" err="1">
                <a:latin typeface="Times New Roman" charset="0"/>
              </a:rPr>
              <a:t>Step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polymerization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Symbol" charset="0"/>
              </a:rPr>
              <a:t>D</a:t>
            </a:r>
            <a:r>
              <a:rPr lang="it-IT" sz="2000" dirty="0" err="1">
                <a:latin typeface="Times New Roman" charset="0"/>
              </a:rPr>
              <a:t>h</a:t>
            </a:r>
            <a:r>
              <a:rPr lang="it-IT" sz="2000" baseline="-25000" dirty="0" err="1">
                <a:latin typeface="Times New Roman" charset="0"/>
              </a:rPr>
              <a:t>max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>
                <a:latin typeface="Times New Roman" charset="0"/>
                <a:sym typeface="Wingdings" charset="0"/>
              </a:rPr>
              <a:t>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c</a:t>
            </a:r>
            <a:r>
              <a:rPr lang="it-IT" sz="1600" baseline="-25000" dirty="0" err="1">
                <a:latin typeface="Symbol" charset="0"/>
              </a:rPr>
              <a:t>¥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 </a:t>
            </a:r>
            <a:r>
              <a:rPr lang="it-IT" sz="2000" dirty="0">
                <a:latin typeface="Times New Roman" charset="0"/>
                <a:sym typeface="Wingdings" charset="0"/>
              </a:rPr>
              <a:t>=T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g</a:t>
            </a:r>
            <a:r>
              <a:rPr lang="it-IT" sz="1600" baseline="-25000" dirty="0">
                <a:latin typeface="Symbol" charset="0"/>
              </a:rPr>
              <a:t>¥</a:t>
            </a:r>
            <a:r>
              <a:rPr lang="it-IT" sz="2000" dirty="0">
                <a:latin typeface="Times New Roman" charset="0"/>
                <a:sym typeface="Wingdings" charset="0"/>
              </a:rPr>
              <a:t> – (5</a:t>
            </a:r>
            <a:r>
              <a:rPr lang="it-IT" sz="2000" dirty="0">
                <a:latin typeface="Symbol" charset="0"/>
              </a:rPr>
              <a:t>¸</a:t>
            </a:r>
            <a:r>
              <a:rPr lang="it-IT" sz="2000" dirty="0">
                <a:latin typeface="Times New Roman" charset="0"/>
                <a:sym typeface="Wingdings" charset="0"/>
              </a:rPr>
              <a:t>10) °C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Relationship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between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T</a:t>
            </a:r>
            <a:r>
              <a:rPr lang="it-IT" sz="3200" b="1" baseline="-25000" dirty="0">
                <a:latin typeface="Times New Roman" charset="0"/>
                <a:ea typeface="ＭＳ Ｐゴシック" charset="0"/>
              </a:rPr>
              <a:t>g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and </a:t>
            </a:r>
            <a:r>
              <a:rPr lang="it-IT" sz="3200" b="1" dirty="0">
                <a:latin typeface="Symbol" charset="0"/>
                <a:ea typeface="ＭＳ Ｐゴシック" charset="0"/>
              </a:rPr>
              <a:t>a</a:t>
            </a:r>
          </a:p>
        </p:txBody>
      </p:sp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5143500" y="1071563"/>
            <a:ext cx="3505200" cy="4191000"/>
            <a:chOff x="1210" y="687"/>
            <a:chExt cx="3840" cy="2568"/>
          </a:xfrm>
        </p:grpSpPr>
        <p:grpSp>
          <p:nvGrpSpPr>
            <p:cNvPr id="11274" name="Group 4"/>
            <p:cNvGrpSpPr>
              <a:grpSpLocks/>
            </p:cNvGrpSpPr>
            <p:nvPr/>
          </p:nvGrpSpPr>
          <p:grpSpPr bwMode="auto">
            <a:xfrm>
              <a:off x="1210" y="687"/>
              <a:ext cx="3840" cy="2568"/>
              <a:chOff x="730" y="891"/>
              <a:chExt cx="3840" cy="2568"/>
            </a:xfrm>
          </p:grpSpPr>
          <p:graphicFrame>
            <p:nvGraphicFramePr>
              <p:cNvPr id="11267" name="Object 5"/>
              <p:cNvGraphicFramePr>
                <a:graphicFrameLocks noChangeAspect="1"/>
              </p:cNvGraphicFramePr>
              <p:nvPr/>
            </p:nvGraphicFramePr>
            <p:xfrm>
              <a:off x="730" y="891"/>
              <a:ext cx="3840" cy="2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Grafico" r:id="rId2" imgW="6096000" imgH="4076963" progId="MSGraph.Chart.8">
                      <p:embed followColorScheme="full"/>
                    </p:oleObj>
                  </mc:Choice>
                  <mc:Fallback>
                    <p:oleObj name="Grafico" r:id="rId2" imgW="6096000" imgH="4076963" progId="MSGraph.Chart.8">
                      <p:embed followColorScheme="full"/>
                      <p:pic>
                        <p:nvPicPr>
                          <p:cNvPr id="11267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" y="891"/>
                            <a:ext cx="3840" cy="2568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6" name="Rectangle 6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2688" cy="15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Times New Roman" charset="0"/>
                </a:endParaRPr>
              </a:p>
            </p:txBody>
          </p:sp>
        </p:grpSp>
        <p:sp>
          <p:nvSpPr>
            <p:cNvPr id="11275" name="Freeform 7"/>
            <p:cNvSpPr>
              <a:spLocks/>
            </p:cNvSpPr>
            <p:nvPr/>
          </p:nvSpPr>
          <p:spPr bwMode="auto">
            <a:xfrm>
              <a:off x="1632" y="1296"/>
              <a:ext cx="2688" cy="1536"/>
            </a:xfrm>
            <a:custGeom>
              <a:avLst/>
              <a:gdLst>
                <a:gd name="T0" fmla="*/ 0 w 2688"/>
                <a:gd name="T1" fmla="*/ 1536 h 1536"/>
                <a:gd name="T2" fmla="*/ 672 w 2688"/>
                <a:gd name="T3" fmla="*/ 1488 h 1536"/>
                <a:gd name="T4" fmla="*/ 1248 w 2688"/>
                <a:gd name="T5" fmla="*/ 1344 h 1536"/>
                <a:gd name="T6" fmla="*/ 1728 w 2688"/>
                <a:gd name="T7" fmla="*/ 1104 h 1536"/>
                <a:gd name="T8" fmla="*/ 2064 w 2688"/>
                <a:gd name="T9" fmla="*/ 816 h 1536"/>
                <a:gd name="T10" fmla="*/ 2448 w 2688"/>
                <a:gd name="T11" fmla="*/ 336 h 1536"/>
                <a:gd name="T12" fmla="*/ 2688 w 2688"/>
                <a:gd name="T13" fmla="*/ 0 h 1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8"/>
                <a:gd name="T22" fmla="*/ 0 h 1536"/>
                <a:gd name="T23" fmla="*/ 2688 w 2688"/>
                <a:gd name="T24" fmla="*/ 1536 h 1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8" h="1536">
                  <a:moveTo>
                    <a:pt x="0" y="1536"/>
                  </a:moveTo>
                  <a:cubicBezTo>
                    <a:pt x="232" y="1528"/>
                    <a:pt x="464" y="1520"/>
                    <a:pt x="672" y="1488"/>
                  </a:cubicBezTo>
                  <a:cubicBezTo>
                    <a:pt x="880" y="1456"/>
                    <a:pt x="1072" y="1408"/>
                    <a:pt x="1248" y="1344"/>
                  </a:cubicBezTo>
                  <a:cubicBezTo>
                    <a:pt x="1424" y="1280"/>
                    <a:pt x="1592" y="1192"/>
                    <a:pt x="1728" y="1104"/>
                  </a:cubicBezTo>
                  <a:cubicBezTo>
                    <a:pt x="1864" y="1016"/>
                    <a:pt x="1944" y="944"/>
                    <a:pt x="2064" y="816"/>
                  </a:cubicBezTo>
                  <a:cubicBezTo>
                    <a:pt x="2184" y="688"/>
                    <a:pt x="2344" y="472"/>
                    <a:pt x="2448" y="336"/>
                  </a:cubicBezTo>
                  <a:cubicBezTo>
                    <a:pt x="2552" y="200"/>
                    <a:pt x="2620" y="100"/>
                    <a:pt x="268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09627" y="2209801"/>
            <a:ext cx="4462463" cy="257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dirty="0">
                <a:latin typeface="Times New Roman" charset="0"/>
              </a:rPr>
              <a:t>Di Benedetto </a:t>
            </a:r>
            <a:r>
              <a:rPr lang="it-IT" sz="2400" dirty="0" err="1">
                <a:latin typeface="Times New Roman" charset="0"/>
              </a:rPr>
              <a:t>equation</a:t>
            </a:r>
            <a:endParaRPr lang="it-IT" sz="2400" dirty="0">
              <a:latin typeface="Times New Roman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it-IT" sz="2400" dirty="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endParaRPr lang="it-IT" sz="2400" dirty="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Symbol" charset="0"/>
              </a:rPr>
              <a:t>a </a:t>
            </a:r>
            <a:r>
              <a:rPr lang="it-IT" sz="2000" dirty="0">
                <a:latin typeface="Times New Roman" charset="0"/>
              </a:rPr>
              <a:t>= 0</a:t>
            </a:r>
            <a:r>
              <a:rPr lang="it-IT" sz="2000" dirty="0">
                <a:latin typeface="Times New Roman" charset="0"/>
                <a:sym typeface="Wingdings" charset="0"/>
              </a:rPr>
              <a:t>T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g </a:t>
            </a:r>
            <a:r>
              <a:rPr lang="it-IT" sz="2000" dirty="0">
                <a:latin typeface="Times New Roman" charset="0"/>
                <a:sym typeface="Wingdings" charset="0"/>
              </a:rPr>
              <a:t>= 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go</a:t>
            </a:r>
            <a:r>
              <a:rPr lang="it-IT" sz="2000" dirty="0">
                <a:latin typeface="Times New Roman" charset="0"/>
                <a:sym typeface="Wingdings" charset="0"/>
              </a:rPr>
              <a:t> and </a:t>
            </a:r>
            <a:r>
              <a:rPr lang="it-IT" sz="2000" dirty="0">
                <a:latin typeface="Symbol" charset="0"/>
                <a:sym typeface="Wingdings" charset="0"/>
              </a:rPr>
              <a:t>a </a:t>
            </a:r>
            <a:r>
              <a:rPr lang="it-IT" sz="2000" dirty="0">
                <a:latin typeface="Times New Roman" charset="0"/>
                <a:sym typeface="Wingdings" charset="0"/>
              </a:rPr>
              <a:t>=1T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g </a:t>
            </a:r>
            <a:r>
              <a:rPr lang="it-IT" sz="2000" dirty="0">
                <a:latin typeface="Times New Roman" charset="0"/>
                <a:sym typeface="Wingdings" charset="0"/>
              </a:rPr>
              <a:t>= 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g</a:t>
            </a:r>
            <a:r>
              <a:rPr lang="it-IT" sz="2000" baseline="-25000" dirty="0" err="1">
                <a:latin typeface="Symbol" charset="0"/>
                <a:sym typeface="Wingdings" charset="0"/>
              </a:rPr>
              <a:t>¥</a:t>
            </a:r>
            <a:endParaRPr lang="it-IT" sz="2000" baseline="-25000" dirty="0">
              <a:latin typeface="Times New Roman" charset="0"/>
              <a:sym typeface="Wingding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Times New Roman" charset="0"/>
                <a:sym typeface="Wingdings" charset="0"/>
              </a:rPr>
              <a:t>C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1</a:t>
            </a:r>
            <a:r>
              <a:rPr lang="it-IT" sz="2000" dirty="0">
                <a:latin typeface="Times New Roman" charset="0"/>
                <a:sym typeface="Wingdings" charset="0"/>
              </a:rPr>
              <a:t>/C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2  </a:t>
            </a:r>
            <a:r>
              <a:rPr lang="it-IT" sz="2000" dirty="0">
                <a:latin typeface="Times New Roman" charset="0"/>
                <a:sym typeface="Wingdings" charset="0"/>
              </a:rPr>
              <a:t>= 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g</a:t>
            </a:r>
            <a:r>
              <a:rPr lang="it-IT" sz="2000" baseline="-25000" dirty="0" err="1">
                <a:latin typeface="Symbol" charset="0"/>
              </a:rPr>
              <a:t>¥</a:t>
            </a:r>
            <a:r>
              <a:rPr lang="it-IT" sz="2000" dirty="0">
                <a:latin typeface="Times New Roman" charset="0"/>
                <a:sym typeface="Wingdings" charset="0"/>
              </a:rPr>
              <a:t>/</a:t>
            </a:r>
            <a:r>
              <a:rPr lang="it-IT" sz="2000" dirty="0" err="1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 err="1">
                <a:latin typeface="Times New Roman" charset="0"/>
                <a:sym typeface="Wingdings" charset="0"/>
              </a:rPr>
              <a:t>go</a:t>
            </a:r>
            <a:endParaRPr lang="it-IT" sz="2000" baseline="-25000" dirty="0">
              <a:latin typeface="Times New Roman" charset="0"/>
              <a:sym typeface="Wingdings" charset="0"/>
            </a:endParaRPr>
          </a:p>
        </p:txBody>
      </p:sp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914400" y="2819427"/>
          <a:ext cx="28194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50770" imgH="469601" progId="Equation.3">
                  <p:embed/>
                </p:oleObj>
              </mc:Choice>
              <mc:Fallback>
                <p:oleObj r:id="rId4" imgW="1650770" imgH="469601" progId="Equation.3">
                  <p:embed/>
                  <p:pic>
                    <p:nvPicPr>
                      <p:cNvPr id="11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27"/>
                        <a:ext cx="2819400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CasellaDiTesto 11"/>
          <p:cNvSpPr txBox="1">
            <a:spLocks noChangeArrowheads="1"/>
          </p:cNvSpPr>
          <p:nvPr/>
        </p:nvSpPr>
        <p:spPr bwMode="auto">
          <a:xfrm>
            <a:off x="4786320" y="2000277"/>
            <a:ext cx="928687" cy="28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5" tIns="45591" rIns="91185" bIns="45591">
            <a:spAutoFit/>
          </a:bodyPr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175" indent="11113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0375" indent="111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7575" indent="111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4775" indent="111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31975" indent="111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4" eaLnBrk="1" hangingPunct="1"/>
            <a:r>
              <a:rPr lang="it-IT" sz="2000">
                <a:latin typeface="Times New Roman" charset="0"/>
              </a:rPr>
              <a:t>T</a:t>
            </a:r>
            <a:r>
              <a:rPr lang="it-IT" sz="2000" baseline="-25000">
                <a:latin typeface="Times New Roman" charset="0"/>
              </a:rPr>
              <a:t>g</a:t>
            </a:r>
            <a:r>
              <a:rPr lang="it-IT" sz="2000" baseline="-25000">
                <a:latin typeface="Symbol" charset="0"/>
              </a:rPr>
              <a:t>¥</a:t>
            </a:r>
          </a:p>
          <a:p>
            <a:pPr lvl="4" eaLnBrk="1" hangingPunct="1"/>
            <a:endParaRPr lang="it-IT" sz="2000" baseline="-25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endParaRPr lang="it-IT" sz="2000">
              <a:latin typeface="Times New Roman" charset="0"/>
            </a:endParaRPr>
          </a:p>
          <a:p>
            <a:pPr lvl="4" eaLnBrk="1" hangingPunct="1"/>
            <a:r>
              <a:rPr lang="it-IT" sz="2000">
                <a:latin typeface="Times New Roman" charset="0"/>
              </a:rPr>
              <a:t>T</a:t>
            </a:r>
            <a:r>
              <a:rPr lang="it-IT" sz="2000" baseline="-25000">
                <a:latin typeface="Times New Roman" charset="0"/>
              </a:rPr>
              <a:t>go</a:t>
            </a:r>
            <a:endParaRPr lang="en-US" baseline="-25000">
              <a:latin typeface="Times New Roman" charset="0"/>
            </a:endParaRPr>
          </a:p>
        </p:txBody>
      </p:sp>
      <p:sp>
        <p:nvSpPr>
          <p:cNvPr id="11272" name="CasellaDiTesto 12"/>
          <p:cNvSpPr txBox="1">
            <a:spLocks noChangeArrowheads="1"/>
          </p:cNvSpPr>
          <p:nvPr/>
        </p:nvSpPr>
        <p:spPr bwMode="auto">
          <a:xfrm>
            <a:off x="5429264" y="4714888"/>
            <a:ext cx="2723308" cy="3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</a:rPr>
              <a:t>0		          1</a:t>
            </a:r>
            <a:endParaRPr lang="en-US">
              <a:latin typeface="Times New Roman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57891" y="4857760"/>
            <a:ext cx="1902570" cy="369071"/>
          </a:xfrm>
          <a:prstGeom prst="rect">
            <a:avLst/>
          </a:prstGeom>
          <a:noFill/>
        </p:spPr>
        <p:txBody>
          <a:bodyPr wrap="none" lIns="91185" tIns="45591" rIns="91185" bIns="45591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Degree of reaction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313"/>
            <a:ext cx="8786874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Relationship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between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>
                <a:latin typeface="Symbol" charset="0"/>
                <a:ea typeface="ＭＳ Ｐゴシック" charset="0"/>
              </a:rPr>
              <a:t>a 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and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3200" b="1" baseline="-25000" dirty="0" err="1">
                <a:latin typeface="Times New Roman" charset="0"/>
                <a:ea typeface="ＭＳ Ｐゴシック" charset="0"/>
              </a:rPr>
              <a:t>c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definition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Symbol" charset="0"/>
                <a:ea typeface="ＭＳ Ｐゴシック" charset="0"/>
              </a:rPr>
              <a:t>a</a:t>
            </a:r>
            <a:r>
              <a:rPr lang="it-IT" sz="3200" b="1" baseline="-25000" dirty="0" err="1">
                <a:latin typeface="Times New Roman" charset="0"/>
                <a:ea typeface="ＭＳ Ｐゴシック" charset="0"/>
              </a:rPr>
              <a:t>max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748088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1357313" y="1500188"/>
            <a:ext cx="701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6" tIns="45582" rIns="91166" bIns="45582"/>
          <a:lstStyle/>
          <a:p>
            <a:pPr marL="2051502" lvl="4" indent="-227948" defTabSz="910196"/>
            <a:r>
              <a:rPr lang="it-IT" sz="2000" dirty="0">
                <a:latin typeface="Times New Roman" charset="0"/>
              </a:rPr>
              <a:t>		       </a:t>
            </a:r>
            <a:r>
              <a:rPr lang="it-IT" sz="2000" dirty="0" err="1">
                <a:latin typeface="Symbol" charset="0"/>
              </a:rPr>
              <a:t>a</a:t>
            </a:r>
            <a:r>
              <a:rPr lang="it-IT" sz="2000" baseline="-25000" dirty="0" err="1">
                <a:latin typeface="Times New Roman" charset="0"/>
              </a:rPr>
              <a:t>max</a:t>
            </a:r>
            <a:endParaRPr lang="it-IT" sz="2000" baseline="-25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r>
              <a:rPr lang="it-IT" sz="2000" dirty="0">
                <a:latin typeface="Times New Roman" charset="0"/>
              </a:rPr>
              <a:t>			  </a:t>
            </a:r>
          </a:p>
          <a:p>
            <a:pPr marL="2051502" lvl="4" indent="-227948" defTabSz="910196"/>
            <a:r>
              <a:rPr lang="it-IT" sz="2000" dirty="0">
                <a:latin typeface="Times New Roman" charset="0"/>
              </a:rPr>
              <a:t>			       </a:t>
            </a:r>
            <a:r>
              <a:rPr lang="it-IT" sz="1600" dirty="0">
                <a:latin typeface="Times New Roman" charset="0"/>
              </a:rPr>
              <a:t>cure temperature         </a:t>
            </a:r>
            <a:r>
              <a:rPr lang="it-IT" sz="2000" dirty="0">
                <a:latin typeface="Times New Roman" charset="0"/>
              </a:rPr>
              <a:t> T</a:t>
            </a:r>
            <a:r>
              <a:rPr lang="it-IT" sz="2000" baseline="-25000" dirty="0">
                <a:latin typeface="Times New Roman" charset="0"/>
              </a:rPr>
              <a:t>c</a:t>
            </a:r>
            <a:r>
              <a:rPr lang="it-IT" sz="2000" baseline="-25000" dirty="0">
                <a:latin typeface="Symbol" charset="0"/>
                <a:sym typeface="Wingdings" charset="0"/>
              </a:rPr>
              <a:t>¥ </a:t>
            </a:r>
            <a:r>
              <a:rPr lang="it-IT" sz="2000" dirty="0">
                <a:latin typeface="Times New Roman" charset="0"/>
              </a:rPr>
              <a:t>				</a:t>
            </a:r>
          </a:p>
          <a:p>
            <a:pPr marL="2051502" lvl="4" indent="-227948" defTabSz="910196"/>
            <a:endParaRPr lang="it-IT" sz="2000" dirty="0">
              <a:latin typeface="Times New Roman" charset="0"/>
            </a:endParaRPr>
          </a:p>
          <a:p>
            <a:pPr marL="2051502" lvl="4" indent="-227948" defTabSz="910196"/>
            <a:r>
              <a:rPr lang="it-IT" sz="2000" dirty="0">
                <a:latin typeface="Times New Roman" charset="0"/>
              </a:rPr>
              <a:t>	</a:t>
            </a:r>
          </a:p>
        </p:txBody>
      </p:sp>
      <p:sp>
        <p:nvSpPr>
          <p:cNvPr id="12296" name="Freeform 5"/>
          <p:cNvSpPr>
            <a:spLocks/>
          </p:cNvSpPr>
          <p:nvPr/>
        </p:nvSpPr>
        <p:spPr bwMode="auto">
          <a:xfrm>
            <a:off x="5715000" y="2209800"/>
            <a:ext cx="2438400" cy="2362200"/>
          </a:xfrm>
          <a:custGeom>
            <a:avLst/>
            <a:gdLst>
              <a:gd name="T0" fmla="*/ 0 w 1536"/>
              <a:gd name="T1" fmla="*/ 2147483647 h 1488"/>
              <a:gd name="T2" fmla="*/ 2147483647 w 1536"/>
              <a:gd name="T3" fmla="*/ 2147483647 h 1488"/>
              <a:gd name="T4" fmla="*/ 2147483647 w 1536"/>
              <a:gd name="T5" fmla="*/ 2147483647 h 1488"/>
              <a:gd name="T6" fmla="*/ 2147483647 w 1536"/>
              <a:gd name="T7" fmla="*/ 2147483647 h 1488"/>
              <a:gd name="T8" fmla="*/ 2147483647 w 1536"/>
              <a:gd name="T9" fmla="*/ 2147483647 h 1488"/>
              <a:gd name="T10" fmla="*/ 2147483647 w 1536"/>
              <a:gd name="T11" fmla="*/ 2147483647 h 1488"/>
              <a:gd name="T12" fmla="*/ 2147483647 w 1536"/>
              <a:gd name="T13" fmla="*/ 2147483647 h 1488"/>
              <a:gd name="T14" fmla="*/ 2147483647 w 1536"/>
              <a:gd name="T15" fmla="*/ 2147483647 h 1488"/>
              <a:gd name="T16" fmla="*/ 2147483647 w 1536"/>
              <a:gd name="T17" fmla="*/ 0 h 14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36"/>
              <a:gd name="T28" fmla="*/ 0 h 1488"/>
              <a:gd name="T29" fmla="*/ 1536 w 1536"/>
              <a:gd name="T30" fmla="*/ 1488 h 14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36" h="1488">
                <a:moveTo>
                  <a:pt x="0" y="1488"/>
                </a:moveTo>
                <a:cubicBezTo>
                  <a:pt x="32" y="1424"/>
                  <a:pt x="64" y="1360"/>
                  <a:pt x="96" y="1296"/>
                </a:cubicBezTo>
                <a:cubicBezTo>
                  <a:pt x="128" y="1232"/>
                  <a:pt x="144" y="1184"/>
                  <a:pt x="192" y="1104"/>
                </a:cubicBezTo>
                <a:cubicBezTo>
                  <a:pt x="240" y="1024"/>
                  <a:pt x="312" y="920"/>
                  <a:pt x="384" y="816"/>
                </a:cubicBezTo>
                <a:cubicBezTo>
                  <a:pt x="456" y="712"/>
                  <a:pt x="552" y="568"/>
                  <a:pt x="624" y="480"/>
                </a:cubicBezTo>
                <a:cubicBezTo>
                  <a:pt x="696" y="392"/>
                  <a:pt x="760" y="336"/>
                  <a:pt x="816" y="288"/>
                </a:cubicBezTo>
                <a:cubicBezTo>
                  <a:pt x="872" y="240"/>
                  <a:pt x="896" y="224"/>
                  <a:pt x="960" y="192"/>
                </a:cubicBezTo>
                <a:cubicBezTo>
                  <a:pt x="1024" y="160"/>
                  <a:pt x="1104" y="128"/>
                  <a:pt x="1200" y="96"/>
                </a:cubicBezTo>
                <a:cubicBezTo>
                  <a:pt x="1296" y="64"/>
                  <a:pt x="1480" y="16"/>
                  <a:pt x="1536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085" tIns="37542" rIns="75085" bIns="37542"/>
          <a:lstStyle/>
          <a:p>
            <a:endParaRPr lang="it-IT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478463" y="1643063"/>
            <a:ext cx="2454275" cy="258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5532438" y="1928802"/>
            <a:ext cx="2468586" cy="2281248"/>
          </a:xfrm>
          <a:custGeom>
            <a:avLst/>
            <a:gdLst>
              <a:gd name="T0" fmla="*/ 0 w 1536"/>
              <a:gd name="T1" fmla="*/ 2147483647 h 1392"/>
              <a:gd name="T2" fmla="*/ 2147483647 w 1536"/>
              <a:gd name="T3" fmla="*/ 2147483647 h 1392"/>
              <a:gd name="T4" fmla="*/ 2147483647 w 1536"/>
              <a:gd name="T5" fmla="*/ 2147483647 h 1392"/>
              <a:gd name="T6" fmla="*/ 2147483647 w 1536"/>
              <a:gd name="T7" fmla="*/ 2147483647 h 1392"/>
              <a:gd name="T8" fmla="*/ 2147483647 w 1536"/>
              <a:gd name="T9" fmla="*/ 2147483647 h 1392"/>
              <a:gd name="T10" fmla="*/ 2147483647 w 1536"/>
              <a:gd name="T11" fmla="*/ 2147483647 h 1392"/>
              <a:gd name="T12" fmla="*/ 2147483647 w 1536"/>
              <a:gd name="T13" fmla="*/ 2147483647 h 1392"/>
              <a:gd name="T14" fmla="*/ 2147483647 w 1536"/>
              <a:gd name="T15" fmla="*/ 2147483647 h 1392"/>
              <a:gd name="T16" fmla="*/ 2147483647 w 1536"/>
              <a:gd name="T17" fmla="*/ 2147483647 h 1392"/>
              <a:gd name="T18" fmla="*/ 2147483647 w 1536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36"/>
              <a:gd name="T31" fmla="*/ 0 h 1392"/>
              <a:gd name="T32" fmla="*/ 1536 w 1536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36" h="1392">
                <a:moveTo>
                  <a:pt x="0" y="1392"/>
                </a:moveTo>
                <a:cubicBezTo>
                  <a:pt x="44" y="1316"/>
                  <a:pt x="88" y="1240"/>
                  <a:pt x="144" y="1152"/>
                </a:cubicBezTo>
                <a:cubicBezTo>
                  <a:pt x="200" y="1064"/>
                  <a:pt x="280" y="944"/>
                  <a:pt x="336" y="864"/>
                </a:cubicBezTo>
                <a:cubicBezTo>
                  <a:pt x="392" y="784"/>
                  <a:pt x="440" y="720"/>
                  <a:pt x="480" y="672"/>
                </a:cubicBezTo>
                <a:cubicBezTo>
                  <a:pt x="520" y="624"/>
                  <a:pt x="536" y="616"/>
                  <a:pt x="576" y="576"/>
                </a:cubicBezTo>
                <a:cubicBezTo>
                  <a:pt x="616" y="536"/>
                  <a:pt x="664" y="480"/>
                  <a:pt x="720" y="432"/>
                </a:cubicBezTo>
                <a:cubicBezTo>
                  <a:pt x="776" y="384"/>
                  <a:pt x="840" y="336"/>
                  <a:pt x="912" y="288"/>
                </a:cubicBezTo>
                <a:cubicBezTo>
                  <a:pt x="984" y="240"/>
                  <a:pt x="1080" y="184"/>
                  <a:pt x="1152" y="144"/>
                </a:cubicBezTo>
                <a:cubicBezTo>
                  <a:pt x="1224" y="104"/>
                  <a:pt x="1280" y="72"/>
                  <a:pt x="1344" y="48"/>
                </a:cubicBezTo>
                <a:cubicBezTo>
                  <a:pt x="1408" y="24"/>
                  <a:pt x="1496" y="8"/>
                  <a:pt x="15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5" tIns="45591" rIns="91185" bIns="45591"/>
          <a:lstStyle/>
          <a:p>
            <a:endParaRPr lang="it-I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532438" y="19288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185" tIns="45591" rIns="91185" bIns="45591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638550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285720" y="2317754"/>
            <a:ext cx="4743480" cy="3836988"/>
            <a:chOff x="384" y="1392"/>
            <a:chExt cx="2880" cy="2417"/>
          </a:xfrm>
        </p:grpSpPr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384" y="1392"/>
              <a:ext cx="2880" cy="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111014" tIns="55507" rIns="111014" bIns="55507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000" dirty="0">
                  <a:latin typeface="Times New Roman" charset="0"/>
                </a:rPr>
                <a:t> Di Benedetto </a:t>
              </a:r>
              <a:r>
                <a:rPr lang="it-IT" sz="2000" dirty="0" err="1">
                  <a:latin typeface="Times New Roman" charset="0"/>
                </a:rPr>
                <a:t>eq</a:t>
              </a:r>
              <a:r>
                <a:rPr lang="it-IT" sz="2000" dirty="0">
                  <a:latin typeface="Times New Roman" charset="0"/>
                </a:rPr>
                <a:t>. can </a:t>
              </a:r>
              <a:r>
                <a:rPr lang="it-IT" sz="2000" dirty="0" err="1">
                  <a:latin typeface="Times New Roman" charset="0"/>
                </a:rPr>
                <a:t>be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inverted</a:t>
              </a:r>
              <a:r>
                <a:rPr lang="it-IT" sz="2000" dirty="0">
                  <a:latin typeface="Times New Roman" charset="0"/>
                </a:rPr>
                <a:t> and </a:t>
              </a:r>
              <a:r>
                <a:rPr lang="it-IT" sz="2000" dirty="0" err="1">
                  <a:latin typeface="Times New Roman" charset="0"/>
                </a:rPr>
                <a:t>T</a:t>
              </a:r>
              <a:r>
                <a:rPr lang="it-IT" sz="2000" baseline="-25000" dirty="0" err="1">
                  <a:latin typeface="Times New Roman" charset="0"/>
                </a:rPr>
                <a:t>c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substituted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to</a:t>
              </a:r>
              <a:r>
                <a:rPr lang="it-IT" sz="2000" dirty="0">
                  <a:latin typeface="Times New Roman" charset="0"/>
                </a:rPr>
                <a:t> T</a:t>
              </a:r>
              <a:r>
                <a:rPr lang="it-IT" sz="2000" baseline="-25000" dirty="0">
                  <a:latin typeface="Times New Roman" charset="0"/>
                </a:rPr>
                <a:t>g.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is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then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expressed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as</a:t>
              </a:r>
              <a:r>
                <a:rPr lang="it-IT" sz="2000" dirty="0">
                  <a:latin typeface="Times New Roman" charset="0"/>
                </a:rPr>
                <a:t> a </a:t>
              </a:r>
              <a:r>
                <a:rPr lang="it-IT" sz="2000" dirty="0" err="1">
                  <a:latin typeface="Times New Roman" charset="0"/>
                </a:rPr>
                <a:t>function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of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</a:t>
              </a:r>
              <a:r>
                <a:rPr lang="it-IT" sz="2000" baseline="-25000" dirty="0" err="1">
                  <a:latin typeface="Times New Roman" charset="0"/>
                </a:rPr>
                <a:t>c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>
                  <a:latin typeface="Times New Roman" charset="0"/>
                </a:rPr>
                <a:t>: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it-IT" sz="2400" dirty="0">
                <a:latin typeface="Times New Roman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it-IT" sz="2400" dirty="0">
                <a:latin typeface="Times New Roman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it-IT" sz="2000" dirty="0">
                  <a:latin typeface="Times New Roman" charset="0"/>
                </a:rPr>
                <a:t>More </a:t>
              </a:r>
              <a:r>
                <a:rPr lang="it-IT" sz="2000" dirty="0" err="1">
                  <a:latin typeface="Times New Roman" charset="0"/>
                </a:rPr>
                <a:t>often</a:t>
              </a:r>
              <a:r>
                <a:rPr lang="it-IT" sz="2000" dirty="0">
                  <a:latin typeface="Times New Roman" charset="0"/>
                </a:rPr>
                <a:t> a </a:t>
              </a:r>
              <a:r>
                <a:rPr lang="it-IT" sz="2000" dirty="0" err="1">
                  <a:latin typeface="Times New Roman" charset="0"/>
                </a:rPr>
                <a:t>linear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dependence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of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from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</a:t>
              </a:r>
              <a:r>
                <a:rPr lang="it-IT" sz="2000" baseline="-25000" dirty="0" err="1">
                  <a:latin typeface="Times New Roman" charset="0"/>
                </a:rPr>
                <a:t>c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is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assumed</a:t>
              </a:r>
              <a:r>
                <a:rPr lang="it-IT" sz="2000" dirty="0">
                  <a:latin typeface="Times New Roman" charset="0"/>
                </a:rPr>
                <a:t>, </a:t>
              </a:r>
              <a:r>
                <a:rPr lang="it-IT" sz="2000" dirty="0" err="1">
                  <a:latin typeface="Times New Roman" charset="0"/>
                </a:rPr>
                <a:t>when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is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close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to</a:t>
              </a:r>
              <a:r>
                <a:rPr lang="it-IT" sz="2000" dirty="0">
                  <a:latin typeface="Times New Roman" charset="0"/>
                </a:rPr>
                <a:t> 1: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>
                  <a:latin typeface="Times New Roman" charset="0"/>
                </a:rPr>
                <a:t>= a </a:t>
              </a:r>
              <a:r>
                <a:rPr lang="it-IT" sz="2000" dirty="0" err="1">
                  <a:latin typeface="Times New Roman" charset="0"/>
                </a:rPr>
                <a:t>+b</a:t>
              </a:r>
              <a:r>
                <a:rPr lang="it-IT" sz="2000" dirty="0">
                  <a:latin typeface="Times New Roman" charset="0"/>
                </a:rPr>
                <a:t> </a:t>
              </a:r>
              <a:r>
                <a:rPr lang="it-IT" sz="2000" dirty="0" err="1">
                  <a:latin typeface="Times New Roman" charset="0"/>
                </a:rPr>
                <a:t>T</a:t>
              </a:r>
              <a:r>
                <a:rPr lang="it-IT" sz="2000" baseline="-25000" dirty="0" err="1">
                  <a:latin typeface="Times New Roman" charset="0"/>
                </a:rPr>
                <a:t>c</a:t>
              </a:r>
              <a:r>
                <a:rPr lang="it-IT" sz="2000" baseline="-25000" dirty="0">
                  <a:latin typeface="Times New Roman" charset="0"/>
                </a:rPr>
                <a:t>	</a:t>
              </a:r>
              <a:r>
                <a:rPr lang="it-IT" sz="2000" dirty="0" err="1">
                  <a:latin typeface="Times New Roman" charset="0"/>
                </a:rPr>
                <a:t>for</a:t>
              </a:r>
              <a:r>
                <a:rPr lang="it-IT" sz="2000" dirty="0">
                  <a:latin typeface="Times New Roman" charset="0"/>
                </a:rPr>
                <a:t>	 0.6 &lt; </a:t>
              </a: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dirty="0">
                  <a:latin typeface="Times New Roman" charset="0"/>
                </a:rPr>
                <a:t> &lt; 1</a:t>
              </a:r>
              <a:r>
                <a:rPr lang="it-IT" sz="2000" dirty="0">
                  <a:latin typeface="Times New Roman" charset="0"/>
                  <a:sym typeface="Wingdings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 sz="2000" dirty="0" err="1">
                  <a:latin typeface="Symbol" charset="0"/>
                </a:rPr>
                <a:t>a</a:t>
              </a:r>
              <a:r>
                <a:rPr lang="it-IT" sz="2000" baseline="-25000" dirty="0" err="1">
                  <a:latin typeface="Times New Roman" charset="0"/>
                </a:rPr>
                <a:t>max</a:t>
              </a:r>
              <a:r>
                <a:rPr lang="it-IT" sz="2000" baseline="-25000" dirty="0">
                  <a:latin typeface="Times New Roman" charset="0"/>
                </a:rPr>
                <a:t> </a:t>
              </a:r>
              <a:r>
                <a:rPr lang="it-IT" sz="2000" dirty="0">
                  <a:latin typeface="Times New Roman" charset="0"/>
                  <a:sym typeface="Wingdings" charset="0"/>
                </a:rPr>
                <a:t> = 1		</a:t>
              </a:r>
              <a:r>
                <a:rPr lang="it-IT" sz="2000" dirty="0">
                  <a:latin typeface="Times New Roman" charset="0"/>
                </a:rPr>
                <a:t>for</a:t>
              </a:r>
              <a:r>
                <a:rPr lang="it-IT" sz="2000" dirty="0">
                  <a:latin typeface="Times New Roman" charset="0"/>
                  <a:sym typeface="Wingdings" charset="0"/>
                </a:rPr>
                <a:t> 	T </a:t>
              </a:r>
              <a:r>
                <a:rPr lang="it-IT" sz="2000" u="sng" dirty="0">
                  <a:latin typeface="Times New Roman" charset="0"/>
                  <a:sym typeface="Wingdings" charset="0"/>
                </a:rPr>
                <a:t>&gt;</a:t>
              </a:r>
              <a:r>
                <a:rPr lang="it-IT" sz="2000" dirty="0">
                  <a:latin typeface="Times New Roman" charset="0"/>
                  <a:sym typeface="Wingdings" charset="0"/>
                </a:rPr>
                <a:t> T</a:t>
              </a:r>
              <a:r>
                <a:rPr lang="it-IT" sz="2000" baseline="-25000" dirty="0">
                  <a:latin typeface="Times New Roman" charset="0"/>
                  <a:sym typeface="Wingdings" charset="0"/>
                </a:rPr>
                <a:t>c</a:t>
              </a:r>
              <a:r>
                <a:rPr lang="it-IT" sz="2000" baseline="-25000" dirty="0">
                  <a:latin typeface="Symbol" charset="0"/>
                  <a:sym typeface="Wingdings" charset="0"/>
                </a:rPr>
                <a:t>¥</a:t>
              </a:r>
            </a:p>
          </p:txBody>
        </p:sp>
        <p:graphicFrame>
          <p:nvGraphicFramePr>
            <p:cNvPr id="12292" name="Object 15"/>
            <p:cNvGraphicFramePr>
              <a:graphicFrameLocks noChangeAspect="1"/>
            </p:cNvGraphicFramePr>
            <p:nvPr/>
          </p:nvGraphicFramePr>
          <p:xfrm>
            <a:off x="672" y="2064"/>
            <a:ext cx="2352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867406" imgH="469885" progId="Equation.3">
                    <p:embed/>
                  </p:oleObj>
                </mc:Choice>
                <mc:Fallback>
                  <p:oleObj r:id="rId2" imgW="1867406" imgH="469885" progId="Equation.3">
                    <p:embed/>
                    <p:pic>
                      <p:nvPicPr>
                        <p:cNvPr id="12292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064"/>
                          <a:ext cx="2352" cy="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291" name="Object 16"/>
          <p:cNvGraphicFramePr>
            <a:graphicFrameLocks noChangeAspect="1"/>
          </p:cNvGraphicFramePr>
          <p:nvPr/>
        </p:nvGraphicFramePr>
        <p:xfrm>
          <a:off x="5856288" y="5388002"/>
          <a:ext cx="170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464" imgH="431570" progId="Equation.3">
                  <p:embed/>
                </p:oleObj>
              </mc:Choice>
              <mc:Fallback>
                <p:oleObj name="Equation" r:id="rId4" imgW="850464" imgH="431570" progId="Equation.3">
                  <p:embed/>
                  <p:pic>
                    <p:nvPicPr>
                      <p:cNvPr id="1229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5388002"/>
                        <a:ext cx="1701800" cy="925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5143504" y="40719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214942" y="17859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313"/>
            <a:ext cx="8786874" cy="69440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Which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data I can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collect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from DSC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analysis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748088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638550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67544" y="1052736"/>
            <a:ext cx="8208912" cy="539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111014" tIns="55507" rIns="111014" bIns="555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sz="2400" dirty="0">
                <a:latin typeface="Times New Roman" charset="0"/>
              </a:rPr>
              <a:t>Basic information: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dynamic scans on prepregs and cured samples lead to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go</a:t>
            </a:r>
            <a:r>
              <a:rPr lang="en-GB" sz="2000" dirty="0">
                <a:latin typeface="Times New Roman" charset="0"/>
              </a:rPr>
              <a:t>, and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gmax</a:t>
            </a:r>
            <a:endParaRPr lang="en-GB" sz="2000" baseline="-25000" dirty="0">
              <a:latin typeface="Times New Roman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dynamic scans run above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gmax</a:t>
            </a:r>
            <a:r>
              <a:rPr lang="en-GB" sz="2000" dirty="0">
                <a:latin typeface="Times New Roman" charset="0"/>
              </a:rPr>
              <a:t> , allow to measure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max</a:t>
            </a:r>
            <a:r>
              <a:rPr lang="en-GB" sz="2000" dirty="0">
                <a:latin typeface="Times New Roman" charset="0"/>
              </a:rPr>
              <a:t>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</a:t>
            </a:r>
            <a:r>
              <a:rPr lang="en-GB" sz="2000" dirty="0">
                <a:latin typeface="Times New Roman" charset="0"/>
              </a:rPr>
              <a:t>(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cure</a:t>
            </a:r>
            <a:r>
              <a:rPr lang="en-GB" sz="2000" dirty="0">
                <a:latin typeface="Times New Roman" charset="0"/>
              </a:rPr>
              <a:t>) is obtained  by a dynamic scan after an isothermal test performed  below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gmax</a:t>
            </a:r>
            <a:endParaRPr lang="en-GB" sz="2000" dirty="0">
              <a:latin typeface="Times New Roman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charset="0"/>
              </a:rPr>
              <a:t>Isothemal</a:t>
            </a:r>
            <a:r>
              <a:rPr lang="en-GB" sz="2000" dirty="0">
                <a:latin typeface="Times New Roman" charset="0"/>
              </a:rPr>
              <a:t> DSC tests allow to measure the heat of reaction corresponding at each curing temperature ,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iso</a:t>
            </a:r>
            <a:r>
              <a:rPr lang="en-GB" sz="2000" dirty="0">
                <a:latin typeface="Times New Roman" charset="0"/>
              </a:rPr>
              <a:t>, and </a:t>
            </a:r>
            <a:r>
              <a:rPr lang="en-GB" sz="2000" dirty="0" err="1">
                <a:latin typeface="Symbol" panose="05050102010706020507" pitchFamily="18" charset="2"/>
              </a:rPr>
              <a:t>a</a:t>
            </a:r>
            <a:r>
              <a:rPr lang="en-GB" sz="2000" baseline="-25000" dirty="0" err="1">
                <a:latin typeface="Times New Roman" charset="0"/>
              </a:rPr>
              <a:t>max</a:t>
            </a:r>
            <a:endParaRPr lang="en-GB" sz="2000" baseline="-25000" dirty="0">
              <a:latin typeface="Times New Roman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GB" sz="2400" dirty="0">
                <a:latin typeface="Times New Roman" charset="0"/>
              </a:rPr>
              <a:t>Higher level information: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The shape of a DSC test in isothermal conditions is proportional to the function representing the rate of reaction d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/dt that is obtained after subtraction of baseline and normalization by sample weight and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max</a:t>
            </a:r>
            <a:r>
              <a:rPr lang="en-GB" sz="2000" dirty="0">
                <a:latin typeface="Times New Roman" charset="0"/>
              </a:rPr>
              <a:t>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Integration (numerical) of DSC measured heat flow, normalized by sample weight and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max</a:t>
            </a:r>
            <a:r>
              <a:rPr lang="en-GB" sz="2000" dirty="0">
                <a:latin typeface="Times New Roman" charset="0"/>
              </a:rPr>
              <a:t> or direct integration (numerical) of d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/dt allows to obtain the degree of reaction 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(t) </a:t>
            </a:r>
          </a:p>
          <a:p>
            <a:pPr eaLnBrk="1" hangingPunct="1">
              <a:spcBef>
                <a:spcPct val="50000"/>
              </a:spcBef>
            </a:pPr>
            <a:endParaRPr lang="it-IT" sz="2000" baseline="-25000" dirty="0">
              <a:latin typeface="Symbol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38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313"/>
            <a:ext cx="8786874" cy="69440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Glossary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748088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638550" y="319565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14282" y="1052736"/>
            <a:ext cx="8462174" cy="572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111014" tIns="55507" rIns="111014" bIns="555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charset="0"/>
              </a:rPr>
              <a:t>dH</a:t>
            </a:r>
            <a:r>
              <a:rPr lang="en-GB" sz="2000" dirty="0">
                <a:latin typeface="Times New Roman" charset="0"/>
              </a:rPr>
              <a:t>/dt and dh/dt: heat flow (mw) and heat flow normalized by sample weight (W/g) respectively as measured by DSC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BL: Baseline used for integration of DSC thermograms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go</a:t>
            </a:r>
            <a:r>
              <a:rPr lang="en-GB" sz="2000" dirty="0">
                <a:latin typeface="Times New Roman" charset="0"/>
              </a:rPr>
              <a:t> : the glass transition of an uncured resin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gmax</a:t>
            </a:r>
            <a:r>
              <a:rPr lang="en-GB" sz="2000" dirty="0">
                <a:latin typeface="Times New Roman" charset="0"/>
              </a:rPr>
              <a:t> or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</a:t>
            </a:r>
            <a:r>
              <a:rPr lang="en-GB" sz="2000" baseline="-25000" dirty="0">
                <a:latin typeface="Times New Roman" charset="0"/>
              </a:rPr>
              <a:t>∞</a:t>
            </a:r>
            <a:r>
              <a:rPr lang="en-GB" sz="2000" dirty="0">
                <a:latin typeface="Times New Roman" charset="0"/>
              </a:rPr>
              <a:t>: maximum glass transition temperature of a resin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T</a:t>
            </a:r>
            <a:r>
              <a:rPr lang="en-GB" sz="2000" baseline="-25000" dirty="0">
                <a:latin typeface="Times New Roman" charset="0"/>
              </a:rPr>
              <a:t>c∞</a:t>
            </a:r>
            <a:r>
              <a:rPr lang="en-GB" sz="2000" dirty="0">
                <a:latin typeface="Times New Roman" charset="0"/>
              </a:rPr>
              <a:t>:the minimum curing temperature allowing to reach the maximum glass transition temperature of a resin. Usually, some °C lower than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gmax</a:t>
            </a:r>
            <a:r>
              <a:rPr lang="en-GB" sz="2000" dirty="0">
                <a:latin typeface="Times New Roman" charset="0"/>
              </a:rPr>
              <a:t> = </a:t>
            </a:r>
            <a:r>
              <a:rPr lang="en-GB" sz="2000" dirty="0" err="1">
                <a:latin typeface="Times New Roman" charset="0"/>
              </a:rPr>
              <a:t>T</a:t>
            </a:r>
            <a:r>
              <a:rPr lang="en-GB" sz="2000" baseline="-25000" dirty="0" err="1">
                <a:latin typeface="Times New Roman" charset="0"/>
              </a:rPr>
              <a:t>g</a:t>
            </a:r>
            <a:r>
              <a:rPr lang="en-GB" sz="2000" baseline="-25000" dirty="0">
                <a:latin typeface="Times New Roman" charset="0"/>
              </a:rPr>
              <a:t>∞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max</a:t>
            </a:r>
            <a:r>
              <a:rPr lang="en-GB" sz="2000" dirty="0">
                <a:latin typeface="Times New Roman" charset="0"/>
              </a:rPr>
              <a:t> : Maximum heat of reaction used as reference value in  normalization of DSC results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iso</a:t>
            </a:r>
            <a:r>
              <a:rPr lang="en-GB" sz="2000" dirty="0">
                <a:latin typeface="Times New Roman" charset="0"/>
              </a:rPr>
              <a:t> : isothermal heat of reaction, always</a:t>
            </a:r>
            <a:r>
              <a:rPr lang="en-GB" sz="2000" u="sng" dirty="0">
                <a:latin typeface="Times New Roman" charset="0"/>
              </a:rPr>
              <a:t>&lt;</a:t>
            </a:r>
            <a:r>
              <a:rPr lang="en-GB" sz="2000" dirty="0">
                <a:latin typeface="Symbol" charset="0"/>
              </a:rPr>
              <a:t>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max</a:t>
            </a:r>
            <a:r>
              <a:rPr lang="en-GB" sz="2000" dirty="0">
                <a:latin typeface="Times New Roman" charset="0"/>
              </a:rPr>
              <a:t>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 </a:t>
            </a:r>
            <a:r>
              <a:rPr lang="en-GB" sz="2000" dirty="0" err="1">
                <a:latin typeface="Symbol" panose="05050102010706020507" pitchFamily="18" charset="2"/>
              </a:rPr>
              <a:t>a</a:t>
            </a:r>
            <a:r>
              <a:rPr lang="en-GB" sz="2000" baseline="-25000" dirty="0" err="1">
                <a:latin typeface="Times New Roman" charset="0"/>
              </a:rPr>
              <a:t>max</a:t>
            </a:r>
            <a:r>
              <a:rPr lang="en-GB" sz="2000" dirty="0">
                <a:latin typeface="Times New Roman" charset="0"/>
              </a:rPr>
              <a:t>: maximum degree of reaction obtained as the ratio between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iso</a:t>
            </a:r>
            <a:r>
              <a:rPr lang="en-GB" sz="2000" dirty="0">
                <a:latin typeface="Times New Roman" charset="0"/>
              </a:rPr>
              <a:t> and </a:t>
            </a:r>
            <a:r>
              <a:rPr lang="en-GB" sz="2000" dirty="0" err="1">
                <a:latin typeface="Symbol" charset="0"/>
              </a:rPr>
              <a:t>D</a:t>
            </a:r>
            <a:r>
              <a:rPr lang="en-GB" sz="2000" dirty="0" err="1">
                <a:latin typeface="Times New Roman" charset="0"/>
              </a:rPr>
              <a:t>h</a:t>
            </a:r>
            <a:r>
              <a:rPr lang="en-GB" sz="2000" baseline="-25000" dirty="0" err="1">
                <a:latin typeface="Times New Roman" charset="0"/>
              </a:rPr>
              <a:t>max</a:t>
            </a:r>
            <a:r>
              <a:rPr lang="en-GB" sz="2000" dirty="0">
                <a:latin typeface="Times New Roman" charset="0"/>
              </a:rPr>
              <a:t> . It is reached at the end of an isothermal curing process below T</a:t>
            </a:r>
            <a:r>
              <a:rPr lang="en-GB" sz="2000" baseline="-25000" dirty="0">
                <a:latin typeface="Times New Roman" charset="0"/>
              </a:rPr>
              <a:t>c∞</a:t>
            </a:r>
            <a:r>
              <a:rPr lang="en-GB" sz="2000" dirty="0">
                <a:latin typeface="Times New Roman" charset="0"/>
              </a:rPr>
              <a:t> .</a:t>
            </a:r>
            <a:endParaRPr lang="en-GB" sz="2000" baseline="-25000" dirty="0">
              <a:latin typeface="Times New Roman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charset="0"/>
              </a:rPr>
              <a:t>d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/dt: rate of reaction (a function of time and temperature) obtained by isothermal and dynamic DSC scans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(</a:t>
            </a:r>
            <a:r>
              <a:rPr lang="en-GB" sz="2000" dirty="0" err="1">
                <a:latin typeface="Times New Roman" charset="0"/>
              </a:rPr>
              <a:t>t,T</a:t>
            </a:r>
            <a:r>
              <a:rPr lang="en-GB" sz="2000" dirty="0">
                <a:latin typeface="Times New Roman" charset="0"/>
              </a:rPr>
              <a:t>): degree of reaction obtained by integration of d</a:t>
            </a:r>
            <a:r>
              <a:rPr lang="en-GB" sz="2000" dirty="0">
                <a:latin typeface="Symbol" panose="05050102010706020507" pitchFamily="18" charset="2"/>
              </a:rPr>
              <a:t>a</a:t>
            </a:r>
            <a:r>
              <a:rPr lang="en-GB" sz="2000" dirty="0">
                <a:latin typeface="Times New Roman" charset="0"/>
              </a:rPr>
              <a:t>/dt</a:t>
            </a:r>
          </a:p>
          <a:p>
            <a:pPr eaLnBrk="1" hangingPunct="1">
              <a:spcBef>
                <a:spcPct val="50000"/>
              </a:spcBef>
            </a:pPr>
            <a:endParaRPr lang="it-IT" sz="2000" baseline="-25000" dirty="0">
              <a:latin typeface="Symbol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88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76200" y="762000"/>
            <a:ext cx="44243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it-IT" sz="2200" b="1" dirty="0"/>
              <a:t> </a:t>
            </a:r>
            <a:r>
              <a:rPr lang="en-US" sz="1800" b="1" dirty="0"/>
              <a:t>Only the molecular species containing active centers can be added to the monomers.</a:t>
            </a:r>
            <a:endParaRPr lang="it-IT" sz="1800" b="1" dirty="0"/>
          </a:p>
          <a:p>
            <a:pPr algn="just" eaLnBrk="1" hangingPunct="1">
              <a:spcAft>
                <a:spcPct val="30000"/>
              </a:spcAft>
              <a:buFontTx/>
              <a:buChar char="•"/>
            </a:pPr>
            <a:r>
              <a:rPr lang="it-IT" sz="1800" b="1" dirty="0"/>
              <a:t> </a:t>
            </a:r>
            <a:r>
              <a:rPr lang="en-US" sz="1800" b="1" u="sng" dirty="0"/>
              <a:t>A polymer with high molecular weight quickly forms </a:t>
            </a:r>
            <a:r>
              <a:rPr lang="en-US" sz="1800" b="1" dirty="0"/>
              <a:t>and the concentration of monomers decreases continuously during the reaction.</a:t>
            </a:r>
          </a:p>
          <a:p>
            <a:pPr algn="just" eaLnBrk="1" hangingPunct="1">
              <a:spcAft>
                <a:spcPct val="30000"/>
              </a:spcAft>
              <a:buFontTx/>
              <a:buChar char="•"/>
            </a:pPr>
            <a:r>
              <a:rPr lang="en-US" sz="1800" b="1" dirty="0"/>
              <a:t> Monomer, polymer of high molecular weight and active centers are present at any reaction time.</a:t>
            </a:r>
            <a:endParaRPr lang="it-IT" sz="1800" b="1" dirty="0"/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4191000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000" b="1">
                <a:latin typeface="Tahoma" charset="0"/>
                <a:ea typeface="MS PGothic" charset="0"/>
              </a:rPr>
              <a:t>CHAIN POLYMERIZATION</a:t>
            </a: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4724400" y="76200"/>
            <a:ext cx="41910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Tahoma" charset="0"/>
              </a:rPr>
              <a:t>STEP POLYMERIZATION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4714875" y="762000"/>
            <a:ext cx="4429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it-IT" sz="2200" b="1" dirty="0"/>
              <a:t> </a:t>
            </a:r>
            <a:r>
              <a:rPr lang="en-US" sz="1800" b="1" dirty="0"/>
              <a:t>Any reactive molecular species can react and combine</a:t>
            </a:r>
            <a:r>
              <a:rPr lang="it-IT" sz="1800" b="1" dirty="0"/>
              <a:t>.</a:t>
            </a:r>
          </a:p>
          <a:p>
            <a:pPr algn="just" eaLnBrk="1" hangingPunct="1">
              <a:spcAft>
                <a:spcPct val="30000"/>
              </a:spcAft>
              <a:buFontTx/>
              <a:buChar char="•"/>
            </a:pPr>
            <a:r>
              <a:rPr lang="it-IT" sz="1800" b="1" dirty="0"/>
              <a:t> </a:t>
            </a:r>
            <a:r>
              <a:rPr lang="en-US" sz="1800" b="1" dirty="0"/>
              <a:t>Rapid disappearance of the monomer immediately after the start of the reaction.</a:t>
            </a:r>
            <a:endParaRPr lang="it-IT" sz="1800" b="1" dirty="0"/>
          </a:p>
          <a:p>
            <a:pPr algn="just" eaLnBrk="1" hangingPunct="1">
              <a:spcAft>
                <a:spcPct val="30000"/>
              </a:spcAft>
              <a:buFontTx/>
              <a:buChar char="•"/>
            </a:pPr>
            <a:r>
              <a:rPr lang="en-US" sz="1800" b="1" dirty="0"/>
              <a:t> </a:t>
            </a:r>
            <a:r>
              <a:rPr lang="en-US" sz="1800" b="1" u="sng" dirty="0"/>
              <a:t>The molecular weight of the growing polymer increases slowly</a:t>
            </a:r>
            <a:r>
              <a:rPr lang="it-IT" sz="1800" b="1" u="sng" dirty="0"/>
              <a:t>. </a:t>
            </a:r>
            <a:r>
              <a:rPr lang="en-US" sz="1800" b="1" u="sng" dirty="0"/>
              <a:t>The high molecular weight polymer appears at high degrees of conversion.</a:t>
            </a:r>
          </a:p>
          <a:p>
            <a:pPr algn="just" eaLnBrk="1" hangingPunct="1">
              <a:buFontTx/>
              <a:buChar char="•"/>
            </a:pPr>
            <a:r>
              <a:rPr lang="en-US" sz="1800" b="1" dirty="0"/>
              <a:t> Molecular species of any size are present at any reaction time.</a:t>
            </a:r>
            <a:endParaRPr lang="it-IT" sz="1800" b="1" dirty="0"/>
          </a:p>
        </p:txBody>
      </p:sp>
      <p:pic>
        <p:nvPicPr>
          <p:cNvPr id="922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076700"/>
            <a:ext cx="46958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57205" y="5715012"/>
            <a:ext cx="1361248" cy="522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>
                <a:latin typeface="Symbol" charset="0"/>
              </a:rPr>
              <a:t>a</a:t>
            </a:r>
            <a:r>
              <a:rPr lang="it-IT" sz="2800" baseline="-25000">
                <a:latin typeface="Times New Roman" charset="0"/>
              </a:rPr>
              <a:t>g</a:t>
            </a:r>
            <a:r>
              <a:rPr lang="it-IT" sz="2800">
                <a:latin typeface="Times New Roman" charset="0"/>
              </a:rPr>
              <a:t> &lt; 0.1</a:t>
            </a:r>
            <a:endParaRPr lang="en-US" sz="2800">
              <a:latin typeface="Times New Roman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7143768" y="5691199"/>
            <a:ext cx="1916998" cy="52296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dirty="0">
                <a:solidFill>
                  <a:srgbClr val="1F497D"/>
                </a:solidFill>
                <a:latin typeface="Symbol" charset="0"/>
              </a:rPr>
              <a:t>0.3&lt;</a:t>
            </a:r>
            <a:r>
              <a:rPr lang="it-IT" sz="2800" dirty="0" err="1">
                <a:solidFill>
                  <a:srgbClr val="1F497D"/>
                </a:solidFill>
                <a:latin typeface="Symbol" charset="0"/>
              </a:rPr>
              <a:t>a</a:t>
            </a:r>
            <a:r>
              <a:rPr lang="it-IT" sz="2800" baseline="-25000" dirty="0" err="1">
                <a:solidFill>
                  <a:srgbClr val="1F497D"/>
                </a:solidFill>
                <a:latin typeface="Times New Roman" charset="0"/>
              </a:rPr>
              <a:t>g</a:t>
            </a:r>
            <a:r>
              <a:rPr lang="it-IT" sz="2800" dirty="0">
                <a:solidFill>
                  <a:srgbClr val="1F497D"/>
                </a:solidFill>
                <a:latin typeface="Times New Roman" charset="0"/>
              </a:rPr>
              <a:t> &lt;0.6</a:t>
            </a:r>
            <a:endParaRPr lang="en-US" sz="2800" dirty="0">
              <a:solidFill>
                <a:srgbClr val="1F497D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88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185" tIns="45591" rIns="91185" bIns="45591"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latin typeface="+mn-lt"/>
                <a:ea typeface="+mn-ea"/>
                <a:cs typeface="+mn-cs"/>
              </a:rPr>
              <a:t>Step polymerization: statistic approach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8611" name="Rectangle 3"/>
          <p:cNvSpPr txBox="1">
            <a:spLocks noChangeArrowheads="1"/>
          </p:cNvSpPr>
          <p:nvPr/>
        </p:nvSpPr>
        <p:spPr bwMode="auto">
          <a:xfrm>
            <a:off x="357188" y="1295400"/>
            <a:ext cx="8501062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5" tIns="45591" rIns="91185" bIns="4559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Times New Roman" charset="0"/>
              </a:rPr>
              <a:t>Given two monomers </a:t>
            </a:r>
            <a:r>
              <a:rPr lang="en-US" sz="2800" dirty="0">
                <a:solidFill>
                  <a:schemeClr val="accent1"/>
                </a:solidFill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R</a:t>
            </a:r>
            <a:r>
              <a:rPr lang="en-US" sz="2800" dirty="0">
                <a:solidFill>
                  <a:schemeClr val="accent1"/>
                </a:solidFill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R’</a:t>
            </a:r>
            <a:r>
              <a:rPr lang="en-US" altLang="ja-JP" sz="2800" dirty="0">
                <a:solidFill>
                  <a:schemeClr val="accent1"/>
                </a:solidFill>
                <a:latin typeface="Times New Roman" charset="0"/>
              </a:rPr>
              <a:t>B </a:t>
            </a:r>
            <a:r>
              <a:rPr lang="en-US" altLang="ja-JP" sz="2800" dirty="0">
                <a:latin typeface="Times New Roman" charset="0"/>
              </a:rPr>
              <a:t>with </a:t>
            </a:r>
            <a:r>
              <a:rPr lang="en-US" altLang="ja-JP" sz="2800" dirty="0">
                <a:solidFill>
                  <a:schemeClr val="accent1"/>
                </a:solidFill>
                <a:latin typeface="Times New Roman" charset="0"/>
              </a:rPr>
              <a:t>A</a:t>
            </a:r>
            <a:r>
              <a:rPr lang="en-US" altLang="ja-JP" sz="2800" dirty="0">
                <a:latin typeface="Times New Roman" charset="0"/>
              </a:rPr>
              <a:t> and </a:t>
            </a:r>
            <a:r>
              <a:rPr lang="en-US" altLang="ja-JP" sz="2800" dirty="0">
                <a:solidFill>
                  <a:schemeClr val="accent1"/>
                </a:solidFill>
                <a:latin typeface="Times New Roman" charset="0"/>
              </a:rPr>
              <a:t>B</a:t>
            </a:r>
            <a:r>
              <a:rPr lang="en-US" altLang="ja-JP" sz="2800" dirty="0">
                <a:latin typeface="Times New Roman" charset="0"/>
              </a:rPr>
              <a:t> two reactive functional groups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Times New Roman" charset="0"/>
              </a:rPr>
              <a:t>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= Number of A functional groups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dirty="0">
                <a:latin typeface="Times New Roman" charset="0"/>
              </a:rPr>
              <a:t>P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=[F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(0)- 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(t)]/ 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(0)		0</a:t>
            </a:r>
            <a:r>
              <a:rPr lang="en-US" sz="2800" u="sng" dirty="0">
                <a:latin typeface="Times New Roman" charset="0"/>
              </a:rPr>
              <a:t>&lt;</a:t>
            </a:r>
            <a:r>
              <a:rPr lang="en-US" sz="2800" dirty="0">
                <a:latin typeface="Times New Roman" charset="0"/>
              </a:rPr>
              <a:t> P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u="sng" dirty="0">
                <a:latin typeface="Times New Roman" charset="0"/>
              </a:rPr>
              <a:t>&lt;</a:t>
            </a:r>
            <a:r>
              <a:rPr lang="en-US" sz="2800" dirty="0">
                <a:latin typeface="Times New Roman" charset="0"/>
              </a:rPr>
              <a:t>1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Times New Roman" charset="0"/>
              </a:rPr>
              <a:t>If A and B are in stoichiometric balance: P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=P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=P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Times New Roman" charset="0"/>
              </a:rPr>
              <a:t>If A and B are not in stoichiometric balance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dirty="0">
                <a:latin typeface="Times New Roman" charset="0"/>
              </a:rPr>
              <a:t>P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Symbol" charset="0"/>
              </a:rPr>
              <a:t>¹</a:t>
            </a:r>
            <a:r>
              <a:rPr lang="en-US" sz="2800" dirty="0">
                <a:latin typeface="Times New Roman" charset="0"/>
              </a:rPr>
              <a:t>P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  <a:sym typeface="Wingdings" charset="0"/>
              </a:rPr>
              <a:t></a:t>
            </a:r>
            <a:r>
              <a:rPr lang="en-US" sz="2800" dirty="0">
                <a:latin typeface="Times New Roman" charset="0"/>
              </a:rPr>
              <a:t> P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/P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=F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(0)/F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(0)=r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Times New Roman" charset="0"/>
              </a:rPr>
              <a:t>As a consequence of: 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(0)- F</a:t>
            </a:r>
            <a:r>
              <a:rPr lang="en-US" sz="2800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(t)=F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(0)- F</a:t>
            </a:r>
            <a:r>
              <a:rPr lang="en-US" sz="2800" baseline="-25000" dirty="0">
                <a:latin typeface="Times New Roman" charset="0"/>
              </a:rPr>
              <a:t>B</a:t>
            </a:r>
            <a:r>
              <a:rPr lang="en-US" sz="2800" dirty="0">
                <a:latin typeface="Times New Roman" charset="0"/>
              </a:rPr>
              <a:t>(t)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572500" cy="5410200"/>
          </a:xfrm>
        </p:spPr>
        <p:txBody>
          <a:bodyPr/>
          <a:lstStyle/>
          <a:p>
            <a:pPr eaLnBrk="1" hangingPunct="1"/>
            <a:r>
              <a:rPr lang="en-US" sz="2400" dirty="0"/>
              <a:t>Degree of polymerization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=[M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-M(t)]/P(t)</a:t>
            </a:r>
          </a:p>
          <a:p>
            <a:pPr algn="ctr" eaLnBrk="1" hangingPunct="1">
              <a:buFontTx/>
              <a:buNone/>
            </a:pP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=</a:t>
            </a:r>
            <a:r>
              <a:rPr lang="en-US" sz="2400" u="sng" dirty="0" err="1">
                <a:latin typeface="Times New Roman" charset="0"/>
                <a:ea typeface="ＭＳ Ｐゴシック" charset="0"/>
                <a:cs typeface="Times New Roman" charset="0"/>
              </a:rPr>
              <a:t>N°of</a:t>
            </a:r>
            <a:r>
              <a:rPr lang="en-US" sz="2400" u="sng" dirty="0">
                <a:latin typeface="Times New Roman" charset="0"/>
                <a:ea typeface="ＭＳ Ｐゴシック" charset="0"/>
                <a:cs typeface="Times New Roman" charset="0"/>
              </a:rPr>
              <a:t>  initial monomers-N° of monomers at time t</a:t>
            </a:r>
            <a:endParaRPr lang="en-US" sz="24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		N° polymer molecules</a:t>
            </a:r>
          </a:p>
          <a:p>
            <a:pPr eaLnBrk="1" hangingPunct="1">
              <a:buFontTx/>
              <a:buNone/>
            </a:pPr>
            <a:r>
              <a:rPr lang="en-US" sz="24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=</a:t>
            </a:r>
            <a:r>
              <a:rPr lang="en-US" sz="2400" dirty="0" err="1">
                <a:latin typeface="Symbol" charset="0"/>
                <a:ea typeface="ＭＳ Ｐゴシック" charset="0"/>
                <a:cs typeface="Times New Roman" charset="0"/>
              </a:rPr>
              <a:t>S</a:t>
            </a:r>
            <a:r>
              <a:rPr lang="en-US" sz="2400" baseline="-25000" dirty="0" err="1">
                <a:latin typeface="Symbol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= Total 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polym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. weight= 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= 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= </a:t>
            </a:r>
            <a:r>
              <a:rPr lang="en-US" sz="24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400" baseline="-250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endParaRPr lang="en-US" sz="2400" baseline="-25000" dirty="0">
              <a:solidFill>
                <a:srgbClr val="FF33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    </a:t>
            </a:r>
            <a:r>
              <a:rPr lang="en-US" sz="2400" dirty="0" err="1">
                <a:latin typeface="Symbol" charset="0"/>
                <a:ea typeface="ＭＳ Ｐゴシック" charset="0"/>
                <a:cs typeface="Times New Roman" charset="0"/>
              </a:rPr>
              <a:t>S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N° of molecules	</a:t>
            </a:r>
            <a:r>
              <a:rPr lang="en-US" sz="2400" dirty="0" err="1">
                <a:latin typeface="Symbol" charset="0"/>
                <a:ea typeface="ＭＳ Ｐゴシック" charset="0"/>
                <a:cs typeface="Times New Roman" charset="0"/>
              </a:rPr>
              <a:t>S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   P(t)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Assuming that M(t)&lt;&lt;M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and negligible as soon as the reaction begins.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represents the molecular weight of the monomers (in absence of any secondary products)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is a measure of the average molecular weight</a:t>
            </a:r>
          </a:p>
        </p:txBody>
      </p:sp>
      <p:sp>
        <p:nvSpPr>
          <p:cNvPr id="69635" name="Line 4"/>
          <p:cNvSpPr>
            <a:spLocks noChangeShapeType="1"/>
          </p:cNvSpPr>
          <p:nvPr/>
        </p:nvSpPr>
        <p:spPr bwMode="auto">
          <a:xfrm>
            <a:off x="1371600" y="33004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185" tIns="45591" rIns="91185" bIns="45591"/>
          <a:lstStyle/>
          <a:p>
            <a:endParaRPr lang="en-US"/>
          </a:p>
        </p:txBody>
      </p:sp>
      <p:sp>
        <p:nvSpPr>
          <p:cNvPr id="69636" name="Line 5"/>
          <p:cNvSpPr>
            <a:spLocks noChangeShapeType="1"/>
          </p:cNvSpPr>
          <p:nvPr/>
        </p:nvSpPr>
        <p:spPr bwMode="auto">
          <a:xfrm>
            <a:off x="4968875" y="33258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185" tIns="45591" rIns="91185" bIns="45591"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6016625" y="33115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185" tIns="45591" rIns="91185" bIns="45591"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185" tIns="45591" rIns="91185" bIns="45591" anchor="ctr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n-lt"/>
                <a:ea typeface="+mn-ea"/>
                <a:cs typeface="+mn-cs"/>
              </a:rPr>
              <a:t>Step polymerization: Degree of polymerization</a:t>
            </a:r>
            <a:endParaRPr lang="en-US" sz="4400"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2428860" y="3321470"/>
            <a:ext cx="235745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410200"/>
          </a:xfrm>
        </p:spPr>
        <p:txBody>
          <a:bodyPr/>
          <a:lstStyle/>
          <a:p>
            <a:pPr marL="0" indent="101306" eaLnBrk="1" hangingPunct="1"/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Hypotesis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: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marL="816801" lvl="1" indent="31655" eaLnBrk="1" hangingPunct="1"/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R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R’</a:t>
            </a:r>
            <a:r>
              <a:rPr lang="en-US" altLang="ja-JP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 </a:t>
            </a:r>
            <a:endParaRPr lang="en-US" altLang="ja-JP" sz="24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816801" lvl="1" indent="31655" eaLnBrk="1" hangingPunct="1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r=F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(0)/F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(0)&lt;1 (excess of 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</a:p>
          <a:p>
            <a:pPr marL="0" indent="101306" eaLnBrk="1" hangingPunct="1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Total number of monomers at t=0 M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:</a:t>
            </a:r>
          </a:p>
          <a:p>
            <a:pPr marL="0" indent="101306" algn="ctr" eaLnBrk="1" hangingPunct="1"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= [F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(0)+F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(0)]/2 = [F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(0)(1+1/r)]/2	(eq.1)</a:t>
            </a:r>
          </a:p>
          <a:p>
            <a:pPr marL="0" indent="101306" eaLnBrk="1" hangingPunct="1"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The polymers at any time t can be of the following types</a:t>
            </a:r>
          </a:p>
          <a:p>
            <a:pPr marL="0" indent="101306" algn="ctr" eaLnBrk="1" hangingPunct="1">
              <a:buNone/>
            </a:pP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------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</a:t>
            </a:r>
            <a:r>
              <a:rPr lang="en-US" sz="2400" dirty="0" err="1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------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	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------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</a:p>
          <a:p>
            <a:pPr marL="0" indent="101306" eaLnBrk="1" hangingPunct="1"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Since B is in excess, the last polymer should never be present (low probability to occur)</a:t>
            </a:r>
            <a:endParaRPr lang="en-US" sz="2400" dirty="0">
              <a:solidFill>
                <a:schemeClr val="accent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101306" algn="just" eaLnBrk="1" hangingPunct="1">
              <a:buNone/>
            </a:pPr>
            <a:endParaRPr lang="en-US" sz="24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101306" algn="just" eaLnBrk="1" hangingPunct="1"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The number of polymer chains is obtained counting the number of chain ends and then dividing by 2</a:t>
            </a:r>
          </a:p>
          <a:p>
            <a:pPr marL="0" indent="10130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0659" name="Rectangle 9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Step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stoichiometry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degree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polymerization</a:t>
            </a:r>
            <a:endParaRPr lang="it-IT" sz="3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1295400"/>
            <a:ext cx="8786812" cy="5276850"/>
          </a:xfrm>
        </p:spPr>
        <p:txBody>
          <a:bodyPr/>
          <a:lstStyle/>
          <a:p>
            <a:pPr marL="0" indent="31655" eaLnBrk="1" hangingPunct="1">
              <a:buNone/>
            </a:pP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number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chain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ends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associated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with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the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molecules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----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 	</a:t>
            </a:r>
          </a:p>
          <a:p>
            <a:pPr marL="0" indent="31655" algn="ctr" eaLnBrk="1" hangingPunct="1">
              <a:buNone/>
            </a:pP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2F</a:t>
            </a:r>
            <a:r>
              <a:rPr lang="it-IT" sz="2000" baseline="-25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(0)(1-P</a:t>
            </a:r>
            <a:r>
              <a:rPr lang="it-IT" sz="2000" baseline="-25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	(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stoichiometric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ratio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) </a:t>
            </a:r>
          </a:p>
          <a:p>
            <a:pPr marL="0" indent="31655" eaLnBrk="1" hangingPunct="1">
              <a:buNone/>
            </a:pP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number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chain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ends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associated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with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the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molecules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----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</a:p>
          <a:p>
            <a:pPr marL="0" indent="31655" algn="ctr" eaLnBrk="1" hangingPunct="1">
              <a:buNone/>
            </a:pP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		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F</a:t>
            </a:r>
            <a:r>
              <a:rPr lang="it-IT" sz="2000" baseline="-25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B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(0)-F</a:t>
            </a:r>
            <a:r>
              <a:rPr lang="it-IT" sz="2000" baseline="-25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it-IT" sz="20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(0)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	(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depending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from the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excess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of B)</a:t>
            </a:r>
          </a:p>
          <a:p>
            <a:pPr marL="0" indent="31655" eaLnBrk="1" hangingPunct="1">
              <a:buNone/>
            </a:pP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Number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molecules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  <a:cs typeface="Times New Roman" charset="0"/>
              </a:rPr>
              <a:t>polymer</a:t>
            </a:r>
            <a:r>
              <a:rPr lang="it-IT" sz="2000" dirty="0">
                <a:latin typeface="Times New Roman" charset="0"/>
                <a:ea typeface="ＭＳ Ｐゴシック" charset="0"/>
                <a:cs typeface="Times New Roman" charset="0"/>
              </a:rPr>
              <a:t> P(t)</a:t>
            </a:r>
          </a:p>
          <a:p>
            <a:pPr marL="0" indent="31655" eaLnBrk="1" hangingPunct="1">
              <a:buNone/>
            </a:pPr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eaLnBrk="1" hangingPunct="1">
              <a:buNone/>
            </a:pPr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eaLnBrk="1" hangingPunct="1"/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eaLnBrk="1" hangingPunct="1">
              <a:buNone/>
            </a:pPr>
            <a:endParaRPr lang="it-IT" sz="2000" dirty="0">
              <a:solidFill>
                <a:schemeClr val="accent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eaLnBrk="1" hangingPunct="1">
              <a:buNone/>
            </a:pPr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algn="r" eaLnBrk="1" hangingPunct="1">
              <a:buNone/>
            </a:pPr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algn="r" eaLnBrk="1" hangingPunct="1">
              <a:buNone/>
            </a:pPr>
            <a:endParaRPr lang="it-IT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31655" algn="r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  <a:cs typeface="Times New Roman" charset="0"/>
              </a:rPr>
              <a:t>Eq</a:t>
            </a:r>
            <a:r>
              <a:rPr lang="it-IT" sz="2400" dirty="0">
                <a:latin typeface="Times New Roman" charset="0"/>
                <a:ea typeface="ＭＳ Ｐゴシック" charset="0"/>
                <a:cs typeface="Times New Roman" charset="0"/>
              </a:rPr>
              <a:t>(2)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524000" y="3657600"/>
          <a:ext cx="50292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10443" imgH="393777" progId="Equation.3">
                  <p:embed/>
                </p:oleObj>
              </mc:Choice>
              <mc:Fallback>
                <p:oleObj name="Equation" r:id="rId2" imgW="2210443" imgH="393777" progId="Equation.3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5029200" cy="895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1600200" y="4953027"/>
          <a:ext cx="50292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70" imgH="571569" progId="Equation.3">
                  <p:embed/>
                </p:oleObj>
              </mc:Choice>
              <mc:Fallback>
                <p:oleObj name="Equation" r:id="rId4" imgW="1955570" imgH="571569" progId="Equation.3">
                  <p:embed/>
                  <p:pic>
                    <p:nvPicPr>
                      <p:cNvPr id="133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953027"/>
                        <a:ext cx="5029200" cy="1470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Step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stoichiometry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degree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polymerization</a:t>
            </a:r>
            <a:endParaRPr lang="it-IT" sz="3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Effect</a:t>
            </a:r>
            <a:r>
              <a:rPr lang="it-IT" sz="3200" dirty="0">
                <a:latin typeface="Times New Roman" charset="0"/>
                <a:ea typeface="ＭＳ Ｐゴシック" charset="0"/>
              </a:rPr>
              <a:t> of Temperature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Cure </a:t>
            </a:r>
            <a:r>
              <a:rPr lang="it-IT" dirty="0" err="1">
                <a:latin typeface="Times New Roman" charset="0"/>
                <a:ea typeface="ＭＳ Ｐゴシック" charset="0"/>
              </a:rPr>
              <a:t>kinetics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it-IT" dirty="0">
                <a:latin typeface="Times New Roman" charset="0"/>
                <a:ea typeface="ＭＳ Ｐゴシック" charset="0"/>
              </a:rPr>
              <a:t>Rate of </a:t>
            </a:r>
            <a:r>
              <a:rPr lang="it-IT" dirty="0" err="1">
                <a:latin typeface="Times New Roman" charset="0"/>
                <a:ea typeface="ＭＳ Ｐゴシック" charset="0"/>
              </a:rPr>
              <a:t>reaction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it-IT" dirty="0">
                <a:latin typeface="Times New Roman" charset="0"/>
                <a:ea typeface="ＭＳ Ｐゴシック" charset="0"/>
              </a:rPr>
              <a:t>Maximum </a:t>
            </a:r>
            <a:r>
              <a:rPr lang="it-IT" dirty="0" err="1">
                <a:latin typeface="Times New Roman" charset="0"/>
                <a:ea typeface="ＭＳ Ｐゴシック" charset="0"/>
              </a:rPr>
              <a:t>degree</a:t>
            </a:r>
            <a:r>
              <a:rPr lang="it-IT" dirty="0">
                <a:latin typeface="Times New Roman" charset="0"/>
                <a:ea typeface="ＭＳ Ｐゴシック" charset="0"/>
              </a:rPr>
              <a:t> of </a:t>
            </a:r>
            <a:r>
              <a:rPr lang="it-IT" dirty="0" err="1">
                <a:latin typeface="Times New Roman" charset="0"/>
                <a:ea typeface="ＭＳ Ｐゴシック" charset="0"/>
              </a:rPr>
              <a:t>reaction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Viscosity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Degradation</a:t>
            </a:r>
            <a:r>
              <a:rPr lang="it-IT" dirty="0">
                <a:latin typeface="Times New Roman" charset="0"/>
                <a:ea typeface="ＭＳ Ｐゴシック" charset="0"/>
              </a:rPr>
              <a:t> of the </a:t>
            </a:r>
            <a:r>
              <a:rPr lang="it-IT" dirty="0" err="1">
                <a:latin typeface="Times New Roman" charset="0"/>
                <a:ea typeface="ＭＳ Ｐゴシック" charset="0"/>
              </a:rPr>
              <a:t>resin</a:t>
            </a:r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38" y="1447800"/>
            <a:ext cx="8001000" cy="5410200"/>
          </a:xfrm>
        </p:spPr>
        <p:txBody>
          <a:bodyPr/>
          <a:lstStyle/>
          <a:p>
            <a:pPr marL="0" indent="31655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If</a:t>
            </a:r>
            <a:r>
              <a:rPr lang="it-IT" sz="2400" dirty="0">
                <a:latin typeface="Times New Roman" charset="0"/>
                <a:ea typeface="ＭＳ Ｐゴシック" charset="0"/>
              </a:rPr>
              <a:t> M(t)&lt;&lt;M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then</a:t>
            </a:r>
            <a:r>
              <a:rPr lang="it-IT" sz="2400" dirty="0">
                <a:latin typeface="Times New Roman" charset="0"/>
                <a:ea typeface="ＭＳ Ｐゴシック" charset="0"/>
              </a:rPr>
              <a:t>,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degree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400" dirty="0">
                <a:latin typeface="Times New Roman" charset="0"/>
                <a:ea typeface="ＭＳ Ｐゴシック" charset="0"/>
              </a:rPr>
              <a:t>:</a:t>
            </a:r>
          </a:p>
          <a:p>
            <a:pPr marL="0" indent="31655" algn="ctr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algn="ctr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  <a:sym typeface="Wingdings" charset="0"/>
              </a:rPr>
              <a:t>X</a:t>
            </a:r>
            <a:r>
              <a:rPr lang="it-IT" sz="2400" baseline="-25000" dirty="0" err="1">
                <a:latin typeface="Times New Roman" charset="0"/>
                <a:ea typeface="ＭＳ Ｐゴシック" charset="0"/>
                <a:sym typeface="Wingdings" charset="0"/>
              </a:rPr>
              <a:t>n</a:t>
            </a:r>
            <a:r>
              <a:rPr lang="it-IT" sz="2400" dirty="0" err="1">
                <a:latin typeface="Times New Roman" charset="0"/>
                <a:ea typeface="ＭＳ Ｐゴシック" charset="0"/>
                <a:sym typeface="Wingdings" charset="0"/>
              </a:rPr>
              <a:t>=</a:t>
            </a:r>
            <a:r>
              <a:rPr lang="it-IT" sz="2400" dirty="0">
                <a:latin typeface="Times New Roman" charset="0"/>
                <a:ea typeface="ＭＳ Ｐゴシック" charset="0"/>
                <a:sym typeface="Wingdings" charset="0"/>
              </a:rPr>
              <a:t> (M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  <a:sym typeface="Wingdings" charset="0"/>
              </a:rPr>
              <a:t>-M(t))/P(t) </a:t>
            </a:r>
            <a:r>
              <a:rPr lang="it-IT" sz="2400" dirty="0" err="1">
                <a:latin typeface="Symbol" charset="0"/>
                <a:ea typeface="ＭＳ Ｐゴシック" charset="0"/>
              </a:rPr>
              <a:t>@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</a:rPr>
              <a:t>/P(t)</a:t>
            </a:r>
          </a:p>
          <a:p>
            <a:pPr marL="0" indent="31655" algn="just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substituting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Eq</a:t>
            </a:r>
            <a:r>
              <a:rPr lang="it-IT" sz="2400" dirty="0">
                <a:latin typeface="Times New Roman" charset="0"/>
                <a:ea typeface="ＭＳ Ｐゴシック" charset="0"/>
              </a:rPr>
              <a:t>. 1 and 2:</a:t>
            </a:r>
          </a:p>
          <a:p>
            <a:pPr marL="0" indent="31655" algn="just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31655" eaLnBrk="1" hangingPunct="1">
              <a:buNone/>
            </a:pPr>
            <a:endParaRPr lang="it-IT" sz="2400" dirty="0">
              <a:solidFill>
                <a:schemeClr val="accent1"/>
              </a:solidFill>
              <a:latin typeface="Times New Roman" charset="0"/>
              <a:ea typeface="ＭＳ Ｐゴシック" charset="0"/>
            </a:endParaRPr>
          </a:p>
          <a:p>
            <a:pPr marL="0" indent="31655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31655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31655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4338" name="Object 1024"/>
          <p:cNvGraphicFramePr>
            <a:graphicFrameLocks noChangeAspect="1"/>
          </p:cNvGraphicFramePr>
          <p:nvPr/>
        </p:nvGraphicFramePr>
        <p:xfrm>
          <a:off x="762000" y="3429004"/>
          <a:ext cx="734695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4373" imgH="761724" progId="Equation.3">
                  <p:embed/>
                </p:oleObj>
              </mc:Choice>
              <mc:Fallback>
                <p:oleObj name="Equation" r:id="rId2" imgW="3504373" imgH="761724" progId="Equation.3">
                  <p:embed/>
                  <p:pic>
                    <p:nvPicPr>
                      <p:cNvPr id="1433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4"/>
                        <a:ext cx="7346950" cy="1597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Step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stoichiometry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degree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polymerization</a:t>
            </a:r>
            <a:endParaRPr lang="it-IT" sz="3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1571627"/>
            <a:ext cx="8501062" cy="4776788"/>
          </a:xfrm>
        </p:spPr>
        <p:txBody>
          <a:bodyPr/>
          <a:lstStyle/>
          <a:p>
            <a:pPr marL="0" indent="31655" eaLnBrk="1" hangingPunct="1">
              <a:buFontTx/>
              <a:buAutoNum type="arabicParenR"/>
            </a:pPr>
            <a:r>
              <a:rPr lang="it-IT" sz="2800" dirty="0">
                <a:latin typeface="Times New Roman" charset="0"/>
                <a:ea typeface="ＭＳ Ｐゴシック" charset="0"/>
              </a:rPr>
              <a:t>In the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special</a:t>
            </a:r>
            <a:r>
              <a:rPr lang="it-IT" sz="2800" dirty="0">
                <a:latin typeface="Times New Roman" charset="0"/>
                <a:ea typeface="ＭＳ Ｐゴシック" charset="0"/>
              </a:rPr>
              <a:t> case r=1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X</a:t>
            </a:r>
            <a:r>
              <a:rPr lang="it-IT" sz="2800" baseline="-25000" dirty="0">
                <a:latin typeface="Times New Roman" charset="0"/>
                <a:ea typeface="ＭＳ Ｐゴシック" charset="0"/>
                <a:sym typeface="Wingdings" charset="0"/>
              </a:rPr>
              <a:t>n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=1/(1-P)	       (P</a:t>
            </a:r>
            <a:r>
              <a:rPr lang="it-IT" sz="2800" baseline="-25000" dirty="0">
                <a:latin typeface="Times New Roman" charset="0"/>
                <a:ea typeface="ＭＳ Ｐゴシック" charset="0"/>
                <a:sym typeface="Wingdings" charset="0"/>
              </a:rPr>
              <a:t>A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=P</a:t>
            </a:r>
            <a:r>
              <a:rPr lang="it-IT" sz="2800" baseline="-25000" dirty="0">
                <a:latin typeface="Times New Roman" charset="0"/>
                <a:ea typeface="ＭＳ Ｐゴシック" charset="0"/>
                <a:sym typeface="Wingdings" charset="0"/>
              </a:rPr>
              <a:t>B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=P)</a:t>
            </a:r>
          </a:p>
          <a:p>
            <a:pPr marL="0" indent="31655" eaLnBrk="1" hangingPunct="1">
              <a:buNone/>
            </a:pPr>
            <a:endParaRPr lang="it-IT" sz="28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eaLnBrk="1" hangingPunct="1">
              <a:buNone/>
            </a:pPr>
            <a:endParaRPr lang="it-IT" sz="28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eaLnBrk="1" hangingPunct="1">
              <a:buNone/>
            </a:pPr>
            <a:endParaRPr lang="it-IT" sz="28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eaLnBrk="1" hangingPunct="1">
              <a:buNone/>
            </a:pPr>
            <a:endParaRPr lang="it-IT" sz="28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eaLnBrk="1" hangingPunct="1">
              <a:buNone/>
            </a:pP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In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order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to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reach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a high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molecular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weight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 P&gt;0.99!</a:t>
            </a:r>
          </a:p>
          <a:p>
            <a:pPr marL="0" indent="31655" eaLnBrk="1" hangingPunct="1">
              <a:buNone/>
            </a:pP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2) In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presence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of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a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small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excess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of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B,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for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instance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:</a:t>
            </a:r>
          </a:p>
          <a:p>
            <a:pPr marL="0" indent="31655" eaLnBrk="1" hangingPunct="1">
              <a:buNone/>
            </a:pP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	 r=100/101</a:t>
            </a:r>
            <a:r>
              <a:rPr lang="it-IT" sz="2800" dirty="0" err="1">
                <a:latin typeface="Times New Roman" charset="0"/>
                <a:ea typeface="ＭＳ Ｐゴシック" charset="0"/>
                <a:sym typeface="Wingdings" charset="0"/>
              </a:rPr>
              <a:t>if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  P</a:t>
            </a:r>
            <a:r>
              <a:rPr lang="it-IT" sz="2800" baseline="-25000" dirty="0">
                <a:latin typeface="Times New Roman" charset="0"/>
                <a:ea typeface="ＭＳ Ｐゴシック" charset="0"/>
                <a:sym typeface="Wingdings" charset="0"/>
              </a:rPr>
              <a:t>A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=1 </a:t>
            </a:r>
            <a:r>
              <a:rPr lang="it-IT" sz="2800" dirty="0">
                <a:latin typeface="Times New Roman" charset="0"/>
                <a:ea typeface="ＭＳ Ｐゴシック" charset="0"/>
                <a:sym typeface="Wingdings" pitchFamily="2" charset="2"/>
              </a:rPr>
              <a:t>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X</a:t>
            </a:r>
            <a:r>
              <a:rPr lang="it-IT" sz="2800" baseline="-25000" dirty="0">
                <a:latin typeface="Times New Roman" charset="0"/>
                <a:ea typeface="ＭＳ Ｐゴシック" charset="0"/>
                <a:sym typeface="Wingdings" charset="0"/>
              </a:rPr>
              <a:t>n</a:t>
            </a:r>
            <a:r>
              <a:rPr lang="it-IT" sz="2800" dirty="0">
                <a:latin typeface="Times New Roman" charset="0"/>
                <a:ea typeface="ＭＳ Ｐゴシック" charset="0"/>
                <a:sym typeface="Wingdings" charset="0"/>
              </a:rPr>
              <a:t>=201</a:t>
            </a:r>
          </a:p>
          <a:p>
            <a:pPr marL="0" indent="31655" algn="just" eaLnBrk="1" hangingPunct="1">
              <a:buFontTx/>
              <a:buAutoNum type="arabicParenR"/>
            </a:pPr>
            <a:endParaRPr lang="it-IT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7109" name="Group 5"/>
          <p:cNvGraphicFramePr>
            <a:graphicFrameLocks noGrp="1"/>
          </p:cNvGraphicFramePr>
          <p:nvPr/>
        </p:nvGraphicFramePr>
        <p:xfrm>
          <a:off x="785813" y="2928940"/>
          <a:ext cx="7162800" cy="796926"/>
        </p:xfrm>
        <a:graphic>
          <a:graphicData uri="http://schemas.openxmlformats.org/drawingml/2006/table">
            <a:tbl>
              <a:tblPr/>
              <a:tblGrid>
                <a:gridCol w="7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0.5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0.8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0.95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0.99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0.999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X</a:t>
                      </a:r>
                      <a:r>
                        <a:rPr kumimoji="0" 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n</a:t>
                      </a: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1000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</a:rPr>
                        <a:t>¥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Step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stoichiometry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degree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it-IT" sz="3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  <a:cs typeface="Times New Roman" charset="0"/>
              </a:rPr>
              <a:t>polymerization</a:t>
            </a:r>
            <a:endParaRPr lang="it-IT" sz="3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77" y="1428750"/>
            <a:ext cx="8501063" cy="5214938"/>
          </a:xfrm>
        </p:spPr>
        <p:txBody>
          <a:bodyPr/>
          <a:lstStyle/>
          <a:p>
            <a:pPr marL="0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When one of the reactive groups is in excess an effect called  “blocking” occurs  it is mandatory to keep the stoichiometry ratio in order to get high molecular weights</a:t>
            </a:r>
          </a:p>
          <a:p>
            <a:pPr marL="0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On the other hand, the blocking effect can be used to produce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oligomers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. This effect is exploited for the synthesis of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novolacs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and for the synthesis of unsaturated polyester oligomers</a:t>
            </a:r>
          </a:p>
          <a:p>
            <a:pPr marL="0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When dealing with thermosetting resins, changes (errors!) of stoichiometry are responsible of less drastic effects. Usually,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T</a:t>
            </a:r>
            <a:r>
              <a:rPr lang="en-US" sz="2000" baseline="-25000" dirty="0" err="1">
                <a:latin typeface="Times New Roman" charset="0"/>
                <a:ea typeface="ＭＳ Ｐゴシック" charset="0"/>
                <a:sym typeface="Wingdings" charset="0"/>
              </a:rPr>
              <a:t>g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can change depending on the type of monomer in excess. </a:t>
            </a:r>
            <a:r>
              <a:rPr lang="en-US" sz="2000" u="sng" dirty="0">
                <a:latin typeface="Times New Roman" charset="0"/>
                <a:ea typeface="ＭＳ Ｐゴシック" charset="0"/>
                <a:sym typeface="Wingdings" charset="0"/>
              </a:rPr>
              <a:t>For instance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, in the case of a resin made of an epoxy monomer with f=2 and an  amine with f</a:t>
            </a:r>
            <a:r>
              <a:rPr lang="en-US" sz="2000" u="sng" dirty="0">
                <a:latin typeface="Times New Roman" charset="0"/>
                <a:ea typeface="ＭＳ Ｐゴシック" charset="0"/>
                <a:sym typeface="Wingdings" charset="0"/>
              </a:rPr>
              <a:t>&gt;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4:</a:t>
            </a:r>
          </a:p>
          <a:p>
            <a:pPr marL="398916" lvl="1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an excess of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epoxides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determines a strong reduction of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T</a:t>
            </a:r>
            <a:r>
              <a:rPr lang="en-US" sz="2000" baseline="-25000" dirty="0" err="1">
                <a:latin typeface="Times New Roman" charset="0"/>
                <a:ea typeface="ＭＳ Ｐゴシック" charset="0"/>
                <a:sym typeface="Wingdings" charset="0"/>
              </a:rPr>
              <a:t>g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due to the formation of “dangling ends”, connected only on one side to the network</a:t>
            </a:r>
          </a:p>
          <a:p>
            <a:pPr marL="398916" lvl="1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an excess of amine produces lower effects on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T</a:t>
            </a:r>
            <a:r>
              <a:rPr lang="en-US" sz="2000" baseline="-25000" dirty="0" err="1">
                <a:latin typeface="Times New Roman" charset="0"/>
                <a:ea typeface="ＭＳ Ｐゴシック" charset="0"/>
                <a:sym typeface="Wingdings" charset="0"/>
              </a:rPr>
              <a:t>g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(the formation of a crosslinking point needs the reaction of just three hydrogen atoms over 4)</a:t>
            </a:r>
          </a:p>
          <a:p>
            <a:pPr marL="398916" lvl="1" indent="31655" algn="just" eaLnBrk="1" hangingPunct="1"/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In both cases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unreacted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-NH or </a:t>
            </a:r>
            <a:r>
              <a:rPr lang="en-US" sz="2000" dirty="0" err="1">
                <a:latin typeface="Times New Roman" charset="0"/>
                <a:ea typeface="ＭＳ Ｐゴシック" charset="0"/>
                <a:sym typeface="Wingdings" charset="0"/>
              </a:rPr>
              <a:t>epoxides</a:t>
            </a:r>
            <a:r>
              <a:rPr lang="en-US" sz="2000" dirty="0">
                <a:latin typeface="Times New Roman" charset="0"/>
                <a:ea typeface="ＭＳ Ｐゴシック" charset="0"/>
                <a:sym typeface="Wingdings" charset="0"/>
              </a:rPr>
              <a:t> are strongly hydrophilic and the amount water that can be absorbed is higher.</a:t>
            </a:r>
            <a:endParaRPr lang="en-US" sz="1600" dirty="0">
              <a:latin typeface="Times New Roman" charset="0"/>
              <a:ea typeface="ＭＳ Ｐゴシック" charset="0"/>
              <a:sym typeface="Wingdings" charset="0"/>
            </a:endParaRPr>
          </a:p>
          <a:p>
            <a:pPr marL="0" indent="31655" algn="just" eaLnBrk="1" hangingPunct="1">
              <a:buFontTx/>
              <a:buAutoNum type="arabicParenR"/>
            </a:pPr>
            <a:endParaRPr lang="it-IT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357158" y="142852"/>
            <a:ext cx="8229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Step polymerization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Times New Roman" charset="0"/>
              </a:rPr>
              <a:t>: stoichiometry and degree of polymerization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857277"/>
            <a:ext cx="8501062" cy="2786063"/>
          </a:xfrm>
        </p:spPr>
        <p:txBody>
          <a:bodyPr/>
          <a:lstStyle/>
          <a:p>
            <a:pPr marL="0" indent="31655" algn="just" eaLnBrk="1" hangingPunct="1">
              <a:lnSpc>
                <a:spcPct val="90000"/>
              </a:lnSpc>
            </a:pPr>
            <a:r>
              <a:rPr lang="it-IT" sz="2200" dirty="0">
                <a:latin typeface="Times New Roman" charset="0"/>
                <a:ea typeface="ＭＳ Ｐゴシック" charset="0"/>
              </a:rPr>
              <a:t> </a:t>
            </a:r>
            <a:r>
              <a:rPr lang="en-US" sz="2200" noProof="0" dirty="0">
                <a:latin typeface="Times New Roman" charset="0"/>
                <a:ea typeface="ＭＳ Ｐゴシック" charset="0"/>
              </a:rPr>
              <a:t>In the case of DGEBA (f=2) and TETA (f=6) the stoichiometric ratio corresponds to14 PHR.  </a:t>
            </a:r>
          </a:p>
          <a:p>
            <a:pPr marL="0" indent="31655" algn="just" eaLnBrk="1" hangingPunct="1">
              <a:lnSpc>
                <a:spcPct val="90000"/>
              </a:lnSpc>
            </a:pPr>
            <a:r>
              <a:rPr lang="en-US" sz="2200" noProof="0" dirty="0">
                <a:latin typeface="Times New Roman" charset="0"/>
                <a:ea typeface="ＭＳ Ｐゴシック" charset="0"/>
              </a:rPr>
              <a:t>An excess of amine determines </a:t>
            </a:r>
            <a:r>
              <a:rPr lang="en-US" sz="2200" u="sng" noProof="0" dirty="0">
                <a:latin typeface="Times New Roman" charset="0"/>
                <a:ea typeface="ＭＳ Ｐゴシック" charset="0"/>
              </a:rPr>
              <a:t>limited</a:t>
            </a:r>
            <a:r>
              <a:rPr lang="en-US" sz="2200" noProof="0" dirty="0">
                <a:latin typeface="Times New Roman" charset="0"/>
                <a:ea typeface="ＭＳ Ｐゴシック" charset="0"/>
              </a:rPr>
              <a:t> changes of </a:t>
            </a:r>
            <a:r>
              <a:rPr lang="en-US" sz="2200" noProof="0" dirty="0" err="1">
                <a:latin typeface="Times New Roman" charset="0"/>
                <a:ea typeface="ＭＳ Ｐゴシック" charset="0"/>
              </a:rPr>
              <a:t>T</a:t>
            </a:r>
            <a:r>
              <a:rPr lang="en-US" sz="2200" baseline="-25000" noProof="0" dirty="0" err="1">
                <a:latin typeface="Times New Roman" charset="0"/>
                <a:ea typeface="ＭＳ Ｐゴシック" charset="0"/>
              </a:rPr>
              <a:t>g</a:t>
            </a:r>
            <a:r>
              <a:rPr lang="en-US" sz="2200" noProof="0" dirty="0">
                <a:latin typeface="Times New Roman" charset="0"/>
                <a:ea typeface="ＭＳ Ｐゴシック" charset="0"/>
              </a:rPr>
              <a:t>:</a:t>
            </a:r>
          </a:p>
          <a:p>
            <a:pPr marL="398916" lvl="1" indent="31655" algn="just" eaLnBrk="1" hangingPunct="1">
              <a:lnSpc>
                <a:spcPct val="90000"/>
              </a:lnSpc>
            </a:pPr>
            <a:r>
              <a:rPr lang="en-US" sz="1900" noProof="0" dirty="0">
                <a:latin typeface="Times New Roman" charset="0"/>
                <a:ea typeface="ＭＳ Ｐゴシック" charset="0"/>
              </a:rPr>
              <a:t> The reactivity of 3 to 5 hydrogens (less than 6) is still adequate to determine crosslinking without dramatic changes in the network </a:t>
            </a:r>
          </a:p>
          <a:p>
            <a:pPr marL="0" indent="31655" algn="just" eaLnBrk="1" hangingPunct="1">
              <a:lnSpc>
                <a:spcPct val="90000"/>
              </a:lnSpc>
            </a:pPr>
            <a:r>
              <a:rPr lang="en-US" sz="2200" noProof="0" dirty="0">
                <a:latin typeface="Times New Roman" charset="0"/>
                <a:ea typeface="ＭＳ Ｐゴシック" charset="0"/>
              </a:rPr>
              <a:t>An excess of epoxy monomers determines </a:t>
            </a:r>
            <a:r>
              <a:rPr lang="en-US" sz="2200" u="sng" noProof="0" dirty="0">
                <a:latin typeface="Times New Roman" charset="0"/>
                <a:ea typeface="ＭＳ Ｐゴシック" charset="0"/>
              </a:rPr>
              <a:t>significant </a:t>
            </a:r>
            <a:r>
              <a:rPr lang="en-US" sz="2200" noProof="0" dirty="0">
                <a:latin typeface="Times New Roman" charset="0"/>
                <a:ea typeface="ＭＳ Ｐゴシック" charset="0"/>
              </a:rPr>
              <a:t>changes of </a:t>
            </a:r>
            <a:r>
              <a:rPr lang="en-US" sz="2200" noProof="0" dirty="0" err="1">
                <a:latin typeface="Times New Roman" charset="0"/>
                <a:ea typeface="ＭＳ Ｐゴシック" charset="0"/>
              </a:rPr>
              <a:t>T</a:t>
            </a:r>
            <a:r>
              <a:rPr lang="en-US" sz="2200" baseline="-25000" noProof="0" dirty="0" err="1">
                <a:latin typeface="Times New Roman" charset="0"/>
                <a:ea typeface="ＭＳ Ｐゴシック" charset="0"/>
              </a:rPr>
              <a:t>g</a:t>
            </a:r>
            <a:r>
              <a:rPr lang="en-US" sz="2200" noProof="0" dirty="0">
                <a:latin typeface="Times New Roman" charset="0"/>
                <a:ea typeface="ＭＳ Ｐゴシック" charset="0"/>
              </a:rPr>
              <a:t> :</a:t>
            </a:r>
          </a:p>
          <a:p>
            <a:pPr marL="398916" lvl="1" indent="31655" algn="just" eaLnBrk="1" hangingPunct="1">
              <a:lnSpc>
                <a:spcPct val="90000"/>
              </a:lnSpc>
            </a:pPr>
            <a:r>
              <a:rPr lang="en-US" sz="1900" noProof="0" dirty="0">
                <a:latin typeface="Times New Roman" charset="0"/>
                <a:ea typeface="ＭＳ Ｐゴシック" charset="0"/>
              </a:rPr>
              <a:t>An unreacted epoxy group on a monomer with f=2 produces a dangling end connected only on one side to the network</a:t>
            </a:r>
          </a:p>
          <a:p>
            <a:pPr marL="0" indent="31655" algn="just" eaLnBrk="1" hangingPunct="1">
              <a:lnSpc>
                <a:spcPct val="90000"/>
              </a:lnSpc>
            </a:pPr>
            <a:endParaRPr lang="it-IT" sz="2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5000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Stoichiometry</a:t>
            </a:r>
            <a:r>
              <a:rPr lang="it-IT" sz="3200" dirty="0">
                <a:latin typeface="Times New Roman" charset="0"/>
                <a:ea typeface="ＭＳ Ｐゴシック" charset="0"/>
              </a:rPr>
              <a:t> and Tg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857502" y="3929067"/>
          <a:ext cx="4987925" cy="2212977"/>
        </p:xfrm>
        <a:graphic>
          <a:graphicData uri="http://schemas.openxmlformats.org/drawingml/2006/table">
            <a:tbl>
              <a:tblPr/>
              <a:tblGrid>
                <a:gridCol w="94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Phr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Q</a:t>
                      </a:r>
                      <a:r>
                        <a:rPr kumimoji="0" lang="fr-F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(J/g)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Tg (°C)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406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498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490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480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3758" name="Gruppo 20"/>
          <p:cNvGrpSpPr>
            <a:grpSpLocks/>
          </p:cNvGrpSpPr>
          <p:nvPr/>
        </p:nvGrpSpPr>
        <p:grpSpPr bwMode="auto">
          <a:xfrm>
            <a:off x="285750" y="4357689"/>
            <a:ext cx="2548931" cy="1928812"/>
            <a:chOff x="428596" y="4501365"/>
            <a:chExt cx="2548948" cy="1928826"/>
          </a:xfrm>
        </p:grpSpPr>
        <p:cxnSp>
          <p:nvCxnSpPr>
            <p:cNvPr id="7" name="Connettore 2 6"/>
            <p:cNvCxnSpPr/>
            <p:nvPr/>
          </p:nvCxnSpPr>
          <p:spPr>
            <a:xfrm rot="5400000" flipH="1" flipV="1">
              <a:off x="2216133" y="4856967"/>
              <a:ext cx="71279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60" name="CasellaDiTesto 9"/>
            <p:cNvSpPr txBox="1">
              <a:spLocks noChangeArrowheads="1"/>
            </p:cNvSpPr>
            <p:nvPr/>
          </p:nvSpPr>
          <p:spPr bwMode="auto">
            <a:xfrm>
              <a:off x="428596" y="4572008"/>
              <a:ext cx="1864626" cy="36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 err="1">
                  <a:latin typeface="Times New Roman" charset="0"/>
                </a:rPr>
                <a:t>Excess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of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epoxide</a:t>
              </a:r>
              <a:endParaRPr lang="en-US" dirty="0">
                <a:latin typeface="Times New Roman" charset="0"/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 rot="5400000">
              <a:off x="1964513" y="5821380"/>
              <a:ext cx="1214446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62" name="CasellaDiTesto 14"/>
            <p:cNvSpPr txBox="1">
              <a:spLocks noChangeArrowheads="1"/>
            </p:cNvSpPr>
            <p:nvPr/>
          </p:nvSpPr>
          <p:spPr bwMode="auto">
            <a:xfrm>
              <a:off x="428596" y="5715016"/>
              <a:ext cx="1697913" cy="36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 err="1">
                  <a:latin typeface="Times New Roman" charset="0"/>
                </a:rPr>
                <a:t>Excess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dirty="0" err="1">
                  <a:latin typeface="Times New Roman" charset="0"/>
                </a:rPr>
                <a:t>of</a:t>
              </a:r>
              <a:r>
                <a:rPr lang="it-IT" dirty="0">
                  <a:latin typeface="Times New Roman" charset="0"/>
                </a:rPr>
                <a:t> amine</a:t>
              </a:r>
              <a:endParaRPr lang="en-US" dirty="0">
                <a:latin typeface="Times New Roman" charset="0"/>
              </a:endParaRPr>
            </a:p>
          </p:txBody>
        </p:sp>
        <p:cxnSp>
          <p:nvCxnSpPr>
            <p:cNvPr id="19" name="Connettore 1 18"/>
            <p:cNvCxnSpPr/>
            <p:nvPr/>
          </p:nvCxnSpPr>
          <p:spPr>
            <a:xfrm rot="10800000">
              <a:off x="1834536" y="5012840"/>
              <a:ext cx="1143008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olo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969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>
                <a:latin typeface="Times New Roman" charset="0"/>
                <a:ea typeface="ＭＳ Ｐゴシック" charset="0"/>
              </a:rPr>
              <a:t>Dangling ends</a:t>
            </a:r>
            <a:endParaRPr lang="en-US" sz="3200">
              <a:latin typeface="Times New Roman" charset="0"/>
              <a:ea typeface="ＭＳ Ｐゴシック" charset="0"/>
            </a:endParaRPr>
          </a:p>
        </p:txBody>
      </p:sp>
      <p:grpSp>
        <p:nvGrpSpPr>
          <p:cNvPr id="74755" name="Gruppo 14"/>
          <p:cNvGrpSpPr>
            <a:grpSpLocks/>
          </p:cNvGrpSpPr>
          <p:nvPr/>
        </p:nvGrpSpPr>
        <p:grpSpPr bwMode="auto">
          <a:xfrm>
            <a:off x="71465" y="2071688"/>
            <a:ext cx="5500687" cy="4000500"/>
            <a:chOff x="1173286" y="2019869"/>
            <a:chExt cx="7465747" cy="4558352"/>
          </a:xfrm>
        </p:grpSpPr>
        <p:sp>
          <p:nvSpPr>
            <p:cNvPr id="4" name="Figura a mano libera 3"/>
            <p:cNvSpPr/>
            <p:nvPr/>
          </p:nvSpPr>
          <p:spPr>
            <a:xfrm>
              <a:off x="1173286" y="2019869"/>
              <a:ext cx="1637509" cy="4068148"/>
            </a:xfrm>
            <a:custGeom>
              <a:avLst/>
              <a:gdLst>
                <a:gd name="connsiteX0" fmla="*/ 723753 w 1638153"/>
                <a:gd name="connsiteY0" fmla="*/ 0 h 4068037"/>
                <a:gd name="connsiteX1" fmla="*/ 1228720 w 1638153"/>
                <a:gd name="connsiteY1" fmla="*/ 300250 h 4068037"/>
                <a:gd name="connsiteX2" fmla="*/ 1337902 w 1638153"/>
                <a:gd name="connsiteY2" fmla="*/ 450376 h 4068037"/>
                <a:gd name="connsiteX3" fmla="*/ 1351550 w 1638153"/>
                <a:gd name="connsiteY3" fmla="*/ 545910 h 4068037"/>
                <a:gd name="connsiteX4" fmla="*/ 1296959 w 1638153"/>
                <a:gd name="connsiteY4" fmla="*/ 996286 h 4068037"/>
                <a:gd name="connsiteX5" fmla="*/ 1256015 w 1638153"/>
                <a:gd name="connsiteY5" fmla="*/ 1160059 h 4068037"/>
                <a:gd name="connsiteX6" fmla="*/ 1228720 w 1638153"/>
                <a:gd name="connsiteY6" fmla="*/ 1310185 h 4068037"/>
                <a:gd name="connsiteX7" fmla="*/ 1146833 w 1638153"/>
                <a:gd name="connsiteY7" fmla="*/ 1446662 h 4068037"/>
                <a:gd name="connsiteX8" fmla="*/ 1064947 w 1638153"/>
                <a:gd name="connsiteY8" fmla="*/ 1610435 h 4068037"/>
                <a:gd name="connsiteX9" fmla="*/ 969413 w 1638153"/>
                <a:gd name="connsiteY9" fmla="*/ 1760561 h 4068037"/>
                <a:gd name="connsiteX10" fmla="*/ 873878 w 1638153"/>
                <a:gd name="connsiteY10" fmla="*/ 1856095 h 4068037"/>
                <a:gd name="connsiteX11" fmla="*/ 751048 w 1638153"/>
                <a:gd name="connsiteY11" fmla="*/ 1924334 h 4068037"/>
                <a:gd name="connsiteX12" fmla="*/ 478093 w 1638153"/>
                <a:gd name="connsiteY12" fmla="*/ 1883391 h 4068037"/>
                <a:gd name="connsiteX13" fmla="*/ 259729 w 1638153"/>
                <a:gd name="connsiteY13" fmla="*/ 1760561 h 4068037"/>
                <a:gd name="connsiteX14" fmla="*/ 218786 w 1638153"/>
                <a:gd name="connsiteY14" fmla="*/ 1719618 h 4068037"/>
                <a:gd name="connsiteX15" fmla="*/ 123251 w 1638153"/>
                <a:gd name="connsiteY15" fmla="*/ 1651379 h 4068037"/>
                <a:gd name="connsiteX16" fmla="*/ 14069 w 1638153"/>
                <a:gd name="connsiteY16" fmla="*/ 1473958 h 4068037"/>
                <a:gd name="connsiteX17" fmla="*/ 27717 w 1638153"/>
                <a:gd name="connsiteY17" fmla="*/ 1323832 h 4068037"/>
                <a:gd name="connsiteX18" fmla="*/ 150547 w 1638153"/>
                <a:gd name="connsiteY18" fmla="*/ 1201003 h 4068037"/>
                <a:gd name="connsiteX19" fmla="*/ 205138 w 1638153"/>
                <a:gd name="connsiteY19" fmla="*/ 1173707 h 4068037"/>
                <a:gd name="connsiteX20" fmla="*/ 327968 w 1638153"/>
                <a:gd name="connsiteY20" fmla="*/ 1160059 h 4068037"/>
                <a:gd name="connsiteX21" fmla="*/ 655514 w 1638153"/>
                <a:gd name="connsiteY21" fmla="*/ 1187355 h 4068037"/>
                <a:gd name="connsiteX22" fmla="*/ 819287 w 1638153"/>
                <a:gd name="connsiteY22" fmla="*/ 1228298 h 4068037"/>
                <a:gd name="connsiteX23" fmla="*/ 887526 w 1638153"/>
                <a:gd name="connsiteY23" fmla="*/ 1241946 h 4068037"/>
                <a:gd name="connsiteX24" fmla="*/ 1037651 w 1638153"/>
                <a:gd name="connsiteY24" fmla="*/ 1310185 h 4068037"/>
                <a:gd name="connsiteX25" fmla="*/ 1078595 w 1638153"/>
                <a:gd name="connsiteY25" fmla="*/ 1337480 h 4068037"/>
                <a:gd name="connsiteX26" fmla="*/ 1256015 w 1638153"/>
                <a:gd name="connsiteY26" fmla="*/ 1405719 h 4068037"/>
                <a:gd name="connsiteX27" fmla="*/ 1542618 w 1638153"/>
                <a:gd name="connsiteY27" fmla="*/ 1555844 h 4068037"/>
                <a:gd name="connsiteX28" fmla="*/ 1624505 w 1638153"/>
                <a:gd name="connsiteY28" fmla="*/ 1678674 h 4068037"/>
                <a:gd name="connsiteX29" fmla="*/ 1638153 w 1638153"/>
                <a:gd name="connsiteY29" fmla="*/ 1801504 h 4068037"/>
                <a:gd name="connsiteX30" fmla="*/ 1624505 w 1638153"/>
                <a:gd name="connsiteY30" fmla="*/ 2142698 h 4068037"/>
                <a:gd name="connsiteX31" fmla="*/ 1556266 w 1638153"/>
                <a:gd name="connsiteY31" fmla="*/ 2320119 h 4068037"/>
                <a:gd name="connsiteX32" fmla="*/ 1515323 w 1638153"/>
                <a:gd name="connsiteY32" fmla="*/ 2388358 h 4068037"/>
                <a:gd name="connsiteX33" fmla="*/ 1447084 w 1638153"/>
                <a:gd name="connsiteY33" fmla="*/ 2470244 h 4068037"/>
                <a:gd name="connsiteX34" fmla="*/ 1337902 w 1638153"/>
                <a:gd name="connsiteY34" fmla="*/ 2620370 h 4068037"/>
                <a:gd name="connsiteX35" fmla="*/ 1228720 w 1638153"/>
                <a:gd name="connsiteY35" fmla="*/ 2702256 h 4068037"/>
                <a:gd name="connsiteX36" fmla="*/ 1105890 w 1638153"/>
                <a:gd name="connsiteY36" fmla="*/ 2784143 h 4068037"/>
                <a:gd name="connsiteX37" fmla="*/ 983060 w 1638153"/>
                <a:gd name="connsiteY37" fmla="*/ 2879677 h 4068037"/>
                <a:gd name="connsiteX38" fmla="*/ 955765 w 1638153"/>
                <a:gd name="connsiteY38" fmla="*/ 3166280 h 4068037"/>
                <a:gd name="connsiteX39" fmla="*/ 942117 w 1638153"/>
                <a:gd name="connsiteY39" fmla="*/ 3207224 h 4068037"/>
                <a:gd name="connsiteX40" fmla="*/ 928469 w 1638153"/>
                <a:gd name="connsiteY40" fmla="*/ 3261815 h 4068037"/>
                <a:gd name="connsiteX41" fmla="*/ 942117 w 1638153"/>
                <a:gd name="connsiteY41" fmla="*/ 3493827 h 4068037"/>
                <a:gd name="connsiteX42" fmla="*/ 1064947 w 1638153"/>
                <a:gd name="connsiteY42" fmla="*/ 3698543 h 4068037"/>
                <a:gd name="connsiteX43" fmla="*/ 1078595 w 1638153"/>
                <a:gd name="connsiteY43" fmla="*/ 3739486 h 4068037"/>
                <a:gd name="connsiteX44" fmla="*/ 1146833 w 1638153"/>
                <a:gd name="connsiteY44" fmla="*/ 3875964 h 4068037"/>
                <a:gd name="connsiteX45" fmla="*/ 1378845 w 1638153"/>
                <a:gd name="connsiteY45" fmla="*/ 4012441 h 4068037"/>
                <a:gd name="connsiteX46" fmla="*/ 1474380 w 1638153"/>
                <a:gd name="connsiteY46" fmla="*/ 4053385 h 4068037"/>
                <a:gd name="connsiteX47" fmla="*/ 1624505 w 1638153"/>
                <a:gd name="connsiteY47" fmla="*/ 4067032 h 406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38153" h="4068037">
                  <a:moveTo>
                    <a:pt x="723753" y="0"/>
                  </a:moveTo>
                  <a:cubicBezTo>
                    <a:pt x="954741" y="104994"/>
                    <a:pt x="950736" y="94004"/>
                    <a:pt x="1228720" y="300250"/>
                  </a:cubicBezTo>
                  <a:cubicBezTo>
                    <a:pt x="1271727" y="332159"/>
                    <a:pt x="1310194" y="404196"/>
                    <a:pt x="1337902" y="450376"/>
                  </a:cubicBezTo>
                  <a:cubicBezTo>
                    <a:pt x="1342451" y="482221"/>
                    <a:pt x="1352524" y="513757"/>
                    <a:pt x="1351550" y="545910"/>
                  </a:cubicBezTo>
                  <a:cubicBezTo>
                    <a:pt x="1341942" y="862974"/>
                    <a:pt x="1351197" y="806452"/>
                    <a:pt x="1296959" y="996286"/>
                  </a:cubicBezTo>
                  <a:cubicBezTo>
                    <a:pt x="1258277" y="1305735"/>
                    <a:pt x="1312200" y="972773"/>
                    <a:pt x="1256015" y="1160059"/>
                  </a:cubicBezTo>
                  <a:cubicBezTo>
                    <a:pt x="1254049" y="1166611"/>
                    <a:pt x="1234806" y="1297143"/>
                    <a:pt x="1228720" y="1310185"/>
                  </a:cubicBezTo>
                  <a:cubicBezTo>
                    <a:pt x="1206285" y="1358261"/>
                    <a:pt x="1168380" y="1398182"/>
                    <a:pt x="1146833" y="1446662"/>
                  </a:cubicBezTo>
                  <a:cubicBezTo>
                    <a:pt x="1014356" y="1744736"/>
                    <a:pt x="1143169" y="1473545"/>
                    <a:pt x="1064947" y="1610435"/>
                  </a:cubicBezTo>
                  <a:cubicBezTo>
                    <a:pt x="1017603" y="1693288"/>
                    <a:pt x="1054376" y="1661438"/>
                    <a:pt x="969413" y="1760561"/>
                  </a:cubicBezTo>
                  <a:cubicBezTo>
                    <a:pt x="940104" y="1794754"/>
                    <a:pt x="913246" y="1834224"/>
                    <a:pt x="873878" y="1856095"/>
                  </a:cubicBezTo>
                  <a:lnTo>
                    <a:pt x="751048" y="1924334"/>
                  </a:lnTo>
                  <a:cubicBezTo>
                    <a:pt x="660063" y="1910686"/>
                    <a:pt x="567905" y="1903349"/>
                    <a:pt x="478093" y="1883391"/>
                  </a:cubicBezTo>
                  <a:cubicBezTo>
                    <a:pt x="409228" y="1868088"/>
                    <a:pt x="309270" y="1797717"/>
                    <a:pt x="259729" y="1760561"/>
                  </a:cubicBezTo>
                  <a:cubicBezTo>
                    <a:pt x="244288" y="1748981"/>
                    <a:pt x="233857" y="1731675"/>
                    <a:pt x="218786" y="1719618"/>
                  </a:cubicBezTo>
                  <a:cubicBezTo>
                    <a:pt x="188227" y="1695171"/>
                    <a:pt x="155096" y="1674125"/>
                    <a:pt x="123251" y="1651379"/>
                  </a:cubicBezTo>
                  <a:cubicBezTo>
                    <a:pt x="86857" y="1592239"/>
                    <a:pt x="33512" y="1540622"/>
                    <a:pt x="14069" y="1473958"/>
                  </a:cubicBezTo>
                  <a:cubicBezTo>
                    <a:pt x="0" y="1425720"/>
                    <a:pt x="12729" y="1371793"/>
                    <a:pt x="27717" y="1323832"/>
                  </a:cubicBezTo>
                  <a:cubicBezTo>
                    <a:pt x="39689" y="1285523"/>
                    <a:pt x="120379" y="1221115"/>
                    <a:pt x="150547" y="1201003"/>
                  </a:cubicBezTo>
                  <a:cubicBezTo>
                    <a:pt x="167475" y="1189718"/>
                    <a:pt x="185314" y="1178282"/>
                    <a:pt x="205138" y="1173707"/>
                  </a:cubicBezTo>
                  <a:cubicBezTo>
                    <a:pt x="245278" y="1164444"/>
                    <a:pt x="287025" y="1164608"/>
                    <a:pt x="327968" y="1160059"/>
                  </a:cubicBezTo>
                  <a:cubicBezTo>
                    <a:pt x="437150" y="1169158"/>
                    <a:pt x="546995" y="1172283"/>
                    <a:pt x="655514" y="1187355"/>
                  </a:cubicBezTo>
                  <a:cubicBezTo>
                    <a:pt x="711250" y="1195096"/>
                    <a:pt x="764512" y="1215410"/>
                    <a:pt x="819287" y="1228298"/>
                  </a:cubicBezTo>
                  <a:cubicBezTo>
                    <a:pt x="841867" y="1233611"/>
                    <a:pt x="864780" y="1237397"/>
                    <a:pt x="887526" y="1241946"/>
                  </a:cubicBezTo>
                  <a:cubicBezTo>
                    <a:pt x="937568" y="1264692"/>
                    <a:pt x="988485" y="1285602"/>
                    <a:pt x="1037651" y="1310185"/>
                  </a:cubicBezTo>
                  <a:cubicBezTo>
                    <a:pt x="1052322" y="1317520"/>
                    <a:pt x="1063568" y="1330906"/>
                    <a:pt x="1078595" y="1337480"/>
                  </a:cubicBezTo>
                  <a:cubicBezTo>
                    <a:pt x="1136646" y="1362877"/>
                    <a:pt x="1198195" y="1379800"/>
                    <a:pt x="1256015" y="1405719"/>
                  </a:cubicBezTo>
                  <a:cubicBezTo>
                    <a:pt x="1415580" y="1477248"/>
                    <a:pt x="1431497" y="1489171"/>
                    <a:pt x="1542618" y="1555844"/>
                  </a:cubicBezTo>
                  <a:cubicBezTo>
                    <a:pt x="1566230" y="1585359"/>
                    <a:pt x="1614696" y="1636170"/>
                    <a:pt x="1624505" y="1678674"/>
                  </a:cubicBezTo>
                  <a:cubicBezTo>
                    <a:pt x="1633768" y="1718814"/>
                    <a:pt x="1633604" y="1760561"/>
                    <a:pt x="1638153" y="1801504"/>
                  </a:cubicBezTo>
                  <a:cubicBezTo>
                    <a:pt x="1633604" y="1915235"/>
                    <a:pt x="1635129" y="2029373"/>
                    <a:pt x="1624505" y="2142698"/>
                  </a:cubicBezTo>
                  <a:cubicBezTo>
                    <a:pt x="1618914" y="2202330"/>
                    <a:pt x="1584296" y="2268730"/>
                    <a:pt x="1556266" y="2320119"/>
                  </a:cubicBezTo>
                  <a:cubicBezTo>
                    <a:pt x="1543564" y="2343406"/>
                    <a:pt x="1530925" y="2366905"/>
                    <a:pt x="1515323" y="2388358"/>
                  </a:cubicBezTo>
                  <a:cubicBezTo>
                    <a:pt x="1494425" y="2417093"/>
                    <a:pt x="1466793" y="2440681"/>
                    <a:pt x="1447084" y="2470244"/>
                  </a:cubicBezTo>
                  <a:cubicBezTo>
                    <a:pt x="1369492" y="2586632"/>
                    <a:pt x="1451187" y="2524514"/>
                    <a:pt x="1337902" y="2620370"/>
                  </a:cubicBezTo>
                  <a:cubicBezTo>
                    <a:pt x="1303174" y="2649755"/>
                    <a:pt x="1265886" y="2676021"/>
                    <a:pt x="1228720" y="2702256"/>
                  </a:cubicBezTo>
                  <a:cubicBezTo>
                    <a:pt x="1188519" y="2730633"/>
                    <a:pt x="1140685" y="2749348"/>
                    <a:pt x="1105890" y="2784143"/>
                  </a:cubicBezTo>
                  <a:cubicBezTo>
                    <a:pt x="1013832" y="2876203"/>
                    <a:pt x="1060625" y="2853824"/>
                    <a:pt x="983060" y="2879677"/>
                  </a:cubicBezTo>
                  <a:cubicBezTo>
                    <a:pt x="973962" y="2975211"/>
                    <a:pt x="967668" y="3071054"/>
                    <a:pt x="955765" y="3166280"/>
                  </a:cubicBezTo>
                  <a:cubicBezTo>
                    <a:pt x="953981" y="3180555"/>
                    <a:pt x="946069" y="3193391"/>
                    <a:pt x="942117" y="3207224"/>
                  </a:cubicBezTo>
                  <a:cubicBezTo>
                    <a:pt x="936964" y="3225259"/>
                    <a:pt x="933018" y="3243618"/>
                    <a:pt x="928469" y="3261815"/>
                  </a:cubicBezTo>
                  <a:cubicBezTo>
                    <a:pt x="933018" y="3339152"/>
                    <a:pt x="923327" y="3418669"/>
                    <a:pt x="942117" y="3493827"/>
                  </a:cubicBezTo>
                  <a:cubicBezTo>
                    <a:pt x="959513" y="3563409"/>
                    <a:pt x="1019884" y="3638459"/>
                    <a:pt x="1064947" y="3698543"/>
                  </a:cubicBezTo>
                  <a:cubicBezTo>
                    <a:pt x="1069496" y="3712191"/>
                    <a:pt x="1074643" y="3725654"/>
                    <a:pt x="1078595" y="3739486"/>
                  </a:cubicBezTo>
                  <a:cubicBezTo>
                    <a:pt x="1093992" y="3793376"/>
                    <a:pt x="1092692" y="3835358"/>
                    <a:pt x="1146833" y="3875964"/>
                  </a:cubicBezTo>
                  <a:cubicBezTo>
                    <a:pt x="1244873" y="3949493"/>
                    <a:pt x="1211772" y="3928905"/>
                    <a:pt x="1378845" y="4012441"/>
                  </a:cubicBezTo>
                  <a:cubicBezTo>
                    <a:pt x="1409834" y="4027935"/>
                    <a:pt x="1440768" y="4044982"/>
                    <a:pt x="1474380" y="4053385"/>
                  </a:cubicBezTo>
                  <a:cubicBezTo>
                    <a:pt x="1532987" y="4068037"/>
                    <a:pt x="1572196" y="4067032"/>
                    <a:pt x="1624505" y="406703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1571889" y="2072326"/>
              <a:ext cx="4987939" cy="1005732"/>
            </a:xfrm>
            <a:custGeom>
              <a:avLst/>
              <a:gdLst>
                <a:gd name="connsiteX0" fmla="*/ 0 w 4987973"/>
                <a:gd name="connsiteY0" fmla="*/ 491319 h 1005743"/>
                <a:gd name="connsiteX1" fmla="*/ 163773 w 4987973"/>
                <a:gd name="connsiteY1" fmla="*/ 559558 h 1005743"/>
                <a:gd name="connsiteX2" fmla="*/ 245660 w 4987973"/>
                <a:gd name="connsiteY2" fmla="*/ 586853 h 1005743"/>
                <a:gd name="connsiteX3" fmla="*/ 313899 w 4987973"/>
                <a:gd name="connsiteY3" fmla="*/ 655092 h 1005743"/>
                <a:gd name="connsiteX4" fmla="*/ 436728 w 4987973"/>
                <a:gd name="connsiteY4" fmla="*/ 709683 h 1005743"/>
                <a:gd name="connsiteX5" fmla="*/ 518615 w 4987973"/>
                <a:gd name="connsiteY5" fmla="*/ 750627 h 1005743"/>
                <a:gd name="connsiteX6" fmla="*/ 709684 w 4987973"/>
                <a:gd name="connsiteY6" fmla="*/ 818865 h 1005743"/>
                <a:gd name="connsiteX7" fmla="*/ 887105 w 4987973"/>
                <a:gd name="connsiteY7" fmla="*/ 805218 h 1005743"/>
                <a:gd name="connsiteX8" fmla="*/ 982639 w 4987973"/>
                <a:gd name="connsiteY8" fmla="*/ 764274 h 1005743"/>
                <a:gd name="connsiteX9" fmla="*/ 1050878 w 4987973"/>
                <a:gd name="connsiteY9" fmla="*/ 736979 h 1005743"/>
                <a:gd name="connsiteX10" fmla="*/ 1160060 w 4987973"/>
                <a:gd name="connsiteY10" fmla="*/ 682388 h 1005743"/>
                <a:gd name="connsiteX11" fmla="*/ 1228299 w 4987973"/>
                <a:gd name="connsiteY11" fmla="*/ 655092 h 1005743"/>
                <a:gd name="connsiteX12" fmla="*/ 1419367 w 4987973"/>
                <a:gd name="connsiteY12" fmla="*/ 518615 h 1005743"/>
                <a:gd name="connsiteX13" fmla="*/ 1514902 w 4987973"/>
                <a:gd name="connsiteY13" fmla="*/ 382137 h 1005743"/>
                <a:gd name="connsiteX14" fmla="*/ 1583140 w 4987973"/>
                <a:gd name="connsiteY14" fmla="*/ 245659 h 1005743"/>
                <a:gd name="connsiteX15" fmla="*/ 1610436 w 4987973"/>
                <a:gd name="connsiteY15" fmla="*/ 136477 h 1005743"/>
                <a:gd name="connsiteX16" fmla="*/ 1637731 w 4987973"/>
                <a:gd name="connsiteY16" fmla="*/ 0 h 1005743"/>
                <a:gd name="connsiteX17" fmla="*/ 1992573 w 4987973"/>
                <a:gd name="connsiteY17" fmla="*/ 13647 h 1005743"/>
                <a:gd name="connsiteX18" fmla="*/ 2224585 w 4987973"/>
                <a:gd name="connsiteY18" fmla="*/ 54591 h 1005743"/>
                <a:gd name="connsiteX19" fmla="*/ 2402006 w 4987973"/>
                <a:gd name="connsiteY19" fmla="*/ 122830 h 1005743"/>
                <a:gd name="connsiteX20" fmla="*/ 2565779 w 4987973"/>
                <a:gd name="connsiteY20" fmla="*/ 177421 h 1005743"/>
                <a:gd name="connsiteX21" fmla="*/ 2825087 w 4987973"/>
                <a:gd name="connsiteY21" fmla="*/ 272955 h 1005743"/>
                <a:gd name="connsiteX22" fmla="*/ 3207224 w 4987973"/>
                <a:gd name="connsiteY22" fmla="*/ 423080 h 1005743"/>
                <a:gd name="connsiteX23" fmla="*/ 3343702 w 4987973"/>
                <a:gd name="connsiteY23" fmla="*/ 450376 h 1005743"/>
                <a:gd name="connsiteX24" fmla="*/ 3657600 w 4987973"/>
                <a:gd name="connsiteY24" fmla="*/ 586853 h 1005743"/>
                <a:gd name="connsiteX25" fmla="*/ 3835021 w 4987973"/>
                <a:gd name="connsiteY25" fmla="*/ 655092 h 1005743"/>
                <a:gd name="connsiteX26" fmla="*/ 4026090 w 4987973"/>
                <a:gd name="connsiteY26" fmla="*/ 791570 h 1005743"/>
                <a:gd name="connsiteX27" fmla="*/ 4230806 w 4987973"/>
                <a:gd name="connsiteY27" fmla="*/ 914400 h 1005743"/>
                <a:gd name="connsiteX28" fmla="*/ 4285397 w 4987973"/>
                <a:gd name="connsiteY28" fmla="*/ 941695 h 1005743"/>
                <a:gd name="connsiteX29" fmla="*/ 4380931 w 4987973"/>
                <a:gd name="connsiteY29" fmla="*/ 955343 h 1005743"/>
                <a:gd name="connsiteX30" fmla="*/ 4544705 w 4987973"/>
                <a:gd name="connsiteY30" fmla="*/ 968991 h 1005743"/>
                <a:gd name="connsiteX31" fmla="*/ 4599296 w 4987973"/>
                <a:gd name="connsiteY31" fmla="*/ 914400 h 1005743"/>
                <a:gd name="connsiteX32" fmla="*/ 4681182 w 4987973"/>
                <a:gd name="connsiteY32" fmla="*/ 859809 h 1005743"/>
                <a:gd name="connsiteX33" fmla="*/ 4735773 w 4987973"/>
                <a:gd name="connsiteY33" fmla="*/ 805218 h 1005743"/>
                <a:gd name="connsiteX34" fmla="*/ 4831308 w 4987973"/>
                <a:gd name="connsiteY34" fmla="*/ 736979 h 1005743"/>
                <a:gd name="connsiteX35" fmla="*/ 4940490 w 4987973"/>
                <a:gd name="connsiteY35" fmla="*/ 655092 h 1005743"/>
                <a:gd name="connsiteX36" fmla="*/ 4967785 w 4987973"/>
                <a:gd name="connsiteY36" fmla="*/ 504967 h 100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87973" h="1005743">
                  <a:moveTo>
                    <a:pt x="0" y="491319"/>
                  </a:moveTo>
                  <a:cubicBezTo>
                    <a:pt x="54591" y="514065"/>
                    <a:pt x="108654" y="538123"/>
                    <a:pt x="163773" y="559558"/>
                  </a:cubicBezTo>
                  <a:cubicBezTo>
                    <a:pt x="190589" y="569986"/>
                    <a:pt x="221386" y="571406"/>
                    <a:pt x="245660" y="586853"/>
                  </a:cubicBezTo>
                  <a:cubicBezTo>
                    <a:pt x="272799" y="604123"/>
                    <a:pt x="287884" y="636171"/>
                    <a:pt x="313899" y="655092"/>
                  </a:cubicBezTo>
                  <a:cubicBezTo>
                    <a:pt x="390770" y="710999"/>
                    <a:pt x="375263" y="682365"/>
                    <a:pt x="436728" y="709683"/>
                  </a:cubicBezTo>
                  <a:cubicBezTo>
                    <a:pt x="464615" y="722077"/>
                    <a:pt x="490565" y="738606"/>
                    <a:pt x="518615" y="750627"/>
                  </a:cubicBezTo>
                  <a:cubicBezTo>
                    <a:pt x="578171" y="776151"/>
                    <a:pt x="647600" y="798171"/>
                    <a:pt x="709684" y="818865"/>
                  </a:cubicBezTo>
                  <a:cubicBezTo>
                    <a:pt x="768824" y="814316"/>
                    <a:pt x="828248" y="812575"/>
                    <a:pt x="887105" y="805218"/>
                  </a:cubicBezTo>
                  <a:cubicBezTo>
                    <a:pt x="916355" y="801562"/>
                    <a:pt x="959014" y="774774"/>
                    <a:pt x="982639" y="764274"/>
                  </a:cubicBezTo>
                  <a:cubicBezTo>
                    <a:pt x="1005026" y="754324"/>
                    <a:pt x="1028634" y="747245"/>
                    <a:pt x="1050878" y="736979"/>
                  </a:cubicBezTo>
                  <a:cubicBezTo>
                    <a:pt x="1087823" y="719928"/>
                    <a:pt x="1122281" y="697500"/>
                    <a:pt x="1160060" y="682388"/>
                  </a:cubicBezTo>
                  <a:cubicBezTo>
                    <a:pt x="1182806" y="673289"/>
                    <a:pt x="1206792" y="666823"/>
                    <a:pt x="1228299" y="655092"/>
                  </a:cubicBezTo>
                  <a:cubicBezTo>
                    <a:pt x="1265397" y="634856"/>
                    <a:pt x="1398542" y="537547"/>
                    <a:pt x="1419367" y="518615"/>
                  </a:cubicBezTo>
                  <a:cubicBezTo>
                    <a:pt x="1435482" y="503965"/>
                    <a:pt x="1511888" y="387495"/>
                    <a:pt x="1514902" y="382137"/>
                  </a:cubicBezTo>
                  <a:cubicBezTo>
                    <a:pt x="1539838" y="337807"/>
                    <a:pt x="1570804" y="295003"/>
                    <a:pt x="1583140" y="245659"/>
                  </a:cubicBezTo>
                  <a:cubicBezTo>
                    <a:pt x="1592239" y="209265"/>
                    <a:pt x="1605131" y="173614"/>
                    <a:pt x="1610436" y="136477"/>
                  </a:cubicBezTo>
                  <a:cubicBezTo>
                    <a:pt x="1626119" y="26702"/>
                    <a:pt x="1613912" y="71460"/>
                    <a:pt x="1637731" y="0"/>
                  </a:cubicBezTo>
                  <a:cubicBezTo>
                    <a:pt x="1756012" y="4549"/>
                    <a:pt x="1874714" y="2683"/>
                    <a:pt x="1992573" y="13647"/>
                  </a:cubicBezTo>
                  <a:cubicBezTo>
                    <a:pt x="2070768" y="20921"/>
                    <a:pt x="2224585" y="54591"/>
                    <a:pt x="2224585" y="54591"/>
                  </a:cubicBezTo>
                  <a:cubicBezTo>
                    <a:pt x="2283725" y="77337"/>
                    <a:pt x="2342388" y="101367"/>
                    <a:pt x="2402006" y="122830"/>
                  </a:cubicBezTo>
                  <a:cubicBezTo>
                    <a:pt x="2456148" y="142321"/>
                    <a:pt x="2512071" y="156764"/>
                    <a:pt x="2565779" y="177421"/>
                  </a:cubicBezTo>
                  <a:cubicBezTo>
                    <a:pt x="2828738" y="278558"/>
                    <a:pt x="2671973" y="242332"/>
                    <a:pt x="2825087" y="272955"/>
                  </a:cubicBezTo>
                  <a:cubicBezTo>
                    <a:pt x="2968616" y="336746"/>
                    <a:pt x="3036377" y="370058"/>
                    <a:pt x="3207224" y="423080"/>
                  </a:cubicBezTo>
                  <a:cubicBezTo>
                    <a:pt x="3251533" y="436831"/>
                    <a:pt x="3299360" y="436732"/>
                    <a:pt x="3343702" y="450376"/>
                  </a:cubicBezTo>
                  <a:cubicBezTo>
                    <a:pt x="3732664" y="570056"/>
                    <a:pt x="3430284" y="481938"/>
                    <a:pt x="3657600" y="586853"/>
                  </a:cubicBezTo>
                  <a:cubicBezTo>
                    <a:pt x="3818900" y="661299"/>
                    <a:pt x="3656994" y="559232"/>
                    <a:pt x="3835021" y="655092"/>
                  </a:cubicBezTo>
                  <a:cubicBezTo>
                    <a:pt x="3887291" y="683237"/>
                    <a:pt x="3984227" y="761667"/>
                    <a:pt x="4026090" y="791570"/>
                  </a:cubicBezTo>
                  <a:cubicBezTo>
                    <a:pt x="4103898" y="847147"/>
                    <a:pt x="4140763" y="865916"/>
                    <a:pt x="4230806" y="914400"/>
                  </a:cubicBezTo>
                  <a:cubicBezTo>
                    <a:pt x="4248719" y="924045"/>
                    <a:pt x="4265769" y="936342"/>
                    <a:pt x="4285397" y="941695"/>
                  </a:cubicBezTo>
                  <a:cubicBezTo>
                    <a:pt x="4316432" y="950159"/>
                    <a:pt x="4349086" y="950794"/>
                    <a:pt x="4380931" y="955343"/>
                  </a:cubicBezTo>
                  <a:cubicBezTo>
                    <a:pt x="4445494" y="987624"/>
                    <a:pt x="4456499" y="1005743"/>
                    <a:pt x="4544705" y="968991"/>
                  </a:cubicBezTo>
                  <a:cubicBezTo>
                    <a:pt x="4568460" y="959093"/>
                    <a:pt x="4579201" y="930476"/>
                    <a:pt x="4599296" y="914400"/>
                  </a:cubicBezTo>
                  <a:cubicBezTo>
                    <a:pt x="4624912" y="893907"/>
                    <a:pt x="4657985" y="883006"/>
                    <a:pt x="4681182" y="859809"/>
                  </a:cubicBezTo>
                  <a:cubicBezTo>
                    <a:pt x="4699379" y="841612"/>
                    <a:pt x="4716406" y="822164"/>
                    <a:pt x="4735773" y="805218"/>
                  </a:cubicBezTo>
                  <a:cubicBezTo>
                    <a:pt x="4791141" y="756770"/>
                    <a:pt x="4780340" y="775205"/>
                    <a:pt x="4831308" y="736979"/>
                  </a:cubicBezTo>
                  <a:cubicBezTo>
                    <a:pt x="4960998" y="639712"/>
                    <a:pt x="4847918" y="716807"/>
                    <a:pt x="4940490" y="655092"/>
                  </a:cubicBezTo>
                  <a:cubicBezTo>
                    <a:pt x="4987973" y="583867"/>
                    <a:pt x="4967785" y="630551"/>
                    <a:pt x="4967785" y="50496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5364015" y="2374407"/>
              <a:ext cx="2523057" cy="3795009"/>
            </a:xfrm>
            <a:custGeom>
              <a:avLst/>
              <a:gdLst>
                <a:gd name="connsiteX0" fmla="*/ 627797 w 2523897"/>
                <a:gd name="connsiteY0" fmla="*/ 0 h 3794078"/>
                <a:gd name="connsiteX1" fmla="*/ 191069 w 2523897"/>
                <a:gd name="connsiteY1" fmla="*/ 54591 h 3794078"/>
                <a:gd name="connsiteX2" fmla="*/ 136478 w 2523897"/>
                <a:gd name="connsiteY2" fmla="*/ 95535 h 3794078"/>
                <a:gd name="connsiteX3" fmla="*/ 81887 w 2523897"/>
                <a:gd name="connsiteY3" fmla="*/ 163774 h 3794078"/>
                <a:gd name="connsiteX4" fmla="*/ 0 w 2523897"/>
                <a:gd name="connsiteY4" fmla="*/ 341194 h 3794078"/>
                <a:gd name="connsiteX5" fmla="*/ 13648 w 2523897"/>
                <a:gd name="connsiteY5" fmla="*/ 846162 h 3794078"/>
                <a:gd name="connsiteX6" fmla="*/ 27296 w 2523897"/>
                <a:gd name="connsiteY6" fmla="*/ 900753 h 3794078"/>
                <a:gd name="connsiteX7" fmla="*/ 68239 w 2523897"/>
                <a:gd name="connsiteY7" fmla="*/ 982639 h 3794078"/>
                <a:gd name="connsiteX8" fmla="*/ 122830 w 2523897"/>
                <a:gd name="connsiteY8" fmla="*/ 1050878 h 3794078"/>
                <a:gd name="connsiteX9" fmla="*/ 150126 w 2523897"/>
                <a:gd name="connsiteY9" fmla="*/ 1091821 h 3794078"/>
                <a:gd name="connsiteX10" fmla="*/ 218364 w 2523897"/>
                <a:gd name="connsiteY10" fmla="*/ 1132765 h 3794078"/>
                <a:gd name="connsiteX11" fmla="*/ 368490 w 2523897"/>
                <a:gd name="connsiteY11" fmla="*/ 1214651 h 3794078"/>
                <a:gd name="connsiteX12" fmla="*/ 464024 w 2523897"/>
                <a:gd name="connsiteY12" fmla="*/ 1269242 h 3794078"/>
                <a:gd name="connsiteX13" fmla="*/ 532263 w 2523897"/>
                <a:gd name="connsiteY13" fmla="*/ 1296538 h 3794078"/>
                <a:gd name="connsiteX14" fmla="*/ 805218 w 2523897"/>
                <a:gd name="connsiteY14" fmla="*/ 1419368 h 3794078"/>
                <a:gd name="connsiteX15" fmla="*/ 859809 w 2523897"/>
                <a:gd name="connsiteY15" fmla="*/ 1446663 h 3794078"/>
                <a:gd name="connsiteX16" fmla="*/ 900752 w 2523897"/>
                <a:gd name="connsiteY16" fmla="*/ 1460311 h 3794078"/>
                <a:gd name="connsiteX17" fmla="*/ 1050878 w 2523897"/>
                <a:gd name="connsiteY17" fmla="*/ 1542197 h 3794078"/>
                <a:gd name="connsiteX18" fmla="*/ 1160060 w 2523897"/>
                <a:gd name="connsiteY18" fmla="*/ 1569493 h 3794078"/>
                <a:gd name="connsiteX19" fmla="*/ 1241946 w 2523897"/>
                <a:gd name="connsiteY19" fmla="*/ 1596789 h 3794078"/>
                <a:gd name="connsiteX20" fmla="*/ 1378424 w 2523897"/>
                <a:gd name="connsiteY20" fmla="*/ 1610436 h 3794078"/>
                <a:gd name="connsiteX21" fmla="*/ 1555845 w 2523897"/>
                <a:gd name="connsiteY21" fmla="*/ 1678675 h 3794078"/>
                <a:gd name="connsiteX22" fmla="*/ 1705970 w 2523897"/>
                <a:gd name="connsiteY22" fmla="*/ 1733266 h 3794078"/>
                <a:gd name="connsiteX23" fmla="*/ 1746914 w 2523897"/>
                <a:gd name="connsiteY23" fmla="*/ 1760562 h 3794078"/>
                <a:gd name="connsiteX24" fmla="*/ 1883391 w 2523897"/>
                <a:gd name="connsiteY24" fmla="*/ 1815153 h 3794078"/>
                <a:gd name="connsiteX25" fmla="*/ 1978926 w 2523897"/>
                <a:gd name="connsiteY25" fmla="*/ 1883391 h 3794078"/>
                <a:gd name="connsiteX26" fmla="*/ 2047164 w 2523897"/>
                <a:gd name="connsiteY26" fmla="*/ 1910687 h 3794078"/>
                <a:gd name="connsiteX27" fmla="*/ 2129051 w 2523897"/>
                <a:gd name="connsiteY27" fmla="*/ 1951630 h 3794078"/>
                <a:gd name="connsiteX28" fmla="*/ 2169994 w 2523897"/>
                <a:gd name="connsiteY28" fmla="*/ 1965278 h 3794078"/>
                <a:gd name="connsiteX29" fmla="*/ 2292824 w 2523897"/>
                <a:gd name="connsiteY29" fmla="*/ 2060812 h 3794078"/>
                <a:gd name="connsiteX30" fmla="*/ 2388358 w 2523897"/>
                <a:gd name="connsiteY30" fmla="*/ 2142699 h 3794078"/>
                <a:gd name="connsiteX31" fmla="*/ 2442949 w 2523897"/>
                <a:gd name="connsiteY31" fmla="*/ 2238233 h 3794078"/>
                <a:gd name="connsiteX32" fmla="*/ 2456597 w 2523897"/>
                <a:gd name="connsiteY32" fmla="*/ 2292824 h 3794078"/>
                <a:gd name="connsiteX33" fmla="*/ 2483893 w 2523897"/>
                <a:gd name="connsiteY33" fmla="*/ 2361063 h 3794078"/>
                <a:gd name="connsiteX34" fmla="*/ 2497540 w 2523897"/>
                <a:gd name="connsiteY34" fmla="*/ 2429302 h 3794078"/>
                <a:gd name="connsiteX35" fmla="*/ 2442949 w 2523897"/>
                <a:gd name="connsiteY35" fmla="*/ 2866030 h 3794078"/>
                <a:gd name="connsiteX36" fmla="*/ 2415654 w 2523897"/>
                <a:gd name="connsiteY36" fmla="*/ 2906974 h 3794078"/>
                <a:gd name="connsiteX37" fmla="*/ 2347415 w 2523897"/>
                <a:gd name="connsiteY37" fmla="*/ 2975212 h 3794078"/>
                <a:gd name="connsiteX38" fmla="*/ 2251881 w 2523897"/>
                <a:gd name="connsiteY38" fmla="*/ 3125338 h 3794078"/>
                <a:gd name="connsiteX39" fmla="*/ 2183642 w 2523897"/>
                <a:gd name="connsiteY39" fmla="*/ 3207224 h 3794078"/>
                <a:gd name="connsiteX40" fmla="*/ 2142699 w 2523897"/>
                <a:gd name="connsiteY40" fmla="*/ 3234520 h 3794078"/>
                <a:gd name="connsiteX41" fmla="*/ 1937982 w 2523897"/>
                <a:gd name="connsiteY41" fmla="*/ 3384645 h 3794078"/>
                <a:gd name="connsiteX42" fmla="*/ 1815152 w 2523897"/>
                <a:gd name="connsiteY42" fmla="*/ 3480180 h 3794078"/>
                <a:gd name="connsiteX43" fmla="*/ 1665027 w 2523897"/>
                <a:gd name="connsiteY43" fmla="*/ 3603009 h 3794078"/>
                <a:gd name="connsiteX44" fmla="*/ 1624084 w 2523897"/>
                <a:gd name="connsiteY44" fmla="*/ 3630305 h 3794078"/>
                <a:gd name="connsiteX45" fmla="*/ 1569493 w 2523897"/>
                <a:gd name="connsiteY45" fmla="*/ 3671248 h 3794078"/>
                <a:gd name="connsiteX46" fmla="*/ 1528549 w 2523897"/>
                <a:gd name="connsiteY46" fmla="*/ 3698544 h 3794078"/>
                <a:gd name="connsiteX47" fmla="*/ 1528549 w 2523897"/>
                <a:gd name="connsiteY47" fmla="*/ 3794078 h 37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523897" h="3794078">
                  <a:moveTo>
                    <a:pt x="627797" y="0"/>
                  </a:moveTo>
                  <a:cubicBezTo>
                    <a:pt x="482221" y="18197"/>
                    <a:pt x="335081" y="26589"/>
                    <a:pt x="191069" y="54591"/>
                  </a:cubicBezTo>
                  <a:cubicBezTo>
                    <a:pt x="168741" y="58933"/>
                    <a:pt x="152562" y="79451"/>
                    <a:pt x="136478" y="95535"/>
                  </a:cubicBezTo>
                  <a:cubicBezTo>
                    <a:pt x="115880" y="116133"/>
                    <a:pt x="97154" y="138966"/>
                    <a:pt x="81887" y="163774"/>
                  </a:cubicBezTo>
                  <a:cubicBezTo>
                    <a:pt x="44434" y="224635"/>
                    <a:pt x="25494" y="277462"/>
                    <a:pt x="0" y="341194"/>
                  </a:cubicBezTo>
                  <a:cubicBezTo>
                    <a:pt x="4549" y="509517"/>
                    <a:pt x="5444" y="677978"/>
                    <a:pt x="13648" y="846162"/>
                  </a:cubicBezTo>
                  <a:cubicBezTo>
                    <a:pt x="14562" y="864897"/>
                    <a:pt x="20330" y="883338"/>
                    <a:pt x="27296" y="900753"/>
                  </a:cubicBezTo>
                  <a:cubicBezTo>
                    <a:pt x="38630" y="929087"/>
                    <a:pt x="51855" y="956893"/>
                    <a:pt x="68239" y="982639"/>
                  </a:cubicBezTo>
                  <a:cubicBezTo>
                    <a:pt x="83878" y="1007214"/>
                    <a:pt x="105352" y="1027574"/>
                    <a:pt x="122830" y="1050878"/>
                  </a:cubicBezTo>
                  <a:cubicBezTo>
                    <a:pt x="132672" y="1064000"/>
                    <a:pt x="137672" y="1081146"/>
                    <a:pt x="150126" y="1091821"/>
                  </a:cubicBezTo>
                  <a:cubicBezTo>
                    <a:pt x="170266" y="1109084"/>
                    <a:pt x="197425" y="1116479"/>
                    <a:pt x="218364" y="1132765"/>
                  </a:cubicBezTo>
                  <a:cubicBezTo>
                    <a:pt x="331601" y="1220839"/>
                    <a:pt x="202875" y="1167334"/>
                    <a:pt x="368490" y="1214651"/>
                  </a:cubicBezTo>
                  <a:cubicBezTo>
                    <a:pt x="400335" y="1232848"/>
                    <a:pt x="431219" y="1252839"/>
                    <a:pt x="464024" y="1269242"/>
                  </a:cubicBezTo>
                  <a:cubicBezTo>
                    <a:pt x="485936" y="1280198"/>
                    <a:pt x="509839" y="1286671"/>
                    <a:pt x="532263" y="1296538"/>
                  </a:cubicBezTo>
                  <a:lnTo>
                    <a:pt x="805218" y="1419368"/>
                  </a:lnTo>
                  <a:cubicBezTo>
                    <a:pt x="823713" y="1427845"/>
                    <a:pt x="840508" y="1440229"/>
                    <a:pt x="859809" y="1446663"/>
                  </a:cubicBezTo>
                  <a:cubicBezTo>
                    <a:pt x="873457" y="1451212"/>
                    <a:pt x="887885" y="1453877"/>
                    <a:pt x="900752" y="1460311"/>
                  </a:cubicBezTo>
                  <a:cubicBezTo>
                    <a:pt x="1000422" y="1510145"/>
                    <a:pt x="865332" y="1480347"/>
                    <a:pt x="1050878" y="1542197"/>
                  </a:cubicBezTo>
                  <a:cubicBezTo>
                    <a:pt x="1175109" y="1583608"/>
                    <a:pt x="978901" y="1520085"/>
                    <a:pt x="1160060" y="1569493"/>
                  </a:cubicBezTo>
                  <a:cubicBezTo>
                    <a:pt x="1187818" y="1577064"/>
                    <a:pt x="1213667" y="1591487"/>
                    <a:pt x="1241946" y="1596789"/>
                  </a:cubicBezTo>
                  <a:cubicBezTo>
                    <a:pt x="1286882" y="1605215"/>
                    <a:pt x="1332931" y="1605887"/>
                    <a:pt x="1378424" y="1610436"/>
                  </a:cubicBezTo>
                  <a:cubicBezTo>
                    <a:pt x="1437564" y="1633182"/>
                    <a:pt x="1495733" y="1658637"/>
                    <a:pt x="1555845" y="1678675"/>
                  </a:cubicBezTo>
                  <a:cubicBezTo>
                    <a:pt x="1594055" y="1691412"/>
                    <a:pt x="1667996" y="1714279"/>
                    <a:pt x="1705970" y="1733266"/>
                  </a:cubicBezTo>
                  <a:cubicBezTo>
                    <a:pt x="1720641" y="1740602"/>
                    <a:pt x="1731925" y="1753900"/>
                    <a:pt x="1746914" y="1760562"/>
                  </a:cubicBezTo>
                  <a:cubicBezTo>
                    <a:pt x="1825980" y="1795702"/>
                    <a:pt x="1818708" y="1773991"/>
                    <a:pt x="1883391" y="1815153"/>
                  </a:cubicBezTo>
                  <a:cubicBezTo>
                    <a:pt x="1916407" y="1836163"/>
                    <a:pt x="1945123" y="1863672"/>
                    <a:pt x="1978926" y="1883391"/>
                  </a:cubicBezTo>
                  <a:cubicBezTo>
                    <a:pt x="2000087" y="1895735"/>
                    <a:pt x="2024862" y="1900549"/>
                    <a:pt x="2047164" y="1910687"/>
                  </a:cubicBezTo>
                  <a:cubicBezTo>
                    <a:pt x="2074946" y="1923315"/>
                    <a:pt x="2101164" y="1939236"/>
                    <a:pt x="2129051" y="1951630"/>
                  </a:cubicBezTo>
                  <a:cubicBezTo>
                    <a:pt x="2142197" y="1957473"/>
                    <a:pt x="2157418" y="1958292"/>
                    <a:pt x="2169994" y="1965278"/>
                  </a:cubicBezTo>
                  <a:cubicBezTo>
                    <a:pt x="2294170" y="2034265"/>
                    <a:pt x="2213252" y="1994501"/>
                    <a:pt x="2292824" y="2060812"/>
                  </a:cubicBezTo>
                  <a:cubicBezTo>
                    <a:pt x="2365263" y="2121179"/>
                    <a:pt x="2306347" y="2047021"/>
                    <a:pt x="2388358" y="2142699"/>
                  </a:cubicBezTo>
                  <a:cubicBezTo>
                    <a:pt x="2405958" y="2163233"/>
                    <a:pt x="2434342" y="2215282"/>
                    <a:pt x="2442949" y="2238233"/>
                  </a:cubicBezTo>
                  <a:cubicBezTo>
                    <a:pt x="2449535" y="2255796"/>
                    <a:pt x="2450665" y="2275030"/>
                    <a:pt x="2456597" y="2292824"/>
                  </a:cubicBezTo>
                  <a:cubicBezTo>
                    <a:pt x="2464344" y="2316065"/>
                    <a:pt x="2474794" y="2338317"/>
                    <a:pt x="2483893" y="2361063"/>
                  </a:cubicBezTo>
                  <a:cubicBezTo>
                    <a:pt x="2488442" y="2383809"/>
                    <a:pt x="2498243" y="2406116"/>
                    <a:pt x="2497540" y="2429302"/>
                  </a:cubicBezTo>
                  <a:cubicBezTo>
                    <a:pt x="2490510" y="2661304"/>
                    <a:pt x="2523897" y="2724369"/>
                    <a:pt x="2442949" y="2866030"/>
                  </a:cubicBezTo>
                  <a:cubicBezTo>
                    <a:pt x="2434811" y="2880272"/>
                    <a:pt x="2426455" y="2894630"/>
                    <a:pt x="2415654" y="2906974"/>
                  </a:cubicBezTo>
                  <a:cubicBezTo>
                    <a:pt x="2394471" y="2931183"/>
                    <a:pt x="2370161" y="2952466"/>
                    <a:pt x="2347415" y="2975212"/>
                  </a:cubicBezTo>
                  <a:cubicBezTo>
                    <a:pt x="2308565" y="3052913"/>
                    <a:pt x="2320507" y="3036124"/>
                    <a:pt x="2251881" y="3125338"/>
                  </a:cubicBezTo>
                  <a:cubicBezTo>
                    <a:pt x="2230218" y="3153500"/>
                    <a:pt x="2208766" y="3182100"/>
                    <a:pt x="2183642" y="3207224"/>
                  </a:cubicBezTo>
                  <a:cubicBezTo>
                    <a:pt x="2172044" y="3218822"/>
                    <a:pt x="2155597" y="3224386"/>
                    <a:pt x="2142699" y="3234520"/>
                  </a:cubicBezTo>
                  <a:cubicBezTo>
                    <a:pt x="1957981" y="3379656"/>
                    <a:pt x="2056334" y="3325470"/>
                    <a:pt x="1937982" y="3384645"/>
                  </a:cubicBezTo>
                  <a:cubicBezTo>
                    <a:pt x="1838353" y="3484274"/>
                    <a:pt x="1932547" y="3398906"/>
                    <a:pt x="1815152" y="3480180"/>
                  </a:cubicBezTo>
                  <a:cubicBezTo>
                    <a:pt x="1537869" y="3672146"/>
                    <a:pt x="1802906" y="3488108"/>
                    <a:pt x="1665027" y="3603009"/>
                  </a:cubicBezTo>
                  <a:cubicBezTo>
                    <a:pt x="1652426" y="3613510"/>
                    <a:pt x="1637431" y="3620771"/>
                    <a:pt x="1624084" y="3630305"/>
                  </a:cubicBezTo>
                  <a:cubicBezTo>
                    <a:pt x="1605575" y="3643526"/>
                    <a:pt x="1588002" y="3658027"/>
                    <a:pt x="1569493" y="3671248"/>
                  </a:cubicBezTo>
                  <a:cubicBezTo>
                    <a:pt x="1556145" y="3680782"/>
                    <a:pt x="1533736" y="3682983"/>
                    <a:pt x="1528549" y="3698544"/>
                  </a:cubicBezTo>
                  <a:cubicBezTo>
                    <a:pt x="1518479" y="3728754"/>
                    <a:pt x="1528549" y="3762233"/>
                    <a:pt x="1528549" y="379407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1664539" y="5335527"/>
              <a:ext cx="6974494" cy="1242694"/>
            </a:xfrm>
            <a:custGeom>
              <a:avLst/>
              <a:gdLst>
                <a:gd name="connsiteX0" fmla="*/ 0 w 6974006"/>
                <a:gd name="connsiteY0" fmla="*/ 395785 h 1241946"/>
                <a:gd name="connsiteX1" fmla="*/ 354842 w 6974006"/>
                <a:gd name="connsiteY1" fmla="*/ 368489 h 1241946"/>
                <a:gd name="connsiteX2" fmla="*/ 464024 w 6974006"/>
                <a:gd name="connsiteY2" fmla="*/ 341194 h 1241946"/>
                <a:gd name="connsiteX3" fmla="*/ 573206 w 6974006"/>
                <a:gd name="connsiteY3" fmla="*/ 327546 h 1241946"/>
                <a:gd name="connsiteX4" fmla="*/ 777922 w 6974006"/>
                <a:gd name="connsiteY4" fmla="*/ 300250 h 1241946"/>
                <a:gd name="connsiteX5" fmla="*/ 1405719 w 6974006"/>
                <a:gd name="connsiteY5" fmla="*/ 286603 h 1241946"/>
                <a:gd name="connsiteX6" fmla="*/ 1514901 w 6974006"/>
                <a:gd name="connsiteY6" fmla="*/ 259307 h 1241946"/>
                <a:gd name="connsiteX7" fmla="*/ 1610436 w 6974006"/>
                <a:gd name="connsiteY7" fmla="*/ 232012 h 1241946"/>
                <a:gd name="connsiteX8" fmla="*/ 1719618 w 6974006"/>
                <a:gd name="connsiteY8" fmla="*/ 218364 h 1241946"/>
                <a:gd name="connsiteX9" fmla="*/ 2088107 w 6974006"/>
                <a:gd name="connsiteY9" fmla="*/ 232012 h 1241946"/>
                <a:gd name="connsiteX10" fmla="*/ 2279176 w 6974006"/>
                <a:gd name="connsiteY10" fmla="*/ 259307 h 1241946"/>
                <a:gd name="connsiteX11" fmla="*/ 2524836 w 6974006"/>
                <a:gd name="connsiteY11" fmla="*/ 286603 h 1241946"/>
                <a:gd name="connsiteX12" fmla="*/ 2593074 w 6974006"/>
                <a:gd name="connsiteY12" fmla="*/ 300250 h 1241946"/>
                <a:gd name="connsiteX13" fmla="*/ 2920621 w 6974006"/>
                <a:gd name="connsiteY13" fmla="*/ 341194 h 1241946"/>
                <a:gd name="connsiteX14" fmla="*/ 3207224 w 6974006"/>
                <a:gd name="connsiteY14" fmla="*/ 382137 h 1241946"/>
                <a:gd name="connsiteX15" fmla="*/ 3248167 w 6974006"/>
                <a:gd name="connsiteY15" fmla="*/ 395785 h 1241946"/>
                <a:gd name="connsiteX16" fmla="*/ 3439236 w 6974006"/>
                <a:gd name="connsiteY16" fmla="*/ 477671 h 1241946"/>
                <a:gd name="connsiteX17" fmla="*/ 3493827 w 6974006"/>
                <a:gd name="connsiteY17" fmla="*/ 504967 h 1241946"/>
                <a:gd name="connsiteX18" fmla="*/ 3603009 w 6974006"/>
                <a:gd name="connsiteY18" fmla="*/ 532262 h 1241946"/>
                <a:gd name="connsiteX19" fmla="*/ 3780430 w 6974006"/>
                <a:gd name="connsiteY19" fmla="*/ 586853 h 1241946"/>
                <a:gd name="connsiteX20" fmla="*/ 4353636 w 6974006"/>
                <a:gd name="connsiteY20" fmla="*/ 545910 h 1241946"/>
                <a:gd name="connsiteX21" fmla="*/ 4490113 w 6974006"/>
                <a:gd name="connsiteY21" fmla="*/ 518615 h 1241946"/>
                <a:gd name="connsiteX22" fmla="*/ 4585648 w 6974006"/>
                <a:gd name="connsiteY22" fmla="*/ 504967 h 1241946"/>
                <a:gd name="connsiteX23" fmla="*/ 4776716 w 6974006"/>
                <a:gd name="connsiteY23" fmla="*/ 409432 h 1241946"/>
                <a:gd name="connsiteX24" fmla="*/ 4817660 w 6974006"/>
                <a:gd name="connsiteY24" fmla="*/ 395785 h 1241946"/>
                <a:gd name="connsiteX25" fmla="*/ 4913194 w 6974006"/>
                <a:gd name="connsiteY25" fmla="*/ 354841 h 1241946"/>
                <a:gd name="connsiteX26" fmla="*/ 5049672 w 6974006"/>
                <a:gd name="connsiteY26" fmla="*/ 232012 h 1241946"/>
                <a:gd name="connsiteX27" fmla="*/ 5172501 w 6974006"/>
                <a:gd name="connsiteY27" fmla="*/ 150125 h 1241946"/>
                <a:gd name="connsiteX28" fmla="*/ 5240740 w 6974006"/>
                <a:gd name="connsiteY28" fmla="*/ 95534 h 1241946"/>
                <a:gd name="connsiteX29" fmla="*/ 5418161 w 6974006"/>
                <a:gd name="connsiteY29" fmla="*/ 13647 h 1241946"/>
                <a:gd name="connsiteX30" fmla="*/ 5500048 w 6974006"/>
                <a:gd name="connsiteY30" fmla="*/ 0 h 1241946"/>
                <a:gd name="connsiteX31" fmla="*/ 5650173 w 6974006"/>
                <a:gd name="connsiteY31" fmla="*/ 27295 h 1241946"/>
                <a:gd name="connsiteX32" fmla="*/ 5718412 w 6974006"/>
                <a:gd name="connsiteY32" fmla="*/ 81886 h 1241946"/>
                <a:gd name="connsiteX33" fmla="*/ 5813946 w 6974006"/>
                <a:gd name="connsiteY33" fmla="*/ 150125 h 1241946"/>
                <a:gd name="connsiteX34" fmla="*/ 5964072 w 6974006"/>
                <a:gd name="connsiteY34" fmla="*/ 272955 h 1241946"/>
                <a:gd name="connsiteX35" fmla="*/ 6114197 w 6974006"/>
                <a:gd name="connsiteY35" fmla="*/ 409432 h 1241946"/>
                <a:gd name="connsiteX36" fmla="*/ 6168788 w 6974006"/>
                <a:gd name="connsiteY36" fmla="*/ 491319 h 1241946"/>
                <a:gd name="connsiteX37" fmla="*/ 6264322 w 6974006"/>
                <a:gd name="connsiteY37" fmla="*/ 614149 h 1241946"/>
                <a:gd name="connsiteX38" fmla="*/ 6346209 w 6974006"/>
                <a:gd name="connsiteY38" fmla="*/ 723331 h 1241946"/>
                <a:gd name="connsiteX39" fmla="*/ 6400800 w 6974006"/>
                <a:gd name="connsiteY39" fmla="*/ 873456 h 1241946"/>
                <a:gd name="connsiteX40" fmla="*/ 6469039 w 6974006"/>
                <a:gd name="connsiteY40" fmla="*/ 1064525 h 1241946"/>
                <a:gd name="connsiteX41" fmla="*/ 6496334 w 6974006"/>
                <a:gd name="connsiteY41" fmla="*/ 1119116 h 1241946"/>
                <a:gd name="connsiteX42" fmla="*/ 6550925 w 6974006"/>
                <a:gd name="connsiteY42" fmla="*/ 1214650 h 1241946"/>
                <a:gd name="connsiteX43" fmla="*/ 6605516 w 6974006"/>
                <a:gd name="connsiteY43" fmla="*/ 1241946 h 1241946"/>
                <a:gd name="connsiteX44" fmla="*/ 6933063 w 6974006"/>
                <a:gd name="connsiteY44" fmla="*/ 1228298 h 1241946"/>
                <a:gd name="connsiteX45" fmla="*/ 6974006 w 6974006"/>
                <a:gd name="connsiteY45" fmla="*/ 1214650 h 124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974006" h="1241946">
                  <a:moveTo>
                    <a:pt x="0" y="395785"/>
                  </a:moveTo>
                  <a:cubicBezTo>
                    <a:pt x="102365" y="390397"/>
                    <a:pt x="243888" y="390680"/>
                    <a:pt x="354842" y="368489"/>
                  </a:cubicBezTo>
                  <a:cubicBezTo>
                    <a:pt x="391628" y="361132"/>
                    <a:pt x="427152" y="348107"/>
                    <a:pt x="464024" y="341194"/>
                  </a:cubicBezTo>
                  <a:cubicBezTo>
                    <a:pt x="500073" y="334435"/>
                    <a:pt x="536851" y="332393"/>
                    <a:pt x="573206" y="327546"/>
                  </a:cubicBezTo>
                  <a:cubicBezTo>
                    <a:pt x="605044" y="323301"/>
                    <a:pt x="750844" y="301253"/>
                    <a:pt x="777922" y="300250"/>
                  </a:cubicBezTo>
                  <a:cubicBezTo>
                    <a:pt x="987094" y="292503"/>
                    <a:pt x="1196453" y="291152"/>
                    <a:pt x="1405719" y="286603"/>
                  </a:cubicBezTo>
                  <a:lnTo>
                    <a:pt x="1514901" y="259307"/>
                  </a:lnTo>
                  <a:cubicBezTo>
                    <a:pt x="1546902" y="250773"/>
                    <a:pt x="1577960" y="238507"/>
                    <a:pt x="1610436" y="232012"/>
                  </a:cubicBezTo>
                  <a:cubicBezTo>
                    <a:pt x="1646401" y="224819"/>
                    <a:pt x="1683224" y="222913"/>
                    <a:pt x="1719618" y="218364"/>
                  </a:cubicBezTo>
                  <a:lnTo>
                    <a:pt x="2088107" y="232012"/>
                  </a:lnTo>
                  <a:cubicBezTo>
                    <a:pt x="2304997" y="244061"/>
                    <a:pt x="2130559" y="239922"/>
                    <a:pt x="2279176" y="259307"/>
                  </a:cubicBezTo>
                  <a:cubicBezTo>
                    <a:pt x="2360875" y="269964"/>
                    <a:pt x="2443137" y="275947"/>
                    <a:pt x="2524836" y="286603"/>
                  </a:cubicBezTo>
                  <a:cubicBezTo>
                    <a:pt x="2547838" y="289603"/>
                    <a:pt x="2570095" y="297081"/>
                    <a:pt x="2593074" y="300250"/>
                  </a:cubicBezTo>
                  <a:cubicBezTo>
                    <a:pt x="2702074" y="315284"/>
                    <a:pt x="2811439" y="327546"/>
                    <a:pt x="2920621" y="341194"/>
                  </a:cubicBezTo>
                  <a:cubicBezTo>
                    <a:pt x="2984707" y="349205"/>
                    <a:pt x="3123121" y="361111"/>
                    <a:pt x="3207224" y="382137"/>
                  </a:cubicBezTo>
                  <a:cubicBezTo>
                    <a:pt x="3221180" y="385626"/>
                    <a:pt x="3234865" y="390308"/>
                    <a:pt x="3248167" y="395785"/>
                  </a:cubicBezTo>
                  <a:cubicBezTo>
                    <a:pt x="3312240" y="422168"/>
                    <a:pt x="3377259" y="446682"/>
                    <a:pt x="3439236" y="477671"/>
                  </a:cubicBezTo>
                  <a:cubicBezTo>
                    <a:pt x="3457433" y="486770"/>
                    <a:pt x="3474526" y="498533"/>
                    <a:pt x="3493827" y="504967"/>
                  </a:cubicBezTo>
                  <a:cubicBezTo>
                    <a:pt x="3529416" y="516830"/>
                    <a:pt x="3567420" y="520399"/>
                    <a:pt x="3603009" y="532262"/>
                  </a:cubicBezTo>
                  <a:cubicBezTo>
                    <a:pt x="3793103" y="595627"/>
                    <a:pt x="3609157" y="558309"/>
                    <a:pt x="3780430" y="586853"/>
                  </a:cubicBezTo>
                  <a:cubicBezTo>
                    <a:pt x="3793876" y="586038"/>
                    <a:pt x="4212265" y="568232"/>
                    <a:pt x="4353636" y="545910"/>
                  </a:cubicBezTo>
                  <a:cubicBezTo>
                    <a:pt x="4399462" y="538674"/>
                    <a:pt x="4444426" y="526677"/>
                    <a:pt x="4490113" y="518615"/>
                  </a:cubicBezTo>
                  <a:cubicBezTo>
                    <a:pt x="4521792" y="513025"/>
                    <a:pt x="4553803" y="509516"/>
                    <a:pt x="4585648" y="504967"/>
                  </a:cubicBezTo>
                  <a:cubicBezTo>
                    <a:pt x="4649337" y="473122"/>
                    <a:pt x="4712287" y="439752"/>
                    <a:pt x="4776716" y="409432"/>
                  </a:cubicBezTo>
                  <a:cubicBezTo>
                    <a:pt x="4789733" y="403306"/>
                    <a:pt x="4804303" y="401128"/>
                    <a:pt x="4817660" y="395785"/>
                  </a:cubicBezTo>
                  <a:cubicBezTo>
                    <a:pt x="4849828" y="382918"/>
                    <a:pt x="4881349" y="368489"/>
                    <a:pt x="4913194" y="354841"/>
                  </a:cubicBezTo>
                  <a:cubicBezTo>
                    <a:pt x="4965302" y="302733"/>
                    <a:pt x="4986131" y="278609"/>
                    <a:pt x="5049672" y="232012"/>
                  </a:cubicBezTo>
                  <a:cubicBezTo>
                    <a:pt x="5089353" y="202912"/>
                    <a:pt x="5134076" y="180865"/>
                    <a:pt x="5172501" y="150125"/>
                  </a:cubicBezTo>
                  <a:cubicBezTo>
                    <a:pt x="5195247" y="131928"/>
                    <a:pt x="5215932" y="110801"/>
                    <a:pt x="5240740" y="95534"/>
                  </a:cubicBezTo>
                  <a:cubicBezTo>
                    <a:pt x="5262283" y="82277"/>
                    <a:pt x="5378101" y="24572"/>
                    <a:pt x="5418161" y="13647"/>
                  </a:cubicBezTo>
                  <a:cubicBezTo>
                    <a:pt x="5444858" y="6366"/>
                    <a:pt x="5472752" y="4549"/>
                    <a:pt x="5500048" y="0"/>
                  </a:cubicBezTo>
                  <a:cubicBezTo>
                    <a:pt x="5510870" y="1353"/>
                    <a:pt x="5618614" y="7570"/>
                    <a:pt x="5650173" y="27295"/>
                  </a:cubicBezTo>
                  <a:cubicBezTo>
                    <a:pt x="5674875" y="42734"/>
                    <a:pt x="5695108" y="64408"/>
                    <a:pt x="5718412" y="81886"/>
                  </a:cubicBezTo>
                  <a:cubicBezTo>
                    <a:pt x="5749719" y="105366"/>
                    <a:pt x="5783055" y="126099"/>
                    <a:pt x="5813946" y="150125"/>
                  </a:cubicBezTo>
                  <a:cubicBezTo>
                    <a:pt x="5864983" y="189821"/>
                    <a:pt x="5914401" y="231563"/>
                    <a:pt x="5964072" y="272955"/>
                  </a:cubicBezTo>
                  <a:cubicBezTo>
                    <a:pt x="5990185" y="294716"/>
                    <a:pt x="6084532" y="372351"/>
                    <a:pt x="6114197" y="409432"/>
                  </a:cubicBezTo>
                  <a:cubicBezTo>
                    <a:pt x="6134690" y="435049"/>
                    <a:pt x="6149388" y="464865"/>
                    <a:pt x="6168788" y="491319"/>
                  </a:cubicBezTo>
                  <a:cubicBezTo>
                    <a:pt x="6199462" y="533147"/>
                    <a:pt x="6232814" y="572946"/>
                    <a:pt x="6264322" y="614149"/>
                  </a:cubicBezTo>
                  <a:cubicBezTo>
                    <a:pt x="6291956" y="650286"/>
                    <a:pt x="6329314" y="681092"/>
                    <a:pt x="6346209" y="723331"/>
                  </a:cubicBezTo>
                  <a:cubicBezTo>
                    <a:pt x="6372252" y="788440"/>
                    <a:pt x="6379776" y="803378"/>
                    <a:pt x="6400800" y="873456"/>
                  </a:cubicBezTo>
                  <a:cubicBezTo>
                    <a:pt x="6430261" y="971659"/>
                    <a:pt x="6397217" y="920878"/>
                    <a:pt x="6469039" y="1064525"/>
                  </a:cubicBezTo>
                  <a:cubicBezTo>
                    <a:pt x="6478137" y="1082722"/>
                    <a:pt x="6488320" y="1100416"/>
                    <a:pt x="6496334" y="1119116"/>
                  </a:cubicBezTo>
                  <a:cubicBezTo>
                    <a:pt x="6516472" y="1166105"/>
                    <a:pt x="6502462" y="1173110"/>
                    <a:pt x="6550925" y="1214650"/>
                  </a:cubicBezTo>
                  <a:cubicBezTo>
                    <a:pt x="6566372" y="1227890"/>
                    <a:pt x="6587319" y="1232847"/>
                    <a:pt x="6605516" y="1241946"/>
                  </a:cubicBezTo>
                  <a:cubicBezTo>
                    <a:pt x="6714698" y="1237397"/>
                    <a:pt x="6824085" y="1236371"/>
                    <a:pt x="6933063" y="1228298"/>
                  </a:cubicBezTo>
                  <a:cubicBezTo>
                    <a:pt x="6947410" y="1227235"/>
                    <a:pt x="6974006" y="1214650"/>
                    <a:pt x="6974006" y="12146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2429427" y="2786830"/>
              <a:ext cx="142205" cy="1429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5346778" y="2643929"/>
              <a:ext cx="144360" cy="142901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7501395" y="5429588"/>
              <a:ext cx="142205" cy="142901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2099771" y="5581533"/>
              <a:ext cx="142205" cy="142901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2429427" y="4572184"/>
              <a:ext cx="142205" cy="1429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2511302" y="3996963"/>
              <a:ext cx="1986557" cy="738019"/>
            </a:xfrm>
            <a:custGeom>
              <a:avLst/>
              <a:gdLst>
                <a:gd name="connsiteX0" fmla="*/ 0 w 1987556"/>
                <a:gd name="connsiteY0" fmla="*/ 670517 h 738756"/>
                <a:gd name="connsiteX1" fmla="*/ 286603 w 1987556"/>
                <a:gd name="connsiteY1" fmla="*/ 684165 h 738756"/>
                <a:gd name="connsiteX2" fmla="*/ 627797 w 1987556"/>
                <a:gd name="connsiteY2" fmla="*/ 711461 h 738756"/>
                <a:gd name="connsiteX3" fmla="*/ 846161 w 1987556"/>
                <a:gd name="connsiteY3" fmla="*/ 725108 h 738756"/>
                <a:gd name="connsiteX4" fmla="*/ 887105 w 1987556"/>
                <a:gd name="connsiteY4" fmla="*/ 738756 h 738756"/>
                <a:gd name="connsiteX5" fmla="*/ 1009934 w 1987556"/>
                <a:gd name="connsiteY5" fmla="*/ 725108 h 738756"/>
                <a:gd name="connsiteX6" fmla="*/ 1050878 w 1987556"/>
                <a:gd name="connsiteY6" fmla="*/ 684165 h 738756"/>
                <a:gd name="connsiteX7" fmla="*/ 1105469 w 1987556"/>
                <a:gd name="connsiteY7" fmla="*/ 588631 h 738756"/>
                <a:gd name="connsiteX8" fmla="*/ 1119116 w 1987556"/>
                <a:gd name="connsiteY8" fmla="*/ 534040 h 738756"/>
                <a:gd name="connsiteX9" fmla="*/ 1146412 w 1987556"/>
                <a:gd name="connsiteY9" fmla="*/ 452153 h 738756"/>
                <a:gd name="connsiteX10" fmla="*/ 1160060 w 1987556"/>
                <a:gd name="connsiteY10" fmla="*/ 397562 h 738756"/>
                <a:gd name="connsiteX11" fmla="*/ 1187355 w 1987556"/>
                <a:gd name="connsiteY11" fmla="*/ 356619 h 738756"/>
                <a:gd name="connsiteX12" fmla="*/ 1201003 w 1987556"/>
                <a:gd name="connsiteY12" fmla="*/ 315676 h 738756"/>
                <a:gd name="connsiteX13" fmla="*/ 1255594 w 1987556"/>
                <a:gd name="connsiteY13" fmla="*/ 261084 h 738756"/>
                <a:gd name="connsiteX14" fmla="*/ 1392072 w 1987556"/>
                <a:gd name="connsiteY14" fmla="*/ 97311 h 738756"/>
                <a:gd name="connsiteX15" fmla="*/ 1446663 w 1987556"/>
                <a:gd name="connsiteY15" fmla="*/ 42720 h 738756"/>
                <a:gd name="connsiteX16" fmla="*/ 1501254 w 1987556"/>
                <a:gd name="connsiteY16" fmla="*/ 29073 h 738756"/>
                <a:gd name="connsiteX17" fmla="*/ 1542197 w 1987556"/>
                <a:gd name="connsiteY17" fmla="*/ 1777 h 738756"/>
                <a:gd name="connsiteX18" fmla="*/ 1801505 w 1987556"/>
                <a:gd name="connsiteY18" fmla="*/ 29073 h 738756"/>
                <a:gd name="connsiteX19" fmla="*/ 1856096 w 1987556"/>
                <a:gd name="connsiteY19" fmla="*/ 56368 h 738756"/>
                <a:gd name="connsiteX20" fmla="*/ 1897039 w 1987556"/>
                <a:gd name="connsiteY20" fmla="*/ 70016 h 738756"/>
                <a:gd name="connsiteX21" fmla="*/ 1937982 w 1987556"/>
                <a:gd name="connsiteY21" fmla="*/ 110959 h 738756"/>
                <a:gd name="connsiteX22" fmla="*/ 1978925 w 1987556"/>
                <a:gd name="connsiteY22" fmla="*/ 151902 h 73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7556" h="738756">
                  <a:moveTo>
                    <a:pt x="0" y="670517"/>
                  </a:moveTo>
                  <a:lnTo>
                    <a:pt x="286603" y="684165"/>
                  </a:lnTo>
                  <a:cubicBezTo>
                    <a:pt x="400456" y="691590"/>
                    <a:pt x="514006" y="703135"/>
                    <a:pt x="627797" y="711461"/>
                  </a:cubicBezTo>
                  <a:cubicBezTo>
                    <a:pt x="700533" y="716783"/>
                    <a:pt x="773373" y="720559"/>
                    <a:pt x="846161" y="725108"/>
                  </a:cubicBezTo>
                  <a:cubicBezTo>
                    <a:pt x="859809" y="729657"/>
                    <a:pt x="872719" y="738756"/>
                    <a:pt x="887105" y="738756"/>
                  </a:cubicBezTo>
                  <a:cubicBezTo>
                    <a:pt x="928300" y="738756"/>
                    <a:pt x="970853" y="738135"/>
                    <a:pt x="1009934" y="725108"/>
                  </a:cubicBezTo>
                  <a:cubicBezTo>
                    <a:pt x="1028244" y="719005"/>
                    <a:pt x="1038522" y="698992"/>
                    <a:pt x="1050878" y="684165"/>
                  </a:cubicBezTo>
                  <a:cubicBezTo>
                    <a:pt x="1074989" y="655232"/>
                    <a:pt x="1088785" y="621998"/>
                    <a:pt x="1105469" y="588631"/>
                  </a:cubicBezTo>
                  <a:cubicBezTo>
                    <a:pt x="1110018" y="570434"/>
                    <a:pt x="1113726" y="552006"/>
                    <a:pt x="1119116" y="534040"/>
                  </a:cubicBezTo>
                  <a:cubicBezTo>
                    <a:pt x="1127384" y="506481"/>
                    <a:pt x="1139434" y="480066"/>
                    <a:pt x="1146412" y="452153"/>
                  </a:cubicBezTo>
                  <a:cubicBezTo>
                    <a:pt x="1150961" y="433956"/>
                    <a:pt x="1152671" y="414802"/>
                    <a:pt x="1160060" y="397562"/>
                  </a:cubicBezTo>
                  <a:cubicBezTo>
                    <a:pt x="1166521" y="382486"/>
                    <a:pt x="1180020" y="371290"/>
                    <a:pt x="1187355" y="356619"/>
                  </a:cubicBezTo>
                  <a:cubicBezTo>
                    <a:pt x="1193789" y="343752"/>
                    <a:pt x="1192641" y="327382"/>
                    <a:pt x="1201003" y="315676"/>
                  </a:cubicBezTo>
                  <a:cubicBezTo>
                    <a:pt x="1215961" y="294735"/>
                    <a:pt x="1239518" y="281179"/>
                    <a:pt x="1255594" y="261084"/>
                  </a:cubicBezTo>
                  <a:cubicBezTo>
                    <a:pt x="1407596" y="71081"/>
                    <a:pt x="1197561" y="291822"/>
                    <a:pt x="1392072" y="97311"/>
                  </a:cubicBezTo>
                  <a:cubicBezTo>
                    <a:pt x="1410269" y="79114"/>
                    <a:pt x="1421697" y="48961"/>
                    <a:pt x="1446663" y="42720"/>
                  </a:cubicBezTo>
                  <a:lnTo>
                    <a:pt x="1501254" y="29073"/>
                  </a:lnTo>
                  <a:cubicBezTo>
                    <a:pt x="1514902" y="19974"/>
                    <a:pt x="1525820" y="2687"/>
                    <a:pt x="1542197" y="1777"/>
                  </a:cubicBezTo>
                  <a:cubicBezTo>
                    <a:pt x="1574187" y="0"/>
                    <a:pt x="1733072" y="3411"/>
                    <a:pt x="1801505" y="29073"/>
                  </a:cubicBezTo>
                  <a:cubicBezTo>
                    <a:pt x="1820554" y="36216"/>
                    <a:pt x="1837396" y="48354"/>
                    <a:pt x="1856096" y="56368"/>
                  </a:cubicBezTo>
                  <a:cubicBezTo>
                    <a:pt x="1869319" y="62035"/>
                    <a:pt x="1883391" y="65467"/>
                    <a:pt x="1897039" y="70016"/>
                  </a:cubicBezTo>
                  <a:cubicBezTo>
                    <a:pt x="1910687" y="83664"/>
                    <a:pt x="1921923" y="100253"/>
                    <a:pt x="1937982" y="110959"/>
                  </a:cubicBezTo>
                  <a:cubicBezTo>
                    <a:pt x="1987556" y="144009"/>
                    <a:pt x="1978925" y="99770"/>
                    <a:pt x="1978925" y="15190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4756" name="CasellaDiTesto 15"/>
          <p:cNvSpPr txBox="1">
            <a:spLocks noChangeArrowheads="1"/>
          </p:cNvSpPr>
          <p:nvPr/>
        </p:nvSpPr>
        <p:spPr bwMode="auto">
          <a:xfrm>
            <a:off x="2500327" y="4143388"/>
            <a:ext cx="1434230" cy="3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</a:rPr>
              <a:t>Dangling end</a:t>
            </a:r>
            <a:endParaRPr lang="en-US">
              <a:latin typeface="Times New Roman" charset="0"/>
            </a:endParaRPr>
          </a:p>
        </p:txBody>
      </p:sp>
      <p:grpSp>
        <p:nvGrpSpPr>
          <p:cNvPr id="74757" name="Gruppo 23"/>
          <p:cNvGrpSpPr>
            <a:grpSpLocks/>
          </p:cNvGrpSpPr>
          <p:nvPr/>
        </p:nvGrpSpPr>
        <p:grpSpPr bwMode="auto">
          <a:xfrm>
            <a:off x="2429034" y="3286125"/>
            <a:ext cx="800069" cy="822204"/>
            <a:chOff x="5929322" y="2547646"/>
            <a:chExt cx="800188" cy="821938"/>
          </a:xfrm>
        </p:grpSpPr>
        <p:sp>
          <p:nvSpPr>
            <p:cNvPr id="74762" name="CasellaDiTesto 16"/>
            <p:cNvSpPr txBox="1">
              <a:spLocks noChangeArrowheads="1"/>
            </p:cNvSpPr>
            <p:nvPr/>
          </p:nvSpPr>
          <p:spPr bwMode="auto">
            <a:xfrm>
              <a:off x="5929322" y="3000372"/>
              <a:ext cx="800188" cy="36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Times New Roman" charset="0"/>
                </a:rPr>
                <a:t>C----C</a:t>
              </a:r>
              <a:endParaRPr lang="en-US">
                <a:latin typeface="Times New Roman" charset="0"/>
              </a:endParaRPr>
            </a:p>
          </p:txBody>
        </p:sp>
        <p:cxnSp>
          <p:nvCxnSpPr>
            <p:cNvPr id="19" name="Connettore 1 18"/>
            <p:cNvCxnSpPr/>
            <p:nvPr/>
          </p:nvCxnSpPr>
          <p:spPr>
            <a:xfrm rot="5400000" flipH="1" flipV="1">
              <a:off x="6000838" y="2857074"/>
              <a:ext cx="285657" cy="142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rot="16200000" flipV="1">
              <a:off x="6358079" y="2853900"/>
              <a:ext cx="285657" cy="142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65" name="CasellaDiTesto 22"/>
            <p:cNvSpPr txBox="1">
              <a:spLocks noChangeArrowheads="1"/>
            </p:cNvSpPr>
            <p:nvPr/>
          </p:nvSpPr>
          <p:spPr bwMode="auto">
            <a:xfrm>
              <a:off x="6174130" y="2547646"/>
              <a:ext cx="351418" cy="36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Times New Roman" charset="0"/>
                </a:rPr>
                <a:t>O</a:t>
              </a:r>
              <a:endParaRPr lang="en-US">
                <a:latin typeface="Times New Roman" charset="0"/>
              </a:endParaRPr>
            </a:p>
          </p:txBody>
        </p:sp>
      </p:grpSp>
      <p:grpSp>
        <p:nvGrpSpPr>
          <p:cNvPr id="74758" name="Gruppo 27"/>
          <p:cNvGrpSpPr>
            <a:grpSpLocks/>
          </p:cNvGrpSpPr>
          <p:nvPr/>
        </p:nvGrpSpPr>
        <p:grpSpPr bwMode="auto">
          <a:xfrm>
            <a:off x="3214678" y="1214422"/>
            <a:ext cx="5277586" cy="923330"/>
            <a:chOff x="4929190" y="1928802"/>
            <a:chExt cx="5278254" cy="922735"/>
          </a:xfrm>
        </p:grpSpPr>
        <p:sp>
          <p:nvSpPr>
            <p:cNvPr id="25" name="Ovale 24"/>
            <p:cNvSpPr/>
            <p:nvPr/>
          </p:nvSpPr>
          <p:spPr>
            <a:xfrm>
              <a:off x="4929190" y="2071585"/>
              <a:ext cx="142893" cy="1427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760" name="CasellaDiTesto 25"/>
            <p:cNvSpPr txBox="1">
              <a:spLocks noChangeArrowheads="1"/>
            </p:cNvSpPr>
            <p:nvPr/>
          </p:nvSpPr>
          <p:spPr bwMode="auto">
            <a:xfrm>
              <a:off x="5036785" y="1928802"/>
              <a:ext cx="5170659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>
                  <a:latin typeface="Times New Roman" charset="0"/>
                </a:rPr>
                <a:t>= crosslinking </a:t>
              </a:r>
              <a:r>
                <a:rPr lang="it-IT" dirty="0" err="1">
                  <a:latin typeface="Times New Roman" charset="0"/>
                </a:rPr>
                <a:t>point</a:t>
              </a:r>
              <a:r>
                <a:rPr lang="it-IT" dirty="0">
                  <a:latin typeface="Times New Roman" charset="0"/>
                </a:rPr>
                <a:t> on </a:t>
              </a:r>
              <a:r>
                <a:rPr lang="it-IT" dirty="0" err="1">
                  <a:latin typeface="Times New Roman" charset="0"/>
                </a:rPr>
                <a:t>an</a:t>
              </a:r>
              <a:r>
                <a:rPr lang="it-IT" dirty="0">
                  <a:latin typeface="Times New Roman" charset="0"/>
                </a:rPr>
                <a:t> amine  f=4 </a:t>
              </a:r>
              <a:r>
                <a:rPr lang="it-IT" i="1" dirty="0">
                  <a:latin typeface="Times New Roman" charset="0"/>
                  <a:sym typeface="Wingdings" charset="0"/>
                </a:rPr>
                <a:t>and 4 </a:t>
              </a:r>
              <a:r>
                <a:rPr lang="it-IT" i="1" dirty="0" err="1">
                  <a:latin typeface="Times New Roman" charset="0"/>
                  <a:sym typeface="Wingdings" charset="0"/>
                </a:rPr>
                <a:t>reacted</a:t>
              </a:r>
              <a:r>
                <a:rPr lang="it-IT" i="1" dirty="0">
                  <a:latin typeface="Times New Roman" charset="0"/>
                  <a:sym typeface="Wingdings" charset="0"/>
                </a:rPr>
                <a:t> H</a:t>
              </a:r>
            </a:p>
            <a:p>
              <a:pPr eaLnBrk="1" hangingPunct="1"/>
              <a:endParaRPr lang="it-IT" dirty="0">
                <a:latin typeface="Times New Roman" charset="0"/>
                <a:sym typeface="Wingdings" charset="0"/>
              </a:endParaRPr>
            </a:p>
            <a:p>
              <a:pPr eaLnBrk="1" hangingPunct="1"/>
              <a:r>
                <a:rPr lang="it-IT" dirty="0">
                  <a:latin typeface="Times New Roman" charset="0"/>
                  <a:sym typeface="Wingdings" charset="0"/>
                </a:rPr>
                <a:t>= </a:t>
              </a:r>
              <a:r>
                <a:rPr lang="it-IT" dirty="0">
                  <a:latin typeface="Times New Roman" charset="0"/>
                </a:rPr>
                <a:t>crosslinking </a:t>
              </a:r>
              <a:r>
                <a:rPr lang="it-IT" dirty="0" err="1">
                  <a:latin typeface="Times New Roman" charset="0"/>
                </a:rPr>
                <a:t>point</a:t>
              </a:r>
              <a:r>
                <a:rPr lang="it-IT" dirty="0">
                  <a:latin typeface="Times New Roman" charset="0"/>
                </a:rPr>
                <a:t> on </a:t>
              </a:r>
              <a:r>
                <a:rPr lang="it-IT" dirty="0" err="1">
                  <a:latin typeface="Times New Roman" charset="0"/>
                </a:rPr>
                <a:t>an</a:t>
              </a:r>
              <a:r>
                <a:rPr lang="it-IT" dirty="0">
                  <a:latin typeface="Times New Roman" charset="0"/>
                </a:rPr>
                <a:t> amine  f=4 </a:t>
              </a:r>
              <a:r>
                <a:rPr lang="it-IT" i="1" dirty="0" err="1">
                  <a:latin typeface="Times New Roman" charset="0"/>
                  <a:sym typeface="Wingdings" charset="0"/>
                </a:rPr>
                <a:t>but</a:t>
              </a:r>
              <a:r>
                <a:rPr lang="it-IT" i="1" dirty="0">
                  <a:latin typeface="Times New Roman" charset="0"/>
                  <a:sym typeface="Wingdings" charset="0"/>
                </a:rPr>
                <a:t> 3 </a:t>
              </a:r>
              <a:r>
                <a:rPr lang="it-IT" i="1" dirty="0" err="1">
                  <a:latin typeface="Times New Roman" charset="0"/>
                  <a:sym typeface="Wingdings" charset="0"/>
                </a:rPr>
                <a:t>reacted</a:t>
              </a:r>
              <a:r>
                <a:rPr lang="it-IT" i="1" dirty="0">
                  <a:latin typeface="Times New Roman" charset="0"/>
                  <a:sym typeface="Wingdings" charset="0"/>
                </a:rPr>
                <a:t> H</a:t>
              </a:r>
              <a:endParaRPr lang="en-US" i="1" dirty="0">
                <a:latin typeface="Times New Roman" charset="0"/>
              </a:endParaRPr>
            </a:p>
          </p:txBody>
        </p:sp>
        <p:sp>
          <p:nvSpPr>
            <p:cNvPr id="27" name="Ovale 26"/>
            <p:cNvSpPr/>
            <p:nvPr/>
          </p:nvSpPr>
          <p:spPr>
            <a:xfrm>
              <a:off x="4929190" y="2571325"/>
              <a:ext cx="142893" cy="1427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95800"/>
          </a:xfrm>
        </p:spPr>
        <p:txBody>
          <a:bodyPr rtlCol="0">
            <a:normAutofit fontScale="85000" lnSpcReduction="20000"/>
          </a:bodyPr>
          <a:lstStyle/>
          <a:p>
            <a:pPr marL="455887" indent="-455887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it-IT" dirty="0" err="1">
                <a:ea typeface="+mn-ea"/>
                <a:cs typeface="+mn-cs"/>
              </a:rPr>
              <a:t>Initiation</a:t>
            </a: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r>
              <a:rPr lang="it-IT" dirty="0" err="1">
                <a:ea typeface="+mn-ea"/>
                <a:cs typeface="+mn-cs"/>
              </a:rPr>
              <a:t>A=</a:t>
            </a:r>
            <a:r>
              <a:rPr lang="it-IT" dirty="0">
                <a:ea typeface="+mn-ea"/>
                <a:cs typeface="+mn-cs"/>
              </a:rPr>
              <a:t> </a:t>
            </a:r>
            <a:r>
              <a:rPr lang="it-IT" dirty="0" err="1">
                <a:ea typeface="+mn-ea"/>
                <a:cs typeface="+mn-cs"/>
              </a:rPr>
              <a:t>Active</a:t>
            </a:r>
            <a:r>
              <a:rPr lang="it-IT" dirty="0">
                <a:ea typeface="+mn-ea"/>
                <a:cs typeface="+mn-cs"/>
              </a:rPr>
              <a:t> </a:t>
            </a:r>
            <a:r>
              <a:rPr lang="it-IT" dirty="0" err="1">
                <a:ea typeface="+mn-ea"/>
                <a:cs typeface="+mn-cs"/>
              </a:rPr>
              <a:t>species</a:t>
            </a:r>
            <a:r>
              <a:rPr lang="it-IT" dirty="0">
                <a:ea typeface="+mn-ea"/>
                <a:cs typeface="+mn-cs"/>
              </a:rPr>
              <a:t>, </a:t>
            </a:r>
            <a:r>
              <a:rPr lang="it-IT" dirty="0" err="1">
                <a:ea typeface="+mn-ea"/>
                <a:cs typeface="+mn-cs"/>
              </a:rPr>
              <a:t>M=monomers</a:t>
            </a: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r>
              <a:rPr lang="it-IT" dirty="0">
                <a:ea typeface="+mn-ea"/>
                <a:cs typeface="+mn-cs"/>
              </a:rPr>
              <a:t>2. </a:t>
            </a:r>
            <a:r>
              <a:rPr lang="it-IT" dirty="0" err="1">
                <a:ea typeface="+mn-ea"/>
                <a:cs typeface="+mn-cs"/>
              </a:rPr>
              <a:t>Propagation</a:t>
            </a: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endParaRPr lang="it-IT" dirty="0">
              <a:ea typeface="+mn-ea"/>
              <a:cs typeface="+mn-cs"/>
            </a:endParaRP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r>
              <a:rPr lang="it-IT" dirty="0">
                <a:ea typeface="+mn-ea"/>
                <a:cs typeface="+mn-cs"/>
              </a:rPr>
              <a:t> .		.		.</a:t>
            </a:r>
          </a:p>
          <a:p>
            <a:pPr marL="455887" indent="-455887" eaLnBrk="1" fontAlgn="auto" hangingPunct="1">
              <a:spcAft>
                <a:spcPts val="0"/>
              </a:spcAft>
              <a:buNone/>
              <a:defRPr/>
            </a:pPr>
            <a:r>
              <a:rPr lang="it-IT" dirty="0">
                <a:ea typeface="+mn-ea"/>
                <a:cs typeface="+mn-cs"/>
              </a:rPr>
              <a:t> .		.		.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85875" y="1785938"/>
          <a:ext cx="21336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078" imgH="241415" progId="Equation.3">
                  <p:embed/>
                </p:oleObj>
              </mc:Choice>
              <mc:Fallback>
                <p:oleObj name="Equation" r:id="rId2" imgW="787078" imgH="241415" progId="Equation.3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785938"/>
                        <a:ext cx="2133600" cy="654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071938" y="1714500"/>
          <a:ext cx="2717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535" imgH="241269" progId="Equation.3">
                  <p:embed/>
                </p:oleObj>
              </mc:Choice>
              <mc:Fallback>
                <p:oleObj name="Equation" r:id="rId4" imgW="1002535" imgH="241269" progId="Equation.3">
                  <p:embed/>
                  <p:pic>
                    <p:nvPicPr>
                      <p:cNvPr id="15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1714500"/>
                        <a:ext cx="2717800" cy="654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609600" y="3505227"/>
          <a:ext cx="31242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78" imgH="241415" progId="Equation.3">
                  <p:embed/>
                </p:oleObj>
              </mc:Choice>
              <mc:Fallback>
                <p:oleObj name="Equation" r:id="rId6" imgW="1091878" imgH="241415" progId="Equation.3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27"/>
                        <a:ext cx="3124200" cy="6905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09600" y="4187825"/>
          <a:ext cx="31242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556" imgH="254092" progId="Equation.3">
                  <p:embed/>
                </p:oleObj>
              </mc:Choice>
              <mc:Fallback>
                <p:oleObj name="Equation" r:id="rId8" imgW="1104556" imgH="254092" progId="Equation.3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87825"/>
                        <a:ext cx="3124200" cy="719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44540" y="5638803"/>
          <a:ext cx="32337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295" imgH="254092" progId="Equation.3">
                  <p:embed/>
                </p:oleObj>
              </mc:Choice>
              <mc:Fallback>
                <p:oleObj name="Equation" r:id="rId10" imgW="1193295" imgH="254092" progId="Equation.3">
                  <p:embed/>
                  <p:pic>
                    <p:nvPicPr>
                      <p:cNvPr id="15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40" y="5638803"/>
                        <a:ext cx="3233737" cy="688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0110"/>
            <a:ext cx="8229600" cy="5486400"/>
          </a:xfrm>
        </p:spPr>
        <p:txBody>
          <a:bodyPr/>
          <a:lstStyle/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>
                <a:latin typeface="Times New Roman" charset="0"/>
                <a:ea typeface="ＭＳ Ｐゴシック" charset="0"/>
              </a:rPr>
              <a:t>3. Chain transfer (not relevant for </a:t>
            </a:r>
            <a:r>
              <a:rPr lang="en-US" sz="2700" dirty="0" err="1">
                <a:latin typeface="Times New Roman" charset="0"/>
                <a:ea typeface="ＭＳ Ｐゴシック" charset="0"/>
              </a:rPr>
              <a:t>thermosettings</a:t>
            </a:r>
            <a:r>
              <a:rPr lang="en-US" sz="27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18996" eaLnBrk="1" hangingPunct="1">
              <a:lnSpc>
                <a:spcPct val="80000"/>
              </a:lnSpc>
            </a:pP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>
                <a:latin typeface="Times New Roman" charset="0"/>
                <a:ea typeface="ＭＳ Ｐゴシック" charset="0"/>
              </a:rPr>
              <a:t>P</a:t>
            </a:r>
            <a:r>
              <a:rPr lang="en-US" sz="2700" baseline="-25000" dirty="0">
                <a:latin typeface="Times New Roman" charset="0"/>
                <a:ea typeface="ＭＳ Ｐゴシック" charset="0"/>
              </a:rPr>
              <a:t>m</a:t>
            </a:r>
            <a:r>
              <a:rPr lang="en-US" sz="2700" dirty="0">
                <a:latin typeface="Times New Roman" charset="0"/>
                <a:ea typeface="ＭＳ Ｐゴシック" charset="0"/>
              </a:rPr>
              <a:t> or </a:t>
            </a:r>
            <a:r>
              <a:rPr lang="en-US" sz="2700" dirty="0" err="1">
                <a:latin typeface="Times New Roman" charset="0"/>
                <a:ea typeface="ＭＳ Ｐゴシック" charset="0"/>
              </a:rPr>
              <a:t>P</a:t>
            </a:r>
            <a:r>
              <a:rPr lang="en-US" sz="27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en-US" sz="2700" dirty="0">
                <a:latin typeface="Times New Roman" charset="0"/>
                <a:ea typeface="ＭＳ Ｐゴシック" charset="0"/>
              </a:rPr>
              <a:t> = “dead” polymer, P-H chain transfer agent, P</a:t>
            </a:r>
            <a:r>
              <a:rPr lang="en-US" sz="2700" baseline="30000" dirty="0">
                <a:latin typeface="Symbol" charset="0"/>
                <a:ea typeface="ＭＳ Ｐゴシック" charset="0"/>
              </a:rPr>
              <a:t>·</a:t>
            </a:r>
            <a:r>
              <a:rPr lang="en-US" sz="2700" dirty="0">
                <a:latin typeface="Times New Roman" charset="0"/>
                <a:ea typeface="ＭＳ Ｐゴシック" charset="0"/>
              </a:rPr>
              <a:t>=radical on the side of the chain P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>
                <a:latin typeface="Times New Roman" charset="0"/>
                <a:ea typeface="ＭＳ Ｐゴシック" charset="0"/>
              </a:rPr>
              <a:t>4. Termination </a:t>
            </a:r>
          </a:p>
          <a:p>
            <a:pPr marL="514350" indent="-514350" eaLnBrk="1" hangingPunct="1">
              <a:lnSpc>
                <a:spcPct val="80000"/>
              </a:lnSpc>
              <a:buAutoNum type="alphaLcParenR"/>
            </a:pPr>
            <a:r>
              <a:rPr lang="en-US" sz="2700" u="sng" dirty="0">
                <a:latin typeface="Times New Roman" charset="0"/>
                <a:ea typeface="ＭＳ Ｐゴシック" charset="0"/>
              </a:rPr>
              <a:t>Recombination</a:t>
            </a:r>
            <a:r>
              <a:rPr lang="en-US" sz="2700" dirty="0">
                <a:latin typeface="Times New Roman" charset="0"/>
                <a:ea typeface="ＭＳ Ｐゴシック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700" u="sng" dirty="0">
                <a:latin typeface="Times New Roman" charset="0"/>
                <a:ea typeface="ＭＳ Ｐゴシック" charset="0"/>
              </a:rPr>
              <a:t>(the most relevant</a:t>
            </a:r>
            <a:r>
              <a:rPr lang="en-US" sz="27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>
                <a:latin typeface="Times New Roman" charset="0"/>
                <a:ea typeface="ＭＳ Ｐゴシック" charset="0"/>
              </a:rPr>
              <a:t>	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i="1" dirty="0">
                <a:latin typeface="Times New Roman" charset="0"/>
                <a:ea typeface="ＭＳ Ｐゴシック" charset="0"/>
              </a:rPr>
              <a:t>b) Disproportionation (negligible)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endParaRPr lang="en-US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en-US" sz="2700" dirty="0" err="1">
                <a:latin typeface="Times New Roman" charset="0"/>
                <a:ea typeface="ＭＳ Ｐゴシック" charset="0"/>
              </a:rPr>
              <a:t>P</a:t>
            </a:r>
            <a:r>
              <a:rPr lang="en-US" sz="2700" baseline="-25000" dirty="0" err="1">
                <a:latin typeface="Times New Roman" charset="0"/>
                <a:ea typeface="ＭＳ Ｐゴシック" charset="0"/>
              </a:rPr>
              <a:t>mu</a:t>
            </a:r>
            <a:r>
              <a:rPr lang="en-US" sz="2700" dirty="0">
                <a:latin typeface="Times New Roman" charset="0"/>
                <a:ea typeface="ＭＳ Ｐゴシック" charset="0"/>
              </a:rPr>
              <a:t>= polymer with unsaturated bond</a:t>
            </a:r>
          </a:p>
        </p:txBody>
      </p:sp>
      <p:grpSp>
        <p:nvGrpSpPr>
          <p:cNvPr id="16391" name="Group 12"/>
          <p:cNvGrpSpPr>
            <a:grpSpLocks/>
          </p:cNvGrpSpPr>
          <p:nvPr/>
        </p:nvGrpSpPr>
        <p:grpSpPr bwMode="auto">
          <a:xfrm>
            <a:off x="685800" y="1533084"/>
            <a:ext cx="4645025" cy="1035050"/>
            <a:chOff x="435" y="1124"/>
            <a:chExt cx="2926" cy="652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435" y="1364"/>
            <a:ext cx="2926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14156" imgH="241415" progId="Equation.3">
                    <p:embed/>
                  </p:oleObj>
                </mc:Choice>
                <mc:Fallback>
                  <p:oleObj name="Equation" r:id="rId2" imgW="1714156" imgH="241415" progId="Equation.3">
                    <p:embed/>
                    <p:pic>
                      <p:nvPicPr>
                        <p:cNvPr id="1638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" y="1364"/>
                          <a:ext cx="2926" cy="41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2" name="Freeform 10"/>
            <p:cNvSpPr>
              <a:spLocks/>
            </p:cNvSpPr>
            <p:nvPr/>
          </p:nvSpPr>
          <p:spPr bwMode="auto">
            <a:xfrm>
              <a:off x="1632" y="1124"/>
              <a:ext cx="960" cy="296"/>
            </a:xfrm>
            <a:custGeom>
              <a:avLst/>
              <a:gdLst>
                <a:gd name="T0" fmla="*/ 0 w 960"/>
                <a:gd name="T1" fmla="*/ 296 h 296"/>
                <a:gd name="T2" fmla="*/ 480 w 960"/>
                <a:gd name="T3" fmla="*/ 8 h 296"/>
                <a:gd name="T4" fmla="*/ 960 w 960"/>
                <a:gd name="T5" fmla="*/ 248 h 296"/>
                <a:gd name="T6" fmla="*/ 0 60000 65536"/>
                <a:gd name="T7" fmla="*/ 0 60000 65536"/>
                <a:gd name="T8" fmla="*/ 0 60000 65536"/>
                <a:gd name="T9" fmla="*/ 0 w 960"/>
                <a:gd name="T10" fmla="*/ 0 h 296"/>
                <a:gd name="T11" fmla="*/ 960 w 960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296">
                  <a:moveTo>
                    <a:pt x="0" y="296"/>
                  </a:moveTo>
                  <a:cubicBezTo>
                    <a:pt x="160" y="156"/>
                    <a:pt x="320" y="16"/>
                    <a:pt x="480" y="8"/>
                  </a:cubicBezTo>
                  <a:cubicBezTo>
                    <a:pt x="640" y="0"/>
                    <a:pt x="880" y="208"/>
                    <a:pt x="960" y="2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endParaRPr lang="it-IT"/>
            </a:p>
          </p:txBody>
        </p:sp>
      </p:grp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779912" y="3852889"/>
          <a:ext cx="34750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585" imgH="254092" progId="Equation.3">
                  <p:embed/>
                </p:oleObj>
              </mc:Choice>
              <mc:Fallback>
                <p:oleObj name="Equation" r:id="rId4" imgW="1282585" imgH="254092" progId="Equation.3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852889"/>
                        <a:ext cx="3475038" cy="6873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027612" y="4919716"/>
          <a:ext cx="38877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710" imgH="241415" progId="Equation.3">
                  <p:embed/>
                </p:oleObj>
              </mc:Choice>
              <mc:Fallback>
                <p:oleObj name="Equation" r:id="rId6" imgW="1434710" imgH="241415" progId="Equation.3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2" y="4919716"/>
                        <a:ext cx="3887788" cy="6524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18996" eaLnBrk="1" hangingPunct="1">
              <a:lnSpc>
                <a:spcPct val="90000"/>
              </a:lnSpc>
            </a:pPr>
            <a:r>
              <a:rPr lang="it-IT" sz="2700" dirty="0" err="1">
                <a:latin typeface="Times New Roman" charset="0"/>
                <a:ea typeface="ＭＳ Ｐゴシック" charset="0"/>
              </a:rPr>
              <a:t>Hypotesis</a:t>
            </a:r>
            <a:endParaRPr lang="it-IT" sz="2700" dirty="0">
              <a:latin typeface="Times New Roman" charset="0"/>
              <a:ea typeface="ＭＳ Ｐゴシック" charset="0"/>
            </a:endParaRPr>
          </a:p>
          <a:p>
            <a:pPr marL="1044730" lvl="1" indent="-379907" eaLnBrk="1" hangingPunct="1">
              <a:lnSpc>
                <a:spcPct val="90000"/>
              </a:lnSpc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Constant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concentration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active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species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>
                <a:latin typeface="Times New Roman" charset="0"/>
                <a:ea typeface="ＭＳ Ｐゴシック" charset="0"/>
                <a:sym typeface="Wingdings" pitchFamily="2" charset="2"/>
              </a:rPr>
              <a:t>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V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=V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2400" dirty="0">
                <a:latin typeface="Times New Roman" charset="0"/>
                <a:ea typeface="ＭＳ Ｐゴシック" charset="0"/>
              </a:rPr>
              <a:t> ( “steady state”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hypothesis</a:t>
            </a:r>
            <a:r>
              <a:rPr lang="it-IT" sz="2400" dirty="0">
                <a:latin typeface="Times New Roman" charset="0"/>
                <a:ea typeface="ＭＳ Ｐゴシック" charset="0"/>
              </a:rPr>
              <a:t>)</a:t>
            </a:r>
          </a:p>
          <a:p>
            <a:pPr marL="1044730" lvl="1" indent="-379907" eaLnBrk="1" hangingPunct="1">
              <a:lnSpc>
                <a:spcPct val="90000"/>
              </a:lnSpc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Same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reactivity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active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species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An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independently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from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Mw</a:t>
            </a:r>
            <a:r>
              <a:rPr lang="it-IT" sz="2400" dirty="0">
                <a:latin typeface="Times New Roman" charset="0"/>
                <a:ea typeface="ＭＳ Ｐゴシック" charset="0"/>
              </a:rPr>
              <a:t> (or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length</a:t>
            </a:r>
            <a:r>
              <a:rPr lang="it-IT" sz="2400" dirty="0">
                <a:latin typeface="Times New Roman" charset="0"/>
                <a:ea typeface="ＭＳ Ｐゴシック" charset="0"/>
              </a:rPr>
              <a:t>)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of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molecules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at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which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they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belong</a:t>
            </a: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FontTx/>
              <a:buAutoNum type="arabicPeriod"/>
            </a:pPr>
            <a:r>
              <a:rPr lang="it-IT" sz="2700" dirty="0" err="1">
                <a:latin typeface="Times New Roman" charset="0"/>
                <a:ea typeface="ＭＳ Ｐゴシック" charset="0"/>
              </a:rPr>
              <a:t>Initiation</a:t>
            </a:r>
            <a:r>
              <a:rPr lang="it-IT" sz="2700" dirty="0">
                <a:latin typeface="Times New Roman" charset="0"/>
                <a:ea typeface="ＭＳ Ｐゴシック" charset="0"/>
              </a:rPr>
              <a:t> (V</a:t>
            </a:r>
            <a:r>
              <a:rPr lang="it-IT" sz="2700" baseline="-25000" dirty="0">
                <a:latin typeface="Times New Roman" charset="0"/>
                <a:ea typeface="ＭＳ Ｐゴシック" charset="0"/>
              </a:rPr>
              <a:t>i</a:t>
            </a:r>
            <a:r>
              <a:rPr lang="it-IT" sz="27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18996" eaLnBrk="1" hangingPunct="1">
              <a:lnSpc>
                <a:spcPct val="90000"/>
              </a:lnSpc>
              <a:buFontTx/>
              <a:buAutoNum type="arabicPeriod"/>
            </a:pPr>
            <a:endParaRPr lang="it-IT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FontTx/>
              <a:buAutoNum type="arabicPeriod"/>
            </a:pPr>
            <a:endParaRPr lang="it-IT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endParaRPr lang="it-IT" sz="27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r>
              <a:rPr lang="it-IT" sz="2700" dirty="0" err="1">
                <a:latin typeface="Times New Roman" charset="0"/>
                <a:ea typeface="ＭＳ Ｐゴシック" charset="0"/>
              </a:rPr>
              <a:t>Integrating</a:t>
            </a:r>
            <a:r>
              <a:rPr lang="it-IT" sz="2700" dirty="0">
                <a:latin typeface="Times New Roman" charset="0"/>
                <a:ea typeface="ＭＳ Ｐゴシック" charset="0"/>
              </a:rPr>
              <a:t> </a:t>
            </a:r>
            <a:r>
              <a:rPr lang="it-IT" sz="2700" dirty="0" err="1">
                <a:latin typeface="Times New Roman" charset="0"/>
                <a:ea typeface="ＭＳ Ｐゴシック" charset="0"/>
              </a:rPr>
              <a:t>adopting</a:t>
            </a:r>
            <a:r>
              <a:rPr lang="it-IT" sz="2700" dirty="0">
                <a:latin typeface="Times New Roman" charset="0"/>
                <a:ea typeface="ＭＳ Ｐゴシック" charset="0"/>
              </a:rPr>
              <a:t>  </a:t>
            </a:r>
            <a:r>
              <a:rPr lang="it-IT" sz="2700" dirty="0" err="1">
                <a:latin typeface="Times New Roman" charset="0"/>
                <a:ea typeface="ＭＳ Ｐゴシック" charset="0"/>
              </a:rPr>
              <a:t>as</a:t>
            </a:r>
            <a:r>
              <a:rPr lang="it-IT" sz="2700" dirty="0">
                <a:latin typeface="Times New Roman" charset="0"/>
                <a:ea typeface="ＭＳ Ｐゴシック" charset="0"/>
              </a:rPr>
              <a:t> I.C.:t=0 [I]=[I</a:t>
            </a:r>
            <a:r>
              <a:rPr lang="it-IT" sz="27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it-IT" sz="2700" dirty="0">
                <a:latin typeface="Times New Roman" charset="0"/>
                <a:ea typeface="ＭＳ Ｐゴシック" charset="0"/>
              </a:rPr>
              <a:t>]</a:t>
            </a:r>
          </a:p>
          <a:p>
            <a:pPr marL="0" indent="18996" eaLnBrk="1" hangingPunct="1">
              <a:lnSpc>
                <a:spcPct val="90000"/>
              </a:lnSpc>
              <a:buNone/>
            </a:pPr>
            <a:endParaRPr lang="it-IT" sz="27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714480" y="4071942"/>
          <a:ext cx="312261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5796" imgH="393302" progId="Equation.3">
                  <p:embed/>
                </p:oleObj>
              </mc:Choice>
              <mc:Fallback>
                <p:oleObj name="Equation" r:id="rId2" imgW="1205796" imgH="393302" progId="Equation.3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071942"/>
                        <a:ext cx="3122612" cy="1019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285984" y="5929330"/>
          <a:ext cx="31226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23" imgH="228738" progId="Equation.3">
                  <p:embed/>
                </p:oleObj>
              </mc:Choice>
              <mc:Fallback>
                <p:oleObj name="Equation" r:id="rId4" imgW="1206523" imgH="228738" progId="Equation.3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5929330"/>
                        <a:ext cx="3122612" cy="592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marL="0" indent="18996" eaLnBrk="1" hangingPunct="1">
              <a:lnSpc>
                <a:spcPct val="80000"/>
              </a:lnSpc>
              <a:buNone/>
            </a:pPr>
            <a:r>
              <a:rPr lang="it-IT" sz="3000" dirty="0">
                <a:latin typeface="Times New Roman" charset="0"/>
                <a:ea typeface="ＭＳ Ｐゴシック" charset="0"/>
              </a:rPr>
              <a:t>2. </a:t>
            </a:r>
            <a:r>
              <a:rPr lang="it-IT" sz="3000" dirty="0" err="1">
                <a:latin typeface="Times New Roman" charset="0"/>
                <a:ea typeface="ＭＳ Ｐゴシック" charset="0"/>
              </a:rPr>
              <a:t>Propagation</a:t>
            </a:r>
            <a:r>
              <a:rPr lang="it-IT" sz="3000" dirty="0">
                <a:latin typeface="Times New Roman" charset="0"/>
                <a:ea typeface="ＭＳ Ｐゴシック" charset="0"/>
              </a:rPr>
              <a:t> (</a:t>
            </a:r>
            <a:r>
              <a:rPr lang="it-IT" sz="3000" dirty="0" err="1">
                <a:latin typeface="Times New Roman" charset="0"/>
                <a:ea typeface="ＭＳ Ｐゴシック" charset="0"/>
              </a:rPr>
              <a:t>V</a:t>
            </a:r>
            <a:r>
              <a:rPr lang="it-IT" sz="3000" baseline="-25000" dirty="0" err="1">
                <a:latin typeface="Times New Roman" charset="0"/>
                <a:ea typeface="ＭＳ Ｐゴシック" charset="0"/>
              </a:rPr>
              <a:t>p</a:t>
            </a:r>
            <a:r>
              <a:rPr lang="it-IT" sz="30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it-IT" sz="3000" i="1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000" i="1" dirty="0">
                <a:latin typeface="Times New Roman" charset="0"/>
                <a:ea typeface="ＭＳ Ｐゴシック" charset="0"/>
              </a:rPr>
              <a:t> transfer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i="1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i="1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it-IT" sz="3000" dirty="0">
                <a:latin typeface="Times New Roman" charset="0"/>
                <a:ea typeface="ＭＳ Ｐゴシック" charset="0"/>
              </a:rPr>
              <a:t>3. </a:t>
            </a:r>
            <a:r>
              <a:rPr lang="it-IT" sz="3000" dirty="0" err="1">
                <a:latin typeface="Times New Roman" charset="0"/>
                <a:ea typeface="ＭＳ Ｐゴシック" charset="0"/>
              </a:rPr>
              <a:t>Termination</a:t>
            </a:r>
            <a:r>
              <a:rPr lang="it-IT" sz="3000" dirty="0">
                <a:latin typeface="Times New Roman" charset="0"/>
                <a:ea typeface="ＭＳ Ｐゴシック" charset="0"/>
              </a:rPr>
              <a:t> (</a:t>
            </a:r>
            <a:r>
              <a:rPr lang="it-IT" sz="3000" dirty="0" err="1">
                <a:latin typeface="Times New Roman" charset="0"/>
                <a:ea typeface="ＭＳ Ｐゴシック" charset="0"/>
              </a:rPr>
              <a:t>V</a:t>
            </a:r>
            <a:r>
              <a:rPr lang="it-IT" sz="3000" baseline="-25000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30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endParaRPr lang="it-IT" sz="3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80000"/>
              </a:lnSpc>
              <a:buNone/>
            </a:pPr>
            <a:r>
              <a:rPr lang="it-IT" sz="3000" i="1" dirty="0">
                <a:latin typeface="Times New Roman" charset="0"/>
                <a:ea typeface="ＭＳ Ｐゴシック" charset="0"/>
              </a:rPr>
              <a:t>		(</a:t>
            </a:r>
            <a:r>
              <a:rPr lang="it-IT" sz="3000" i="1" dirty="0" err="1">
                <a:latin typeface="Times New Roman" charset="0"/>
                <a:ea typeface="ＭＳ Ｐゴシック" charset="0"/>
              </a:rPr>
              <a:t>Hypothesis</a:t>
            </a:r>
            <a:r>
              <a:rPr lang="it-IT" sz="3000" i="1" dirty="0">
                <a:latin typeface="Times New Roman" charset="0"/>
                <a:ea typeface="ＭＳ Ｐゴシック" charset="0"/>
              </a:rPr>
              <a:t> of </a:t>
            </a:r>
            <a:r>
              <a:rPr lang="it-IT" sz="3000" i="1" dirty="0" err="1">
                <a:latin typeface="Times New Roman" charset="0"/>
                <a:ea typeface="ＭＳ Ｐゴシック" charset="0"/>
              </a:rPr>
              <a:t>same</a:t>
            </a:r>
            <a:r>
              <a:rPr lang="it-IT" sz="3000" i="1" dirty="0">
                <a:latin typeface="Times New Roman" charset="0"/>
                <a:ea typeface="ＭＳ Ｐゴシック" charset="0"/>
              </a:rPr>
              <a:t> </a:t>
            </a:r>
            <a:r>
              <a:rPr lang="it-IT" sz="3000" i="1" dirty="0" err="1">
                <a:latin typeface="Times New Roman" charset="0"/>
                <a:ea typeface="ＭＳ Ｐゴシック" charset="0"/>
              </a:rPr>
              <a:t>reactivity</a:t>
            </a:r>
            <a:r>
              <a:rPr lang="it-IT" sz="3000" i="1" dirty="0">
                <a:latin typeface="Times New Roman" charset="0"/>
                <a:ea typeface="ＭＳ Ｐゴシック" charset="0"/>
              </a:rPr>
              <a:t>)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627188" y="1905000"/>
          <a:ext cx="40449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31" imgH="393539" progId="Equation.3">
                  <p:embed/>
                </p:oleObj>
              </mc:Choice>
              <mc:Fallback>
                <p:oleObj name="Equation" r:id="rId2" imgW="1562031" imgH="393539" progId="Equation.3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1905000"/>
                        <a:ext cx="4044950" cy="1019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871538" y="3597275"/>
          <a:ext cx="27273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3847" imgH="228738" progId="Equation.3">
                  <p:embed/>
                </p:oleObj>
              </mc:Choice>
              <mc:Fallback>
                <p:oleObj name="Equation" r:id="rId4" imgW="1053847" imgH="228738" progId="Equation.3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3597275"/>
                        <a:ext cx="2727325" cy="592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AutoShape 7"/>
          <p:cNvSpPr>
            <a:spLocks/>
          </p:cNvSpPr>
          <p:nvPr/>
        </p:nvSpPr>
        <p:spPr bwMode="auto">
          <a:xfrm>
            <a:off x="609600" y="2971800"/>
            <a:ext cx="76200" cy="1447800"/>
          </a:xfrm>
          <a:prstGeom prst="leftBracket">
            <a:avLst>
              <a:gd name="adj" fmla="val 15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8440" name="AutoShape 8"/>
          <p:cNvSpPr>
            <a:spLocks/>
          </p:cNvSpPr>
          <p:nvPr/>
        </p:nvSpPr>
        <p:spPr bwMode="auto">
          <a:xfrm flipH="1">
            <a:off x="3657600" y="2895600"/>
            <a:ext cx="76200" cy="1447800"/>
          </a:xfrm>
          <a:prstGeom prst="leftBracket">
            <a:avLst>
              <a:gd name="adj" fmla="val 15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905027" y="5181627"/>
          <a:ext cx="49958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216" imgH="254092" progId="Equation.3">
                  <p:embed/>
                </p:oleObj>
              </mc:Choice>
              <mc:Fallback>
                <p:oleObj name="Equation" r:id="rId6" imgW="1930216" imgH="254092" progId="Equation.3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27" y="5181627"/>
                        <a:ext cx="4995863" cy="657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" name="Freccia circolare in su 1"/>
          <p:cNvSpPr/>
          <p:nvPr/>
        </p:nvSpPr>
        <p:spPr>
          <a:xfrm>
            <a:off x="4499992" y="6021288"/>
            <a:ext cx="1944216" cy="36004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arentesi graffa aperta 2"/>
          <p:cNvSpPr/>
          <p:nvPr/>
        </p:nvSpPr>
        <p:spPr>
          <a:xfrm rot="16200000">
            <a:off x="4247964" y="4977172"/>
            <a:ext cx="360040" cy="201622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5875"/>
            <a:ext cx="8458200" cy="4800600"/>
          </a:xfrm>
        </p:spPr>
        <p:txBody>
          <a:bodyPr/>
          <a:lstStyle/>
          <a:p>
            <a:pPr marL="0" indent="18996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Introducing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hypothesis</a:t>
            </a:r>
            <a:r>
              <a:rPr lang="it-IT" sz="2400" dirty="0">
                <a:latin typeface="Times New Roman" charset="0"/>
                <a:ea typeface="ＭＳ Ｐゴシック" charset="0"/>
              </a:rPr>
              <a:t> of steady state : V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i</a:t>
            </a:r>
            <a:r>
              <a:rPr lang="it-IT" sz="2400" dirty="0">
                <a:latin typeface="Times New Roman" charset="0"/>
                <a:ea typeface="ＭＳ Ｐゴシック" charset="0"/>
              </a:rPr>
              <a:t>=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V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t</a:t>
            </a: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Substituting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in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expression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for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propagation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kinetic</a:t>
            </a: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i="1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i="1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072065" y="2357465"/>
          <a:ext cx="243205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754" imgH="507633" progId="Equation.3">
                  <p:embed/>
                </p:oleObj>
              </mc:Choice>
              <mc:Fallback>
                <p:oleObj name="Equation" r:id="rId2" imgW="939754" imgH="507633" progId="Equation.3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5" y="2357465"/>
                        <a:ext cx="2432050" cy="13160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214438" y="2714652"/>
          <a:ext cx="25971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535" imgH="241269" progId="Equation.3">
                  <p:embed/>
                </p:oleObj>
              </mc:Choice>
              <mc:Fallback>
                <p:oleObj name="Equation" r:id="rId4" imgW="1002535" imgH="241269" progId="Equation.3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714652"/>
                        <a:ext cx="2597150" cy="6905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071688" y="5214965"/>
          <a:ext cx="4570412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928" imgH="507939" progId="Equation.3">
                  <p:embed/>
                </p:oleObj>
              </mc:Choice>
              <mc:Fallback>
                <p:oleObj name="Equation" r:id="rId6" imgW="1765928" imgH="507939" progId="Equation.3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214965"/>
                        <a:ext cx="4570412" cy="13160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4786313" y="5214938"/>
            <a:ext cx="4572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9464" name="Oval 11"/>
          <p:cNvSpPr>
            <a:spLocks noChangeArrowheads="1"/>
          </p:cNvSpPr>
          <p:nvPr/>
        </p:nvSpPr>
        <p:spPr bwMode="auto">
          <a:xfrm>
            <a:off x="5500688" y="5500688"/>
            <a:ext cx="5334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Effect</a:t>
            </a:r>
            <a:r>
              <a:rPr lang="it-IT" sz="3200" dirty="0">
                <a:latin typeface="Times New Roman" charset="0"/>
                <a:ea typeface="ＭＳ Ｐゴシック" charset="0"/>
              </a:rPr>
              <a:t> of the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degree</a:t>
            </a:r>
            <a:r>
              <a:rPr lang="it-IT" sz="3200" dirty="0">
                <a:latin typeface="Times New Roman" charset="0"/>
                <a:ea typeface="ＭＳ Ｐゴシック" charset="0"/>
              </a:rPr>
              <a:t> of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reaction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Times New Roman" charset="0"/>
                <a:ea typeface="ＭＳ Ｐゴシック" charset="0"/>
              </a:rPr>
              <a:t>Increase of molecular weight and viscosity growth (up to the gel point)</a:t>
            </a:r>
          </a:p>
          <a:p>
            <a:pPr eaLnBrk="1" hangingPunct="1"/>
            <a:r>
              <a:rPr lang="en-GB" dirty="0">
                <a:latin typeface="Times New Roman" charset="0"/>
                <a:ea typeface="ＭＳ Ｐゴシック" charset="0"/>
              </a:rPr>
              <a:t>Degree of crosslinking and elastic modulus increase ( above the gel point)</a:t>
            </a:r>
          </a:p>
          <a:p>
            <a:pPr eaLnBrk="1" hangingPunct="1"/>
            <a:r>
              <a:rPr lang="en-GB" dirty="0">
                <a:latin typeface="Times New Roman" charset="0"/>
                <a:ea typeface="ＭＳ Ｐゴシック" charset="0"/>
              </a:rPr>
              <a:t>Heat development</a:t>
            </a:r>
          </a:p>
          <a:p>
            <a:pPr eaLnBrk="1" hangingPunct="1"/>
            <a:r>
              <a:rPr lang="en-GB" dirty="0">
                <a:latin typeface="Times New Roman" charset="0"/>
                <a:ea typeface="ＭＳ Ｐゴシック" charset="0"/>
              </a:rPr>
              <a:t>Environmental resistance</a:t>
            </a: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2" y="1295400"/>
            <a:ext cx="8858248" cy="4800600"/>
          </a:xfrm>
        </p:spPr>
        <p:txBody>
          <a:bodyPr/>
          <a:lstStyle/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The rate of reaction can be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expressed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as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time derivative of: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				degree of reaction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Symbol" charset="0"/>
                <a:ea typeface="ＭＳ Ｐゴシック" charset="0"/>
              </a:rPr>
              <a:t>a</a:t>
            </a:r>
            <a:r>
              <a:rPr lang="it-IT" sz="2400" dirty="0">
                <a:latin typeface="Times New Roman" charset="0"/>
                <a:ea typeface="ＭＳ Ｐゴシック" charset="0"/>
              </a:rPr>
              <a:t>=([M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</a:rPr>
              <a:t>]-[M])/[M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</a:rPr>
              <a:t>]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called</a:t>
            </a:r>
            <a:r>
              <a:rPr lang="it-IT" sz="2400" dirty="0">
                <a:latin typeface="Times New Roman" charset="0"/>
                <a:ea typeface="ＭＳ Ｐゴシック" charset="0"/>
              </a:rPr>
              <a:t>      degree of cure (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thermosetting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resins</a:t>
            </a:r>
            <a:r>
              <a:rPr lang="it-IT" sz="2400" dirty="0">
                <a:latin typeface="Times New Roman" charset="0"/>
                <a:ea typeface="ＭＳ Ｐゴシック" charset="0"/>
              </a:rPr>
              <a:t>)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				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conversion</a:t>
            </a: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i="1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r>
              <a:rPr lang="it-IT" sz="2400" i="1" dirty="0" err="1">
                <a:latin typeface="Times New Roman" charset="0"/>
                <a:ea typeface="ＭＳ Ｐゴシック" charset="0"/>
              </a:rPr>
              <a:t>However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i="1" dirty="0" err="1">
                <a:latin typeface="Times New Roman" charset="0"/>
                <a:ea typeface="ＭＳ Ｐゴシック" charset="0"/>
              </a:rPr>
              <a:t>this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i="1" dirty="0" err="1">
                <a:latin typeface="Times New Roman" charset="0"/>
                <a:ea typeface="ＭＳ Ｐゴシック" charset="0"/>
              </a:rPr>
              <a:t>expression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i="1" dirty="0" err="1">
                <a:latin typeface="Times New Roman" charset="0"/>
                <a:ea typeface="ＭＳ Ｐゴシック" charset="0"/>
              </a:rPr>
              <a:t>fits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i="1" dirty="0" err="1">
                <a:latin typeface="Times New Roman" charset="0"/>
                <a:ea typeface="ＭＳ Ｐゴシック" charset="0"/>
              </a:rPr>
              <a:t>experimental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 data for </a:t>
            </a:r>
            <a:r>
              <a:rPr lang="it-IT" sz="2400" dirty="0">
                <a:latin typeface="Symbol" charset="0"/>
                <a:ea typeface="ＭＳ Ｐゴシック" charset="0"/>
              </a:rPr>
              <a:t>a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&lt;0.2 (</a:t>
            </a:r>
            <a:r>
              <a:rPr lang="it-IT" sz="2400" i="1" dirty="0" err="1">
                <a:latin typeface="Times New Roman" charset="0"/>
                <a:ea typeface="ＭＳ Ｐゴシック" charset="0"/>
              </a:rPr>
              <a:t>about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)!</a:t>
            </a:r>
          </a:p>
          <a:p>
            <a:pPr marL="0" indent="18996" eaLnBrk="1" hangingPunct="1">
              <a:buNone/>
            </a:pPr>
            <a:endParaRPr lang="it-IT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057401" y="3352800"/>
          <a:ext cx="427513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770" imgH="507633" progId="Equation.3">
                  <p:embed/>
                </p:oleObj>
              </mc:Choice>
              <mc:Fallback>
                <p:oleObj name="Equation" r:id="rId2" imgW="1650770" imgH="507633" progId="Equation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3352800"/>
                        <a:ext cx="4275138" cy="1316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AutoShape 9"/>
          <p:cNvSpPr>
            <a:spLocks/>
          </p:cNvSpPr>
          <p:nvPr/>
        </p:nvSpPr>
        <p:spPr bwMode="auto">
          <a:xfrm>
            <a:off x="3707904" y="1906852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Radical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kinetics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dirty="0">
                <a:latin typeface="Times New Roman" charset="0"/>
                <a:ea typeface="ＭＳ Ｐゴシック" charset="0"/>
              </a:rPr>
              <a:t>Radical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2800" dirty="0">
                <a:latin typeface="Times New Roman" charset="0"/>
                <a:ea typeface="ＭＳ Ｐゴシック" charset="0"/>
              </a:rPr>
              <a:t>: </a:t>
            </a:r>
            <a:br>
              <a:rPr lang="it-IT" sz="2800" dirty="0">
                <a:latin typeface="Times New Roman" charset="0"/>
                <a:ea typeface="ＭＳ Ｐゴシック" charset="0"/>
              </a:rPr>
            </a:br>
            <a:r>
              <a:rPr lang="it-IT" sz="2800" dirty="0" err="1">
                <a:latin typeface="Times New Roman" charset="0"/>
                <a:ea typeface="ＭＳ Ｐゴシック" charset="0"/>
              </a:rPr>
              <a:t>Autoacceleration</a:t>
            </a:r>
            <a:r>
              <a:rPr lang="it-IT" sz="2800" dirty="0">
                <a:latin typeface="Times New Roman" charset="0"/>
                <a:ea typeface="ＭＳ Ｐゴシック" charset="0"/>
              </a:rPr>
              <a:t> or (Gel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effect</a:t>
            </a:r>
            <a:r>
              <a:rPr lang="it-IT" sz="2800" dirty="0">
                <a:latin typeface="Times New Roman" charset="0"/>
                <a:ea typeface="ＭＳ Ｐゴシック" charset="0"/>
              </a:rPr>
              <a:t>) or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Trommsdorf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effect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663880" cy="5334000"/>
          </a:xfrm>
        </p:spPr>
        <p:txBody>
          <a:bodyPr/>
          <a:lstStyle/>
          <a:p>
            <a:pPr marL="0" indent="18996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Neglecting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changes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of [I] in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kinetic</a:t>
            </a:r>
            <a:r>
              <a:rPr lang="it-IT" sz="2400" dirty="0">
                <a:latin typeface="Times New Roman" charset="0"/>
                <a:ea typeface="ＭＳ Ｐゴシック" charset="0"/>
              </a:rPr>
              <a:t> of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propagation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in steady state:</a:t>
            </a:r>
          </a:p>
          <a:p>
            <a:pPr marL="0" indent="1899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r>
              <a:rPr lang="it-IT" sz="2400" dirty="0" err="1">
                <a:latin typeface="Times New Roman" charset="0"/>
                <a:ea typeface="ＭＳ Ｐゴシック" charset="0"/>
              </a:rPr>
              <a:t>Integrating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by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separation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of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variables</a:t>
            </a:r>
            <a:r>
              <a:rPr lang="it-IT" sz="2400" dirty="0">
                <a:latin typeface="Times New Roman" charset="0"/>
                <a:ea typeface="ＭＳ Ｐゴシック" charset="0"/>
              </a:rPr>
              <a:t>: 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ln (1-</a:t>
            </a:r>
            <a:r>
              <a:rPr lang="it-IT" sz="2400" dirty="0">
                <a:latin typeface="Symbol" charset="0"/>
                <a:ea typeface="ＭＳ Ｐゴシック" charset="0"/>
              </a:rPr>
              <a:t>a</a:t>
            </a:r>
            <a:r>
              <a:rPr lang="it-IT" sz="2400" dirty="0">
                <a:latin typeface="Times New Roman" charset="0"/>
                <a:ea typeface="ＭＳ Ｐゴシック" charset="0"/>
              </a:rPr>
              <a:t>) = -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kt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</a:p>
          <a:p>
            <a:pPr marL="0" indent="18996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an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hence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>
                <a:solidFill>
                  <a:srgbClr val="FF3300"/>
                </a:solidFill>
                <a:latin typeface="Symbol" charset="0"/>
                <a:ea typeface="ＭＳ Ｐゴシック" charset="0"/>
              </a:rPr>
              <a:t>a</a:t>
            </a:r>
            <a:r>
              <a:rPr lang="it-IT" sz="24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=1-exp(</a:t>
            </a:r>
            <a:r>
              <a:rPr lang="it-IT" sz="2400" dirty="0" err="1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-Kt</a:t>
            </a:r>
            <a:r>
              <a:rPr lang="it-IT" sz="24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94392" y="6272447"/>
            <a:ext cx="4243964" cy="371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>
                <a:latin typeface="Times New Roman" charset="0"/>
              </a:rPr>
              <a:t>MMA T=0°C with a photo-</a:t>
            </a:r>
            <a:r>
              <a:rPr lang="it-IT" dirty="0" err="1">
                <a:latin typeface="Times New Roman" charset="0"/>
              </a:rPr>
              <a:t>initiator</a:t>
            </a:r>
            <a:r>
              <a:rPr lang="it-IT" dirty="0">
                <a:latin typeface="Times New Roman" charset="0"/>
              </a:rPr>
              <a:t> (X=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latin typeface="Times New Roman" charset="0"/>
              </a:rPr>
              <a:t>)</a:t>
            </a:r>
          </a:p>
        </p:txBody>
      </p:sp>
      <p:grpSp>
        <p:nvGrpSpPr>
          <p:cNvPr id="23558" name="Group 14"/>
          <p:cNvGrpSpPr>
            <a:grpSpLocks/>
          </p:cNvGrpSpPr>
          <p:nvPr/>
        </p:nvGrpSpPr>
        <p:grpSpPr bwMode="auto">
          <a:xfrm>
            <a:off x="4343400" y="2554289"/>
            <a:ext cx="4876800" cy="4303712"/>
            <a:chOff x="2688" y="1632"/>
            <a:chExt cx="3072" cy="2711"/>
          </a:xfrm>
        </p:grpSpPr>
        <p:grpSp>
          <p:nvGrpSpPr>
            <p:cNvPr id="23560" name="Group 13"/>
            <p:cNvGrpSpPr>
              <a:grpSpLocks/>
            </p:cNvGrpSpPr>
            <p:nvPr/>
          </p:nvGrpSpPr>
          <p:grpSpPr bwMode="auto">
            <a:xfrm>
              <a:off x="2688" y="1632"/>
              <a:ext cx="3072" cy="2711"/>
              <a:chOff x="2688" y="1632"/>
              <a:chExt cx="3072" cy="2711"/>
            </a:xfrm>
          </p:grpSpPr>
          <p:pic>
            <p:nvPicPr>
              <p:cNvPr id="23562" name="Picture 7" descr="Figura 15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1632"/>
                <a:ext cx="3072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Line 11"/>
              <p:cNvSpPr>
                <a:spLocks noChangeShapeType="1"/>
              </p:cNvSpPr>
              <p:nvPr/>
            </p:nvSpPr>
            <p:spPr bwMode="auto">
              <a:xfrm flipH="1" flipV="1">
                <a:off x="3264" y="2592"/>
                <a:ext cx="960" cy="1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23564" name="Text Box 12"/>
              <p:cNvSpPr txBox="1">
                <a:spLocks noChangeArrowheads="1"/>
              </p:cNvSpPr>
              <p:nvPr/>
            </p:nvSpPr>
            <p:spPr bwMode="auto">
              <a:xfrm>
                <a:off x="3984" y="3264"/>
                <a:ext cx="336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>
                    <a:solidFill>
                      <a:schemeClr val="accent1"/>
                    </a:solidFill>
                    <a:latin typeface="Times New Roman" charset="0"/>
                  </a:rPr>
                  <a:t>[I</a:t>
                </a:r>
                <a:r>
                  <a:rPr lang="it-IT" baseline="-25000">
                    <a:solidFill>
                      <a:schemeClr val="accent1"/>
                    </a:solidFill>
                    <a:latin typeface="Times New Roman" charset="0"/>
                  </a:rPr>
                  <a:t>0</a:t>
                </a:r>
                <a:r>
                  <a:rPr lang="it-IT">
                    <a:solidFill>
                      <a:schemeClr val="accent1"/>
                    </a:solidFill>
                    <a:latin typeface="Times New Roman" charset="0"/>
                  </a:rPr>
                  <a:t>]</a:t>
                </a:r>
              </a:p>
            </p:txBody>
          </p:sp>
        </p:grpSp>
        <p:sp>
          <p:nvSpPr>
            <p:cNvPr id="23561" name="Freeform 9"/>
            <p:cNvSpPr>
              <a:spLocks/>
            </p:cNvSpPr>
            <p:nvPr/>
          </p:nvSpPr>
          <p:spPr bwMode="auto">
            <a:xfrm>
              <a:off x="2976" y="2160"/>
              <a:ext cx="2592" cy="1920"/>
            </a:xfrm>
            <a:custGeom>
              <a:avLst/>
              <a:gdLst>
                <a:gd name="T0" fmla="*/ 0 w 2592"/>
                <a:gd name="T1" fmla="*/ 1920 h 1920"/>
                <a:gd name="T2" fmla="*/ 432 w 2592"/>
                <a:gd name="T3" fmla="*/ 1344 h 1920"/>
                <a:gd name="T4" fmla="*/ 960 w 2592"/>
                <a:gd name="T5" fmla="*/ 720 h 1920"/>
                <a:gd name="T6" fmla="*/ 1440 w 2592"/>
                <a:gd name="T7" fmla="*/ 384 h 1920"/>
                <a:gd name="T8" fmla="*/ 1920 w 2592"/>
                <a:gd name="T9" fmla="*/ 192 h 1920"/>
                <a:gd name="T10" fmla="*/ 2592 w 2592"/>
                <a:gd name="T11" fmla="*/ 0 h 19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92"/>
                <a:gd name="T19" fmla="*/ 0 h 1920"/>
                <a:gd name="T20" fmla="*/ 2592 w 2592"/>
                <a:gd name="T21" fmla="*/ 1920 h 19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92" h="1920">
                  <a:moveTo>
                    <a:pt x="0" y="1920"/>
                  </a:moveTo>
                  <a:cubicBezTo>
                    <a:pt x="136" y="1732"/>
                    <a:pt x="272" y="1544"/>
                    <a:pt x="432" y="1344"/>
                  </a:cubicBezTo>
                  <a:cubicBezTo>
                    <a:pt x="592" y="1144"/>
                    <a:pt x="792" y="880"/>
                    <a:pt x="960" y="720"/>
                  </a:cubicBezTo>
                  <a:cubicBezTo>
                    <a:pt x="1128" y="560"/>
                    <a:pt x="1280" y="472"/>
                    <a:pt x="1440" y="384"/>
                  </a:cubicBezTo>
                  <a:cubicBezTo>
                    <a:pt x="1600" y="296"/>
                    <a:pt x="1728" y="256"/>
                    <a:pt x="1920" y="192"/>
                  </a:cubicBezTo>
                  <a:cubicBezTo>
                    <a:pt x="2112" y="128"/>
                    <a:pt x="2472" y="32"/>
                    <a:pt x="2592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endParaRPr lang="it-IT"/>
            </a:p>
          </p:txBody>
        </p:sp>
      </p:grpSp>
      <p:sp>
        <p:nvSpPr>
          <p:cNvPr id="23559" name="Line 10"/>
          <p:cNvSpPr>
            <a:spLocks noChangeShapeType="1"/>
          </p:cNvSpPr>
          <p:nvPr/>
        </p:nvSpPr>
        <p:spPr bwMode="auto">
          <a:xfrm flipV="1">
            <a:off x="3131840" y="4724426"/>
            <a:ext cx="2964187" cy="36075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071563" y="1857378"/>
          <a:ext cx="5486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3756" imgH="507633" progId="Equation.3">
                  <p:embed/>
                </p:oleObj>
              </mc:Choice>
              <mc:Fallback>
                <p:oleObj name="Equation" r:id="rId3" imgW="2323756" imgH="507633" progId="Equation.3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857378"/>
                        <a:ext cx="5486400" cy="1200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037" descr="Figura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7180"/>
            <a:ext cx="81534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39472" cy="5334000"/>
          </a:xfrm>
        </p:spPr>
        <p:txBody>
          <a:bodyPr/>
          <a:lstStyle/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Termination occurs in three steps:</a:t>
            </a:r>
          </a:p>
          <a:p>
            <a:pPr marL="0" indent="18996" eaLnBrk="1" hangingPunct="1">
              <a:buFontTx/>
              <a:buAutoNum type="arabicPeriod"/>
            </a:pPr>
            <a:r>
              <a:rPr lang="en-GB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/>
              <a:t>Translational diffusion: two radicals, linked to different macromolecules (coils), get close, i.e. at a distance comparable with the size of the coil. (kinetic constant 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d</a:t>
            </a:r>
            <a:r>
              <a:rPr lang="en-GB" sz="2400" dirty="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24582" name="Text Box 1038"/>
          <p:cNvSpPr txBox="1">
            <a:spLocks noChangeArrowheads="1"/>
          </p:cNvSpPr>
          <p:nvPr/>
        </p:nvSpPr>
        <p:spPr bwMode="auto">
          <a:xfrm>
            <a:off x="671528" y="2909901"/>
            <a:ext cx="181249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>
              <a:latin typeface="Times New Roman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62002" y="3200407"/>
          <a:ext cx="37179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708" imgH="241415" progId="Equation.3">
                  <p:embed/>
                </p:oleObj>
              </mc:Choice>
              <mc:Fallback>
                <p:oleObj name="Equation" r:id="rId3" imgW="1574708" imgH="241415" progId="Equation.3">
                  <p:embed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2" y="3200407"/>
                        <a:ext cx="3717925" cy="569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Oval 1042"/>
          <p:cNvSpPr>
            <a:spLocks noChangeArrowheads="1"/>
          </p:cNvSpPr>
          <p:nvPr/>
        </p:nvSpPr>
        <p:spPr bwMode="auto">
          <a:xfrm>
            <a:off x="381000" y="3886200"/>
            <a:ext cx="3810000" cy="1752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20759"/>
            <a:ext cx="8229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5pPr>
            <a:lvl6pPr marL="4558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676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35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800">
                <a:latin typeface="Times New Roman" charset="0"/>
                <a:ea typeface="ＭＳ Ｐゴシック" charset="0"/>
              </a:rPr>
              <a:t>Radical chain polymerization: </a:t>
            </a:r>
            <a:br>
              <a:rPr lang="it-IT" sz="2800">
                <a:latin typeface="Times New Roman" charset="0"/>
                <a:ea typeface="ＭＳ Ｐゴシック" charset="0"/>
              </a:rPr>
            </a:br>
            <a:r>
              <a:rPr lang="it-IT" sz="2800">
                <a:latin typeface="Times New Roman" charset="0"/>
                <a:ea typeface="ＭＳ Ｐゴシック" charset="0"/>
              </a:rPr>
              <a:t>Autoacceleration or (Gel effect) or Trommsdorf effect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Figura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7788"/>
            <a:ext cx="81534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09688"/>
            <a:ext cx="83058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2. </a:t>
            </a:r>
            <a:r>
              <a:rPr lang="en-GB" sz="2400" dirty="0">
                <a:latin typeface="Times New Roman" charset="0"/>
                <a:ea typeface="ＭＳ Ｐゴシック" charset="0"/>
              </a:rPr>
              <a:t>Segmental diffusion: conformational rearrangements of the two coils lead the radical enough close to allow the termination reaction (kinetic constant 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s</a:t>
            </a:r>
            <a:r>
              <a:rPr lang="en-GB" sz="2400" dirty="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671528" y="2909901"/>
            <a:ext cx="181249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>
              <a:latin typeface="Times New Roman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47740" y="3200407"/>
          <a:ext cx="37480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385" imgH="241415" progId="Equation.3">
                  <p:embed/>
                </p:oleObj>
              </mc:Choice>
              <mc:Fallback>
                <p:oleObj name="Equation" r:id="rId3" imgW="1587385" imgH="241415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40" y="3200407"/>
                        <a:ext cx="3748087" cy="569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495800" y="3810000"/>
            <a:ext cx="2667000" cy="2133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20759"/>
            <a:ext cx="8229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5pPr>
            <a:lvl6pPr marL="4558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676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35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800">
                <a:latin typeface="Times New Roman" charset="0"/>
                <a:ea typeface="ＭＳ Ｐゴシック" charset="0"/>
              </a:rPr>
              <a:t>Radical chain polymerization: </a:t>
            </a:r>
            <a:br>
              <a:rPr lang="it-IT" sz="2800">
                <a:latin typeface="Times New Roman" charset="0"/>
                <a:ea typeface="ＭＳ Ｐゴシック" charset="0"/>
              </a:rPr>
            </a:br>
            <a:r>
              <a:rPr lang="it-IT" sz="2800">
                <a:latin typeface="Times New Roman" charset="0"/>
                <a:ea typeface="ＭＳ Ｐゴシック" charset="0"/>
              </a:rPr>
              <a:t>Autoacceleration or (Gel effect) or Trommsdorf effect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00188"/>
            <a:ext cx="8583488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sz="2400" dirty="0">
                <a:latin typeface="Times New Roman" charset="0"/>
                <a:ea typeface="ＭＳ Ｐゴシック" charset="0"/>
              </a:rPr>
              <a:t>3.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Chemical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step</a:t>
            </a:r>
            <a:r>
              <a:rPr lang="it-IT" sz="2400" dirty="0">
                <a:latin typeface="Times New Roman" charset="0"/>
                <a:ea typeface="ＭＳ Ｐゴシック" charset="0"/>
              </a:rPr>
              <a:t> of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termination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reaction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: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two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radicals</a:t>
            </a:r>
            <a:r>
              <a:rPr lang="it-IT" sz="2400" dirty="0">
                <a:latin typeface="Times New Roman" charset="0"/>
                <a:ea typeface="ＭＳ Ｐゴシック" charset="0"/>
              </a:rPr>
              <a:t> combine to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give</a:t>
            </a:r>
            <a:r>
              <a:rPr lang="it-IT" sz="2400" dirty="0">
                <a:latin typeface="Times New Roman" charset="0"/>
                <a:ea typeface="ＭＳ Ｐゴシック" charset="0"/>
              </a:rPr>
              <a:t> rise to a dead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polymer</a:t>
            </a:r>
            <a:r>
              <a:rPr lang="it-IT" sz="2400" dirty="0">
                <a:latin typeface="Times New Roman" charset="0"/>
                <a:ea typeface="ＭＳ Ｐゴシック" charset="0"/>
              </a:rPr>
              <a:t> P.</a:t>
            </a:r>
          </a:p>
          <a:p>
            <a:pPr marL="0" indent="0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it-IT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/>
              <a:t>Obviously, the reaction can also occur with initiator radicals or with radicals linked to very small molecules (for instance if you have used an excessive amount of initiator )</a:t>
            </a:r>
            <a:br>
              <a:rPr lang="en-US" sz="2400" dirty="0"/>
            </a:br>
            <a:r>
              <a:rPr lang="en-US" sz="2400" dirty="0"/>
              <a:t>The  overall constant termination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/>
              <a:t>is therefore dominated by the slower process (the smallest of the three among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s</a:t>
            </a:r>
            <a:r>
              <a:rPr lang="it-IT" sz="2400" dirty="0">
                <a:latin typeface="Times New Roman" charset="0"/>
                <a:ea typeface="ＭＳ Ｐゴシック" charset="0"/>
              </a:rPr>
              <a:t>,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d</a:t>
            </a:r>
            <a:r>
              <a:rPr lang="it-IT" sz="2400" dirty="0">
                <a:latin typeface="Times New Roman" charset="0"/>
                <a:ea typeface="ＭＳ Ｐゴシック" charset="0"/>
              </a:rPr>
              <a:t>  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R</a:t>
            </a:r>
            <a:r>
              <a:rPr lang="it-IT" sz="2400" dirty="0">
                <a:latin typeface="Times New Roman" charset="0"/>
                <a:ea typeface="ＭＳ Ｐゴシック" charset="0"/>
              </a:rPr>
              <a:t>). The </a:t>
            </a:r>
            <a:r>
              <a:rPr lang="it-IT" sz="2400" u="sng" dirty="0" err="1">
                <a:latin typeface="Times New Roman" charset="0"/>
                <a:ea typeface="ＭＳ Ｐゴシック" charset="0"/>
              </a:rPr>
              <a:t>diffusion</a:t>
            </a:r>
            <a:r>
              <a:rPr lang="it-IT" sz="2400" u="sng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u="sng" dirty="0" err="1">
                <a:latin typeface="Times New Roman" charset="0"/>
                <a:ea typeface="ＭＳ Ｐゴシック" charset="0"/>
              </a:rPr>
              <a:t>processes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mainly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affect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termination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/>
              <a:t>when the mobility of radicals bound to macromolecules drops</a:t>
            </a:r>
            <a:r>
              <a:rPr lang="it-IT" sz="2400" dirty="0">
                <a:sym typeface="Wingdings"/>
              </a:rPr>
              <a:t> the rate of </a:t>
            </a:r>
            <a:r>
              <a:rPr lang="it-IT" sz="2400" dirty="0" err="1">
                <a:sym typeface="Wingdings"/>
              </a:rPr>
              <a:t>termination</a:t>
            </a:r>
            <a:r>
              <a:rPr lang="it-IT" sz="2400" dirty="0">
                <a:sym typeface="Wingdings"/>
              </a:rPr>
              <a:t> </a:t>
            </a:r>
            <a:r>
              <a:rPr lang="it-IT" sz="2400" dirty="0" err="1">
                <a:sym typeface="Wingdings"/>
              </a:rPr>
              <a:t>drops</a:t>
            </a:r>
            <a:r>
              <a:rPr lang="it-IT" sz="2400" dirty="0">
                <a:sym typeface="Wingdings"/>
              </a:rPr>
              <a:t> </a:t>
            </a:r>
            <a:r>
              <a:rPr lang="en-US" sz="2400" dirty="0"/>
              <a:t>and an increase in radical concentration is observed.</a:t>
            </a:r>
            <a:endParaRPr lang="it-IT" sz="2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71528" y="2909901"/>
            <a:ext cx="181249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>
              <a:latin typeface="Times New Roman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43215" y="2571777"/>
          <a:ext cx="29368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244554" imgH="241415" progId="Equation.3">
                  <p:embed/>
                </p:oleObj>
              </mc:Choice>
              <mc:Fallback>
                <p:oleObj name="Equazione" r:id="rId2" imgW="1244554" imgH="241415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5" y="2571777"/>
                        <a:ext cx="2936875" cy="569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116632"/>
            <a:ext cx="8229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5pPr>
            <a:lvl6pPr marL="4558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676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35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800">
                <a:latin typeface="Times New Roman" charset="0"/>
                <a:ea typeface="ＭＳ Ｐゴシック" charset="0"/>
              </a:rPr>
              <a:t>Radical chain polymerization: </a:t>
            </a:r>
            <a:br>
              <a:rPr lang="it-IT" sz="2800">
                <a:latin typeface="Times New Roman" charset="0"/>
                <a:ea typeface="ＭＳ Ｐゴシック" charset="0"/>
              </a:rPr>
            </a:br>
            <a:r>
              <a:rPr lang="it-IT" sz="2800">
                <a:latin typeface="Times New Roman" charset="0"/>
                <a:ea typeface="ＭＳ Ｐゴシック" charset="0"/>
              </a:rPr>
              <a:t>Autoacceleration or (Gel effect) or Trommsdorf effect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6" descr="Figura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225550"/>
            <a:ext cx="414496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91233"/>
            <a:ext cx="57912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400" noProof="0" dirty="0">
                <a:latin typeface="Times New Roman" charset="0"/>
                <a:ea typeface="ＭＳ Ｐゴシック" charset="0"/>
              </a:rPr>
              <a:t>Re-arranging the expression obtained in steady state for the rate of propagation:</a:t>
            </a:r>
          </a:p>
          <a:p>
            <a:pPr marL="0" indent="0" eaLnBrk="1" hangingPunct="1">
              <a:buNone/>
            </a:pPr>
            <a:endParaRPr lang="en-GB" sz="2400" noProof="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GB" sz="2400" noProof="0" dirty="0">
                <a:latin typeface="Times New Roman" charset="0"/>
                <a:ea typeface="ＭＳ Ｐゴシック" charset="0"/>
              </a:rPr>
              <a:t>			= constant (T=const.)</a:t>
            </a:r>
          </a:p>
          <a:p>
            <a:pPr marL="0" indent="0" eaLnBrk="1" hangingPunct="1">
              <a:buNone/>
            </a:pPr>
            <a:endParaRPr lang="en-GB" sz="2400" noProof="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GB" sz="2400" noProof="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GB" sz="2400" noProof="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GB" sz="2400" noProof="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GB" sz="2200" noProof="0" dirty="0">
                <a:latin typeface="Times New Roman" charset="0"/>
                <a:ea typeface="ＭＳ Ｐゴシック" charset="0"/>
              </a:rPr>
              <a:t>IA. Propagation rate divided by [M] and [I]</a:t>
            </a:r>
            <a:r>
              <a:rPr lang="en-GB" sz="2200" baseline="30000" noProof="0" dirty="0">
                <a:latin typeface="Times New Roman" charset="0"/>
                <a:ea typeface="ＭＳ Ｐゴシック" charset="0"/>
              </a:rPr>
              <a:t>0.5</a:t>
            </a:r>
            <a:r>
              <a:rPr lang="en-GB" sz="2200" noProof="0" dirty="0">
                <a:latin typeface="Times New Roman" charset="0"/>
                <a:ea typeface="ＭＳ Ｐゴシック" charset="0"/>
              </a:rPr>
              <a:t> is constant (according to steady state hypothesis)</a:t>
            </a:r>
          </a:p>
          <a:p>
            <a:pPr marL="0" indent="0" eaLnBrk="1" hangingPunct="1">
              <a:buNone/>
            </a:pPr>
            <a:r>
              <a:rPr lang="en-GB" sz="2200" noProof="0" dirty="0">
                <a:latin typeface="Times New Roman" charset="0"/>
                <a:ea typeface="ＭＳ Ｐゴシック" charset="0"/>
              </a:rPr>
              <a:t>II. </a:t>
            </a:r>
            <a:r>
              <a:rPr lang="en-GB" sz="2200" noProof="0" dirty="0" err="1">
                <a:latin typeface="Times New Roman" charset="0"/>
                <a:ea typeface="ＭＳ Ｐゴシック" charset="0"/>
              </a:rPr>
              <a:t>Autoacceleration</a:t>
            </a:r>
            <a:endParaRPr lang="en-GB" sz="2200" noProof="0" dirty="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GB" sz="2200" noProof="0" dirty="0">
                <a:latin typeface="Times New Roman" charset="0"/>
                <a:ea typeface="ＭＳ Ｐゴシック" charset="0"/>
              </a:rPr>
              <a:t>IIIB. Further diffusive effects that determines a reduction of R</a:t>
            </a:r>
            <a:r>
              <a:rPr lang="en-GB" sz="2200" baseline="-25000" noProof="0" dirty="0">
                <a:latin typeface="Times New Roman" charset="0"/>
                <a:ea typeface="ＭＳ Ｐゴシック" charset="0"/>
              </a:rPr>
              <a:t>p</a:t>
            </a:r>
            <a:r>
              <a:rPr lang="en-GB" sz="2200" noProof="0" dirty="0">
                <a:latin typeface="Times New Roman" charset="0"/>
                <a:ea typeface="ＭＳ Ｐゴシック" charset="0"/>
              </a:rPr>
              <a:t> (vitrification as discussed later)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671528" y="2909901"/>
            <a:ext cx="181249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>
              <a:latin typeface="Times New Roman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1406" y="2078038"/>
          <a:ext cx="3027363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585" imgH="507633" progId="Equation.3">
                  <p:embed/>
                </p:oleObj>
              </mc:Choice>
              <mc:Fallback>
                <p:oleObj name="Equation" r:id="rId3" imgW="1282585" imgH="507633" progId="Equation.3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6" y="2078038"/>
                        <a:ext cx="3027363" cy="11985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7162812" y="4572015"/>
            <a:ext cx="1337290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</a:rPr>
              <a:t>R</a:t>
            </a:r>
            <a:r>
              <a:rPr lang="it-IT" baseline="-25000">
                <a:latin typeface="Times New Roman" charset="0"/>
              </a:rPr>
              <a:t>p</a:t>
            </a:r>
            <a:r>
              <a:rPr lang="it-IT">
                <a:latin typeface="Times New Roman" charset="0"/>
              </a:rPr>
              <a:t>=-d[M]/dt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724400" y="2971801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4246" imgH="456924" progId="Equation.3">
                  <p:embed/>
                </p:oleObj>
              </mc:Choice>
              <mc:Fallback>
                <p:oleObj name="Equation" r:id="rId5" imgW="584246" imgH="456924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1"/>
                        <a:ext cx="990600" cy="774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400800" y="4343400"/>
            <a:ext cx="0" cy="1219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157925" y="6146815"/>
            <a:ext cx="1316137" cy="371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>
                <a:latin typeface="Symbol" charset="0"/>
              </a:rPr>
              <a:t>a</a:t>
            </a:r>
            <a:r>
              <a:rPr lang="it-IT" dirty="0">
                <a:latin typeface="Times New Roman" charset="0"/>
              </a:rPr>
              <a:t>=0.2 </a:t>
            </a:r>
            <a:r>
              <a:rPr lang="it-IT" dirty="0" err="1">
                <a:latin typeface="Times New Roman" charset="0"/>
              </a:rPr>
              <a:t>about</a:t>
            </a:r>
            <a:endParaRPr lang="it-IT" dirty="0">
              <a:latin typeface="Times New Roman" charset="0"/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64008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724527" y="4365625"/>
            <a:ext cx="3419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185" tIns="45591" rIns="91185" bIns="45591"/>
          <a:lstStyle/>
          <a:p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5536" y="116632"/>
            <a:ext cx="8229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185" tIns="45591" rIns="91185" bIns="455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ＭＳ Ｐゴシック" charset="0"/>
              </a:defRPr>
            </a:lvl5pPr>
            <a:lvl6pPr marL="4558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676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35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800">
                <a:latin typeface="Times New Roman" charset="0"/>
                <a:ea typeface="ＭＳ Ｐゴシック" charset="0"/>
              </a:rPr>
              <a:t>Radical chain polymerization: </a:t>
            </a:r>
            <a:br>
              <a:rPr lang="it-IT" sz="2800">
                <a:latin typeface="Times New Roman" charset="0"/>
                <a:ea typeface="ＭＳ Ｐゴシック" charset="0"/>
              </a:rPr>
            </a:br>
            <a:r>
              <a:rPr lang="it-IT" sz="2800">
                <a:latin typeface="Times New Roman" charset="0"/>
                <a:ea typeface="ＭＳ Ｐゴシック" charset="0"/>
              </a:rPr>
              <a:t>Autoacceleration or (Gel effect) or Trommsdorf effect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9" descr="Figura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9638"/>
            <a:ext cx="81534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it-IT" sz="2800" dirty="0" err="1">
                <a:latin typeface="Times New Roman" charset="0"/>
                <a:ea typeface="ＭＳ Ｐゴシック" charset="0"/>
              </a:rPr>
              <a:t>Autoacceleration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1604" y="5599545"/>
            <a:ext cx="8153400" cy="91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Effect of the addition of a non-reactive solvent (benzene) to the monomer (MMA).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 It is a solvent of both monomer and polymer</a:t>
            </a:r>
            <a:endParaRPr lang="it-IT" sz="3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71528" y="2909901"/>
            <a:ext cx="181249" cy="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>
              <a:latin typeface="Times New Roman" charset="0"/>
            </a:endParaRPr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>
            <a:off x="1828800" y="3505200"/>
            <a:ext cx="609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 flipH="1">
            <a:off x="1295400" y="3505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75784" name="Text Box 12"/>
          <p:cNvSpPr txBox="1">
            <a:spLocks noChangeArrowheads="1"/>
          </p:cNvSpPr>
          <p:nvPr/>
        </p:nvSpPr>
        <p:spPr bwMode="auto">
          <a:xfrm>
            <a:off x="76213" y="3657613"/>
            <a:ext cx="1251667" cy="371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Symbol" charset="0"/>
              </a:rPr>
              <a:t>a</a:t>
            </a:r>
            <a:r>
              <a:rPr lang="it-IT">
                <a:latin typeface="Times New Roman" charset="0"/>
              </a:rPr>
              <a:t>=0.2 circa</a:t>
            </a:r>
          </a:p>
        </p:txBody>
      </p:sp>
      <p:sp>
        <p:nvSpPr>
          <p:cNvPr id="75785" name="Line 13"/>
          <p:cNvSpPr>
            <a:spLocks noChangeShapeType="1"/>
          </p:cNvSpPr>
          <p:nvPr/>
        </p:nvSpPr>
        <p:spPr bwMode="auto">
          <a:xfrm flipH="1">
            <a:off x="1828800" y="32766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75786" name="Line 14"/>
          <p:cNvSpPr>
            <a:spLocks noChangeShapeType="1"/>
          </p:cNvSpPr>
          <p:nvPr/>
        </p:nvSpPr>
        <p:spPr bwMode="auto">
          <a:xfrm flipH="1">
            <a:off x="1828800" y="2819400"/>
            <a:ext cx="1447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75787" name="Line 15"/>
          <p:cNvSpPr>
            <a:spLocks noChangeShapeType="1"/>
          </p:cNvSpPr>
          <p:nvPr/>
        </p:nvSpPr>
        <p:spPr bwMode="auto">
          <a:xfrm flipV="1">
            <a:off x="2667000" y="2971800"/>
            <a:ext cx="9906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9748" tIns="46665" rIns="89748" bIns="46665"/>
          <a:lstStyle/>
          <a:p>
            <a:endParaRPr lang="en-US"/>
          </a:p>
        </p:txBody>
      </p:sp>
      <p:sp>
        <p:nvSpPr>
          <p:cNvPr id="75788" name="Text Box 16"/>
          <p:cNvSpPr txBox="1">
            <a:spLocks noChangeArrowheads="1"/>
          </p:cNvSpPr>
          <p:nvPr/>
        </p:nvSpPr>
        <p:spPr bwMode="auto">
          <a:xfrm>
            <a:off x="3719540" y="2909903"/>
            <a:ext cx="5043487" cy="6482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 err="1">
                <a:latin typeface="Times New Roman" charset="0"/>
              </a:rPr>
              <a:t>Autoacceleration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moves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at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longer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times</a:t>
            </a:r>
            <a:r>
              <a:rPr lang="it-IT" dirty="0">
                <a:latin typeface="Times New Roman" charset="0"/>
              </a:rPr>
              <a:t> and </a:t>
            </a:r>
            <a:r>
              <a:rPr lang="it-IT" dirty="0" err="1">
                <a:latin typeface="Times New Roman" charset="0"/>
              </a:rPr>
              <a:t>higher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degree</a:t>
            </a:r>
            <a:r>
              <a:rPr lang="it-IT" dirty="0">
                <a:latin typeface="Times New Roman" charset="0"/>
              </a:rPr>
              <a:t> of </a:t>
            </a:r>
            <a:r>
              <a:rPr lang="it-IT" dirty="0" err="1">
                <a:latin typeface="Times New Roman" charset="0"/>
              </a:rPr>
              <a:t>reaction</a:t>
            </a:r>
            <a:r>
              <a:rPr lang="it-IT" dirty="0">
                <a:latin typeface="Times New Roman" charset="0"/>
              </a:rPr>
              <a:t> for more </a:t>
            </a:r>
            <a:r>
              <a:rPr lang="it-IT" dirty="0" err="1">
                <a:latin typeface="Times New Roman" charset="0"/>
              </a:rPr>
              <a:t>diluted</a:t>
            </a:r>
            <a:r>
              <a:rPr lang="it-IT" dirty="0">
                <a:latin typeface="Times New Roman" charset="0"/>
              </a:rPr>
              <a:t> </a:t>
            </a:r>
            <a:r>
              <a:rPr lang="it-IT" dirty="0" err="1">
                <a:latin typeface="Times New Roman" charset="0"/>
              </a:rPr>
              <a:t>solutions</a:t>
            </a:r>
            <a:endParaRPr lang="it-IT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0"/>
          <p:cNvGrpSpPr>
            <a:grpSpLocks/>
          </p:cNvGrpSpPr>
          <p:nvPr/>
        </p:nvGrpSpPr>
        <p:grpSpPr bwMode="auto">
          <a:xfrm>
            <a:off x="0" y="-44624"/>
            <a:ext cx="4973638" cy="6858000"/>
            <a:chOff x="0" y="0"/>
            <a:chExt cx="3133" cy="4320"/>
          </a:xfrm>
        </p:grpSpPr>
        <p:sp>
          <p:nvSpPr>
            <p:cNvPr id="76806" name="Text Box 5"/>
            <p:cNvSpPr txBox="1">
              <a:spLocks noChangeArrowheads="1"/>
            </p:cNvSpPr>
            <p:nvPr/>
          </p:nvSpPr>
          <p:spPr bwMode="auto">
            <a:xfrm>
              <a:off x="423" y="1833"/>
              <a:ext cx="11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it-IT">
                <a:latin typeface="Times New Roman" charset="0"/>
              </a:endParaRPr>
            </a:p>
          </p:txBody>
        </p:sp>
        <p:pic>
          <p:nvPicPr>
            <p:cNvPr id="76807" name="Picture 13" descr="Figura 1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3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8" name="Line 14"/>
            <p:cNvSpPr>
              <a:spLocks noChangeShapeType="1"/>
            </p:cNvSpPr>
            <p:nvPr/>
          </p:nvSpPr>
          <p:spPr bwMode="auto">
            <a:xfrm>
              <a:off x="1536" y="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6809" name="Line 15"/>
            <p:cNvSpPr>
              <a:spLocks noChangeShapeType="1"/>
            </p:cNvSpPr>
            <p:nvPr/>
          </p:nvSpPr>
          <p:spPr bwMode="auto">
            <a:xfrm>
              <a:off x="1440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6810" name="Line 16"/>
            <p:cNvSpPr>
              <a:spLocks noChangeShapeType="1"/>
            </p:cNvSpPr>
            <p:nvPr/>
          </p:nvSpPr>
          <p:spPr bwMode="auto">
            <a:xfrm>
              <a:off x="1344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6811" name="Line 17"/>
            <p:cNvSpPr>
              <a:spLocks noChangeShapeType="1"/>
            </p:cNvSpPr>
            <p:nvPr/>
          </p:nvSpPr>
          <p:spPr bwMode="auto">
            <a:xfrm>
              <a:off x="960" y="18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6812" name="Line 18"/>
            <p:cNvSpPr>
              <a:spLocks noChangeShapeType="1"/>
            </p:cNvSpPr>
            <p:nvPr/>
          </p:nvSpPr>
          <p:spPr bwMode="auto">
            <a:xfrm>
              <a:off x="912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6813" name="Line 19"/>
            <p:cNvSpPr>
              <a:spLocks noChangeShapeType="1"/>
            </p:cNvSpPr>
            <p:nvPr/>
          </p:nvSpPr>
          <p:spPr bwMode="auto">
            <a:xfrm>
              <a:off x="67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0" y="76200"/>
            <a:ext cx="3733800" cy="838200"/>
          </a:xfrm>
        </p:spPr>
        <p:txBody>
          <a:bodyPr/>
          <a:lstStyle/>
          <a:p>
            <a:pPr eaLnBrk="1" hangingPunct="1"/>
            <a:r>
              <a:rPr lang="it-IT" sz="2800" dirty="0" err="1">
                <a:latin typeface="Times New Roman" charset="0"/>
                <a:ea typeface="ＭＳ Ｐゴシック" charset="0"/>
              </a:rPr>
              <a:t>Autoacceleration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05400" y="1066800"/>
            <a:ext cx="4038600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Effect of the addition of PMMA to MMA in presence of  2 </a:t>
            </a:r>
            <a:r>
              <a:rPr lang="en-US" sz="2400" dirty="0" err="1"/>
              <a:t>Phr</a:t>
            </a:r>
            <a:r>
              <a:rPr lang="en-US" sz="2400" dirty="0"/>
              <a:t> of  benzoyl peroxide initiator 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(Bz</a:t>
            </a:r>
            <a:r>
              <a:rPr lang="it-IT" sz="2400" i="1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O</a:t>
            </a:r>
            <a:r>
              <a:rPr lang="it-IT" sz="2400" i="1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it-IT" sz="2400" i="1" dirty="0">
                <a:latin typeface="Times New Roman" charset="0"/>
                <a:ea typeface="ＭＳ Ｐゴシック" charset="0"/>
              </a:rPr>
              <a:t>)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With the increase of the amount of PMMA the value of the degree of reaction corresponding to the onset of </a:t>
            </a:r>
            <a:r>
              <a:rPr lang="en-US" sz="2400" dirty="0" err="1"/>
              <a:t>autoacceleration</a:t>
            </a:r>
            <a:r>
              <a:rPr lang="en-US" sz="2400" dirty="0"/>
              <a:t> </a:t>
            </a:r>
            <a:r>
              <a:rPr lang="it-IT" sz="2400" dirty="0">
                <a:latin typeface="Times New Roman" charset="0"/>
                <a:ea typeface="ＭＳ Ｐゴシック" charset="0"/>
              </a:rPr>
              <a:t>(C</a:t>
            </a:r>
            <a:r>
              <a:rPr lang="it-IT" sz="2400" dirty="0">
                <a:latin typeface="Symbol" charset="0"/>
                <a:ea typeface="ＭＳ Ｐゴシック" charset="0"/>
              </a:rPr>
              <a:t>¯) </a:t>
            </a:r>
            <a:r>
              <a:rPr lang="en-US" sz="2400" dirty="0"/>
              <a:t>is anticipated </a:t>
            </a:r>
            <a:endParaRPr lang="it-IT" sz="2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6805" name="Text Box 8"/>
          <p:cNvSpPr txBox="1">
            <a:spLocks noChangeArrowheads="1"/>
          </p:cNvSpPr>
          <p:nvPr/>
        </p:nvSpPr>
        <p:spPr bwMode="auto">
          <a:xfrm>
            <a:off x="2514615" y="4495813"/>
            <a:ext cx="969889" cy="371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48" tIns="46665" rIns="89748" bIns="466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Symbol" charset="0"/>
              </a:rPr>
              <a:t>a</a:t>
            </a:r>
            <a:r>
              <a:rPr lang="it-IT">
                <a:latin typeface="Times New Roman" charset="0"/>
              </a:rPr>
              <a:t>=c/100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1EF077-97B6-A327-185E-62266E7AD009}"/>
              </a:ext>
            </a:extLst>
          </p:cNvPr>
          <p:cNvSpPr txBox="1"/>
          <p:nvPr/>
        </p:nvSpPr>
        <p:spPr>
          <a:xfrm rot="16200000">
            <a:off x="-204342" y="2121017"/>
            <a:ext cx="69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=1-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17"/>
          <p:cNvGrpSpPr>
            <a:grpSpLocks/>
          </p:cNvGrpSpPr>
          <p:nvPr/>
        </p:nvGrpSpPr>
        <p:grpSpPr bwMode="auto">
          <a:xfrm>
            <a:off x="20216" y="1646238"/>
            <a:ext cx="7239000" cy="5211762"/>
            <a:chOff x="-48" y="1085"/>
            <a:chExt cx="4560" cy="3283"/>
          </a:xfrm>
        </p:grpSpPr>
        <p:pic>
          <p:nvPicPr>
            <p:cNvPr id="77829" name="Picture 14" descr="Figura 2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085"/>
              <a:ext cx="4560" cy="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0" name="Text Box 13"/>
            <p:cNvSpPr txBox="1">
              <a:spLocks noChangeArrowheads="1"/>
            </p:cNvSpPr>
            <p:nvPr/>
          </p:nvSpPr>
          <p:spPr bwMode="auto">
            <a:xfrm>
              <a:off x="864" y="3408"/>
              <a:ext cx="61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>
                  <a:latin typeface="Symbol" charset="0"/>
                </a:rPr>
                <a:t>a</a:t>
              </a:r>
              <a:r>
                <a:rPr lang="it-IT">
                  <a:latin typeface="Times New Roman" charset="0"/>
                </a:rPr>
                <a:t>=c/100</a:t>
              </a:r>
            </a:p>
          </p:txBody>
        </p:sp>
        <p:sp>
          <p:nvSpPr>
            <p:cNvPr id="77831" name="Rectangle 16"/>
            <p:cNvSpPr>
              <a:spLocks noChangeArrowheads="1"/>
            </p:cNvSpPr>
            <p:nvPr/>
          </p:nvSpPr>
          <p:spPr bwMode="auto">
            <a:xfrm>
              <a:off x="2832" y="3552"/>
              <a:ext cx="14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it-IT">
                <a:latin typeface="Times New Roman" charset="0"/>
              </a:endParaRPr>
            </a:p>
          </p:txBody>
        </p:sp>
        <p:sp>
          <p:nvSpPr>
            <p:cNvPr id="77832" name="Freeform 15"/>
            <p:cNvSpPr>
              <a:spLocks/>
            </p:cNvSpPr>
            <p:nvPr/>
          </p:nvSpPr>
          <p:spPr bwMode="auto">
            <a:xfrm>
              <a:off x="1200" y="1632"/>
              <a:ext cx="2496" cy="1968"/>
            </a:xfrm>
            <a:custGeom>
              <a:avLst/>
              <a:gdLst>
                <a:gd name="T0" fmla="*/ 0 w 2832"/>
                <a:gd name="T1" fmla="*/ 0 h 2352"/>
                <a:gd name="T2" fmla="*/ 39 w 2832"/>
                <a:gd name="T3" fmla="*/ 27 h 2352"/>
                <a:gd name="T4" fmla="*/ 122 w 2832"/>
                <a:gd name="T5" fmla="*/ 54 h 2352"/>
                <a:gd name="T6" fmla="*/ 191 w 2832"/>
                <a:gd name="T7" fmla="*/ 70 h 2352"/>
                <a:gd name="T8" fmla="*/ 257 w 2832"/>
                <a:gd name="T9" fmla="*/ 79 h 2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2"/>
                <a:gd name="T16" fmla="*/ 0 h 2352"/>
                <a:gd name="T17" fmla="*/ 2832 w 2832"/>
                <a:gd name="T18" fmla="*/ 2352 h 2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2" h="2352">
                  <a:moveTo>
                    <a:pt x="0" y="0"/>
                  </a:moveTo>
                  <a:cubicBezTo>
                    <a:pt x="104" y="252"/>
                    <a:pt x="208" y="504"/>
                    <a:pt x="432" y="768"/>
                  </a:cubicBezTo>
                  <a:cubicBezTo>
                    <a:pt x="656" y="1032"/>
                    <a:pt x="1064" y="1368"/>
                    <a:pt x="1344" y="1584"/>
                  </a:cubicBezTo>
                  <a:cubicBezTo>
                    <a:pt x="1624" y="1800"/>
                    <a:pt x="1864" y="1936"/>
                    <a:pt x="2112" y="2064"/>
                  </a:cubicBezTo>
                  <a:cubicBezTo>
                    <a:pt x="2360" y="2192"/>
                    <a:pt x="2712" y="2304"/>
                    <a:pt x="2832" y="23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endParaRPr lang="it-IT"/>
            </a:p>
          </p:txBody>
        </p:sp>
      </p:grpSp>
      <p:sp>
        <p:nvSpPr>
          <p:cNvPr id="77827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dirty="0" err="1">
                <a:latin typeface="Times New Roman" charset="0"/>
                <a:ea typeface="ＭＳ Ｐゴシック" charset="0"/>
              </a:rPr>
              <a:t>Autoacceleration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782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819400" y="1143000"/>
            <a:ext cx="6324600" cy="4191000"/>
          </a:xfrm>
        </p:spPr>
        <p:txBody>
          <a:bodyPr/>
          <a:lstStyle/>
          <a:p>
            <a:pPr marL="0" indent="0" eaLnBrk="1" hangingPunct="1"/>
            <a:r>
              <a:rPr lang="en-US" sz="2400" dirty="0"/>
              <a:t>Effect of the addition of PMMA to MMA: time to reach the onset of </a:t>
            </a:r>
            <a:r>
              <a:rPr lang="en-US" sz="2400" dirty="0" err="1"/>
              <a:t>autoacceleartion</a:t>
            </a:r>
            <a:r>
              <a:rPr lang="en-US" sz="2400" dirty="0"/>
              <a:t>, corresponding to</a:t>
            </a:r>
            <a:r>
              <a:rPr lang="it-IT" sz="2400" dirty="0">
                <a:latin typeface="Times New Roman" charset="0"/>
                <a:ea typeface="ＭＳ Ｐゴシック" charset="0"/>
              </a:rPr>
              <a:t> (C</a:t>
            </a:r>
            <a:r>
              <a:rPr lang="it-IT" sz="2400" dirty="0">
                <a:latin typeface="Symbol" charset="0"/>
                <a:ea typeface="ＭＳ Ｐゴシック" charset="0"/>
              </a:rPr>
              <a:t>¯)</a:t>
            </a:r>
            <a:r>
              <a:rPr lang="it-IT" sz="2400" dirty="0">
                <a:latin typeface="Times New Roman" charset="0"/>
                <a:ea typeface="ＭＳ Ｐゴシック" charset="0"/>
              </a:rPr>
              <a:t> in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former</a:t>
            </a:r>
            <a:r>
              <a:rPr lang="it-IT" sz="2400" dirty="0">
                <a:latin typeface="Times New Roman" charset="0"/>
                <a:ea typeface="ＭＳ Ｐゴシック" charset="0"/>
              </a:rPr>
              <a:t> figure</a:t>
            </a:r>
          </a:p>
          <a:p>
            <a:pPr marL="0" indent="0" eaLnBrk="1" hangingPunct="1">
              <a:buNone/>
            </a:pPr>
            <a:endParaRPr lang="it-IT" sz="1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dirty="0" err="1">
                <a:latin typeface="Times New Roman" charset="0"/>
                <a:ea typeface="ＭＳ Ｐゴシック" charset="0"/>
              </a:rPr>
              <a:t>Autoacceleration</a:t>
            </a:r>
            <a:r>
              <a:rPr lang="it-IT" sz="2800" dirty="0">
                <a:latin typeface="Times New Roman" charset="0"/>
                <a:ea typeface="ＭＳ Ｐゴシック" charset="0"/>
              </a:rPr>
              <a:t>: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thermosetting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polyesters</a:t>
            </a:r>
            <a:r>
              <a:rPr lang="it-IT" sz="2800" dirty="0">
                <a:latin typeface="Times New Roman" charset="0"/>
                <a:ea typeface="ＭＳ Ｐゴシック" charset="0"/>
              </a:rPr>
              <a:t> and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vinylesters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885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57188" y="1143000"/>
            <a:ext cx="8786812" cy="5500688"/>
          </a:xfrm>
        </p:spPr>
        <p:txBody>
          <a:bodyPr/>
          <a:lstStyle/>
          <a:p>
            <a:pPr marL="0" indent="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The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autoacceleration</a:t>
            </a:r>
            <a:r>
              <a:rPr lang="en-US" sz="2400" dirty="0">
                <a:latin typeface="Times New Roman" charset="0"/>
                <a:ea typeface="ＭＳ Ｐゴシック" charset="0"/>
              </a:rPr>
              <a:t> occurs when the mobility of radicals bound to large molecules becomes very low. </a:t>
            </a:r>
          </a:p>
          <a:p>
            <a:pPr marL="0" indent="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Gelation occurs to a degree of reaction at the most equal to 0.1 in radical chain polymerization among monomers with f</a:t>
            </a:r>
            <a:r>
              <a:rPr lang="en-US" sz="2400">
                <a:latin typeface="Times New Roman" charset="0"/>
                <a:ea typeface="ＭＳ Ｐゴシック" charset="0"/>
              </a:rPr>
              <a:t>&gt; 2. 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/>
            <a:endParaRPr lang="en-US" sz="2400" dirty="0"/>
          </a:p>
          <a:p>
            <a:r>
              <a:rPr lang="en-US" sz="2400" dirty="0"/>
              <a:t>For radicals linked to a gel, translational mobility is impossible </a:t>
            </a:r>
            <a:r>
              <a:rPr lang="en-US" sz="2400" dirty="0">
                <a:latin typeface="Times New Roman" charset="0"/>
                <a:ea typeface="ＭＳ Ｐゴシック" charset="0"/>
              </a:rPr>
              <a:t>(K</a:t>
            </a:r>
            <a:r>
              <a:rPr lang="en-US" sz="2400" baseline="-25000" dirty="0">
                <a:latin typeface="Times New Roman" charset="0"/>
                <a:ea typeface="ＭＳ Ｐゴシック" charset="0"/>
              </a:rPr>
              <a:t>D</a:t>
            </a:r>
            <a:r>
              <a:rPr lang="en-US" sz="2400" dirty="0">
                <a:latin typeface="Times New Roman" charset="0"/>
                <a:ea typeface="ＭＳ Ｐゴシック" charset="0"/>
              </a:rPr>
              <a:t>=0) </a:t>
            </a:r>
            <a:r>
              <a:rPr lang="en-US" sz="2400" dirty="0"/>
              <a:t>and the rotational mobility is strongly reduced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  <a:p>
            <a:r>
              <a:rPr lang="en-US" sz="2400" dirty="0"/>
              <a:t>Therefore, at gelation, or even before, </a:t>
            </a:r>
            <a:r>
              <a:rPr lang="en-US" sz="2400" dirty="0" err="1"/>
              <a:t>autoacceleration</a:t>
            </a:r>
            <a:r>
              <a:rPr lang="en-US" sz="2400" dirty="0"/>
              <a:t> occurs (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dirty="0"/>
              <a:t> very small).</a:t>
            </a:r>
          </a:p>
          <a:p>
            <a:pPr marL="0" indent="0" eaLnBrk="1" hangingPunct="1"/>
            <a:endParaRPr lang="en-US" sz="2400" dirty="0">
              <a:latin typeface="Times New Roman" charset="0"/>
              <a:ea typeface="ＭＳ Ｐゴシック" charset="0"/>
            </a:endParaRPr>
          </a:p>
          <a:p>
            <a:pPr marL="0" indent="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The final effect is that as soon as the propagation reaction starts, after the induction time is consumed,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autoacceleration</a:t>
            </a:r>
            <a:r>
              <a:rPr lang="en-US" sz="2400" dirty="0">
                <a:latin typeface="Times New Roman" charset="0"/>
                <a:ea typeface="ＭＳ Ｐゴシック" charset="0"/>
              </a:rPr>
              <a:t> occurs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4000500" y="2786067"/>
            <a:ext cx="285750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5" tIns="45591" rIns="91185" bIns="455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ccia in giù 9"/>
          <p:cNvSpPr/>
          <p:nvPr/>
        </p:nvSpPr>
        <p:spPr>
          <a:xfrm>
            <a:off x="4000500" y="4071939"/>
            <a:ext cx="285750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5" tIns="45591" rIns="91185" bIns="455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ccia in giù 10"/>
          <p:cNvSpPr/>
          <p:nvPr/>
        </p:nvSpPr>
        <p:spPr>
          <a:xfrm>
            <a:off x="4071938" y="5286377"/>
            <a:ext cx="285750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5" tIns="45591" rIns="91185" bIns="455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 err="1">
                <a:latin typeface="Times New Roman" charset="0"/>
                <a:ea typeface="ＭＳ Ｐゴシック" charset="0"/>
              </a:rPr>
              <a:t>Effect</a:t>
            </a:r>
            <a:r>
              <a:rPr lang="it-IT" sz="3200" dirty="0">
                <a:latin typeface="Times New Roman" charset="0"/>
                <a:ea typeface="ＭＳ Ｐゴシック" charset="0"/>
              </a:rPr>
              <a:t> of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viscosity</a:t>
            </a:r>
            <a:endParaRPr lang="it-IT" sz="3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Fibre </a:t>
            </a:r>
            <a:r>
              <a:rPr lang="it-IT" dirty="0" err="1">
                <a:latin typeface="Times New Roman" charset="0"/>
                <a:ea typeface="ＭＳ Ｐゴシック" charset="0"/>
              </a:rPr>
              <a:t>impregnation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Laminate </a:t>
            </a:r>
            <a:r>
              <a:rPr lang="it-IT" dirty="0" err="1">
                <a:latin typeface="Times New Roman" charset="0"/>
                <a:ea typeface="ＭＳ Ｐゴシック" charset="0"/>
              </a:rPr>
              <a:t>consolidation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Resin</a:t>
            </a:r>
            <a:r>
              <a:rPr lang="it-IT" dirty="0">
                <a:latin typeface="Times New Roman" charset="0"/>
                <a:ea typeface="ＭＳ Ｐゴシック" charset="0"/>
              </a:rPr>
              <a:t> flow</a:t>
            </a: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Pressure and </a:t>
            </a:r>
            <a:r>
              <a:rPr lang="it-IT" dirty="0" err="1">
                <a:latin typeface="Times New Roman" charset="0"/>
                <a:ea typeface="ＭＳ Ｐゴシック" charset="0"/>
              </a:rPr>
              <a:t>energy</a:t>
            </a:r>
            <a:r>
              <a:rPr lang="it-IT" dirty="0">
                <a:latin typeface="Times New Roman" charset="0"/>
                <a:ea typeface="ＭＳ Ｐゴシック" charset="0"/>
              </a:rPr>
              <a:t> for </a:t>
            </a:r>
            <a:r>
              <a:rPr lang="it-IT" dirty="0" err="1">
                <a:latin typeface="Times New Roman" charset="0"/>
                <a:ea typeface="ＭＳ Ｐゴシック" charset="0"/>
              </a:rPr>
              <a:t>resin</a:t>
            </a:r>
            <a:r>
              <a:rPr lang="it-IT" dirty="0">
                <a:latin typeface="Times New Roman" charset="0"/>
                <a:ea typeface="ＭＳ Ｐゴシック" charset="0"/>
              </a:rPr>
              <a:t> flow</a:t>
            </a: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Volatile (and air) </a:t>
            </a:r>
            <a:r>
              <a:rPr lang="it-IT" dirty="0" err="1">
                <a:latin typeface="Times New Roman" charset="0"/>
                <a:ea typeface="ＭＳ Ｐゴシック" charset="0"/>
              </a:rPr>
              <a:t>expulsion</a:t>
            </a:r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750320"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Kinetic</a:t>
            </a:r>
            <a:r>
              <a:rPr lang="it-IT" dirty="0">
                <a:latin typeface="Times New Roman" charset="0"/>
                <a:ea typeface="ＭＳ Ｐゴシック" charset="0"/>
              </a:rPr>
              <a:t> </a:t>
            </a:r>
            <a:r>
              <a:rPr lang="it-IT" dirty="0" err="1">
                <a:latin typeface="Times New Roman" charset="0"/>
                <a:ea typeface="ＭＳ Ｐゴシック" charset="0"/>
              </a:rPr>
              <a:t>models</a:t>
            </a:r>
            <a:endParaRPr lang="it-IT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28679" name="Group 15"/>
          <p:cNvGrpSpPr>
            <a:grpSpLocks/>
          </p:cNvGrpSpPr>
          <p:nvPr/>
        </p:nvGrpSpPr>
        <p:grpSpPr bwMode="auto">
          <a:xfrm>
            <a:off x="712790" y="1762125"/>
            <a:ext cx="6091237" cy="2384425"/>
            <a:chOff x="968" y="1064"/>
            <a:chExt cx="4796" cy="1752"/>
          </a:xfrm>
        </p:grpSpPr>
        <p:sp>
          <p:nvSpPr>
            <p:cNvPr id="28692" name="Line 6"/>
            <p:cNvSpPr>
              <a:spLocks noChangeShapeType="1"/>
            </p:cNvSpPr>
            <p:nvPr/>
          </p:nvSpPr>
          <p:spPr bwMode="auto">
            <a:xfrm>
              <a:off x="1621" y="2525"/>
              <a:ext cx="41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677" name="Object 7"/>
            <p:cNvGraphicFramePr>
              <a:graphicFrameLocks noChangeAspect="1"/>
            </p:cNvGraphicFramePr>
            <p:nvPr/>
          </p:nvGraphicFramePr>
          <p:xfrm>
            <a:off x="968" y="1209"/>
            <a:ext cx="35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44247" imgH="723693" progId="Equation.3">
                    <p:embed/>
                  </p:oleObj>
                </mc:Choice>
                <mc:Fallback>
                  <p:oleObj name="Equation" r:id="rId2" imgW="444247" imgH="723693" progId="Equation.3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" y="1209"/>
                          <a:ext cx="350" cy="5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3" name="Text Box 8"/>
            <p:cNvSpPr txBox="1">
              <a:spLocks noChangeArrowheads="1"/>
            </p:cNvSpPr>
            <p:nvPr/>
          </p:nvSpPr>
          <p:spPr bwMode="auto">
            <a:xfrm>
              <a:off x="4440" y="2507"/>
              <a:ext cx="24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1026" tIns="55513" rIns="111026" bIns="5551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2000">
                  <a:latin typeface="Times New Roman" charset="0"/>
                </a:rPr>
                <a:t>t</a:t>
              </a:r>
            </a:p>
          </p:txBody>
        </p:sp>
        <p:sp>
          <p:nvSpPr>
            <p:cNvPr id="28694" name="Freeform 9" descr="Linee verticali chiare"/>
            <p:cNvSpPr>
              <a:spLocks/>
            </p:cNvSpPr>
            <p:nvPr/>
          </p:nvSpPr>
          <p:spPr bwMode="auto">
            <a:xfrm>
              <a:off x="1610" y="1232"/>
              <a:ext cx="2670" cy="1297"/>
            </a:xfrm>
            <a:custGeom>
              <a:avLst/>
              <a:gdLst>
                <a:gd name="T0" fmla="*/ 1624 w 2136"/>
                <a:gd name="T1" fmla="*/ 0 h 1112"/>
                <a:gd name="T2" fmla="*/ 1624 w 2136"/>
                <a:gd name="T3" fmla="*/ 1921 h 1112"/>
                <a:gd name="T4" fmla="*/ 11745 w 2136"/>
                <a:gd name="T5" fmla="*/ 3871 h 1112"/>
                <a:gd name="T6" fmla="*/ 32000 w 2136"/>
                <a:gd name="T7" fmla="*/ 7703 h 1112"/>
                <a:gd name="T8" fmla="*/ 72781 w 2136"/>
                <a:gd name="T9" fmla="*/ 19307 h 1112"/>
                <a:gd name="T10" fmla="*/ 113445 w 2136"/>
                <a:gd name="T11" fmla="*/ 30884 h 1112"/>
                <a:gd name="T12" fmla="*/ 143946 w 2136"/>
                <a:gd name="T13" fmla="*/ 34719 h 1112"/>
                <a:gd name="T14" fmla="*/ 235352 w 2136"/>
                <a:gd name="T15" fmla="*/ 40495 h 1112"/>
                <a:gd name="T16" fmla="*/ 326861 w 2136"/>
                <a:gd name="T17" fmla="*/ 42437 h 1112"/>
                <a:gd name="T18" fmla="*/ 397924 w 2136"/>
                <a:gd name="T19" fmla="*/ 44356 h 1112"/>
                <a:gd name="T20" fmla="*/ 1624 w 2136"/>
                <a:gd name="T21" fmla="*/ 44356 h 1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6"/>
                <a:gd name="T34" fmla="*/ 0 h 1112"/>
                <a:gd name="T35" fmla="*/ 2136 w 2136"/>
                <a:gd name="T36" fmla="*/ 1112 h 1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6" h="1112">
                  <a:moveTo>
                    <a:pt x="8" y="0"/>
                  </a:moveTo>
                  <a:cubicBezTo>
                    <a:pt x="4" y="16"/>
                    <a:pt x="0" y="32"/>
                    <a:pt x="8" y="48"/>
                  </a:cubicBezTo>
                  <a:cubicBezTo>
                    <a:pt x="16" y="64"/>
                    <a:pt x="32" y="72"/>
                    <a:pt x="56" y="96"/>
                  </a:cubicBezTo>
                  <a:cubicBezTo>
                    <a:pt x="80" y="120"/>
                    <a:pt x="104" y="128"/>
                    <a:pt x="152" y="192"/>
                  </a:cubicBezTo>
                  <a:cubicBezTo>
                    <a:pt x="200" y="256"/>
                    <a:pt x="280" y="384"/>
                    <a:pt x="344" y="480"/>
                  </a:cubicBezTo>
                  <a:cubicBezTo>
                    <a:pt x="408" y="576"/>
                    <a:pt x="480" y="704"/>
                    <a:pt x="536" y="768"/>
                  </a:cubicBezTo>
                  <a:cubicBezTo>
                    <a:pt x="592" y="832"/>
                    <a:pt x="584" y="824"/>
                    <a:pt x="680" y="864"/>
                  </a:cubicBezTo>
                  <a:cubicBezTo>
                    <a:pt x="776" y="904"/>
                    <a:pt x="968" y="976"/>
                    <a:pt x="1112" y="1008"/>
                  </a:cubicBezTo>
                  <a:cubicBezTo>
                    <a:pt x="1256" y="1040"/>
                    <a:pt x="1416" y="1040"/>
                    <a:pt x="1544" y="1056"/>
                  </a:cubicBezTo>
                  <a:cubicBezTo>
                    <a:pt x="1672" y="1072"/>
                    <a:pt x="2136" y="1096"/>
                    <a:pt x="1880" y="1104"/>
                  </a:cubicBezTo>
                  <a:cubicBezTo>
                    <a:pt x="1624" y="1112"/>
                    <a:pt x="816" y="1108"/>
                    <a:pt x="8" y="1104"/>
                  </a:cubicBezTo>
                </a:path>
              </a:pathLst>
            </a:custGeom>
            <a:pattFill prst="ltVert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5" name="Line 10"/>
            <p:cNvSpPr>
              <a:spLocks noChangeShapeType="1"/>
            </p:cNvSpPr>
            <p:nvPr/>
          </p:nvSpPr>
          <p:spPr bwMode="auto">
            <a:xfrm rot="10800000">
              <a:off x="1620" y="1064"/>
              <a:ext cx="1" cy="1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8674" name="Object 13"/>
          <p:cNvGraphicFramePr>
            <a:graphicFrameLocks noChangeAspect="1"/>
          </p:cNvGraphicFramePr>
          <p:nvPr/>
        </p:nvGraphicFramePr>
        <p:xfrm>
          <a:off x="3189288" y="1824038"/>
          <a:ext cx="1854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721" imgH="724130" progId="Equation.3">
                  <p:embed/>
                </p:oleObj>
              </mc:Choice>
              <mc:Fallback>
                <p:oleObj name="Equation" r:id="rId4" imgW="1854721" imgH="724130" progId="Equation.3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1824038"/>
                        <a:ext cx="1854200" cy="723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0" name="Group 16"/>
          <p:cNvGrpSpPr>
            <a:grpSpLocks/>
          </p:cNvGrpSpPr>
          <p:nvPr/>
        </p:nvGrpSpPr>
        <p:grpSpPr bwMode="auto">
          <a:xfrm>
            <a:off x="481015" y="4168779"/>
            <a:ext cx="6289675" cy="2384425"/>
            <a:chOff x="968" y="3024"/>
            <a:chExt cx="4952" cy="1752"/>
          </a:xfrm>
        </p:grpSpPr>
        <p:sp>
          <p:nvSpPr>
            <p:cNvPr id="28688" name="Line 3"/>
            <p:cNvSpPr>
              <a:spLocks noChangeShapeType="1"/>
            </p:cNvSpPr>
            <p:nvPr/>
          </p:nvSpPr>
          <p:spPr bwMode="auto">
            <a:xfrm rot="10800000">
              <a:off x="1740" y="3024"/>
              <a:ext cx="1" cy="1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4" descr="Linee verticali ravvicinate"/>
            <p:cNvSpPr>
              <a:spLocks/>
            </p:cNvSpPr>
            <p:nvPr/>
          </p:nvSpPr>
          <p:spPr bwMode="auto">
            <a:xfrm>
              <a:off x="1740" y="3103"/>
              <a:ext cx="4180" cy="1391"/>
            </a:xfrm>
            <a:custGeom>
              <a:avLst/>
              <a:gdLst>
                <a:gd name="T0" fmla="*/ 0 w 3344"/>
                <a:gd name="T1" fmla="*/ 48159 h 1192"/>
                <a:gd name="T2" fmla="*/ 40676 w 3344"/>
                <a:gd name="T3" fmla="*/ 48159 h 1192"/>
                <a:gd name="T4" fmla="*/ 71087 w 3344"/>
                <a:gd name="T5" fmla="*/ 46188 h 1192"/>
                <a:gd name="T6" fmla="*/ 91520 w 3344"/>
                <a:gd name="T7" fmla="*/ 44256 h 1192"/>
                <a:gd name="T8" fmla="*/ 132169 w 3344"/>
                <a:gd name="T9" fmla="*/ 38409 h 1192"/>
                <a:gd name="T10" fmla="*/ 152444 w 3344"/>
                <a:gd name="T11" fmla="*/ 30595 h 1192"/>
                <a:gd name="T12" fmla="*/ 172893 w 3344"/>
                <a:gd name="T13" fmla="*/ 16890 h 1192"/>
                <a:gd name="T14" fmla="*/ 183124 w 3344"/>
                <a:gd name="T15" fmla="*/ 9089 h 1192"/>
                <a:gd name="T16" fmla="*/ 193150 w 3344"/>
                <a:gd name="T17" fmla="*/ 5198 h 1192"/>
                <a:gd name="T18" fmla="*/ 203368 w 3344"/>
                <a:gd name="T19" fmla="*/ 3263 h 1192"/>
                <a:gd name="T20" fmla="*/ 223660 w 3344"/>
                <a:gd name="T21" fmla="*/ 1266 h 1192"/>
                <a:gd name="T22" fmla="*/ 244001 w 3344"/>
                <a:gd name="T23" fmla="*/ 11054 h 1192"/>
                <a:gd name="T24" fmla="*/ 264220 w 3344"/>
                <a:gd name="T25" fmla="*/ 24717 h 1192"/>
                <a:gd name="T26" fmla="*/ 284572 w 3344"/>
                <a:gd name="T27" fmla="*/ 34522 h 1192"/>
                <a:gd name="T28" fmla="*/ 305001 w 3344"/>
                <a:gd name="T29" fmla="*/ 38409 h 1192"/>
                <a:gd name="T30" fmla="*/ 345626 w 3344"/>
                <a:gd name="T31" fmla="*/ 42327 h 1192"/>
                <a:gd name="T32" fmla="*/ 406570 w 3344"/>
                <a:gd name="T33" fmla="*/ 44256 h 1192"/>
                <a:gd name="T34" fmla="*/ 518294 w 3344"/>
                <a:gd name="T35" fmla="*/ 46188 h 1192"/>
                <a:gd name="T36" fmla="*/ 630232 w 3344"/>
                <a:gd name="T37" fmla="*/ 48159 h 1192"/>
                <a:gd name="T38" fmla="*/ 50845 w 3344"/>
                <a:gd name="T39" fmla="*/ 48159 h 1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4"/>
                <a:gd name="T61" fmla="*/ 0 h 1192"/>
                <a:gd name="T62" fmla="*/ 3344 w 3344"/>
                <a:gd name="T63" fmla="*/ 1192 h 1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4" h="1192">
                  <a:moveTo>
                    <a:pt x="0" y="1184"/>
                  </a:moveTo>
                  <a:cubicBezTo>
                    <a:pt x="68" y="1188"/>
                    <a:pt x="136" y="1192"/>
                    <a:pt x="192" y="1184"/>
                  </a:cubicBezTo>
                  <a:cubicBezTo>
                    <a:pt x="248" y="1176"/>
                    <a:pt x="296" y="1152"/>
                    <a:pt x="336" y="1136"/>
                  </a:cubicBezTo>
                  <a:cubicBezTo>
                    <a:pt x="376" y="1120"/>
                    <a:pt x="384" y="1120"/>
                    <a:pt x="432" y="1088"/>
                  </a:cubicBezTo>
                  <a:cubicBezTo>
                    <a:pt x="480" y="1056"/>
                    <a:pt x="576" y="1000"/>
                    <a:pt x="624" y="944"/>
                  </a:cubicBezTo>
                  <a:cubicBezTo>
                    <a:pt x="672" y="888"/>
                    <a:pt x="688" y="840"/>
                    <a:pt x="720" y="752"/>
                  </a:cubicBezTo>
                  <a:cubicBezTo>
                    <a:pt x="752" y="664"/>
                    <a:pt x="792" y="504"/>
                    <a:pt x="816" y="416"/>
                  </a:cubicBezTo>
                  <a:cubicBezTo>
                    <a:pt x="840" y="328"/>
                    <a:pt x="848" y="272"/>
                    <a:pt x="864" y="224"/>
                  </a:cubicBezTo>
                  <a:cubicBezTo>
                    <a:pt x="880" y="176"/>
                    <a:pt x="896" y="152"/>
                    <a:pt x="912" y="128"/>
                  </a:cubicBezTo>
                  <a:cubicBezTo>
                    <a:pt x="928" y="104"/>
                    <a:pt x="936" y="96"/>
                    <a:pt x="960" y="80"/>
                  </a:cubicBezTo>
                  <a:cubicBezTo>
                    <a:pt x="984" y="64"/>
                    <a:pt x="1024" y="0"/>
                    <a:pt x="1056" y="32"/>
                  </a:cubicBezTo>
                  <a:cubicBezTo>
                    <a:pt x="1088" y="64"/>
                    <a:pt x="1120" y="176"/>
                    <a:pt x="1152" y="272"/>
                  </a:cubicBezTo>
                  <a:cubicBezTo>
                    <a:pt x="1184" y="368"/>
                    <a:pt x="1216" y="512"/>
                    <a:pt x="1248" y="608"/>
                  </a:cubicBezTo>
                  <a:cubicBezTo>
                    <a:pt x="1280" y="704"/>
                    <a:pt x="1312" y="792"/>
                    <a:pt x="1344" y="848"/>
                  </a:cubicBezTo>
                  <a:cubicBezTo>
                    <a:pt x="1376" y="904"/>
                    <a:pt x="1392" y="912"/>
                    <a:pt x="1440" y="944"/>
                  </a:cubicBezTo>
                  <a:cubicBezTo>
                    <a:pt x="1488" y="976"/>
                    <a:pt x="1552" y="1016"/>
                    <a:pt x="1632" y="1040"/>
                  </a:cubicBezTo>
                  <a:cubicBezTo>
                    <a:pt x="1712" y="1064"/>
                    <a:pt x="1784" y="1072"/>
                    <a:pt x="1920" y="1088"/>
                  </a:cubicBezTo>
                  <a:cubicBezTo>
                    <a:pt x="2056" y="1104"/>
                    <a:pt x="2272" y="1120"/>
                    <a:pt x="2448" y="1136"/>
                  </a:cubicBezTo>
                  <a:cubicBezTo>
                    <a:pt x="2624" y="1152"/>
                    <a:pt x="3344" y="1176"/>
                    <a:pt x="2976" y="1184"/>
                  </a:cubicBezTo>
                  <a:cubicBezTo>
                    <a:pt x="2608" y="1192"/>
                    <a:pt x="1424" y="1188"/>
                    <a:pt x="240" y="1184"/>
                  </a:cubicBezTo>
                </a:path>
              </a:pathLst>
            </a:custGeom>
            <a:pattFill prst="nar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0" name="Line 5"/>
            <p:cNvSpPr>
              <a:spLocks noChangeShapeType="1"/>
            </p:cNvSpPr>
            <p:nvPr/>
          </p:nvSpPr>
          <p:spPr bwMode="auto">
            <a:xfrm>
              <a:off x="1741" y="4485"/>
              <a:ext cx="41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675" name="Object 11"/>
            <p:cNvGraphicFramePr>
              <a:graphicFrameLocks noChangeAspect="1"/>
            </p:cNvGraphicFramePr>
            <p:nvPr/>
          </p:nvGraphicFramePr>
          <p:xfrm>
            <a:off x="968" y="3500"/>
            <a:ext cx="35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7" imgH="723693" progId="Equation.3">
                    <p:embed/>
                  </p:oleObj>
                </mc:Choice>
                <mc:Fallback>
                  <p:oleObj name="Equation" r:id="rId6" imgW="444247" imgH="723693" progId="Equation.3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" y="3500"/>
                          <a:ext cx="350" cy="5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1" name="Text Box 12"/>
            <p:cNvSpPr txBox="1">
              <a:spLocks noChangeArrowheads="1"/>
            </p:cNvSpPr>
            <p:nvPr/>
          </p:nvSpPr>
          <p:spPr bwMode="auto">
            <a:xfrm>
              <a:off x="4560" y="4467"/>
              <a:ext cx="24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1026" tIns="55513" rIns="111026" bIns="5551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2000">
                  <a:latin typeface="Times New Roman" charset="0"/>
                </a:rPr>
                <a:t>t</a:t>
              </a:r>
            </a:p>
          </p:txBody>
        </p:sp>
        <p:graphicFrame>
          <p:nvGraphicFramePr>
            <p:cNvPr id="28676" name="Object 14"/>
            <p:cNvGraphicFramePr>
              <a:graphicFrameLocks noChangeAspect="1"/>
            </p:cNvGraphicFramePr>
            <p:nvPr/>
          </p:nvGraphicFramePr>
          <p:xfrm>
            <a:off x="3695" y="3080"/>
            <a:ext cx="175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22339" imgH="723693" progId="Equation.3">
                    <p:embed/>
                  </p:oleObj>
                </mc:Choice>
                <mc:Fallback>
                  <p:oleObj name="Equation" r:id="rId7" imgW="2222339" imgH="723693" progId="Equation.3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5" y="3080"/>
                          <a:ext cx="1750" cy="5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81" name="Text Box 17"/>
          <p:cNvSpPr txBox="1">
            <a:spLocks noChangeArrowheads="1"/>
          </p:cNvSpPr>
          <p:nvPr/>
        </p:nvSpPr>
        <p:spPr bwMode="auto">
          <a:xfrm>
            <a:off x="6572262" y="1882786"/>
            <a:ext cx="2430906" cy="322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>
                <a:latin typeface="Times New Roman" charset="0"/>
              </a:rPr>
              <a:t>#1 </a:t>
            </a:r>
            <a:r>
              <a:rPr lang="it-IT" sz="1600" dirty="0" err="1">
                <a:latin typeface="Times New Roman" charset="0"/>
              </a:rPr>
              <a:t>adopted</a:t>
            </a:r>
            <a:r>
              <a:rPr lang="it-IT" sz="1600" dirty="0">
                <a:latin typeface="Times New Roman" charset="0"/>
              </a:rPr>
              <a:t> for </a:t>
            </a:r>
            <a:r>
              <a:rPr lang="it-IT" sz="1600" dirty="0" err="1">
                <a:latin typeface="Times New Roman" charset="0"/>
              </a:rPr>
              <a:t>epoxy</a:t>
            </a:r>
            <a:r>
              <a:rPr lang="it-IT" sz="1600" dirty="0">
                <a:latin typeface="Times New Roman" charset="0"/>
              </a:rPr>
              <a:t> </a:t>
            </a:r>
            <a:r>
              <a:rPr lang="it-IT" sz="1600" dirty="0" err="1">
                <a:latin typeface="Times New Roman" charset="0"/>
              </a:rPr>
              <a:t>resins</a:t>
            </a:r>
            <a:endParaRPr lang="it-IT" sz="1600" dirty="0">
              <a:latin typeface="Times New Roman" charset="0"/>
            </a:endParaRPr>
          </a:p>
        </p:txBody>
      </p:sp>
      <p:sp>
        <p:nvSpPr>
          <p:cNvPr id="28682" name="Text Box 18"/>
          <p:cNvSpPr txBox="1">
            <a:spLocks noChangeArrowheads="1"/>
          </p:cNvSpPr>
          <p:nvPr/>
        </p:nvSpPr>
        <p:spPr bwMode="auto">
          <a:xfrm>
            <a:off x="6761177" y="4232291"/>
            <a:ext cx="2382824" cy="814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>
                <a:latin typeface="Times New Roman" charset="0"/>
              </a:rPr>
              <a:t>#2  </a:t>
            </a:r>
            <a:r>
              <a:rPr lang="it-IT" sz="1600" dirty="0" err="1">
                <a:latin typeface="Times New Roman" charset="0"/>
              </a:rPr>
              <a:t>adopted</a:t>
            </a:r>
            <a:r>
              <a:rPr lang="it-IT" sz="1600" dirty="0">
                <a:latin typeface="Times New Roman" charset="0"/>
              </a:rPr>
              <a:t> for </a:t>
            </a:r>
            <a:r>
              <a:rPr lang="it-IT" sz="1600" dirty="0" err="1">
                <a:latin typeface="Times New Roman" charset="0"/>
              </a:rPr>
              <a:t>polyester</a:t>
            </a:r>
            <a:r>
              <a:rPr lang="it-IT" sz="1600" dirty="0">
                <a:latin typeface="Times New Roman" charset="0"/>
              </a:rPr>
              <a:t> and </a:t>
            </a:r>
            <a:r>
              <a:rPr lang="it-IT" sz="1600" dirty="0" err="1">
                <a:latin typeface="Times New Roman" charset="0"/>
              </a:rPr>
              <a:t>vynil</a:t>
            </a:r>
            <a:r>
              <a:rPr lang="it-IT" sz="1600" dirty="0">
                <a:latin typeface="Times New Roman" charset="0"/>
              </a:rPr>
              <a:t> </a:t>
            </a:r>
            <a:r>
              <a:rPr lang="it-IT" sz="1600" dirty="0" err="1">
                <a:latin typeface="Times New Roman" charset="0"/>
              </a:rPr>
              <a:t>ester</a:t>
            </a:r>
            <a:r>
              <a:rPr lang="it-IT" sz="1600" dirty="0">
                <a:latin typeface="Times New Roman" charset="0"/>
              </a:rPr>
              <a:t> </a:t>
            </a:r>
            <a:r>
              <a:rPr lang="it-IT" sz="1600" dirty="0" err="1">
                <a:latin typeface="Times New Roman" charset="0"/>
              </a:rPr>
              <a:t>resins</a:t>
            </a:r>
            <a:endParaRPr lang="it-IT" sz="1600" dirty="0">
              <a:latin typeface="Times New Roman" charset="0"/>
            </a:endParaRPr>
          </a:p>
          <a:p>
            <a:pPr eaLnBrk="1" hangingPunct="1"/>
            <a:r>
              <a:rPr lang="it-IT" sz="1600" dirty="0">
                <a:latin typeface="Times New Roman" charset="0"/>
              </a:rPr>
              <a:t>(pseudo- </a:t>
            </a:r>
            <a:r>
              <a:rPr lang="it-IT" sz="1600" dirty="0" err="1">
                <a:latin typeface="Times New Roman" charset="0"/>
              </a:rPr>
              <a:t>autocatalitic</a:t>
            </a:r>
            <a:r>
              <a:rPr lang="it-IT" sz="1600" dirty="0">
                <a:latin typeface="Times New Roman" charset="0"/>
              </a:rPr>
              <a:t>)</a:t>
            </a:r>
          </a:p>
        </p:txBody>
      </p:sp>
      <p:sp>
        <p:nvSpPr>
          <p:cNvPr id="28683" name="CasellaDiTesto 18"/>
          <p:cNvSpPr txBox="1">
            <a:spLocks noChangeArrowheads="1"/>
          </p:cNvSpPr>
          <p:nvPr/>
        </p:nvSpPr>
        <p:spPr bwMode="auto">
          <a:xfrm>
            <a:off x="1857386" y="6488128"/>
            <a:ext cx="1854342" cy="3690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</a:t>
            </a:r>
            <a:r>
              <a:rPr lang="en-US" baseline="-25000"/>
              <a:t>i</a:t>
            </a:r>
            <a:r>
              <a:rPr lang="en-US"/>
              <a:t>=Induction time</a:t>
            </a:r>
          </a:p>
        </p:txBody>
      </p:sp>
      <p:cxnSp>
        <p:nvCxnSpPr>
          <p:cNvPr id="23" name="Connettore 1 22"/>
          <p:cNvCxnSpPr>
            <a:endCxn id="28683" idx="1"/>
          </p:cNvCxnSpPr>
          <p:nvPr/>
        </p:nvCxnSpPr>
        <p:spPr>
          <a:xfrm>
            <a:off x="1857383" y="6203967"/>
            <a:ext cx="3" cy="468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rot="5400000">
            <a:off x="1237457" y="6377783"/>
            <a:ext cx="4699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1500191" y="6429375"/>
            <a:ext cx="35718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CasellaDiTesto 28"/>
          <p:cNvSpPr txBox="1">
            <a:spLocks noChangeArrowheads="1"/>
          </p:cNvSpPr>
          <p:nvPr/>
        </p:nvSpPr>
        <p:spPr bwMode="auto">
          <a:xfrm>
            <a:off x="1543061" y="6181739"/>
            <a:ext cx="260623" cy="30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t</a:t>
            </a:r>
            <a:r>
              <a:rPr lang="en-US" sz="1400" baseline="-25000"/>
              <a:t>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750320"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Kinetic</a:t>
            </a:r>
            <a:r>
              <a:rPr lang="it-IT" dirty="0">
                <a:latin typeface="Times New Roman" charset="0"/>
                <a:ea typeface="ＭＳ Ｐゴシック" charset="0"/>
              </a:rPr>
              <a:t> </a:t>
            </a:r>
            <a:r>
              <a:rPr lang="it-IT" dirty="0" err="1">
                <a:latin typeface="Times New Roman" charset="0"/>
                <a:ea typeface="ＭＳ Ｐゴシック" charset="0"/>
              </a:rPr>
              <a:t>models</a:t>
            </a:r>
            <a:endParaRPr lang="it-IT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7451737" y="3859227"/>
            <a:ext cx="248263" cy="36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5" tIns="45586" rIns="91175" bIns="4558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</a:rPr>
              <a:t>t</a:t>
            </a:r>
          </a:p>
        </p:txBody>
      </p: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1230315" y="1636713"/>
            <a:ext cx="6315075" cy="2286000"/>
            <a:chOff x="968" y="887"/>
            <a:chExt cx="4972" cy="1680"/>
          </a:xfrm>
        </p:grpSpPr>
        <p:sp>
          <p:nvSpPr>
            <p:cNvPr id="29710" name="Freeform 3" descr="Linee verticali chiare"/>
            <p:cNvSpPr>
              <a:spLocks/>
            </p:cNvSpPr>
            <p:nvPr/>
          </p:nvSpPr>
          <p:spPr bwMode="auto">
            <a:xfrm>
              <a:off x="1260" y="1288"/>
              <a:ext cx="3963" cy="1072"/>
            </a:xfrm>
            <a:custGeom>
              <a:avLst/>
              <a:gdLst>
                <a:gd name="T0" fmla="*/ 6050 w 3536"/>
                <a:gd name="T1" fmla="*/ 2 h 1408"/>
                <a:gd name="T2" fmla="*/ 6790 w 3536"/>
                <a:gd name="T3" fmla="*/ 2 h 1408"/>
                <a:gd name="T4" fmla="*/ 7527 w 3536"/>
                <a:gd name="T5" fmla="*/ 2 h 1408"/>
                <a:gd name="T6" fmla="*/ 8268 w 3536"/>
                <a:gd name="T7" fmla="*/ 2 h 1408"/>
                <a:gd name="T8" fmla="*/ 9015 w 3536"/>
                <a:gd name="T9" fmla="*/ 2 h 1408"/>
                <a:gd name="T10" fmla="*/ 10491 w 3536"/>
                <a:gd name="T11" fmla="*/ 2 h 1408"/>
                <a:gd name="T12" fmla="*/ 11233 w 3536"/>
                <a:gd name="T13" fmla="*/ 2 h 1408"/>
                <a:gd name="T14" fmla="*/ 11981 w 3536"/>
                <a:gd name="T15" fmla="*/ 2 h 1408"/>
                <a:gd name="T16" fmla="*/ 12715 w 3536"/>
                <a:gd name="T17" fmla="*/ 2 h 1408"/>
                <a:gd name="T18" fmla="*/ 14945 w 3536"/>
                <a:gd name="T19" fmla="*/ 2 h 1408"/>
                <a:gd name="T20" fmla="*/ 16412 w 3536"/>
                <a:gd name="T21" fmla="*/ 2 h 1408"/>
                <a:gd name="T22" fmla="*/ 17145 w 3536"/>
                <a:gd name="T23" fmla="*/ 2 h 1408"/>
                <a:gd name="T24" fmla="*/ 17899 w 3536"/>
                <a:gd name="T25" fmla="*/ 2 h 1408"/>
                <a:gd name="T26" fmla="*/ 18634 w 3536"/>
                <a:gd name="T27" fmla="*/ 2 h 1408"/>
                <a:gd name="T28" fmla="*/ 20870 w 3536"/>
                <a:gd name="T29" fmla="*/ 2 h 1408"/>
                <a:gd name="T30" fmla="*/ 22343 w 3536"/>
                <a:gd name="T31" fmla="*/ 2 h 1408"/>
                <a:gd name="T32" fmla="*/ 25307 w 3536"/>
                <a:gd name="T33" fmla="*/ 2 h 1408"/>
                <a:gd name="T34" fmla="*/ 26796 w 3536"/>
                <a:gd name="T35" fmla="*/ 2 h 1408"/>
                <a:gd name="T36" fmla="*/ 29742 w 3536"/>
                <a:gd name="T37" fmla="*/ 2 h 1408"/>
                <a:gd name="T38" fmla="*/ 37144 w 3536"/>
                <a:gd name="T39" fmla="*/ 2 h 1408"/>
                <a:gd name="T40" fmla="*/ 40856 w 3536"/>
                <a:gd name="T41" fmla="*/ 2 h 1408"/>
                <a:gd name="T42" fmla="*/ 44557 w 3536"/>
                <a:gd name="T43" fmla="*/ 2 h 1408"/>
                <a:gd name="T44" fmla="*/ 48262 w 3536"/>
                <a:gd name="T45" fmla="*/ 2 h 1408"/>
                <a:gd name="T46" fmla="*/ 6790 w 3536"/>
                <a:gd name="T47" fmla="*/ 2 h 1408"/>
                <a:gd name="T48" fmla="*/ 7527 w 3536"/>
                <a:gd name="T49" fmla="*/ 2 h 14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36"/>
                <a:gd name="T76" fmla="*/ 0 h 1408"/>
                <a:gd name="T77" fmla="*/ 3536 w 3536"/>
                <a:gd name="T78" fmla="*/ 1408 h 14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36" h="1408">
                  <a:moveTo>
                    <a:pt x="392" y="296"/>
                  </a:moveTo>
                  <a:cubicBezTo>
                    <a:pt x="408" y="260"/>
                    <a:pt x="424" y="224"/>
                    <a:pt x="440" y="200"/>
                  </a:cubicBezTo>
                  <a:cubicBezTo>
                    <a:pt x="456" y="176"/>
                    <a:pt x="472" y="168"/>
                    <a:pt x="488" y="152"/>
                  </a:cubicBezTo>
                  <a:cubicBezTo>
                    <a:pt x="504" y="136"/>
                    <a:pt x="520" y="120"/>
                    <a:pt x="536" y="104"/>
                  </a:cubicBezTo>
                  <a:cubicBezTo>
                    <a:pt x="552" y="88"/>
                    <a:pt x="560" y="72"/>
                    <a:pt x="584" y="56"/>
                  </a:cubicBezTo>
                  <a:cubicBezTo>
                    <a:pt x="608" y="40"/>
                    <a:pt x="656" y="16"/>
                    <a:pt x="680" y="8"/>
                  </a:cubicBezTo>
                  <a:cubicBezTo>
                    <a:pt x="704" y="0"/>
                    <a:pt x="712" y="8"/>
                    <a:pt x="728" y="8"/>
                  </a:cubicBezTo>
                  <a:cubicBezTo>
                    <a:pt x="744" y="8"/>
                    <a:pt x="760" y="8"/>
                    <a:pt x="776" y="8"/>
                  </a:cubicBezTo>
                  <a:cubicBezTo>
                    <a:pt x="792" y="8"/>
                    <a:pt x="792" y="0"/>
                    <a:pt x="824" y="8"/>
                  </a:cubicBezTo>
                  <a:cubicBezTo>
                    <a:pt x="856" y="16"/>
                    <a:pt x="928" y="24"/>
                    <a:pt x="968" y="56"/>
                  </a:cubicBezTo>
                  <a:cubicBezTo>
                    <a:pt x="1008" y="88"/>
                    <a:pt x="1040" y="160"/>
                    <a:pt x="1064" y="200"/>
                  </a:cubicBezTo>
                  <a:cubicBezTo>
                    <a:pt x="1088" y="240"/>
                    <a:pt x="1096" y="256"/>
                    <a:pt x="1112" y="296"/>
                  </a:cubicBezTo>
                  <a:cubicBezTo>
                    <a:pt x="1128" y="336"/>
                    <a:pt x="1144" y="400"/>
                    <a:pt x="1160" y="440"/>
                  </a:cubicBezTo>
                  <a:cubicBezTo>
                    <a:pt x="1176" y="480"/>
                    <a:pt x="1176" y="480"/>
                    <a:pt x="1208" y="536"/>
                  </a:cubicBezTo>
                  <a:cubicBezTo>
                    <a:pt x="1240" y="592"/>
                    <a:pt x="1312" y="720"/>
                    <a:pt x="1352" y="776"/>
                  </a:cubicBezTo>
                  <a:cubicBezTo>
                    <a:pt x="1392" y="832"/>
                    <a:pt x="1400" y="832"/>
                    <a:pt x="1448" y="872"/>
                  </a:cubicBezTo>
                  <a:cubicBezTo>
                    <a:pt x="1496" y="912"/>
                    <a:pt x="1592" y="984"/>
                    <a:pt x="1640" y="1016"/>
                  </a:cubicBezTo>
                  <a:cubicBezTo>
                    <a:pt x="1688" y="1048"/>
                    <a:pt x="1688" y="1040"/>
                    <a:pt x="1736" y="1064"/>
                  </a:cubicBezTo>
                  <a:cubicBezTo>
                    <a:pt x="1784" y="1088"/>
                    <a:pt x="1816" y="1120"/>
                    <a:pt x="1928" y="1160"/>
                  </a:cubicBezTo>
                  <a:cubicBezTo>
                    <a:pt x="2040" y="1200"/>
                    <a:pt x="2288" y="1272"/>
                    <a:pt x="2408" y="1304"/>
                  </a:cubicBezTo>
                  <a:cubicBezTo>
                    <a:pt x="2528" y="1336"/>
                    <a:pt x="2568" y="1336"/>
                    <a:pt x="2648" y="1352"/>
                  </a:cubicBezTo>
                  <a:cubicBezTo>
                    <a:pt x="2728" y="1368"/>
                    <a:pt x="2808" y="1392"/>
                    <a:pt x="2888" y="1400"/>
                  </a:cubicBezTo>
                  <a:cubicBezTo>
                    <a:pt x="2968" y="1408"/>
                    <a:pt x="3536" y="1400"/>
                    <a:pt x="3128" y="1400"/>
                  </a:cubicBezTo>
                  <a:cubicBezTo>
                    <a:pt x="2720" y="1400"/>
                    <a:pt x="880" y="1400"/>
                    <a:pt x="440" y="1400"/>
                  </a:cubicBezTo>
                  <a:cubicBezTo>
                    <a:pt x="0" y="1400"/>
                    <a:pt x="244" y="1400"/>
                    <a:pt x="488" y="1400"/>
                  </a:cubicBezTo>
                </a:path>
              </a:pathLst>
            </a:custGeom>
            <a:pattFill prst="ltVert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711" name="Rectangle 4"/>
            <p:cNvSpPr>
              <a:spLocks noChangeArrowheads="1"/>
            </p:cNvSpPr>
            <p:nvPr/>
          </p:nvSpPr>
          <p:spPr bwMode="auto">
            <a:xfrm>
              <a:off x="1574" y="1216"/>
              <a:ext cx="224" cy="1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Times New Roman" charset="0"/>
              </a:endParaRPr>
            </a:p>
          </p:txBody>
        </p:sp>
        <p:sp>
          <p:nvSpPr>
            <p:cNvPr id="29712" name="Rectangle 5"/>
            <p:cNvSpPr>
              <a:spLocks noChangeArrowheads="1"/>
            </p:cNvSpPr>
            <p:nvPr/>
          </p:nvSpPr>
          <p:spPr bwMode="auto">
            <a:xfrm>
              <a:off x="1421" y="2347"/>
              <a:ext cx="3928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>
                <a:latin typeface="Times New Roman" charset="0"/>
              </a:endParaRPr>
            </a:p>
          </p:txBody>
        </p:sp>
        <p:sp>
          <p:nvSpPr>
            <p:cNvPr id="29713" name="Line 6"/>
            <p:cNvSpPr>
              <a:spLocks noChangeShapeType="1"/>
            </p:cNvSpPr>
            <p:nvPr/>
          </p:nvSpPr>
          <p:spPr bwMode="auto">
            <a:xfrm>
              <a:off x="1798" y="2347"/>
              <a:ext cx="4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7"/>
            <p:cNvSpPr>
              <a:spLocks noChangeShapeType="1"/>
            </p:cNvSpPr>
            <p:nvPr/>
          </p:nvSpPr>
          <p:spPr bwMode="auto">
            <a:xfrm rot="10800000">
              <a:off x="1796" y="887"/>
              <a:ext cx="2" cy="1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701" name="Object 8"/>
            <p:cNvGraphicFramePr>
              <a:graphicFrameLocks noChangeAspect="1"/>
            </p:cNvGraphicFramePr>
            <p:nvPr/>
          </p:nvGraphicFramePr>
          <p:xfrm>
            <a:off x="968" y="1209"/>
            <a:ext cx="35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44247" imgH="723693" progId="Equation.3">
                    <p:embed/>
                  </p:oleObj>
                </mc:Choice>
                <mc:Fallback>
                  <p:oleObj name="Equation" r:id="rId2" imgW="444247" imgH="723693" progId="Equation.3">
                    <p:embed/>
                    <p:pic>
                      <p:nvPicPr>
                        <p:cNvPr id="0" name="Picture 3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" y="1209"/>
                          <a:ext cx="350" cy="5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2" name="Object 10"/>
            <p:cNvGraphicFramePr>
              <a:graphicFrameLocks noChangeAspect="1"/>
            </p:cNvGraphicFramePr>
            <p:nvPr/>
          </p:nvGraphicFramePr>
          <p:xfrm>
            <a:off x="3100" y="1120"/>
            <a:ext cx="242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72803" imgH="723693" progId="Equation.3">
                    <p:embed/>
                  </p:oleObj>
                </mc:Choice>
                <mc:Fallback>
                  <p:oleObj name="Equation" r:id="rId4" imgW="3072803" imgH="723693" progId="Equation.3">
                    <p:embed/>
                    <p:pic>
                      <p:nvPicPr>
                        <p:cNvPr id="0" name="Picture 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0" y="1120"/>
                          <a:ext cx="2420" cy="5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251520" y="3861048"/>
            <a:ext cx="7451294" cy="461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175" tIns="45586" rIns="91175" bIns="4558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charset="0"/>
              </a:rPr>
              <a:t>The </a:t>
            </a:r>
            <a:r>
              <a:rPr lang="it-IT" sz="2400" dirty="0" err="1">
                <a:latin typeface="Times New Roman" charset="0"/>
              </a:rPr>
              <a:t>effect</a:t>
            </a:r>
            <a:r>
              <a:rPr lang="it-IT" sz="2400" dirty="0">
                <a:latin typeface="Times New Roman" charset="0"/>
              </a:rPr>
              <a:t> of </a:t>
            </a:r>
            <a:r>
              <a:rPr lang="it-IT" sz="2400" dirty="0" err="1">
                <a:latin typeface="Times New Roman" charset="0"/>
              </a:rPr>
              <a:t>vitrification</a:t>
            </a:r>
            <a:r>
              <a:rPr lang="it-IT" sz="2400" dirty="0">
                <a:latin typeface="Times New Roman" charset="0"/>
              </a:rPr>
              <a:t> </a:t>
            </a:r>
            <a:r>
              <a:rPr lang="it-IT" sz="2400" dirty="0" err="1">
                <a:latin typeface="Times New Roman" charset="0"/>
              </a:rPr>
              <a:t>lead</a:t>
            </a:r>
            <a:r>
              <a:rPr lang="it-IT" sz="2400" dirty="0">
                <a:latin typeface="Times New Roman" charset="0"/>
              </a:rPr>
              <a:t> to stop the </a:t>
            </a:r>
            <a:r>
              <a:rPr lang="it-IT" sz="2400" dirty="0" err="1">
                <a:latin typeface="Times New Roman" charset="0"/>
              </a:rPr>
              <a:t>reaction</a:t>
            </a:r>
            <a:r>
              <a:rPr lang="it-IT" sz="2400" dirty="0">
                <a:latin typeface="Times New Roman" charset="0"/>
              </a:rPr>
              <a:t> for </a:t>
            </a:r>
            <a:r>
              <a:rPr lang="it-IT" sz="2400" dirty="0">
                <a:latin typeface="Symbol" charset="0"/>
              </a:rPr>
              <a:t>a</a:t>
            </a:r>
            <a:r>
              <a:rPr lang="it-IT" sz="2400" dirty="0">
                <a:latin typeface="Times New Roman" charset="0"/>
              </a:rPr>
              <a:t>&lt;1</a:t>
            </a:r>
          </a:p>
        </p:txBody>
      </p:sp>
      <p:graphicFrame>
        <p:nvGraphicFramePr>
          <p:cNvPr id="29698" name="Object 12"/>
          <p:cNvGraphicFramePr>
            <a:graphicFrameLocks noChangeAspect="1"/>
          </p:cNvGraphicFramePr>
          <p:nvPr/>
        </p:nvGraphicFramePr>
        <p:xfrm>
          <a:off x="304800" y="4433888"/>
          <a:ext cx="3505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04373" imgH="723693" progId="Equation.3">
                  <p:embed/>
                </p:oleObj>
              </mc:Choice>
              <mc:Fallback>
                <p:oleObj name="Equation" r:id="rId6" imgW="3504373" imgH="723693" progId="Equation.3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33888"/>
                        <a:ext cx="3505200" cy="723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3938588" y="4354539"/>
            <a:ext cx="5187950" cy="12000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75" tIns="45586" rIns="91175" bIns="4558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i="1" dirty="0">
                <a:latin typeface="Times New Roman" charset="0"/>
              </a:rPr>
              <a:t>m</a:t>
            </a:r>
            <a:r>
              <a:rPr lang="it-IT" sz="2400" dirty="0">
                <a:latin typeface="Times New Roman" charset="0"/>
              </a:rPr>
              <a:t> and </a:t>
            </a:r>
            <a:r>
              <a:rPr lang="it-IT" sz="2400" i="1" dirty="0" err="1">
                <a:latin typeface="Times New Roman" charset="0"/>
              </a:rPr>
              <a:t>n</a:t>
            </a:r>
            <a:r>
              <a:rPr lang="it-IT" sz="2400" dirty="0">
                <a:latin typeface="Times New Roman" charset="0"/>
              </a:rPr>
              <a:t> are pseudo </a:t>
            </a:r>
            <a:r>
              <a:rPr lang="it-IT" sz="2400" dirty="0" err="1">
                <a:latin typeface="Times New Roman" charset="0"/>
              </a:rPr>
              <a:t>reaction</a:t>
            </a:r>
            <a:r>
              <a:rPr lang="it-IT" sz="2400" dirty="0">
                <a:latin typeface="Times New Roman" charset="0"/>
              </a:rPr>
              <a:t> </a:t>
            </a:r>
            <a:r>
              <a:rPr lang="it-IT" sz="2400" dirty="0" err="1">
                <a:latin typeface="Times New Roman" charset="0"/>
              </a:rPr>
              <a:t>orders</a:t>
            </a:r>
            <a:r>
              <a:rPr lang="it-IT" sz="2400" dirty="0">
                <a:latin typeface="Times New Roman" charset="0"/>
              </a:rPr>
              <a:t>.</a:t>
            </a:r>
          </a:p>
          <a:p>
            <a:pPr eaLnBrk="1" hangingPunct="1"/>
            <a:r>
              <a:rPr lang="it-IT" sz="2400" dirty="0">
                <a:latin typeface="Times New Roman" charset="0"/>
              </a:rPr>
              <a:t>The model #1 per K</a:t>
            </a:r>
            <a:r>
              <a:rPr lang="it-IT" sz="2400" baseline="-25000" dirty="0">
                <a:latin typeface="Times New Roman" charset="0"/>
              </a:rPr>
              <a:t>2</a:t>
            </a:r>
            <a:r>
              <a:rPr lang="it-IT" sz="2400" dirty="0">
                <a:latin typeface="Times New Roman" charset="0"/>
              </a:rPr>
              <a:t>=0 ed il #2 per K</a:t>
            </a:r>
            <a:r>
              <a:rPr lang="it-IT" sz="2400" baseline="-25000" dirty="0">
                <a:latin typeface="Times New Roman" charset="0"/>
              </a:rPr>
              <a:t>1</a:t>
            </a:r>
            <a:r>
              <a:rPr lang="it-IT" sz="2400" dirty="0">
                <a:latin typeface="Times New Roman" charset="0"/>
              </a:rPr>
              <a:t>=0 are </a:t>
            </a:r>
            <a:r>
              <a:rPr lang="it-IT" sz="2400" dirty="0" err="1">
                <a:latin typeface="Times New Roman" charset="0"/>
              </a:rPr>
              <a:t>obtained</a:t>
            </a:r>
            <a:endParaRPr lang="it-IT" sz="2400" dirty="0">
              <a:latin typeface="Times New Roman" charset="0"/>
            </a:endParaRP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467544" y="5661248"/>
            <a:ext cx="7649516" cy="46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5" tIns="45586" rIns="91175" bIns="4558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charset="0"/>
              </a:rPr>
              <a:t>K</a:t>
            </a:r>
            <a:r>
              <a:rPr lang="it-IT" sz="2400" baseline="-25000" dirty="0">
                <a:latin typeface="Times New Roman" charset="0"/>
              </a:rPr>
              <a:t>1</a:t>
            </a:r>
            <a:r>
              <a:rPr lang="it-IT" sz="2400" dirty="0">
                <a:latin typeface="Times New Roman" charset="0"/>
              </a:rPr>
              <a:t> e K</a:t>
            </a:r>
            <a:r>
              <a:rPr lang="it-IT" sz="2400" baseline="-25000" dirty="0">
                <a:latin typeface="Times New Roman" charset="0"/>
              </a:rPr>
              <a:t>2 </a:t>
            </a:r>
            <a:r>
              <a:rPr lang="it-IT" sz="2000" dirty="0" err="1">
                <a:latin typeface="Times New Roman" charset="0"/>
              </a:rPr>
              <a:t>depend</a:t>
            </a:r>
            <a:r>
              <a:rPr lang="it-IT" sz="2000" dirty="0">
                <a:latin typeface="Times New Roman" charset="0"/>
              </a:rPr>
              <a:t> from temperature </a:t>
            </a:r>
            <a:r>
              <a:rPr lang="it-IT" sz="2000" dirty="0" err="1">
                <a:latin typeface="Times New Roman" charset="0"/>
              </a:rPr>
              <a:t>according</a:t>
            </a:r>
            <a:r>
              <a:rPr lang="it-IT" sz="2000" dirty="0">
                <a:latin typeface="Times New Roman" charset="0"/>
              </a:rPr>
              <a:t> to an </a:t>
            </a:r>
            <a:r>
              <a:rPr lang="it-IT" sz="2000" dirty="0" err="1">
                <a:latin typeface="Times New Roman" charset="0"/>
              </a:rPr>
              <a:t>Arrhenius</a:t>
            </a:r>
            <a:r>
              <a:rPr lang="it-IT" sz="2000" dirty="0">
                <a:latin typeface="Times New Roman" charset="0"/>
              </a:rPr>
              <a:t> </a:t>
            </a:r>
            <a:r>
              <a:rPr lang="it-IT" sz="2000" dirty="0" err="1">
                <a:latin typeface="Times New Roman" charset="0"/>
              </a:rPr>
              <a:t>expression</a:t>
            </a:r>
            <a:endParaRPr lang="it-IT" sz="2000" dirty="0">
              <a:latin typeface="Times New Roman" charset="0"/>
            </a:endParaRPr>
          </a:p>
        </p:txBody>
      </p:sp>
      <p:graphicFrame>
        <p:nvGraphicFramePr>
          <p:cNvPr id="296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15612"/>
              </p:ext>
            </p:extLst>
          </p:nvPr>
        </p:nvGraphicFramePr>
        <p:xfrm>
          <a:off x="899592" y="6111875"/>
          <a:ext cx="21320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877" imgH="431570" progId="Equation.3">
                  <p:embed/>
                </p:oleObj>
              </mc:Choice>
              <mc:Fallback>
                <p:oleObj name="Equation" r:id="rId8" imgW="1231877" imgH="431570" progId="Equation.3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6111875"/>
                        <a:ext cx="2132013" cy="746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3707904" y="6309320"/>
            <a:ext cx="632972" cy="46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5" tIns="45586" rIns="91175" bIns="4558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dirty="0">
                <a:latin typeface="Times New Roman" charset="0"/>
              </a:rPr>
              <a:t>and</a:t>
            </a:r>
          </a:p>
        </p:txBody>
      </p:sp>
      <p:graphicFrame>
        <p:nvGraphicFramePr>
          <p:cNvPr id="2970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892699"/>
              </p:ext>
            </p:extLst>
          </p:nvPr>
        </p:nvGraphicFramePr>
        <p:xfrm>
          <a:off x="5652120" y="6327775"/>
          <a:ext cx="21828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754" imgH="228738" progId="Equation.3">
                  <p:embed/>
                </p:oleObj>
              </mc:Choice>
              <mc:Fallback>
                <p:oleObj name="Equation" r:id="rId10" imgW="939754" imgH="228738" progId="Equation.3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6327775"/>
                        <a:ext cx="2182813" cy="530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5220072" y="6309320"/>
            <a:ext cx="3168352" cy="5486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5" y="142878"/>
            <a:ext cx="3343275" cy="2000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750320" eaLnBrk="1" hangingPunct="1"/>
            <a:r>
              <a:rPr lang="it-IT" sz="2800" dirty="0">
                <a:latin typeface="Times New Roman" charset="0"/>
                <a:ea typeface="ＭＳ Ｐゴシック" charset="0"/>
              </a:rPr>
              <a:t>Chain cure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reactions</a:t>
            </a:r>
            <a:r>
              <a:rPr lang="it-IT" sz="2800" dirty="0">
                <a:latin typeface="Times New Roman" charset="0"/>
                <a:ea typeface="ＭＳ Ｐゴシック" charset="0"/>
              </a:rPr>
              <a:t>: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dynamic</a:t>
            </a:r>
            <a:r>
              <a:rPr lang="it-IT" sz="2800" dirty="0">
                <a:latin typeface="Times New Roman" charset="0"/>
                <a:ea typeface="ＭＳ Ｐゴシック" charset="0"/>
              </a:rPr>
              <a:t> DSC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scan</a:t>
            </a:r>
            <a:r>
              <a:rPr lang="it-IT" sz="2800" dirty="0">
                <a:latin typeface="Times New Roman" charset="0"/>
                <a:ea typeface="ＭＳ Ｐゴシック" charset="0"/>
              </a:rPr>
              <a:t> on a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vynilester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resin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79875" name="Immagine 19" descr="polimerizzazione vinilestere_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" y="0"/>
            <a:ext cx="40671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Immagine 20" descr="polimerizzazione vinilestere_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238402"/>
            <a:ext cx="48387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Immagine 21" descr="polimerizzazione vinilestere_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038"/>
            <a:ext cx="4357688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ttore 1 22"/>
          <p:cNvCxnSpPr/>
          <p:nvPr/>
        </p:nvCxnSpPr>
        <p:spPr>
          <a:xfrm rot="10800000" flipV="1">
            <a:off x="6429375" y="3357590"/>
            <a:ext cx="1428750" cy="100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ma 9"/>
          <p:cNvSpPr/>
          <p:nvPr/>
        </p:nvSpPr>
        <p:spPr>
          <a:xfrm rot="19617805">
            <a:off x="6697690" y="3721103"/>
            <a:ext cx="714375" cy="17780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5" tIns="45591" rIns="91185" bIns="4559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880" name="CasellaDiTesto 10"/>
          <p:cNvSpPr txBox="1">
            <a:spLocks noChangeArrowheads="1"/>
          </p:cNvSpPr>
          <p:nvPr/>
        </p:nvSpPr>
        <p:spPr bwMode="auto">
          <a:xfrm>
            <a:off x="5500703" y="2348880"/>
            <a:ext cx="3175753" cy="646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heat flow is constant in the highlighted </a:t>
            </a:r>
            <a:r>
              <a:rPr lang="en-US" dirty="0" err="1"/>
              <a:t>Temp.interval</a:t>
            </a:r>
            <a:endParaRPr lang="en-US" dirty="0"/>
          </a:p>
        </p:txBody>
      </p:sp>
      <p:cxnSp>
        <p:nvCxnSpPr>
          <p:cNvPr id="13" name="Connettore 2 12"/>
          <p:cNvCxnSpPr>
            <a:endCxn id="10" idx="0"/>
          </p:cNvCxnSpPr>
          <p:nvPr/>
        </p:nvCxnSpPr>
        <p:spPr>
          <a:xfrm rot="16200000" flipH="1">
            <a:off x="6421464" y="3151188"/>
            <a:ext cx="735013" cy="4333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 rot="10800000" flipV="1">
            <a:off x="6500813" y="4071965"/>
            <a:ext cx="1428750" cy="100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0" name="Immagine 20" descr="polimerizzazione vinilestere_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238402"/>
            <a:ext cx="48387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 rot="10800000" flipV="1">
            <a:off x="6429375" y="3357590"/>
            <a:ext cx="1428750" cy="100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ma 8"/>
          <p:cNvSpPr/>
          <p:nvPr/>
        </p:nvSpPr>
        <p:spPr>
          <a:xfrm rot="19617805">
            <a:off x="6697690" y="3721103"/>
            <a:ext cx="714375" cy="17780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5" tIns="45591" rIns="91185" bIns="4559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Connettore 2 10"/>
          <p:cNvCxnSpPr>
            <a:endCxn id="9" idx="0"/>
          </p:cNvCxnSpPr>
          <p:nvPr/>
        </p:nvCxnSpPr>
        <p:spPr>
          <a:xfrm rot="16200000" flipH="1">
            <a:off x="6421464" y="3151188"/>
            <a:ext cx="735013" cy="4333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492918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5" y="142878"/>
            <a:ext cx="3343275" cy="2000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750320" eaLnBrk="1" hangingPunct="1"/>
            <a:r>
              <a:rPr lang="it-IT" sz="2800" dirty="0">
                <a:latin typeface="Times New Roman" charset="0"/>
                <a:ea typeface="ＭＳ Ｐゴシック" charset="0"/>
              </a:rPr>
              <a:t>Chain cure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reactions</a:t>
            </a:r>
            <a:r>
              <a:rPr lang="it-IT" sz="2800" dirty="0">
                <a:latin typeface="Times New Roman" charset="0"/>
                <a:ea typeface="ＭＳ Ｐゴシック" charset="0"/>
              </a:rPr>
              <a:t>: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dynamic</a:t>
            </a:r>
            <a:r>
              <a:rPr lang="it-IT" sz="2800" dirty="0">
                <a:latin typeface="Times New Roman" charset="0"/>
                <a:ea typeface="ＭＳ Ｐゴシック" charset="0"/>
              </a:rPr>
              <a:t> DSC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scan</a:t>
            </a:r>
            <a:r>
              <a:rPr lang="it-IT" sz="2800" dirty="0">
                <a:latin typeface="Times New Roman" charset="0"/>
                <a:ea typeface="ＭＳ Ｐゴシック" charset="0"/>
              </a:rPr>
              <a:t> on a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vynilester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resin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" name="CasellaDiTesto 10"/>
          <p:cNvSpPr txBox="1">
            <a:spLocks noChangeArrowheads="1"/>
          </p:cNvSpPr>
          <p:nvPr/>
        </p:nvSpPr>
        <p:spPr bwMode="auto">
          <a:xfrm>
            <a:off x="5500703" y="2348880"/>
            <a:ext cx="3175753" cy="646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heat flow is constant in the highlighted </a:t>
            </a:r>
            <a:r>
              <a:rPr lang="en-US" dirty="0" err="1"/>
              <a:t>Temp.interval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2877"/>
            <a:ext cx="9036496" cy="9286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750320" eaLnBrk="1" hangingPunct="1"/>
            <a:r>
              <a:rPr lang="it-IT" sz="2800" dirty="0">
                <a:latin typeface="Times New Roman" charset="0"/>
                <a:ea typeface="ＭＳ Ｐゴシック" charset="0"/>
              </a:rPr>
              <a:t>Chain cure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reactions</a:t>
            </a:r>
            <a:r>
              <a:rPr lang="it-IT" sz="2800" dirty="0">
                <a:latin typeface="Times New Roman" charset="0"/>
                <a:ea typeface="ＭＳ Ｐゴシック" charset="0"/>
              </a:rPr>
              <a:t>: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dynamic</a:t>
            </a:r>
            <a:r>
              <a:rPr lang="it-IT" sz="2800" dirty="0">
                <a:latin typeface="Times New Roman" charset="0"/>
                <a:ea typeface="ＭＳ Ｐゴシック" charset="0"/>
              </a:rPr>
              <a:t> DSC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scan</a:t>
            </a:r>
            <a:r>
              <a:rPr lang="it-IT" sz="2800" dirty="0">
                <a:latin typeface="Times New Roman" charset="0"/>
                <a:ea typeface="ＭＳ Ｐゴシック" charset="0"/>
              </a:rPr>
              <a:t> on a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vynilester</a:t>
            </a:r>
            <a:r>
              <a:rPr lang="it-IT" sz="2800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dirty="0" err="1">
                <a:latin typeface="Times New Roman" charset="0"/>
                <a:ea typeface="ＭＳ Ｐゴシック" charset="0"/>
              </a:rPr>
              <a:t>resin</a:t>
            </a:r>
            <a:endParaRPr lang="it-IT" sz="28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2000250"/>
            <a:ext cx="519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22" name="Object 12"/>
          <p:cNvGraphicFramePr>
            <a:graphicFrameLocks noChangeAspect="1"/>
          </p:cNvGraphicFramePr>
          <p:nvPr/>
        </p:nvGraphicFramePr>
        <p:xfrm>
          <a:off x="4929188" y="3205163"/>
          <a:ext cx="3505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04373" imgH="723693" progId="Equation.3">
                  <p:embed/>
                </p:oleObj>
              </mc:Choice>
              <mc:Fallback>
                <p:oleObj name="Equation" r:id="rId3" imgW="3504373" imgH="723693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205163"/>
                        <a:ext cx="3505200" cy="723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CasellaDiTesto 6"/>
          <p:cNvSpPr txBox="1">
            <a:spLocks noChangeArrowheads="1"/>
          </p:cNvSpPr>
          <p:nvPr/>
        </p:nvSpPr>
        <p:spPr bwMode="auto">
          <a:xfrm>
            <a:off x="1571632" y="1143010"/>
            <a:ext cx="7358063" cy="1754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/>
              <a:t>Kinetic model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The plateau is due to </a:t>
            </a:r>
            <a:r>
              <a:rPr lang="en-GB" dirty="0" err="1"/>
              <a:t>vitrification</a:t>
            </a:r>
            <a:r>
              <a:rPr lang="en-GB" dirty="0"/>
              <a:t> occurring during heating. The rate at which Tg increases is higher than the rate at which T grows in the DSC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On further heating the temperature becomes higher than the Tg and the reaction re-start assuming a (almost) constant rate, proportional to the heating rate of the sample in the DSC.</a:t>
            </a:r>
          </a:p>
        </p:txBody>
      </p:sp>
      <p:cxnSp>
        <p:nvCxnSpPr>
          <p:cNvPr id="4" name="Connettore 1 3"/>
          <p:cNvCxnSpPr/>
          <p:nvPr/>
        </p:nvCxnSpPr>
        <p:spPr>
          <a:xfrm flipH="1" flipV="1">
            <a:off x="2483768" y="5227747"/>
            <a:ext cx="1008112" cy="1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483768" y="1700808"/>
            <a:ext cx="360040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3025"/>
            <a:ext cx="8206680" cy="4800600"/>
          </a:xfrm>
        </p:spPr>
        <p:txBody>
          <a:bodyPr/>
          <a:lstStyle/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Inhibition reaction (inhibitor = Z reacts with radicals at higher rates than monomers: a radical scavenger)</a:t>
            </a:r>
          </a:p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			</a:t>
            </a:r>
            <a:endParaRPr lang="en-GB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en-GB" sz="2400" baseline="-250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buNone/>
            </a:pPr>
            <a:endParaRPr lang="en-GB" sz="2400" baseline="-25000" dirty="0">
              <a:latin typeface="Times New Roman" charset="0"/>
              <a:ea typeface="ＭＳ Ｐゴシック" charset="0"/>
            </a:endParaRPr>
          </a:p>
          <a:p>
            <a:pPr marL="0" indent="18996" algn="ctr" eaLnBrk="1" hangingPunct="1">
              <a:buNone/>
            </a:pPr>
            <a:r>
              <a:rPr lang="en-GB" sz="2400" dirty="0">
                <a:latin typeface="Symbol" charset="0"/>
                <a:ea typeface="ＭＳ Ｐゴシック" charset="0"/>
              </a:rPr>
              <a:t>f[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Z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o</a:t>
            </a:r>
            <a:r>
              <a:rPr lang="en-GB" sz="2400" dirty="0">
                <a:latin typeface="Times New Roman" charset="0"/>
                <a:ea typeface="ＭＳ Ｐゴシック" charset="0"/>
              </a:rPr>
              <a:t>]=2</a:t>
            </a:r>
            <a:r>
              <a:rPr lang="en-GB" sz="2400" dirty="0">
                <a:latin typeface="Symbol" charset="0"/>
                <a:ea typeface="ＭＳ Ｐゴシック" charset="0"/>
              </a:rPr>
              <a:t>e</a:t>
            </a:r>
            <a:r>
              <a:rPr lang="en-GB" sz="2400" dirty="0">
                <a:latin typeface="Times New Roman" charset="0"/>
                <a:ea typeface="ＭＳ Ｐゴシック" charset="0"/>
              </a:rPr>
              <a:t>([I</a:t>
            </a:r>
            <a:r>
              <a:rPr lang="en-GB" sz="24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GB" sz="2400" dirty="0">
                <a:latin typeface="Times New Roman" charset="0"/>
                <a:ea typeface="ＭＳ Ｐゴシック" charset="0"/>
              </a:rPr>
              <a:t>]-[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z</a:t>
            </a:r>
            <a:r>
              <a:rPr lang="en-GB" sz="2400" dirty="0">
                <a:latin typeface="Times New Roman" charset="0"/>
                <a:ea typeface="ＭＳ Ｐゴシック" charset="0"/>
              </a:rPr>
              <a:t>]) 	</a:t>
            </a:r>
          </a:p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con 	0&lt;</a:t>
            </a:r>
            <a:r>
              <a:rPr lang="en-GB" sz="2400" dirty="0">
                <a:latin typeface="Symbol" charset="0"/>
                <a:ea typeface="ＭＳ Ｐゴシック" charset="0"/>
              </a:rPr>
              <a:t>e</a:t>
            </a:r>
            <a:r>
              <a:rPr lang="en-GB" sz="2400" dirty="0">
                <a:latin typeface="Times New Roman" charset="0"/>
                <a:ea typeface="ＭＳ Ｐゴシック" charset="0"/>
              </a:rPr>
              <a:t>&lt;1= efficiency of initiator</a:t>
            </a:r>
          </a:p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	0&lt;</a:t>
            </a:r>
            <a:r>
              <a:rPr lang="en-GB" sz="2400" dirty="0">
                <a:latin typeface="Symbol" charset="0"/>
                <a:ea typeface="ＭＳ Ｐゴシック" charset="0"/>
              </a:rPr>
              <a:t>f</a:t>
            </a:r>
            <a:r>
              <a:rPr lang="en-GB" sz="2400" dirty="0">
                <a:latin typeface="Times New Roman" charset="0"/>
                <a:ea typeface="ＭＳ Ｐゴシック" charset="0"/>
              </a:rPr>
              <a:t>&lt;1=efficiency of inhibitor</a:t>
            </a:r>
          </a:p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	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z</a:t>
            </a:r>
            <a:r>
              <a:rPr lang="en-GB" sz="2400" dirty="0">
                <a:latin typeface="Times New Roman" charset="0"/>
                <a:ea typeface="ＭＳ Ｐゴシック" charset="0"/>
              </a:rPr>
              <a:t>]= Initiator concentration when all the inhibitor is consumed </a:t>
            </a:r>
            <a:r>
              <a:rPr lang="en-GB" sz="2400" dirty="0">
                <a:latin typeface="Times New Roman" charset="0"/>
                <a:ea typeface="ＭＳ Ｐゴシック" charset="0"/>
                <a:sym typeface="Wingdings" charset="0"/>
              </a:rPr>
              <a:t>at [I]=[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z</a:t>
            </a:r>
            <a:r>
              <a:rPr lang="en-GB" sz="2400" dirty="0">
                <a:latin typeface="Times New Roman" charset="0"/>
                <a:ea typeface="ＭＳ Ｐゴシック" charset="0"/>
              </a:rPr>
              <a:t>] propagation starts</a:t>
            </a:r>
          </a:p>
          <a:p>
            <a:pPr marL="0" indent="18996" eaLnBrk="1" hangingPunct="1"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Therefore </a:t>
            </a:r>
            <a:r>
              <a:rPr lang="en-GB" sz="2400" dirty="0">
                <a:latin typeface="Times New Roman" charset="0"/>
                <a:ea typeface="ＭＳ Ｐゴシック" charset="0"/>
                <a:sym typeface="Wingdings" charset="0"/>
              </a:rPr>
              <a:t>[I]=[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z</a:t>
            </a:r>
            <a:r>
              <a:rPr lang="en-GB" sz="2400" dirty="0">
                <a:latin typeface="Times New Roman" charset="0"/>
                <a:ea typeface="ＭＳ Ｐゴシック" charset="0"/>
              </a:rPr>
              <a:t>] when t=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t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dirty="0">
                <a:latin typeface="Times New Roman" charset="0"/>
                <a:ea typeface="ＭＳ Ｐゴシック" charset="0"/>
              </a:rPr>
              <a:t>=</a:t>
            </a:r>
            <a:r>
              <a:rPr lang="en-GB" sz="2400" u="sng" dirty="0">
                <a:latin typeface="Times New Roman" charset="0"/>
                <a:ea typeface="ＭＳ Ｐゴシック" charset="0"/>
              </a:rPr>
              <a:t> Induction time</a:t>
            </a:r>
            <a:r>
              <a:rPr lang="en-GB" sz="2400" dirty="0">
                <a:latin typeface="Times New Roman" charset="0"/>
                <a:ea typeface="ＭＳ Ｐゴシック" charset="0"/>
              </a:rPr>
              <a:t> (or working time)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828082"/>
              </p:ext>
            </p:extLst>
          </p:nvPr>
        </p:nvGraphicFramePr>
        <p:xfrm>
          <a:off x="2915816" y="2348880"/>
          <a:ext cx="29940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556" imgH="241415" progId="Equation.3">
                  <p:embed/>
                </p:oleObj>
              </mc:Choice>
              <mc:Fallback>
                <p:oleObj name="Equation" r:id="rId2" imgW="1104556" imgH="241415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348880"/>
                        <a:ext cx="2994025" cy="654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39900"/>
              </p:ext>
            </p:extLst>
          </p:nvPr>
        </p:nvGraphicFramePr>
        <p:xfrm>
          <a:off x="2915816" y="5949280"/>
          <a:ext cx="33528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62" imgH="228738" progId="Equation.3">
                  <p:embed/>
                </p:oleObj>
              </mc:Choice>
              <mc:Fallback>
                <p:oleObj name="Equation" r:id="rId4" imgW="1295262" imgH="228738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949280"/>
                        <a:ext cx="3352800" cy="592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>
                <a:latin typeface="Times New Roman" charset="0"/>
                <a:ea typeface="ＭＳ Ｐゴシック" charset="0"/>
              </a:rPr>
              <a:t>Radical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induction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 time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643938" cy="5486400"/>
          </a:xfrm>
        </p:spPr>
        <p:txBody>
          <a:bodyPr/>
          <a:lstStyle/>
          <a:p>
            <a:pPr marL="0" indent="18996" eaLnBrk="1" hangingPunct="1">
              <a:lnSpc>
                <a:spcPct val="90000"/>
              </a:lnSpc>
              <a:buNone/>
            </a:pPr>
            <a:r>
              <a:rPr lang="it-IT" sz="2400" dirty="0" err="1">
                <a:latin typeface="Symbol" charset="0"/>
                <a:ea typeface="ＭＳ Ｐゴシック" charset="0"/>
              </a:rPr>
              <a:t>f</a:t>
            </a:r>
            <a:r>
              <a:rPr lang="it-IT" sz="2400" dirty="0">
                <a:latin typeface="Symbol" charset="0"/>
                <a:ea typeface="ＭＳ Ｐゴシック" charset="0"/>
              </a:rPr>
              <a:t>[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Z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o</a:t>
            </a:r>
            <a:r>
              <a:rPr lang="it-IT" sz="2400" dirty="0">
                <a:latin typeface="Times New Roman" charset="0"/>
                <a:ea typeface="ＭＳ Ｐゴシック" charset="0"/>
              </a:rPr>
              <a:t>]=2</a:t>
            </a:r>
            <a:r>
              <a:rPr lang="it-IT" sz="2400" dirty="0">
                <a:latin typeface="Symbol" charset="0"/>
                <a:ea typeface="ＭＳ Ｐゴシック" charset="0"/>
              </a:rPr>
              <a:t>e</a:t>
            </a:r>
            <a:r>
              <a:rPr lang="it-IT" sz="2400" dirty="0">
                <a:latin typeface="Times New Roman" charset="0"/>
                <a:ea typeface="ＭＳ Ｐゴシック" charset="0"/>
              </a:rPr>
              <a:t>[I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it-IT" sz="2400" dirty="0">
                <a:latin typeface="Times New Roman" charset="0"/>
                <a:ea typeface="ＭＳ Ｐゴシック" charset="0"/>
              </a:rPr>
              <a:t>][1-exp(-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it-IT" sz="2400" dirty="0">
                <a:latin typeface="Times New Roman" charset="0"/>
                <a:ea typeface="ＭＳ Ｐゴシック" charset="0"/>
              </a:rPr>
              <a:t>)]	with 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it-IT" sz="2400" dirty="0">
                <a:latin typeface="Times New Roman" charset="0"/>
                <a:ea typeface="ＭＳ Ｐゴシック" charset="0"/>
              </a:rPr>
              <a:t>=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400" baseline="-25000" dirty="0" err="1">
                <a:latin typeface="Times New Roman" charset="0"/>
                <a:ea typeface="ＭＳ Ｐゴシック" charset="0"/>
              </a:rPr>
              <a:t>oi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exp</a:t>
            </a:r>
            <a:r>
              <a:rPr lang="it-IT" sz="2400" dirty="0">
                <a:latin typeface="Times New Roman" charset="0"/>
                <a:ea typeface="ＭＳ Ｐゴシック" charset="0"/>
              </a:rPr>
              <a:t> (-E</a:t>
            </a:r>
            <a:r>
              <a:rPr lang="it-IT" sz="2400" baseline="-25000" dirty="0">
                <a:latin typeface="Times New Roman" charset="0"/>
                <a:ea typeface="ＭＳ Ｐゴシック" charset="0"/>
              </a:rPr>
              <a:t>i</a:t>
            </a:r>
            <a:r>
              <a:rPr lang="it-IT" sz="2400" dirty="0">
                <a:latin typeface="Times New Roman" charset="0"/>
                <a:ea typeface="ＭＳ Ｐゴシック" charset="0"/>
              </a:rPr>
              <a:t>/RT)</a:t>
            </a:r>
          </a:p>
          <a:p>
            <a:pPr marL="0" indent="18996" eaLnBrk="1" hangingPunct="1">
              <a:lnSpc>
                <a:spcPct val="90000"/>
              </a:lnSpc>
              <a:buNone/>
            </a:pPr>
            <a:r>
              <a:rPr lang="en-GB" sz="2400" u="sng" dirty="0">
                <a:latin typeface="Times New Roman" charset="0"/>
                <a:ea typeface="ＭＳ Ｐゴシック" charset="0"/>
              </a:rPr>
              <a:t>Induction time 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t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dirty="0">
                <a:latin typeface="Times New Roman" charset="0"/>
                <a:ea typeface="ＭＳ Ｐゴシック" charset="0"/>
              </a:rPr>
              <a:t>, is obtained from the former equations as a function of the temperature once initial concentrations of inhibitor [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Zo</a:t>
            </a:r>
            <a:r>
              <a:rPr lang="en-GB" sz="2400" dirty="0">
                <a:latin typeface="Times New Roman" charset="0"/>
                <a:ea typeface="ＭＳ Ｐゴシック" charset="0"/>
              </a:rPr>
              <a:t>] and Initiator [Io] are fixed:</a:t>
            </a:r>
          </a:p>
          <a:p>
            <a:pPr marL="0" indent="18996" eaLnBrk="1" hangingPunct="1">
              <a:lnSpc>
                <a:spcPct val="90000"/>
              </a:lnSpc>
              <a:buNone/>
            </a:pPr>
            <a:endParaRPr lang="en-GB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endParaRPr lang="en-GB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endParaRPr lang="en-GB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r>
              <a:rPr lang="en-GB" sz="2400" dirty="0">
                <a:latin typeface="Times New Roman" charset="0"/>
                <a:ea typeface="ＭＳ Ｐゴシック" charset="0"/>
              </a:rPr>
              <a:t>	</a:t>
            </a:r>
          </a:p>
          <a:p>
            <a:pPr marL="0" indent="18996" eaLnBrk="1" hangingPunct="1">
              <a:lnSpc>
                <a:spcPct val="90000"/>
              </a:lnSpc>
              <a:buNone/>
            </a:pPr>
            <a:endParaRPr lang="en-GB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endParaRPr lang="en-GB" sz="2400" dirty="0">
              <a:latin typeface="Times New Roman" charset="0"/>
              <a:ea typeface="ＭＳ Ｐゴシック" charset="0"/>
            </a:endParaRPr>
          </a:p>
          <a:p>
            <a:pPr marL="0" indent="18996" eaLnBrk="1" hangingPunct="1">
              <a:lnSpc>
                <a:spcPct val="90000"/>
              </a:lnSpc>
              <a:buNone/>
            </a:pPr>
            <a:r>
              <a:rPr lang="en-GB" sz="2400" dirty="0" err="1">
                <a:latin typeface="Times New Roman" charset="0"/>
                <a:ea typeface="ＭＳ Ｐゴシック" charset="0"/>
              </a:rPr>
              <a:t>t</a:t>
            </a:r>
            <a:r>
              <a:rPr lang="en-GB" sz="24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GB" sz="2400" dirty="0">
                <a:latin typeface="Times New Roman" charset="0"/>
                <a:ea typeface="ＭＳ Ｐゴシック" charset="0"/>
              </a:rPr>
              <a:t>, can be obtained as a function of the temperature from an inverse Arrhenius like expression</a:t>
            </a:r>
          </a:p>
          <a:p>
            <a:pPr marL="0" indent="18996" algn="ctr" eaLnBrk="1" hangingPunct="1">
              <a:lnSpc>
                <a:spcPct val="90000"/>
              </a:lnSpc>
              <a:buNone/>
            </a:pPr>
            <a:r>
              <a:rPr lang="en-US" sz="2400" i="1" dirty="0" err="1">
                <a:latin typeface="Times New Roman" charset="0"/>
                <a:ea typeface="ＭＳ Ｐゴシック" charset="0"/>
              </a:rPr>
              <a:t>t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 represents the “working” time, i.e. the time during which viscosity remains constant before reaction starts and viscosity rapidly increases up to gelation</a:t>
            </a:r>
            <a:endParaRPr lang="en-GB" sz="2400" i="1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62058"/>
              </p:ext>
            </p:extLst>
          </p:nvPr>
        </p:nvGraphicFramePr>
        <p:xfrm>
          <a:off x="3563888" y="2276872"/>
          <a:ext cx="51943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78" imgH="482278" progId="Equation.3">
                  <p:embed/>
                </p:oleObj>
              </mc:Choice>
              <mc:Fallback>
                <p:oleObj name="Equation" r:id="rId2" imgW="2006278" imgH="482278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276872"/>
                        <a:ext cx="5194300" cy="1249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266422"/>
              </p:ext>
            </p:extLst>
          </p:nvPr>
        </p:nvGraphicFramePr>
        <p:xfrm>
          <a:off x="467544" y="3573016"/>
          <a:ext cx="43068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447" imgH="431570" progId="Equation.3">
                  <p:embed/>
                </p:oleObj>
              </mc:Choice>
              <mc:Fallback>
                <p:oleObj name="Equation" r:id="rId4" imgW="1663447" imgH="43157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573016"/>
                        <a:ext cx="4306888" cy="1117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8"/>
            <a:ext cx="8229600" cy="857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dirty="0">
                <a:latin typeface="Times New Roman" charset="0"/>
                <a:ea typeface="ＭＳ Ｐゴシック" charset="0"/>
              </a:rPr>
              <a:t>Radical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chain</a:t>
            </a:r>
            <a:r>
              <a:rPr lang="it-IT" sz="3200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polymerization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: </a:t>
            </a:r>
            <a:r>
              <a:rPr lang="it-IT" sz="3200" dirty="0" err="1">
                <a:latin typeface="Times New Roman" charset="0"/>
                <a:ea typeface="ＭＳ Ｐゴシック" charset="0"/>
              </a:rPr>
              <a:t>Induction</a:t>
            </a:r>
            <a:r>
              <a:rPr lang="it-IT" sz="3200" dirty="0">
                <a:latin typeface="Times New Roman" charset="0"/>
                <a:ea typeface="ＭＳ Ｐゴシック" charset="0"/>
              </a:rPr>
              <a:t> time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91" y="214313"/>
            <a:ext cx="8358187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Induction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time in radical cure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reaction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and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initial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conditions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6" y="1500188"/>
            <a:ext cx="8101013" cy="1524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3100" dirty="0">
                <a:ea typeface="+mn-ea"/>
                <a:cs typeface="+mn-cs"/>
              </a:rPr>
              <a:t>In </a:t>
            </a:r>
            <a:r>
              <a:rPr lang="it-IT" sz="3100" dirty="0" err="1">
                <a:ea typeface="+mn-ea"/>
                <a:cs typeface="+mn-cs"/>
              </a:rPr>
              <a:t>this</a:t>
            </a:r>
            <a:r>
              <a:rPr lang="it-IT" sz="3100" dirty="0">
                <a:ea typeface="+mn-ea"/>
                <a:cs typeface="+mn-cs"/>
              </a:rPr>
              <a:t> case the </a:t>
            </a:r>
            <a:r>
              <a:rPr lang="it-IT" sz="3100" dirty="0" err="1">
                <a:ea typeface="+mn-ea"/>
                <a:cs typeface="+mn-cs"/>
              </a:rPr>
              <a:t>initial</a:t>
            </a:r>
            <a:r>
              <a:rPr lang="it-IT" sz="3100" dirty="0">
                <a:ea typeface="+mn-ea"/>
                <a:cs typeface="+mn-cs"/>
              </a:rPr>
              <a:t> </a:t>
            </a:r>
            <a:r>
              <a:rPr lang="it-IT" sz="3100" dirty="0" err="1">
                <a:ea typeface="+mn-ea"/>
                <a:cs typeface="+mn-cs"/>
              </a:rPr>
              <a:t>condition</a:t>
            </a:r>
            <a:r>
              <a:rPr lang="it-IT" sz="3100" dirty="0">
                <a:ea typeface="+mn-ea"/>
                <a:cs typeface="+mn-cs"/>
              </a:rPr>
              <a:t> to be </a:t>
            </a:r>
            <a:r>
              <a:rPr lang="it-IT" sz="3100" dirty="0" err="1">
                <a:ea typeface="+mn-ea"/>
                <a:cs typeface="+mn-cs"/>
              </a:rPr>
              <a:t>adopted</a:t>
            </a:r>
            <a:r>
              <a:rPr lang="it-IT" sz="3100" dirty="0">
                <a:ea typeface="+mn-ea"/>
                <a:cs typeface="+mn-cs"/>
              </a:rPr>
              <a:t> for the </a:t>
            </a:r>
            <a:r>
              <a:rPr lang="it-IT" sz="3100" dirty="0" err="1">
                <a:ea typeface="+mn-ea"/>
                <a:cs typeface="+mn-cs"/>
              </a:rPr>
              <a:t>kinetic</a:t>
            </a:r>
            <a:r>
              <a:rPr lang="it-IT" sz="3100" dirty="0">
                <a:ea typeface="+mn-ea"/>
                <a:cs typeface="+mn-cs"/>
              </a:rPr>
              <a:t> model </a:t>
            </a:r>
            <a:r>
              <a:rPr lang="it-IT" sz="3100" dirty="0" err="1">
                <a:ea typeface="+mn-ea"/>
                <a:cs typeface="+mn-cs"/>
              </a:rPr>
              <a:t>is</a:t>
            </a:r>
            <a:r>
              <a:rPr lang="it-IT" sz="3100" dirty="0">
                <a:ea typeface="+mn-ea"/>
                <a:cs typeface="+mn-cs"/>
              </a:rPr>
              <a:t> 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3100" dirty="0">
                <a:ea typeface="+mn-ea"/>
                <a:cs typeface="+mn-cs"/>
              </a:rPr>
              <a:t>t = t</a:t>
            </a:r>
            <a:r>
              <a:rPr lang="it-IT" sz="3100" baseline="-25000" dirty="0">
                <a:ea typeface="+mn-ea"/>
                <a:cs typeface="+mn-cs"/>
              </a:rPr>
              <a:t>i</a:t>
            </a:r>
            <a:r>
              <a:rPr lang="it-IT" sz="3100" dirty="0">
                <a:ea typeface="+mn-ea"/>
                <a:cs typeface="+mn-cs"/>
              </a:rPr>
              <a:t> 	</a:t>
            </a:r>
            <a:r>
              <a:rPr lang="it-IT" sz="3100" dirty="0">
                <a:latin typeface="Symbol" pitchFamily="18" charset="2"/>
                <a:ea typeface="+mn-ea"/>
                <a:cs typeface="+mn-cs"/>
              </a:rPr>
              <a:t>a </a:t>
            </a:r>
            <a:r>
              <a:rPr lang="it-IT" sz="3100" dirty="0">
                <a:ea typeface="+mn-ea"/>
                <a:cs typeface="+mn-cs"/>
              </a:rPr>
              <a:t>= 0; 	t</a:t>
            </a:r>
            <a:r>
              <a:rPr lang="it-IT" sz="3100" baseline="-25000" dirty="0">
                <a:ea typeface="+mn-ea"/>
                <a:cs typeface="+mn-cs"/>
              </a:rPr>
              <a:t>i</a:t>
            </a:r>
            <a:r>
              <a:rPr lang="it-IT" sz="3100" dirty="0">
                <a:ea typeface="+mn-ea"/>
                <a:cs typeface="+mn-cs"/>
              </a:rPr>
              <a:t> </a:t>
            </a:r>
            <a:r>
              <a:rPr lang="it-IT" sz="3100" dirty="0" err="1">
                <a:ea typeface="+mn-ea"/>
                <a:cs typeface="+mn-cs"/>
              </a:rPr>
              <a:t>induction</a:t>
            </a:r>
            <a:r>
              <a:rPr lang="it-IT" sz="3100" dirty="0">
                <a:ea typeface="+mn-ea"/>
                <a:cs typeface="+mn-cs"/>
              </a:rPr>
              <a:t> time = K </a:t>
            </a:r>
            <a:r>
              <a:rPr lang="it-IT" sz="3100" dirty="0" err="1">
                <a:ea typeface="+mn-ea"/>
                <a:cs typeface="+mn-cs"/>
              </a:rPr>
              <a:t>exp</a:t>
            </a:r>
            <a:r>
              <a:rPr lang="it-IT" sz="3100" dirty="0">
                <a:ea typeface="+mn-ea"/>
                <a:cs typeface="+mn-cs"/>
              </a:rPr>
              <a:t> (-E</a:t>
            </a:r>
            <a:r>
              <a:rPr lang="it-IT" sz="3100" baseline="-25000" dirty="0">
                <a:ea typeface="+mn-ea"/>
                <a:cs typeface="+mn-cs"/>
              </a:rPr>
              <a:t>i</a:t>
            </a:r>
            <a:r>
              <a:rPr lang="it-IT" sz="3100" dirty="0">
                <a:ea typeface="+mn-ea"/>
                <a:cs typeface="+mn-cs"/>
              </a:rPr>
              <a:t>/RT)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3100" dirty="0">
                <a:ea typeface="+mn-ea"/>
                <a:cs typeface="+mn-cs"/>
              </a:rPr>
              <a:t>In non </a:t>
            </a:r>
            <a:r>
              <a:rPr lang="it-IT" sz="3100" dirty="0" err="1">
                <a:ea typeface="+mn-ea"/>
                <a:cs typeface="+mn-cs"/>
              </a:rPr>
              <a:t>isothermal</a:t>
            </a:r>
            <a:r>
              <a:rPr lang="it-IT" sz="3100" dirty="0">
                <a:ea typeface="+mn-ea"/>
                <a:cs typeface="+mn-cs"/>
              </a:rPr>
              <a:t> </a:t>
            </a:r>
            <a:r>
              <a:rPr lang="it-IT" sz="3100" dirty="0" err="1">
                <a:ea typeface="+mn-ea"/>
                <a:cs typeface="+mn-cs"/>
              </a:rPr>
              <a:t>conditions</a:t>
            </a:r>
            <a:r>
              <a:rPr lang="it-IT" sz="3100" dirty="0">
                <a:ea typeface="+mn-ea"/>
                <a:cs typeface="+mn-cs"/>
              </a:rPr>
              <a:t>, i.e. </a:t>
            </a:r>
            <a:r>
              <a:rPr lang="it-IT" sz="3100" dirty="0" err="1">
                <a:ea typeface="+mn-ea"/>
                <a:cs typeface="+mn-cs"/>
              </a:rPr>
              <a:t>N</a:t>
            </a:r>
            <a:r>
              <a:rPr lang="it-IT" sz="3100" dirty="0">
                <a:ea typeface="+mn-ea"/>
                <a:cs typeface="+mn-cs"/>
              </a:rPr>
              <a:t> discrete </a:t>
            </a:r>
            <a:r>
              <a:rPr lang="it-IT" sz="3100" dirty="0" err="1">
                <a:ea typeface="+mn-ea"/>
                <a:cs typeface="+mn-cs"/>
              </a:rPr>
              <a:t>steps</a:t>
            </a:r>
            <a:r>
              <a:rPr lang="it-IT" sz="3100" dirty="0">
                <a:ea typeface="+mn-ea"/>
                <a:cs typeface="+mn-cs"/>
              </a:rPr>
              <a:t> </a:t>
            </a:r>
            <a:r>
              <a:rPr lang="it-IT" sz="3100" dirty="0" err="1">
                <a:ea typeface="+mn-ea"/>
                <a:cs typeface="+mn-cs"/>
              </a:rPr>
              <a:t>at</a:t>
            </a:r>
            <a:r>
              <a:rPr lang="it-IT" sz="3100" dirty="0">
                <a:ea typeface="+mn-ea"/>
                <a:cs typeface="+mn-cs"/>
              </a:rPr>
              <a:t>  </a:t>
            </a:r>
            <a:r>
              <a:rPr lang="it-IT" sz="3100" dirty="0" err="1">
                <a:ea typeface="+mn-ea"/>
                <a:cs typeface="+mn-cs"/>
              </a:rPr>
              <a:t>T</a:t>
            </a:r>
            <a:r>
              <a:rPr lang="it-IT" sz="3100" baseline="-25000" dirty="0" err="1">
                <a:ea typeface="+mn-ea"/>
                <a:cs typeface="+mn-cs"/>
              </a:rPr>
              <a:t>k</a:t>
            </a:r>
            <a:r>
              <a:rPr lang="it-IT" sz="3100" dirty="0"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it-IT" dirty="0">
              <a:ea typeface="+mn-ea"/>
              <a:cs typeface="+mn-cs"/>
            </a:endParaRP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4233863" y="3205177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5835652" y="3124200"/>
          <a:ext cx="12827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72985" imgH="444247" progId="Equation.3">
                  <p:embed/>
                </p:oleObj>
              </mc:Choice>
              <mc:Fallback>
                <p:oleObj r:id="rId2" imgW="672985" imgH="444247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2" y="3124200"/>
                        <a:ext cx="12827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3867150" y="3205177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13582"/>
              </p:ext>
            </p:extLst>
          </p:nvPr>
        </p:nvGraphicFramePr>
        <p:xfrm>
          <a:off x="5570538" y="4267200"/>
          <a:ext cx="25622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396800" imgH="444240" progId="Equation.3">
                  <p:embed/>
                </p:oleObj>
              </mc:Choice>
              <mc:Fallback>
                <p:oleObj name="Equazione" r:id="rId4" imgW="1396800" imgH="444240" progId="Equation.3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4267200"/>
                        <a:ext cx="25622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990600" y="3199591"/>
            <a:ext cx="3619500" cy="2317641"/>
            <a:chOff x="990600" y="2971803"/>
            <a:chExt cx="3619500" cy="2317641"/>
          </a:xfrm>
        </p:grpSpPr>
        <p:grpSp>
          <p:nvGrpSpPr>
            <p:cNvPr id="31753" name="Group 11"/>
            <p:cNvGrpSpPr>
              <a:grpSpLocks/>
            </p:cNvGrpSpPr>
            <p:nvPr/>
          </p:nvGrpSpPr>
          <p:grpSpPr bwMode="auto">
            <a:xfrm>
              <a:off x="1562100" y="2971803"/>
              <a:ext cx="2973388" cy="1831975"/>
              <a:chOff x="719" y="2591"/>
              <a:chExt cx="1873" cy="818"/>
            </a:xfrm>
          </p:grpSpPr>
          <p:sp>
            <p:nvSpPr>
              <p:cNvPr id="31765" name="Line 9"/>
              <p:cNvSpPr>
                <a:spLocks noChangeShapeType="1"/>
              </p:cNvSpPr>
              <p:nvPr/>
            </p:nvSpPr>
            <p:spPr bwMode="auto">
              <a:xfrm flipV="1">
                <a:off x="719" y="2591"/>
                <a:ext cx="0" cy="8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6" name="Line 10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>
              <a:off x="1562100" y="44196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55" name="Line 13"/>
            <p:cNvSpPr>
              <a:spLocks noChangeShapeType="1"/>
            </p:cNvSpPr>
            <p:nvPr/>
          </p:nvSpPr>
          <p:spPr bwMode="auto">
            <a:xfrm>
              <a:off x="2247900" y="4038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56" name="Line 14"/>
            <p:cNvSpPr>
              <a:spLocks noChangeShapeType="1"/>
            </p:cNvSpPr>
            <p:nvPr/>
          </p:nvSpPr>
          <p:spPr bwMode="auto">
            <a:xfrm>
              <a:off x="3086100" y="36576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57" name="Line 15"/>
            <p:cNvSpPr>
              <a:spLocks noChangeShapeType="1"/>
            </p:cNvSpPr>
            <p:nvPr/>
          </p:nvSpPr>
          <p:spPr bwMode="auto">
            <a:xfrm>
              <a:off x="2247900" y="4038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58" name="Line 16"/>
            <p:cNvSpPr>
              <a:spLocks noChangeShapeType="1"/>
            </p:cNvSpPr>
            <p:nvPr/>
          </p:nvSpPr>
          <p:spPr bwMode="auto">
            <a:xfrm>
              <a:off x="30861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59" name="Text Box 21"/>
            <p:cNvSpPr txBox="1">
              <a:spLocks noChangeArrowheads="1"/>
            </p:cNvSpPr>
            <p:nvPr/>
          </p:nvSpPr>
          <p:spPr bwMode="auto">
            <a:xfrm>
              <a:off x="1219200" y="4876800"/>
              <a:ext cx="3390900" cy="41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1166" tIns="45582" rIns="91166" bIns="45582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000">
                  <a:latin typeface="Symbol" charset="0"/>
                </a:rPr>
                <a:t>        D</a:t>
              </a:r>
              <a:r>
                <a:rPr lang="it-IT" sz="2000">
                  <a:latin typeface="Times New Roman" charset="0"/>
                </a:rPr>
                <a:t>t</a:t>
              </a:r>
              <a:r>
                <a:rPr lang="it-IT" sz="2000" baseline="-25000">
                  <a:latin typeface="Times New Roman" charset="0"/>
                </a:rPr>
                <a:t>1          </a:t>
              </a:r>
              <a:r>
                <a:rPr lang="it-IT" sz="2000">
                  <a:latin typeface="Symbol" charset="0"/>
                </a:rPr>
                <a:t>D</a:t>
              </a:r>
              <a:r>
                <a:rPr lang="it-IT" sz="2000">
                  <a:latin typeface="Times New Roman" charset="0"/>
                </a:rPr>
                <a:t>t</a:t>
              </a:r>
              <a:r>
                <a:rPr lang="it-IT" sz="2000" baseline="-25000">
                  <a:latin typeface="Times New Roman" charset="0"/>
                </a:rPr>
                <a:t>2 	     </a:t>
              </a:r>
              <a:r>
                <a:rPr lang="it-IT" sz="2000">
                  <a:latin typeface="Symbol" charset="0"/>
                </a:rPr>
                <a:t>D</a:t>
              </a:r>
              <a:r>
                <a:rPr lang="it-IT" sz="2000">
                  <a:latin typeface="Times New Roman" charset="0"/>
                </a:rPr>
                <a:t>t</a:t>
              </a:r>
              <a:r>
                <a:rPr lang="it-IT" sz="2000" baseline="-25000">
                  <a:latin typeface="Times New Roman" charset="0"/>
                </a:rPr>
                <a:t>k	</a:t>
              </a:r>
              <a:r>
                <a:rPr lang="it-IT" sz="2000">
                  <a:latin typeface="Times New Roman" charset="0"/>
                </a:rPr>
                <a:t>t</a:t>
              </a:r>
            </a:p>
          </p:txBody>
        </p:sp>
        <p:sp>
          <p:nvSpPr>
            <p:cNvPr id="31760" name="Text Box 22"/>
            <p:cNvSpPr txBox="1">
              <a:spLocks noChangeArrowheads="1"/>
            </p:cNvSpPr>
            <p:nvPr/>
          </p:nvSpPr>
          <p:spPr bwMode="auto">
            <a:xfrm>
              <a:off x="990600" y="2971810"/>
              <a:ext cx="685800" cy="189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1166" tIns="45582" rIns="91166" bIns="45582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>
                  <a:latin typeface="Times New Roman" charset="0"/>
                </a:rPr>
                <a:t>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>
                  <a:latin typeface="Times New Roman" charset="0"/>
                </a:rPr>
                <a:t>T</a:t>
              </a:r>
              <a:r>
                <a:rPr lang="it-IT" baseline="-25000">
                  <a:latin typeface="Times New Roman" charset="0"/>
                </a:rPr>
                <a:t>k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>
                  <a:latin typeface="Times New Roman" charset="0"/>
                </a:rPr>
                <a:t>T</a:t>
              </a:r>
              <a:r>
                <a:rPr lang="it-IT" baseline="-25000">
                  <a:latin typeface="Times New Roman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>
                  <a:latin typeface="Times New Roman" charset="0"/>
                </a:rPr>
                <a:t>T</a:t>
              </a:r>
              <a:r>
                <a:rPr lang="it-IT" baseline="-25000">
                  <a:latin typeface="Times New Roman" charset="0"/>
                </a:rPr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it-IT" baseline="-25000">
                <a:latin typeface="Times New Roman" charset="0"/>
              </a:endParaRPr>
            </a:p>
          </p:txBody>
        </p:sp>
        <p:sp>
          <p:nvSpPr>
            <p:cNvPr id="31761" name="Line 23"/>
            <p:cNvSpPr>
              <a:spLocks noChangeShapeType="1"/>
            </p:cNvSpPr>
            <p:nvPr/>
          </p:nvSpPr>
          <p:spPr bwMode="auto">
            <a:xfrm flipH="1">
              <a:off x="1562100" y="4038600"/>
              <a:ext cx="6858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  <p:sp>
          <p:nvSpPr>
            <p:cNvPr id="31762" name="Line 24"/>
            <p:cNvSpPr>
              <a:spLocks noChangeShapeType="1"/>
            </p:cNvSpPr>
            <p:nvPr/>
          </p:nvSpPr>
          <p:spPr bwMode="auto">
            <a:xfrm flipH="1">
              <a:off x="1562100" y="3657600"/>
              <a:ext cx="15240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085" tIns="37542" rIns="75085" bIns="37542"/>
            <a:lstStyle/>
            <a:p>
              <a:endParaRPr lang="en-US"/>
            </a:p>
          </p:txBody>
        </p:sp>
      </p:grpSp>
      <p:sp>
        <p:nvSpPr>
          <p:cNvPr id="31763" name="Text Box 26"/>
          <p:cNvSpPr txBox="1">
            <a:spLocks noChangeArrowheads="1"/>
          </p:cNvSpPr>
          <p:nvPr/>
        </p:nvSpPr>
        <p:spPr bwMode="auto">
          <a:xfrm>
            <a:off x="683568" y="5877272"/>
            <a:ext cx="3276600" cy="861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Times New Roman" charset="0"/>
              </a:rPr>
              <a:t>Per </a:t>
            </a:r>
            <a:r>
              <a:rPr lang="it-IT" sz="2000" dirty="0" err="1">
                <a:latin typeface="Times New Roman" charset="0"/>
              </a:rPr>
              <a:t>N</a:t>
            </a:r>
            <a:r>
              <a:rPr lang="it-IT" sz="2000" dirty="0" err="1">
                <a:latin typeface="Times New Roman" charset="0"/>
                <a:sym typeface="Wingdings" charset="0"/>
              </a:rPr>
              <a:t>infinite</a:t>
            </a:r>
            <a:r>
              <a:rPr lang="it-IT" sz="2000" dirty="0">
                <a:latin typeface="Times New Roman" charset="0"/>
                <a:sym typeface="Wingdings" charset="0"/>
              </a:rPr>
              <a:t> and </a:t>
            </a:r>
            <a:r>
              <a:rPr lang="it-IT" sz="2000" dirty="0">
                <a:latin typeface="Symbol" charset="0"/>
                <a:sym typeface="Wingdings" charset="0"/>
              </a:rPr>
              <a:t>D</a:t>
            </a:r>
            <a:r>
              <a:rPr lang="it-IT" sz="2000" dirty="0">
                <a:latin typeface="Times New Roman" charset="0"/>
                <a:sym typeface="Wingdings" charset="0"/>
              </a:rPr>
              <a:t>t</a:t>
            </a:r>
            <a:r>
              <a:rPr lang="it-IT" sz="2000" baseline="-25000" dirty="0">
                <a:latin typeface="Times New Roman" charset="0"/>
                <a:sym typeface="Wingdings" charset="0"/>
              </a:rPr>
              <a:t>k</a:t>
            </a:r>
            <a:r>
              <a:rPr lang="it-IT" sz="2000" dirty="0">
                <a:latin typeface="Times New Roman" charset="0"/>
                <a:sym typeface="Wingdings" charset="0"/>
              </a:rPr>
              <a:t>0 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Symbol" charset="0"/>
                <a:sym typeface="Wingdings" charset="0"/>
              </a:rPr>
              <a:t>a </a:t>
            </a:r>
            <a:r>
              <a:rPr lang="it-IT" sz="2000" dirty="0">
                <a:latin typeface="Times New Roman" charset="0"/>
                <a:sym typeface="Wingdings" charset="0"/>
              </a:rPr>
              <a:t>= 0 </a:t>
            </a:r>
            <a:r>
              <a:rPr lang="it-IT" sz="2000" dirty="0" err="1">
                <a:latin typeface="Times New Roman" charset="0"/>
                <a:sym typeface="Wingdings" charset="0"/>
              </a:rPr>
              <a:t>until</a:t>
            </a:r>
            <a:r>
              <a:rPr lang="it-IT" sz="2000" dirty="0">
                <a:latin typeface="Times New Roman" charset="0"/>
                <a:sym typeface="Wingdings" charset="0"/>
              </a:rPr>
              <a:t> </a:t>
            </a:r>
            <a:r>
              <a:rPr lang="it-IT" sz="2000" dirty="0" err="1">
                <a:latin typeface="Symbol" charset="0"/>
                <a:sym typeface="Wingdings" charset="0"/>
              </a:rPr>
              <a:t>f</a:t>
            </a:r>
            <a:r>
              <a:rPr lang="it-IT" sz="2000" dirty="0">
                <a:latin typeface="Symbol" charset="0"/>
                <a:sym typeface="Wingdings" charset="0"/>
              </a:rPr>
              <a:t> </a:t>
            </a:r>
            <a:r>
              <a:rPr lang="it-IT" sz="2000" u="sng" dirty="0">
                <a:latin typeface="Times New Roman" charset="0"/>
                <a:sym typeface="Wingdings" charset="0"/>
              </a:rPr>
              <a:t>&lt; </a:t>
            </a:r>
            <a:r>
              <a:rPr lang="it-IT" sz="2000" dirty="0">
                <a:latin typeface="Times New Roman" charset="0"/>
                <a:sym typeface="Wingdings" charset="0"/>
              </a:rPr>
              <a:t>1</a:t>
            </a:r>
            <a:endParaRPr lang="it-IT" sz="2000" dirty="0">
              <a:latin typeface="Times New Roman" charset="0"/>
            </a:endParaRPr>
          </a:p>
        </p:txBody>
      </p:sp>
      <p:sp>
        <p:nvSpPr>
          <p:cNvPr id="31764" name="Rectangle 28"/>
          <p:cNvSpPr>
            <a:spLocks noChangeArrowheads="1"/>
          </p:cNvSpPr>
          <p:nvPr/>
        </p:nvSpPr>
        <p:spPr bwMode="auto">
          <a:xfrm>
            <a:off x="3519488" y="3214705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3174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966256"/>
              </p:ext>
            </p:extLst>
          </p:nvPr>
        </p:nvGraphicFramePr>
        <p:xfrm>
          <a:off x="4706938" y="5486400"/>
          <a:ext cx="3527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955520" imgH="431640" progId="Equation.3">
                  <p:embed/>
                </p:oleObj>
              </mc:Choice>
              <mc:Fallback>
                <p:oleObj name="Equazione" r:id="rId6" imgW="1955520" imgH="431640" progId="Equation.3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5486400"/>
                        <a:ext cx="3527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2875"/>
            <a:ext cx="8784976" cy="1143000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err="1">
                <a:ea typeface="+mj-ea"/>
                <a:cs typeface="+mj-cs"/>
              </a:rPr>
              <a:t>Convective</a:t>
            </a:r>
            <a:r>
              <a:rPr lang="it-IT" sz="3600" b="1" dirty="0">
                <a:ea typeface="+mj-ea"/>
                <a:cs typeface="+mj-cs"/>
              </a:rPr>
              <a:t> </a:t>
            </a:r>
            <a:r>
              <a:rPr lang="it-IT" sz="3600" b="1" dirty="0" err="1">
                <a:ea typeface="+mj-ea"/>
                <a:cs typeface="+mj-cs"/>
              </a:rPr>
              <a:t>boundary</a:t>
            </a:r>
            <a:r>
              <a:rPr lang="it-IT" sz="3600" b="1" dirty="0">
                <a:ea typeface="+mj-ea"/>
                <a:cs typeface="+mj-cs"/>
              </a:rPr>
              <a:t> </a:t>
            </a:r>
            <a:r>
              <a:rPr lang="it-IT" sz="3600" b="1" dirty="0" err="1">
                <a:ea typeface="+mj-ea"/>
                <a:cs typeface="+mj-cs"/>
              </a:rPr>
              <a:t>conditions</a:t>
            </a:r>
            <a:r>
              <a:rPr lang="it-IT" sz="3600" b="1" dirty="0">
                <a:ea typeface="+mj-ea"/>
                <a:cs typeface="+mj-cs"/>
              </a:rPr>
              <a:t> </a:t>
            </a:r>
            <a:br>
              <a:rPr lang="it-IT" b="1" dirty="0">
                <a:ea typeface="+mj-ea"/>
                <a:cs typeface="+mj-cs"/>
              </a:rPr>
            </a:br>
            <a:r>
              <a:rPr lang="it-IT" sz="2400" dirty="0">
                <a:ea typeface="+mj-ea"/>
                <a:cs typeface="+mj-cs"/>
              </a:rPr>
              <a:t>(open </a:t>
            </a:r>
            <a:r>
              <a:rPr lang="it-IT" sz="2400" dirty="0" err="1">
                <a:ea typeface="+mj-ea"/>
                <a:cs typeface="+mj-cs"/>
              </a:rPr>
              <a:t>mold</a:t>
            </a:r>
            <a:r>
              <a:rPr lang="it-IT" sz="2400" dirty="0">
                <a:ea typeface="+mj-ea"/>
                <a:cs typeface="+mj-cs"/>
              </a:rPr>
              <a:t> </a:t>
            </a:r>
            <a:r>
              <a:rPr lang="it-IT" sz="2400" dirty="0" err="1">
                <a:ea typeface="+mj-ea"/>
                <a:cs typeface="+mj-cs"/>
              </a:rPr>
              <a:t>processes</a:t>
            </a:r>
            <a:r>
              <a:rPr lang="it-IT" sz="2400" dirty="0">
                <a:ea typeface="+mj-ea"/>
                <a:cs typeface="+mj-cs"/>
              </a:rPr>
              <a:t>: autoclave </a:t>
            </a:r>
            <a:r>
              <a:rPr lang="it-IT" sz="2400" dirty="0" err="1">
                <a:ea typeface="+mj-ea"/>
                <a:cs typeface="+mj-cs"/>
              </a:rPr>
              <a:t>lamination</a:t>
            </a:r>
            <a:r>
              <a:rPr lang="it-IT" sz="2400" dirty="0">
                <a:ea typeface="+mj-ea"/>
                <a:cs typeface="+mj-cs"/>
              </a:rPr>
              <a:t>, </a:t>
            </a:r>
            <a:r>
              <a:rPr lang="it-IT" sz="2400" dirty="0" err="1">
                <a:ea typeface="+mj-ea"/>
                <a:cs typeface="+mj-cs"/>
              </a:rPr>
              <a:t>filament</a:t>
            </a:r>
            <a:r>
              <a:rPr lang="it-IT" sz="2400" dirty="0">
                <a:ea typeface="+mj-ea"/>
                <a:cs typeface="+mj-cs"/>
              </a:rPr>
              <a:t> </a:t>
            </a:r>
            <a:r>
              <a:rPr lang="it-IT" sz="2400" dirty="0" err="1">
                <a:ea typeface="+mj-ea"/>
                <a:cs typeface="+mj-cs"/>
              </a:rPr>
              <a:t>winding</a:t>
            </a:r>
            <a:r>
              <a:rPr lang="it-IT" sz="2400" dirty="0">
                <a:ea typeface="+mj-ea"/>
                <a:cs typeface="+mj-cs"/>
              </a:rPr>
              <a:t>, </a:t>
            </a:r>
            <a:r>
              <a:rPr lang="it-IT" sz="2400" dirty="0" err="1">
                <a:ea typeface="+mj-ea"/>
                <a:cs typeface="+mj-cs"/>
              </a:rPr>
              <a:t>hand</a:t>
            </a:r>
            <a:r>
              <a:rPr lang="it-IT" sz="2400" dirty="0">
                <a:ea typeface="+mj-ea"/>
                <a:cs typeface="+mj-cs"/>
              </a:rPr>
              <a:t> </a:t>
            </a:r>
            <a:r>
              <a:rPr lang="it-IT" sz="2400" dirty="0" err="1">
                <a:ea typeface="+mj-ea"/>
                <a:cs typeface="+mj-cs"/>
              </a:rPr>
              <a:t>lay</a:t>
            </a:r>
            <a:r>
              <a:rPr lang="it-IT" sz="2400" dirty="0">
                <a:ea typeface="+mj-ea"/>
                <a:cs typeface="+mj-cs"/>
              </a:rPr>
              <a:t> up)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7863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5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100" dirty="0">
                <a:latin typeface="Times New Roman" charset="0"/>
                <a:ea typeface="ＭＳ Ｐゴシック" charset="0"/>
              </a:rPr>
              <a:t>T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at</a:t>
            </a:r>
            <a:r>
              <a:rPr lang="it-IT" sz="2100" dirty="0">
                <a:latin typeface="Times New Roman" charset="0"/>
                <a:ea typeface="ＭＳ Ｐゴシック" charset="0"/>
              </a:rPr>
              <a:t> x = 0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at</a:t>
            </a:r>
            <a:r>
              <a:rPr lang="it-IT" sz="2100" dirty="0">
                <a:latin typeface="Times New Roman" charset="0"/>
                <a:ea typeface="ＭＳ Ｐゴシック" charset="0"/>
              </a:rPr>
              <a:t> the composite-air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interface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now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not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fixed</a:t>
            </a:r>
            <a:r>
              <a:rPr lang="it-IT" sz="2100" dirty="0">
                <a:latin typeface="Times New Roman" charset="0"/>
                <a:ea typeface="ＭＳ Ｐゴシック" charset="0"/>
              </a:rPr>
              <a:t> and must be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determined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form</a:t>
            </a:r>
            <a:r>
              <a:rPr lang="it-IT" sz="2100" dirty="0">
                <a:latin typeface="Times New Roman" charset="0"/>
                <a:ea typeface="ＭＳ Ｐゴシック" charset="0"/>
              </a:rPr>
              <a:t> the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solution</a:t>
            </a:r>
            <a:r>
              <a:rPr lang="it-IT" sz="2100" dirty="0">
                <a:latin typeface="Times New Roman" charset="0"/>
                <a:ea typeface="ＭＳ Ｐゴシック" charset="0"/>
              </a:rPr>
              <a:t> of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energy</a:t>
            </a:r>
            <a:r>
              <a:rPr lang="it-IT" sz="2100" dirty="0">
                <a:latin typeface="Times New Roman" charset="0"/>
                <a:ea typeface="ＭＳ Ｐゴシック" charset="0"/>
              </a:rPr>
              <a:t> balance with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this</a:t>
            </a:r>
            <a:r>
              <a:rPr lang="it-IT" sz="2100" dirty="0">
                <a:latin typeface="Times New Roman" charset="0"/>
                <a:ea typeface="ＭＳ Ｐゴシック" charset="0"/>
              </a:rPr>
              <a:t> B.C.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100" dirty="0">
                <a:latin typeface="Times New Roman" charset="0"/>
                <a:ea typeface="ＭＳ Ｐゴシック" charset="0"/>
              </a:rPr>
              <a:t>The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dimensionless</a:t>
            </a:r>
            <a:r>
              <a:rPr lang="it-IT" sz="2100" dirty="0">
                <a:latin typeface="Times New Roman" charset="0"/>
                <a:ea typeface="ＭＳ Ｐゴシック" charset="0"/>
              </a:rPr>
              <a:t> B.C.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500" dirty="0">
                <a:latin typeface="Times New Roman" charset="0"/>
                <a:ea typeface="ＭＳ Ｐゴシック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5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5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100" u="sng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100" dirty="0">
                <a:latin typeface="Times New Roman" charset="0"/>
                <a:ea typeface="ＭＳ Ｐゴシック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1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100" dirty="0">
                <a:latin typeface="Times New Roman" charset="0"/>
                <a:ea typeface="ＭＳ Ｐゴシック" charset="0"/>
              </a:rPr>
              <a:t>Bi&lt;&lt;1 the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interface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behaves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as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adiabatic</a:t>
            </a:r>
            <a:endParaRPr lang="it-IT" sz="21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100" dirty="0">
                <a:latin typeface="Times New Roman" charset="0"/>
                <a:ea typeface="ＭＳ Ｐゴシック" charset="0"/>
              </a:rPr>
              <a:t>Bi &gt;&gt;1 the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interface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temeperature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close</a:t>
            </a:r>
            <a:r>
              <a:rPr lang="it-IT" sz="2100" dirty="0">
                <a:latin typeface="Times New Roman" charset="0"/>
                <a:ea typeface="ＭＳ Ｐゴシック" charset="0"/>
              </a:rPr>
              <a:t> to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environment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temp</a:t>
            </a:r>
            <a:r>
              <a:rPr lang="it-IT" sz="2100" dirty="0">
                <a:latin typeface="Times New Roman" charset="0"/>
                <a:ea typeface="ＭＳ Ｐゴシック" charset="0"/>
              </a:rPr>
              <a:t>., T</a:t>
            </a:r>
            <a:r>
              <a:rPr lang="it-IT" sz="2100" baseline="-25000" dirty="0">
                <a:latin typeface="Times New Roman" charset="0"/>
                <a:ea typeface="ＭＳ Ｐゴシック" charset="0"/>
              </a:rPr>
              <a:t>o</a:t>
            </a:r>
            <a:r>
              <a:rPr lang="it-IT" sz="2100" dirty="0">
                <a:latin typeface="Times New Roman" charset="0"/>
                <a:ea typeface="ＭＳ Ｐゴシック" charset="0"/>
              </a:rPr>
              <a:t> (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isothermal</a:t>
            </a:r>
            <a:r>
              <a:rPr lang="it-IT" sz="2100" dirty="0">
                <a:latin typeface="Times New Roman" charset="0"/>
                <a:ea typeface="ＭＳ Ｐゴシック" charset="0"/>
              </a:rPr>
              <a:t> </a:t>
            </a:r>
            <a:r>
              <a:rPr lang="it-IT" sz="2100" dirty="0" err="1">
                <a:latin typeface="Times New Roman" charset="0"/>
                <a:ea typeface="ＭＳ Ｐゴシック" charset="0"/>
              </a:rPr>
              <a:t>behaviour</a:t>
            </a:r>
            <a:r>
              <a:rPr lang="it-IT" sz="2100" dirty="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3643313" y="3205177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3089276" y="1566863"/>
          <a:ext cx="29479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539" imgH="444247" progId="Equation.3">
                  <p:embed/>
                </p:oleObj>
              </mc:Choice>
              <mc:Fallback>
                <p:oleObj name="Equation" r:id="rId2" imgW="1917539" imgH="444247" progId="Equation.3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6" y="1566863"/>
                        <a:ext cx="29479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3824288" y="3205177"/>
            <a:ext cx="9144000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85" tIns="37542" rIns="75085" bIns="37542">
            <a:spAutoFit/>
          </a:bodyPr>
          <a:lstStyle/>
          <a:p>
            <a:endParaRPr lang="it-IT">
              <a:latin typeface="Times New Roman" charset="0"/>
            </a:endParaRPr>
          </a:p>
        </p:txBody>
      </p:sp>
      <p:graphicFrame>
        <p:nvGraphicFramePr>
          <p:cNvPr id="32771" name="Object 6"/>
          <p:cNvGraphicFramePr>
            <a:graphicFrameLocks noChangeAspect="1"/>
          </p:cNvGraphicFramePr>
          <p:nvPr/>
        </p:nvGraphicFramePr>
        <p:xfrm>
          <a:off x="3433763" y="3722688"/>
          <a:ext cx="23987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629" imgH="444515" progId="Equation.3">
                  <p:embed/>
                </p:oleObj>
              </mc:Choice>
              <mc:Fallback>
                <p:oleObj name="Equation" r:id="rId4" imgW="1473629" imgH="444515" progId="Equation.3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3722688"/>
                        <a:ext cx="2398712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78644"/>
              </p:ext>
            </p:extLst>
          </p:nvPr>
        </p:nvGraphicFramePr>
        <p:xfrm>
          <a:off x="919163" y="4637088"/>
          <a:ext cx="65151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22200" imgH="383760" progId="Equation.3">
                  <p:embed/>
                </p:oleObj>
              </mc:Choice>
              <mc:Fallback>
                <p:oleObj name="Equation" r:id="rId6" imgW="3922200" imgH="383760" progId="Equation.3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637088"/>
                        <a:ext cx="6515100" cy="695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65" y="142875"/>
            <a:ext cx="8929687" cy="1785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b="1" dirty="0" err="1">
                <a:latin typeface="Times New Roman" charset="0"/>
                <a:ea typeface="ＭＳ Ｐゴシック" charset="0"/>
              </a:rPr>
              <a:t>Continuity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conditions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at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the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boundary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between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two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materials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(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interboundary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 err="1">
                <a:latin typeface="Times New Roman" charset="0"/>
                <a:ea typeface="ＭＳ Ｐゴシック" charset="0"/>
              </a:rPr>
              <a:t>conditions</a:t>
            </a:r>
            <a:r>
              <a:rPr lang="it-IT" sz="2800" b="1" dirty="0">
                <a:latin typeface="Times New Roman" charset="0"/>
                <a:ea typeface="ＭＳ Ｐゴシック" charset="0"/>
              </a:rPr>
              <a:t>)</a:t>
            </a:r>
            <a:br>
              <a:rPr lang="it-IT" sz="3600" b="1" dirty="0">
                <a:latin typeface="Times New Roman" charset="0"/>
                <a:ea typeface="ＭＳ Ｐゴシック" charset="0"/>
              </a:rPr>
            </a:br>
            <a:r>
              <a:rPr lang="it-IT" sz="2400" dirty="0">
                <a:latin typeface="Times New Roman" charset="0"/>
                <a:ea typeface="ＭＳ Ｐゴシック" charset="0"/>
              </a:rPr>
              <a:t>(sandwich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panels</a:t>
            </a:r>
            <a:r>
              <a:rPr lang="it-IT" sz="2400" dirty="0">
                <a:latin typeface="Times New Roman" charset="0"/>
                <a:ea typeface="ＭＳ Ｐゴシック" charset="0"/>
              </a:rPr>
              <a:t>, and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any</a:t>
            </a:r>
            <a:r>
              <a:rPr lang="it-IT" sz="2400" dirty="0">
                <a:latin typeface="Times New Roman" charset="0"/>
                <a:ea typeface="ＭＳ Ｐゴシック" charset="0"/>
              </a:rPr>
              <a:t> composite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process</a:t>
            </a:r>
            <a:r>
              <a:rPr lang="it-IT" sz="2400" dirty="0">
                <a:latin typeface="Times New Roman" charset="0"/>
                <a:ea typeface="ＭＳ Ｐゴシック" charset="0"/>
              </a:rPr>
              <a:t>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modeling</a:t>
            </a:r>
            <a:r>
              <a:rPr lang="it-IT" sz="2400" dirty="0">
                <a:latin typeface="Times New Roman" charset="0"/>
                <a:ea typeface="ＭＳ Ｐゴシック" charset="0"/>
              </a:rPr>
              <a:t> the laminate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together</a:t>
            </a:r>
            <a:r>
              <a:rPr lang="it-IT" sz="2400" dirty="0">
                <a:latin typeface="Times New Roman" charset="0"/>
                <a:ea typeface="ＭＳ Ｐゴシック" charset="0"/>
              </a:rPr>
              <a:t> with the </a:t>
            </a:r>
            <a:r>
              <a:rPr lang="it-IT" sz="2400" dirty="0" err="1">
                <a:latin typeface="Times New Roman" charset="0"/>
                <a:ea typeface="ＭＳ Ｐゴシック" charset="0"/>
              </a:rPr>
              <a:t>mold</a:t>
            </a:r>
            <a:r>
              <a:rPr lang="it-IT" sz="2400" dirty="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27" y="2359150"/>
            <a:ext cx="8715375" cy="301406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>
                <a:latin typeface="Times New Roman" charset="0"/>
                <a:ea typeface="ＭＳ Ｐゴシック" charset="0"/>
              </a:rPr>
              <a:t>At the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interface</a:t>
            </a:r>
            <a:r>
              <a:rPr lang="it-IT" sz="2000" dirty="0">
                <a:latin typeface="Times New Roman" charset="0"/>
                <a:ea typeface="ＭＳ Ｐゴシック" charset="0"/>
              </a:rPr>
              <a:t>,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temeprature</a:t>
            </a:r>
            <a:r>
              <a:rPr lang="it-IT" sz="2000" dirty="0">
                <a:latin typeface="Times New Roman" charset="0"/>
                <a:ea typeface="ＭＳ Ｐゴシック" charset="0"/>
              </a:rPr>
              <a:t> and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heat</a:t>
            </a:r>
            <a:r>
              <a:rPr lang="it-IT" sz="2000" dirty="0">
                <a:latin typeface="Times New Roman" charset="0"/>
                <a:ea typeface="ＭＳ Ｐゴシック" charset="0"/>
              </a:rPr>
              <a:t> flow must be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continuous</a:t>
            </a:r>
            <a:endParaRPr lang="it-IT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2,A</a:t>
            </a:r>
            <a:r>
              <a:rPr lang="it-IT" sz="2000" dirty="0">
                <a:latin typeface="Times New Roman" charset="0"/>
                <a:ea typeface="ＭＳ Ｐゴシック" charset="0"/>
              </a:rPr>
              <a:t>=T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2,B</a:t>
            </a:r>
            <a:r>
              <a:rPr lang="it-IT" sz="2000" dirty="0">
                <a:latin typeface="Times New Roman" charset="0"/>
                <a:ea typeface="ＭＳ Ｐゴシック" charset="0"/>
              </a:rPr>
              <a:t>…..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i,N</a:t>
            </a:r>
            <a:r>
              <a:rPr lang="it-IT" sz="2000" dirty="0">
                <a:latin typeface="Times New Roman" charset="0"/>
                <a:ea typeface="ＭＳ Ｐゴシック" charset="0"/>
              </a:rPr>
              <a:t>=T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i,N+1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>
                <a:latin typeface="Times New Roman" charset="0"/>
                <a:ea typeface="ＭＳ Ｐゴシック" charset="0"/>
              </a:rPr>
              <a:t>-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 (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Symbol" charset="0"/>
                <a:ea typeface="ＭＳ Ｐゴシック" charset="0"/>
              </a:rPr>
              <a:t>/¶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 </a:t>
            </a:r>
            <a:r>
              <a:rPr lang="it-IT" sz="2000" dirty="0">
                <a:latin typeface="Times New Roman" charset="0"/>
                <a:ea typeface="ＭＳ Ｐゴシック" charset="0"/>
              </a:rPr>
              <a:t>= -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(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it-IT" sz="2000" dirty="0">
                <a:latin typeface="Times New Roman" charset="0"/>
                <a:ea typeface="ＭＳ Ｐゴシック" charset="0"/>
              </a:rPr>
              <a:t>……. -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it-IT" sz="2000" dirty="0">
                <a:latin typeface="Times New Roman" charset="0"/>
                <a:ea typeface="ＭＳ Ｐゴシック" charset="0"/>
              </a:rPr>
              <a:t> (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N</a:t>
            </a:r>
            <a:r>
              <a:rPr lang="it-IT" sz="2000" dirty="0">
                <a:latin typeface="Symbol" charset="0"/>
                <a:ea typeface="ＭＳ Ｐゴシック" charset="0"/>
              </a:rPr>
              <a:t>/¶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it-IT" sz="2000" dirty="0">
                <a:latin typeface="Times New Roman" charset="0"/>
                <a:ea typeface="ＭＳ Ｐゴシック" charset="0"/>
              </a:rPr>
              <a:t>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i </a:t>
            </a:r>
            <a:r>
              <a:rPr lang="it-IT" sz="2000" dirty="0">
                <a:latin typeface="Times New Roman" charset="0"/>
                <a:ea typeface="ＭＳ Ｐゴシック" charset="0"/>
              </a:rPr>
              <a:t>= -k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N+1</a:t>
            </a:r>
            <a:r>
              <a:rPr lang="it-IT" sz="2000" dirty="0">
                <a:latin typeface="Times New Roman" charset="0"/>
                <a:ea typeface="ＭＳ Ｐゴシック" charset="0"/>
              </a:rPr>
              <a:t>(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>
                <a:latin typeface="Times New Roman" charset="0"/>
                <a:ea typeface="ＭＳ Ｐゴシック" charset="0"/>
              </a:rPr>
              <a:t>T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N+1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N+1</a:t>
            </a:r>
            <a:r>
              <a:rPr lang="it-IT" sz="2000" dirty="0">
                <a:latin typeface="Times New Roman" charset="0"/>
                <a:ea typeface="ＭＳ Ｐゴシック" charset="0"/>
              </a:rPr>
              <a:t>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>
                <a:latin typeface="Times New Roman" charset="0"/>
                <a:ea typeface="ＭＳ Ｐゴシック" charset="0"/>
              </a:rPr>
              <a:t>The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dimensionless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form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is</a:t>
            </a:r>
            <a:r>
              <a:rPr lang="it-IT" sz="2000" dirty="0">
                <a:latin typeface="Times New Roman" charset="0"/>
                <a:ea typeface="ＭＳ Ｐゴシック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>
                <a:latin typeface="Symbol" charset="0"/>
                <a:ea typeface="ＭＳ Ｐゴシック" charset="0"/>
              </a:rPr>
              <a:t>(¶</a:t>
            </a:r>
            <a:r>
              <a:rPr lang="it-IT" sz="2000" dirty="0" err="1">
                <a:latin typeface="Symbol" charset="0"/>
                <a:ea typeface="ＭＳ Ｐゴシック" charset="0"/>
              </a:rPr>
              <a:t>q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*)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it-IT" sz="2000" dirty="0">
                <a:latin typeface="Times New Roman" charset="0"/>
                <a:ea typeface="ＭＳ Ｐゴシック" charset="0"/>
              </a:rPr>
              <a:t>=[(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)/(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k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)] </a:t>
            </a:r>
            <a:r>
              <a:rPr lang="it-IT" sz="2000" dirty="0">
                <a:latin typeface="Symbol" charset="0"/>
                <a:ea typeface="ＭＳ Ｐゴシック" charset="0"/>
              </a:rPr>
              <a:t>(¶</a:t>
            </a:r>
            <a:r>
              <a:rPr lang="it-IT" sz="2000" dirty="0" err="1">
                <a:latin typeface="Symbol" charset="0"/>
                <a:ea typeface="ＭＳ Ｐゴシック" charset="0"/>
              </a:rPr>
              <a:t>q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>
                <a:latin typeface="Symbol" charset="0"/>
                <a:ea typeface="ＭＳ Ｐゴシック" charset="0"/>
              </a:rPr>
              <a:t>¶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*)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2	    </a:t>
            </a:r>
            <a:r>
              <a:rPr lang="it-IT" sz="2000" dirty="0">
                <a:latin typeface="Times New Roman" charset="0"/>
                <a:ea typeface="ＭＳ Ｐゴシック" charset="0"/>
              </a:rPr>
              <a:t> x*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=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2000" dirty="0">
                <a:latin typeface="Times New Roman" charset="0"/>
                <a:ea typeface="ＭＳ Ｐゴシック" charset="0"/>
              </a:rPr>
              <a:t>	 x*</a:t>
            </a:r>
            <a:r>
              <a:rPr lang="it-IT" sz="2000" baseline="-25000" dirty="0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= 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x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/</a:t>
            </a:r>
            <a:r>
              <a:rPr lang="it-IT" sz="20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20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2000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1600" baseline="-25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1600" baseline="-25000" dirty="0">
                <a:latin typeface="Times New Roman" charset="0"/>
                <a:ea typeface="ＭＳ Ｐゴシック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1600" baseline="-25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1600" baseline="-25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1600" baseline="-25000" dirty="0">
                <a:latin typeface="Times New Roman" charset="0"/>
                <a:ea typeface="ＭＳ Ｐゴシック" charset="0"/>
              </a:rPr>
              <a:t>     </a:t>
            </a:r>
            <a:r>
              <a:rPr lang="it-IT" sz="1600" dirty="0">
                <a:latin typeface="Times New Roman" charset="0"/>
                <a:ea typeface="ＭＳ Ｐゴシック" charset="0"/>
              </a:rPr>
              <a:t>1        A         2            B            3         C	      4 ……         </a:t>
            </a:r>
            <a:r>
              <a:rPr lang="it-IT" sz="1600" dirty="0" err="1">
                <a:latin typeface="Times New Roman" charset="0"/>
                <a:ea typeface="ＭＳ Ｐゴシック" charset="0"/>
              </a:rPr>
              <a:t>N</a:t>
            </a:r>
            <a:r>
              <a:rPr lang="it-IT" sz="1600" dirty="0">
                <a:latin typeface="Times New Roman" charset="0"/>
                <a:ea typeface="ＭＳ Ｐゴシック" charset="0"/>
              </a:rPr>
              <a:t>    i     N+1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1600" dirty="0">
                <a:latin typeface="Times New Roman" charset="0"/>
                <a:ea typeface="ＭＳ Ｐゴシック" charset="0"/>
              </a:rPr>
              <a:t>             </a:t>
            </a:r>
            <a:r>
              <a:rPr lang="it-IT" sz="16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1600" baseline="-25000" dirty="0" err="1">
                <a:latin typeface="Times New Roman" charset="0"/>
                <a:ea typeface="ＭＳ Ｐゴシック" charset="0"/>
              </a:rPr>
              <a:t>A</a:t>
            </a:r>
            <a:r>
              <a:rPr lang="it-IT" sz="1600" dirty="0">
                <a:latin typeface="Times New Roman" charset="0"/>
                <a:ea typeface="ＭＳ Ｐゴシック" charset="0"/>
              </a:rPr>
              <a:t>           	  </a:t>
            </a:r>
            <a:r>
              <a:rPr lang="it-IT" sz="16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1600" baseline="-25000" dirty="0" err="1">
                <a:latin typeface="Times New Roman" charset="0"/>
                <a:ea typeface="ＭＳ Ｐゴシック" charset="0"/>
              </a:rPr>
              <a:t>B</a:t>
            </a:r>
            <a:r>
              <a:rPr lang="it-IT" sz="1600" dirty="0">
                <a:latin typeface="Times New Roman" charset="0"/>
                <a:ea typeface="ＭＳ Ｐゴシック" charset="0"/>
              </a:rPr>
              <a:t>	           </a:t>
            </a:r>
            <a:r>
              <a:rPr lang="it-IT" sz="16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1600" baseline="-25000" dirty="0" err="1">
                <a:latin typeface="Times New Roman" charset="0"/>
                <a:ea typeface="ＭＳ Ｐゴシック" charset="0"/>
              </a:rPr>
              <a:t>C</a:t>
            </a:r>
            <a:r>
              <a:rPr lang="it-IT" sz="1600" dirty="0">
                <a:latin typeface="Times New Roman" charset="0"/>
                <a:ea typeface="ＭＳ Ｐゴシック" charset="0"/>
              </a:rPr>
              <a:t>                              </a:t>
            </a:r>
            <a:r>
              <a:rPr lang="it-IT" sz="1600" dirty="0" err="1">
                <a:latin typeface="Times New Roman" charset="0"/>
                <a:ea typeface="ＭＳ Ｐゴシック" charset="0"/>
              </a:rPr>
              <a:t>h</a:t>
            </a:r>
            <a:r>
              <a:rPr lang="it-IT" sz="16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it-IT" sz="1600" dirty="0">
                <a:latin typeface="Times New Roman" charset="0"/>
                <a:ea typeface="ＭＳ Ｐゴシック" charset="0"/>
              </a:rPr>
              <a:t>         h</a:t>
            </a:r>
            <a:r>
              <a:rPr lang="it-IT" sz="1600" baseline="-25000" dirty="0">
                <a:latin typeface="Times New Roman" charset="0"/>
                <a:ea typeface="ＭＳ Ｐゴシック" charset="0"/>
              </a:rPr>
              <a:t>N+1</a:t>
            </a:r>
          </a:p>
        </p:txBody>
      </p:sp>
      <p:grpSp>
        <p:nvGrpSpPr>
          <p:cNvPr id="81924" name="Group 18"/>
          <p:cNvGrpSpPr>
            <a:grpSpLocks/>
          </p:cNvGrpSpPr>
          <p:nvPr/>
        </p:nvGrpSpPr>
        <p:grpSpPr bwMode="auto">
          <a:xfrm>
            <a:off x="899592" y="4886672"/>
            <a:ext cx="6477000" cy="990600"/>
            <a:chOff x="624" y="2784"/>
            <a:chExt cx="4080" cy="624"/>
          </a:xfrm>
        </p:grpSpPr>
        <p:sp>
          <p:nvSpPr>
            <p:cNvPr id="81925" name="Line 5"/>
            <p:cNvSpPr>
              <a:spLocks noChangeShapeType="1"/>
            </p:cNvSpPr>
            <p:nvPr/>
          </p:nvSpPr>
          <p:spPr bwMode="auto">
            <a:xfrm>
              <a:off x="624" y="307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6" name="Line 6"/>
            <p:cNvSpPr>
              <a:spLocks noChangeShapeType="1"/>
            </p:cNvSpPr>
            <p:nvPr/>
          </p:nvSpPr>
          <p:spPr bwMode="auto">
            <a:xfrm>
              <a:off x="624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7" name="Line 7"/>
            <p:cNvSpPr>
              <a:spLocks noChangeShapeType="1"/>
            </p:cNvSpPr>
            <p:nvPr/>
          </p:nvSpPr>
          <p:spPr bwMode="auto">
            <a:xfrm>
              <a:off x="1296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Line 8"/>
            <p:cNvSpPr>
              <a:spLocks noChangeShapeType="1"/>
            </p:cNvSpPr>
            <p:nvPr/>
          </p:nvSpPr>
          <p:spPr bwMode="auto">
            <a:xfrm>
              <a:off x="2208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9" name="Line 9"/>
            <p:cNvSpPr>
              <a:spLocks noChangeShapeType="1"/>
            </p:cNvSpPr>
            <p:nvPr/>
          </p:nvSpPr>
          <p:spPr bwMode="auto">
            <a:xfrm>
              <a:off x="2928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0" name="Line 10"/>
            <p:cNvSpPr>
              <a:spLocks noChangeShapeType="1"/>
            </p:cNvSpPr>
            <p:nvPr/>
          </p:nvSpPr>
          <p:spPr bwMode="auto">
            <a:xfrm>
              <a:off x="624" y="28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Line 11"/>
            <p:cNvSpPr>
              <a:spLocks noChangeShapeType="1"/>
            </p:cNvSpPr>
            <p:nvPr/>
          </p:nvSpPr>
          <p:spPr bwMode="auto">
            <a:xfrm>
              <a:off x="1344" y="288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Line 12"/>
            <p:cNvSpPr>
              <a:spLocks noChangeShapeType="1"/>
            </p:cNvSpPr>
            <p:nvPr/>
          </p:nvSpPr>
          <p:spPr bwMode="auto">
            <a:xfrm>
              <a:off x="2256" y="28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Line 13"/>
            <p:cNvSpPr>
              <a:spLocks noChangeShapeType="1"/>
            </p:cNvSpPr>
            <p:nvPr/>
          </p:nvSpPr>
          <p:spPr bwMode="auto">
            <a:xfrm>
              <a:off x="3408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Line 14"/>
            <p:cNvSpPr>
              <a:spLocks noChangeShapeType="1"/>
            </p:cNvSpPr>
            <p:nvPr/>
          </p:nvSpPr>
          <p:spPr bwMode="auto">
            <a:xfrm>
              <a:off x="4272" y="283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Line 15"/>
            <p:cNvSpPr>
              <a:spLocks noChangeShapeType="1"/>
            </p:cNvSpPr>
            <p:nvPr/>
          </p:nvSpPr>
          <p:spPr bwMode="auto">
            <a:xfrm>
              <a:off x="3744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Line 16"/>
            <p:cNvSpPr>
              <a:spLocks noChangeShapeType="1"/>
            </p:cNvSpPr>
            <p:nvPr/>
          </p:nvSpPr>
          <p:spPr bwMode="auto">
            <a:xfrm>
              <a:off x="3408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Line 17"/>
            <p:cNvSpPr>
              <a:spLocks noChangeShapeType="1"/>
            </p:cNvSpPr>
            <p:nvPr/>
          </p:nvSpPr>
          <p:spPr bwMode="auto">
            <a:xfrm>
              <a:off x="3792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>
                <a:latin typeface="Times New Roman" charset="0"/>
                <a:ea typeface="ＭＳ Ｐゴシック" charset="0"/>
              </a:rPr>
              <a:t>The processing problem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imes New Roman" charset="0"/>
                <a:ea typeface="ＭＳ Ｐゴシック" charset="0"/>
              </a:rPr>
              <a:t>Describe a complex process which involves heat, mass and momentum transfer with simultaneous chemical reaction in a multiphase system under conditions of time-dependent material properties and boundary conditions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2"/>
          <p:cNvSpPr txBox="1">
            <a:spLocks noChangeArrowheads="1"/>
          </p:cNvSpPr>
          <p:nvPr/>
        </p:nvSpPr>
        <p:spPr bwMode="auto">
          <a:xfrm>
            <a:off x="3347864" y="116632"/>
            <a:ext cx="2558586" cy="52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dirty="0" err="1">
                <a:solidFill>
                  <a:srgbClr val="FF0000"/>
                </a:solidFill>
              </a:rPr>
              <a:t>Resin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viscosity</a:t>
            </a:r>
            <a:endParaRPr lang="it-IT" sz="2800" dirty="0">
              <a:solidFill>
                <a:srgbClr val="FF0000"/>
              </a:solidFill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924498"/>
              </p:ext>
            </p:extLst>
          </p:nvPr>
        </p:nvGraphicFramePr>
        <p:xfrm>
          <a:off x="1854200" y="1011238"/>
          <a:ext cx="4813300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184120" imgH="545760" progId="Equation.3">
                  <p:embed/>
                </p:oleObj>
              </mc:Choice>
              <mc:Fallback>
                <p:oleObj name="Equazione" r:id="rId2" imgW="2184120" imgH="545760" progId="Equation.3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011238"/>
                        <a:ext cx="4813300" cy="13192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 Box 4"/>
          <p:cNvSpPr txBox="1">
            <a:spLocks noChangeArrowheads="1"/>
          </p:cNvSpPr>
          <p:nvPr/>
        </p:nvSpPr>
        <p:spPr bwMode="auto">
          <a:xfrm>
            <a:off x="539552" y="2757066"/>
            <a:ext cx="7682287" cy="10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>
                <a:solidFill>
                  <a:srgbClr val="FF0000"/>
                </a:solidFill>
              </a:rPr>
              <a:t>The </a:t>
            </a:r>
            <a:r>
              <a:rPr lang="it-IT" sz="2000" dirty="0" err="1">
                <a:solidFill>
                  <a:srgbClr val="FF0000"/>
                </a:solidFill>
              </a:rPr>
              <a:t>function</a:t>
            </a:r>
            <a:r>
              <a:rPr lang="it-IT" sz="2000" dirty="0">
                <a:solidFill>
                  <a:srgbClr val="FF0000"/>
                </a:solidFill>
              </a:rPr>
              <a:t> f(T) can be : 		</a:t>
            </a:r>
          </a:p>
          <a:p>
            <a:pPr eaLnBrk="1" hangingPunct="1"/>
            <a:r>
              <a:rPr lang="it-IT" sz="2000" dirty="0">
                <a:solidFill>
                  <a:srgbClr val="FF0000"/>
                </a:solidFill>
              </a:rPr>
              <a:t>		</a:t>
            </a:r>
          </a:p>
          <a:p>
            <a:pPr eaLnBrk="1" hangingPunct="1"/>
            <a:r>
              <a:rPr lang="it-IT" sz="2000" dirty="0">
                <a:solidFill>
                  <a:srgbClr val="FF0000"/>
                </a:solidFill>
              </a:rPr>
              <a:t>		a WLF </a:t>
            </a:r>
            <a:r>
              <a:rPr lang="it-IT" sz="2000" dirty="0" err="1">
                <a:solidFill>
                  <a:srgbClr val="FF0000"/>
                </a:solidFill>
              </a:rPr>
              <a:t>expression</a:t>
            </a:r>
            <a:r>
              <a:rPr lang="it-IT" sz="2000" dirty="0">
                <a:solidFill>
                  <a:srgbClr val="FF0000"/>
                </a:solidFill>
              </a:rPr>
              <a:t>		or an </a:t>
            </a:r>
            <a:r>
              <a:rPr lang="it-IT" sz="2000" dirty="0" err="1">
                <a:solidFill>
                  <a:srgbClr val="FF0000"/>
                </a:solidFill>
              </a:rPr>
              <a:t>exponential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3801" name="Text Box 6"/>
          <p:cNvSpPr txBox="1">
            <a:spLocks noChangeArrowheads="1"/>
          </p:cNvSpPr>
          <p:nvPr/>
        </p:nvSpPr>
        <p:spPr bwMode="auto">
          <a:xfrm>
            <a:off x="179512" y="5085184"/>
            <a:ext cx="7000875" cy="14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/>
              <a:t>In WLF </a:t>
            </a:r>
            <a:r>
              <a:rPr lang="it-IT" dirty="0" err="1"/>
              <a:t>eq</a:t>
            </a:r>
            <a:r>
              <a:rPr lang="it-IT" dirty="0"/>
              <a:t>. </a:t>
            </a:r>
            <a:r>
              <a:rPr lang="it-IT" i="1" dirty="0"/>
              <a:t>Tg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</a:t>
            </a:r>
            <a:r>
              <a:rPr lang="it-IT" dirty="0">
                <a:latin typeface="Symbol" charset="2"/>
                <a:cs typeface="Symbol" charset="2"/>
              </a:rPr>
              <a:t>a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r>
              <a:rPr lang="it-IT" dirty="0"/>
              <a:t>:</a:t>
            </a:r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 err="1"/>
              <a:t>Also</a:t>
            </a:r>
            <a:r>
              <a:rPr lang="it-IT" dirty="0"/>
              <a:t> Di Benedetto </a:t>
            </a:r>
            <a:r>
              <a:rPr lang="it-IT" dirty="0" err="1"/>
              <a:t>eq</a:t>
            </a:r>
            <a:r>
              <a:rPr lang="it-IT" dirty="0"/>
              <a:t>. can be </a:t>
            </a:r>
            <a:r>
              <a:rPr lang="it-IT" dirty="0" err="1"/>
              <a:t>adopted</a:t>
            </a:r>
            <a:endParaRPr lang="it-IT" dirty="0"/>
          </a:p>
        </p:txBody>
      </p:sp>
      <p:graphicFrame>
        <p:nvGraphicFramePr>
          <p:cNvPr id="33795" name="Object 7"/>
          <p:cNvGraphicFramePr>
            <a:graphicFrameLocks noChangeAspect="1"/>
          </p:cNvGraphicFramePr>
          <p:nvPr/>
        </p:nvGraphicFramePr>
        <p:xfrm>
          <a:off x="3027364" y="5511800"/>
          <a:ext cx="22590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040543" imgH="241269" progId="Equation.3">
                  <p:embed/>
                </p:oleObj>
              </mc:Choice>
              <mc:Fallback>
                <p:oleObj name="Equazione" r:id="rId4" imgW="1040543" imgH="241269" progId="Equation.3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4" y="5511800"/>
                        <a:ext cx="2259012" cy="5603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2"/>
          <p:cNvGraphicFramePr>
            <a:graphicFrameLocks noChangeAspect="1"/>
          </p:cNvGraphicFramePr>
          <p:nvPr/>
        </p:nvGraphicFramePr>
        <p:xfrm>
          <a:off x="5715000" y="3857625"/>
          <a:ext cx="30543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683" imgH="431831" progId="Equation.3">
                  <p:embed/>
                </p:oleObj>
              </mc:Choice>
              <mc:Fallback>
                <p:oleObj name="Equation" r:id="rId6" imgW="1511683" imgH="431831" progId="Equation.3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57625"/>
                        <a:ext cx="3054350" cy="935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CasellaDiTesto 11"/>
          <p:cNvSpPr txBox="1">
            <a:spLocks noChangeArrowheads="1"/>
          </p:cNvSpPr>
          <p:nvPr/>
        </p:nvSpPr>
        <p:spPr bwMode="auto">
          <a:xfrm>
            <a:off x="388649" y="2404484"/>
            <a:ext cx="8494118" cy="3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g</a:t>
            </a:r>
            <a:r>
              <a:rPr lang="en-US" dirty="0"/>
              <a:t>= degree of reaction at gelation A, B= Constants not dependent on temperature</a:t>
            </a:r>
          </a:p>
        </p:txBody>
      </p:sp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354013" y="3857625"/>
          <a:ext cx="4646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2298401" imgH="507633" progId="Equation.3">
                  <p:embed/>
                </p:oleObj>
              </mc:Choice>
              <mc:Fallback>
                <p:oleObj name="Equazione" r:id="rId8" imgW="2298401" imgH="507633" progId="Equation.3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3857625"/>
                        <a:ext cx="4646612" cy="1100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23528" y="692696"/>
            <a:ext cx="7545065" cy="3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Viscosity of the resin is a function of temperature and degree of reaction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66700" y="342900"/>
            <a:ext cx="8610600" cy="6172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5085" tIns="37542" rIns="75085" bIns="37542" anchor="ctr"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42955" y="1143020"/>
            <a:ext cx="2313001" cy="5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66" tIns="45582" rIns="91166" bIns="45582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/>
              <a:t>(Kenny </a:t>
            </a:r>
            <a:r>
              <a:rPr lang="it-IT" sz="1600" i="1"/>
              <a:t>et. al.</a:t>
            </a:r>
            <a:r>
              <a:rPr lang="it-IT" sz="1600"/>
              <a:t> 1990)</a:t>
            </a:r>
          </a:p>
          <a:p>
            <a:pPr eaLnBrk="1" hangingPunct="1"/>
            <a:r>
              <a:rPr lang="it-IT" sz="1600"/>
              <a:t>(Maffezzoli </a:t>
            </a:r>
            <a:r>
              <a:rPr lang="it-IT" sz="1600" i="1"/>
              <a:t>et. al.</a:t>
            </a:r>
            <a:r>
              <a:rPr lang="it-IT" sz="1600"/>
              <a:t> 1994)</a:t>
            </a:r>
          </a:p>
        </p:txBody>
      </p:sp>
      <p:pic>
        <p:nvPicPr>
          <p:cNvPr id="34822" name="Picture 5" descr="visco_ti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4"/>
            <a:ext cx="5715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3167063" y="817563"/>
          <a:ext cx="53149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2628556" imgH="546215" progId="Equation.3">
                  <p:embed/>
                </p:oleObj>
              </mc:Choice>
              <mc:Fallback>
                <p:oleObj name="Equazione" r:id="rId3" imgW="2628556" imgH="546215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817563"/>
                        <a:ext cx="5314950" cy="1181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7"/>
          <p:cNvGraphicFramePr>
            <a:graphicFrameLocks noChangeAspect="1"/>
          </p:cNvGraphicFramePr>
          <p:nvPr/>
        </p:nvGraphicFramePr>
        <p:xfrm>
          <a:off x="6000750" y="2428875"/>
          <a:ext cx="22590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0543" imgH="241269" progId="Equation.3">
                  <p:embed/>
                </p:oleObj>
              </mc:Choice>
              <mc:Fallback>
                <p:oleObj name="Equation" r:id="rId5" imgW="1040543" imgH="241269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2428875"/>
                        <a:ext cx="2259013" cy="5603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CasellaDiTesto 8"/>
          <p:cNvSpPr txBox="1">
            <a:spLocks noChangeArrowheads="1"/>
          </p:cNvSpPr>
          <p:nvPr/>
        </p:nvSpPr>
        <p:spPr bwMode="auto">
          <a:xfrm>
            <a:off x="6357952" y="3786198"/>
            <a:ext cx="1594618" cy="646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185" tIns="45591" rIns="91185" bIns="455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Epoxy resin </a:t>
            </a:r>
          </a:p>
          <a:p>
            <a:pPr eaLnBrk="1" hangingPunct="1"/>
            <a:r>
              <a:rPr lang="en-US" dirty="0"/>
              <a:t>TGDDM-DDS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7" y="214313"/>
            <a:ext cx="8858250" cy="7143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b="1">
                <a:latin typeface="Times New Roman" charset="0"/>
                <a:ea typeface="ＭＳ Ｐゴシック" charset="0"/>
              </a:rPr>
              <a:t>Modeling results: sudden heating at cure temperature</a:t>
            </a:r>
            <a:endParaRPr lang="it-IT" b="1">
              <a:latin typeface="Times New Roman" charset="0"/>
              <a:ea typeface="ＭＳ Ｐゴシック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495800" y="47244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lIns="75085" tIns="37542" rIns="75085" bIns="37542" anchor="ctr"/>
          <a:lstStyle/>
          <a:p>
            <a:endParaRPr lang="it-IT">
              <a:latin typeface="Times New Roman" charset="0"/>
            </a:endParaRPr>
          </a:p>
        </p:txBody>
      </p:sp>
      <p:pic>
        <p:nvPicPr>
          <p:cNvPr id="35845" name="Picture 8" descr="HalfThickne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7" y="1071563"/>
            <a:ext cx="86582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0" y="1098559"/>
            <a:ext cx="4000500" cy="1615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1166" tIns="45582" rIns="91166" bIns="45582">
            <a:spAutoFit/>
          </a:bodyPr>
          <a:lstStyle>
            <a:lvl1pPr marL="569913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/>
              <a:t>Thickness 14 mm</a:t>
            </a:r>
          </a:p>
          <a:p>
            <a:pPr eaLnBrk="1" hangingPunct="1">
              <a:spcBef>
                <a:spcPct val="50000"/>
              </a:spcBef>
            </a:pPr>
            <a:r>
              <a:rPr lang="it-IT"/>
              <a:t>T</a:t>
            </a:r>
            <a:r>
              <a:rPr lang="it-IT" baseline="-25000"/>
              <a:t>cure</a:t>
            </a:r>
            <a:r>
              <a:rPr lang="it-IT"/>
              <a:t> = 177 °C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Symbol" charset="0"/>
              </a:rPr>
              <a:t>q</a:t>
            </a:r>
            <a:r>
              <a:rPr lang="it-IT"/>
              <a:t>= Temp. Adimensionale</a:t>
            </a:r>
          </a:p>
        </p:txBody>
      </p:sp>
      <p:graphicFrame>
        <p:nvGraphicFramePr>
          <p:cNvPr id="35842" name="Object 0"/>
          <p:cNvGraphicFramePr>
            <a:graphicFrameLocks noChangeAspect="1"/>
          </p:cNvGraphicFramePr>
          <p:nvPr/>
        </p:nvGraphicFramePr>
        <p:xfrm>
          <a:off x="3" y="5592766"/>
          <a:ext cx="359727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2445" imgH="545886" progId="Equation.3">
                  <p:embed/>
                </p:oleObj>
              </mc:Choice>
              <mc:Fallback>
                <p:oleObj name="Equation" r:id="rId3" imgW="1662445" imgH="545886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5592766"/>
                        <a:ext cx="3597275" cy="1265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12"/>
          <p:cNvSpPr txBox="1">
            <a:spLocks noChangeArrowheads="1"/>
          </p:cNvSpPr>
          <p:nvPr/>
        </p:nvSpPr>
        <p:spPr bwMode="auto">
          <a:xfrm rot="16200000">
            <a:off x="3149627" y="5006976"/>
            <a:ext cx="1306513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300">
                <a:latin typeface="Symbol" charset="0"/>
              </a:rPr>
              <a:t>h</a:t>
            </a:r>
            <a:r>
              <a:rPr lang="it-IT" sz="2300">
                <a:latin typeface="Times New Roman" charset="0"/>
              </a:rPr>
              <a:t>/</a:t>
            </a:r>
            <a:r>
              <a:rPr lang="it-IT" sz="2300">
                <a:latin typeface="Symbol" charset="0"/>
              </a:rPr>
              <a:t>h</a:t>
            </a:r>
            <a:r>
              <a:rPr lang="it-IT" sz="2300" baseline="-25000">
                <a:latin typeface="Times New Roman" charset="0"/>
              </a:rPr>
              <a:t>r</a:t>
            </a:r>
          </a:p>
        </p:txBody>
      </p:sp>
      <p:sp>
        <p:nvSpPr>
          <p:cNvPr id="35848" name="Text Box 13"/>
          <p:cNvSpPr txBox="1">
            <a:spLocks noChangeArrowheads="1"/>
          </p:cNvSpPr>
          <p:nvPr/>
        </p:nvSpPr>
        <p:spPr bwMode="auto">
          <a:xfrm>
            <a:off x="4632338" y="2678125"/>
            <a:ext cx="408101" cy="383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75077" tIns="37538" rIns="75077" bIns="375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>
                <a:latin typeface="Symbol" charset="0"/>
              </a:rPr>
              <a:t>a</a:t>
            </a:r>
            <a:r>
              <a:rPr lang="it-IT" sz="2000" baseline="-25000">
                <a:latin typeface="Times New Roman" charset="0"/>
              </a:rPr>
              <a:t>g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mmagine 7" descr="cura-senza-stampo-amax-temp-6m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08113"/>
            <a:ext cx="52578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44475"/>
            <a:ext cx="7772400" cy="1143000"/>
          </a:xfrm>
        </p:spPr>
        <p:txBody>
          <a:bodyPr/>
          <a:lstStyle/>
          <a:p>
            <a:r>
              <a:rPr lang="en-US" sz="2300" b="1">
                <a:latin typeface="Times New Roman" charset="0"/>
                <a:ea typeface="ＭＳ Ｐゴシック" charset="0"/>
              </a:rPr>
              <a:t>Numerical solutions of energy balance and kinetic equation: Temperature at skin and core of the composite laminate</a:t>
            </a:r>
          </a:p>
        </p:txBody>
      </p:sp>
      <p:sp>
        <p:nvSpPr>
          <p:cNvPr id="82948" name="CasellaDiTesto 4"/>
          <p:cNvSpPr txBox="1">
            <a:spLocks noChangeArrowheads="1"/>
          </p:cNvSpPr>
          <p:nvPr/>
        </p:nvSpPr>
        <p:spPr bwMode="auto">
          <a:xfrm>
            <a:off x="4743463" y="1836751"/>
            <a:ext cx="2459961" cy="352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Mid plane temperature</a:t>
            </a:r>
          </a:p>
        </p:txBody>
      </p:sp>
      <p:cxnSp>
        <p:nvCxnSpPr>
          <p:cNvPr id="82949" name="Connettore 2 6"/>
          <p:cNvCxnSpPr>
            <a:cxnSpLocks noChangeShapeType="1"/>
          </p:cNvCxnSpPr>
          <p:nvPr/>
        </p:nvCxnSpPr>
        <p:spPr bwMode="auto">
          <a:xfrm rot="5400000">
            <a:off x="4447383" y="2091532"/>
            <a:ext cx="306387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950" name="CasellaDiTesto 4"/>
          <p:cNvSpPr txBox="1">
            <a:spLocks noChangeArrowheads="1"/>
          </p:cNvSpPr>
          <p:nvPr/>
        </p:nvSpPr>
        <p:spPr bwMode="auto">
          <a:xfrm rot="16200000">
            <a:off x="30377" y="3557404"/>
            <a:ext cx="1834752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Temperature, °C</a:t>
            </a:r>
          </a:p>
        </p:txBody>
      </p:sp>
      <p:sp>
        <p:nvSpPr>
          <p:cNvPr id="82951" name="CasellaDiTesto 4"/>
          <p:cNvSpPr txBox="1">
            <a:spLocks noChangeArrowheads="1"/>
          </p:cNvSpPr>
          <p:nvPr/>
        </p:nvSpPr>
        <p:spPr bwMode="auto">
          <a:xfrm>
            <a:off x="3086112" y="6542101"/>
            <a:ext cx="899700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Time, s</a:t>
            </a:r>
          </a:p>
        </p:txBody>
      </p:sp>
      <p:sp>
        <p:nvSpPr>
          <p:cNvPr id="82952" name="CasellaDiTesto 4"/>
          <p:cNvSpPr txBox="1">
            <a:spLocks noChangeArrowheads="1"/>
          </p:cNvSpPr>
          <p:nvPr/>
        </p:nvSpPr>
        <p:spPr bwMode="auto">
          <a:xfrm>
            <a:off x="4743464" y="3184543"/>
            <a:ext cx="3115376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Imposed temperature at B.C.</a:t>
            </a:r>
          </a:p>
        </p:txBody>
      </p:sp>
      <p:cxnSp>
        <p:nvCxnSpPr>
          <p:cNvPr id="82953" name="Connettore 2 12"/>
          <p:cNvCxnSpPr>
            <a:cxnSpLocks noChangeShapeType="1"/>
            <a:stCxn id="82952" idx="1"/>
          </p:cNvCxnSpPr>
          <p:nvPr/>
        </p:nvCxnSpPr>
        <p:spPr bwMode="auto">
          <a:xfrm flipH="1" flipV="1">
            <a:off x="4229132" y="2816265"/>
            <a:ext cx="514332" cy="5446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magine 12" descr="cura-senza-stampo-amax-alfa-6m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77" y="1285875"/>
            <a:ext cx="4899025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28650" y="18415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166" tIns="45582" rIns="91166" bIns="45582" anchor="ctr"/>
          <a:lstStyle/>
          <a:p>
            <a:pPr algn="ctr" defTabSz="911184" eaLnBrk="0" hangingPunct="0">
              <a:defRPr/>
            </a:pPr>
            <a:r>
              <a:rPr lang="en-US" sz="23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Numerical solutions of energy balance and kinetic equation: degree of reaction at skin and core of the composite laminate</a:t>
            </a:r>
          </a:p>
        </p:txBody>
      </p:sp>
      <p:sp>
        <p:nvSpPr>
          <p:cNvPr id="83972" name="CasellaDiTesto 10"/>
          <p:cNvSpPr txBox="1">
            <a:spLocks noChangeArrowheads="1"/>
          </p:cNvSpPr>
          <p:nvPr/>
        </p:nvSpPr>
        <p:spPr bwMode="auto">
          <a:xfrm>
            <a:off x="1475656" y="1484784"/>
            <a:ext cx="3331994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degree of reaction at mid plane</a:t>
            </a:r>
          </a:p>
        </p:txBody>
      </p:sp>
      <p:cxnSp>
        <p:nvCxnSpPr>
          <p:cNvPr id="83973" name="Connettore 2 12"/>
          <p:cNvCxnSpPr>
            <a:cxnSpLocks noChangeShapeType="1"/>
          </p:cNvCxnSpPr>
          <p:nvPr/>
        </p:nvCxnSpPr>
        <p:spPr bwMode="auto">
          <a:xfrm>
            <a:off x="4800600" y="1592290"/>
            <a:ext cx="514350" cy="60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3974" name="CasellaDiTesto 4"/>
          <p:cNvSpPr txBox="1">
            <a:spLocks noChangeArrowheads="1"/>
          </p:cNvSpPr>
          <p:nvPr/>
        </p:nvSpPr>
        <p:spPr bwMode="auto">
          <a:xfrm>
            <a:off x="4457713" y="6367477"/>
            <a:ext cx="899700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Time, s</a:t>
            </a:r>
          </a:p>
        </p:txBody>
      </p:sp>
      <p:sp>
        <p:nvSpPr>
          <p:cNvPr id="83975" name="CasellaDiTesto 4"/>
          <p:cNvSpPr txBox="1">
            <a:spLocks noChangeArrowheads="1"/>
          </p:cNvSpPr>
          <p:nvPr/>
        </p:nvSpPr>
        <p:spPr bwMode="auto">
          <a:xfrm>
            <a:off x="6172213" y="2509858"/>
            <a:ext cx="3179822" cy="629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Degree of reaction at the skin  </a:t>
            </a:r>
          </a:p>
          <a:p>
            <a:pPr eaLnBrk="1" hangingPunct="1"/>
            <a:r>
              <a:rPr lang="en-US"/>
              <a:t>where B.C. are imposed</a:t>
            </a:r>
          </a:p>
        </p:txBody>
      </p:sp>
      <p:cxnSp>
        <p:nvCxnSpPr>
          <p:cNvPr id="83976" name="Connettore 2 18"/>
          <p:cNvCxnSpPr>
            <a:cxnSpLocks noChangeShapeType="1"/>
          </p:cNvCxnSpPr>
          <p:nvPr/>
        </p:nvCxnSpPr>
        <p:spPr bwMode="auto">
          <a:xfrm rot="16200000" flipV="1">
            <a:off x="5870575" y="2208213"/>
            <a:ext cx="48895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977" name="Connettore 1 21"/>
          <p:cNvCxnSpPr>
            <a:cxnSpLocks noChangeShapeType="1"/>
          </p:cNvCxnSpPr>
          <p:nvPr/>
        </p:nvCxnSpPr>
        <p:spPr bwMode="auto">
          <a:xfrm>
            <a:off x="2457452" y="3810001"/>
            <a:ext cx="4914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3978" name="CasellaDiTesto 23"/>
          <p:cNvSpPr txBox="1">
            <a:spLocks noChangeArrowheads="1"/>
          </p:cNvSpPr>
          <p:nvPr/>
        </p:nvSpPr>
        <p:spPr bwMode="auto">
          <a:xfrm>
            <a:off x="7429511" y="3673489"/>
            <a:ext cx="382845" cy="3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mbol" charset="0"/>
              </a:rPr>
              <a:t>a</a:t>
            </a:r>
            <a:r>
              <a:rPr lang="en-US" baseline="-25000"/>
              <a:t>g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1" descr="D:\Documenti\presentazioni\didattica\compositi\immagini\cura-senza-stampo-amax-eta-6m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4786312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1500" y="28575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166" tIns="45582" rIns="91166" bIns="45582" anchor="ctr"/>
          <a:lstStyle/>
          <a:p>
            <a:pPr algn="ctr" defTabSz="911184" eaLnBrk="0" hangingPunct="0">
              <a:defRPr/>
            </a:pPr>
            <a:r>
              <a:rPr lang="en-US" sz="23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Numerical solutions of energy balance and kinetic equation: degree of reaction at skin and core of the composite laminate</a:t>
            </a:r>
          </a:p>
        </p:txBody>
      </p:sp>
      <p:sp>
        <p:nvSpPr>
          <p:cNvPr id="36869" name="CasellaDiTesto 10"/>
          <p:cNvSpPr txBox="1">
            <a:spLocks noChangeArrowheads="1"/>
          </p:cNvSpPr>
          <p:nvPr/>
        </p:nvSpPr>
        <p:spPr bwMode="auto">
          <a:xfrm>
            <a:off x="1543061" y="1530367"/>
            <a:ext cx="2378849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Viscosity at mid plane</a:t>
            </a:r>
          </a:p>
        </p:txBody>
      </p:sp>
      <p:cxnSp>
        <p:nvCxnSpPr>
          <p:cNvPr id="36870" name="Connettore 2 12"/>
          <p:cNvCxnSpPr>
            <a:cxnSpLocks noChangeShapeType="1"/>
          </p:cNvCxnSpPr>
          <p:nvPr/>
        </p:nvCxnSpPr>
        <p:spPr bwMode="auto">
          <a:xfrm>
            <a:off x="2857500" y="1928813"/>
            <a:ext cx="1428750" cy="500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1" name="CasellaDiTesto 4"/>
          <p:cNvSpPr txBox="1">
            <a:spLocks noChangeArrowheads="1"/>
          </p:cNvSpPr>
          <p:nvPr/>
        </p:nvSpPr>
        <p:spPr bwMode="auto">
          <a:xfrm>
            <a:off x="2571765" y="6357955"/>
            <a:ext cx="899700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Time, s</a:t>
            </a:r>
          </a:p>
        </p:txBody>
      </p:sp>
      <p:sp>
        <p:nvSpPr>
          <p:cNvPr id="36872" name="CasellaDiTesto 4"/>
          <p:cNvSpPr txBox="1">
            <a:spLocks noChangeArrowheads="1"/>
          </p:cNvSpPr>
          <p:nvPr/>
        </p:nvSpPr>
        <p:spPr bwMode="auto">
          <a:xfrm>
            <a:off x="5214953" y="2857516"/>
            <a:ext cx="2640612" cy="629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Viscosity at the skin  </a:t>
            </a:r>
          </a:p>
          <a:p>
            <a:pPr eaLnBrk="1" hangingPunct="1"/>
            <a:r>
              <a:rPr lang="en-US"/>
              <a:t>where B.C. are imposed</a:t>
            </a:r>
          </a:p>
        </p:txBody>
      </p:sp>
      <p:cxnSp>
        <p:nvCxnSpPr>
          <p:cNvPr id="36873" name="Connettore 2 18"/>
          <p:cNvCxnSpPr>
            <a:cxnSpLocks noChangeShapeType="1"/>
          </p:cNvCxnSpPr>
          <p:nvPr/>
        </p:nvCxnSpPr>
        <p:spPr bwMode="auto">
          <a:xfrm rot="10800000">
            <a:off x="4572001" y="2428902"/>
            <a:ext cx="642938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4" name="CasellaDiTesto 4"/>
          <p:cNvSpPr txBox="1">
            <a:spLocks noChangeArrowheads="1"/>
          </p:cNvSpPr>
          <p:nvPr/>
        </p:nvSpPr>
        <p:spPr bwMode="auto">
          <a:xfrm rot="16200000">
            <a:off x="-607693" y="3447075"/>
            <a:ext cx="1853575" cy="352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5085" tIns="37542" rIns="75085" bIns="375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Ln viscosity, Pas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546727" y="4899025"/>
          <a:ext cx="3597275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2445" imgH="545886" progId="Equation.3">
                  <p:embed/>
                </p:oleObj>
              </mc:Choice>
              <mc:Fallback>
                <p:oleObj name="Equation" r:id="rId3" imgW="1662445" imgH="545886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7" y="4899025"/>
                        <a:ext cx="3597275" cy="12652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2" y="274638"/>
            <a:ext cx="85725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3200" b="1" dirty="0" err="1">
                <a:latin typeface="Times New Roman" charset="0"/>
                <a:ea typeface="ＭＳ Ｐゴシック" charset="0"/>
              </a:rPr>
              <a:t>Crritical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parameter</a:t>
            </a:r>
            <a:r>
              <a:rPr lang="it-IT" sz="3200" b="1" dirty="0">
                <a:latin typeface="Times New Roman" charset="0"/>
                <a:ea typeface="ＭＳ Ｐゴシック" charset="0"/>
              </a:rPr>
              <a:t> in autoclave </a:t>
            </a:r>
            <a:r>
              <a:rPr lang="it-IT" sz="3200" b="1" dirty="0" err="1">
                <a:latin typeface="Times New Roman" charset="0"/>
                <a:ea typeface="ＭＳ Ｐゴシック" charset="0"/>
              </a:rPr>
              <a:t>lamination</a:t>
            </a:r>
            <a:endParaRPr lang="it-IT" sz="3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Choice of </a:t>
            </a:r>
            <a:r>
              <a:rPr lang="it-IT" dirty="0" err="1">
                <a:latin typeface="Times New Roman" charset="0"/>
                <a:ea typeface="ＭＳ Ｐゴシック" charset="0"/>
              </a:rPr>
              <a:t>auxiliary</a:t>
            </a:r>
            <a:r>
              <a:rPr lang="it-IT" dirty="0">
                <a:latin typeface="Times New Roman" charset="0"/>
                <a:ea typeface="ＭＳ Ｐゴシック" charset="0"/>
              </a:rPr>
              <a:t> </a:t>
            </a:r>
            <a:r>
              <a:rPr lang="it-IT" dirty="0" err="1">
                <a:latin typeface="Times New Roman" charset="0"/>
                <a:ea typeface="ＭＳ Ｐゴシック" charset="0"/>
              </a:rPr>
              <a:t>materials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 err="1">
                <a:latin typeface="Times New Roman" charset="0"/>
                <a:ea typeface="ＭＳ Ｐゴシック" charset="0"/>
              </a:rPr>
              <a:t>Resin</a:t>
            </a:r>
            <a:r>
              <a:rPr lang="it-IT" dirty="0">
                <a:latin typeface="Times New Roman" charset="0"/>
                <a:ea typeface="ＭＳ Ｐゴシック" charset="0"/>
              </a:rPr>
              <a:t> </a:t>
            </a:r>
            <a:r>
              <a:rPr lang="it-IT" dirty="0" err="1">
                <a:latin typeface="Times New Roman" charset="0"/>
                <a:ea typeface="ＭＳ Ｐゴシック" charset="0"/>
              </a:rPr>
              <a:t>content</a:t>
            </a:r>
            <a:r>
              <a:rPr lang="it-IT" dirty="0">
                <a:latin typeface="Times New Roman" charset="0"/>
                <a:ea typeface="ＭＳ Ｐゴシック" charset="0"/>
              </a:rPr>
              <a:t> and </a:t>
            </a:r>
            <a:r>
              <a:rPr lang="it-IT" dirty="0" err="1">
                <a:latin typeface="Times New Roman" charset="0"/>
                <a:ea typeface="ＭＳ Ｐゴシック" charset="0"/>
              </a:rPr>
              <a:t>resin</a:t>
            </a:r>
            <a:r>
              <a:rPr lang="it-IT" dirty="0">
                <a:latin typeface="Times New Roman" charset="0"/>
                <a:ea typeface="ＭＳ Ｐゴシック" charset="0"/>
              </a:rPr>
              <a:t> </a:t>
            </a:r>
            <a:r>
              <a:rPr lang="it-IT" dirty="0" err="1">
                <a:latin typeface="Times New Roman" charset="0"/>
                <a:ea typeface="ＭＳ Ｐゴシック" charset="0"/>
              </a:rPr>
              <a:t>hydrostatic</a:t>
            </a:r>
            <a:r>
              <a:rPr lang="it-IT" dirty="0">
                <a:latin typeface="Times New Roman" charset="0"/>
                <a:ea typeface="ＭＳ Ｐゴシック" charset="0"/>
              </a:rPr>
              <a:t> pressure</a:t>
            </a: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Void (</a:t>
            </a:r>
            <a:r>
              <a:rPr lang="it-IT" dirty="0" err="1">
                <a:latin typeface="Times New Roman" charset="0"/>
                <a:ea typeface="ＭＳ Ｐゴシック" charset="0"/>
              </a:rPr>
              <a:t>porosity</a:t>
            </a:r>
            <a:r>
              <a:rPr lang="it-IT" dirty="0">
                <a:latin typeface="Times New Roman" charset="0"/>
                <a:ea typeface="ＭＳ Ｐゴシック" charset="0"/>
              </a:rPr>
              <a:t>) </a:t>
            </a:r>
            <a:r>
              <a:rPr lang="it-IT" dirty="0" err="1">
                <a:latin typeface="Times New Roman" charset="0"/>
                <a:ea typeface="ＭＳ Ｐゴシック" charset="0"/>
              </a:rPr>
              <a:t>removal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Vacuum and pressure on </a:t>
            </a:r>
            <a:r>
              <a:rPr lang="it-IT">
                <a:latin typeface="Times New Roman" charset="0"/>
                <a:ea typeface="ＭＳ Ｐゴシック" charset="0"/>
              </a:rPr>
              <a:t>the laminate (and cores)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it-IT" dirty="0">
                <a:latin typeface="Times New Roman" charset="0"/>
                <a:ea typeface="ＭＳ Ｐゴシック" charset="0"/>
              </a:rPr>
              <a:t>Thermal </a:t>
            </a:r>
            <a:r>
              <a:rPr lang="it-IT" dirty="0" err="1">
                <a:latin typeface="Times New Roman" charset="0"/>
                <a:ea typeface="ＭＳ Ｐゴシック" charset="0"/>
              </a:rPr>
              <a:t>history</a:t>
            </a:r>
            <a:endParaRPr lang="it-IT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2" y="244929"/>
            <a:ext cx="8643620" cy="990600"/>
          </a:xfrm>
          <a:noFill/>
        </p:spPr>
        <p:txBody>
          <a:bodyPr/>
          <a:lstStyle/>
          <a:p>
            <a:pPr eaLnBrk="1" hangingPunct="1"/>
            <a:r>
              <a:rPr lang="en-US" sz="3200" b="1">
                <a:latin typeface="Times New Roman" charset="0"/>
              </a:rPr>
              <a:t>Process modeling</a:t>
            </a:r>
          </a:p>
        </p:txBody>
      </p:sp>
      <p:grpSp>
        <p:nvGrpSpPr>
          <p:cNvPr id="45059" name="Group 10"/>
          <p:cNvGrpSpPr>
            <a:grpSpLocks/>
          </p:cNvGrpSpPr>
          <p:nvPr/>
        </p:nvGrpSpPr>
        <p:grpSpPr bwMode="auto">
          <a:xfrm>
            <a:off x="457200" y="3200400"/>
            <a:ext cx="3048000" cy="1447800"/>
            <a:chOff x="288" y="2304"/>
            <a:chExt cx="1920" cy="912"/>
          </a:xfrm>
        </p:grpSpPr>
        <p:sp>
          <p:nvSpPr>
            <p:cNvPr id="45075" name="Rectangle 4"/>
            <p:cNvSpPr>
              <a:spLocks noChangeArrowheads="1"/>
            </p:cNvSpPr>
            <p:nvPr/>
          </p:nvSpPr>
          <p:spPr bwMode="auto">
            <a:xfrm>
              <a:off x="384" y="24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1014" tIns="55507" rIns="111014" bIns="55507"/>
            <a:lstStyle/>
            <a:p>
              <a:pPr indent="5228" defTabSz="907275">
                <a:lnSpc>
                  <a:spcPct val="90000"/>
                </a:lnSpc>
              </a:pPr>
              <a:r>
                <a:rPr lang="it-IT" b="1" dirty="0" err="1"/>
                <a:t>Transport</a:t>
              </a:r>
              <a:r>
                <a:rPr lang="it-IT" b="1" dirty="0"/>
                <a:t> </a:t>
              </a:r>
              <a:r>
                <a:rPr lang="it-IT" b="1" dirty="0" err="1"/>
                <a:t>phenomena</a:t>
              </a:r>
              <a:endParaRPr lang="it-IT" b="1" dirty="0"/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r>
                <a:rPr lang="it-IT" i="1" dirty="0"/>
                <a:t>Energy</a:t>
              </a:r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r>
                <a:rPr lang="it-IT" dirty="0"/>
                <a:t>Mass (</a:t>
              </a:r>
              <a:r>
                <a:rPr lang="it-IT" u="sng" dirty="0"/>
                <a:t>volatile </a:t>
              </a:r>
              <a:r>
                <a:rPr lang="it-IT" u="sng" dirty="0" err="1"/>
                <a:t>diffusion</a:t>
              </a:r>
              <a:r>
                <a:rPr lang="it-IT" dirty="0"/>
                <a:t>)</a:t>
              </a:r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r>
                <a:rPr lang="it-IT" dirty="0" err="1"/>
                <a:t>Momentum</a:t>
              </a:r>
              <a:r>
                <a:rPr lang="it-IT" dirty="0"/>
                <a:t> (</a:t>
              </a:r>
              <a:r>
                <a:rPr lang="it-IT" u="sng" dirty="0" err="1"/>
                <a:t>resin</a:t>
              </a:r>
              <a:r>
                <a:rPr lang="it-IT" u="sng" dirty="0"/>
                <a:t> flow</a:t>
              </a:r>
              <a:r>
                <a:rPr lang="it-IT" dirty="0"/>
                <a:t>)</a:t>
              </a:r>
              <a:endParaRPr lang="it-IT" sz="1600" dirty="0"/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endParaRPr lang="it-IT" sz="2000" dirty="0"/>
            </a:p>
          </p:txBody>
        </p:sp>
        <p:sp>
          <p:nvSpPr>
            <p:cNvPr id="45076" name="Rectangle 7"/>
            <p:cNvSpPr>
              <a:spLocks noChangeArrowheads="1"/>
            </p:cNvSpPr>
            <p:nvPr/>
          </p:nvSpPr>
          <p:spPr bwMode="auto">
            <a:xfrm>
              <a:off x="288" y="2304"/>
              <a:ext cx="1920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11026" tIns="55513" rIns="111026" bIns="55513"/>
            <a:lstStyle/>
            <a:p>
              <a:endParaRPr lang="en-US"/>
            </a:p>
          </p:txBody>
        </p:sp>
      </p:grpSp>
      <p:grpSp>
        <p:nvGrpSpPr>
          <p:cNvPr id="45060" name="Group 9"/>
          <p:cNvGrpSpPr>
            <a:grpSpLocks/>
          </p:cNvGrpSpPr>
          <p:nvPr/>
        </p:nvGrpSpPr>
        <p:grpSpPr bwMode="auto">
          <a:xfrm>
            <a:off x="214630" y="4876800"/>
            <a:ext cx="3290570" cy="1447800"/>
            <a:chOff x="288" y="3216"/>
            <a:chExt cx="1920" cy="912"/>
          </a:xfrm>
        </p:grpSpPr>
        <p:sp>
          <p:nvSpPr>
            <p:cNvPr id="45073" name="Rectangle 5"/>
            <p:cNvSpPr>
              <a:spLocks noChangeArrowheads="1"/>
            </p:cNvSpPr>
            <p:nvPr/>
          </p:nvSpPr>
          <p:spPr bwMode="auto">
            <a:xfrm>
              <a:off x="384" y="3312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1014" tIns="55507" rIns="111014" bIns="55507"/>
            <a:lstStyle/>
            <a:p>
              <a:pPr indent="5228" defTabSz="907275">
                <a:lnSpc>
                  <a:spcPct val="90000"/>
                </a:lnSpc>
              </a:pPr>
              <a:r>
                <a:rPr lang="it-IT" b="1"/>
                <a:t>Composite properties</a:t>
              </a:r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r>
                <a:rPr lang="it-IT"/>
                <a:t>Thermal properties of composite and tools</a:t>
              </a:r>
            </a:p>
            <a:p>
              <a:pPr indent="5228" defTabSz="907275">
                <a:lnSpc>
                  <a:spcPct val="90000"/>
                </a:lnSpc>
                <a:buFontTx/>
                <a:buChar char="•"/>
              </a:pPr>
              <a:endParaRPr lang="it-IT"/>
            </a:p>
          </p:txBody>
        </p:sp>
        <p:sp>
          <p:nvSpPr>
            <p:cNvPr id="45074" name="Rectangle 8"/>
            <p:cNvSpPr>
              <a:spLocks noChangeArrowheads="1"/>
            </p:cNvSpPr>
            <p:nvPr/>
          </p:nvSpPr>
          <p:spPr bwMode="auto">
            <a:xfrm>
              <a:off x="288" y="3216"/>
              <a:ext cx="1920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11026" tIns="55513" rIns="111026" bIns="55513"/>
            <a:lstStyle/>
            <a:p>
              <a:endParaRPr lang="en-US"/>
            </a:p>
          </p:txBody>
        </p:sp>
      </p:grpSp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214631" y="1653280"/>
            <a:ext cx="3252470" cy="1362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675" tIns="55333" rIns="110675" bIns="55333">
            <a:spAutoFit/>
          </a:bodyPr>
          <a:lstStyle>
            <a:lvl1pPr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b="1" dirty="0" err="1"/>
              <a:t>Material</a:t>
            </a:r>
            <a:r>
              <a:rPr lang="it-IT" b="1" dirty="0"/>
              <a:t> </a:t>
            </a:r>
            <a:r>
              <a:rPr lang="it-IT" b="1" dirty="0" err="1"/>
              <a:t>behaviour</a:t>
            </a:r>
            <a:endParaRPr lang="it-IT" b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i="1" dirty="0"/>
              <a:t>Cure </a:t>
            </a:r>
            <a:r>
              <a:rPr lang="it-IT" i="1"/>
              <a:t>kinetics</a:t>
            </a:r>
            <a:endParaRPr lang="it-IT" i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dirty="0" err="1"/>
              <a:t>Rheology</a:t>
            </a:r>
            <a:endParaRPr lang="it-IT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dirty="0"/>
              <a:t>(</a:t>
            </a:r>
            <a:r>
              <a:rPr lang="it-IT" dirty="0" err="1"/>
              <a:t>Crystallization</a:t>
            </a:r>
            <a:r>
              <a:rPr lang="it-IT" dirty="0"/>
              <a:t> </a:t>
            </a:r>
            <a:r>
              <a:rPr lang="it-IT" dirty="0" err="1"/>
              <a:t>kinetics</a:t>
            </a:r>
            <a:r>
              <a:rPr lang="it-IT" dirty="0"/>
              <a:t> in </a:t>
            </a:r>
            <a:r>
              <a:rPr lang="it-IT" dirty="0" err="1"/>
              <a:t>Themopl</a:t>
            </a:r>
            <a:r>
              <a:rPr lang="it-IT" dirty="0"/>
              <a:t>. </a:t>
            </a:r>
            <a:r>
              <a:rPr lang="it-IT" dirty="0" err="1"/>
              <a:t>Composites</a:t>
            </a:r>
            <a:r>
              <a:rPr lang="it-IT" dirty="0"/>
              <a:t>)</a:t>
            </a:r>
          </a:p>
        </p:txBody>
      </p:sp>
      <p:sp>
        <p:nvSpPr>
          <p:cNvPr id="45062" name="Text Box 17"/>
          <p:cNvSpPr txBox="1">
            <a:spLocks noChangeArrowheads="1"/>
          </p:cNvSpPr>
          <p:nvPr/>
        </p:nvSpPr>
        <p:spPr bwMode="auto">
          <a:xfrm>
            <a:off x="4572000" y="5029208"/>
            <a:ext cx="1981200" cy="388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675" tIns="55333" rIns="110675" bIns="55333">
            <a:spAutoFit/>
          </a:bodyPr>
          <a:lstStyle>
            <a:lvl1pPr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/>
              <a:t>Geometry </a:t>
            </a:r>
          </a:p>
        </p:txBody>
      </p:sp>
      <p:sp>
        <p:nvSpPr>
          <p:cNvPr id="45063" name="Text Box 20"/>
          <p:cNvSpPr txBox="1">
            <a:spLocks noChangeArrowheads="1"/>
          </p:cNvSpPr>
          <p:nvPr/>
        </p:nvSpPr>
        <p:spPr bwMode="auto">
          <a:xfrm>
            <a:off x="7001510" y="2215253"/>
            <a:ext cx="2000250" cy="3158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675" tIns="55333" rIns="110675" bIns="55333">
            <a:spAutoFit/>
          </a:bodyPr>
          <a:lstStyle>
            <a:lvl1pPr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err="1"/>
              <a:t>Process</a:t>
            </a:r>
            <a:r>
              <a:rPr lang="it-IT" b="1" dirty="0"/>
              <a:t> design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dirty="0" err="1"/>
              <a:t>Optimization</a:t>
            </a:r>
            <a:endParaRPr lang="it-IT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dirty="0"/>
              <a:t>Production </a:t>
            </a:r>
            <a:r>
              <a:rPr lang="it-IT" dirty="0" err="1"/>
              <a:t>scheduling</a:t>
            </a:r>
            <a:endParaRPr lang="it-IT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Control</a:t>
            </a:r>
            <a:endParaRPr lang="it-IT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dirty="0" err="1"/>
              <a:t>Residual</a:t>
            </a:r>
            <a:r>
              <a:rPr lang="it-IT" dirty="0"/>
              <a:t> stress and </a:t>
            </a:r>
            <a:r>
              <a:rPr lang="it-IT" dirty="0" err="1"/>
              <a:t>strains</a:t>
            </a:r>
            <a:r>
              <a:rPr lang="it-IT" dirty="0"/>
              <a:t> (</a:t>
            </a:r>
            <a:r>
              <a:rPr lang="it-IT" dirty="0" err="1"/>
              <a:t>distortions</a:t>
            </a:r>
            <a:r>
              <a:rPr lang="it-IT" dirty="0"/>
              <a:t> and </a:t>
            </a:r>
            <a:r>
              <a:rPr lang="it-IT" dirty="0" err="1"/>
              <a:t>spring</a:t>
            </a:r>
            <a:r>
              <a:rPr lang="it-IT" dirty="0"/>
              <a:t> in angle)</a:t>
            </a: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4343400" y="3547394"/>
            <a:ext cx="1676400" cy="7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110675" tIns="55333" rIns="110675" bIns="55333">
            <a:spAutoFit/>
          </a:bodyPr>
          <a:lstStyle>
            <a:lvl1pPr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000" dirty="0" err="1"/>
              <a:t>Process</a:t>
            </a:r>
            <a:r>
              <a:rPr lang="it-IT" sz="2000" dirty="0"/>
              <a:t> </a:t>
            </a:r>
            <a:r>
              <a:rPr lang="it-IT" sz="2000" dirty="0" err="1"/>
              <a:t>model</a:t>
            </a:r>
            <a:endParaRPr lang="it-IT" sz="2000" dirty="0"/>
          </a:p>
        </p:txBody>
      </p:sp>
      <p:sp>
        <p:nvSpPr>
          <p:cNvPr id="45065" name="Text Box 16"/>
          <p:cNvSpPr txBox="1">
            <a:spLocks noChangeArrowheads="1"/>
          </p:cNvSpPr>
          <p:nvPr/>
        </p:nvSpPr>
        <p:spPr bwMode="auto">
          <a:xfrm>
            <a:off x="4495800" y="1828813"/>
            <a:ext cx="1981200" cy="942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675" tIns="55333" rIns="110675" bIns="55333">
            <a:spAutoFit/>
          </a:bodyPr>
          <a:lstStyle>
            <a:lvl1pPr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4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4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dirty="0" err="1"/>
              <a:t>Initial</a:t>
            </a:r>
            <a:r>
              <a:rPr lang="it-IT" dirty="0"/>
              <a:t> and </a:t>
            </a:r>
            <a:r>
              <a:rPr lang="it-IT" dirty="0" err="1"/>
              <a:t>boundary</a:t>
            </a:r>
            <a:r>
              <a:rPr lang="it-IT" dirty="0"/>
              <a:t> </a:t>
            </a:r>
            <a:r>
              <a:rPr lang="it-IT" dirty="0" err="1"/>
              <a:t>conditions</a:t>
            </a:r>
            <a:endParaRPr lang="it-IT" dirty="0"/>
          </a:p>
        </p:txBody>
      </p:sp>
      <p:sp>
        <p:nvSpPr>
          <p:cNvPr id="45066" name="Line 27"/>
          <p:cNvSpPr>
            <a:spLocks noChangeShapeType="1"/>
          </p:cNvSpPr>
          <p:nvPr/>
        </p:nvSpPr>
        <p:spPr bwMode="auto">
          <a:xfrm>
            <a:off x="3505200" y="23622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45067" name="Line 28"/>
          <p:cNvSpPr>
            <a:spLocks noChangeShapeType="1"/>
          </p:cNvSpPr>
          <p:nvPr/>
        </p:nvSpPr>
        <p:spPr bwMode="auto">
          <a:xfrm>
            <a:off x="35052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45068" name="Line 29"/>
          <p:cNvSpPr>
            <a:spLocks noChangeShapeType="1"/>
          </p:cNvSpPr>
          <p:nvPr/>
        </p:nvSpPr>
        <p:spPr bwMode="auto">
          <a:xfrm flipV="1">
            <a:off x="3505200" y="4267200"/>
            <a:ext cx="1219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45069" name="Line 30"/>
          <p:cNvSpPr>
            <a:spLocks noChangeShapeType="1"/>
          </p:cNvSpPr>
          <p:nvPr/>
        </p:nvSpPr>
        <p:spPr bwMode="auto">
          <a:xfrm flipH="1" flipV="1">
            <a:off x="5334000" y="4343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45070" name="Line 31"/>
          <p:cNvSpPr>
            <a:spLocks noChangeShapeType="1"/>
          </p:cNvSpPr>
          <p:nvPr/>
        </p:nvSpPr>
        <p:spPr bwMode="auto">
          <a:xfrm flipH="1">
            <a:off x="5334000" y="25146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45071" name="Line 32"/>
          <p:cNvSpPr>
            <a:spLocks noChangeShapeType="1"/>
          </p:cNvSpPr>
          <p:nvPr/>
        </p:nvSpPr>
        <p:spPr bwMode="auto">
          <a:xfrm>
            <a:off x="6019800" y="3810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69" tIns="37534" rIns="75069" bIns="37534" anchor="ctr"/>
          <a:lstStyle/>
          <a:p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4357372" y="3286125"/>
            <a:ext cx="1643380" cy="10722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6" tIns="45582" rIns="91166" bIns="455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9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3697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Times New Roman" charset="0"/>
              </a:rPr>
              <a:t>1D Energy balance and kinetic model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220713"/>
            <a:ext cx="7772400" cy="4657725"/>
          </a:xfrm>
        </p:spPr>
        <p:txBody>
          <a:bodyPr/>
          <a:lstStyle/>
          <a:p>
            <a:pPr marL="454945" indent="-454945" eaLnBrk="1" hangingPunct="1"/>
            <a:r>
              <a:rPr lang="en-US" sz="2100" dirty="0">
                <a:latin typeface="Times New Roman" charset="0"/>
              </a:rPr>
              <a:t>Assumptions:</a:t>
            </a:r>
          </a:p>
          <a:p>
            <a:pPr marL="832974" lvl="1" indent="-378032" eaLnBrk="1" hangingPunct="1">
              <a:buFontTx/>
              <a:buAutoNum type="arabicPeriod"/>
            </a:pPr>
            <a:r>
              <a:rPr lang="en-US" sz="1600" dirty="0">
                <a:latin typeface="Times New Roman" charset="0"/>
              </a:rPr>
              <a:t>Flat plane geometry</a:t>
            </a:r>
          </a:p>
          <a:p>
            <a:pPr marL="832974" lvl="1" indent="-378032" eaLnBrk="1" hangingPunct="1">
              <a:buFontTx/>
              <a:buAutoNum type="arabicPeriod"/>
            </a:pPr>
            <a:r>
              <a:rPr lang="en-US" sz="1600" dirty="0">
                <a:latin typeface="Times New Roman" charset="0"/>
              </a:rPr>
              <a:t> </a:t>
            </a:r>
            <a:r>
              <a:rPr lang="en-US" sz="1600" dirty="0" err="1">
                <a:latin typeface="Symbol" charset="0"/>
              </a:rPr>
              <a:t>r</a:t>
            </a:r>
            <a:r>
              <a:rPr lang="en-US" sz="1600" dirty="0" err="1">
                <a:latin typeface="Times New Roman" charset="0"/>
              </a:rPr>
              <a:t>,C</a:t>
            </a:r>
            <a:r>
              <a:rPr lang="en-US" sz="1600" baseline="-25000" dirty="0" err="1">
                <a:latin typeface="Times New Roman" charset="0"/>
              </a:rPr>
              <a:t>p</a:t>
            </a:r>
            <a:r>
              <a:rPr lang="en-US" sz="1600" dirty="0">
                <a:latin typeface="Times New Roman" charset="0"/>
              </a:rPr>
              <a:t> and k are constant</a:t>
            </a:r>
          </a:p>
          <a:p>
            <a:pPr marL="832974" lvl="1" indent="-378032" eaLnBrk="1" hangingPunct="1">
              <a:buFontTx/>
              <a:buAutoNum type="arabicPeriod"/>
            </a:pPr>
            <a:endParaRPr lang="en-US" sz="1600" dirty="0">
              <a:latin typeface="Times New Roman" charset="0"/>
            </a:endParaRPr>
          </a:p>
          <a:p>
            <a:pPr marL="832974" lvl="1" indent="-378032" eaLnBrk="1" hangingPunct="1">
              <a:buFontTx/>
              <a:buAutoNum type="arabicPeriod"/>
            </a:pPr>
            <a:endParaRPr lang="en-US" sz="16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endParaRPr lang="en-US" sz="21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endParaRPr lang="en-US" sz="21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r>
              <a:rPr lang="en-US" sz="2100" dirty="0">
                <a:latin typeface="Times New Roman" charset="0"/>
              </a:rPr>
              <a:t>            = heat rate generated by chemical reaction</a:t>
            </a:r>
          </a:p>
          <a:p>
            <a:pPr marL="454945" indent="-454945" eaLnBrk="1" hangingPunct="1">
              <a:buNone/>
            </a:pPr>
            <a:endParaRPr lang="en-US" sz="21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r>
              <a:rPr lang="en-US" sz="2100" dirty="0">
                <a:latin typeface="Times New Roman" charset="0"/>
              </a:rPr>
              <a:t>            = </a:t>
            </a:r>
            <a:r>
              <a:rPr lang="en-US" sz="2100" dirty="0" err="1">
                <a:latin typeface="Symbol" charset="0"/>
              </a:rPr>
              <a:t>D</a:t>
            </a:r>
            <a:r>
              <a:rPr lang="en-US" sz="2100" dirty="0" err="1">
                <a:latin typeface="Times New Roman" charset="0"/>
              </a:rPr>
              <a:t>h</a:t>
            </a:r>
            <a:r>
              <a:rPr lang="en-US" sz="2100" baseline="-25000" dirty="0" err="1">
                <a:latin typeface="Times New Roman" charset="0"/>
              </a:rPr>
              <a:t>ref</a:t>
            </a:r>
            <a:r>
              <a:rPr lang="en-US" sz="2100" dirty="0">
                <a:latin typeface="Times New Roman" charset="0"/>
              </a:rPr>
              <a:t> d</a:t>
            </a:r>
            <a:r>
              <a:rPr lang="en-US" sz="2100" dirty="0">
                <a:latin typeface="Symbol" charset="0"/>
              </a:rPr>
              <a:t>a</a:t>
            </a:r>
            <a:r>
              <a:rPr lang="en-US" sz="2100" dirty="0">
                <a:latin typeface="Times New Roman" charset="0"/>
              </a:rPr>
              <a:t>/</a:t>
            </a:r>
            <a:r>
              <a:rPr lang="en-US" sz="2100" dirty="0" err="1">
                <a:latin typeface="Times New Roman" charset="0"/>
              </a:rPr>
              <a:t>dt</a:t>
            </a:r>
            <a:r>
              <a:rPr lang="en-US" sz="2100" dirty="0">
                <a:latin typeface="Times New Roman" charset="0"/>
              </a:rPr>
              <a:t>	and  d</a:t>
            </a:r>
            <a:r>
              <a:rPr lang="en-US" sz="2100" dirty="0">
                <a:latin typeface="Symbol" charset="0"/>
              </a:rPr>
              <a:t>a</a:t>
            </a:r>
            <a:r>
              <a:rPr lang="en-US" sz="2100" dirty="0">
                <a:latin typeface="Times New Roman" charset="0"/>
              </a:rPr>
              <a:t>/</a:t>
            </a:r>
            <a:r>
              <a:rPr lang="en-US" sz="2100" dirty="0" err="1">
                <a:latin typeface="Times New Roman" charset="0"/>
              </a:rPr>
              <a:t>dt</a:t>
            </a:r>
            <a:r>
              <a:rPr lang="en-US" sz="2100" dirty="0">
                <a:latin typeface="Times New Roman" charset="0"/>
              </a:rPr>
              <a:t> = K(T) f(</a:t>
            </a:r>
            <a:r>
              <a:rPr lang="en-US" sz="2100" dirty="0">
                <a:latin typeface="Symbol" charset="0"/>
              </a:rPr>
              <a:t>a)</a:t>
            </a:r>
            <a:endParaRPr lang="en-US" sz="21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endParaRPr lang="en-US" sz="2100" dirty="0">
              <a:latin typeface="Times New Roman" charset="0"/>
            </a:endParaRPr>
          </a:p>
          <a:p>
            <a:pPr marL="454945" indent="-454945" eaLnBrk="1" hangingPunct="1">
              <a:buNone/>
            </a:pPr>
            <a:r>
              <a:rPr lang="en-US" sz="2100" dirty="0">
                <a:latin typeface="Symbol" charset="0"/>
              </a:rPr>
              <a:t>a</a:t>
            </a:r>
            <a:r>
              <a:rPr lang="en-US" sz="2100" dirty="0">
                <a:latin typeface="Times New Roman" charset="0"/>
              </a:rPr>
              <a:t>= degree of reaction or degree of cure. It can vary between 0 and 1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3829050" y="3215383"/>
            <a:ext cx="9144000" cy="3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75077" tIns="37538" rIns="75077" bIns="37538">
            <a:spAutoFit/>
          </a:bodyPr>
          <a:lstStyle/>
          <a:p>
            <a:endParaRPr 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1600" y="3429027"/>
          <a:ext cx="3810000" cy="97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86314" imgH="431831" progId="Equation.3">
                  <p:embed/>
                </p:oleObj>
              </mc:Choice>
              <mc:Fallback>
                <p:oleObj r:id="rId2" imgW="1486314" imgH="431831" progId="Equation.3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29027"/>
                        <a:ext cx="3810000" cy="972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1098551" y="4245429"/>
          <a:ext cx="47371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08" imgH="266287" progId="Equation.3">
                  <p:embed/>
                </p:oleObj>
              </mc:Choice>
              <mc:Fallback>
                <p:oleObj name="Equation" r:id="rId4" imgW="177708" imgH="266287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1" y="4245429"/>
                        <a:ext cx="47371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1098551" y="5094514"/>
          <a:ext cx="47371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08" imgH="266287" progId="Equation.3">
                  <p:embed/>
                </p:oleObj>
              </mc:Choice>
              <mc:Fallback>
                <p:oleObj name="Equation" r:id="rId4" imgW="177708" imgH="266287" progId="Equation.3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1" y="5094514"/>
                        <a:ext cx="47371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257800" y="2667000"/>
            <a:ext cx="3048000" cy="609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75077" tIns="37538" rIns="75077" bIns="37538" anchor="ctr">
            <a:flatTx/>
          </a:bodyPr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6781800" y="2057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77" tIns="37538" rIns="75077" bIns="37538" anchor="ctr"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934200" y="1905000"/>
            <a:ext cx="457200" cy="47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1157" tIns="45577" rIns="91157" bIns="45577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/>
              <a:t>x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73914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077" tIns="37538" rIns="75077" bIns="37538" anchor="ctr"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543800" y="2743200"/>
            <a:ext cx="457200" cy="47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1157" tIns="45577" rIns="91157" bIns="45577">
            <a:spAutoFit/>
          </a:bodyPr>
          <a:lstStyle>
            <a:lvl1pPr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108075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10807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345731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28124</TotalTime>
  <Words>4691</Words>
  <Application>Microsoft Office PowerPoint</Application>
  <PresentationFormat>On-screen Show (4:3)</PresentationFormat>
  <Paragraphs>691</Paragraphs>
  <Slides>76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76</vt:i4>
      </vt:variant>
    </vt:vector>
  </HeadingPairs>
  <TitlesOfParts>
    <vt:vector size="97" baseType="lpstr">
      <vt:lpstr>Arial</vt:lpstr>
      <vt:lpstr>Calibri</vt:lpstr>
      <vt:lpstr>Cambria Math</vt:lpstr>
      <vt:lpstr>MS Shell Dlg</vt:lpstr>
      <vt:lpstr>Symbol</vt:lpstr>
      <vt:lpstr>Tahoma</vt:lpstr>
      <vt:lpstr>Times New Roman</vt:lpstr>
      <vt:lpstr>Wingdings</vt:lpstr>
      <vt:lpstr>ZapfDingbats</vt:lpstr>
      <vt:lpstr>Tema di Office</vt:lpstr>
      <vt:lpstr>1_Struttura predefinita</vt:lpstr>
      <vt:lpstr>2_Struttura predefinita</vt:lpstr>
      <vt:lpstr>3_Struttura predefinita</vt:lpstr>
      <vt:lpstr>4_Struttura predefinita</vt:lpstr>
      <vt:lpstr>5_Struttura predefinita</vt:lpstr>
      <vt:lpstr>Equation.3</vt:lpstr>
      <vt:lpstr>Equation</vt:lpstr>
      <vt:lpstr>Equazione</vt:lpstr>
      <vt:lpstr>Fotografia Photo Editor</vt:lpstr>
      <vt:lpstr>KGPlot</vt:lpstr>
      <vt:lpstr>Grafico</vt:lpstr>
      <vt:lpstr>Cure Process</vt:lpstr>
      <vt:lpstr>Cure Process</vt:lpstr>
      <vt:lpstr>Main process variables interacting among each other</vt:lpstr>
      <vt:lpstr>Effect of Temperature</vt:lpstr>
      <vt:lpstr>Effect of the degree of reaction</vt:lpstr>
      <vt:lpstr>Effect of viscosity</vt:lpstr>
      <vt:lpstr>The processing problem</vt:lpstr>
      <vt:lpstr>Process modeling</vt:lpstr>
      <vt:lpstr>1D Energy balance and kinetic model</vt:lpstr>
      <vt:lpstr>Thermal properties of the composite</vt:lpstr>
      <vt:lpstr>Energy balance : I.C. and B.C.</vt:lpstr>
      <vt:lpstr>Dimensionless analysis</vt:lpstr>
      <vt:lpstr>Dimensionless energy balance</vt:lpstr>
      <vt:lpstr>Cure behaviour and dimensionless numbers</vt:lpstr>
      <vt:lpstr>Cure behaviour and dimensionless numbers</vt:lpstr>
      <vt:lpstr>Cure behaviour and dimensionless numbers</vt:lpstr>
      <vt:lpstr>Glass transition evolution during cure</vt:lpstr>
      <vt:lpstr>PowerPoint Presentation</vt:lpstr>
      <vt:lpstr>Glass transition evolution during cure</vt:lpstr>
      <vt:lpstr>Glass transition evolution during cure</vt:lpstr>
      <vt:lpstr>PowerPoint Presentation</vt:lpstr>
      <vt:lpstr>Cure Process: TTT Diagram</vt:lpstr>
      <vt:lpstr>Cure Process: TTT Diagram</vt:lpstr>
      <vt:lpstr>Cure Process: TTT Diagram</vt:lpstr>
      <vt:lpstr>Cure Process: plot of h (or v) vs. T at different a</vt:lpstr>
      <vt:lpstr>Calorimetric analysis to study cure kinetic</vt:lpstr>
      <vt:lpstr>Calorimetric analysis</vt:lpstr>
      <vt:lpstr>PowerPoint Presentation</vt:lpstr>
      <vt:lpstr>Experimental DSC analysis of an epoxy resin</vt:lpstr>
      <vt:lpstr>Dependence from temperature of isothermal heat of reaction</vt:lpstr>
      <vt:lpstr>Relationship between Tg and a</vt:lpstr>
      <vt:lpstr>Relationship between a and Tc: definition of amax</vt:lpstr>
      <vt:lpstr>Which data I can collect from DSC analysis</vt:lpstr>
      <vt:lpstr>Glossary</vt:lpstr>
      <vt:lpstr>CHAIN POLYMERIZATION</vt:lpstr>
      <vt:lpstr>PowerPoint Presentation</vt:lpstr>
      <vt:lpstr>PowerPoint Presentation</vt:lpstr>
      <vt:lpstr>Step polymerization: stoichiometry and degree of polymerization</vt:lpstr>
      <vt:lpstr>Step polymerization: stoichiometry and degree of polymerization</vt:lpstr>
      <vt:lpstr>Step polymerization: stoichiometry and degree of polymerization</vt:lpstr>
      <vt:lpstr>Step polymerization: stoichiometry and degree of polymerization</vt:lpstr>
      <vt:lpstr>PowerPoint Presentation</vt:lpstr>
      <vt:lpstr>Stoichiometry and Tg</vt:lpstr>
      <vt:lpstr>Dangling ends</vt:lpstr>
      <vt:lpstr>Radical chain polymerization: kinetics</vt:lpstr>
      <vt:lpstr>Radical chain polymerization: kinetics</vt:lpstr>
      <vt:lpstr>Radical chain polymerization: kinetics</vt:lpstr>
      <vt:lpstr>Radical chain polymerization: kinetics</vt:lpstr>
      <vt:lpstr>Radical chain polymerization: kinetics</vt:lpstr>
      <vt:lpstr>Radical chain polymerization: kinetics</vt:lpstr>
      <vt:lpstr>Radical chain polymerization:  Autoacceleration or (Gel effect) or Trommsdorf effect</vt:lpstr>
      <vt:lpstr>PowerPoint Presentation</vt:lpstr>
      <vt:lpstr>PowerPoint Presentation</vt:lpstr>
      <vt:lpstr>PowerPoint Presentation</vt:lpstr>
      <vt:lpstr>PowerPoint Presentation</vt:lpstr>
      <vt:lpstr>Autoacceleration</vt:lpstr>
      <vt:lpstr>Autoacceleration</vt:lpstr>
      <vt:lpstr>Autoacceleration</vt:lpstr>
      <vt:lpstr>Autoacceleration: thermosetting polyesters and vinylesters</vt:lpstr>
      <vt:lpstr>Kinetic models</vt:lpstr>
      <vt:lpstr>Kinetic models</vt:lpstr>
      <vt:lpstr>Chain cure reactions: dynamic DSC scan on a vynilester resin</vt:lpstr>
      <vt:lpstr>Chain cure reactions: dynamic DSC scan on a vynilester resin</vt:lpstr>
      <vt:lpstr>Chain cure reactions: dynamic DSC scan on a vynilester resin</vt:lpstr>
      <vt:lpstr>Radical chain polymerization: induction time</vt:lpstr>
      <vt:lpstr>Radical chain polymerization: Induction time</vt:lpstr>
      <vt:lpstr>Induction time in radical cure reaction and initial conditions</vt:lpstr>
      <vt:lpstr>Convective boundary conditions  (open mold processes: autoclave lamination, filament winding, hand lay up)</vt:lpstr>
      <vt:lpstr>Continuity conditions at the boundary between two materials (interboundary conditions) (sandwich panels, and any composite process modeling the laminate together with the mold)</vt:lpstr>
      <vt:lpstr>PowerPoint Presentation</vt:lpstr>
      <vt:lpstr>PowerPoint Presentation</vt:lpstr>
      <vt:lpstr>Modeling results: sudden heating at cure temperature</vt:lpstr>
      <vt:lpstr>Numerical solutions of energy balance and kinetic equation: Temperature at skin and core of the composite laminate</vt:lpstr>
      <vt:lpstr>PowerPoint Presentation</vt:lpstr>
      <vt:lpstr>PowerPoint Presentation</vt:lpstr>
      <vt:lpstr>Crritical parameter in autoclave lamination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Cure Process</dc:title>
  <dc:creator>Maffezzoli</dc:creator>
  <cp:lastModifiedBy>alfonso maffezzoli</cp:lastModifiedBy>
  <cp:revision>286</cp:revision>
  <dcterms:created xsi:type="dcterms:W3CDTF">2009-09-15T08:58:53Z</dcterms:created>
  <dcterms:modified xsi:type="dcterms:W3CDTF">2025-05-24T17:10:12Z</dcterms:modified>
</cp:coreProperties>
</file>