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8" r:id="rId3"/>
    <p:sldId id="327" r:id="rId4"/>
    <p:sldId id="370" r:id="rId5"/>
    <p:sldId id="371" r:id="rId6"/>
    <p:sldId id="372" r:id="rId7"/>
    <p:sldId id="374" r:id="rId8"/>
    <p:sldId id="377" r:id="rId9"/>
    <p:sldId id="378" r:id="rId10"/>
    <p:sldId id="379" r:id="rId11"/>
    <p:sldId id="380" r:id="rId12"/>
    <p:sldId id="381" r:id="rId13"/>
    <p:sldId id="382" r:id="rId14"/>
    <p:sldId id="275" r:id="rId15"/>
    <p:sldId id="276" r:id="rId16"/>
    <p:sldId id="277" r:id="rId17"/>
    <p:sldId id="309" r:id="rId18"/>
    <p:sldId id="315" r:id="rId19"/>
    <p:sldId id="317" r:id="rId20"/>
    <p:sldId id="318" r:id="rId21"/>
    <p:sldId id="319" r:id="rId22"/>
    <p:sldId id="386" r:id="rId23"/>
    <p:sldId id="329" r:id="rId24"/>
    <p:sldId id="330" r:id="rId25"/>
    <p:sldId id="331" r:id="rId26"/>
    <p:sldId id="332" r:id="rId27"/>
    <p:sldId id="333" r:id="rId28"/>
    <p:sldId id="334" r:id="rId29"/>
    <p:sldId id="341" r:id="rId30"/>
    <p:sldId id="335" r:id="rId31"/>
    <p:sldId id="336" r:id="rId32"/>
    <p:sldId id="384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DEA"/>
    <a:srgbClr val="92D050"/>
    <a:srgbClr val="C06000"/>
    <a:srgbClr val="864CBF"/>
    <a:srgbClr val="FFFF00"/>
    <a:srgbClr val="FFC000"/>
    <a:srgbClr val="381850"/>
    <a:srgbClr val="CEE1F2"/>
    <a:srgbClr val="2E75B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00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11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96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08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23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0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48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77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68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29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E2B33-8121-4A8A-AA30-2BA4B0B14BFF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FCD8-7D00-4882-9E18-B2CFC5BB6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53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5"/>
          <a:stretch/>
        </p:blipFill>
        <p:spPr>
          <a:xfrm>
            <a:off x="0" y="0"/>
            <a:ext cx="12192000" cy="701399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29555" y="511878"/>
            <a:ext cx="10762445" cy="1631216"/>
          </a:xfrm>
          <a:prstGeom prst="rect">
            <a:avLst/>
          </a:prstGeom>
          <a:solidFill>
            <a:srgbClr val="FFFF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6000" b="1" dirty="0">
                <a:latin typeface="Bahnschrift SemiBold" panose="020B0502040204020203" pitchFamily="34" charset="0"/>
              </a:rPr>
              <a:t>PROGETTO GEOMETRIKO</a:t>
            </a:r>
          </a:p>
          <a:p>
            <a:pPr algn="r"/>
            <a:r>
              <a:rPr lang="it-IT" sz="4000" b="1" dirty="0">
                <a:latin typeface="Bahnschrift SemiBold" panose="020B0502040204020203" pitchFamily="34" charset="0"/>
              </a:rPr>
              <a:t>CORSO DI GEOMETRIA VERTICALE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3432627"/>
            <a:ext cx="8724900" cy="1631216"/>
          </a:xfrm>
          <a:prstGeom prst="rect">
            <a:avLst/>
          </a:prstGeom>
          <a:solidFill>
            <a:srgbClr val="FFFF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4800" b="1" dirty="0">
                <a:latin typeface="Bahnschrift SemiBold" panose="020B0502040204020203" pitchFamily="34" charset="0"/>
              </a:rPr>
              <a:t>LEONARDO TORTORELLI</a:t>
            </a:r>
          </a:p>
          <a:p>
            <a:pPr algn="r"/>
            <a:r>
              <a:rPr lang="it-IT" b="1" dirty="0">
                <a:latin typeface="Bahnschrift SemiBold" panose="020B0502040204020203" pitchFamily="34" charset="0"/>
              </a:rPr>
              <a:t>Docente di Matematica Liceo Scientifico «L. Da Vinci» di Maglie (LE)</a:t>
            </a:r>
          </a:p>
          <a:p>
            <a:pPr algn="r"/>
            <a:r>
              <a:rPr lang="it-IT" b="1" dirty="0" err="1">
                <a:latin typeface="Bahnschrift SemiBold" panose="020B0502040204020203" pitchFamily="34" charset="0"/>
              </a:rPr>
              <a:t>Resp</a:t>
            </a:r>
            <a:r>
              <a:rPr lang="it-IT" b="1" dirty="0">
                <a:latin typeface="Bahnschrift SemiBold" panose="020B0502040204020203" pitchFamily="34" charset="0"/>
              </a:rPr>
              <a:t>. Scientifico Progetto GEOMETRIKO «Centro </a:t>
            </a:r>
            <a:r>
              <a:rPr lang="it-IT" b="1" dirty="0" err="1">
                <a:latin typeface="Bahnschrift SemiBold" panose="020B0502040204020203" pitchFamily="34" charset="0"/>
              </a:rPr>
              <a:t>Pristem</a:t>
            </a:r>
            <a:r>
              <a:rPr lang="it-IT" b="1" dirty="0">
                <a:latin typeface="Bahnschrift SemiBold" panose="020B0502040204020203" pitchFamily="34" charset="0"/>
              </a:rPr>
              <a:t> Università Bocconi Milano </a:t>
            </a:r>
          </a:p>
          <a:p>
            <a:pPr algn="r"/>
            <a:r>
              <a:rPr lang="it-IT" sz="1600" b="1" dirty="0">
                <a:latin typeface="Bahnschrift SemiBold" panose="020B0502040204020203" pitchFamily="34" charset="0"/>
              </a:rPr>
              <a:t>Docente a Contratto «Dipartimento </a:t>
            </a:r>
            <a:r>
              <a:rPr lang="it-IT" sz="1600" b="1" dirty="0" err="1">
                <a:latin typeface="Bahnschrift SemiBold" panose="020B0502040204020203" pitchFamily="34" charset="0"/>
              </a:rPr>
              <a:t>ForPsiCom</a:t>
            </a:r>
            <a:r>
              <a:rPr lang="it-IT" sz="1600" b="1" dirty="0">
                <a:latin typeface="Bahnschrift SemiBold" panose="020B0502040204020203" pitchFamily="34" charset="0"/>
              </a:rPr>
              <a:t> – Università di Bari»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9" y="6103214"/>
            <a:ext cx="5842000" cy="7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8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9DFC38-CC62-43CB-897C-AE3B9C5DE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7151C3-2D7C-4505-A10F-A49AA3FEDD65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919C19-415B-427F-A322-C972066B9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572" y="1547550"/>
            <a:ext cx="9354856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8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9DFC38-CC62-43CB-897C-AE3B9C5DE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7151C3-2D7C-4505-A10F-A49AA3FEDD65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21F2CD-3276-4EA8-A5FC-700E37F03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809" y="1328444"/>
            <a:ext cx="9726382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9DFC38-CC62-43CB-897C-AE3B9C5DE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7151C3-2D7C-4505-A10F-A49AA3FEDD65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DC023E-7C62-4715-AC98-05430BA74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72" y="2695472"/>
            <a:ext cx="9897856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1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9DFC38-CC62-43CB-897C-AE3B9C5DE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7151C3-2D7C-4505-A10F-A49AA3FEDD65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DC023E-7C62-4715-AC98-05430BA74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72" y="2695472"/>
            <a:ext cx="9897856" cy="14670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1305D4B-072D-4357-88DB-75F2DF28A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782" y="1547550"/>
            <a:ext cx="9926435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4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0858A7E-6660-48F5-A06A-16CA2DE1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26" y="2117827"/>
            <a:ext cx="7078737" cy="211305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2655CD7-4BBA-42C3-B991-A92DAC4BAE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04" y="5950731"/>
            <a:ext cx="2625975" cy="70040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C768D4-F723-4165-974C-BCB1CAF91FB8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79" y="289594"/>
            <a:ext cx="401002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0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0928639-E8BB-4E24-975D-36D7319B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45" y="604151"/>
            <a:ext cx="6742110" cy="51381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C84B7E7-80F2-46AD-A7A1-CC9AFFF02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DE86A4-3B89-4C79-8D22-98BD8F4070BD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</p:spTree>
    <p:extLst>
      <p:ext uri="{BB962C8B-B14F-4D97-AF65-F5344CB8AC3E}">
        <p14:creationId xmlns:p14="http://schemas.microsoft.com/office/powerpoint/2010/main" val="253809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50A439A-6D23-4AEF-B35E-7A4EA5318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365" y="266639"/>
            <a:ext cx="6707609" cy="55511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79296E1-C544-4D6F-AE71-21CFE19EC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881995-FAD6-45A5-99F5-C2AE9008E1E8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</p:spTree>
    <p:extLst>
      <p:ext uri="{BB962C8B-B14F-4D97-AF65-F5344CB8AC3E}">
        <p14:creationId xmlns:p14="http://schemas.microsoft.com/office/powerpoint/2010/main" val="195510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674D7E7-535D-476C-ADE1-5AED604A1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770" y="763532"/>
            <a:ext cx="6196459" cy="472925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A8BFA61-EEA5-4B79-8AF6-1C854F763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F5FCCA-8C0D-4E59-938E-7B857A82F2C0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</p:spTree>
    <p:extLst>
      <p:ext uri="{BB962C8B-B14F-4D97-AF65-F5344CB8AC3E}">
        <p14:creationId xmlns:p14="http://schemas.microsoft.com/office/powerpoint/2010/main" val="107281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B1E214-3C8A-47B8-95F2-E54FF2396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67" y="1642813"/>
            <a:ext cx="8526065" cy="357237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5DAD251-0454-44F7-B4F7-472B7A099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F9FE32-1E43-44F7-996A-699120B57BFF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</p:spTree>
    <p:extLst>
      <p:ext uri="{BB962C8B-B14F-4D97-AF65-F5344CB8AC3E}">
        <p14:creationId xmlns:p14="http://schemas.microsoft.com/office/powerpoint/2010/main" val="43742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46322E8-B61C-46F3-96B1-538050A77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47" y="1695208"/>
            <a:ext cx="7201905" cy="346758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DE7B1B8-F249-4C3E-A6C1-B51622981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3D7281-5314-4235-B354-6C298849314C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</p:spTree>
    <p:extLst>
      <p:ext uri="{BB962C8B-B14F-4D97-AF65-F5344CB8AC3E}">
        <p14:creationId xmlns:p14="http://schemas.microsoft.com/office/powerpoint/2010/main" val="154280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C38DE7D-F2F3-483A-9D24-4FD652D96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9" y="1514338"/>
            <a:ext cx="6523832" cy="3403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ADA3310-B49E-4C9B-9B14-A456D6221A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41" y="6031756"/>
            <a:ext cx="2625975" cy="7004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1128B8-1008-4D3C-B574-C7874753F6F1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54" y="254279"/>
            <a:ext cx="417195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29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08EBD86-96E3-4F25-B15C-C874E508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94" y="1866682"/>
            <a:ext cx="8688012" cy="31246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5F0E913-F5E2-4295-B0F6-9CB1C0416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3E7F31-D1C0-4AF7-B835-2799DB8F4394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</p:spTree>
    <p:extLst>
      <p:ext uri="{BB962C8B-B14F-4D97-AF65-F5344CB8AC3E}">
        <p14:creationId xmlns:p14="http://schemas.microsoft.com/office/powerpoint/2010/main" val="2419801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FD4603-E509-4EF3-B31A-F106D1A86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467" y="1680918"/>
            <a:ext cx="8707065" cy="349616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BDDF6B4-1EAC-4347-8613-43D4ED4DB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890A2E-1D81-4F7C-B4FA-F06A2F185D62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</p:spTree>
    <p:extLst>
      <p:ext uri="{BB962C8B-B14F-4D97-AF65-F5344CB8AC3E}">
        <p14:creationId xmlns:p14="http://schemas.microsoft.com/office/powerpoint/2010/main" val="1221277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2655CD7-4BBA-42C3-B991-A92DAC4BA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04" y="5950731"/>
            <a:ext cx="2625975" cy="70040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C768D4-F723-4165-974C-BCB1CAF91FB8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92C931C-02C9-44B1-B691-2DC69CE13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56" y="2442163"/>
            <a:ext cx="6401693" cy="116221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04" y="391749"/>
            <a:ext cx="3900159" cy="52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03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57BFBE-257D-41C4-870D-5703F606E269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73803D-CAD2-4FAF-B942-D74860F73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1576187"/>
            <a:ext cx="10265518" cy="27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26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1F22D0-41CF-404D-BAB8-032A4DC985AA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0BA7D4-D3F1-43E3-8900-1C4F84F42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71" y="1809524"/>
            <a:ext cx="10259857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0319DA-71C0-4348-B444-0E3095C56D87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7F02E5-5A69-4B9A-B3C4-96CE2DCF5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285" y="1752600"/>
            <a:ext cx="7463430" cy="29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41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DFA149-178D-4FC6-BCE5-F35FBE3EF766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B948834-C769-470C-8AEF-855D80E7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61" y="1790470"/>
            <a:ext cx="10231278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8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41E63C-3F34-4A7E-97E1-701E23554BD4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0846E80-2CF6-4ECA-A46D-91B8DD9DB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50" y="1880970"/>
            <a:ext cx="10202699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8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AA127A-8240-4AC1-B881-998BACDE83D4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D6C016-C4D9-4A78-8C69-C75CE5CB9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077" y="2004812"/>
            <a:ext cx="10364646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6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3836F4-C682-4A1A-8751-2E9A01155511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8F21F8-1CB6-4576-B50F-A6B28BEF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19" y="1947656"/>
            <a:ext cx="10116962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1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884082-B397-4B02-80B7-7800E1E13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E4FD5AF-E736-43F0-930D-22E32673B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156" y="1359343"/>
            <a:ext cx="9381687" cy="33142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7F75D8-6AC0-4B9E-A866-4C7933017793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</p:spTree>
    <p:extLst>
      <p:ext uri="{BB962C8B-B14F-4D97-AF65-F5344CB8AC3E}">
        <p14:creationId xmlns:p14="http://schemas.microsoft.com/office/powerpoint/2010/main" val="10228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DE7ACC-684E-437B-9E96-0BDEC3E18B39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F467DA-E8D9-4512-88FC-031E3D773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613970"/>
            <a:ext cx="9517786" cy="51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80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AAC31C-B310-4BDD-9775-87553C871C72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558C6E-0652-4AEB-BBAC-207943D58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72" y="1542787"/>
            <a:ext cx="9716856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81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BAFE65-47A8-4C09-B448-91E344C24B6A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9A89E11-879F-4085-98BD-7801D3856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6172200"/>
            <a:ext cx="1819689" cy="48535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C38D10A-B561-4317-9801-AFC57F7AA31A}"/>
              </a:ext>
            </a:extLst>
          </p:cNvPr>
          <p:cNvSpPr/>
          <p:nvPr/>
        </p:nvSpPr>
        <p:spPr>
          <a:xfrm>
            <a:off x="990979" y="1545154"/>
            <a:ext cx="7039103" cy="2862322"/>
          </a:xfrm>
          <a:prstGeom prst="rect">
            <a:avLst/>
          </a:prstGeom>
          <a:solidFill>
            <a:srgbClr val="FFFF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Bahnschrift SemiBold" panose="020B0502040204020203" pitchFamily="34" charset="0"/>
              </a:rPr>
              <a:t>Si ringraziano le Edizioni Dedalo</a:t>
            </a:r>
          </a:p>
          <a:p>
            <a:pPr algn="ctr"/>
            <a:r>
              <a:rPr lang="it-IT" sz="2000" b="1" dirty="0">
                <a:latin typeface="Bahnschrift SemiBold" panose="020B0502040204020203" pitchFamily="34" charset="0"/>
              </a:rPr>
              <a:t>per la concessione di importanti stralci dell’opera.</a:t>
            </a:r>
          </a:p>
          <a:p>
            <a:pPr algn="ctr"/>
            <a:r>
              <a:rPr lang="it-IT" sz="2000" b="1" dirty="0">
                <a:latin typeface="Bahnschrift SemiBold" panose="020B0502040204020203" pitchFamily="34" charset="0"/>
              </a:rPr>
              <a:t>Per approfondire e ampliare le tematiche trattate</a:t>
            </a:r>
          </a:p>
          <a:p>
            <a:pPr algn="ctr"/>
            <a:r>
              <a:rPr lang="it-IT" sz="2000" b="1" dirty="0">
                <a:latin typeface="Bahnschrift SemiBold" panose="020B0502040204020203" pitchFamily="34" charset="0"/>
              </a:rPr>
              <a:t>si </a:t>
            </a:r>
            <a:r>
              <a:rPr lang="it-IT" sz="2000" b="1" dirty="0" smtClean="0">
                <a:latin typeface="Bahnschrift SemiBold" panose="020B0502040204020203" pitchFamily="34" charset="0"/>
              </a:rPr>
              <a:t>consiglia la versione integrale dei</a:t>
            </a:r>
            <a:endParaRPr lang="it-IT" sz="2000" b="1" dirty="0">
              <a:latin typeface="Bahnschrift SemiBold" panose="020B0502040204020203" pitchFamily="34" charset="0"/>
            </a:endParaRPr>
          </a:p>
          <a:p>
            <a:pPr algn="ctr"/>
            <a:r>
              <a:rPr lang="it-IT" sz="2000" b="1" dirty="0">
                <a:latin typeface="Bahnschrift SemiBold" panose="020B0502040204020203" pitchFamily="34" charset="0"/>
              </a:rPr>
              <a:t>tre Quaderni di Geometria </a:t>
            </a:r>
            <a:r>
              <a:rPr lang="it-IT" sz="2000" b="1" dirty="0" smtClean="0">
                <a:latin typeface="Bahnschrift SemiBold" panose="020B0502040204020203" pitchFamily="34" charset="0"/>
              </a:rPr>
              <a:t>Verticale.</a:t>
            </a:r>
            <a:endParaRPr lang="it-IT" sz="2000" b="1" dirty="0">
              <a:latin typeface="Bahnschrift SemiBold" panose="020B0502040204020203" pitchFamily="34" charset="0"/>
            </a:endParaRPr>
          </a:p>
          <a:p>
            <a:pPr algn="ctr"/>
            <a:endParaRPr lang="it-IT" sz="2000" b="1" dirty="0" smtClean="0">
              <a:latin typeface="Bahnschrift SemiBold" panose="020B0502040204020203" pitchFamily="34" charset="0"/>
            </a:endParaRPr>
          </a:p>
          <a:p>
            <a:pPr algn="ctr"/>
            <a:r>
              <a:rPr lang="it-IT" sz="2000" b="1" dirty="0" smtClean="0">
                <a:latin typeface="Bahnschrift SemiBold" panose="020B0502040204020203" pitchFamily="34" charset="0"/>
              </a:rPr>
              <a:t>Contatti</a:t>
            </a:r>
          </a:p>
          <a:p>
            <a:pPr algn="ctr"/>
            <a:r>
              <a:rPr lang="it-IT" sz="2000" b="1" dirty="0" smtClean="0">
                <a:latin typeface="Bahnschrift SemiBold" panose="020B0502040204020203" pitchFamily="34" charset="0"/>
              </a:rPr>
              <a:t>Leonardo Tortorelli</a:t>
            </a:r>
          </a:p>
          <a:p>
            <a:pPr algn="ctr"/>
            <a:r>
              <a:rPr lang="it-IT" sz="2000" b="1" dirty="0" smtClean="0">
                <a:latin typeface="Bahnschrift SemiBold" panose="020B0502040204020203" pitchFamily="34" charset="0"/>
              </a:rPr>
              <a:t>320 </a:t>
            </a:r>
            <a:r>
              <a:rPr lang="it-IT" sz="2000" b="1" dirty="0">
                <a:latin typeface="Bahnschrift SemiBold" panose="020B0502040204020203" pitchFamily="34" charset="0"/>
              </a:rPr>
              <a:t>/ </a:t>
            </a:r>
            <a:r>
              <a:rPr lang="it-IT" sz="2000" b="1" dirty="0" smtClean="0">
                <a:latin typeface="Bahnschrift SemiBold" panose="020B0502040204020203" pitchFamily="34" charset="0"/>
              </a:rPr>
              <a:t>674 3350</a:t>
            </a:r>
            <a:endParaRPr lang="it-IT" sz="2000" b="1" dirty="0">
              <a:latin typeface="Bahnschrift SemiBold" panose="020B0502040204020203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7F565E7-B71F-4CE2-9851-5653DB120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039" y="200446"/>
            <a:ext cx="3448529" cy="5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4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0149AD7-284E-4ABF-9863-20BA878BA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5F9137-867F-4B75-BC9A-CB2A785C9FE7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871FC3-A967-49D2-BCD9-E3E7CE013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744" y="1073690"/>
            <a:ext cx="6680511" cy="471061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F83A65-FBD8-4361-A0BD-BE21660F55F2}"/>
              </a:ext>
            </a:extLst>
          </p:cNvPr>
          <p:cNvSpPr txBox="1"/>
          <p:nvPr/>
        </p:nvSpPr>
        <p:spPr>
          <a:xfrm flipH="1">
            <a:off x="583022" y="453634"/>
            <a:ext cx="1124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DIAGRAMMA DI TORTO-VENN DEGLI INSIEMI NUMERICI</a:t>
            </a:r>
          </a:p>
        </p:txBody>
      </p:sp>
    </p:spTree>
    <p:extLst>
      <p:ext uri="{BB962C8B-B14F-4D97-AF65-F5344CB8AC3E}">
        <p14:creationId xmlns:p14="http://schemas.microsoft.com/office/powerpoint/2010/main" val="377955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7208CE9-66CC-4122-94BE-2F0E0B7E1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40145"/>
            <a:ext cx="2625975" cy="70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AEF11C-040C-41FE-A0D6-D7325252EE02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EDD385-1441-4A66-9EA3-7BA5B57AC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152" y="1466576"/>
            <a:ext cx="8573696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9DFC38-CC62-43CB-897C-AE3B9C5DE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7151C3-2D7C-4505-A10F-A49AA3FEDD65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767426-D55D-4A76-80A0-9FBD76B14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389" y="1676400"/>
            <a:ext cx="9905222" cy="31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6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9DFC38-CC62-43CB-897C-AE3B9C5DE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7151C3-2D7C-4505-A10F-A49AA3FEDD65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E0D042-BCE9-45AB-B2E2-B8CB80B2B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214" y="2304892"/>
            <a:ext cx="10012172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2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9DFC38-CC62-43CB-897C-AE3B9C5DE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7151C3-2D7C-4505-A10F-A49AA3FEDD65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74DA66-1A3C-4249-9DF4-7C0FE645D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56" y="1418944"/>
            <a:ext cx="9945488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1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9DFC38-CC62-43CB-897C-AE3B9C5DE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9" y="6031756"/>
            <a:ext cx="2625975" cy="70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7151C3-2D7C-4505-A10F-A49AA3FEDD65}"/>
              </a:ext>
            </a:extLst>
          </p:cNvPr>
          <p:cNvSpPr txBox="1"/>
          <p:nvPr/>
        </p:nvSpPr>
        <p:spPr>
          <a:xfrm rot="16200000">
            <a:off x="-1644703" y="3244333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© Edizioni Dedalo &amp; Leonardo Tortorelli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48B543-B562-4B6C-A6F0-670D933D4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40" y="1842866"/>
            <a:ext cx="9993120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44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EF7B0F68-0D07-42A3-8272-439037C41BD3}" vid="{166B4A83-312D-459C-AED5-D71A689A70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Prowebinar</Template>
  <TotalTime>525</TotalTime>
  <Words>277</Words>
  <Application>Microsoft Office PowerPoint</Application>
  <PresentationFormat>Widescreen</PresentationFormat>
  <Paragraphs>47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Bahnschrift SemiBold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Gianpaolo Tronca</dc:creator>
  <cp:lastModifiedBy>Eliana</cp:lastModifiedBy>
  <cp:revision>139</cp:revision>
  <dcterms:created xsi:type="dcterms:W3CDTF">2019-07-18T14:09:13Z</dcterms:created>
  <dcterms:modified xsi:type="dcterms:W3CDTF">2020-05-27T06:35:38Z</dcterms:modified>
</cp:coreProperties>
</file>