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1060" r:id="rId2"/>
    <p:sldId id="1061" r:id="rId3"/>
    <p:sldId id="304" r:id="rId4"/>
    <p:sldId id="326" r:id="rId5"/>
    <p:sldId id="328" r:id="rId6"/>
    <p:sldId id="330" r:id="rId7"/>
    <p:sldId id="340" r:id="rId8"/>
    <p:sldId id="345" r:id="rId9"/>
    <p:sldId id="369" r:id="rId10"/>
    <p:sldId id="370" r:id="rId11"/>
    <p:sldId id="1064" r:id="rId12"/>
    <p:sldId id="357" r:id="rId13"/>
    <p:sldId id="361" r:id="rId14"/>
    <p:sldId id="363" r:id="rId15"/>
    <p:sldId id="364" r:id="rId16"/>
    <p:sldId id="365" r:id="rId17"/>
    <p:sldId id="366" r:id="rId18"/>
    <p:sldId id="276" r:id="rId19"/>
    <p:sldId id="311" r:id="rId20"/>
    <p:sldId id="305" r:id="rId21"/>
    <p:sldId id="306" r:id="rId22"/>
    <p:sldId id="349" r:id="rId23"/>
    <p:sldId id="359" r:id="rId24"/>
    <p:sldId id="354" r:id="rId25"/>
    <p:sldId id="358" r:id="rId26"/>
    <p:sldId id="1065" r:id="rId27"/>
    <p:sldId id="279" r:id="rId28"/>
    <p:sldId id="277" r:id="rId29"/>
    <p:sldId id="1066" r:id="rId30"/>
    <p:sldId id="283" r:id="rId31"/>
    <p:sldId id="284" r:id="rId32"/>
    <p:sldId id="285" r:id="rId33"/>
    <p:sldId id="286" r:id="rId34"/>
    <p:sldId id="309" r:id="rId35"/>
    <p:sldId id="287" r:id="rId36"/>
    <p:sldId id="288" r:id="rId37"/>
    <p:sldId id="281" r:id="rId38"/>
    <p:sldId id="289" r:id="rId39"/>
    <p:sldId id="290" r:id="rId40"/>
    <p:sldId id="291" r:id="rId41"/>
    <p:sldId id="292" r:id="rId42"/>
    <p:sldId id="293" r:id="rId43"/>
    <p:sldId id="295" r:id="rId44"/>
    <p:sldId id="298" r:id="rId45"/>
    <p:sldId id="294" r:id="rId46"/>
    <p:sldId id="297" r:id="rId47"/>
    <p:sldId id="296" r:id="rId48"/>
    <p:sldId id="299" r:id="rId49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65"/>
    <a:srgbClr val="D60093"/>
    <a:srgbClr val="465562"/>
    <a:srgbClr val="00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3" autoAdjust="0"/>
    <p:restoredTop sz="86257" autoAdjust="0"/>
  </p:normalViewPr>
  <p:slideViewPr>
    <p:cSldViewPr showGuides="1">
      <p:cViewPr varScale="1">
        <p:scale>
          <a:sx n="59" d="100"/>
          <a:sy n="59" d="100"/>
        </p:scale>
        <p:origin x="1012" y="60"/>
      </p:cViewPr>
      <p:guideLst>
        <p:guide orient="horz" pos="2160"/>
        <p:guide pos="3839"/>
        <p:guide pos="1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3AEF8A9-CFB5-40C0-BAE2-5B4633EC9F63}" type="datetime1">
              <a:rPr lang="it-IT" smtClean="0"/>
              <a:t>05/05/2020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9F431D3-F76B-41A6-8072-4F6D884C46F8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460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41221E5-7225-48EB-A4EE-420E7BFCF705}" type="slidenum">
              <a:rPr lang="it-IT" smtClean="0"/>
              <a:pPr rtl="0"/>
              <a:t>26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153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ltGray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/>
          <p:cNvSpPr/>
          <p:nvPr/>
        </p:nvSpPr>
        <p:spPr bwMode="ltGray">
          <a:xfrm>
            <a:off x="121888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1" name="Rettangolo 10"/>
          <p:cNvSpPr/>
          <p:nvPr/>
        </p:nvSpPr>
        <p:spPr bwMode="gray">
          <a:xfrm>
            <a:off x="0" y="0"/>
            <a:ext cx="121888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2" name="Rettangolo 11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cxnSp>
        <p:nvCxnSpPr>
          <p:cNvPr id="13" name="Connettore diritto 12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cxnSp>
        <p:nvCxnSpPr>
          <p:cNvPr id="15" name="Connettore diritto 14"/>
          <p:cNvCxnSpPr/>
          <p:nvPr/>
        </p:nvCxnSpPr>
        <p:spPr bwMode="white">
          <a:xfrm>
            <a:off x="121888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 bwMode="white">
          <a:xfrm>
            <a:off x="0" y="5631204"/>
            <a:ext cx="18283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 greco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2DBDC9-B003-41F0-B8B2-2F0AA2C1B651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6412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795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E64E86-02CD-4AD8-8F6E-73FB87F29031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08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8" name="Rettangolo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0" name="Rettangolo 9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1" name="Connettore diritto 10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 greco"/>
          <p:cNvSpPr>
            <a:spLocks/>
          </p:cNvSpPr>
          <p:nvPr/>
        </p:nvSpPr>
        <p:spPr bwMode="white">
          <a:xfrm rot="5400000"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cxnSp>
        <p:nvCxnSpPr>
          <p:cNvPr id="14" name="Connettore diritto 13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884175-B988-418C-8366-CD8114C73802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81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EF584B-7CE1-48A1-AB7A-1EEAB5F615CD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53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/>
          <p:nvPr/>
        </p:nvSpPr>
        <p:spPr bwMode="black">
          <a:xfrm>
            <a:off x="11579384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0" name="Rettangolo 19"/>
          <p:cNvSpPr/>
          <p:nvPr/>
        </p:nvSpPr>
        <p:spPr bwMode="gray">
          <a:xfrm>
            <a:off x="11274663" y="5638800"/>
            <a:ext cx="304721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4" name="Rettangolo 23"/>
          <p:cNvSpPr/>
          <p:nvPr/>
        </p:nvSpPr>
        <p:spPr bwMode="gray">
          <a:xfrm>
            <a:off x="1216152" y="5638800"/>
            <a:ext cx="609441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1" name="Rettangolo 20"/>
          <p:cNvSpPr/>
          <p:nvPr/>
        </p:nvSpPr>
        <p:spPr bwMode="ltGray">
          <a:xfrm>
            <a:off x="0" y="5638800"/>
            <a:ext cx="12188825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cxnSp>
        <p:nvCxnSpPr>
          <p:cNvPr id="22" name="Connettore diritto 21"/>
          <p:cNvCxnSpPr/>
          <p:nvPr/>
        </p:nvCxnSpPr>
        <p:spPr bwMode="white">
          <a:xfrm>
            <a:off x="11573293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 bwMode="black">
          <a:xfrm>
            <a:off x="0" y="5643132"/>
            <a:ext cx="1216152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8" name="Pi greco"/>
          <p:cNvSpPr>
            <a:spLocks/>
          </p:cNvSpPr>
          <p:nvPr/>
        </p:nvSpPr>
        <p:spPr bwMode="white">
          <a:xfrm>
            <a:off x="276462" y="6032500"/>
            <a:ext cx="593189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cxnSp>
        <p:nvCxnSpPr>
          <p:cNvPr id="23" name="Connettore diritto 22"/>
          <p:cNvCxnSpPr/>
          <p:nvPr/>
        </p:nvCxnSpPr>
        <p:spPr bwMode="white">
          <a:xfrm>
            <a:off x="1216152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ttangolo 25"/>
          <p:cNvSpPr/>
          <p:nvPr/>
        </p:nvSpPr>
        <p:spPr bwMode="black">
          <a:xfrm>
            <a:off x="11579384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7" name="Rettangolo 26"/>
          <p:cNvSpPr/>
          <p:nvPr/>
        </p:nvSpPr>
        <p:spPr bwMode="gray">
          <a:xfrm>
            <a:off x="11274663" y="0"/>
            <a:ext cx="30472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8" name="Rettangolo 27"/>
          <p:cNvSpPr/>
          <p:nvPr/>
        </p:nvSpPr>
        <p:spPr bwMode="gray">
          <a:xfrm>
            <a:off x="1218883" y="0"/>
            <a:ext cx="609441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29" name="Rettangolo 28"/>
          <p:cNvSpPr/>
          <p:nvPr/>
        </p:nvSpPr>
        <p:spPr>
          <a:xfrm>
            <a:off x="-2" y="0"/>
            <a:ext cx="1218883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30" name="Rettangolo 29"/>
          <p:cNvSpPr/>
          <p:nvPr/>
        </p:nvSpPr>
        <p:spPr bwMode="ltGray">
          <a:xfrm>
            <a:off x="0" y="0"/>
            <a:ext cx="12188825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cxnSp>
        <p:nvCxnSpPr>
          <p:cNvPr id="31" name="Connettore diritto 30"/>
          <p:cNvCxnSpPr/>
          <p:nvPr/>
        </p:nvCxnSpPr>
        <p:spPr bwMode="white">
          <a:xfrm>
            <a:off x="11573293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ttangolo 31"/>
          <p:cNvSpPr/>
          <p:nvPr/>
        </p:nvSpPr>
        <p:spPr bwMode="black">
          <a:xfrm>
            <a:off x="0" y="0"/>
            <a:ext cx="1216152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cxnSp>
        <p:nvCxnSpPr>
          <p:cNvPr id="33" name="Connettore diritto 32"/>
          <p:cNvCxnSpPr/>
          <p:nvPr/>
        </p:nvCxnSpPr>
        <p:spPr bwMode="white">
          <a:xfrm>
            <a:off x="1218884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956552-D53A-4557-8C38-42CBEA2EE1F9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666571" y="6356351"/>
            <a:ext cx="609441" cy="365125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44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68A04E6-3A63-4A5D-901F-B7E0EE19AFD7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11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93436" y="2514706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57349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557349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9D5404-FB42-4B9E-BE7A-7821366B0BBC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83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A63B92F-6927-4909-8675-8FB028AE3CD8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35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ltGray">
          <a:xfrm>
            <a:off x="626239" y="0"/>
            <a:ext cx="30472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6" name="Rettangolo 5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cxnSp>
        <p:nvCxnSpPr>
          <p:cNvPr id="7" name="Connettore diritto 6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 bwMode="gray">
          <a:xfrm>
            <a:off x="10969942" y="0"/>
            <a:ext cx="92262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black">
          <a:xfrm>
            <a:off x="11892563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B5D043-5A31-4D67-9FB4-6681AB6A05C6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3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 bwMode="gray">
          <a:xfrm>
            <a:off x="621792" y="0"/>
            <a:ext cx="414771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lt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cxnSp>
        <p:nvCxnSpPr>
          <p:cNvPr id="10" name="Connettore diritto 9"/>
          <p:cNvCxnSpPr/>
          <p:nvPr/>
        </p:nvCxnSpPr>
        <p:spPr bwMode="white">
          <a:xfrm>
            <a:off x="62179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6764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2133600"/>
            <a:ext cx="3293422" cy="40386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44B99B-722F-4DC5-AC4D-948C49352303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804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8" name="Rettangolo 7"/>
          <p:cNvSpPr/>
          <p:nvPr/>
        </p:nvSpPr>
        <p:spPr bwMode="black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ltGray">
          <a:xfrm>
            <a:off x="4875530" y="0"/>
            <a:ext cx="7017034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6764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it-IT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74240" y="2133600"/>
            <a:ext cx="3293422" cy="40386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9C2E7C-B484-43C6-BE81-E8A28A90F8D9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DC1BBB0-96F0-4077-A278-0F3FB5C104D3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Connettore diritto 9"/>
          <p:cNvCxnSpPr/>
          <p:nvPr/>
        </p:nvCxnSpPr>
        <p:spPr bwMode="white">
          <a:xfrm>
            <a:off x="11879867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0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gray">
          <a:xfrm>
            <a:off x="11884104" y="0"/>
            <a:ext cx="304721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it-IT" dirty="0"/>
          </a:p>
        </p:txBody>
      </p:sp>
      <p:sp>
        <p:nvSpPr>
          <p:cNvPr id="8" name="Rettangolo 7"/>
          <p:cNvSpPr/>
          <p:nvPr/>
        </p:nvSpPr>
        <p:spPr bwMode="ltGray">
          <a:xfrm>
            <a:off x="617143" y="0"/>
            <a:ext cx="60944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9" name="Rettangolo 8"/>
          <p:cNvSpPr/>
          <p:nvPr/>
        </p:nvSpPr>
        <p:spPr bwMode="gray">
          <a:xfrm>
            <a:off x="0" y="0"/>
            <a:ext cx="609441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it-IT" dirty="0"/>
          </a:p>
        </p:txBody>
      </p:sp>
      <p:sp>
        <p:nvSpPr>
          <p:cNvPr id="13" name="Rettangolo 12"/>
          <p:cNvSpPr/>
          <p:nvPr/>
        </p:nvSpPr>
        <p:spPr bwMode="black">
          <a:xfrm>
            <a:off x="617143" y="736219"/>
            <a:ext cx="609441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dirty="0"/>
          </a:p>
        </p:txBody>
      </p:sp>
      <p:cxnSp>
        <p:nvCxnSpPr>
          <p:cNvPr id="14" name="Connettore diritto 13"/>
          <p:cNvCxnSpPr/>
          <p:nvPr/>
        </p:nvCxnSpPr>
        <p:spPr bwMode="white">
          <a:xfrm>
            <a:off x="617143" y="7362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 bwMode="white">
          <a:xfrm>
            <a:off x="617143" y="1345819"/>
            <a:ext cx="60944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 greco"/>
          <p:cNvSpPr>
            <a:spLocks/>
          </p:cNvSpPr>
          <p:nvPr/>
        </p:nvSpPr>
        <p:spPr bwMode="white">
          <a:xfrm>
            <a:off x="756095" y="898102"/>
            <a:ext cx="336023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it-IT" dirty="0"/>
          </a:p>
        </p:txBody>
      </p:sp>
      <p:cxnSp>
        <p:nvCxnSpPr>
          <p:cNvPr id="16" name="Connettore diritto 15"/>
          <p:cNvCxnSpPr/>
          <p:nvPr/>
        </p:nvCxnSpPr>
        <p:spPr bwMode="white">
          <a:xfrm>
            <a:off x="617143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62DE71F0-C68A-46D7-94E0-C7A236B6AC63}" type="datetime1">
              <a:rPr lang="it-IT" smtClean="0"/>
              <a:pPr/>
              <a:t>05/05/2020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432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5.png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atematica.unibocconi.it/articoli/torneo-nazionale-di-geometrik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854698" y="1052736"/>
            <a:ext cx="10270876" cy="1095951"/>
          </a:xfrm>
        </p:spPr>
        <p:txBody>
          <a:bodyPr rtlCol="0"/>
          <a:lstStyle/>
          <a:p>
            <a:r>
              <a:rPr lang="it-IT" dirty="0"/>
              <a:t>Didattica della Matematica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89956" y="3140968"/>
            <a:ext cx="9361040" cy="2239613"/>
          </a:xfrm>
        </p:spPr>
        <p:txBody>
          <a:bodyPr rtlCol="0">
            <a:normAutofit fontScale="92500"/>
          </a:bodyPr>
          <a:lstStyle/>
          <a:p>
            <a:pPr rtl="0">
              <a:lnSpc>
                <a:spcPct val="150000"/>
              </a:lnSpc>
            </a:pPr>
            <a:r>
              <a:rPr lang="it-IT" dirty="0"/>
              <a:t>28 aprile 2020</a:t>
            </a:r>
          </a:p>
          <a:p>
            <a:pPr rtl="0">
              <a:lnSpc>
                <a:spcPct val="150000"/>
              </a:lnSpc>
            </a:pPr>
            <a:r>
              <a:rPr lang="it-IT" sz="2800" dirty="0"/>
              <a:t>Prof. Leonardo Tortorelli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Bahnschrift SemiBold" panose="020B0502040204020203" pitchFamily="34" charset="0"/>
              </a:rPr>
              <a:t>Docente di Matematica Liceo Scientifico «L. Da Vinci» di Maglie (LE)</a:t>
            </a:r>
          </a:p>
          <a:p>
            <a:pPr>
              <a:lnSpc>
                <a:spcPct val="150000"/>
              </a:lnSpc>
            </a:pPr>
            <a:r>
              <a:rPr lang="it-IT" sz="1800" b="1" dirty="0">
                <a:latin typeface="Bahnschrift SemiBold" panose="020B0502040204020203" pitchFamily="34" charset="0"/>
              </a:rPr>
              <a:t>Resp. Scientifico Progetto GEOMETRIKO (Centro Pristem Università </a:t>
            </a:r>
            <a:r>
              <a:rPr lang="it-IT" sz="1800" b="1" dirty="0" smtClean="0">
                <a:latin typeface="Bahnschrift SemiBold" panose="020B0502040204020203" pitchFamily="34" charset="0"/>
              </a:rPr>
              <a:t>«L. Bocconi» di Milano</a:t>
            </a:r>
            <a:r>
              <a:rPr lang="it-IT" sz="1800" b="1" dirty="0">
                <a:latin typeface="Bahnschrift SemiBold" panose="020B0502040204020203" pitchFamily="34" charset="0"/>
              </a:rPr>
              <a:t>) </a:t>
            </a:r>
          </a:p>
          <a:p>
            <a:pPr rtl="0"/>
            <a:endParaRPr lang="it-IT" sz="2800" dirty="0"/>
          </a:p>
          <a:p>
            <a:pPr rtl="0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3196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C8D9FAC6-4D0E-4791-8E7D-C0AA7952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106" y="2852936"/>
            <a:ext cx="8964612" cy="361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Centro Pristem Università Bocconi di Milano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Liceo Scientifico «L. da Vinci» di Maglie (LE)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Rete Didattica Nazionale della Matematica «</a:t>
            </a:r>
            <a:r>
              <a:rPr lang="it-IT" altLang="it-IT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E.Castelnuovo</a:t>
            </a: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»</a:t>
            </a:r>
          </a:p>
          <a:p>
            <a:pPr algn="ctr" eaLnBrk="1" hangingPunct="1">
              <a:defRPr/>
            </a:pPr>
            <a:endParaRPr lang="it-IT" alt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Circa 26.000 iscrizioni</a:t>
            </a:r>
            <a:endParaRPr lang="it-IT" alt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(Categorie G1/G2/G3/G4)</a:t>
            </a:r>
          </a:p>
          <a:p>
            <a:pPr algn="ctr" eaLnBrk="1" hangingPunct="1">
              <a:defRPr/>
            </a:pPr>
            <a:r>
              <a:rPr lang="it-IT" altLang="it-IT" sz="3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</a:t>
            </a: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2019/2020</a:t>
            </a:r>
          </a:p>
        </p:txBody>
      </p:sp>
      <p:pic>
        <p:nvPicPr>
          <p:cNvPr id="18435" name="Immagine 1">
            <a:extLst>
              <a:ext uri="{FF2B5EF4-FFF2-40B4-BE49-F238E27FC236}">
                <a16:creationId xmlns:a16="http://schemas.microsoft.com/office/drawing/2014/main" id="{FE363290-98ED-4E13-902E-AFF8B4A20F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49276"/>
            <a:ext cx="7826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GEOMETRIKO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FINALITÀ E STRUMENTI</a:t>
            </a:r>
          </a:p>
        </p:txBody>
      </p:sp>
    </p:spTree>
    <p:extLst>
      <p:ext uri="{BB962C8B-B14F-4D97-AF65-F5344CB8AC3E}">
        <p14:creationId xmlns:p14="http://schemas.microsoft.com/office/powerpoint/2010/main" val="40619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tangolo 1">
            <a:extLst>
              <a:ext uri="{FF2B5EF4-FFF2-40B4-BE49-F238E27FC236}">
                <a16:creationId xmlns:a16="http://schemas.microsoft.com/office/drawing/2014/main" id="{B9159FBD-4FC0-43A1-B5E7-1F6B7F816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932" y="558800"/>
            <a:ext cx="8208912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rgbClr val="D60093"/>
                </a:solidFill>
                <a:latin typeface="Arial" panose="020B0604020202020204" pitchFamily="34" charset="0"/>
              </a:rPr>
              <a:t>GEOMETRIKO come RICERCA-AZIONE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5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Il Progetto Geometriko – in concomitanza con il Torneo Nazionale organizzato dal Pristem, dal Liceo Da Vinci di Maglie (LE) e dalla Rete Didattica «Emma Castelnuovo» - è un progetto di ricerca applicata che lavora sull’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individuazione ed eliminazione di </a:t>
            </a:r>
            <a:r>
              <a:rPr lang="it-IT" altLang="it-IT" dirty="0" err="1">
                <a:solidFill>
                  <a:srgbClr val="D60093"/>
                </a:solidFill>
                <a:latin typeface="Arial" panose="020B0604020202020204" pitchFamily="34" charset="0"/>
              </a:rPr>
              <a:t>misconcezioni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 diffuse tra studenti e docenti e sulla facilitazione  dell’acquisizione di competenze nel campo della Geometria (e non solo)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ttangolo 1">
            <a:extLst>
              <a:ext uri="{FF2B5EF4-FFF2-40B4-BE49-F238E27FC236}">
                <a16:creationId xmlns:a16="http://schemas.microsoft.com/office/drawing/2014/main" id="{E2C2CBAC-0209-4054-A897-8002A6CAA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4813"/>
            <a:ext cx="79914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Lo strumento di lavoro è il modello Geometriko abbinato a dei testi di </a:t>
            </a:r>
            <a:r>
              <a:rPr lang="it-IT" altLang="it-IT" dirty="0">
                <a:solidFill>
                  <a:srgbClr val="465562"/>
                </a:solidFill>
                <a:latin typeface="Arial" panose="020B0604020202020204" pitchFamily="34" charset="0"/>
              </a:rPr>
              <a:t>Geometria</a:t>
            </a:r>
            <a:r>
              <a:rPr lang="it-IT" altLang="it-IT" dirty="0">
                <a:latin typeface="Arial" panose="020B0604020202020204" pitchFamily="34" charset="0"/>
              </a:rPr>
              <a:t> denominati strategicamente 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«Quaderno di Geometria»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latin typeface="Arial" panose="020B0604020202020204" pitchFamily="34" charset="0"/>
              </a:rPr>
              <a:t>Con Geometriko, anche grazie alle occasioni di confronto con la comunità di docenti, l’insegnante è nelle condizioni di poter esaminare le proprie pratiche e di valutare le 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strategie più opportune per migliorare la propria azione didattica e il rendimento degli studenti nell’ambito della Geometria Euclidea </a:t>
            </a:r>
            <a:r>
              <a:rPr lang="it-IT" altLang="it-IT" dirty="0">
                <a:latin typeface="Arial" panose="020B0604020202020204" pitchFamily="34" charset="0"/>
              </a:rPr>
              <a:t>e non solo.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ttangolo 1">
            <a:extLst>
              <a:ext uri="{FF2B5EF4-FFF2-40B4-BE49-F238E27FC236}">
                <a16:creationId xmlns:a16="http://schemas.microsoft.com/office/drawing/2014/main" id="{61C8A14C-1D6D-4B45-8A1F-498CC0E2B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7" y="188913"/>
            <a:ext cx="5614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rgbClr val="D60093"/>
                </a:solidFill>
                <a:latin typeface="Arial" panose="020B0604020202020204" pitchFamily="34" charset="0"/>
              </a:rPr>
              <a:t>MATERIALI DIDATTICI </a:t>
            </a:r>
            <a:endParaRPr lang="it-IT" altLang="it-IT" sz="15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6B40D7-22EA-42AB-81EA-CB1F3287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836614"/>
            <a:ext cx="3817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49C6CD-C64A-4FC2-AACD-C0F98F33F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836614"/>
            <a:ext cx="381793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ttangolo 1">
            <a:extLst>
              <a:ext uri="{FF2B5EF4-FFF2-40B4-BE49-F238E27FC236}">
                <a16:creationId xmlns:a16="http://schemas.microsoft.com/office/drawing/2014/main" id="{5A94611C-1D1F-486B-86B3-2D97A3DCF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3337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rgbClr val="D60093"/>
                </a:solidFill>
                <a:latin typeface="Arial" panose="020B0604020202020204" pitchFamily="34" charset="0"/>
              </a:rPr>
              <a:t>MATERIALI DIDATTICI a MATRIOSKA </a:t>
            </a:r>
            <a:endParaRPr lang="it-IT" altLang="it-IT" sz="15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374D0D8-4EE9-4B75-B5D4-78CCF2B19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700213"/>
            <a:ext cx="25447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55B7D9-2A15-4A05-A493-542DF9033A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1270000"/>
            <a:ext cx="30559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4ED8DA0-A8E4-4711-8317-800D9572A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1" y="1052513"/>
            <a:ext cx="356393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5B6486F2-C262-4959-882F-E772A863C2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3" y="1731963"/>
            <a:ext cx="25447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C7E132B-347F-4E93-B09E-BE84E890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6" y="1341439"/>
            <a:ext cx="3055937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ttangolo 1">
            <a:extLst>
              <a:ext uri="{FF2B5EF4-FFF2-40B4-BE49-F238E27FC236}">
                <a16:creationId xmlns:a16="http://schemas.microsoft.com/office/drawing/2014/main" id="{974FE921-138D-4002-BEC8-392374E7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3337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rgbClr val="D60093"/>
                </a:solidFill>
                <a:latin typeface="Arial" panose="020B0604020202020204" pitchFamily="34" charset="0"/>
              </a:rPr>
              <a:t>MATERIALI DIDATTICI a MATRIOSKA </a:t>
            </a:r>
            <a:endParaRPr lang="it-IT" altLang="it-IT" sz="15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5956718-CF1C-4F0E-A188-F15BD5427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7" y="981076"/>
            <a:ext cx="35623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ttangolo 1">
            <a:extLst>
              <a:ext uri="{FF2B5EF4-FFF2-40B4-BE49-F238E27FC236}">
                <a16:creationId xmlns:a16="http://schemas.microsoft.com/office/drawing/2014/main" id="{A706E686-37D0-4550-AAB8-D6B288C84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333375"/>
            <a:ext cx="741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 dirty="0">
                <a:solidFill>
                  <a:srgbClr val="D60093"/>
                </a:solidFill>
                <a:latin typeface="Arial" panose="020B0604020202020204" pitchFamily="34" charset="0"/>
              </a:rPr>
              <a:t>IL BRUCO DIVENTA FARFALLA…</a:t>
            </a:r>
            <a:endParaRPr lang="it-IT" altLang="it-IT" sz="1500" dirty="0">
              <a:solidFill>
                <a:srgbClr val="D60093"/>
              </a:solidFill>
              <a:latin typeface="Arial" panose="020B0604020202020204" pitchFamily="34" charset="0"/>
            </a:endParaRPr>
          </a:p>
        </p:txBody>
      </p:sp>
      <p:pic>
        <p:nvPicPr>
          <p:cNvPr id="24579" name="Immagine 4">
            <a:extLst>
              <a:ext uri="{FF2B5EF4-FFF2-40B4-BE49-F238E27FC236}">
                <a16:creationId xmlns:a16="http://schemas.microsoft.com/office/drawing/2014/main" id="{8AB2D6E0-3B4A-46E8-AF0C-457176AD7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84" y="972872"/>
            <a:ext cx="5382916" cy="555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E518369-DFA7-4465-8294-45E66BEAD0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79612" y="188914"/>
            <a:ext cx="8229600" cy="808037"/>
          </a:xfrm>
        </p:spPr>
        <p:txBody>
          <a:bodyPr/>
          <a:lstStyle/>
          <a:p>
            <a:pPr eaLnBrk="1" hangingPunct="1">
              <a:defRPr/>
            </a:pPr>
            <a:r>
              <a:rPr lang="it-IT" sz="5000">
                <a:solidFill>
                  <a:srgbClr val="FF9933"/>
                </a:solidFill>
                <a:latin typeface="Times New Roman" pitchFamily="18" charset="0"/>
              </a:rPr>
              <a:t>Processi Cognitivi Coinvolti</a:t>
            </a:r>
            <a:r>
              <a:rPr lang="it-IT" sz="4000"/>
              <a:t> 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19AD9A-6C73-4FC7-BDC5-509FD4BA1E3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6263" y="1125538"/>
            <a:ext cx="8639175" cy="53276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Denominare (Linguaggio specifico della disciplina)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Confrontare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Classificare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Riconoscere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Risolvere Problemi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Applicare  il   </a:t>
            </a:r>
            <a:r>
              <a:rPr lang="it-IT" i="1" dirty="0">
                <a:solidFill>
                  <a:schemeClr val="tx2"/>
                </a:solidFill>
                <a:latin typeface="Times New Roman" pitchFamily="18" charset="0"/>
              </a:rPr>
              <a:t>metodo  deduttivo  </a:t>
            </a: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per  svolgere  dimostrazioni  geometriche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Inventare problemi a partire dalle consegne</a:t>
            </a:r>
          </a:p>
          <a:p>
            <a:pPr algn="just">
              <a:lnSpc>
                <a:spcPct val="150000"/>
              </a:lnSpc>
              <a:defRPr/>
            </a:pP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Identificare eventuali </a:t>
            </a:r>
            <a:r>
              <a:rPr lang="it-IT" i="1" dirty="0" err="1">
                <a:solidFill>
                  <a:schemeClr val="tx2"/>
                </a:solidFill>
                <a:latin typeface="Times New Roman" pitchFamily="18" charset="0"/>
              </a:rPr>
              <a:t>distrattori</a:t>
            </a:r>
            <a:r>
              <a:rPr lang="it-IT" dirty="0">
                <a:solidFill>
                  <a:schemeClr val="tx2"/>
                </a:solidFill>
                <a:latin typeface="Times New Roman" pitchFamily="18" charset="0"/>
              </a:rPr>
              <a:t> tra i dati.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E75CD6F-1E7E-4F59-B7F6-05C7F0C996F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36712" y="-238249"/>
            <a:ext cx="5111751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b="1" dirty="0">
                <a:solidFill>
                  <a:srgbClr val="D60093"/>
                </a:solidFill>
                <a:latin typeface="Times New Roman" pitchFamily="18" charset="0"/>
              </a:rPr>
              <a:t>Con cosa si «gioca»?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63D490D2-2C4D-4EB1-8551-305B66959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5300663"/>
            <a:ext cx="4822825" cy="838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it-IT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Per gli studenti meritevoli:</a:t>
            </a:r>
          </a:p>
          <a:p>
            <a:pPr algn="ctr" eaLnBrk="1" hangingPunct="1">
              <a:defRPr/>
            </a:pPr>
            <a:r>
              <a:rPr lang="it-IT" sz="30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carte bonus!</a:t>
            </a:r>
          </a:p>
        </p:txBody>
      </p:sp>
      <p:pic>
        <p:nvPicPr>
          <p:cNvPr id="28676" name="Immagine 1">
            <a:extLst>
              <a:ext uri="{FF2B5EF4-FFF2-40B4-BE49-F238E27FC236}">
                <a16:creationId xmlns:a16="http://schemas.microsoft.com/office/drawing/2014/main" id="{67DA1562-1EE9-4190-9F3C-AD68A41C2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8" y="3357563"/>
            <a:ext cx="179546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2">
            <a:extLst>
              <a:ext uri="{FF2B5EF4-FFF2-40B4-BE49-F238E27FC236}">
                <a16:creationId xmlns:a16="http://schemas.microsoft.com/office/drawing/2014/main" id="{4CFBB5EA-81F5-4DFC-BFD0-FD2EAE9B6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220664"/>
            <a:ext cx="1798638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magine 3">
            <a:extLst>
              <a:ext uri="{FF2B5EF4-FFF2-40B4-BE49-F238E27FC236}">
                <a16:creationId xmlns:a16="http://schemas.microsoft.com/office/drawing/2014/main" id="{AE28CEC7-0673-41B6-9D45-A93FB3498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228600"/>
            <a:ext cx="17954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1">
            <a:extLst>
              <a:ext uri="{FF2B5EF4-FFF2-40B4-BE49-F238E27FC236}">
                <a16:creationId xmlns:a16="http://schemas.microsoft.com/office/drawing/2014/main" id="{84C7935A-D650-493B-A86D-DAE95267A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1571626"/>
            <a:ext cx="17970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magine 1">
            <a:extLst>
              <a:ext uri="{FF2B5EF4-FFF2-40B4-BE49-F238E27FC236}">
                <a16:creationId xmlns:a16="http://schemas.microsoft.com/office/drawing/2014/main" id="{F4BBD1A6-2473-49DE-B1A9-61F3090EA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0" y="3390901"/>
            <a:ext cx="179546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31CB6DCB-AFDA-408E-A1C9-1FB368C63DBD}"/>
              </a:ext>
            </a:extLst>
          </p:cNvPr>
          <p:cNvSpPr/>
          <p:nvPr/>
        </p:nvSpPr>
        <p:spPr>
          <a:xfrm>
            <a:off x="1846263" y="1246189"/>
            <a:ext cx="35591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 Carte Quadrilatero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A70FCFF-075A-49EE-80A5-AFEC38A35CB8}"/>
              </a:ext>
            </a:extLst>
          </p:cNvPr>
          <p:cNvSpPr/>
          <p:nvPr/>
        </p:nvSpPr>
        <p:spPr>
          <a:xfrm>
            <a:off x="1909763" y="2771775"/>
            <a:ext cx="2282825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Flash Card</a:t>
            </a:r>
            <a:endParaRPr lang="it-IT" sz="3200" dirty="0">
              <a:solidFill>
                <a:srgbClr val="D60093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D86818E-3501-43D5-A3E0-42A84A1D0079}"/>
              </a:ext>
            </a:extLst>
          </p:cNvPr>
          <p:cNvSpPr/>
          <p:nvPr/>
        </p:nvSpPr>
        <p:spPr>
          <a:xfrm>
            <a:off x="1846262" y="1993900"/>
            <a:ext cx="33845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 Carte d’Attacco</a:t>
            </a:r>
            <a:endParaRPr lang="it-IT" sz="3200" dirty="0">
              <a:solidFill>
                <a:srgbClr val="D60093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C3D004E0-FCC2-4C68-8F1E-D74EBE8B39B3}"/>
              </a:ext>
            </a:extLst>
          </p:cNvPr>
          <p:cNvSpPr/>
          <p:nvPr/>
        </p:nvSpPr>
        <p:spPr>
          <a:xfrm>
            <a:off x="1970087" y="4297364"/>
            <a:ext cx="31369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Dado </a:t>
            </a:r>
            <a:r>
              <a:rPr lang="it-IT" sz="3200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Geometriko</a:t>
            </a:r>
            <a:endParaRPr lang="it-IT" sz="3200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BF425E7-04FB-489F-B331-4FC06429D07C}"/>
              </a:ext>
            </a:extLst>
          </p:cNvPr>
          <p:cNvSpPr/>
          <p:nvPr/>
        </p:nvSpPr>
        <p:spPr>
          <a:xfrm>
            <a:off x="1905001" y="3525839"/>
            <a:ext cx="3559175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oppure 1 Nerd  Card</a:t>
            </a:r>
            <a:endParaRPr lang="it-IT" sz="3200" dirty="0">
              <a:solidFill>
                <a:srgbClr val="D6009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/>
      <p:bldP spid="3" grpId="0"/>
      <p:bldP spid="4" grpId="0"/>
      <p:bldP spid="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GEOMETRIKO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CENNI STORICI</a:t>
            </a:r>
          </a:p>
        </p:txBody>
      </p:sp>
    </p:spTree>
    <p:extLst>
      <p:ext uri="{BB962C8B-B14F-4D97-AF65-F5344CB8AC3E}">
        <p14:creationId xmlns:p14="http://schemas.microsoft.com/office/powerpoint/2010/main" val="506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4E999DB-C7BA-4F12-8330-21D1C769783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2" y="519617"/>
            <a:ext cx="8226425" cy="100853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000" dirty="0">
                <a:solidFill>
                  <a:schemeClr val="tx1"/>
                </a:solidFill>
                <a:latin typeface="Times New Roman" pitchFamily="18" charset="0"/>
              </a:rPr>
              <a:t>Studio dei </a:t>
            </a:r>
            <a:r>
              <a:rPr lang="it-IT" sz="3000" i="1" dirty="0">
                <a:solidFill>
                  <a:schemeClr val="tx1"/>
                </a:solidFill>
                <a:latin typeface="Times New Roman" pitchFamily="18" charset="0"/>
              </a:rPr>
              <a:t>Quaderni di Geometria Verticale </a:t>
            </a:r>
            <a:r>
              <a:rPr lang="it-IT" sz="3000" dirty="0">
                <a:solidFill>
                  <a:schemeClr val="tx1"/>
                </a:solidFill>
                <a:latin typeface="Times New Roman" pitchFamily="18" charset="0"/>
              </a:rPr>
              <a:t>utile per sopravvivere nel </a:t>
            </a:r>
            <a:r>
              <a:rPr lang="it-IT" sz="3000" i="1" dirty="0">
                <a:solidFill>
                  <a:schemeClr val="tx1"/>
                </a:solidFill>
                <a:latin typeface="Times New Roman" pitchFamily="18" charset="0"/>
              </a:rPr>
              <a:t>Mondo dei Quadrilateri</a:t>
            </a:r>
            <a:endParaRPr lang="it-IT" sz="3000" i="1" dirty="0">
              <a:solidFill>
                <a:schemeClr val="tx1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84C9250C-13CD-4FD6-A812-9EA1360E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2084" y="1700808"/>
            <a:ext cx="5280025" cy="17523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Studio individuale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Didattica dei pari</a:t>
            </a: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sz="25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Confronto con il Docente.</a:t>
            </a:r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37EE470-5D56-40D7-BFB9-20AB55EA4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2" y="3798461"/>
            <a:ext cx="8496300" cy="256871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Per ciascuna </a:t>
            </a:r>
            <a:r>
              <a:rPr lang="it-IT" sz="22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rappresentazione semiotica </a:t>
            </a: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è previsto l’utilizzo di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più Registri Semiotici come:</a:t>
            </a:r>
            <a:b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la Lingua Comune;</a:t>
            </a:r>
            <a:b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il Linguaggio Figurale;</a:t>
            </a:r>
            <a:b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it-IT" sz="2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il Linguaggio Aritmetico.</a:t>
            </a: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88217E4-5FA0-442F-877C-1E8B6DCDA1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00238" y="341313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5700" dirty="0">
                <a:solidFill>
                  <a:schemeClr val="tx1"/>
                </a:solidFill>
                <a:latin typeface="Times New Roman" pitchFamily="18" charset="0"/>
              </a:rPr>
              <a:t>Chi Può «Giocare» 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8678AA-F389-4649-BF5B-A922A68FC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099" y="2276476"/>
            <a:ext cx="9648826" cy="331311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eaLnBrk="1" hangingPunct="1">
              <a:defRPr/>
            </a:pPr>
            <a:r>
              <a:rPr lang="it-IT" sz="3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Categoria G1</a:t>
            </a:r>
          </a:p>
          <a:p>
            <a:pPr eaLnBrk="1" hangingPunct="1">
              <a:defRPr/>
            </a:pPr>
            <a: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Scuola Primaria / Adulti Arrugginiti</a:t>
            </a:r>
            <a:b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it-IT" sz="3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Categoria G2</a:t>
            </a:r>
          </a:p>
          <a:p>
            <a:pPr eaLnBrk="1" hangingPunct="1">
              <a:defRPr/>
            </a:pPr>
            <a: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Secondaria 1° Grado / Adulti Ex Scientifici </a:t>
            </a:r>
            <a:b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(ma non troppo ex!)</a:t>
            </a:r>
            <a:b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it-IT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it-IT" sz="35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Categoria G3/G4</a:t>
            </a:r>
          </a:p>
          <a:p>
            <a:pPr eaLnBrk="1" hangingPunct="1">
              <a:defRPr/>
            </a:pPr>
            <a: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Secondaria 2° Grado / Adulti Amatori</a:t>
            </a:r>
            <a:br>
              <a:rPr lang="it-IT" sz="35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endParaRPr lang="it-IT" sz="35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1">
            <a:extLst>
              <a:ext uri="{FF2B5EF4-FFF2-40B4-BE49-F238E27FC236}">
                <a16:creationId xmlns:a16="http://schemas.microsoft.com/office/drawing/2014/main" id="{BE943650-BC3A-4974-99B1-866970BF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5940" y="764704"/>
            <a:ext cx="82804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dirty="0">
                <a:solidFill>
                  <a:schemeClr val="tx2"/>
                </a:solidFill>
                <a:latin typeface="Arial" panose="020B0604020202020204" pitchFamily="34" charset="0"/>
              </a:rPr>
              <a:t>GEOMETRIKO</a:t>
            </a:r>
            <a:r>
              <a:rPr lang="it-IT" altLang="it-IT" dirty="0">
                <a:latin typeface="Arial" panose="020B0604020202020204" pitchFamily="34" charset="0"/>
              </a:rPr>
              <a:t> consiste in una ristrutturazione del “campo pedagogico”  nell’ambito della Geometria, ovvero di un insieme degli interventi che l’insegnante mette in atto al fine di 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offrire occasioni di tirocinio di nuove strutture cognitive </a:t>
            </a:r>
            <a:r>
              <a:rPr lang="it-IT" altLang="it-IT" dirty="0">
                <a:latin typeface="Arial" panose="020B0604020202020204" pitchFamily="34" charset="0"/>
              </a:rPr>
              <a:t>approntando strutture disciplinari e rappresentandole secondo i </a:t>
            </a:r>
            <a:r>
              <a:rPr lang="it-IT" altLang="it-IT" dirty="0">
                <a:solidFill>
                  <a:srgbClr val="D60093"/>
                </a:solidFill>
                <a:latin typeface="Arial" panose="020B0604020202020204" pitchFamily="34" charset="0"/>
              </a:rPr>
              <a:t>codici – verbali, iconici, simbolici – congrui alle fasi evolutive del soggetto in apprendimento</a:t>
            </a:r>
            <a:r>
              <a:rPr lang="it-IT" altLang="it-IT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ttangolo 1">
            <a:extLst>
              <a:ext uri="{FF2B5EF4-FFF2-40B4-BE49-F238E27FC236}">
                <a16:creationId xmlns:a16="http://schemas.microsoft.com/office/drawing/2014/main" id="{9CBEC179-E22E-478D-9325-D3D71E0F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63" y="2498725"/>
            <a:ext cx="3313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La flash card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più importante: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il Caprone Ugo</a:t>
            </a:r>
            <a:endParaRPr lang="it-IT" altLang="it-IT">
              <a:latin typeface="Arial" panose="020B0604020202020204" pitchFamily="34" charset="0"/>
            </a:endParaRPr>
          </a:p>
        </p:txBody>
      </p:sp>
      <p:pic>
        <p:nvPicPr>
          <p:cNvPr id="31747" name="Picture 4">
            <a:extLst>
              <a:ext uri="{FF2B5EF4-FFF2-40B4-BE49-F238E27FC236}">
                <a16:creationId xmlns:a16="http://schemas.microsoft.com/office/drawing/2014/main" id="{66840607-7E11-4D05-9512-E18A06DC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6" y="258763"/>
            <a:ext cx="3538537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>
            <a:extLst>
              <a:ext uri="{FF2B5EF4-FFF2-40B4-BE49-F238E27FC236}">
                <a16:creationId xmlns:a16="http://schemas.microsoft.com/office/drawing/2014/main" id="{6D15EC02-92C5-4BB7-9185-D48C22A26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412876"/>
            <a:ext cx="513556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3E3C55F7-C1E4-4C7D-AAC2-AAA167F7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429001"/>
            <a:ext cx="56816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ttangolo 1">
            <a:extLst>
              <a:ext uri="{FF2B5EF4-FFF2-40B4-BE49-F238E27FC236}">
                <a16:creationId xmlns:a16="http://schemas.microsoft.com/office/drawing/2014/main" id="{4F04F557-A0F4-478F-B5CD-0ED2B0D7F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-146050"/>
            <a:ext cx="79914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 b="1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Campione  (circa 100 studenti)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75%:  Liceo Linguistico  «F. Da Collo»  di Conegliano (TREVISO)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latin typeface="Arial" panose="020B0604020202020204" pitchFamily="34" charset="0"/>
              </a:rPr>
              <a:t>25%:  Liceo Scientifico «L. da Vinci» di Maglie (LECCE)</a:t>
            </a:r>
            <a:endParaRPr lang="it-IT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ttangolo 1">
            <a:extLst>
              <a:ext uri="{FF2B5EF4-FFF2-40B4-BE49-F238E27FC236}">
                <a16:creationId xmlns:a16="http://schemas.microsoft.com/office/drawing/2014/main" id="{AA1E3CC0-5FA3-487C-9E67-4C18ED608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982663"/>
            <a:ext cx="7991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b="1">
                <a:latin typeface="Arial" panose="020B0604020202020204" pitchFamily="34" charset="0"/>
              </a:rPr>
              <a:t>Confronto EX ANTE / EX POST</a:t>
            </a:r>
            <a:endParaRPr lang="it-IT" altLang="it-IT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3795" name="Immagine 5">
            <a:extLst>
              <a:ext uri="{FF2B5EF4-FFF2-40B4-BE49-F238E27FC236}">
                <a16:creationId xmlns:a16="http://schemas.microsoft.com/office/drawing/2014/main" id="{BC13D6FD-1A1C-4FFB-A6AC-E6780F61B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3210" r="2142" b="18930"/>
          <a:stretch>
            <a:fillRect/>
          </a:stretch>
        </p:blipFill>
        <p:spPr bwMode="auto">
          <a:xfrm>
            <a:off x="1990725" y="1700213"/>
            <a:ext cx="82804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GEOMETRIKO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BREVE SIMULAZIONE</a:t>
            </a:r>
          </a:p>
        </p:txBody>
      </p:sp>
    </p:spTree>
    <p:extLst>
      <p:ext uri="{BB962C8B-B14F-4D97-AF65-F5344CB8AC3E}">
        <p14:creationId xmlns:p14="http://schemas.microsoft.com/office/powerpoint/2010/main" val="14503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32CA603-13C8-4495-9C6B-1197746B018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2" y="620714"/>
            <a:ext cx="503238" cy="574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5363" name="Text Box 10">
            <a:extLst>
              <a:ext uri="{FF2B5EF4-FFF2-40B4-BE49-F238E27FC236}">
                <a16:creationId xmlns:a16="http://schemas.microsoft.com/office/drawing/2014/main" id="{20EB329E-E6AF-45AC-9B32-8856A7107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908051"/>
            <a:ext cx="2301875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ATTENZIONE!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Siamo in una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Fase Intermedia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di Gioco</a:t>
            </a:r>
          </a:p>
        </p:txBody>
      </p:sp>
      <p:pic>
        <p:nvPicPr>
          <p:cNvPr id="41995" name="Picture 11">
            <a:extLst>
              <a:ext uri="{FF2B5EF4-FFF2-40B4-BE49-F238E27FC236}">
                <a16:creationId xmlns:a16="http://schemas.microsoft.com/office/drawing/2014/main" id="{CC99944F-3DD4-4B0F-84B3-534E02F28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95263"/>
            <a:ext cx="178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12">
            <a:extLst>
              <a:ext uri="{FF2B5EF4-FFF2-40B4-BE49-F238E27FC236}">
                <a16:creationId xmlns:a16="http://schemas.microsoft.com/office/drawing/2014/main" id="{E8D78462-7DC4-4E90-8C01-80C35649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193675"/>
            <a:ext cx="178435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8">
            <a:extLst>
              <a:ext uri="{FF2B5EF4-FFF2-40B4-BE49-F238E27FC236}">
                <a16:creationId xmlns:a16="http://schemas.microsoft.com/office/drawing/2014/main" id="{BBE411FC-7D84-4DC2-9FF0-7B5AA0E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201613"/>
            <a:ext cx="178435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193C3A4B-3BB1-4418-B97D-B1D0A41B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3548063"/>
            <a:ext cx="17843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>
            <a:extLst>
              <a:ext uri="{FF2B5EF4-FFF2-40B4-BE49-F238E27FC236}">
                <a16:creationId xmlns:a16="http://schemas.microsoft.com/office/drawing/2014/main" id="{4BC3DC35-DBDA-4D2D-B7BB-91A870E1F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563939"/>
            <a:ext cx="17875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E28755B8-349F-4378-80B2-829D446C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7" y="3530601"/>
            <a:ext cx="17907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>
            <a:extLst>
              <a:ext uri="{FF2B5EF4-FFF2-40B4-BE49-F238E27FC236}">
                <a16:creationId xmlns:a16="http://schemas.microsoft.com/office/drawing/2014/main" id="{A693E0C9-6B7F-4B13-9444-95D26F4F2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6" y="3497263"/>
            <a:ext cx="1800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C4C61BC1-D2EB-4ACD-8404-EBD8A96293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2" y="344489"/>
            <a:ext cx="503238" cy="574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7F641118-339B-4DE3-889F-45DE3698A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198438"/>
            <a:ext cx="17843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B5DDD0B3-D0CF-4BD2-BD7C-62E0C2804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95263"/>
            <a:ext cx="1787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78270EF4-294C-4204-8AE4-60513BFA8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90500"/>
            <a:ext cx="1787525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D16A9EEE-B14D-44F2-B25B-644D8071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98438"/>
            <a:ext cx="178435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21">
            <a:extLst>
              <a:ext uri="{FF2B5EF4-FFF2-40B4-BE49-F238E27FC236}">
                <a16:creationId xmlns:a16="http://schemas.microsoft.com/office/drawing/2014/main" id="{B502D6E8-EB92-4DCD-BAE8-BC169F4EAE9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6" y="3500438"/>
            <a:ext cx="179387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>
            <a:extLst>
              <a:ext uri="{FF2B5EF4-FFF2-40B4-BE49-F238E27FC236}">
                <a16:creationId xmlns:a16="http://schemas.microsoft.com/office/drawing/2014/main" id="{50DF99A3-215E-4DBD-8639-EB52E73B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508376"/>
            <a:ext cx="1787525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F346F006-F2C7-44EB-916A-F13ACBDA8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6" y="3503613"/>
            <a:ext cx="1787525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8" name="Text Box 10">
            <a:extLst>
              <a:ext uri="{FF2B5EF4-FFF2-40B4-BE49-F238E27FC236}">
                <a16:creationId xmlns:a16="http://schemas.microsoft.com/office/drawing/2014/main" id="{355C3405-56BB-4A25-B30B-982F4FA41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976" y="4141788"/>
            <a:ext cx="230187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ATTENZIONE!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Siamo in una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Fase Intermedia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300" b="1">
                <a:latin typeface="Times New Roman" panose="02020603050405020304" pitchFamily="18" charset="0"/>
              </a:rPr>
              <a:t>di Gioco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>
            <a:extLst>
              <a:ext uri="{FF2B5EF4-FFF2-40B4-BE49-F238E27FC236}">
                <a16:creationId xmlns:a16="http://schemas.microsoft.com/office/drawing/2014/main" id="{DA954572-59E7-49F9-92FE-B39194AC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3405" y="-23133"/>
            <a:ext cx="3402013" cy="117565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it-IT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Chi Vince?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1422DCEA-E3C8-4777-9DCE-784AF23F8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9876" y="1106868"/>
            <a:ext cx="9505056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Chi allo scadere del tempo ha totalizzato la migliore valutazione.</a:t>
            </a:r>
          </a:p>
        </p:txBody>
      </p:sp>
      <p:pic>
        <p:nvPicPr>
          <p:cNvPr id="36868" name="Immagine 1">
            <a:extLst>
              <a:ext uri="{FF2B5EF4-FFF2-40B4-BE49-F238E27FC236}">
                <a16:creationId xmlns:a16="http://schemas.microsoft.com/office/drawing/2014/main" id="{73ADB4EF-FB81-4372-AC5B-C96430041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5" y="1988840"/>
            <a:ext cx="4430712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29B6A1B-F479-4151-ABDB-0D3B16EC92F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>
              <a:defRPr/>
            </a:pP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D727BE1-995C-48AF-A61F-8037BD6A795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pic>
        <p:nvPicPr>
          <p:cNvPr id="24592" name="Picture 16">
            <a:extLst>
              <a:ext uri="{FF2B5EF4-FFF2-40B4-BE49-F238E27FC236}">
                <a16:creationId xmlns:a16="http://schemas.microsoft.com/office/drawing/2014/main" id="{CEE9318B-5B6A-4C94-B068-40DEC8D8D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-1263650"/>
            <a:ext cx="11161713" cy="82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EE2985CC-DDBB-4718-A57D-32257C3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-1320800"/>
            <a:ext cx="10945813" cy="817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id="{945F1FBF-D1E6-4350-A19F-3312D7DB3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44451"/>
            <a:ext cx="46815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FF00"/>
                </a:solidFill>
                <a:latin typeface="Times New Roman" panose="02020603050405020304" pitchFamily="18" charset="0"/>
              </a:rPr>
              <a:t>GEOMETRIA PIANA APPRENDIMENTO CLASSICO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938CD22C-AEC5-4886-BDEE-92329BE6E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6176" y="-26988"/>
            <a:ext cx="3170237" cy="1311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000" b="1">
                <a:solidFill>
                  <a:srgbClr val="FFFF00"/>
                </a:solidFill>
                <a:latin typeface="Times New Roman" panose="02020603050405020304" pitchFamily="18" charset="0"/>
              </a:rPr>
              <a:t>NEURONI  “MOSCI ?”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id="{4EF8DF44-8938-40A9-9AA7-46CAAA0F5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4463" y="5302251"/>
            <a:ext cx="4175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>
                <a:latin typeface="Times New Roman" panose="02020603050405020304" pitchFamily="18" charset="0"/>
              </a:rPr>
              <a:t>TIPICA VITTIMA  DELLA GEOMETRIA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id="{B449097A-A596-4082-8C3B-CD1EBAB72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2132014"/>
            <a:ext cx="3382963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AutoShape 13">
            <a:extLst>
              <a:ext uri="{FF2B5EF4-FFF2-40B4-BE49-F238E27FC236}">
                <a16:creationId xmlns:a16="http://schemas.microsoft.com/office/drawing/2014/main" id="{62B0943D-1153-4CEC-8BFE-5C29E4CAA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2" y="1700213"/>
            <a:ext cx="501650" cy="3529012"/>
          </a:xfrm>
          <a:prstGeom prst="downArrow">
            <a:avLst>
              <a:gd name="adj1" fmla="val 50000"/>
              <a:gd name="adj2" fmla="val 175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4590" name="AutoShape 14">
            <a:extLst>
              <a:ext uri="{FF2B5EF4-FFF2-40B4-BE49-F238E27FC236}">
                <a16:creationId xmlns:a16="http://schemas.microsoft.com/office/drawing/2014/main" id="{BD906D5C-C862-415D-A5BB-70C0C285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31262" y="1341438"/>
            <a:ext cx="431800" cy="863600"/>
          </a:xfrm>
          <a:prstGeom prst="up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24591" name="WordArt 15">
            <a:extLst>
              <a:ext uri="{FF2B5EF4-FFF2-40B4-BE49-F238E27FC236}">
                <a16:creationId xmlns:a16="http://schemas.microsoft.com/office/drawing/2014/main" id="{C8733A01-CB76-46B7-B760-62A71E660A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06625" y="1917701"/>
            <a:ext cx="810101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CBCBCB"/>
              </a:contour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"Geometriko"</a:t>
            </a:r>
          </a:p>
        </p:txBody>
      </p:sp>
      <p:pic>
        <p:nvPicPr>
          <p:cNvPr id="2" name="Immagine 1">
            <a:hlinkClick r:id="" action="ppaction://media"/>
            <a:extLst>
              <a:ext uri="{FF2B5EF4-FFF2-40B4-BE49-F238E27FC236}">
                <a16:creationId xmlns:a16="http://schemas.microsoft.com/office/drawing/2014/main" id="{9151CE25-C7C1-4D53-A5FF-A591C6D126DD}"/>
              </a:ext>
            </a:extLst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7" y="-26924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918B2DC1-85FB-4A39-B626-4E8D8C2AFC0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892175" y="2457451"/>
            <a:ext cx="52593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2200" b="1">
                <a:solidFill>
                  <a:srgbClr val="FFFF00"/>
                </a:solidFill>
                <a:latin typeface="Times New Roman" panose="02020603050405020304" pitchFamily="18" charset="0"/>
              </a:rPr>
              <a:t>Leonardo Tortorelli</a:t>
            </a:r>
            <a:r>
              <a:rPr lang="it-IT" altLang="it-IT" sz="2000" b="1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it-IT" altLang="it-IT" sz="2100" b="1">
                <a:solidFill>
                  <a:srgbClr val="FFFF00"/>
                </a:solidFill>
                <a:latin typeface="Times New Roman" panose="02020603050405020304" pitchFamily="18" charset="0"/>
              </a:rPr>
              <a:t> ©</a:t>
            </a:r>
          </a:p>
        </p:txBody>
      </p:sp>
    </p:spTree>
    <p:custDataLst>
      <p:tags r:id="rId1"/>
    </p:custDataLst>
  </p:cSld>
  <p:clrMapOvr>
    <a:masterClrMapping/>
  </p:clrMapOvr>
  <p:transition advTm="3791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1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1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1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1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45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4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9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3" presetID="1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1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1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4581" grpId="0"/>
      <p:bldP spid="24581" grpId="1"/>
      <p:bldP spid="24583" grpId="0"/>
      <p:bldP spid="24583" grpId="1"/>
      <p:bldP spid="24584" grpId="0"/>
      <p:bldP spid="24584" grpId="1"/>
      <p:bldP spid="24589" grpId="0" animBg="1"/>
      <p:bldP spid="24589" grpId="1" animBg="1"/>
      <p:bldP spid="24590" grpId="0" animBg="1"/>
      <p:bldP spid="24590" grpId="1" animBg="1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CBF48D6-219C-4DA4-A57D-24C02C750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632991"/>
            <a:ext cx="50323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8E40684-D4F0-46E4-AD18-AC9DBBA93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B6173CC9-3A2F-4B1B-B3FA-603916DBC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20" name="Picture 12">
            <a:extLst>
              <a:ext uri="{FF2B5EF4-FFF2-40B4-BE49-F238E27FC236}">
                <a16:creationId xmlns:a16="http://schemas.microsoft.com/office/drawing/2014/main" id="{E34A549B-BEAC-47A4-BE5A-606347A9F69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68339"/>
            <a:ext cx="3238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>
            <a:extLst>
              <a:ext uri="{FF2B5EF4-FFF2-40B4-BE49-F238E27FC236}">
                <a16:creationId xmlns:a16="http://schemas.microsoft.com/office/drawing/2014/main" id="{0338E0F1-FA95-4B2C-A317-84DEF4A21AA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668339"/>
            <a:ext cx="3238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>
            <a:extLst>
              <a:ext uri="{FF2B5EF4-FFF2-40B4-BE49-F238E27FC236}">
                <a16:creationId xmlns:a16="http://schemas.microsoft.com/office/drawing/2014/main" id="{A7FD45AE-D6C4-4006-AB94-57468ADE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2" y="1341438"/>
            <a:ext cx="4248150" cy="4102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ATTACCO RESPINTO!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IL GIOCATORE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PRENDE L’INIZIATIVA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DEL GIOCO 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9549F47-A507-4376-8E3F-BFD7222E3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344489"/>
            <a:ext cx="50323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A2944BC-0B73-4D44-9869-6A6CE14D0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A2B23583-0072-47DE-8014-6D0C037FE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2" name="Picture 10">
            <a:extLst>
              <a:ext uri="{FF2B5EF4-FFF2-40B4-BE49-F238E27FC236}">
                <a16:creationId xmlns:a16="http://schemas.microsoft.com/office/drawing/2014/main" id="{0654B763-D859-4476-80E4-2D77C5D701C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652463"/>
            <a:ext cx="32385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>
            <a:extLst>
              <a:ext uri="{FF2B5EF4-FFF2-40B4-BE49-F238E27FC236}">
                <a16:creationId xmlns:a16="http://schemas.microsoft.com/office/drawing/2014/main" id="{69B4F9D6-31D9-472F-909A-1514FF83E96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661988"/>
            <a:ext cx="3238500" cy="553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>
            <a:extLst>
              <a:ext uri="{FF2B5EF4-FFF2-40B4-BE49-F238E27FC236}">
                <a16:creationId xmlns:a16="http://schemas.microsoft.com/office/drawing/2014/main" id="{BF521D13-8A40-4544-83A9-AE249F0E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237" y="1300163"/>
            <a:ext cx="4032250" cy="42164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ATTACCO RESPINTO!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IL GIOCATORE </a:t>
            </a:r>
            <a:r>
              <a:rPr lang="it-IT" altLang="it-IT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PRENDE L’INIZIATIVA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DEL GIOCO !!!</a:t>
            </a:r>
          </a:p>
        </p:txBody>
      </p:sp>
      <p:pic>
        <p:nvPicPr>
          <p:cNvPr id="18444" name="Picture 12">
            <a:extLst>
              <a:ext uri="{FF2B5EF4-FFF2-40B4-BE49-F238E27FC236}">
                <a16:creationId xmlns:a16="http://schemas.microsoft.com/office/drawing/2014/main" id="{6A450CE5-D738-471B-A8DC-96AC0C2E290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7" y="665164"/>
            <a:ext cx="32385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6EA59141-2555-4AC8-9CEE-1B4139B7C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704999"/>
            <a:ext cx="50323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DE96A16A-60CD-4F50-979A-038A8A2D8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41A2D2FA-EBBF-4E28-B2B6-6BD64BD1D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B166D3D3-769B-4EA2-A276-2FCE57A2A43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669925"/>
            <a:ext cx="32385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23BDC5B2-AFC3-425A-A84F-F8A7DB61A6D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69925"/>
            <a:ext cx="3238500" cy="551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7">
            <a:extLst>
              <a:ext uri="{FF2B5EF4-FFF2-40B4-BE49-F238E27FC236}">
                <a16:creationId xmlns:a16="http://schemas.microsoft.com/office/drawing/2014/main" id="{1B118602-5962-4215-81DF-93781B15E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312" y="1341438"/>
            <a:ext cx="4248150" cy="41021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ATTACCO RESPINTO!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IL GIOCATORE 2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PRENDE L’INIZIATIVA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500" b="1">
                <a:solidFill>
                  <a:srgbClr val="FF0000"/>
                </a:solidFill>
                <a:latin typeface="Times New Roman" panose="02020603050405020304" pitchFamily="18" charset="0"/>
              </a:rPr>
              <a:t>DEL GIOCO 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FE2AC6C-4D99-4D57-A105-815588A7B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1801" y="333375"/>
            <a:ext cx="503237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A7908316-AD66-4368-B120-AC121C8C5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EB236D15-7F30-4B58-95DF-36EA3C49C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0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922A2A3B-8235-461D-980B-61ECD26405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682625"/>
            <a:ext cx="3238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D5E9F21F-D951-4E84-9107-F69834DA0F8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668339"/>
            <a:ext cx="3238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 Box 7">
            <a:hlinkClick r:id="" action="ppaction://noaction">
              <a:snd r:embed="rId4" name="explode.wav"/>
            </a:hlinkClick>
            <a:extLst>
              <a:ext uri="{FF2B5EF4-FFF2-40B4-BE49-F238E27FC236}">
                <a16:creationId xmlns:a16="http://schemas.microsoft.com/office/drawing/2014/main" id="{8179E4E6-7DA0-4CCA-B651-42AD412A7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3" y="1268413"/>
            <a:ext cx="4392613" cy="42465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ATTACCO  NON RESPINTO!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GIOCATORE 1 </a:t>
            </a:r>
            <a:r>
              <a:rPr lang="it-IT" altLang="it-IT" sz="3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SBAGLIA IN MODO  INCONSAPEVOLE 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LA PUNIZIONE È LA </a:t>
            </a:r>
            <a:r>
              <a:rPr lang="it-IT" altLang="it-IT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“MULTONA GEOMETRIKA!”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4" name="Immagine 1">
            <a:extLst>
              <a:ext uri="{FF2B5EF4-FFF2-40B4-BE49-F238E27FC236}">
                <a16:creationId xmlns:a16="http://schemas.microsoft.com/office/drawing/2014/main" id="{D9DD2C6B-A641-431B-9D02-7B69DD23A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7" y="2420939"/>
            <a:ext cx="864235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Rectangle 2">
            <a:extLst>
              <a:ext uri="{FF2B5EF4-FFF2-40B4-BE49-F238E27FC236}">
                <a16:creationId xmlns:a16="http://schemas.microsoft.com/office/drawing/2014/main" id="{F9AA76F9-28EC-4F6F-BBB2-AA60928F0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044" y="764704"/>
            <a:ext cx="62103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it-IT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Esempio di Misconcezioni </a:t>
            </a:r>
          </a:p>
          <a:p>
            <a:pPr algn="ctr" eaLnBrk="1" hangingPunct="1">
              <a:defRPr/>
            </a:pPr>
            <a:r>
              <a:rPr lang="it-IT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Trapezio Isoscele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95A047F6-0234-444E-9380-E1A0D625F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04814"/>
            <a:ext cx="50323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E9DC227-5481-46FB-8088-91927EA03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CDEC5051-1257-4DD8-A0B9-36C0E4C33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013" name="Picture 13" descr="j0286034">
            <a:extLst>
              <a:ext uri="{FF2B5EF4-FFF2-40B4-BE49-F238E27FC236}">
                <a16:creationId xmlns:a16="http://schemas.microsoft.com/office/drawing/2014/main" id="{841DA665-FF69-4FA6-BE4B-ED71885CB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2" y="1196976"/>
            <a:ext cx="3106738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2">
            <a:extLst>
              <a:ext uri="{FF2B5EF4-FFF2-40B4-BE49-F238E27FC236}">
                <a16:creationId xmlns:a16="http://schemas.microsoft.com/office/drawing/2014/main" id="{11082ADD-C796-428E-858B-83AEEDDA5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La  «Multona  Geometrica»</a:t>
            </a:r>
          </a:p>
        </p:txBody>
      </p:sp>
      <p:pic>
        <p:nvPicPr>
          <p:cNvPr id="21517" name="Picture 13">
            <a:extLst>
              <a:ext uri="{FF2B5EF4-FFF2-40B4-BE49-F238E27FC236}">
                <a16:creationId xmlns:a16="http://schemas.microsoft.com/office/drawing/2014/main" id="{1482ADFB-8CE8-4577-9715-532223283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006725"/>
            <a:ext cx="1800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1" name="Rectangle 11" descr="80%">
            <a:extLst>
              <a:ext uri="{FF2B5EF4-FFF2-40B4-BE49-F238E27FC236}">
                <a16:creationId xmlns:a16="http://schemas.microsoft.com/office/drawing/2014/main" id="{270C87DB-1739-4C85-B2C0-F1A145210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3019426"/>
            <a:ext cx="1800225" cy="30956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21518" name="Picture 14">
            <a:extLst>
              <a:ext uri="{FF2B5EF4-FFF2-40B4-BE49-F238E27FC236}">
                <a16:creationId xmlns:a16="http://schemas.microsoft.com/office/drawing/2014/main" id="{9AB849B1-4734-465D-B020-BFD96A7C1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1" y="3024189"/>
            <a:ext cx="1800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2" name="Rectangle 12" descr="80%">
            <a:extLst>
              <a:ext uri="{FF2B5EF4-FFF2-40B4-BE49-F238E27FC236}">
                <a16:creationId xmlns:a16="http://schemas.microsoft.com/office/drawing/2014/main" id="{D9C69344-0871-45F9-9855-77BB7A14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2973389"/>
            <a:ext cx="1800225" cy="30956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1215" name="AutoShape 15">
            <a:extLst>
              <a:ext uri="{FF2B5EF4-FFF2-40B4-BE49-F238E27FC236}">
                <a16:creationId xmlns:a16="http://schemas.microsoft.com/office/drawing/2014/main" id="{44D69E26-216A-49D2-AD47-591A111AE9F1}"/>
              </a:ext>
            </a:extLst>
          </p:cNvPr>
          <p:cNvSpPr>
            <a:spLocks noChangeArrowheads="1"/>
          </p:cNvSpPr>
          <p:nvPr/>
        </p:nvSpPr>
        <p:spPr bwMode="auto">
          <a:xfrm rot="3148325">
            <a:off x="7712075" y="1738313"/>
            <a:ext cx="434975" cy="1079500"/>
          </a:xfrm>
          <a:prstGeom prst="downArrow">
            <a:avLst>
              <a:gd name="adj1" fmla="val 50000"/>
              <a:gd name="adj2" fmla="val 62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8 -0.02107 L -0.30312 0.2939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1574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2" grpId="0" animBg="1"/>
      <p:bldP spid="51215" grpId="0" animBg="1"/>
      <p:bldP spid="51215" grpId="1" animBg="1"/>
      <p:bldP spid="51215" grpId="2" animBg="1"/>
      <p:bldP spid="51215" grpId="3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3D2569E-2B6E-4CEE-A6B5-B0199580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04814"/>
            <a:ext cx="50323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76CA0713-E051-444E-9850-AEE37AD84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3CB582E5-FB3F-4E11-8006-2F2CC473A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C6489B81-D85E-4F48-B46A-8B594DC72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-242888"/>
            <a:ext cx="8226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La  «Situazione» del Gioco</a:t>
            </a:r>
          </a:p>
        </p:txBody>
      </p:sp>
      <p:pic>
        <p:nvPicPr>
          <p:cNvPr id="22539" name="Picture 11">
            <a:extLst>
              <a:ext uri="{FF2B5EF4-FFF2-40B4-BE49-F238E27FC236}">
                <a16:creationId xmlns:a16="http://schemas.microsoft.com/office/drawing/2014/main" id="{5AA8A7B0-D3BA-48F0-9878-4BF9E0ED4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2020888"/>
            <a:ext cx="1800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>
            <a:extLst>
              <a:ext uri="{FF2B5EF4-FFF2-40B4-BE49-F238E27FC236}">
                <a16:creationId xmlns:a16="http://schemas.microsoft.com/office/drawing/2014/main" id="{20E02593-B4C5-4427-894B-92F04EAE8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6" y="3425825"/>
            <a:ext cx="18002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>
            <a:extLst>
              <a:ext uri="{FF2B5EF4-FFF2-40B4-BE49-F238E27FC236}">
                <a16:creationId xmlns:a16="http://schemas.microsoft.com/office/drawing/2014/main" id="{31662386-A892-4485-ABF5-D40DBA315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936626"/>
            <a:ext cx="18002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AutoShape 14">
            <a:hlinkClick r:id="" action="ppaction://noaction">
              <a:snd r:embed="rId6" name="bomb.wav"/>
            </a:hlinkClick>
            <a:extLst>
              <a:ext uri="{FF2B5EF4-FFF2-40B4-BE49-F238E27FC236}">
                <a16:creationId xmlns:a16="http://schemas.microsoft.com/office/drawing/2014/main" id="{6DCD98E4-409E-41C5-AB20-A3355D187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260350"/>
            <a:ext cx="5795963" cy="6381750"/>
          </a:xfrm>
          <a:prstGeom prst="irregularSeal1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5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 GIOCATORE  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RESTA CON UNA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SOLA CARTA!!!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E’  IL MOMENTO DEL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SORTEGGIO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DELLA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SPERANZA</a:t>
            </a:r>
            <a:r>
              <a:rPr lang="it-IT" altLang="it-IT" sz="2200" b="1" dirty="0">
                <a:latin typeface="Times New Roman" panose="02020603050405020304" pitchFamily="18" charset="0"/>
              </a:rPr>
              <a:t>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E1194CD-E4F0-4B19-AECE-D59B65348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88913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chemeClr val="tx2"/>
                </a:solidFill>
                <a:latin typeface="Times New Roman" panose="02020603050405020304" pitchFamily="18" charset="0"/>
              </a:rPr>
              <a:t>Il «Sorteggio della Speranza»</a:t>
            </a:r>
          </a:p>
        </p:txBody>
      </p:sp>
      <p:sp>
        <p:nvSpPr>
          <p:cNvPr id="45059" name="Text Box 12">
            <a:extLst>
              <a:ext uri="{FF2B5EF4-FFF2-40B4-BE49-F238E27FC236}">
                <a16:creationId xmlns:a16="http://schemas.microsoft.com/office/drawing/2014/main" id="{532AF2CE-2BEB-4B7A-849A-04326B6E1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492376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id="{A592BEDD-D611-4277-862B-7E1A5900A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1557339"/>
            <a:ext cx="8207375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>
                <a:solidFill>
                  <a:schemeClr val="tx2"/>
                </a:solidFill>
                <a:latin typeface="Times New Roman" panose="02020603050405020304" pitchFamily="18" charset="0"/>
              </a:rPr>
              <a:t>Question-Time n° 019 (Q)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>
                <a:solidFill>
                  <a:schemeClr val="tx2"/>
                </a:solidFill>
                <a:latin typeface="Times New Roman" panose="02020603050405020304" pitchFamily="18" charset="0"/>
              </a:rPr>
              <a:t>Se non rispondi o non rispondi esattamente a questa domanda entro 1 min, dovrai scartare il tuo ultimo </a:t>
            </a:r>
            <a:r>
              <a:rPr lang="it-IT" altLang="it-IT" sz="3000" i="1">
                <a:solidFill>
                  <a:schemeClr val="tx2"/>
                </a:solidFill>
                <a:latin typeface="Times New Roman" panose="02020603050405020304" pitchFamily="18" charset="0"/>
              </a:rPr>
              <a:t>Quadrilatero </a:t>
            </a:r>
            <a:r>
              <a:rPr lang="it-IT" altLang="it-IT" sz="3000">
                <a:solidFill>
                  <a:schemeClr val="tx2"/>
                </a:solidFill>
                <a:latin typeface="Times New Roman" panose="02020603050405020304" pitchFamily="18" charset="0"/>
              </a:rPr>
              <a:t>ed abbandonare con disonore la </a:t>
            </a:r>
            <a:r>
              <a:rPr lang="it-IT" altLang="it-IT" sz="3000" i="1">
                <a:solidFill>
                  <a:schemeClr val="tx2"/>
                </a:solidFill>
                <a:latin typeface="Times New Roman" panose="02020603050405020304" pitchFamily="18" charset="0"/>
              </a:rPr>
              <a:t>Disfida</a:t>
            </a:r>
            <a:r>
              <a:rPr lang="it-IT" altLang="it-IT" sz="3000">
                <a:solidFill>
                  <a:schemeClr val="tx2"/>
                </a:solidFill>
                <a:latin typeface="Times New Roman" panose="02020603050405020304" pitchFamily="18" charset="0"/>
              </a:rPr>
              <a:t>: 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it-IT" sz="30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>
                <a:solidFill>
                  <a:schemeClr val="tx2"/>
                </a:solidFill>
                <a:latin typeface="Times New Roman" panose="02020603050405020304" pitchFamily="18" charset="0"/>
              </a:rPr>
              <a:t>D</a:t>
            </a:r>
            <a:r>
              <a:rPr lang="it-IT" altLang="it-IT" sz="3000" i="1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r>
              <a:rPr lang="it-IT" altLang="it-IT" sz="30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5061" name="Rectangle 15">
            <a:extLst>
              <a:ext uri="{FF2B5EF4-FFF2-40B4-BE49-F238E27FC236}">
                <a16:creationId xmlns:a16="http://schemas.microsoft.com/office/drawing/2014/main" id="{773F78C4-15F4-4C9C-B70E-B70CD732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graphicFrame>
        <p:nvGraphicFramePr>
          <p:cNvPr id="44046" name="Object 14">
            <a:extLst>
              <a:ext uri="{FF2B5EF4-FFF2-40B4-BE49-F238E27FC236}">
                <a16:creationId xmlns:a16="http://schemas.microsoft.com/office/drawing/2014/main" id="{5EE8F3BD-B108-40F3-8FE0-0C08915D2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627045"/>
              </p:ext>
            </p:extLst>
          </p:nvPr>
        </p:nvGraphicFramePr>
        <p:xfrm>
          <a:off x="2781301" y="5373689"/>
          <a:ext cx="51133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3" imgW="2412720" imgH="253800" progId="Equation.DSMT4">
                  <p:embed/>
                </p:oleObj>
              </mc:Choice>
              <mc:Fallback>
                <p:oleObj name="Equation" r:id="rId3" imgW="2412720" imgH="253800" progId="Equation.DSMT4">
                  <p:embed/>
                  <p:pic>
                    <p:nvPicPr>
                      <p:cNvPr id="44046" name="Object 14">
                        <a:extLst>
                          <a:ext uri="{FF2B5EF4-FFF2-40B4-BE49-F238E27FC236}">
                            <a16:creationId xmlns:a16="http://schemas.microsoft.com/office/drawing/2014/main" id="{5EE8F3BD-B108-40F3-8FE0-0C08915D2F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1" y="5373689"/>
                        <a:ext cx="51133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9ADE0C1E-66F8-4BE3-A2C0-92AE229A1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44450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chemeClr val="tx2"/>
                </a:solidFill>
                <a:latin typeface="Times New Roman" panose="02020603050405020304" pitchFamily="18" charset="0"/>
              </a:rPr>
              <a:t>Il «Sorteggio della Speranza»</a:t>
            </a: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00DD1AF3-12AF-4BC5-A80A-EE5456DCE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492376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46084" name="Rectangle 5">
            <a:extLst>
              <a:ext uri="{FF2B5EF4-FFF2-40B4-BE49-F238E27FC236}">
                <a16:creationId xmlns:a16="http://schemas.microsoft.com/office/drawing/2014/main" id="{E0E5BF9E-9A08-4D8B-899B-6D1BE511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46085" name="Immagine 1">
            <a:extLst>
              <a:ext uri="{FF2B5EF4-FFF2-40B4-BE49-F238E27FC236}">
                <a16:creationId xmlns:a16="http://schemas.microsoft.com/office/drawing/2014/main" id="{3296B1B4-2D67-4A87-B200-F505FFD9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7" y="1196976"/>
            <a:ext cx="87836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AutoShape 9">
            <a:extLst>
              <a:ext uri="{FF2B5EF4-FFF2-40B4-BE49-F238E27FC236}">
                <a16:creationId xmlns:a16="http://schemas.microsoft.com/office/drawing/2014/main" id="{740C93B0-1416-4413-9A1C-098B7C8556DB}"/>
              </a:ext>
            </a:extLst>
          </p:cNvPr>
          <p:cNvSpPr>
            <a:spLocks noChangeArrowheads="1"/>
          </p:cNvSpPr>
          <p:nvPr/>
        </p:nvSpPr>
        <p:spPr bwMode="auto">
          <a:xfrm rot="14212746">
            <a:off x="5807869" y="4220370"/>
            <a:ext cx="1727200" cy="433387"/>
          </a:xfrm>
          <a:prstGeom prst="rightArrow">
            <a:avLst>
              <a:gd name="adj1" fmla="val 28204"/>
              <a:gd name="adj2" fmla="val 11795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3256" name="AutoShape 8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DF44647A-6054-47C8-8E7E-1415835AD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144464"/>
            <a:ext cx="7632700" cy="6713537"/>
          </a:xfrm>
          <a:prstGeom prst="irregularSeal1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RISPOSTA ESATTA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 GIOCATORE  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RISPONDE E </a:t>
            </a:r>
            <a:r>
              <a:rPr lang="it-IT" altLang="it-IT" sz="22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GIUSTIFICA</a:t>
            </a: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LA SUA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RISPOSTA! PER TALE MOTIVO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RESTA IN GIOCO, IN CASO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CONTRARIO AVREBBE PERSO!</a:t>
            </a:r>
          </a:p>
        </p:txBody>
      </p:sp>
      <p:graphicFrame>
        <p:nvGraphicFramePr>
          <p:cNvPr id="53254" name="Object 6">
            <a:extLst>
              <a:ext uri="{FF2B5EF4-FFF2-40B4-BE49-F238E27FC236}">
                <a16:creationId xmlns:a16="http://schemas.microsoft.com/office/drawing/2014/main" id="{A3239354-3D19-433D-A1CD-1DDCFCE26E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795038"/>
              </p:ext>
            </p:extLst>
          </p:nvPr>
        </p:nvGraphicFramePr>
        <p:xfrm>
          <a:off x="2362200" y="5963939"/>
          <a:ext cx="7635875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3238200" imgH="253800" progId="Equation.DSMT4">
                  <p:embed/>
                </p:oleObj>
              </mc:Choice>
              <mc:Fallback>
                <p:oleObj name="Equation" r:id="rId5" imgW="3238200" imgH="253800" progId="Equation.DSMT4">
                  <p:embed/>
                  <p:pic>
                    <p:nvPicPr>
                      <p:cNvPr id="53254" name="Object 6">
                        <a:extLst>
                          <a:ext uri="{FF2B5EF4-FFF2-40B4-BE49-F238E27FC236}">
                            <a16:creationId xmlns:a16="http://schemas.microsoft.com/office/drawing/2014/main" id="{A3239354-3D19-433D-A1CD-1DDCFCE26E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963939"/>
                        <a:ext cx="7635875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7" grpId="0" animBg="1"/>
      <p:bldP spid="5325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EEA87B3-11FC-443B-A193-6ED29B37E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7" y="344489"/>
            <a:ext cx="503238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6565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6565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9327AD3B-74E2-492D-A803-CC03621F0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 dirty="0" err="1">
                <a:solidFill>
                  <a:srgbClr val="FF6565"/>
                </a:solidFill>
                <a:latin typeface="Times New Roman" panose="02020603050405020304" pitchFamily="18" charset="0"/>
              </a:rPr>
              <a:t>Gi</a:t>
            </a:r>
            <a:r>
              <a:rPr lang="it-IT" altLang="it-IT" sz="3300" dirty="0">
                <a:solidFill>
                  <a:srgbClr val="FF6565"/>
                </a:solidFill>
                <a:latin typeface="Times New Roman" panose="02020603050405020304" pitchFamily="18" charset="0"/>
              </a:rPr>
              <a:t> oca t o r e</a:t>
            </a:r>
            <a:br>
              <a:rPr lang="it-IT" altLang="it-IT" sz="3300" dirty="0">
                <a:solidFill>
                  <a:srgbClr val="FF6565"/>
                </a:solidFill>
                <a:latin typeface="Times New Roman" panose="02020603050405020304" pitchFamily="18" charset="0"/>
              </a:rPr>
            </a:br>
            <a:r>
              <a:rPr lang="it-IT" altLang="it-IT" sz="3000" dirty="0">
                <a:solidFill>
                  <a:srgbClr val="FF6565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 dirty="0">
                <a:solidFill>
                  <a:srgbClr val="FF6565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F52ED8C3-6566-4152-A512-03633B0B6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10" name="Picture 10">
            <a:extLst>
              <a:ext uri="{FF2B5EF4-FFF2-40B4-BE49-F238E27FC236}">
                <a16:creationId xmlns:a16="http://schemas.microsoft.com/office/drawing/2014/main" id="{EE5F5079-6670-4F3A-9A85-23C05A85DB0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668339"/>
            <a:ext cx="3238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1">
            <a:extLst>
              <a:ext uri="{FF2B5EF4-FFF2-40B4-BE49-F238E27FC236}">
                <a16:creationId xmlns:a16="http://schemas.microsoft.com/office/drawing/2014/main" id="{418C0017-BCF8-46E0-9796-583E8D73B03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37" y="652464"/>
            <a:ext cx="32385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AutoShape 11">
            <a:hlinkClick r:id="" action="ppaction://noaction">
              <a:snd r:embed="rId4" name="bomb.wav"/>
            </a:hlinkClick>
            <a:extLst>
              <a:ext uri="{FF2B5EF4-FFF2-40B4-BE49-F238E27FC236}">
                <a16:creationId xmlns:a16="http://schemas.microsoft.com/office/drawing/2014/main" id="{52675663-EC66-4DEE-B565-30288DC91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2525" y="0"/>
            <a:ext cx="7632700" cy="6858000"/>
          </a:xfrm>
          <a:prstGeom prst="irregularSeal1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400" b="1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IL </a:t>
            </a:r>
            <a:r>
              <a:rPr lang="it-IT" altLang="it-IT" sz="2400" b="1">
                <a:solidFill>
                  <a:srgbClr val="FFFF00"/>
                </a:solidFill>
                <a:latin typeface="Times New Roman" panose="02020603050405020304" pitchFamily="18" charset="0"/>
              </a:rPr>
              <a:t>GIOCATORE 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CAPISCE DI NON AVERE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CARTA IDONEA A RISPONDERE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E MANIFESTA LA SUA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CONSAPEVOLEZZA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latin typeface="Times New Roman" panose="02020603050405020304" pitchFamily="18" charset="0"/>
              </a:rPr>
              <a:t>MEDIANTE UNA </a:t>
            </a:r>
            <a:r>
              <a:rPr lang="it-IT" altLang="it-IT" sz="2400" b="1">
                <a:solidFill>
                  <a:srgbClr val="FFFF00"/>
                </a:solidFill>
                <a:latin typeface="Times New Roman" panose="02020603050405020304" pitchFamily="18" charset="0"/>
              </a:rPr>
              <a:t>FRASE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Times New Roman" panose="02020603050405020304" pitchFamily="18" charset="0"/>
              </a:rPr>
              <a:t>CONVENZIONATA !</a:t>
            </a:r>
          </a:p>
        </p:txBody>
      </p:sp>
      <p:sp>
        <p:nvSpPr>
          <p:cNvPr id="55306" name="Text Box 10">
            <a:hlinkClick r:id="" action="ppaction://noaction">
              <a:snd r:embed="rId5" name="explode.wav"/>
            </a:hlinkClick>
            <a:extLst>
              <a:ext uri="{FF2B5EF4-FFF2-40B4-BE49-F238E27FC236}">
                <a16:creationId xmlns:a16="http://schemas.microsoft.com/office/drawing/2014/main" id="{2DDD2DC5-E395-475A-85DE-C6011A22A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1196975"/>
            <a:ext cx="4392613" cy="447833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ATTACCO  </a:t>
            </a:r>
            <a:r>
              <a:rPr lang="it-IT" altLang="it-IT" sz="3000" b="1" u="sng" dirty="0">
                <a:solidFill>
                  <a:schemeClr val="bg1"/>
                </a:solidFill>
                <a:latin typeface="Times New Roman" panose="02020603050405020304" pitchFamily="18" charset="0"/>
              </a:rPr>
              <a:t>NON</a:t>
            </a: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RESPINTO!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GIOCATORE 2 </a:t>
            </a:r>
            <a:r>
              <a:rPr lang="it-IT" altLang="it-IT" sz="3000" b="1" u="sng" dirty="0">
                <a:solidFill>
                  <a:srgbClr val="FFFF00"/>
                </a:solidFill>
                <a:latin typeface="Times New Roman" panose="02020603050405020304" pitchFamily="18" charset="0"/>
              </a:rPr>
              <a:t>SBAGLIA IN MODO  CONSAPEVOLE !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 QUESTO CASO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“NO MULTONA GEOMETRIKA!”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7" grpId="1" animBg="1"/>
      <p:bldP spid="553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1">
            <a:extLst>
              <a:ext uri="{FF2B5EF4-FFF2-40B4-BE49-F238E27FC236}">
                <a16:creationId xmlns:a16="http://schemas.microsoft.com/office/drawing/2014/main" id="{CF4D3E45-A457-4A29-9CC8-95F3C44B6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288" y="764704"/>
            <a:ext cx="8964612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7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I Torneo di Classe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5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19 studenti iscritti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Sperimentazione Pilota (Categoria G3)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Liceo Classico/Linguistico di Treviso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it-IT" altLang="it-IT" sz="4000" b="1" dirty="0">
                <a:solidFill>
                  <a:srgbClr val="002060"/>
                </a:solidFill>
                <a:latin typeface="Baskerville Old Face" panose="02020602080505020303" pitchFamily="18" charset="0"/>
              </a:rPr>
              <a:t>Maggio 2014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D6A1AA1-042D-4626-9CF7-17EC66117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04814"/>
            <a:ext cx="50323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6565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6565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126540CC-83D2-40E9-95CA-674E6407B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6565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6565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6565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35648C51-FD9B-4341-B8E2-2654C353B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C0205B72-020F-4FDE-AE69-0B7AA8CEA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-242888"/>
            <a:ext cx="8226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La  «Situazione» del Gioco</a:t>
            </a:r>
          </a:p>
        </p:txBody>
      </p:sp>
      <p:pic>
        <p:nvPicPr>
          <p:cNvPr id="26634" name="Picture 10">
            <a:extLst>
              <a:ext uri="{FF2B5EF4-FFF2-40B4-BE49-F238E27FC236}">
                <a16:creationId xmlns:a16="http://schemas.microsoft.com/office/drawing/2014/main" id="{4BC47E97-0BE8-4D73-8918-5154AF7B02A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354138"/>
            <a:ext cx="25193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>
            <a:extLst>
              <a:ext uri="{FF2B5EF4-FFF2-40B4-BE49-F238E27FC236}">
                <a16:creationId xmlns:a16="http://schemas.microsoft.com/office/drawing/2014/main" id="{BE4F0029-9877-46BD-B951-0E680786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1349376"/>
            <a:ext cx="2519363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AutoShape 9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DDD7A03C-C027-426E-B447-452860F3D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8762" y="188913"/>
            <a:ext cx="5327650" cy="6381750"/>
          </a:xfrm>
          <a:prstGeom prst="irregularSeal1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500" b="1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 GIOCATORE  2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RESTA CON UNA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SOLA CARTA!!!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E’  IL MOMENTO DEL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SORTEGGIO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DELLA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SPERANZA</a:t>
            </a:r>
            <a:r>
              <a:rPr lang="it-IT" altLang="it-IT" sz="2200" b="1" dirty="0">
                <a:latin typeface="Times New Roman" panose="02020603050405020304" pitchFamily="18" charset="0"/>
              </a:rPr>
              <a:t>!!!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0CA3D9D0-2478-4F89-925F-ECB9E5F542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6" y="188913"/>
            <a:ext cx="8226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chemeClr val="tx2"/>
                </a:solidFill>
                <a:latin typeface="Times New Roman" panose="02020603050405020304" pitchFamily="18" charset="0"/>
              </a:rPr>
              <a:t>Il «Sorteggio della Speranza»</a:t>
            </a:r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10883E3B-CB88-4ACE-B459-3AEF3BB9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492376"/>
            <a:ext cx="7200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57348" name="Text Box 4">
            <a:extLst>
              <a:ext uri="{FF2B5EF4-FFF2-40B4-BE49-F238E27FC236}">
                <a16:creationId xmlns:a16="http://schemas.microsoft.com/office/drawing/2014/main" id="{6A3FA96E-EB97-4CFF-9CF8-65A557E1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726" y="1557339"/>
            <a:ext cx="8207375" cy="454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Problem-Time n° 039 (Q)</a:t>
            </a:r>
          </a:p>
          <a:p>
            <a:pPr algn="just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Se non rispondi o non rispondi esattamente a questa domanda entro </a:t>
            </a:r>
            <a:r>
              <a:rPr lang="it-IT" altLang="it-IT" sz="3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3</a:t>
            </a: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min, dovrai scartare il tuo ultimo Quadrilatero ed abbandonare con disonore la Disfida: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D. “Determinare le </a:t>
            </a:r>
            <a:r>
              <a:rPr lang="it-IT" altLang="it-IT" sz="30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Ampiezze</a:t>
            </a: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di tutti gli </a:t>
            </a:r>
            <a:r>
              <a:rPr lang="it-IT" altLang="it-IT" sz="30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Angoli Interni del Parallelogramma</a:t>
            </a: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30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ABCD</a:t>
            </a: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disegnato nella Dispensa sapendo che l’</a:t>
            </a:r>
            <a:r>
              <a:rPr lang="it-IT" altLang="it-IT" sz="30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Ampiezza</a:t>
            </a:r>
            <a:r>
              <a:rPr lang="it-IT" altLang="it-IT" sz="3000" dirty="0">
                <a:solidFill>
                  <a:schemeClr val="tx2"/>
                </a:solidFill>
                <a:latin typeface="Times New Roman" panose="02020603050405020304" pitchFamily="18" charset="0"/>
              </a:rPr>
              <a:t> di uno di essi è 60°. </a:t>
            </a:r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E32360C2-644C-4F91-92F0-78BE4B0B6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>
            <a:extLst>
              <a:ext uri="{FF2B5EF4-FFF2-40B4-BE49-F238E27FC236}">
                <a16:creationId xmlns:a16="http://schemas.microsoft.com/office/drawing/2014/main" id="{5383B6CE-1904-40DF-9F63-6C1AE3CBE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50179" name="Picture 7">
            <a:extLst>
              <a:ext uri="{FF2B5EF4-FFF2-40B4-BE49-F238E27FC236}">
                <a16:creationId xmlns:a16="http://schemas.microsoft.com/office/drawing/2014/main" id="{253C2077-1AA4-4AA7-991A-6F9C81FA9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795338"/>
            <a:ext cx="8064500" cy="5226050"/>
          </a:xfrm>
          <a:prstGeom prst="rect">
            <a:avLst/>
          </a:prstGeom>
          <a:noFill/>
          <a:ln w="8890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DC2005AF-3B01-4C57-A05A-025070F77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0422" name="AutoShape 6">
            <a:hlinkClick r:id="" action="ppaction://noaction">
              <a:snd r:embed="rId3" name="bomb.wav"/>
            </a:hlinkClick>
            <a:extLst>
              <a:ext uri="{FF2B5EF4-FFF2-40B4-BE49-F238E27FC236}">
                <a16:creationId xmlns:a16="http://schemas.microsoft.com/office/drawing/2014/main" id="{B6FA74E9-19EC-43F1-A205-60DB74175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6" y="0"/>
            <a:ext cx="6911975" cy="6597650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CRISI DI PANICO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 GIOCATORE  2 !!!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 TRE MINUTI PASSANO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MA OLTRE IL DISEGNO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NON ARRIVA </a:t>
            </a:r>
            <a:r>
              <a:rPr lang="it-IT" altLang="it-IT" sz="1800" dirty="0">
                <a:solidFill>
                  <a:schemeClr val="bg1"/>
                </a:solidFill>
              </a:rPr>
              <a:t> </a:t>
            </a:r>
            <a:r>
              <a:rPr lang="it-IT" altLang="it-IT" sz="23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ALTRO</a:t>
            </a:r>
            <a:r>
              <a:rPr lang="it-IT" altLang="it-IT" sz="1800" dirty="0">
                <a:solidFill>
                  <a:schemeClr val="bg1"/>
                </a:solidFill>
              </a:rPr>
              <a:t> </a:t>
            </a: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!!!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… SEMBREREBBE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SPACCIATO !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F3D8105-605B-40DC-8EE5-2356B7D9F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3494" name="AutoShape 6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61DA6754-0D88-4AE9-B9C4-7743FDCB5CBA}"/>
              </a:ext>
            </a:extLst>
          </p:cNvPr>
          <p:cNvSpPr>
            <a:spLocks noChangeArrowheads="1"/>
          </p:cNvSpPr>
          <p:nvPr/>
        </p:nvSpPr>
        <p:spPr bwMode="auto">
          <a:xfrm rot="19262261">
            <a:off x="2151062" y="-33338"/>
            <a:ext cx="3887788" cy="3860801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COLPO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SCENA</a:t>
            </a:r>
          </a:p>
        </p:txBody>
      </p:sp>
      <p:sp>
        <p:nvSpPr>
          <p:cNvPr id="63495" name="AutoShape 7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C32E55A3-F186-44CC-A3AC-974DED75E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7" y="2852738"/>
            <a:ext cx="4427538" cy="3860800"/>
          </a:xfrm>
          <a:prstGeom prst="irregularSeal1">
            <a:avLst/>
          </a:prstGeom>
          <a:solidFill>
            <a:srgbClr val="008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IL TEMPO DI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RISPOSTA PASSA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Da  3 a 4,5 MINUTI!</a:t>
            </a:r>
          </a:p>
        </p:txBody>
      </p:sp>
      <p:pic>
        <p:nvPicPr>
          <p:cNvPr id="30729" name="Picture 9">
            <a:extLst>
              <a:ext uri="{FF2B5EF4-FFF2-40B4-BE49-F238E27FC236}">
                <a16:creationId xmlns:a16="http://schemas.microsoft.com/office/drawing/2014/main" id="{39FB0B35-30A1-46DA-94A3-BD283833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2" y="520701"/>
            <a:ext cx="3449638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8" name="AutoShape 10">
            <a:extLst>
              <a:ext uri="{FF2B5EF4-FFF2-40B4-BE49-F238E27FC236}">
                <a16:creationId xmlns:a16="http://schemas.microsoft.com/office/drawing/2014/main" id="{D034402F-469D-43BD-BB49-DD89CC32B22B}"/>
              </a:ext>
            </a:extLst>
          </p:cNvPr>
          <p:cNvSpPr>
            <a:spLocks noChangeArrowheads="1"/>
          </p:cNvSpPr>
          <p:nvPr/>
        </p:nvSpPr>
        <p:spPr bwMode="auto">
          <a:xfrm rot="1744810">
            <a:off x="5086351" y="2420938"/>
            <a:ext cx="1728787" cy="431800"/>
          </a:xfrm>
          <a:prstGeom prst="rightArrow">
            <a:avLst>
              <a:gd name="adj1" fmla="val 33824"/>
              <a:gd name="adj2" fmla="val 1040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3497" name="AutoShape 9">
            <a:extLst>
              <a:ext uri="{FF2B5EF4-FFF2-40B4-BE49-F238E27FC236}">
                <a16:creationId xmlns:a16="http://schemas.microsoft.com/office/drawing/2014/main" id="{80AC8DD6-05E0-4CF4-BA9E-1B786F213F92}"/>
              </a:ext>
            </a:extLst>
          </p:cNvPr>
          <p:cNvSpPr>
            <a:spLocks noChangeArrowheads="1"/>
          </p:cNvSpPr>
          <p:nvPr/>
        </p:nvSpPr>
        <p:spPr bwMode="auto">
          <a:xfrm rot="8888738">
            <a:off x="5302251" y="4292600"/>
            <a:ext cx="1728787" cy="431800"/>
          </a:xfrm>
          <a:prstGeom prst="rightArrow">
            <a:avLst>
              <a:gd name="adj1" fmla="val 33824"/>
              <a:gd name="adj2" fmla="val 1040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 animBg="1"/>
      <p:bldP spid="63495" grpId="0" animBg="1"/>
      <p:bldP spid="63498" grpId="0" animBg="1"/>
      <p:bldP spid="634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B7493D59-FF4E-4A4C-B2FA-C638988D3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2DF0F91D-0C7E-42AA-9745-5D47E06B1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0" y="404813"/>
            <a:ext cx="7561262" cy="6030912"/>
          </a:xfrm>
          <a:prstGeom prst="rect">
            <a:avLst/>
          </a:prstGeom>
          <a:noFill/>
          <a:ln w="88900" cmpd="thickThin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>
            <a:extLst>
              <a:ext uri="{FF2B5EF4-FFF2-40B4-BE49-F238E27FC236}">
                <a16:creationId xmlns:a16="http://schemas.microsoft.com/office/drawing/2014/main" id="{04A4776B-73E7-4C03-AE39-D913A57A4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2470" name="AutoShape 6">
            <a:hlinkClick r:id="" action="ppaction://noaction">
              <a:snd r:embed="rId2" name="bomb.wav"/>
            </a:hlinkClick>
            <a:extLst>
              <a:ext uri="{FF2B5EF4-FFF2-40B4-BE49-F238E27FC236}">
                <a16:creationId xmlns:a16="http://schemas.microsoft.com/office/drawing/2014/main" id="{167D9C55-97FE-4D09-8CE1-98A19080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2" y="188914"/>
            <a:ext cx="8027988" cy="6308725"/>
          </a:xfrm>
          <a:prstGeom prst="irregularSeal1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TEMPO SCADUTO !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GIOCATORE  1,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SEI PROPRIO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una “TESTA DI ROMBO!”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>
            <a:extLst>
              <a:ext uri="{FF2B5EF4-FFF2-40B4-BE49-F238E27FC236}">
                <a16:creationId xmlns:a16="http://schemas.microsoft.com/office/drawing/2014/main" id="{7AEC40A1-F32D-4A3F-917A-EE9B6014C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2" y="549276"/>
            <a:ext cx="7200900" cy="5743575"/>
          </a:xfrm>
          <a:prstGeom prst="rect">
            <a:avLst/>
          </a:prstGeom>
          <a:noFill/>
          <a:ln w="88900" cmpd="thickThin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AA74A81-CD33-4DA8-B8A3-49F4DA748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6" y="404814"/>
            <a:ext cx="503237" cy="57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9A96058-EEB3-4FAB-8F28-97B8EC416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787" y="333375"/>
            <a:ext cx="503238" cy="57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  <a:t>Gi oca t o r e</a:t>
            </a:r>
            <a:br>
              <a:rPr lang="it-IT" altLang="it-IT" sz="330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it-IT" altLang="it-IT" sz="3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5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69CB28FA-30D7-4F2F-8C65-52F88B5D8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512" y="115888"/>
            <a:ext cx="503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3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 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---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 - -   -  - -  - - - 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  <a:t>-</a:t>
            </a:r>
            <a:br>
              <a:rPr lang="it-IT" altLang="it-IT" sz="5000">
                <a:solidFill>
                  <a:schemeClr val="tx2"/>
                </a:solidFill>
                <a:latin typeface="Times New Roman" panose="02020603050405020304" pitchFamily="18" charset="0"/>
              </a:rPr>
            </a:br>
            <a:endParaRPr lang="it-IT" altLang="it-IT" sz="50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4517" name="Picture 18">
            <a:extLst>
              <a:ext uri="{FF2B5EF4-FFF2-40B4-BE49-F238E27FC236}">
                <a16:creationId xmlns:a16="http://schemas.microsoft.com/office/drawing/2014/main" id="{4649C10A-896F-4F8D-AA55-A78E997A6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862" y="1562100"/>
            <a:ext cx="2444750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2">
            <a:extLst>
              <a:ext uri="{FF2B5EF4-FFF2-40B4-BE49-F238E27FC236}">
                <a16:creationId xmlns:a16="http://schemas.microsoft.com/office/drawing/2014/main" id="{3E535076-3F18-4327-BAE5-E053B96E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-242888"/>
            <a:ext cx="8226425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Fine del Gioco</a:t>
            </a:r>
          </a:p>
        </p:txBody>
      </p:sp>
      <p:pic>
        <p:nvPicPr>
          <p:cNvPr id="64519" name="Picture 7">
            <a:extLst>
              <a:ext uri="{FF2B5EF4-FFF2-40B4-BE49-F238E27FC236}">
                <a16:creationId xmlns:a16="http://schemas.microsoft.com/office/drawing/2014/main" id="{A283D8CD-112A-4ADE-BD4F-5FB09050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585913"/>
            <a:ext cx="2409825" cy="41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1" name="AutoShape 9">
            <a:extLst>
              <a:ext uri="{FF2B5EF4-FFF2-40B4-BE49-F238E27FC236}">
                <a16:creationId xmlns:a16="http://schemas.microsoft.com/office/drawing/2014/main" id="{1023E441-34F1-4E46-921C-76ACFD4FF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2113" y="431800"/>
            <a:ext cx="3025775" cy="5949950"/>
          </a:xfrm>
          <a:prstGeom prst="lightningBol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4522" name="AutoShape 10">
            <a:extLst>
              <a:ext uri="{FF2B5EF4-FFF2-40B4-BE49-F238E27FC236}">
                <a16:creationId xmlns:a16="http://schemas.microsoft.com/office/drawing/2014/main" id="{304ADB5A-5D3B-4C80-B3AB-1A1AB80ED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5401" y="1917700"/>
            <a:ext cx="3024187" cy="30241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44450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64520" name="AutoShape 8">
            <a:hlinkClick r:id="" action="ppaction://noaction">
              <a:snd r:embed="rId5" name="bomb.wav"/>
            </a:hlinkClick>
            <a:extLst>
              <a:ext uri="{FF2B5EF4-FFF2-40B4-BE49-F238E27FC236}">
                <a16:creationId xmlns:a16="http://schemas.microsoft.com/office/drawing/2014/main" id="{02D15A21-880D-4F3F-899A-3F9C9F079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4576" y="187325"/>
            <a:ext cx="8351837" cy="6121400"/>
          </a:xfrm>
          <a:prstGeom prst="irregularSeal1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5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The  WINNER IS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GIOCATORE  1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30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>
            <a:extLst>
              <a:ext uri="{FF2B5EF4-FFF2-40B4-BE49-F238E27FC236}">
                <a16:creationId xmlns:a16="http://schemas.microsoft.com/office/drawing/2014/main" id="{84F82B53-9FD2-4FD3-BE87-04D2294CA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884" y="692696"/>
            <a:ext cx="8964612" cy="50165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 Torneo Provinciale Pilota (Treviso)</a:t>
            </a:r>
          </a:p>
          <a:p>
            <a:pPr algn="ctr" eaLnBrk="1" hangingPunct="1">
              <a:defRPr/>
            </a:pPr>
            <a:endParaRPr lang="it-IT" altLang="it-IT" sz="5000" b="1" dirty="0">
              <a:solidFill>
                <a:srgbClr val="002060"/>
              </a:solidFill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400 studenti iscritti</a:t>
            </a:r>
          </a:p>
          <a:p>
            <a:pPr algn="ctr" eaLnBrk="1" hangingPunct="1">
              <a:defRPr/>
            </a:pPr>
            <a:r>
              <a:rPr lang="it-IT" alt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(Categoria G3)</a:t>
            </a:r>
          </a:p>
          <a:p>
            <a:pPr algn="ctr" eaLnBrk="1" hangingPunct="1">
              <a:defRPr/>
            </a:pPr>
            <a:r>
              <a:rPr lang="it-IT" alt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 2014/2015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1">
            <a:extLst>
              <a:ext uri="{FF2B5EF4-FFF2-40B4-BE49-F238E27FC236}">
                <a16:creationId xmlns:a16="http://schemas.microsoft.com/office/drawing/2014/main" id="{7B78954C-D890-4A3D-A51C-EB7C63187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535781"/>
            <a:ext cx="8964612" cy="57864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7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 Torneo Nazionale</a:t>
            </a:r>
            <a:endParaRPr lang="it-IT" altLang="it-IT" sz="700" b="1" dirty="0">
              <a:solidFill>
                <a:srgbClr val="002060"/>
              </a:solidFill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Rete Didattica Nazionale della Matematica «Emma Castelnuovo»</a:t>
            </a:r>
          </a:p>
          <a:p>
            <a:pPr algn="ctr" eaLnBrk="1" hangingPunct="1">
              <a:defRPr/>
            </a:pPr>
            <a:endParaRPr lang="it-IT" alt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3.600 studenti iscritti</a:t>
            </a:r>
          </a:p>
          <a:p>
            <a:pPr algn="ctr" eaLnBrk="1" hangingPunct="1">
              <a:defRPr/>
            </a:pPr>
            <a:r>
              <a:rPr lang="it-IT" altLang="it-IT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(provenienti da tutte e 20 le regioni italiane)</a:t>
            </a: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(Categorie G1/G2/G3)</a:t>
            </a:r>
          </a:p>
          <a:p>
            <a:pPr algn="ctr" eaLnBrk="1" hangingPunct="1">
              <a:defRPr/>
            </a:pPr>
            <a:r>
              <a:rPr lang="it-IT" altLang="it-IT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 2015/2016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° TNG Geometriko">
            <a:hlinkClick r:id="rId2"/>
            <a:extLst>
              <a:ext uri="{FF2B5EF4-FFF2-40B4-BE49-F238E27FC236}">
                <a16:creationId xmlns:a16="http://schemas.microsoft.com/office/drawing/2014/main" id="{A174AD64-02E9-42C3-8AA9-5A47C6D8D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260350"/>
            <a:ext cx="86868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1">
            <a:extLst>
              <a:ext uri="{FF2B5EF4-FFF2-40B4-BE49-F238E27FC236}">
                <a16:creationId xmlns:a16="http://schemas.microsoft.com/office/drawing/2014/main" id="{F6604530-B289-424F-AECC-D9F9720B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850" y="2530476"/>
            <a:ext cx="896461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Centro Pristem Università Bocconi di Milano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Liceo Scientifico «L. da Vinci» di Maglie (LE)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Rete Didattica Nazionale della Matematica «</a:t>
            </a:r>
            <a:r>
              <a:rPr lang="it-IT" altLang="it-IT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E.Castelnuovo</a:t>
            </a: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»</a:t>
            </a:r>
          </a:p>
          <a:p>
            <a:pPr algn="ctr" eaLnBrk="1" hangingPunct="1">
              <a:defRPr/>
            </a:pPr>
            <a:endParaRPr lang="it-IT" altLang="it-IT" sz="9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5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12.400 iscrizioni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(provenienti da tutte e 20 le regioni italiane)</a:t>
            </a: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(Categorie G1/G2/G3/G4)</a:t>
            </a: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 2016/2017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ADD5E8A2-E10C-41DD-821A-207302BFE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106" y="2780928"/>
            <a:ext cx="8964612" cy="361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Centro Pristem Università Bocconi di Milano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Liceo Scientifico «L. da Vinci» di Maglie (LE)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Rete Didattica Nazionale della Matematica «</a:t>
            </a:r>
            <a:r>
              <a:rPr lang="it-IT" altLang="it-IT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E.Castelnuovo</a:t>
            </a: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»</a:t>
            </a:r>
          </a:p>
          <a:p>
            <a:pPr algn="ctr" eaLnBrk="1" hangingPunct="1">
              <a:defRPr/>
            </a:pPr>
            <a:endParaRPr lang="it-IT" alt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19.600 iscrizioni</a:t>
            </a:r>
            <a:endParaRPr lang="it-IT" alt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(Categorie G1/G2/G3/G4)</a:t>
            </a: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 2017/2018</a:t>
            </a:r>
          </a:p>
        </p:txBody>
      </p:sp>
      <p:pic>
        <p:nvPicPr>
          <p:cNvPr id="15363" name="Immagine 1">
            <a:extLst>
              <a:ext uri="{FF2B5EF4-FFF2-40B4-BE49-F238E27FC236}">
                <a16:creationId xmlns:a16="http://schemas.microsoft.com/office/drawing/2014/main" id="{D5789E8F-6B4F-4ECE-93F3-80F904747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549276"/>
            <a:ext cx="8118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id="{5B43410E-0E7E-49EF-B266-B1C2193A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106" y="2705701"/>
            <a:ext cx="8964612" cy="361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Centro Pristem Università Bocconi di Milano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Liceo Scientifico «L. da Vinci» di Maglie (LE)</a:t>
            </a:r>
          </a:p>
          <a:p>
            <a:pPr algn="ctr" eaLnBrk="1" hangingPunct="1">
              <a:defRPr/>
            </a:pP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Rete Didattica Nazionale della Matematica «</a:t>
            </a:r>
            <a:r>
              <a:rPr lang="it-IT" altLang="it-IT" sz="2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E.Castelnuovo</a:t>
            </a:r>
            <a:r>
              <a:rPr lang="it-IT" altLang="it-IT" sz="2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»</a:t>
            </a:r>
          </a:p>
          <a:p>
            <a:pPr algn="ctr" eaLnBrk="1" hangingPunct="1">
              <a:defRPr/>
            </a:pPr>
            <a:endParaRPr lang="it-IT" altLang="it-IT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4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21.600 iscrizioni</a:t>
            </a:r>
            <a:endParaRPr lang="it-IT" alt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endParaRPr lang="it-IT" altLang="it-IT" sz="1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itchFamily="18" charset="0"/>
            </a:endParaRPr>
          </a:p>
          <a:p>
            <a:pPr algn="ctr" eaLnBrk="1" hangingPunct="1">
              <a:defRPr/>
            </a:pP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(Categorie G1/G2/G3/G4)</a:t>
            </a:r>
          </a:p>
          <a:p>
            <a:pPr algn="ctr" eaLnBrk="1" hangingPunct="1">
              <a:defRPr/>
            </a:pPr>
            <a:r>
              <a:rPr lang="it-IT" altLang="it-IT" sz="3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a.s.</a:t>
            </a:r>
            <a:r>
              <a:rPr lang="it-IT" altLang="it-IT" sz="3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 2018/2019</a:t>
            </a:r>
          </a:p>
        </p:txBody>
      </p:sp>
      <p:pic>
        <p:nvPicPr>
          <p:cNvPr id="16387" name="Immagine 1">
            <a:extLst>
              <a:ext uri="{FF2B5EF4-FFF2-40B4-BE49-F238E27FC236}">
                <a16:creationId xmlns:a16="http://schemas.microsoft.com/office/drawing/2014/main" id="{97BB159B-DEA9-4CC4-9F94-014FF1791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549276"/>
            <a:ext cx="78263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Matematica 16x9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9073_TF02787947.potx" id="{22C83AB2-B06E-4404-A58D-47EEC64CBDFC}" vid="{5FC0991E-8412-44C5-B092-2BAC676AAB44}"/>
    </a:ext>
  </a:extLst>
</a:theme>
</file>

<file path=ppt/theme/theme2.xml><?xml version="1.0" encoding="utf-8"?>
<a:theme xmlns:a="http://schemas.openxmlformats.org/drawingml/2006/main" name="Tema di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matematica con Pi greco (widescreen)</Template>
  <TotalTime>50</TotalTime>
  <Words>1199</Words>
  <Application>Microsoft Office PowerPoint</Application>
  <PresentationFormat>Personalizzato</PresentationFormat>
  <Paragraphs>245</Paragraphs>
  <Slides>48</Slides>
  <Notes>2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Arial</vt:lpstr>
      <vt:lpstr>Bahnschrift SemiBold</vt:lpstr>
      <vt:lpstr>Baskerville Old Face</vt:lpstr>
      <vt:lpstr>Euphemia</vt:lpstr>
      <vt:lpstr>Times New Roman</vt:lpstr>
      <vt:lpstr>Matematica 16x9</vt:lpstr>
      <vt:lpstr>Equation</vt:lpstr>
      <vt:lpstr>Didattica della Matematica</vt:lpstr>
      <vt:lpstr>GEOMETRIKO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GEOMETRIKO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Processi Cognitivi Coinvolti </vt:lpstr>
      <vt:lpstr>Con cosa si «gioca»?</vt:lpstr>
      <vt:lpstr>Studio dei Quaderni di Geometria Verticale utile per sopravvivere nel Mondo dei Quadrilateri</vt:lpstr>
      <vt:lpstr>Chi Può «Giocare» 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GEOMETRIKO </vt:lpstr>
      <vt:lpstr>Gi oca t o r e  1</vt:lpstr>
      <vt:lpstr>Gi oca t o r e  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Layout titolo</dc:title>
  <dc:creator>eliana francot</dc:creator>
  <cp:lastModifiedBy>Eliana</cp:lastModifiedBy>
  <cp:revision>325</cp:revision>
  <dcterms:created xsi:type="dcterms:W3CDTF">2018-01-17T09:30:39Z</dcterms:created>
  <dcterms:modified xsi:type="dcterms:W3CDTF">2020-05-05T08:26:12Z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