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8" r:id="rId2"/>
    <p:sldId id="303" r:id="rId3"/>
    <p:sldId id="295" r:id="rId4"/>
    <p:sldId id="269" r:id="rId5"/>
    <p:sldId id="278" r:id="rId6"/>
    <p:sldId id="289" r:id="rId7"/>
    <p:sldId id="304" r:id="rId8"/>
    <p:sldId id="299" r:id="rId9"/>
    <p:sldId id="301" r:id="rId10"/>
    <p:sldId id="300" r:id="rId11"/>
    <p:sldId id="271" r:id="rId12"/>
    <p:sldId id="282" r:id="rId13"/>
    <p:sldId id="259" r:id="rId14"/>
    <p:sldId id="296" r:id="rId15"/>
    <p:sldId id="265" r:id="rId16"/>
    <p:sldId id="286" r:id="rId17"/>
    <p:sldId id="290" r:id="rId18"/>
    <p:sldId id="298" r:id="rId19"/>
    <p:sldId id="258" r:id="rId20"/>
    <p:sldId id="287" r:id="rId21"/>
    <p:sldId id="288" r:id="rId22"/>
    <p:sldId id="261" r:id="rId23"/>
    <p:sldId id="262" r:id="rId24"/>
    <p:sldId id="280" r:id="rId25"/>
    <p:sldId id="272" r:id="rId26"/>
    <p:sldId id="274" r:id="rId27"/>
    <p:sldId id="293" r:id="rId28"/>
    <p:sldId id="294" r:id="rId29"/>
  </p:sldIdLst>
  <p:sldSz cx="9144000" cy="6858000" type="screen4x3"/>
  <p:notesSz cx="6854825" cy="97504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735"/>
    <a:srgbClr val="2D56CB"/>
    <a:srgbClr val="8585E1"/>
    <a:srgbClr val="FF81FF"/>
    <a:srgbClr val="69DB84"/>
    <a:srgbClr val="63D197"/>
    <a:srgbClr val="CDDD5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94562"/>
  </p:normalViewPr>
  <p:slideViewPr>
    <p:cSldViewPr>
      <p:cViewPr varScale="1">
        <p:scale>
          <a:sx n="59" d="100"/>
          <a:sy n="59" d="100"/>
        </p:scale>
        <p:origin x="13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7" Type="http://schemas.openxmlformats.org/officeDocument/2006/relationships/slide" Target="slides/slide28.xml"/><Relationship Id="rId2" Type="http://schemas.openxmlformats.org/officeDocument/2006/relationships/slide" Target="slides/slide13.xml"/><Relationship Id="rId1" Type="http://schemas.openxmlformats.org/officeDocument/2006/relationships/slide" Target="slides/slide11.xml"/><Relationship Id="rId6" Type="http://schemas.openxmlformats.org/officeDocument/2006/relationships/slide" Target="slides/slide27.xml"/><Relationship Id="rId5" Type="http://schemas.openxmlformats.org/officeDocument/2006/relationships/slide" Target="slides/slide22.xml"/><Relationship Id="rId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2275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2276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2277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28040B-47D2-D545-B239-1DD214D91B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878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Fare clic per modificare gli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0FBDD1-0AC0-0B45-99C8-3C766599C61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13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256815-A2F8-4E43-BF04-94F8202E3AC2}" type="slidenum">
              <a:rPr lang="en-GB" altLang="it-IT"/>
              <a:pPr>
                <a:spcBef>
                  <a:spcPct val="0"/>
                </a:spcBef>
              </a:pPr>
              <a:t>1</a:t>
            </a:fld>
            <a:endParaRPr lang="en-GB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it-IT" sz="1000">
                <a:latin typeface="Arial" charset="0"/>
                <a:ea typeface="ＭＳ Ｐゴシック" charset="-128"/>
              </a:rPr>
              <a:t> </a:t>
            </a:r>
            <a:endParaRPr lang="en-GB" altLang="it-IT" sz="100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it-IT" sz="100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1000"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1000">
              <a:latin typeface="Arial" charset="0"/>
              <a:ea typeface="ＭＳ Ｐゴシック" charset="-128"/>
            </a:endParaRPr>
          </a:p>
          <a:p>
            <a:pPr algn="just" eaLnBrk="1" hangingPunct="1"/>
            <a:endParaRPr lang="en-GB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8CE126C-2F99-B642-942A-5A60141AB540}" type="slidenum">
              <a:rPr lang="en-GB" altLang="it-IT"/>
              <a:pPr>
                <a:spcBef>
                  <a:spcPct val="0"/>
                </a:spcBef>
              </a:pPr>
              <a:t>12</a:t>
            </a:fld>
            <a:endParaRPr lang="en-GB" altLang="it-IT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96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0794977-068F-634A-B21E-454E29659864}" type="slidenum">
              <a:rPr lang="en-GB" altLang="it-IT"/>
              <a:pPr>
                <a:spcBef>
                  <a:spcPct val="0"/>
                </a:spcBef>
              </a:pPr>
              <a:t>13</a:t>
            </a:fld>
            <a:endParaRPr lang="en-GB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US" altLang="it-IT" sz="10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77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4D493A-14C5-F64A-BAEF-F70F86D8C01B}" type="slidenum">
              <a:rPr lang="en-GB" altLang="it-IT"/>
              <a:pPr algn="r" eaLnBrk="1" hangingPunct="1">
                <a:spcBef>
                  <a:spcPct val="0"/>
                </a:spcBef>
              </a:pPr>
              <a:t>14</a:t>
            </a:fld>
            <a:endParaRPr lang="en-GB" alt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US" altLang="it-IT" sz="10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39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9BA592F-2D19-FA4F-A7E7-CEE809773265}" type="slidenum">
              <a:rPr lang="en-GB" altLang="it-IT"/>
              <a:pPr>
                <a:spcBef>
                  <a:spcPct val="0"/>
                </a:spcBef>
              </a:pPr>
              <a:t>15</a:t>
            </a:fld>
            <a:endParaRPr lang="en-GB" alt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69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25E49C-1778-0647-8455-639374BE0F5A}" type="slidenum">
              <a:rPr lang="en-GB" altLang="it-IT"/>
              <a:pPr>
                <a:spcBef>
                  <a:spcPct val="0"/>
                </a:spcBef>
              </a:pPr>
              <a:t>16</a:t>
            </a:fld>
            <a:endParaRPr lang="en-GB" alt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 sz="10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12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DA2181-7521-4144-9717-8E57B7C7D29A}" type="slidenum">
              <a:rPr lang="en-GB" altLang="it-IT"/>
              <a:pPr algn="r" eaLnBrk="1" hangingPunct="1">
                <a:spcBef>
                  <a:spcPct val="0"/>
                </a:spcBef>
              </a:pPr>
              <a:t>17</a:t>
            </a:fld>
            <a:endParaRPr lang="en-GB" alt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50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76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0ADBADD-2B88-B74D-85BF-808C205DEF40}" type="slidenum">
              <a:rPr lang="en-GB" altLang="it-IT"/>
              <a:pPr>
                <a:spcBef>
                  <a:spcPct val="0"/>
                </a:spcBef>
              </a:pPr>
              <a:t>19</a:t>
            </a:fld>
            <a:endParaRPr lang="en-GB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 sz="18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36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EFC910-9CFC-C840-BC86-90CEAC36E316}" type="slidenum">
              <a:rPr lang="en-GB" altLang="it-IT"/>
              <a:pPr>
                <a:spcBef>
                  <a:spcPct val="0"/>
                </a:spcBef>
              </a:pPr>
              <a:t>20</a:t>
            </a:fld>
            <a:endParaRPr lang="en-GB" altLang="it-IT"/>
          </a:p>
        </p:txBody>
      </p:sp>
      <p:sp>
        <p:nvSpPr>
          <p:cNvPr id="3891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15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5954A0D-1B0A-7745-AC18-C4415DF64073}" type="slidenum">
              <a:rPr lang="en-GB" altLang="it-IT"/>
              <a:pPr>
                <a:spcBef>
                  <a:spcPct val="0"/>
                </a:spcBef>
              </a:pPr>
              <a:t>21</a:t>
            </a:fld>
            <a:endParaRPr lang="en-GB" altLang="it-IT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36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72158D-1C73-A243-80B3-19A968755716}" type="slidenum">
              <a:rPr lang="en-GB" altLang="it-IT"/>
              <a:pPr algn="r" eaLnBrk="1" hangingPunct="1">
                <a:spcBef>
                  <a:spcPct val="0"/>
                </a:spcBef>
              </a:pPr>
              <a:t>2</a:t>
            </a:fld>
            <a:endParaRPr lang="en-GB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it-IT" sz="1000">
                <a:latin typeface="Arial" charset="0"/>
                <a:ea typeface="ＭＳ Ｐゴシック" charset="-128"/>
              </a:rPr>
              <a:t> </a:t>
            </a:r>
            <a:endParaRPr lang="en-GB" altLang="it-IT" sz="100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it-IT" sz="100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1000"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1000">
              <a:latin typeface="Arial" charset="0"/>
              <a:ea typeface="ＭＳ Ｐゴシック" charset="-128"/>
            </a:endParaRPr>
          </a:p>
          <a:p>
            <a:pPr algn="just" eaLnBrk="1" hangingPunct="1"/>
            <a:endParaRPr lang="en-GB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738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2ADF411-8441-0E42-889C-EBEF1B19A2F9}" type="slidenum">
              <a:rPr lang="en-GB" altLang="it-IT"/>
              <a:pPr>
                <a:spcBef>
                  <a:spcPct val="0"/>
                </a:spcBef>
              </a:pPr>
              <a:t>22</a:t>
            </a:fld>
            <a:endParaRPr lang="en-GB" alt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 sz="1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586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EA6103-3D45-8A48-84D7-2873F17C753F}" type="slidenum">
              <a:rPr lang="en-GB" altLang="it-IT"/>
              <a:pPr>
                <a:spcBef>
                  <a:spcPct val="0"/>
                </a:spcBef>
              </a:pPr>
              <a:t>23</a:t>
            </a:fld>
            <a:endParaRPr lang="en-GB" alt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843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537590-45B4-3A45-9893-A9FAAB27702D}" type="slidenum">
              <a:rPr lang="en-GB" altLang="it-IT"/>
              <a:pPr>
                <a:spcBef>
                  <a:spcPct val="0"/>
                </a:spcBef>
              </a:pPr>
              <a:t>24</a:t>
            </a:fld>
            <a:endParaRPr lang="en-GB" alt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00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0FEE163-63D6-3F4B-80C9-4593508BD155}" type="slidenum">
              <a:rPr lang="en-GB" altLang="it-IT"/>
              <a:pPr>
                <a:spcBef>
                  <a:spcPct val="0"/>
                </a:spcBef>
              </a:pPr>
              <a:t>25</a:t>
            </a:fld>
            <a:endParaRPr lang="en-GB" alt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701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48B38F-3660-1A46-9BE5-B7EF921A2918}" type="slidenum">
              <a:rPr lang="en-GB" altLang="it-IT"/>
              <a:pPr>
                <a:spcBef>
                  <a:spcPct val="0"/>
                </a:spcBef>
              </a:pPr>
              <a:t>26</a:t>
            </a:fld>
            <a:endParaRPr lang="en-GB" alt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221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53D8C0-C792-8A40-B7DB-DC64C15D3B70}" type="slidenum">
              <a:rPr lang="en-GB" altLang="it-IT"/>
              <a:pPr algn="r" eaLnBrk="1" hangingPunct="1">
                <a:spcBef>
                  <a:spcPct val="0"/>
                </a:spcBef>
              </a:pPr>
              <a:t>27</a:t>
            </a:fld>
            <a:endParaRPr lang="en-GB" altLang="it-IT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74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1799DA-3012-6B42-9AF4-2AC48AB7D0E4}" type="slidenum">
              <a:rPr lang="en-GB" altLang="it-IT"/>
              <a:pPr algn="r" eaLnBrk="1" hangingPunct="1">
                <a:spcBef>
                  <a:spcPct val="0"/>
                </a:spcBef>
              </a:pPr>
              <a:t>28</a:t>
            </a:fld>
            <a:endParaRPr lang="en-GB" altLang="it-IT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89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3025" y="9263063"/>
            <a:ext cx="297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3687BD-92C5-9D47-80B4-BEFC08EEF5E9}" type="slidenum">
              <a:rPr lang="en-GB" altLang="it-IT"/>
              <a:pPr algn="r" eaLnBrk="1" hangingPunct="1">
                <a:spcBef>
                  <a:spcPct val="0"/>
                </a:spcBef>
              </a:pPr>
              <a:t>3</a:t>
            </a:fld>
            <a:endParaRPr lang="en-GB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it-IT" sz="1000">
                <a:latin typeface="Arial" charset="0"/>
                <a:ea typeface="ＭＳ Ｐゴシック" charset="-128"/>
              </a:rPr>
              <a:t> </a:t>
            </a:r>
            <a:endParaRPr lang="en-GB" altLang="it-IT" sz="100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it-IT" sz="100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1000"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1000">
              <a:latin typeface="Arial" charset="0"/>
              <a:ea typeface="ＭＳ Ｐゴシック" charset="-128"/>
            </a:endParaRPr>
          </a:p>
          <a:p>
            <a:pPr algn="just" eaLnBrk="1" hangingPunct="1"/>
            <a:endParaRPr lang="en-GB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08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2363058-2F20-B747-9C59-B89DEACB9C74}" type="slidenum">
              <a:rPr lang="en-GB" altLang="it-IT"/>
              <a:pPr>
                <a:spcBef>
                  <a:spcPct val="0"/>
                </a:spcBef>
              </a:pPr>
              <a:t>4</a:t>
            </a:fld>
            <a:endParaRPr lang="en-GB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US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20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3272858-9597-1B49-9797-BA3E27540070}" type="slidenum">
              <a:rPr lang="en-GB" altLang="it-IT"/>
              <a:pPr>
                <a:spcBef>
                  <a:spcPct val="0"/>
                </a:spcBef>
              </a:pPr>
              <a:t>5</a:t>
            </a:fld>
            <a:endParaRPr lang="en-GB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9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0BC32A-7201-044F-9EE6-C34DB536C471}" type="slidenum">
              <a:rPr lang="en-GB" altLang="it-IT"/>
              <a:pPr>
                <a:spcBef>
                  <a:spcPct val="0"/>
                </a:spcBef>
              </a:pPr>
              <a:t>6</a:t>
            </a:fld>
            <a:endParaRPr lang="en-GB" altLang="it-IT"/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US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96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3272858-9597-1B49-9797-BA3E27540070}" type="slidenum">
              <a:rPr lang="en-GB" altLang="it-IT"/>
              <a:pPr>
                <a:spcBef>
                  <a:spcPct val="0"/>
                </a:spcBef>
              </a:pPr>
              <a:t>7</a:t>
            </a:fld>
            <a:endParaRPr lang="en-GB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it-IT" altLang="it-IT" sz="24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94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EE5F200-EE8D-D54A-8A90-F4238569B79D}" type="slidenum">
              <a:rPr lang="en-GB" altLang="it-IT"/>
              <a:pPr>
                <a:spcBef>
                  <a:spcPct val="0"/>
                </a:spcBef>
              </a:pPr>
              <a:t>9</a:t>
            </a:fld>
            <a:endParaRPr lang="en-GB" altLang="it-IT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3625" cy="365601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it-IT" altLang="it-IT" sz="10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56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7F0B24A-EC37-7D44-BA6A-5E9153DF84C0}" type="slidenum">
              <a:rPr lang="en-GB" altLang="it-IT"/>
              <a:pPr>
                <a:spcBef>
                  <a:spcPct val="0"/>
                </a:spcBef>
              </a:pPr>
              <a:t>11</a:t>
            </a:fld>
            <a:endParaRPr lang="en-GB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z="10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25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12548-0998-0045-BABD-C31855BFE45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88706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414C-EACD-FE46-8BC9-69A933842BE9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81374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3422-FAB7-2B43-8BD8-0AF72981F28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472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B23A-1534-8D48-8ABB-783A0C145C1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1451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5A5-2D2C-6F40-9FC6-E5E6F4383C5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193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94DDF-B04A-C641-A5DE-C82CC53EA0FD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4591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89E9-850A-7345-BA53-E37A2314E22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979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1C9A0-1003-DB40-BD38-0541C5A07381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189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2732-79C7-1B49-A079-9948F9202C5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5106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0CEF-F7E4-224B-BD54-7EB9EFF2427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2327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FC6A3-BFEE-DE41-B7E4-398089D64BE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948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Fare clic per modificare gli stili del testo dello schema</a:t>
            </a:r>
          </a:p>
          <a:p>
            <a:pPr lvl="1"/>
            <a:r>
              <a:rPr lang="en-GB" altLang="it-IT"/>
              <a:t>Secondo livello</a:t>
            </a:r>
          </a:p>
          <a:p>
            <a:pPr lvl="2"/>
            <a:r>
              <a:rPr lang="en-GB" altLang="it-IT"/>
              <a:t>Terzo livello</a:t>
            </a:r>
          </a:p>
          <a:p>
            <a:pPr lvl="3"/>
            <a:r>
              <a:rPr lang="en-GB" altLang="it-IT"/>
              <a:t>Quarto livello</a:t>
            </a:r>
          </a:p>
          <a:p>
            <a:pPr lvl="4"/>
            <a:r>
              <a:rPr lang="en-GB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55EF90A-0684-DF44-A29C-851FDE05C5D1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Polymer Matrices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sp>
        <p:nvSpPr>
          <p:cNvPr id="15362" name="Text Box 1031"/>
          <p:cNvSpPr txBox="1">
            <a:spLocks noChangeArrowheads="1"/>
          </p:cNvSpPr>
          <p:nvPr/>
        </p:nvSpPr>
        <p:spPr bwMode="auto">
          <a:xfrm>
            <a:off x="669925" y="803275"/>
            <a:ext cx="8474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/>
          </a:p>
        </p:txBody>
      </p:sp>
      <p:sp>
        <p:nvSpPr>
          <p:cNvPr id="15363" name="Text Box 1032"/>
          <p:cNvSpPr txBox="1">
            <a:spLocks noChangeArrowheads="1"/>
          </p:cNvSpPr>
          <p:nvPr/>
        </p:nvSpPr>
        <p:spPr bwMode="auto">
          <a:xfrm>
            <a:off x="250825" y="908050"/>
            <a:ext cx="405606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/>
              <a:t>Thermoplastic Matrices</a:t>
            </a:r>
            <a:endParaRPr lang="it-IT" altLang="it-IT" sz="18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 b="1"/>
              <a:t>Linear or branched molecules held together by weak secondary bonds.</a:t>
            </a:r>
            <a:br>
              <a:rPr lang="en-US" altLang="it-IT" sz="1800" b="1"/>
            </a:br>
            <a:endParaRPr lang="en-US" altLang="it-IT" sz="1800" b="1"/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en-US" altLang="it-IT" sz="1800" b="1"/>
              <a:t>They can be fused and processed several times.</a:t>
            </a:r>
            <a:endParaRPr lang="en-GB" altLang="it-IT" sz="1800" b="1"/>
          </a:p>
        </p:txBody>
      </p:sp>
      <p:sp>
        <p:nvSpPr>
          <p:cNvPr id="15364" name="Text Box 1033"/>
          <p:cNvSpPr txBox="1">
            <a:spLocks noChangeArrowheads="1"/>
          </p:cNvSpPr>
          <p:nvPr/>
        </p:nvSpPr>
        <p:spPr bwMode="auto">
          <a:xfrm>
            <a:off x="4537075" y="908050"/>
            <a:ext cx="43561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/>
              <a:t>Thermosetting Matrices</a:t>
            </a:r>
            <a:r>
              <a:rPr lang="it-IT" altLang="it-IT" sz="1800" b="1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 b="1"/>
              <a:t>Molecules linked by strong covalent bonds forming a three-dimensional network.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 b="1"/>
              <a:t>They can not be melted and reprocessed by heat but for </a:t>
            </a:r>
            <a:r>
              <a:rPr lang="it-IT" altLang="it-IT" sz="1800" b="1"/>
              <a:t>T&gt;T</a:t>
            </a:r>
            <a:r>
              <a:rPr lang="it-IT" altLang="it-IT" sz="1800" b="1" baseline="-25000"/>
              <a:t>g </a:t>
            </a:r>
            <a:r>
              <a:rPr lang="en-US" altLang="it-IT" sz="1800" b="1"/>
              <a:t>they behave like a rubber.</a:t>
            </a:r>
            <a:endParaRPr lang="en-GB" altLang="it-IT" sz="1800" b="1" baseline="-25000"/>
          </a:p>
        </p:txBody>
      </p:sp>
      <p:pic>
        <p:nvPicPr>
          <p:cNvPr id="15365" name="Picture 11" descr="054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/>
          <a:stretch>
            <a:fillRect/>
          </a:stretch>
        </p:blipFill>
        <p:spPr bwMode="auto">
          <a:xfrm>
            <a:off x="1547813" y="2982913"/>
            <a:ext cx="6264275" cy="3735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Line 13"/>
          <p:cNvSpPr>
            <a:spLocks noChangeShapeType="1"/>
          </p:cNvSpPr>
          <p:nvPr/>
        </p:nvSpPr>
        <p:spPr bwMode="auto">
          <a:xfrm>
            <a:off x="1763713" y="4541838"/>
            <a:ext cx="5830887" cy="0"/>
          </a:xfrm>
          <a:prstGeom prst="line">
            <a:avLst/>
          </a:prstGeom>
          <a:noFill/>
          <a:ln w="38100">
            <a:solidFill>
              <a:srgbClr val="FB07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367" name="Group 22"/>
          <p:cNvGrpSpPr>
            <a:grpSpLocks/>
          </p:cNvGrpSpPr>
          <p:nvPr/>
        </p:nvGrpSpPr>
        <p:grpSpPr bwMode="auto">
          <a:xfrm>
            <a:off x="107950" y="3716338"/>
            <a:ext cx="1368425" cy="2881312"/>
            <a:chOff x="68" y="2341"/>
            <a:chExt cx="862" cy="1815"/>
          </a:xfrm>
        </p:grpSpPr>
        <p:sp>
          <p:nvSpPr>
            <p:cNvPr id="15368" name="AutoShape 14"/>
            <p:cNvSpPr>
              <a:spLocks/>
            </p:cNvSpPr>
            <p:nvPr/>
          </p:nvSpPr>
          <p:spPr bwMode="auto">
            <a:xfrm>
              <a:off x="884" y="3158"/>
              <a:ext cx="46" cy="998"/>
            </a:xfrm>
            <a:prstGeom prst="leftBrace">
              <a:avLst>
                <a:gd name="adj1" fmla="val 180797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2400"/>
            </a:p>
          </p:txBody>
        </p:sp>
        <p:sp>
          <p:nvSpPr>
            <p:cNvPr id="15369" name="Text Box 15"/>
            <p:cNvSpPr txBox="1">
              <a:spLocks noChangeArrowheads="1"/>
            </p:cNvSpPr>
            <p:nvPr/>
          </p:nvSpPr>
          <p:spPr bwMode="auto">
            <a:xfrm>
              <a:off x="71" y="3566"/>
              <a:ext cx="7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0000CC"/>
                  </a:solidFill>
                  <a:latin typeface="Comic Sans MS" charset="0"/>
                </a:rPr>
                <a:t>Thermoplastic</a:t>
              </a:r>
            </a:p>
          </p:txBody>
        </p:sp>
        <p:sp>
          <p:nvSpPr>
            <p:cNvPr id="15370" name="Text Box 16"/>
            <p:cNvSpPr txBox="1">
              <a:spLocks noChangeArrowheads="1"/>
            </p:cNvSpPr>
            <p:nvPr/>
          </p:nvSpPr>
          <p:spPr bwMode="auto">
            <a:xfrm>
              <a:off x="68" y="2341"/>
              <a:ext cx="7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B0735"/>
                  </a:solidFill>
                  <a:latin typeface="Comic Sans MS" charset="0"/>
                </a:rPr>
                <a:t>Thermosetting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800">
                <a:ea typeface="ＭＳ Ｐゴシック" charset="-128"/>
              </a:rPr>
              <a:t>Cure shrinkage for a vinylester resin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  <p:graphicFrame>
        <p:nvGraphicFramePr>
          <p:cNvPr id="30723" name="Object 1"/>
          <p:cNvGraphicFramePr>
            <a:graphicFrameLocks noChangeAspect="1"/>
          </p:cNvGraphicFramePr>
          <p:nvPr/>
        </p:nvGraphicFramePr>
        <p:xfrm>
          <a:off x="1214438" y="2071688"/>
          <a:ext cx="6267450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53814" imgH="2901696" progId="Origin50.Graph">
                  <p:embed/>
                </p:oleObj>
              </mc:Choice>
              <mc:Fallback>
                <p:oleObj name="Graph" r:id="rId2" imgW="4153814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071688"/>
                        <a:ext cx="6267450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rentesi graffa chiusa 4"/>
          <p:cNvSpPr/>
          <p:nvPr/>
        </p:nvSpPr>
        <p:spPr>
          <a:xfrm rot="10800000">
            <a:off x="3908905" y="2970857"/>
            <a:ext cx="428625" cy="2500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25" name="CasellaDiTesto 5"/>
          <p:cNvSpPr txBox="1">
            <a:spLocks noChangeArrowheads="1"/>
          </p:cNvSpPr>
          <p:nvPr/>
        </p:nvSpPr>
        <p:spPr bwMode="auto">
          <a:xfrm>
            <a:off x="3000375" y="4143375"/>
            <a:ext cx="108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Cure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shrinkage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Polymer Matrices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669925" y="803275"/>
            <a:ext cx="8474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/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228600" y="1606550"/>
            <a:ext cx="89154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 err="1"/>
              <a:t>Bifunctional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monomers</a:t>
            </a:r>
            <a:r>
              <a:rPr lang="it-IT" altLang="it-IT" sz="2400" b="1" dirty="0"/>
              <a:t> 			Linear </a:t>
            </a:r>
            <a:r>
              <a:rPr lang="it-IT" altLang="it-IT" sz="2400" b="1" dirty="0" err="1"/>
              <a:t>Polymers</a:t>
            </a:r>
            <a:endParaRPr lang="it-IT" altLang="it-IT" sz="24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err="1"/>
              <a:t>Multifunctional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monomers</a:t>
            </a:r>
            <a:r>
              <a:rPr lang="it-IT" altLang="it-IT" sz="2400" b="1" dirty="0"/>
              <a:t>                            </a:t>
            </a:r>
            <a:r>
              <a:rPr lang="it-IT" altLang="it-IT" sz="2400" b="1" dirty="0" err="1"/>
              <a:t>Crosslinked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Polymers</a:t>
            </a:r>
            <a:endParaRPr lang="en-GB" altLang="it-IT" sz="2400" b="1" dirty="0"/>
          </a:p>
        </p:txBody>
      </p:sp>
      <p:grpSp>
        <p:nvGrpSpPr>
          <p:cNvPr id="31748" name="Group 15"/>
          <p:cNvGrpSpPr>
            <a:grpSpLocks noChangeAspect="1"/>
          </p:cNvGrpSpPr>
          <p:nvPr/>
        </p:nvGrpSpPr>
        <p:grpSpPr bwMode="auto">
          <a:xfrm>
            <a:off x="1676400" y="3597275"/>
            <a:ext cx="5851525" cy="2803525"/>
            <a:chOff x="576" y="1776"/>
            <a:chExt cx="4608" cy="2208"/>
          </a:xfrm>
        </p:grpSpPr>
        <p:pic>
          <p:nvPicPr>
            <p:cNvPr id="31756" name="Picture 12" descr="C:\Francesca-14-11-03\Didattica\Francesca 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76"/>
              <a:ext cx="1315" cy="21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785"/>
              <a:ext cx="2074" cy="21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8" name="AutoShape 14"/>
            <p:cNvSpPr>
              <a:spLocks noChangeAspect="1" noChangeArrowheads="1"/>
            </p:cNvSpPr>
            <p:nvPr/>
          </p:nvSpPr>
          <p:spPr bwMode="auto">
            <a:xfrm>
              <a:off x="2208" y="264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2400"/>
            </a:p>
          </p:txBody>
        </p:sp>
      </p:grpSp>
      <p:grpSp>
        <p:nvGrpSpPr>
          <p:cNvPr id="31749" name="Group 18"/>
          <p:cNvGrpSpPr>
            <a:grpSpLocks/>
          </p:cNvGrpSpPr>
          <p:nvPr/>
        </p:nvGrpSpPr>
        <p:grpSpPr bwMode="auto">
          <a:xfrm>
            <a:off x="1905000" y="1905000"/>
            <a:ext cx="5006975" cy="1447800"/>
            <a:chOff x="1200" y="720"/>
            <a:chExt cx="3154" cy="912"/>
          </a:xfrm>
        </p:grpSpPr>
        <p:sp>
          <p:nvSpPr>
            <p:cNvPr id="31751" name="Line 9"/>
            <p:cNvSpPr>
              <a:spLocks noChangeShapeType="1"/>
            </p:cNvSpPr>
            <p:nvPr/>
          </p:nvSpPr>
          <p:spPr bwMode="auto">
            <a:xfrm>
              <a:off x="2304" y="7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10"/>
            <p:cNvSpPr>
              <a:spLocks noChangeShapeType="1"/>
            </p:cNvSpPr>
            <p:nvPr/>
          </p:nvSpPr>
          <p:spPr bwMode="auto">
            <a:xfrm>
              <a:off x="2448" y="16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753" name="Group 17"/>
            <p:cNvGrpSpPr>
              <a:grpSpLocks/>
            </p:cNvGrpSpPr>
            <p:nvPr/>
          </p:nvGrpSpPr>
          <p:grpSpPr bwMode="auto">
            <a:xfrm>
              <a:off x="1200" y="1008"/>
              <a:ext cx="3154" cy="400"/>
              <a:chOff x="1200" y="1008"/>
              <a:chExt cx="3154" cy="400"/>
            </a:xfrm>
          </p:grpSpPr>
          <p:pic>
            <p:nvPicPr>
              <p:cNvPr id="31754" name="Picture 11" descr="C:\Francesca-14-11-03\Didattica\Francesca 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008"/>
                <a:ext cx="3154" cy="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755" name="AutoShape 16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384" cy="136"/>
              </a:xfrm>
              <a:prstGeom prst="rightArrow">
                <a:avLst>
                  <a:gd name="adj1" fmla="val 50000"/>
                  <a:gd name="adj2" fmla="val 70588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</p:grpSp>
      </p:grpSp>
      <p:sp>
        <p:nvSpPr>
          <p:cNvPr id="31750" name="Text Box 22"/>
          <p:cNvSpPr txBox="1">
            <a:spLocks noChangeArrowheads="1"/>
          </p:cNvSpPr>
          <p:nvPr/>
        </p:nvSpPr>
        <p:spPr bwMode="auto">
          <a:xfrm>
            <a:off x="230188" y="914400"/>
            <a:ext cx="9021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u="sng">
                <a:solidFill>
                  <a:schemeClr val="tx2"/>
                </a:solidFill>
              </a:rPr>
              <a:t>Functionality of a monomer </a:t>
            </a:r>
            <a:r>
              <a:rPr lang="it-IT" altLang="it-IT" sz="2400" b="1">
                <a:solidFill>
                  <a:schemeClr val="tx2"/>
                </a:solidFill>
              </a:rPr>
              <a:t>: </a:t>
            </a:r>
            <a:r>
              <a:rPr lang="en-US" altLang="it-IT" sz="2000"/>
              <a:t>number of links that a monomer can form</a:t>
            </a:r>
            <a:endParaRPr lang="it-IT" altLang="it-IT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 u="sng">
                <a:ea typeface="ＭＳ Ｐゴシック" charset="-128"/>
              </a:rPr>
              <a:t>Functionality of a monomer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sp>
        <p:nvSpPr>
          <p:cNvPr id="33794" name="Text Box 1029"/>
          <p:cNvSpPr txBox="1">
            <a:spLocks noChangeArrowheads="1"/>
          </p:cNvSpPr>
          <p:nvPr/>
        </p:nvSpPr>
        <p:spPr bwMode="auto">
          <a:xfrm>
            <a:off x="669925" y="803275"/>
            <a:ext cx="8474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/>
          </a:p>
        </p:txBody>
      </p:sp>
      <p:pic>
        <p:nvPicPr>
          <p:cNvPr id="33795" name="Picture 1043" descr="C:\Documents and Settings\Proprietario\Desktop\Frances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1643" r="452" b="626"/>
          <a:stretch>
            <a:fillRect/>
          </a:stretch>
        </p:blipFill>
        <p:spPr bwMode="auto">
          <a:xfrm>
            <a:off x="304800" y="1150938"/>
            <a:ext cx="865505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3000" b="1">
                <a:latin typeface="Tahoma" charset="0"/>
                <a:ea typeface="ＭＳ Ｐゴシック" charset="-128"/>
              </a:rPr>
              <a:t>Curing</a:t>
            </a:r>
            <a:endParaRPr lang="en-GB" altLang="it-IT" sz="3000" b="1">
              <a:latin typeface="Tahoma" charset="0"/>
              <a:ea typeface="ＭＳ Ｐゴシック" charset="-128"/>
            </a:endParaRPr>
          </a:p>
        </p:txBody>
      </p:sp>
      <p:sp>
        <p:nvSpPr>
          <p:cNvPr id="41986" name="Text Box 14"/>
          <p:cNvSpPr txBox="1">
            <a:spLocks noChangeArrowheads="1"/>
          </p:cNvSpPr>
          <p:nvPr/>
        </p:nvSpPr>
        <p:spPr bwMode="auto">
          <a:xfrm>
            <a:off x="312738" y="4267200"/>
            <a:ext cx="84566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419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"/>
          <a:stretch>
            <a:fillRect/>
          </a:stretch>
        </p:blipFill>
        <p:spPr bwMode="auto">
          <a:xfrm>
            <a:off x="684213" y="3048000"/>
            <a:ext cx="7212012" cy="330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23"/>
          <p:cNvSpPr txBox="1">
            <a:spLocks noChangeArrowheads="1"/>
          </p:cNvSpPr>
          <p:nvPr/>
        </p:nvSpPr>
        <p:spPr bwMode="auto">
          <a:xfrm>
            <a:off x="304800" y="12192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/>
              <a:t>CURING</a:t>
            </a:r>
            <a:r>
              <a:rPr lang="it-IT" altLang="it-IT" sz="2400"/>
              <a:t>: </a:t>
            </a:r>
            <a:r>
              <a:rPr lang="en-US" altLang="it-IT" sz="2400"/>
              <a:t>transformations (both physical and chemical) from the monomer to the cross-linked polymer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400"/>
              <a:t>Exothermic reaction accompanied by changes in the rheological, physical and mechanical properties of the material</a:t>
            </a:r>
            <a:endParaRPr lang="it-IT" altLang="it-IT" sz="2400"/>
          </a:p>
        </p:txBody>
      </p:sp>
      <p:sp>
        <p:nvSpPr>
          <p:cNvPr id="6" name="Figura a mano libera 5"/>
          <p:cNvSpPr/>
          <p:nvPr/>
        </p:nvSpPr>
        <p:spPr>
          <a:xfrm>
            <a:off x="5307013" y="5445125"/>
            <a:ext cx="222250" cy="249238"/>
          </a:xfrm>
          <a:custGeom>
            <a:avLst/>
            <a:gdLst>
              <a:gd name="connsiteX0" fmla="*/ 0 w 222640"/>
              <a:gd name="connsiteY0" fmla="*/ 0 h 249382"/>
              <a:gd name="connsiteX1" fmla="*/ 83127 w 222640"/>
              <a:gd name="connsiteY1" fmla="*/ 55418 h 249382"/>
              <a:gd name="connsiteX2" fmla="*/ 138545 w 222640"/>
              <a:gd name="connsiteY2" fmla="*/ 110836 h 249382"/>
              <a:gd name="connsiteX3" fmla="*/ 166254 w 222640"/>
              <a:gd name="connsiteY3" fmla="*/ 207818 h 249382"/>
              <a:gd name="connsiteX4" fmla="*/ 193964 w 222640"/>
              <a:gd name="connsiteY4" fmla="*/ 235527 h 249382"/>
              <a:gd name="connsiteX5" fmla="*/ 193964 w 222640"/>
              <a:gd name="connsiteY5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40" h="249382">
                <a:moveTo>
                  <a:pt x="0" y="0"/>
                </a:moveTo>
                <a:cubicBezTo>
                  <a:pt x="27709" y="18473"/>
                  <a:pt x="72596" y="23825"/>
                  <a:pt x="83127" y="55418"/>
                </a:cubicBezTo>
                <a:cubicBezTo>
                  <a:pt x="101600" y="110836"/>
                  <a:pt x="83127" y="92364"/>
                  <a:pt x="138545" y="110836"/>
                </a:cubicBezTo>
                <a:cubicBezTo>
                  <a:pt x="222640" y="166899"/>
                  <a:pt x="150935" y="100591"/>
                  <a:pt x="166254" y="207818"/>
                </a:cubicBezTo>
                <a:cubicBezTo>
                  <a:pt x="168101" y="220749"/>
                  <a:pt x="186718" y="224659"/>
                  <a:pt x="193964" y="235527"/>
                </a:cubicBezTo>
                <a:cubicBezTo>
                  <a:pt x="196526" y="239370"/>
                  <a:pt x="193964" y="244764"/>
                  <a:pt x="193964" y="24938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igura a mano libera 8"/>
          <p:cNvSpPr/>
          <p:nvPr/>
        </p:nvSpPr>
        <p:spPr>
          <a:xfrm>
            <a:off x="4197350" y="5084763"/>
            <a:ext cx="360363" cy="82550"/>
          </a:xfrm>
          <a:custGeom>
            <a:avLst/>
            <a:gdLst>
              <a:gd name="connsiteX0" fmla="*/ 360218 w 360218"/>
              <a:gd name="connsiteY0" fmla="*/ 69273 h 82379"/>
              <a:gd name="connsiteX1" fmla="*/ 207818 w 360218"/>
              <a:gd name="connsiteY1" fmla="*/ 27709 h 82379"/>
              <a:gd name="connsiteX2" fmla="*/ 124691 w 360218"/>
              <a:gd name="connsiteY2" fmla="*/ 0 h 82379"/>
              <a:gd name="connsiteX3" fmla="*/ 41564 w 360218"/>
              <a:gd name="connsiteY3" fmla="*/ 27709 h 82379"/>
              <a:gd name="connsiteX4" fmla="*/ 0 w 360218"/>
              <a:gd name="connsiteY4" fmla="*/ 55418 h 8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82379">
                <a:moveTo>
                  <a:pt x="360218" y="69273"/>
                </a:moveTo>
                <a:cubicBezTo>
                  <a:pt x="120018" y="39247"/>
                  <a:pt x="330827" y="82379"/>
                  <a:pt x="207818" y="27709"/>
                </a:cubicBezTo>
                <a:cubicBezTo>
                  <a:pt x="181128" y="15847"/>
                  <a:pt x="124691" y="0"/>
                  <a:pt x="124691" y="0"/>
                </a:cubicBezTo>
                <a:cubicBezTo>
                  <a:pt x="96982" y="9236"/>
                  <a:pt x="65866" y="11508"/>
                  <a:pt x="41564" y="27709"/>
                </a:cubicBezTo>
                <a:lnTo>
                  <a:pt x="0" y="5541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igura a mano libera 9"/>
          <p:cNvSpPr/>
          <p:nvPr/>
        </p:nvSpPr>
        <p:spPr>
          <a:xfrm>
            <a:off x="4500563" y="4576763"/>
            <a:ext cx="90487" cy="217487"/>
          </a:xfrm>
          <a:custGeom>
            <a:avLst/>
            <a:gdLst>
              <a:gd name="connsiteX0" fmla="*/ 29645 w 90250"/>
              <a:gd name="connsiteY0" fmla="*/ 216779 h 216779"/>
              <a:gd name="connsiteX1" fmla="*/ 57354 w 90250"/>
              <a:gd name="connsiteY1" fmla="*/ 175215 h 216779"/>
              <a:gd name="connsiteX2" fmla="*/ 85064 w 90250"/>
              <a:gd name="connsiteY2" fmla="*/ 64379 h 216779"/>
              <a:gd name="connsiteX3" fmla="*/ 43500 w 90250"/>
              <a:gd name="connsiteY3" fmla="*/ 8961 h 21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50" h="216779">
                <a:moveTo>
                  <a:pt x="29645" y="216779"/>
                </a:moveTo>
                <a:cubicBezTo>
                  <a:pt x="38881" y="202924"/>
                  <a:pt x="55697" y="191784"/>
                  <a:pt x="57354" y="175215"/>
                </a:cubicBezTo>
                <a:cubicBezTo>
                  <a:pt x="69431" y="54444"/>
                  <a:pt x="0" y="92732"/>
                  <a:pt x="85064" y="64379"/>
                </a:cubicBezTo>
                <a:cubicBezTo>
                  <a:pt x="68969" y="0"/>
                  <a:pt x="90250" y="8961"/>
                  <a:pt x="43500" y="896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igura a mano libera 10"/>
          <p:cNvSpPr/>
          <p:nvPr/>
        </p:nvSpPr>
        <p:spPr>
          <a:xfrm>
            <a:off x="4721225" y="4572000"/>
            <a:ext cx="293688" cy="150813"/>
          </a:xfrm>
          <a:custGeom>
            <a:avLst/>
            <a:gdLst>
              <a:gd name="connsiteX0" fmla="*/ 294211 w 294211"/>
              <a:gd name="connsiteY0" fmla="*/ 125127 h 151387"/>
              <a:gd name="connsiteX1" fmla="*/ 197230 w 294211"/>
              <a:gd name="connsiteY1" fmla="*/ 28145 h 151387"/>
              <a:gd name="connsiteX2" fmla="*/ 155666 w 294211"/>
              <a:gd name="connsiteY2" fmla="*/ 436 h 151387"/>
              <a:gd name="connsiteX3" fmla="*/ 30975 w 294211"/>
              <a:gd name="connsiteY3" fmla="*/ 14291 h 151387"/>
              <a:gd name="connsiteX4" fmla="*/ 3266 w 294211"/>
              <a:gd name="connsiteY4" fmla="*/ 55854 h 151387"/>
              <a:gd name="connsiteX5" fmla="*/ 30975 w 294211"/>
              <a:gd name="connsiteY5" fmla="*/ 111272 h 1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211" h="151387">
                <a:moveTo>
                  <a:pt x="294211" y="125127"/>
                </a:moveTo>
                <a:cubicBezTo>
                  <a:pt x="269826" y="51970"/>
                  <a:pt x="292508" y="91664"/>
                  <a:pt x="197230" y="28145"/>
                </a:cubicBezTo>
                <a:lnTo>
                  <a:pt x="155666" y="436"/>
                </a:lnTo>
                <a:cubicBezTo>
                  <a:pt x="114102" y="5054"/>
                  <a:pt x="70277" y="0"/>
                  <a:pt x="30975" y="14291"/>
                </a:cubicBezTo>
                <a:cubicBezTo>
                  <a:pt x="15327" y="19981"/>
                  <a:pt x="0" y="39526"/>
                  <a:pt x="3266" y="55854"/>
                </a:cubicBezTo>
                <a:cubicBezTo>
                  <a:pt x="22373" y="151387"/>
                  <a:pt x="71533" y="30160"/>
                  <a:pt x="30975" y="11127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>
            <a:off x="4751388" y="4891088"/>
            <a:ext cx="333375" cy="193675"/>
          </a:xfrm>
          <a:custGeom>
            <a:avLst/>
            <a:gdLst>
              <a:gd name="connsiteX0" fmla="*/ 42540 w 333485"/>
              <a:gd name="connsiteY0" fmla="*/ 193963 h 193963"/>
              <a:gd name="connsiteX1" fmla="*/ 28685 w 333485"/>
              <a:gd name="connsiteY1" fmla="*/ 138545 h 193963"/>
              <a:gd name="connsiteX2" fmla="*/ 28685 w 333485"/>
              <a:gd name="connsiteY2" fmla="*/ 41563 h 193963"/>
              <a:gd name="connsiteX3" fmla="*/ 111812 w 333485"/>
              <a:gd name="connsiteY3" fmla="*/ 0 h 193963"/>
              <a:gd name="connsiteX4" fmla="*/ 236503 w 333485"/>
              <a:gd name="connsiteY4" fmla="*/ 13854 h 193963"/>
              <a:gd name="connsiteX5" fmla="*/ 319631 w 333485"/>
              <a:gd name="connsiteY5" fmla="*/ 41563 h 193963"/>
              <a:gd name="connsiteX6" fmla="*/ 333485 w 333485"/>
              <a:gd name="connsiteY6" fmla="*/ 69272 h 1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85" h="193963">
                <a:moveTo>
                  <a:pt x="42540" y="193963"/>
                </a:moveTo>
                <a:cubicBezTo>
                  <a:pt x="37922" y="175490"/>
                  <a:pt x="33916" y="156854"/>
                  <a:pt x="28685" y="138545"/>
                </a:cubicBezTo>
                <a:cubicBezTo>
                  <a:pt x="17468" y="99287"/>
                  <a:pt x="0" y="84590"/>
                  <a:pt x="28685" y="41563"/>
                </a:cubicBezTo>
                <a:cubicBezTo>
                  <a:pt x="44032" y="18542"/>
                  <a:pt x="88102" y="7903"/>
                  <a:pt x="111812" y="0"/>
                </a:cubicBezTo>
                <a:cubicBezTo>
                  <a:pt x="153376" y="4618"/>
                  <a:pt x="195496" y="5653"/>
                  <a:pt x="236503" y="13854"/>
                </a:cubicBezTo>
                <a:cubicBezTo>
                  <a:pt x="265144" y="19582"/>
                  <a:pt x="306569" y="15438"/>
                  <a:pt x="319631" y="41563"/>
                </a:cubicBezTo>
                <a:lnTo>
                  <a:pt x="333485" y="692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4150" y="4618038"/>
            <a:ext cx="361950" cy="203200"/>
          </a:xfrm>
          <a:custGeom>
            <a:avLst/>
            <a:gdLst>
              <a:gd name="connsiteX0" fmla="*/ 360218 w 360655"/>
              <a:gd name="connsiteY0" fmla="*/ 203475 h 203475"/>
              <a:gd name="connsiteX1" fmla="*/ 346364 w 360655"/>
              <a:gd name="connsiteY1" fmla="*/ 78784 h 203475"/>
              <a:gd name="connsiteX2" fmla="*/ 304800 w 360655"/>
              <a:gd name="connsiteY2" fmla="*/ 51075 h 203475"/>
              <a:gd name="connsiteX3" fmla="*/ 0 w 360655"/>
              <a:gd name="connsiteY3" fmla="*/ 23366 h 2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55" h="203475">
                <a:moveTo>
                  <a:pt x="360218" y="203475"/>
                </a:moveTo>
                <a:cubicBezTo>
                  <a:pt x="355600" y="161911"/>
                  <a:pt x="360655" y="118086"/>
                  <a:pt x="346364" y="78784"/>
                </a:cubicBezTo>
                <a:cubicBezTo>
                  <a:pt x="340674" y="63135"/>
                  <a:pt x="320016" y="57838"/>
                  <a:pt x="304800" y="51075"/>
                </a:cubicBezTo>
                <a:cubicBezTo>
                  <a:pt x="189880" y="0"/>
                  <a:pt x="153973" y="23366"/>
                  <a:pt x="0" y="2336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4987925" y="4502150"/>
            <a:ext cx="60325" cy="125413"/>
          </a:xfrm>
          <a:custGeom>
            <a:avLst/>
            <a:gdLst>
              <a:gd name="connsiteX0" fmla="*/ 0 w 61261"/>
              <a:gd name="connsiteY0" fmla="*/ 124691 h 124691"/>
              <a:gd name="connsiteX1" fmla="*/ 41564 w 61261"/>
              <a:gd name="connsiteY1" fmla="*/ 96982 h 124691"/>
              <a:gd name="connsiteX2" fmla="*/ 55419 w 61261"/>
              <a:gd name="connsiteY2" fmla="*/ 0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61" h="124691">
                <a:moveTo>
                  <a:pt x="0" y="124691"/>
                </a:moveTo>
                <a:cubicBezTo>
                  <a:pt x="13855" y="115455"/>
                  <a:pt x="31162" y="109984"/>
                  <a:pt x="41564" y="96982"/>
                </a:cubicBezTo>
                <a:cubicBezTo>
                  <a:pt x="61261" y="72361"/>
                  <a:pt x="55419" y="26424"/>
                  <a:pt x="55419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5307013" y="5222875"/>
            <a:ext cx="387350" cy="180975"/>
          </a:xfrm>
          <a:custGeom>
            <a:avLst/>
            <a:gdLst>
              <a:gd name="connsiteX0" fmla="*/ 0 w 387927"/>
              <a:gd name="connsiteY0" fmla="*/ 180109 h 180109"/>
              <a:gd name="connsiteX1" fmla="*/ 69273 w 387927"/>
              <a:gd name="connsiteY1" fmla="*/ 166254 h 180109"/>
              <a:gd name="connsiteX2" fmla="*/ 110836 w 387927"/>
              <a:gd name="connsiteY2" fmla="*/ 152400 h 180109"/>
              <a:gd name="connsiteX3" fmla="*/ 221673 w 387927"/>
              <a:gd name="connsiteY3" fmla="*/ 166254 h 180109"/>
              <a:gd name="connsiteX4" fmla="*/ 290945 w 387927"/>
              <a:gd name="connsiteY4" fmla="*/ 152400 h 180109"/>
              <a:gd name="connsiteX5" fmla="*/ 346364 w 387927"/>
              <a:gd name="connsiteY5" fmla="*/ 55418 h 180109"/>
              <a:gd name="connsiteX6" fmla="*/ 387927 w 387927"/>
              <a:gd name="connsiteY6" fmla="*/ 0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927" h="180109">
                <a:moveTo>
                  <a:pt x="0" y="180109"/>
                </a:moveTo>
                <a:cubicBezTo>
                  <a:pt x="23091" y="175491"/>
                  <a:pt x="46428" y="171965"/>
                  <a:pt x="69273" y="166254"/>
                </a:cubicBezTo>
                <a:cubicBezTo>
                  <a:pt x="83441" y="162712"/>
                  <a:pt x="96232" y="152400"/>
                  <a:pt x="110836" y="152400"/>
                </a:cubicBezTo>
                <a:cubicBezTo>
                  <a:pt x="148069" y="152400"/>
                  <a:pt x="184727" y="161636"/>
                  <a:pt x="221673" y="166254"/>
                </a:cubicBezTo>
                <a:cubicBezTo>
                  <a:pt x="244764" y="161636"/>
                  <a:pt x="269883" y="162931"/>
                  <a:pt x="290945" y="152400"/>
                </a:cubicBezTo>
                <a:cubicBezTo>
                  <a:pt x="348370" y="123687"/>
                  <a:pt x="325427" y="104271"/>
                  <a:pt x="346364" y="55418"/>
                </a:cubicBezTo>
                <a:cubicBezTo>
                  <a:pt x="358114" y="28002"/>
                  <a:pt x="369979" y="17948"/>
                  <a:pt x="38792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4306888" y="5222875"/>
            <a:ext cx="444500" cy="265113"/>
          </a:xfrm>
          <a:custGeom>
            <a:avLst/>
            <a:gdLst>
              <a:gd name="connsiteX0" fmla="*/ 445907 w 445907"/>
              <a:gd name="connsiteY0" fmla="*/ 0 h 265143"/>
              <a:gd name="connsiteX1" fmla="*/ 348925 w 445907"/>
              <a:gd name="connsiteY1" fmla="*/ 27709 h 265143"/>
              <a:gd name="connsiteX2" fmla="*/ 265798 w 445907"/>
              <a:gd name="connsiteY2" fmla="*/ 83127 h 265143"/>
              <a:gd name="connsiteX3" fmla="*/ 182671 w 445907"/>
              <a:gd name="connsiteY3" fmla="*/ 138545 h 265143"/>
              <a:gd name="connsiteX4" fmla="*/ 141107 w 445907"/>
              <a:gd name="connsiteY4" fmla="*/ 193963 h 265143"/>
              <a:gd name="connsiteX5" fmla="*/ 99543 w 445907"/>
              <a:gd name="connsiteY5" fmla="*/ 221672 h 265143"/>
              <a:gd name="connsiteX6" fmla="*/ 30271 w 445907"/>
              <a:gd name="connsiteY6" fmla="*/ 263236 h 265143"/>
              <a:gd name="connsiteX7" fmla="*/ 2562 w 445907"/>
              <a:gd name="connsiteY7" fmla="*/ 207818 h 2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907" h="265143">
                <a:moveTo>
                  <a:pt x="445907" y="0"/>
                </a:moveTo>
                <a:cubicBezTo>
                  <a:pt x="432858" y="3262"/>
                  <a:pt x="365190" y="18673"/>
                  <a:pt x="348925" y="27709"/>
                </a:cubicBezTo>
                <a:cubicBezTo>
                  <a:pt x="319814" y="43882"/>
                  <a:pt x="293507" y="64654"/>
                  <a:pt x="265798" y="83127"/>
                </a:cubicBezTo>
                <a:lnTo>
                  <a:pt x="182671" y="138545"/>
                </a:lnTo>
                <a:cubicBezTo>
                  <a:pt x="163458" y="151354"/>
                  <a:pt x="157435" y="177635"/>
                  <a:pt x="141107" y="193963"/>
                </a:cubicBezTo>
                <a:cubicBezTo>
                  <a:pt x="129333" y="205737"/>
                  <a:pt x="112545" y="211270"/>
                  <a:pt x="99543" y="221672"/>
                </a:cubicBezTo>
                <a:cubicBezTo>
                  <a:pt x="45205" y="265143"/>
                  <a:pt x="102452" y="239176"/>
                  <a:pt x="30271" y="263236"/>
                </a:cubicBezTo>
                <a:cubicBezTo>
                  <a:pt x="0" y="217830"/>
                  <a:pt x="2562" y="238323"/>
                  <a:pt x="2562" y="2078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igura a mano libera 16"/>
          <p:cNvSpPr/>
          <p:nvPr/>
        </p:nvSpPr>
        <p:spPr>
          <a:xfrm>
            <a:off x="4552950" y="5251450"/>
            <a:ext cx="427038" cy="414338"/>
          </a:xfrm>
          <a:custGeom>
            <a:avLst/>
            <a:gdLst>
              <a:gd name="connsiteX0" fmla="*/ 338091 w 426928"/>
              <a:gd name="connsiteY0" fmla="*/ 0 h 415636"/>
              <a:gd name="connsiteX1" fmla="*/ 365800 w 426928"/>
              <a:gd name="connsiteY1" fmla="*/ 110836 h 415636"/>
              <a:gd name="connsiteX2" fmla="*/ 282672 w 426928"/>
              <a:gd name="connsiteY2" fmla="*/ 138545 h 415636"/>
              <a:gd name="connsiteX3" fmla="*/ 61000 w 426928"/>
              <a:gd name="connsiteY3" fmla="*/ 152400 h 415636"/>
              <a:gd name="connsiteX4" fmla="*/ 33291 w 426928"/>
              <a:gd name="connsiteY4" fmla="*/ 193963 h 415636"/>
              <a:gd name="connsiteX5" fmla="*/ 5581 w 426928"/>
              <a:gd name="connsiteY5" fmla="*/ 221672 h 415636"/>
              <a:gd name="connsiteX6" fmla="*/ 47145 w 426928"/>
              <a:gd name="connsiteY6" fmla="*/ 332509 h 415636"/>
              <a:gd name="connsiteX7" fmla="*/ 116418 w 426928"/>
              <a:gd name="connsiteY7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928" h="415636">
                <a:moveTo>
                  <a:pt x="338091" y="0"/>
                </a:moveTo>
                <a:cubicBezTo>
                  <a:pt x="376628" y="25692"/>
                  <a:pt x="426928" y="40976"/>
                  <a:pt x="365800" y="110836"/>
                </a:cubicBezTo>
                <a:cubicBezTo>
                  <a:pt x="346566" y="132817"/>
                  <a:pt x="311823" y="136723"/>
                  <a:pt x="282672" y="138545"/>
                </a:cubicBezTo>
                <a:lnTo>
                  <a:pt x="61000" y="152400"/>
                </a:lnTo>
                <a:cubicBezTo>
                  <a:pt x="51764" y="166254"/>
                  <a:pt x="43693" y="180961"/>
                  <a:pt x="33291" y="193963"/>
                </a:cubicBezTo>
                <a:cubicBezTo>
                  <a:pt x="25131" y="204163"/>
                  <a:pt x="7428" y="208741"/>
                  <a:pt x="5581" y="221672"/>
                </a:cubicBezTo>
                <a:cubicBezTo>
                  <a:pt x="0" y="260735"/>
                  <a:pt x="22426" y="304259"/>
                  <a:pt x="47145" y="332509"/>
                </a:cubicBezTo>
                <a:cubicBezTo>
                  <a:pt x="119683" y="415410"/>
                  <a:pt x="116418" y="367661"/>
                  <a:pt x="116418" y="41563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3000" b="1">
                <a:latin typeface="Tahoma" charset="0"/>
                <a:ea typeface="ＭＳ Ｐゴシック" charset="-128"/>
              </a:rPr>
              <a:t>Curing steps</a:t>
            </a:r>
            <a:endParaRPr lang="en-GB" altLang="it-IT" sz="3000" b="1">
              <a:latin typeface="Tahoma" charset="0"/>
              <a:ea typeface="ＭＳ Ｐゴシック" charset="-128"/>
            </a:endParaRPr>
          </a:p>
        </p:txBody>
      </p:sp>
      <p:sp>
        <p:nvSpPr>
          <p:cNvPr id="44034" name="Text Box 14"/>
          <p:cNvSpPr txBox="1">
            <a:spLocks noChangeArrowheads="1"/>
          </p:cNvSpPr>
          <p:nvPr/>
        </p:nvSpPr>
        <p:spPr bwMode="auto">
          <a:xfrm>
            <a:off x="312738" y="4267200"/>
            <a:ext cx="84566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4035" name="Text Box 23"/>
          <p:cNvSpPr txBox="1">
            <a:spLocks noChangeArrowheads="1"/>
          </p:cNvSpPr>
          <p:nvPr/>
        </p:nvSpPr>
        <p:spPr bwMode="auto">
          <a:xfrm>
            <a:off x="323850" y="1125538"/>
            <a:ext cx="86106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u="sng" dirty="0">
                <a:solidFill>
                  <a:srgbClr val="0000CC"/>
                </a:solidFill>
              </a:rPr>
              <a:t>Flow</a:t>
            </a:r>
            <a:r>
              <a:rPr lang="it-IT" altLang="it-IT" sz="2000" dirty="0"/>
              <a:t>(</a:t>
            </a:r>
            <a:r>
              <a:rPr lang="it-IT" altLang="it-IT" sz="2000" dirty="0" err="1"/>
              <a:t>liquid</a:t>
            </a:r>
            <a:r>
              <a:rPr lang="it-IT" altLang="it-IT" sz="2000" dirty="0"/>
              <a:t>- </a:t>
            </a:r>
            <a:r>
              <a:rPr lang="it-IT" altLang="it-IT" sz="2000" dirty="0" err="1"/>
              <a:t>low</a:t>
            </a:r>
            <a:r>
              <a:rPr lang="it-IT" altLang="it-IT" sz="2000" dirty="0"/>
              <a:t> </a:t>
            </a:r>
            <a:r>
              <a:rPr lang="it-IT" altLang="it-IT" sz="2000" dirty="0" err="1"/>
              <a:t>viscosity</a:t>
            </a:r>
            <a:r>
              <a:rPr lang="it-IT" altLang="it-IT" sz="2000" dirty="0"/>
              <a:t>)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matrix excess can be eliminated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trapped air is mobile and can reach the surface of the component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Hydrostatic pressure in the resin prevent the porosity due to volatile compounds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distribution of the matrix becomes more uniform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matrix fills the gaps between the fibers (impregnation)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matrix act as adhesive between plies</a:t>
            </a:r>
            <a:endParaRPr lang="it-IT" altLang="it-IT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u="sng" dirty="0">
                <a:solidFill>
                  <a:srgbClr val="0000CC"/>
                </a:solidFill>
              </a:rPr>
              <a:t>Gel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material begins to harden due to crosslinking (mechanical behavior of a rubber)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viscosity becomes infinite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it-IT" sz="2000" dirty="0"/>
              <a:t>the shape of the component  can no longer be changed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it-IT" altLang="it-IT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u="sng" dirty="0" err="1">
                <a:solidFill>
                  <a:srgbClr val="0000CC"/>
                </a:solidFill>
              </a:rPr>
              <a:t>Glassy</a:t>
            </a:r>
            <a:r>
              <a:rPr lang="it-IT" altLang="it-IT" sz="2400" b="1" u="sng" dirty="0">
                <a:solidFill>
                  <a:srgbClr val="0000CC"/>
                </a:solidFill>
              </a:rPr>
              <a:t> </a:t>
            </a:r>
            <a:r>
              <a:rPr lang="it-IT" altLang="it-IT" sz="2400" b="1" u="sng" dirty="0" err="1">
                <a:solidFill>
                  <a:srgbClr val="0000CC"/>
                </a:solidFill>
              </a:rPr>
              <a:t>solid</a:t>
            </a:r>
            <a:endParaRPr lang="it-IT" altLang="it-IT" sz="2400" b="1" u="sng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 -   t</a:t>
            </a:r>
            <a:r>
              <a:rPr lang="en-US" altLang="it-IT" sz="2000" dirty="0"/>
              <a:t>he material is now a rigid solid (elastic modulus of the order of 1 </a:t>
            </a:r>
            <a:r>
              <a:rPr lang="en-US" altLang="it-IT" sz="2000" dirty="0" err="1"/>
              <a:t>GPa</a:t>
            </a:r>
            <a:r>
              <a:rPr lang="en-US" altLang="it-IT" sz="2000" dirty="0"/>
              <a:t>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/>
              <a:t>-    the cross-linking is complete or almost complete</a:t>
            </a:r>
            <a:endParaRPr lang="it-IT" altLang="it-IT" sz="20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      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it-IT" altLang="it-IT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797" r="9235"/>
          <a:stretch>
            <a:fillRect/>
          </a:stretch>
        </p:blipFill>
        <p:spPr bwMode="auto">
          <a:xfrm>
            <a:off x="5127625" y="3829050"/>
            <a:ext cx="37655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42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4572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400" b="1">
                <a:latin typeface="Tahoma" charset="0"/>
                <a:ea typeface="ＭＳ Ｐゴシック" charset="-128"/>
              </a:rPr>
              <a:t>Gelation</a:t>
            </a:r>
            <a:endParaRPr lang="en-GB" altLang="it-IT" sz="2400" b="1">
              <a:latin typeface="Tahoma" charset="0"/>
              <a:ea typeface="ＭＳ Ｐゴシック" charset="-128"/>
            </a:endParaRPr>
          </a:p>
        </p:txBody>
      </p:sp>
      <p:grpSp>
        <p:nvGrpSpPr>
          <p:cNvPr id="46083" name="Group 53"/>
          <p:cNvGrpSpPr>
            <a:grpSpLocks/>
          </p:cNvGrpSpPr>
          <p:nvPr/>
        </p:nvGrpSpPr>
        <p:grpSpPr bwMode="auto">
          <a:xfrm>
            <a:off x="1277531" y="775993"/>
            <a:ext cx="7896233" cy="2149475"/>
            <a:chOff x="768" y="480"/>
            <a:chExt cx="4974" cy="1354"/>
          </a:xfrm>
        </p:grpSpPr>
        <p:grpSp>
          <p:nvGrpSpPr>
            <p:cNvPr id="46085" name="Group 52"/>
            <p:cNvGrpSpPr>
              <a:grpSpLocks/>
            </p:cNvGrpSpPr>
            <p:nvPr/>
          </p:nvGrpSpPr>
          <p:grpSpPr bwMode="auto">
            <a:xfrm>
              <a:off x="768" y="480"/>
              <a:ext cx="1041" cy="1344"/>
              <a:chOff x="563" y="480"/>
              <a:chExt cx="1041" cy="1344"/>
            </a:xfrm>
          </p:grpSpPr>
          <p:sp>
            <p:nvSpPr>
              <p:cNvPr id="4610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563" y="480"/>
                <a:ext cx="1041" cy="1041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  <p:sp>
            <p:nvSpPr>
              <p:cNvPr id="46101" name="Text Box 23"/>
              <p:cNvSpPr txBox="1">
                <a:spLocks noChangeArrowheads="1"/>
              </p:cNvSpPr>
              <p:nvPr/>
            </p:nvSpPr>
            <p:spPr bwMode="auto">
              <a:xfrm>
                <a:off x="720" y="1536"/>
                <a:ext cx="6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Liquid</a:t>
                </a:r>
              </a:p>
            </p:txBody>
          </p:sp>
        </p:grpSp>
        <p:grpSp>
          <p:nvGrpSpPr>
            <p:cNvPr id="46086" name="Group 51"/>
            <p:cNvGrpSpPr>
              <a:grpSpLocks/>
            </p:cNvGrpSpPr>
            <p:nvPr/>
          </p:nvGrpSpPr>
          <p:grpSpPr bwMode="auto">
            <a:xfrm>
              <a:off x="2064" y="480"/>
              <a:ext cx="3678" cy="1354"/>
              <a:chOff x="2236" y="480"/>
              <a:chExt cx="3678" cy="1354"/>
            </a:xfrm>
          </p:grpSpPr>
          <p:grpSp>
            <p:nvGrpSpPr>
              <p:cNvPr id="46087" name="Group 13"/>
              <p:cNvGrpSpPr>
                <a:grpSpLocks noChangeAspect="1"/>
              </p:cNvGrpSpPr>
              <p:nvPr/>
            </p:nvGrpSpPr>
            <p:grpSpPr bwMode="auto">
              <a:xfrm>
                <a:off x="2236" y="480"/>
                <a:ext cx="3678" cy="1354"/>
                <a:chOff x="2098" y="484"/>
                <a:chExt cx="4592" cy="1694"/>
              </a:xfrm>
            </p:grpSpPr>
            <p:grpSp>
              <p:nvGrpSpPr>
                <p:cNvPr id="46093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3055" y="484"/>
                  <a:ext cx="1253" cy="1296"/>
                  <a:chOff x="3312" y="2496"/>
                  <a:chExt cx="1488" cy="1296"/>
                </a:xfrm>
              </p:grpSpPr>
              <p:sp>
                <p:nvSpPr>
                  <p:cNvPr id="46096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2" y="2496"/>
                    <a:ext cx="1488" cy="1296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it-IT" sz="2400"/>
                  </a:p>
                </p:txBody>
              </p:sp>
              <p:sp>
                <p:nvSpPr>
                  <p:cNvPr id="46097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3344" y="2544"/>
                    <a:ext cx="848" cy="720"/>
                  </a:xfrm>
                  <a:custGeom>
                    <a:avLst/>
                    <a:gdLst>
                      <a:gd name="T0" fmla="*/ 160 w 848"/>
                      <a:gd name="T1" fmla="*/ 544 h 720"/>
                      <a:gd name="T2" fmla="*/ 64 w 848"/>
                      <a:gd name="T3" fmla="*/ 352 h 720"/>
                      <a:gd name="T4" fmla="*/ 64 w 848"/>
                      <a:gd name="T5" fmla="*/ 64 h 720"/>
                      <a:gd name="T6" fmla="*/ 448 w 848"/>
                      <a:gd name="T7" fmla="*/ 64 h 720"/>
                      <a:gd name="T8" fmla="*/ 784 w 848"/>
                      <a:gd name="T9" fmla="*/ 64 h 720"/>
                      <a:gd name="T10" fmla="*/ 832 w 848"/>
                      <a:gd name="T11" fmla="*/ 448 h 720"/>
                      <a:gd name="T12" fmla="*/ 688 w 848"/>
                      <a:gd name="T13" fmla="*/ 688 h 720"/>
                      <a:gd name="T14" fmla="*/ 400 w 848"/>
                      <a:gd name="T15" fmla="*/ 640 h 720"/>
                      <a:gd name="T16" fmla="*/ 160 w 848"/>
                      <a:gd name="T17" fmla="*/ 544 h 7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48"/>
                      <a:gd name="T28" fmla="*/ 0 h 720"/>
                      <a:gd name="T29" fmla="*/ 848 w 848"/>
                      <a:gd name="T30" fmla="*/ 720 h 7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48" h="720">
                        <a:moveTo>
                          <a:pt x="160" y="544"/>
                        </a:moveTo>
                        <a:cubicBezTo>
                          <a:pt x="104" y="496"/>
                          <a:pt x="80" y="432"/>
                          <a:pt x="64" y="352"/>
                        </a:cubicBezTo>
                        <a:cubicBezTo>
                          <a:pt x="48" y="272"/>
                          <a:pt x="0" y="112"/>
                          <a:pt x="64" y="64"/>
                        </a:cubicBezTo>
                        <a:cubicBezTo>
                          <a:pt x="128" y="16"/>
                          <a:pt x="328" y="64"/>
                          <a:pt x="448" y="64"/>
                        </a:cubicBezTo>
                        <a:cubicBezTo>
                          <a:pt x="568" y="64"/>
                          <a:pt x="720" y="0"/>
                          <a:pt x="784" y="64"/>
                        </a:cubicBezTo>
                        <a:cubicBezTo>
                          <a:pt x="848" y="128"/>
                          <a:pt x="848" y="344"/>
                          <a:pt x="832" y="448"/>
                        </a:cubicBezTo>
                        <a:cubicBezTo>
                          <a:pt x="816" y="552"/>
                          <a:pt x="760" y="656"/>
                          <a:pt x="688" y="688"/>
                        </a:cubicBezTo>
                        <a:cubicBezTo>
                          <a:pt x="616" y="720"/>
                          <a:pt x="488" y="656"/>
                          <a:pt x="400" y="640"/>
                        </a:cubicBezTo>
                        <a:cubicBezTo>
                          <a:pt x="312" y="624"/>
                          <a:pt x="216" y="592"/>
                          <a:pt x="160" y="544"/>
                        </a:cubicBez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6098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360" y="3312"/>
                    <a:ext cx="960" cy="456"/>
                  </a:xfrm>
                  <a:custGeom>
                    <a:avLst/>
                    <a:gdLst>
                      <a:gd name="T0" fmla="*/ 40 w 960"/>
                      <a:gd name="T1" fmla="*/ 384 h 456"/>
                      <a:gd name="T2" fmla="*/ 88 w 960"/>
                      <a:gd name="T3" fmla="*/ 48 h 456"/>
                      <a:gd name="T4" fmla="*/ 520 w 960"/>
                      <a:gd name="T5" fmla="*/ 96 h 456"/>
                      <a:gd name="T6" fmla="*/ 904 w 960"/>
                      <a:gd name="T7" fmla="*/ 288 h 456"/>
                      <a:gd name="T8" fmla="*/ 856 w 960"/>
                      <a:gd name="T9" fmla="*/ 432 h 456"/>
                      <a:gd name="T10" fmla="*/ 328 w 960"/>
                      <a:gd name="T11" fmla="*/ 432 h 456"/>
                      <a:gd name="T12" fmla="*/ 40 w 960"/>
                      <a:gd name="T13" fmla="*/ 384 h 4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60"/>
                      <a:gd name="T22" fmla="*/ 0 h 456"/>
                      <a:gd name="T23" fmla="*/ 960 w 960"/>
                      <a:gd name="T24" fmla="*/ 456 h 4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60" h="456">
                        <a:moveTo>
                          <a:pt x="40" y="384"/>
                        </a:moveTo>
                        <a:cubicBezTo>
                          <a:pt x="0" y="320"/>
                          <a:pt x="8" y="96"/>
                          <a:pt x="88" y="48"/>
                        </a:cubicBezTo>
                        <a:cubicBezTo>
                          <a:pt x="168" y="0"/>
                          <a:pt x="384" y="56"/>
                          <a:pt x="520" y="96"/>
                        </a:cubicBezTo>
                        <a:cubicBezTo>
                          <a:pt x="656" y="136"/>
                          <a:pt x="848" y="232"/>
                          <a:pt x="904" y="288"/>
                        </a:cubicBezTo>
                        <a:cubicBezTo>
                          <a:pt x="960" y="344"/>
                          <a:pt x="952" y="408"/>
                          <a:pt x="856" y="432"/>
                        </a:cubicBezTo>
                        <a:cubicBezTo>
                          <a:pt x="760" y="456"/>
                          <a:pt x="456" y="440"/>
                          <a:pt x="328" y="432"/>
                        </a:cubicBezTo>
                        <a:cubicBezTo>
                          <a:pt x="200" y="424"/>
                          <a:pt x="80" y="448"/>
                          <a:pt x="40" y="384"/>
                        </a:cubicBez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6099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4208" y="2752"/>
                    <a:ext cx="496" cy="984"/>
                  </a:xfrm>
                  <a:custGeom>
                    <a:avLst/>
                    <a:gdLst>
                      <a:gd name="T0" fmla="*/ 16 w 496"/>
                      <a:gd name="T1" fmla="*/ 656 h 984"/>
                      <a:gd name="T2" fmla="*/ 64 w 496"/>
                      <a:gd name="T3" fmla="*/ 368 h 984"/>
                      <a:gd name="T4" fmla="*/ 208 w 496"/>
                      <a:gd name="T5" fmla="*/ 80 h 984"/>
                      <a:gd name="T6" fmla="*/ 400 w 496"/>
                      <a:gd name="T7" fmla="*/ 80 h 984"/>
                      <a:gd name="T8" fmla="*/ 496 w 496"/>
                      <a:gd name="T9" fmla="*/ 560 h 984"/>
                      <a:gd name="T10" fmla="*/ 400 w 496"/>
                      <a:gd name="T11" fmla="*/ 944 h 984"/>
                      <a:gd name="T12" fmla="*/ 160 w 496"/>
                      <a:gd name="T13" fmla="*/ 800 h 984"/>
                      <a:gd name="T14" fmla="*/ 16 w 496"/>
                      <a:gd name="T15" fmla="*/ 656 h 98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96"/>
                      <a:gd name="T25" fmla="*/ 0 h 984"/>
                      <a:gd name="T26" fmla="*/ 496 w 496"/>
                      <a:gd name="T27" fmla="*/ 984 h 98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96" h="984">
                        <a:moveTo>
                          <a:pt x="16" y="656"/>
                        </a:moveTo>
                        <a:cubicBezTo>
                          <a:pt x="0" y="584"/>
                          <a:pt x="32" y="464"/>
                          <a:pt x="64" y="368"/>
                        </a:cubicBezTo>
                        <a:cubicBezTo>
                          <a:pt x="96" y="272"/>
                          <a:pt x="152" y="128"/>
                          <a:pt x="208" y="80"/>
                        </a:cubicBezTo>
                        <a:cubicBezTo>
                          <a:pt x="264" y="32"/>
                          <a:pt x="352" y="0"/>
                          <a:pt x="400" y="80"/>
                        </a:cubicBezTo>
                        <a:cubicBezTo>
                          <a:pt x="448" y="160"/>
                          <a:pt x="496" y="416"/>
                          <a:pt x="496" y="560"/>
                        </a:cubicBezTo>
                        <a:cubicBezTo>
                          <a:pt x="496" y="704"/>
                          <a:pt x="456" y="904"/>
                          <a:pt x="400" y="944"/>
                        </a:cubicBezTo>
                        <a:cubicBezTo>
                          <a:pt x="344" y="984"/>
                          <a:pt x="224" y="840"/>
                          <a:pt x="160" y="800"/>
                        </a:cubicBezTo>
                        <a:cubicBezTo>
                          <a:pt x="96" y="760"/>
                          <a:pt x="32" y="728"/>
                          <a:pt x="16" y="656"/>
                        </a:cubicBez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6094" name="AutoShape 19"/>
                <p:cNvSpPr>
                  <a:spLocks noChangeAspect="1" noChangeArrowheads="1"/>
                </p:cNvSpPr>
                <p:nvPr/>
              </p:nvSpPr>
              <p:spPr bwMode="auto">
                <a:xfrm rot="-22083">
                  <a:off x="2098" y="923"/>
                  <a:ext cx="672" cy="336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46095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14" y="1814"/>
                  <a:ext cx="4276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AU" altLang="it-IT" sz="2400" dirty="0"/>
                    <a:t>Gel: from solution to continuous network</a:t>
                  </a:r>
                </a:p>
              </p:txBody>
            </p:sp>
          </p:grpSp>
          <p:grpSp>
            <p:nvGrpSpPr>
              <p:cNvPr id="46088" name="Group 50"/>
              <p:cNvGrpSpPr>
                <a:grpSpLocks/>
              </p:cNvGrpSpPr>
              <p:nvPr/>
            </p:nvGrpSpPr>
            <p:grpSpPr bwMode="auto">
              <a:xfrm>
                <a:off x="3312" y="480"/>
                <a:ext cx="2583" cy="1114"/>
                <a:chOff x="3312" y="480"/>
                <a:chExt cx="2583" cy="1114"/>
              </a:xfrm>
            </p:grpSpPr>
            <p:sp>
              <p:nvSpPr>
                <p:cNvPr id="4608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75" y="480"/>
                  <a:ext cx="1520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NZ" altLang="it-IT" sz="2000" b="1" dirty="0"/>
                    <a:t>Crosslinked</a:t>
                  </a:r>
                  <a:endParaRPr lang="en-US" altLang="it-IT" sz="2000" b="1" dirty="0"/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 b="1" dirty="0"/>
                    <a:t>networks(</a:t>
                  </a:r>
                  <a:r>
                    <a:rPr lang="en-US" altLang="it-IT" sz="2000" b="1" dirty="0" err="1"/>
                    <a:t>microgels</a:t>
                  </a:r>
                  <a:r>
                    <a:rPr lang="en-US" altLang="it-IT" sz="2000" b="1" dirty="0"/>
                    <a:t>)</a:t>
                  </a:r>
                </a:p>
              </p:txBody>
            </p:sp>
            <p:sp>
              <p:nvSpPr>
                <p:cNvPr id="4609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752" y="1152"/>
                  <a:ext cx="791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NZ" altLang="it-IT" sz="2000" b="1"/>
                    <a:t>Catalysed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NZ" altLang="it-IT" sz="2000" b="1"/>
                    <a:t>solution</a:t>
                  </a:r>
                  <a:endParaRPr lang="en-US" altLang="it-IT" sz="2000" b="1"/>
                </a:p>
              </p:txBody>
            </p:sp>
            <p:sp>
              <p:nvSpPr>
                <p:cNvPr id="4609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312" y="685"/>
                  <a:ext cx="1063" cy="1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092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3940" y="1344"/>
                  <a:ext cx="860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46084" name="Text Box 54"/>
          <p:cNvSpPr txBox="1">
            <a:spLocks noChangeArrowheads="1"/>
          </p:cNvSpPr>
          <p:nvPr/>
        </p:nvSpPr>
        <p:spPr bwMode="auto">
          <a:xfrm>
            <a:off x="0" y="3125788"/>
            <a:ext cx="8915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400" b="1" u="sng" dirty="0"/>
              <a:t>GELATION</a:t>
            </a:r>
            <a:r>
              <a:rPr lang="it-IT" altLang="it-IT" sz="2400" b="1" dirty="0"/>
              <a:t>: </a:t>
            </a:r>
            <a:r>
              <a:rPr lang="en-US" altLang="it-IT" sz="2400" dirty="0"/>
              <a:t>Covalent bonds start to connect the linear chains, forming regions of three-dimensional network</a:t>
            </a:r>
            <a:r>
              <a:rPr lang="it-IT" altLang="it-IT" sz="2400" dirty="0"/>
              <a:t>.</a:t>
            </a:r>
          </a:p>
          <a:p>
            <a:pPr marL="342900" indent="-342900" eaLnBrk="1" hangingPunct="1">
              <a:spcBef>
                <a:spcPct val="30000"/>
              </a:spcBef>
            </a:pPr>
            <a:r>
              <a:rPr lang="en-US" altLang="it-IT" sz="2400" dirty="0"/>
              <a:t>The resin turns from liquid to rubbery. </a:t>
            </a:r>
          </a:p>
          <a:p>
            <a:pPr marL="342900" indent="-342900" eaLnBrk="1" hangingPunct="1">
              <a:spcBef>
                <a:spcPct val="30000"/>
              </a:spcBef>
            </a:pPr>
            <a:r>
              <a:rPr lang="en-US" altLang="it-IT" sz="2400" dirty="0"/>
              <a:t>The rate of reaction is not affected by</a:t>
            </a:r>
          </a:p>
          <a:p>
            <a:pPr eaLnBrk="1" hangingPunct="1">
              <a:spcBef>
                <a:spcPct val="30000"/>
              </a:spcBef>
              <a:buNone/>
            </a:pPr>
            <a:r>
              <a:rPr lang="en-US" altLang="it-IT" sz="2400" dirty="0"/>
              <a:t>gelation</a:t>
            </a:r>
          </a:p>
          <a:p>
            <a:pPr marL="342900" indent="-342900" eaLnBrk="1" hangingPunct="1">
              <a:spcBef>
                <a:spcPct val="30000"/>
              </a:spcBef>
            </a:pPr>
            <a:r>
              <a:rPr lang="en-US" altLang="it-IT" sz="2400" dirty="0"/>
              <a:t>The viscosity dramatically increase, </a:t>
            </a:r>
          </a:p>
          <a:p>
            <a:pPr marL="342900" indent="-342900" eaLnBrk="1" hangingPunct="1">
              <a:spcBef>
                <a:spcPct val="30000"/>
              </a:spcBef>
            </a:pPr>
            <a:r>
              <a:rPr lang="en-US" altLang="it-IT" sz="2400" u="sng" dirty="0"/>
              <a:t>Flow capability of resin are lost</a:t>
            </a:r>
            <a:r>
              <a:rPr lang="en-US" altLang="it-IT" sz="2400" dirty="0"/>
              <a:t>. </a:t>
            </a:r>
            <a:endParaRPr lang="it-IT" altLang="it-IT" sz="2400" dirty="0"/>
          </a:p>
        </p:txBody>
      </p:sp>
      <p:sp>
        <p:nvSpPr>
          <p:cNvPr id="2" name="Figura a mano libera 1"/>
          <p:cNvSpPr/>
          <p:nvPr/>
        </p:nvSpPr>
        <p:spPr>
          <a:xfrm>
            <a:off x="4827181" y="1657145"/>
            <a:ext cx="170121" cy="235450"/>
          </a:xfrm>
          <a:custGeom>
            <a:avLst/>
            <a:gdLst>
              <a:gd name="connsiteX0" fmla="*/ 0 w 170121"/>
              <a:gd name="connsiteY0" fmla="*/ 235450 h 235450"/>
              <a:gd name="connsiteX1" fmla="*/ 10633 w 170121"/>
              <a:gd name="connsiteY1" fmla="*/ 150390 h 235450"/>
              <a:gd name="connsiteX2" fmla="*/ 42531 w 170121"/>
              <a:gd name="connsiteY2" fmla="*/ 129125 h 235450"/>
              <a:gd name="connsiteX3" fmla="*/ 106326 w 170121"/>
              <a:gd name="connsiteY3" fmla="*/ 107860 h 235450"/>
              <a:gd name="connsiteX4" fmla="*/ 159489 w 170121"/>
              <a:gd name="connsiteY4" fmla="*/ 65329 h 235450"/>
              <a:gd name="connsiteX5" fmla="*/ 170121 w 170121"/>
              <a:gd name="connsiteY5" fmla="*/ 33432 h 235450"/>
              <a:gd name="connsiteX6" fmla="*/ 159489 w 170121"/>
              <a:gd name="connsiteY6" fmla="*/ 12167 h 23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21" h="235450">
                <a:moveTo>
                  <a:pt x="0" y="235450"/>
                </a:moveTo>
                <a:cubicBezTo>
                  <a:pt x="3544" y="207097"/>
                  <a:pt x="21" y="176920"/>
                  <a:pt x="10633" y="150390"/>
                </a:cubicBezTo>
                <a:cubicBezTo>
                  <a:pt x="15379" y="138525"/>
                  <a:pt x="30854" y="134315"/>
                  <a:pt x="42531" y="129125"/>
                </a:cubicBezTo>
                <a:cubicBezTo>
                  <a:pt x="63014" y="120021"/>
                  <a:pt x="106326" y="107860"/>
                  <a:pt x="106326" y="107860"/>
                </a:cubicBezTo>
                <a:cubicBezTo>
                  <a:pt x="120816" y="98200"/>
                  <a:pt x="149388" y="82165"/>
                  <a:pt x="159489" y="65329"/>
                </a:cubicBezTo>
                <a:cubicBezTo>
                  <a:pt x="165255" y="55719"/>
                  <a:pt x="166577" y="44064"/>
                  <a:pt x="170121" y="33432"/>
                </a:cubicBezTo>
                <a:cubicBezTo>
                  <a:pt x="158368" y="-1828"/>
                  <a:pt x="159489" y="-9674"/>
                  <a:pt x="159489" y="121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igura a mano libera 23"/>
          <p:cNvSpPr/>
          <p:nvPr/>
        </p:nvSpPr>
        <p:spPr>
          <a:xfrm>
            <a:off x="5204426" y="1702184"/>
            <a:ext cx="170121" cy="235450"/>
          </a:xfrm>
          <a:custGeom>
            <a:avLst/>
            <a:gdLst>
              <a:gd name="connsiteX0" fmla="*/ 0 w 170121"/>
              <a:gd name="connsiteY0" fmla="*/ 235450 h 235450"/>
              <a:gd name="connsiteX1" fmla="*/ 10633 w 170121"/>
              <a:gd name="connsiteY1" fmla="*/ 150390 h 235450"/>
              <a:gd name="connsiteX2" fmla="*/ 42531 w 170121"/>
              <a:gd name="connsiteY2" fmla="*/ 129125 h 235450"/>
              <a:gd name="connsiteX3" fmla="*/ 106326 w 170121"/>
              <a:gd name="connsiteY3" fmla="*/ 107860 h 235450"/>
              <a:gd name="connsiteX4" fmla="*/ 159489 w 170121"/>
              <a:gd name="connsiteY4" fmla="*/ 65329 h 235450"/>
              <a:gd name="connsiteX5" fmla="*/ 170121 w 170121"/>
              <a:gd name="connsiteY5" fmla="*/ 33432 h 235450"/>
              <a:gd name="connsiteX6" fmla="*/ 159489 w 170121"/>
              <a:gd name="connsiteY6" fmla="*/ 12167 h 23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21" h="235450">
                <a:moveTo>
                  <a:pt x="0" y="235450"/>
                </a:moveTo>
                <a:cubicBezTo>
                  <a:pt x="3544" y="207097"/>
                  <a:pt x="21" y="176920"/>
                  <a:pt x="10633" y="150390"/>
                </a:cubicBezTo>
                <a:cubicBezTo>
                  <a:pt x="15379" y="138525"/>
                  <a:pt x="30854" y="134315"/>
                  <a:pt x="42531" y="129125"/>
                </a:cubicBezTo>
                <a:cubicBezTo>
                  <a:pt x="63014" y="120021"/>
                  <a:pt x="106326" y="107860"/>
                  <a:pt x="106326" y="107860"/>
                </a:cubicBezTo>
                <a:cubicBezTo>
                  <a:pt x="120816" y="98200"/>
                  <a:pt x="149388" y="82165"/>
                  <a:pt x="159489" y="65329"/>
                </a:cubicBezTo>
                <a:cubicBezTo>
                  <a:pt x="165255" y="55719"/>
                  <a:pt x="166577" y="44064"/>
                  <a:pt x="170121" y="33432"/>
                </a:cubicBezTo>
                <a:cubicBezTo>
                  <a:pt x="158368" y="-1828"/>
                  <a:pt x="159489" y="-9674"/>
                  <a:pt x="159489" y="121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igura a mano libera 24"/>
          <p:cNvSpPr/>
          <p:nvPr/>
        </p:nvSpPr>
        <p:spPr>
          <a:xfrm flipV="1">
            <a:off x="5481228" y="1423784"/>
            <a:ext cx="45719" cy="430800"/>
          </a:xfrm>
          <a:custGeom>
            <a:avLst/>
            <a:gdLst>
              <a:gd name="connsiteX0" fmla="*/ 0 w 170121"/>
              <a:gd name="connsiteY0" fmla="*/ 235450 h 235450"/>
              <a:gd name="connsiteX1" fmla="*/ 10633 w 170121"/>
              <a:gd name="connsiteY1" fmla="*/ 150390 h 235450"/>
              <a:gd name="connsiteX2" fmla="*/ 42531 w 170121"/>
              <a:gd name="connsiteY2" fmla="*/ 129125 h 235450"/>
              <a:gd name="connsiteX3" fmla="*/ 106326 w 170121"/>
              <a:gd name="connsiteY3" fmla="*/ 107860 h 235450"/>
              <a:gd name="connsiteX4" fmla="*/ 159489 w 170121"/>
              <a:gd name="connsiteY4" fmla="*/ 65329 h 235450"/>
              <a:gd name="connsiteX5" fmla="*/ 170121 w 170121"/>
              <a:gd name="connsiteY5" fmla="*/ 33432 h 235450"/>
              <a:gd name="connsiteX6" fmla="*/ 159489 w 170121"/>
              <a:gd name="connsiteY6" fmla="*/ 12167 h 23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21" h="235450">
                <a:moveTo>
                  <a:pt x="0" y="235450"/>
                </a:moveTo>
                <a:cubicBezTo>
                  <a:pt x="3544" y="207097"/>
                  <a:pt x="21" y="176920"/>
                  <a:pt x="10633" y="150390"/>
                </a:cubicBezTo>
                <a:cubicBezTo>
                  <a:pt x="15379" y="138525"/>
                  <a:pt x="30854" y="134315"/>
                  <a:pt x="42531" y="129125"/>
                </a:cubicBezTo>
                <a:cubicBezTo>
                  <a:pt x="63014" y="120021"/>
                  <a:pt x="106326" y="107860"/>
                  <a:pt x="106326" y="107860"/>
                </a:cubicBezTo>
                <a:cubicBezTo>
                  <a:pt x="120816" y="98200"/>
                  <a:pt x="149388" y="82165"/>
                  <a:pt x="159489" y="65329"/>
                </a:cubicBezTo>
                <a:cubicBezTo>
                  <a:pt x="165255" y="55719"/>
                  <a:pt x="166577" y="44064"/>
                  <a:pt x="170121" y="33432"/>
                </a:cubicBezTo>
                <a:cubicBezTo>
                  <a:pt x="158368" y="-1828"/>
                  <a:pt x="159489" y="-9674"/>
                  <a:pt x="159489" y="121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igura a mano libera 25"/>
          <p:cNvSpPr/>
          <p:nvPr/>
        </p:nvSpPr>
        <p:spPr>
          <a:xfrm>
            <a:off x="5356826" y="1854584"/>
            <a:ext cx="170121" cy="235450"/>
          </a:xfrm>
          <a:custGeom>
            <a:avLst/>
            <a:gdLst>
              <a:gd name="connsiteX0" fmla="*/ 0 w 170121"/>
              <a:gd name="connsiteY0" fmla="*/ 235450 h 235450"/>
              <a:gd name="connsiteX1" fmla="*/ 10633 w 170121"/>
              <a:gd name="connsiteY1" fmla="*/ 150390 h 235450"/>
              <a:gd name="connsiteX2" fmla="*/ 42531 w 170121"/>
              <a:gd name="connsiteY2" fmla="*/ 129125 h 235450"/>
              <a:gd name="connsiteX3" fmla="*/ 106326 w 170121"/>
              <a:gd name="connsiteY3" fmla="*/ 107860 h 235450"/>
              <a:gd name="connsiteX4" fmla="*/ 159489 w 170121"/>
              <a:gd name="connsiteY4" fmla="*/ 65329 h 235450"/>
              <a:gd name="connsiteX5" fmla="*/ 170121 w 170121"/>
              <a:gd name="connsiteY5" fmla="*/ 33432 h 235450"/>
              <a:gd name="connsiteX6" fmla="*/ 159489 w 170121"/>
              <a:gd name="connsiteY6" fmla="*/ 12167 h 23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21" h="235450">
                <a:moveTo>
                  <a:pt x="0" y="235450"/>
                </a:moveTo>
                <a:cubicBezTo>
                  <a:pt x="3544" y="207097"/>
                  <a:pt x="21" y="176920"/>
                  <a:pt x="10633" y="150390"/>
                </a:cubicBezTo>
                <a:cubicBezTo>
                  <a:pt x="15379" y="138525"/>
                  <a:pt x="30854" y="134315"/>
                  <a:pt x="42531" y="129125"/>
                </a:cubicBezTo>
                <a:cubicBezTo>
                  <a:pt x="63014" y="120021"/>
                  <a:pt x="106326" y="107860"/>
                  <a:pt x="106326" y="107860"/>
                </a:cubicBezTo>
                <a:cubicBezTo>
                  <a:pt x="120816" y="98200"/>
                  <a:pt x="149388" y="82165"/>
                  <a:pt x="159489" y="65329"/>
                </a:cubicBezTo>
                <a:cubicBezTo>
                  <a:pt x="165255" y="55719"/>
                  <a:pt x="166577" y="44064"/>
                  <a:pt x="170121" y="33432"/>
                </a:cubicBezTo>
                <a:cubicBezTo>
                  <a:pt x="158368" y="-1828"/>
                  <a:pt x="159489" y="-9674"/>
                  <a:pt x="159489" y="121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4"/>
          <p:cNvSpPr txBox="1">
            <a:spLocks noChangeArrowheads="1"/>
          </p:cNvSpPr>
          <p:nvPr/>
        </p:nvSpPr>
        <p:spPr bwMode="auto">
          <a:xfrm>
            <a:off x="304800" y="828675"/>
            <a:ext cx="829945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it-IT" altLang="it-IT" sz="2400" b="1" dirty="0"/>
              <a:t> </a:t>
            </a:r>
            <a:r>
              <a:rPr lang="it-IT" altLang="it-IT" sz="2400" dirty="0" err="1"/>
              <a:t>Vitrification</a:t>
            </a:r>
            <a:r>
              <a:rPr lang="it-IT" altLang="it-IT" sz="2400" dirty="0"/>
              <a:t> o</a:t>
            </a:r>
            <a:r>
              <a:rPr lang="en-US" altLang="it-IT" sz="2400" dirty="0" err="1"/>
              <a:t>ccurs</a:t>
            </a:r>
            <a:r>
              <a:rPr lang="en-US" altLang="it-IT" sz="2400" dirty="0"/>
              <a:t> when the glass transition temperature of the polymerizing resin exceeds the cure temperature of the resin.</a:t>
            </a:r>
            <a:endParaRPr lang="it-IT" altLang="it-IT" sz="2400" dirty="0"/>
          </a:p>
          <a:p>
            <a:pPr algn="just" eaLnBrk="1" hangingPunct="1"/>
            <a:r>
              <a:rPr lang="it-IT" altLang="it-IT" sz="2400" dirty="0"/>
              <a:t> </a:t>
            </a:r>
            <a:r>
              <a:rPr lang="en-US" altLang="it-IT" sz="2400" dirty="0"/>
              <a:t>The cure rate is significantly reduced, and further cross-linking occurs at a dramatically lower rate under the control of diffusion of molecules through the three-dimensional network. </a:t>
            </a:r>
            <a:endParaRPr lang="it-IT" altLang="it-IT" sz="2400" dirty="0"/>
          </a:p>
          <a:p>
            <a:pPr algn="just" eaLnBrk="1" hangingPunct="1"/>
            <a:r>
              <a:rPr lang="it-IT" altLang="it-IT" sz="2400" dirty="0"/>
              <a:t> </a:t>
            </a:r>
            <a:r>
              <a:rPr lang="en-US" altLang="it-IT" sz="2400" dirty="0"/>
              <a:t>The final physical state depends on the cure temperature</a:t>
            </a:r>
            <a:r>
              <a:rPr lang="it-IT" altLang="it-IT" sz="2400" dirty="0"/>
              <a:t>.</a:t>
            </a:r>
          </a:p>
          <a:p>
            <a:pPr algn="just" eaLnBrk="1" hangingPunct="1"/>
            <a:r>
              <a:rPr lang="it-IT" altLang="it-IT" sz="2400" dirty="0"/>
              <a:t> </a:t>
            </a:r>
            <a:r>
              <a:rPr lang="it-IT" altLang="it-IT" sz="2400" dirty="0" err="1"/>
              <a:t>Vitrification</a:t>
            </a:r>
            <a:r>
              <a:rPr lang="it-IT" altLang="it-IT" sz="2400" dirty="0"/>
              <a:t> g</a:t>
            </a:r>
            <a:r>
              <a:rPr lang="en-US" altLang="it-IT" sz="2400" dirty="0" err="1"/>
              <a:t>ives</a:t>
            </a:r>
            <a:r>
              <a:rPr lang="en-US" altLang="it-IT" sz="2400" dirty="0"/>
              <a:t> poor deformability and </a:t>
            </a:r>
            <a:r>
              <a:rPr lang="en-US" altLang="it-IT" sz="2400" dirty="0">
                <a:solidFill>
                  <a:srgbClr val="FF0000"/>
                </a:solidFill>
              </a:rPr>
              <a:t>adequate stiffness </a:t>
            </a:r>
            <a:r>
              <a:rPr lang="en-US" altLang="it-IT" sz="2400" dirty="0"/>
              <a:t>to the material, so that it can be extracted from the molds. </a:t>
            </a:r>
          </a:p>
          <a:p>
            <a:pPr algn="just" eaLnBrk="1" hangingPunct="1"/>
            <a:r>
              <a:rPr lang="en-US" altLang="it-IT" sz="2400" dirty="0"/>
              <a:t>In some cases, the resin can be further hardened with subsequent thermal treatments in oven called </a:t>
            </a:r>
            <a:r>
              <a:rPr lang="en-US" altLang="it-IT" sz="2400" u="sng" dirty="0"/>
              <a:t>post-curing</a:t>
            </a:r>
            <a:r>
              <a:rPr lang="en-US" altLang="it-IT" sz="2400" dirty="0"/>
              <a:t>.</a:t>
            </a:r>
          </a:p>
          <a:p>
            <a:pPr algn="just" eaLnBrk="1" hangingPunct="1"/>
            <a:endParaRPr lang="en-US" altLang="it-IT" sz="2400" dirty="0"/>
          </a:p>
          <a:p>
            <a:pPr eaLnBrk="1" hangingPunct="1">
              <a:buFontTx/>
              <a:buNone/>
            </a:pPr>
            <a:endParaRPr lang="it-IT" altLang="it-IT" sz="2400" dirty="0"/>
          </a:p>
        </p:txBody>
      </p:sp>
      <p:sp>
        <p:nvSpPr>
          <p:cNvPr id="48130" name="Rectangle 25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4572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400" b="1">
                <a:latin typeface="Tahoma" charset="0"/>
                <a:ea typeface="ＭＳ Ｐゴシック" charset="-128"/>
              </a:rPr>
              <a:t>Vitrification</a:t>
            </a:r>
            <a:endParaRPr lang="en-GB" altLang="it-IT" sz="2400" b="1">
              <a:latin typeface="Tahoma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43693" y="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Matrix: key parameters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sp>
        <p:nvSpPr>
          <p:cNvPr id="50178" name="Text Box 7"/>
          <p:cNvSpPr txBox="1">
            <a:spLocks noChangeArrowheads="1"/>
          </p:cNvSpPr>
          <p:nvPr/>
        </p:nvSpPr>
        <p:spPr bwMode="auto">
          <a:xfrm>
            <a:off x="35496" y="820554"/>
            <a:ext cx="8856984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 dirty="0" err="1"/>
              <a:t>Shelf</a:t>
            </a:r>
            <a:r>
              <a:rPr lang="it-IT" altLang="it-IT" sz="1800" b="1" u="sng" dirty="0"/>
              <a:t> life</a:t>
            </a:r>
            <a:r>
              <a:rPr lang="it-IT" altLang="it-IT" sz="1800" dirty="0"/>
              <a:t>: </a:t>
            </a:r>
            <a:r>
              <a:rPr lang="en-US" altLang="it-IT" sz="1800" dirty="0"/>
              <a:t>time during which the matrix can be stored in specific environmental conditions (often at low temperature) retaining all the requirements of workability and performance 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it-IT" altLang="it-IT" sz="1800" b="1" u="sng" dirty="0" err="1"/>
              <a:t>Pot</a:t>
            </a:r>
            <a:r>
              <a:rPr lang="it-IT" altLang="it-IT" sz="1800" b="1" u="sng" dirty="0"/>
              <a:t> life or Working life </a:t>
            </a:r>
            <a:r>
              <a:rPr lang="it-IT" altLang="it-IT" sz="1800" dirty="0"/>
              <a:t>: </a:t>
            </a:r>
            <a:r>
              <a:rPr lang="en-US" altLang="it-IT" sz="1800" dirty="0"/>
              <a:t>time during which the properties of the matrix remain suitable for use </a:t>
            </a:r>
            <a:r>
              <a:rPr lang="en-US" altLang="it-IT" sz="1800" u="sng" dirty="0"/>
              <a:t>after mixing all components </a:t>
            </a:r>
            <a:r>
              <a:rPr lang="en-US" altLang="it-IT" sz="1800" dirty="0"/>
              <a:t>(hardeners or catalysts or initiators). Resin flow with the required viscosity can occur before this time limit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it-IT" altLang="it-IT" sz="1800" b="1" u="sng" dirty="0" err="1"/>
              <a:t>Mechanical</a:t>
            </a:r>
            <a:r>
              <a:rPr lang="it-IT" altLang="it-IT" sz="1800" b="1" u="sng" dirty="0"/>
              <a:t> Life or Out Life:</a:t>
            </a:r>
            <a:r>
              <a:rPr lang="en-US" altLang="it-IT" sz="1800" b="1" u="sng" dirty="0"/>
              <a:t> </a:t>
            </a:r>
            <a:r>
              <a:rPr lang="en-US" altLang="it-IT" sz="1800" dirty="0"/>
              <a:t>Fibers already impregnated by the resin are usually purchased: the so called prepregs. All resin components are pre-mixed and resins (prepregs) is stored at very low temperature (-20 °C). It is the time during which the properties of the matrix remain suitable for further processing.</a:t>
            </a:r>
            <a:endParaRPr lang="it-IT" altLang="it-IT" sz="18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 dirty="0" err="1"/>
              <a:t>Viscosity</a:t>
            </a:r>
            <a:r>
              <a:rPr lang="it-IT" altLang="it-IT" sz="1800" dirty="0"/>
              <a:t> of the </a:t>
            </a:r>
            <a:r>
              <a:rPr lang="it-IT" altLang="it-IT" sz="1800" dirty="0" err="1"/>
              <a:t>uncured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resin</a:t>
            </a:r>
            <a:r>
              <a:rPr lang="it-IT" altLang="it-IT" sz="1800" dirty="0"/>
              <a:t>: </a:t>
            </a:r>
            <a:r>
              <a:rPr lang="it-IT" altLang="it-IT" sz="1800" dirty="0" err="1"/>
              <a:t>it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decreases</a:t>
            </a:r>
            <a:r>
              <a:rPr lang="it-IT" altLang="it-IT" sz="1800" dirty="0"/>
              <a:t> with temperature and </a:t>
            </a:r>
            <a:r>
              <a:rPr lang="it-IT" altLang="it-IT" sz="1800" dirty="0" err="1"/>
              <a:t>increases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as</a:t>
            </a:r>
            <a:r>
              <a:rPr lang="it-IT" altLang="it-IT" sz="1800" dirty="0"/>
              <a:t> reaction progresses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 dirty="0"/>
              <a:t>Glass </a:t>
            </a:r>
            <a:r>
              <a:rPr lang="it-IT" altLang="it-IT" sz="1800" b="1" u="sng" dirty="0" err="1"/>
              <a:t>Transition</a:t>
            </a:r>
            <a:r>
              <a:rPr lang="it-IT" altLang="it-IT" sz="1800" b="1" u="sng" dirty="0"/>
              <a:t> Temperature (T</a:t>
            </a:r>
            <a:r>
              <a:rPr lang="it-IT" altLang="it-IT" sz="1800" b="1" u="sng" baseline="-25000" dirty="0"/>
              <a:t>g</a:t>
            </a:r>
            <a:r>
              <a:rPr lang="it-IT" altLang="it-IT" sz="1800" b="1" u="sng" dirty="0"/>
              <a:t>)</a:t>
            </a:r>
            <a:r>
              <a:rPr lang="it-IT" altLang="it-IT" sz="1800" dirty="0"/>
              <a:t>: </a:t>
            </a:r>
            <a:r>
              <a:rPr lang="en-US" altLang="it-IT" sz="1800" dirty="0"/>
              <a:t>temperature above which the resin passes from a rigid glassy state to a semi-flexible material. A resin may never be used at temperatures above the </a:t>
            </a:r>
            <a:r>
              <a:rPr lang="en-US" altLang="it-IT" sz="1800" dirty="0" err="1"/>
              <a:t>Tg</a:t>
            </a:r>
            <a:r>
              <a:rPr lang="en-US" altLang="it-IT" sz="1800" dirty="0"/>
              <a:t> unless its service life is very short (</a:t>
            </a:r>
            <a:r>
              <a:rPr lang="en-US" altLang="it-IT" sz="1800" dirty="0" err="1"/>
              <a:t>eg</a:t>
            </a:r>
            <a:r>
              <a:rPr lang="en-US" altLang="it-IT" sz="1800" dirty="0"/>
              <a:t>. Nozzle of a rocket)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 dirty="0"/>
              <a:t>Cure time</a:t>
            </a:r>
            <a:r>
              <a:rPr lang="it-IT" altLang="it-IT" sz="1800" dirty="0"/>
              <a:t>:</a:t>
            </a:r>
            <a:r>
              <a:rPr lang="en-US" altLang="it-IT" sz="1800" dirty="0"/>
              <a:t> for thermosetting resins is the time required for the polymerization reaction (curing) until the required </a:t>
            </a:r>
            <a:r>
              <a:rPr lang="en-US" altLang="it-IT" sz="1800" dirty="0" err="1"/>
              <a:t>Tg</a:t>
            </a:r>
            <a:r>
              <a:rPr lang="en-US" altLang="it-IT" sz="1800" dirty="0"/>
              <a:t> is achieved. In general, the high </a:t>
            </a:r>
            <a:r>
              <a:rPr lang="en-US" altLang="it-IT" sz="1800" dirty="0" err="1"/>
              <a:t>Tg</a:t>
            </a:r>
            <a:r>
              <a:rPr lang="en-US" altLang="it-IT" sz="1800" dirty="0"/>
              <a:t> resins have also longer cure times.</a:t>
            </a:r>
            <a:r>
              <a:rPr lang="it-IT" altLang="it-IT" sz="18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8613"/>
            <a:ext cx="8001000" cy="55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2800" b="1">
                <a:latin typeface="Tahoma" charset="0"/>
                <a:ea typeface="ＭＳ Ｐゴシック" charset="-128"/>
              </a:rPr>
              <a:t>Glass Transition Temperature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50" y="1182688"/>
            <a:ext cx="8534400" cy="5342656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it-IT" altLang="it-IT" sz="2000" b="1" dirty="0">
                <a:ea typeface="ＭＳ Ｐゴシック" charset="-128"/>
              </a:rPr>
              <a:t>GLASS TRANSITION TEMPERATURE (Tg)</a:t>
            </a:r>
            <a:r>
              <a:rPr lang="it-IT" altLang="it-IT" sz="2000" dirty="0">
                <a:ea typeface="ＭＳ Ｐゴシック" charset="-128"/>
              </a:rPr>
              <a:t>: </a:t>
            </a:r>
            <a:r>
              <a:rPr lang="en-US" altLang="it-IT" sz="2000" dirty="0">
                <a:ea typeface="ＭＳ Ｐゴシック" charset="-128"/>
              </a:rPr>
              <a:t>temperature at which a polymer, upon cooling, undergoes, the transformation from a rubbery state to a rigid state (the molecular mobility of 50-100 segments of the main chain is frozen). </a:t>
            </a:r>
            <a:endParaRPr lang="it-IT" altLang="it-IT" sz="2000" dirty="0">
              <a:ea typeface="ＭＳ Ｐゴシック" charset="-128"/>
            </a:endParaRPr>
          </a:p>
          <a:p>
            <a:pPr algn="just">
              <a:spcBef>
                <a:spcPct val="50000"/>
              </a:spcBef>
            </a:pPr>
            <a:r>
              <a:rPr lang="en-US" altLang="it-IT" sz="2000" dirty="0">
                <a:ea typeface="ＭＳ Ｐゴシック" charset="-128"/>
              </a:rPr>
              <a:t>The glass transition involves the amorphous phase of the polymer and is due to the reduction of mobility of macromolecular chains with decreasing temperature.</a:t>
            </a:r>
            <a:endParaRPr lang="it-IT" altLang="it-IT" sz="2000" dirty="0">
              <a:ea typeface="ＭＳ Ｐゴシック" charset="-128"/>
            </a:endParaRPr>
          </a:p>
          <a:p>
            <a:pPr algn="just">
              <a:spcBef>
                <a:spcPct val="50000"/>
              </a:spcBef>
            </a:pPr>
            <a:r>
              <a:rPr lang="it-IT" altLang="it-IT" sz="2000" dirty="0">
                <a:ea typeface="ＭＳ Ｐゴシック" charset="-128"/>
              </a:rPr>
              <a:t>For T&gt;T</a:t>
            </a:r>
            <a:r>
              <a:rPr lang="it-IT" altLang="it-IT" sz="2000" baseline="-25000" dirty="0">
                <a:ea typeface="ＭＳ Ｐゴシック" charset="-128"/>
              </a:rPr>
              <a:t>g</a:t>
            </a:r>
            <a:r>
              <a:rPr lang="it-IT" altLang="it-IT" sz="2000" dirty="0">
                <a:ea typeface="ＭＳ Ｐゴシック" charset="-128"/>
              </a:rPr>
              <a:t> </a:t>
            </a:r>
            <a:r>
              <a:rPr lang="en-US" altLang="it-IT" sz="2000" dirty="0">
                <a:ea typeface="ＭＳ Ｐゴシック" charset="-128"/>
              </a:rPr>
              <a:t>the polymer structure remains intact, but the crosslinks are no longer frozen in their positions: </a:t>
            </a:r>
            <a:r>
              <a:rPr lang="en-US" altLang="it-IT" sz="2000" u="sng" dirty="0">
                <a:ea typeface="ＭＳ Ｐゴシック" charset="-128"/>
              </a:rPr>
              <a:t>rotational mobility of molecules is allowed</a:t>
            </a:r>
            <a:r>
              <a:rPr lang="en-US" altLang="it-IT" sz="2000" dirty="0">
                <a:ea typeface="ＭＳ Ｐゴシック" charset="-128"/>
              </a:rPr>
              <a:t>. </a:t>
            </a:r>
            <a:endParaRPr lang="it-IT" altLang="it-IT" sz="2000" dirty="0">
              <a:ea typeface="ＭＳ Ｐゴシック" charset="-128"/>
            </a:endParaRPr>
          </a:p>
          <a:p>
            <a:pPr algn="just">
              <a:spcBef>
                <a:spcPct val="50000"/>
              </a:spcBef>
            </a:pPr>
            <a:r>
              <a:rPr lang="en-US" altLang="it-IT" sz="2000" dirty="0">
                <a:ea typeface="ＭＳ Ｐゴシック" charset="-128"/>
              </a:rPr>
              <a:t>A thermosetting resin should never be used at T&gt;</a:t>
            </a:r>
            <a:r>
              <a:rPr lang="en-US" altLang="it-IT" sz="2000" dirty="0" err="1">
                <a:ea typeface="ＭＳ Ｐゴシック" charset="-128"/>
              </a:rPr>
              <a:t>Tg</a:t>
            </a:r>
            <a:r>
              <a:rPr lang="en-US" altLang="it-IT" sz="2000" dirty="0">
                <a:ea typeface="ＭＳ Ｐゴシック" charset="-128"/>
              </a:rPr>
              <a:t> unless its service life is very short.</a:t>
            </a:r>
          </a:p>
          <a:p>
            <a:pPr algn="just">
              <a:spcBef>
                <a:spcPct val="50000"/>
              </a:spcBef>
            </a:pPr>
            <a:r>
              <a:rPr lang="en-US" altLang="it-IT" sz="2000" dirty="0">
                <a:ea typeface="ＭＳ Ｐゴシック" charset="-128"/>
              </a:rPr>
              <a:t>As a practical rule, the glass transition temperature </a:t>
            </a:r>
            <a:r>
              <a:rPr lang="en-US" altLang="it-IT" sz="2000" dirty="0" err="1">
                <a:ea typeface="ＭＳ Ｐゴシック" charset="-128"/>
              </a:rPr>
              <a:t>Tg</a:t>
            </a:r>
            <a:r>
              <a:rPr lang="en-US" altLang="it-IT" sz="2000" dirty="0">
                <a:ea typeface="ＭＳ Ｐゴシック" charset="-128"/>
              </a:rPr>
              <a:t> should be at least 50°C higher than the service temperature of the components. If the matrix absorbs easily moisture (and therefore its </a:t>
            </a:r>
            <a:r>
              <a:rPr lang="en-US" altLang="it-IT" sz="2000" dirty="0" err="1">
                <a:ea typeface="ＭＳ Ｐゴシック" charset="-128"/>
              </a:rPr>
              <a:t>Tg</a:t>
            </a:r>
            <a:r>
              <a:rPr lang="en-US" altLang="it-IT" sz="2000" dirty="0">
                <a:ea typeface="ＭＳ Ｐゴシック" charset="-128"/>
              </a:rPr>
              <a:t> decreases further) the </a:t>
            </a:r>
            <a:r>
              <a:rPr lang="en-US" altLang="it-IT" sz="2000" dirty="0" err="1">
                <a:ea typeface="ＭＳ Ｐゴシック" charset="-128"/>
              </a:rPr>
              <a:t>Tg</a:t>
            </a:r>
            <a:r>
              <a:rPr lang="en-US" altLang="it-IT" sz="2000" dirty="0">
                <a:ea typeface="ＭＳ Ｐゴシック" charset="-128"/>
              </a:rPr>
              <a:t> of the resin should be 100°C higher than the service temperature.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7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3000" b="1">
                <a:latin typeface="Tahoma" charset="0"/>
                <a:ea typeface="ＭＳ Ｐゴシック" charset="-128"/>
              </a:rPr>
              <a:t>The resin</a:t>
            </a:r>
            <a:endParaRPr lang="en-GB" altLang="it-IT" sz="3000" b="1">
              <a:latin typeface="Tahoma" charset="0"/>
              <a:ea typeface="ＭＳ Ｐゴシック" charset="-128"/>
            </a:endParaRPr>
          </a:p>
        </p:txBody>
      </p:sp>
      <p:sp>
        <p:nvSpPr>
          <p:cNvPr id="35842" name="Rectangle 48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58775" y="1143000"/>
            <a:ext cx="8456613" cy="2286000"/>
          </a:xfrm>
          <a:noFill/>
        </p:spPr>
        <p:txBody>
          <a:bodyPr/>
          <a:lstStyle/>
          <a:p>
            <a:pPr eaLnBrk="1" hangingPunct="1"/>
            <a:r>
              <a:rPr lang="it-IT" altLang="it-IT" sz="2400" b="1">
                <a:ea typeface="ＭＳ Ｐゴシック" charset="-128"/>
              </a:rPr>
              <a:t>Resin= Base monomer</a:t>
            </a:r>
          </a:p>
          <a:p>
            <a:pPr eaLnBrk="1" hangingPunct="1"/>
            <a:r>
              <a:rPr lang="it-IT" altLang="it-IT" sz="2400" b="1">
                <a:ea typeface="ＭＳ Ｐゴシック" charset="-128"/>
              </a:rPr>
              <a:t>Resin= Base monomer+ other monomers and or solvents</a:t>
            </a:r>
          </a:p>
          <a:p>
            <a:pPr eaLnBrk="1" hangingPunct="1"/>
            <a:r>
              <a:rPr lang="it-IT" altLang="it-IT" sz="2400" b="1">
                <a:ea typeface="ＭＳ Ｐゴシック" charset="-128"/>
              </a:rPr>
              <a:t>Resin= Base monomer+ other monomers and or solvents</a:t>
            </a:r>
          </a:p>
          <a:p>
            <a:pPr eaLnBrk="1" hangingPunct="1">
              <a:buFontTx/>
              <a:buNone/>
            </a:pPr>
            <a:r>
              <a:rPr lang="it-IT" altLang="it-IT" sz="2400" b="1">
                <a:ea typeface="ＭＳ Ｐゴシック" charset="-128"/>
              </a:rPr>
              <a:t>                                             		 + Initiator or hardener</a:t>
            </a:r>
          </a:p>
          <a:p>
            <a:pPr eaLnBrk="1" hangingPunct="1">
              <a:buFontTx/>
              <a:buNone/>
            </a:pPr>
            <a:r>
              <a:rPr lang="it-IT" altLang="it-IT" sz="2400" b="1">
                <a:ea typeface="ＭＳ Ｐゴシック" charset="-128"/>
              </a:rPr>
              <a:t>							(curing agents) </a:t>
            </a:r>
          </a:p>
        </p:txBody>
      </p:sp>
      <p:sp>
        <p:nvSpPr>
          <p:cNvPr id="35843" name="Text Box 54"/>
          <p:cNvSpPr txBox="1">
            <a:spLocks noChangeArrowheads="1"/>
          </p:cNvSpPr>
          <p:nvPr/>
        </p:nvSpPr>
        <p:spPr bwMode="auto">
          <a:xfrm>
            <a:off x="533400" y="3810000"/>
            <a:ext cx="84566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The processability of a composite materials strongly depends on the following matrix properties: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Wingdings" charset="2"/>
              </a:rPr>
              <a:t>Ø</a:t>
            </a:r>
            <a:r>
              <a:rPr lang="it-IT" altLang="it-IT" sz="2400" b="1"/>
              <a:t>     Viscosity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Wingdings" charset="2"/>
              </a:rPr>
              <a:t>Ø</a:t>
            </a:r>
            <a:r>
              <a:rPr lang="it-IT" altLang="it-IT" sz="2400" b="1"/>
              <a:t>     Cure temperature and cure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Wingdings" charset="2"/>
              </a:rPr>
              <a:t>Ø</a:t>
            </a:r>
            <a:r>
              <a:rPr lang="it-IT" altLang="it-IT" sz="2400" b="1"/>
              <a:t>     Melting temperature (for thermoplastic matrices)</a:t>
            </a:r>
            <a:endParaRPr lang="en-GB" altLang="it-IT"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8456612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Polymer Matrices: thermosetting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sp>
        <p:nvSpPr>
          <p:cNvPr id="17410" name="Text Box 1031"/>
          <p:cNvSpPr txBox="1">
            <a:spLocks noChangeArrowheads="1"/>
          </p:cNvSpPr>
          <p:nvPr/>
        </p:nvSpPr>
        <p:spPr bwMode="auto">
          <a:xfrm>
            <a:off x="669925" y="803275"/>
            <a:ext cx="8474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/>
          </a:p>
        </p:txBody>
      </p:sp>
      <p:sp>
        <p:nvSpPr>
          <p:cNvPr id="17411" name="Text Box 1032"/>
          <p:cNvSpPr txBox="1">
            <a:spLocks noChangeArrowheads="1"/>
          </p:cNvSpPr>
          <p:nvPr/>
        </p:nvSpPr>
        <p:spPr bwMode="auto">
          <a:xfrm>
            <a:off x="395288" y="914400"/>
            <a:ext cx="8497887" cy="52514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u="sng" dirty="0" err="1">
                <a:solidFill>
                  <a:srgbClr val="0000CC"/>
                </a:solidFill>
              </a:rPr>
              <a:t>Thermosetting</a:t>
            </a:r>
            <a:r>
              <a:rPr lang="it-IT" altLang="it-IT" sz="2000" b="1" u="sng" dirty="0">
                <a:solidFill>
                  <a:srgbClr val="0000CC"/>
                </a:solidFill>
              </a:rPr>
              <a:t> </a:t>
            </a:r>
            <a:r>
              <a:rPr lang="it-IT" altLang="it-IT" sz="2000" b="1" u="sng" dirty="0" err="1">
                <a:solidFill>
                  <a:srgbClr val="0000CC"/>
                </a:solidFill>
              </a:rPr>
              <a:t>Matrices</a:t>
            </a:r>
            <a:r>
              <a:rPr lang="it-IT" altLang="it-IT" sz="2400" dirty="0"/>
              <a:t> </a:t>
            </a:r>
          </a:p>
          <a:p>
            <a:pPr algn="just" eaLnBrk="1" hangingPunct="1">
              <a:spcBef>
                <a:spcPts val="300"/>
              </a:spcBef>
              <a:buFontTx/>
              <a:buNone/>
            </a:pPr>
            <a:r>
              <a:rPr lang="it-IT" altLang="it-IT" sz="1800" dirty="0" err="1"/>
              <a:t>During</a:t>
            </a:r>
            <a:r>
              <a:rPr lang="it-IT" altLang="it-IT" sz="1800" dirty="0"/>
              <a:t> composite manufacturing  </a:t>
            </a:r>
            <a:r>
              <a:rPr lang="it-IT" altLang="it-IT" sz="1800" dirty="0" err="1"/>
              <a:t>they</a:t>
            </a:r>
            <a:r>
              <a:rPr lang="it-IT" altLang="it-IT" sz="1800" dirty="0"/>
              <a:t> are </a:t>
            </a:r>
            <a:r>
              <a:rPr lang="it-IT" altLang="it-IT" sz="1800" dirty="0" err="1"/>
              <a:t>used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as</a:t>
            </a:r>
            <a:r>
              <a:rPr lang="it-IT" altLang="it-IT" sz="1800" dirty="0"/>
              <a:t> </a:t>
            </a:r>
            <a:r>
              <a:rPr lang="it-IT" altLang="it-IT" sz="1800" b="1" dirty="0" err="1"/>
              <a:t>low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viscosity</a:t>
            </a:r>
            <a:r>
              <a:rPr lang="it-IT" altLang="it-IT" sz="1800" b="1" dirty="0"/>
              <a:t> </a:t>
            </a:r>
            <a:r>
              <a:rPr lang="it-IT" altLang="it-IT" sz="1800" b="1" u="sng" dirty="0" err="1"/>
              <a:t>monomers</a:t>
            </a:r>
            <a:r>
              <a:rPr lang="it-IT" altLang="it-IT" sz="1800" b="1" u="sng" dirty="0"/>
              <a:t> or </a:t>
            </a:r>
            <a:r>
              <a:rPr lang="it-IT" altLang="it-IT" sz="1800" b="1" u="sng" dirty="0" err="1"/>
              <a:t>oligomers</a:t>
            </a:r>
            <a:r>
              <a:rPr lang="it-IT" altLang="it-IT" sz="1800" dirty="0"/>
              <a:t>, </a:t>
            </a:r>
            <a:r>
              <a:rPr lang="en-US" altLang="it-IT" sz="1800" dirty="0"/>
              <a:t>which react irreversibly to form a highly </a:t>
            </a:r>
            <a:r>
              <a:rPr lang="en-US" altLang="it-IT" sz="1800" dirty="0" err="1"/>
              <a:t>crosslinked</a:t>
            </a:r>
            <a:r>
              <a:rPr lang="en-US" altLang="it-IT" sz="1800" dirty="0"/>
              <a:t> structure. After reacted, the polymer is no longer </a:t>
            </a:r>
            <a:r>
              <a:rPr lang="en-US" altLang="it-IT" sz="1800" dirty="0" err="1"/>
              <a:t>reformable</a:t>
            </a:r>
            <a:r>
              <a:rPr lang="en-US" altLang="it-IT" sz="1800" dirty="0"/>
              <a:t> and </a:t>
            </a:r>
            <a:r>
              <a:rPr lang="en-US" altLang="it-IT" sz="1800" u="sng" dirty="0"/>
              <a:t>can be processed only once</a:t>
            </a:r>
            <a:r>
              <a:rPr lang="en-US" altLang="it-IT" sz="1800" dirty="0"/>
              <a:t>.</a:t>
            </a:r>
            <a:endParaRPr lang="it-IT" altLang="it-IT" sz="1800" dirty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r>
              <a:rPr lang="it-IT" altLang="it-IT" sz="1800" dirty="0" err="1"/>
              <a:t>Features</a:t>
            </a:r>
            <a:r>
              <a:rPr lang="it-IT" altLang="it-IT" sz="1800" dirty="0"/>
              <a:t>:</a:t>
            </a:r>
            <a:endParaRPr lang="it-IT" altLang="ja-JP" sz="1800" dirty="0"/>
          </a:p>
          <a:p>
            <a:pPr algn="just" eaLnBrk="1" hangingPunct="1">
              <a:spcBef>
                <a:spcPts val="300"/>
              </a:spcBef>
            </a:pPr>
            <a:r>
              <a:rPr lang="en-US" altLang="it-IT" sz="1800" dirty="0"/>
              <a:t>  Fluid resins that harden due to the temperature</a:t>
            </a:r>
          </a:p>
          <a:p>
            <a:pPr algn="just" eaLnBrk="1" hangingPunct="1">
              <a:spcBef>
                <a:spcPts val="300"/>
              </a:spcBef>
            </a:pPr>
            <a:r>
              <a:rPr lang="en-US" altLang="it-IT" sz="1800" dirty="0"/>
              <a:t>  Stiff and brittle after </a:t>
            </a:r>
            <a:r>
              <a:rPr lang="en-US" altLang="it-IT" sz="1800" u="sng" dirty="0"/>
              <a:t>curing  reaction </a:t>
            </a:r>
            <a:r>
              <a:rPr lang="en-US" altLang="it-IT" sz="1800" u="sng"/>
              <a:t>(polymerization) </a:t>
            </a:r>
            <a:endParaRPr lang="it-IT" altLang="ja-JP" sz="1800" u="sng" dirty="0"/>
          </a:p>
          <a:p>
            <a:pPr algn="just" eaLnBrk="1" hangingPunct="1">
              <a:spcBef>
                <a:spcPts val="300"/>
              </a:spcBef>
            </a:pPr>
            <a:r>
              <a:rPr lang="it-IT" altLang="it-IT" sz="1800" dirty="0"/>
              <a:t>  D</a:t>
            </a:r>
            <a:r>
              <a:rPr lang="en-US" altLang="it-IT" sz="1800" dirty="0" err="1"/>
              <a:t>uring</a:t>
            </a:r>
            <a:r>
              <a:rPr lang="en-US" altLang="it-IT" sz="1800" dirty="0"/>
              <a:t> processing a chemical reaction takes place (irreversible process)</a:t>
            </a:r>
            <a:endParaRPr lang="it-IT" altLang="it-IT" sz="1800" dirty="0"/>
          </a:p>
          <a:p>
            <a:pPr algn="just" eaLnBrk="1" hangingPunct="1">
              <a:spcBef>
                <a:spcPts val="300"/>
              </a:spcBef>
            </a:pPr>
            <a:r>
              <a:rPr lang="it-IT" altLang="it-IT" sz="1800" dirty="0"/>
              <a:t>  </a:t>
            </a:r>
            <a:r>
              <a:rPr lang="it-IT" altLang="it-IT" sz="1800" u="sng" dirty="0"/>
              <a:t>H</a:t>
            </a:r>
            <a:r>
              <a:rPr lang="en-US" altLang="it-IT" sz="1800" u="sng" dirty="0" err="1"/>
              <a:t>ighly</a:t>
            </a:r>
            <a:r>
              <a:rPr lang="en-US" altLang="it-IT" sz="1800" u="sng" dirty="0"/>
              <a:t> exothermic reaction accompanied by volume reduction (shrinkage)</a:t>
            </a:r>
          </a:p>
          <a:p>
            <a:pPr algn="just" eaLnBrk="1" hangingPunct="1">
              <a:spcBef>
                <a:spcPts val="300"/>
              </a:spcBef>
            </a:pPr>
            <a:r>
              <a:rPr lang="it-IT" altLang="it-IT" sz="1800" dirty="0"/>
              <a:t>  </a:t>
            </a:r>
            <a:r>
              <a:rPr lang="it-IT" altLang="it-IT" sz="1800" b="1" dirty="0" err="1"/>
              <a:t>Amorphous</a:t>
            </a:r>
            <a:r>
              <a:rPr lang="it-IT" altLang="it-IT" sz="1800" b="1" dirty="0"/>
              <a:t> </a:t>
            </a:r>
          </a:p>
          <a:p>
            <a:pPr algn="just" eaLnBrk="1" hangingPunct="1">
              <a:spcBef>
                <a:spcPts val="300"/>
              </a:spcBef>
            </a:pPr>
            <a:r>
              <a:rPr lang="it-IT" altLang="it-IT" sz="1800" dirty="0"/>
              <a:t>  L</a:t>
            </a:r>
            <a:r>
              <a:rPr lang="en-US" altLang="it-IT" sz="1800" dirty="0" err="1"/>
              <a:t>ong</a:t>
            </a:r>
            <a:r>
              <a:rPr lang="en-US" altLang="it-IT" sz="1800" dirty="0"/>
              <a:t> processing times to achieve complete crosslinking</a:t>
            </a:r>
            <a:endParaRPr lang="it-IT" altLang="it-IT" sz="1800" dirty="0"/>
          </a:p>
          <a:p>
            <a:pPr algn="just" eaLnBrk="1" hangingPunct="1">
              <a:spcBef>
                <a:spcPts val="300"/>
              </a:spcBef>
            </a:pPr>
            <a:r>
              <a:rPr lang="it-IT" altLang="it-IT" sz="1800" dirty="0"/>
              <a:t>  </a:t>
            </a:r>
            <a:r>
              <a:rPr lang="it-IT" altLang="it-IT" sz="1800" dirty="0" err="1"/>
              <a:t>Degrade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without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melting</a:t>
            </a:r>
            <a:endParaRPr lang="it-IT" altLang="it-IT" sz="1800" dirty="0"/>
          </a:p>
          <a:p>
            <a:pPr algn="just" eaLnBrk="1" hangingPunct="1">
              <a:spcBef>
                <a:spcPts val="300"/>
              </a:spcBef>
            </a:pPr>
            <a:r>
              <a:rPr lang="it-IT" altLang="it-IT" sz="1800" dirty="0"/>
              <a:t>  A</a:t>
            </a:r>
            <a:r>
              <a:rPr lang="en-US" altLang="it-IT" sz="1800" dirty="0" err="1"/>
              <a:t>bsorb</a:t>
            </a:r>
            <a:r>
              <a:rPr lang="en-US" altLang="it-IT" sz="1800" dirty="0"/>
              <a:t> moisture or solvents but they do not dissolve</a:t>
            </a:r>
            <a:endParaRPr lang="it-IT" altLang="it-IT" sz="1800" dirty="0"/>
          </a:p>
          <a:p>
            <a:pPr algn="just" eaLnBrk="1" hangingPunct="1">
              <a:spcBef>
                <a:spcPts val="300"/>
              </a:spcBef>
            </a:pPr>
            <a:r>
              <a:rPr lang="it-IT" altLang="it-IT" sz="1800" dirty="0"/>
              <a:t>  D</a:t>
            </a:r>
            <a:r>
              <a:rPr lang="en-US" altLang="it-IT" sz="1800" dirty="0" err="1"/>
              <a:t>imensional</a:t>
            </a:r>
            <a:r>
              <a:rPr lang="en-US" altLang="it-IT" sz="1800" dirty="0"/>
              <a:t> stability (it doesn’t flow upon heating)</a:t>
            </a:r>
          </a:p>
          <a:p>
            <a:pPr algn="just" eaLnBrk="1" hangingPunct="1">
              <a:spcBef>
                <a:spcPts val="300"/>
              </a:spcBef>
            </a:pPr>
            <a:r>
              <a:rPr lang="en-US" altLang="it-IT" sz="1800" dirty="0"/>
              <a:t>  Mechanical properties dependent on the degree of crosslinking</a:t>
            </a:r>
          </a:p>
          <a:p>
            <a:pPr algn="just" eaLnBrk="1" hangingPunct="1">
              <a:spcBef>
                <a:spcPts val="300"/>
              </a:spcBef>
            </a:pPr>
            <a:r>
              <a:rPr lang="en-US" altLang="it-IT" sz="1800" dirty="0"/>
              <a:t>  Advanced thermosetting : stability at very high temperature, resistance to thermo-oxidation</a:t>
            </a:r>
            <a:endParaRPr lang="it-IT" altLang="ja-JP" sz="1800" dirty="0"/>
          </a:p>
          <a:p>
            <a:pPr algn="just" eaLnBrk="1" hangingPunct="1">
              <a:spcBef>
                <a:spcPct val="0"/>
              </a:spcBef>
            </a:pPr>
            <a:endParaRPr lang="it-IT" altLang="it-IT" sz="16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200" b="1">
                <a:latin typeface="Tahoma" charset="0"/>
                <a:ea typeface="ＭＳ Ｐゴシック" charset="-128"/>
              </a:rPr>
              <a:t>Thermosetting matrices available on the market</a:t>
            </a:r>
            <a:endParaRPr lang="en-GB" altLang="it-IT" sz="2200" b="1">
              <a:latin typeface="Tahoma" charset="0"/>
              <a:ea typeface="ＭＳ Ｐゴシック" charset="-128"/>
            </a:endParaRPr>
          </a:p>
        </p:txBody>
      </p:sp>
      <p:sp>
        <p:nvSpPr>
          <p:cNvPr id="37890" name="Text Box 1033"/>
          <p:cNvSpPr txBox="1">
            <a:spLocks noChangeArrowheads="1"/>
          </p:cNvSpPr>
          <p:nvPr/>
        </p:nvSpPr>
        <p:spPr bwMode="auto">
          <a:xfrm>
            <a:off x="179388" y="1196975"/>
            <a:ext cx="7788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GoudyOlSt BT" charset="0"/>
              </a:rPr>
              <a:t> </a:t>
            </a:r>
            <a:r>
              <a:rPr lang="en-US" altLang="it-IT" sz="2400" b="1" dirty="0">
                <a:latin typeface="GoudyOlSt BT" charset="0"/>
              </a:rPr>
              <a:t>Liquid monomers or oligomers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GoudyOlSt BT" charset="0"/>
              </a:rPr>
              <a:t>Initiator or crosslinking agent (</a:t>
            </a:r>
            <a:r>
              <a:rPr lang="en-US" altLang="it-IT" sz="2000" dirty="0">
                <a:latin typeface="GoudyOlSt BT" charset="0"/>
              </a:rPr>
              <a:t>depending on the resin chemistry</a:t>
            </a:r>
            <a:r>
              <a:rPr lang="en-US" altLang="it-IT" sz="2400" b="1" dirty="0">
                <a:latin typeface="GoudyOlSt BT" charset="0"/>
              </a:rPr>
              <a:t>)</a:t>
            </a:r>
            <a:endParaRPr lang="en-US" altLang="it-IT" sz="2400" dirty="0"/>
          </a:p>
        </p:txBody>
      </p:sp>
      <p:grpSp>
        <p:nvGrpSpPr>
          <p:cNvPr id="37891" name="Group 1066"/>
          <p:cNvGrpSpPr>
            <a:grpSpLocks/>
          </p:cNvGrpSpPr>
          <p:nvPr/>
        </p:nvGrpSpPr>
        <p:grpSpPr bwMode="auto">
          <a:xfrm>
            <a:off x="395288" y="3128963"/>
            <a:ext cx="4032250" cy="2425700"/>
            <a:chOff x="290" y="2220"/>
            <a:chExt cx="2540" cy="1528"/>
          </a:xfrm>
        </p:grpSpPr>
        <p:grpSp>
          <p:nvGrpSpPr>
            <p:cNvPr id="37906" name="Group 1067"/>
            <p:cNvGrpSpPr>
              <a:grpSpLocks/>
            </p:cNvGrpSpPr>
            <p:nvPr/>
          </p:nvGrpSpPr>
          <p:grpSpPr bwMode="auto">
            <a:xfrm>
              <a:off x="290" y="2264"/>
              <a:ext cx="2540" cy="1484"/>
              <a:chOff x="171" y="1951"/>
              <a:chExt cx="2540" cy="1484"/>
            </a:xfrm>
          </p:grpSpPr>
          <p:grpSp>
            <p:nvGrpSpPr>
              <p:cNvPr id="37910" name="Group 1068"/>
              <p:cNvGrpSpPr>
                <a:grpSpLocks/>
              </p:cNvGrpSpPr>
              <p:nvPr/>
            </p:nvGrpSpPr>
            <p:grpSpPr bwMode="auto">
              <a:xfrm>
                <a:off x="515" y="1951"/>
                <a:ext cx="720" cy="912"/>
                <a:chOff x="816" y="1488"/>
                <a:chExt cx="720" cy="912"/>
              </a:xfrm>
            </p:grpSpPr>
            <p:sp>
              <p:nvSpPr>
                <p:cNvPr id="177197" name="Rectangle 1069"/>
                <p:cNvSpPr>
                  <a:spLocks noChangeArrowheads="1"/>
                </p:cNvSpPr>
                <p:nvPr/>
              </p:nvSpPr>
              <p:spPr bwMode="auto">
                <a:xfrm>
                  <a:off x="816" y="1488"/>
                  <a:ext cx="720" cy="81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77198" name="AutoShape 1070"/>
                <p:cNvSpPr>
                  <a:spLocks noChangeArrowheads="1"/>
                </p:cNvSpPr>
                <p:nvPr/>
              </p:nvSpPr>
              <p:spPr bwMode="auto">
                <a:xfrm>
                  <a:off x="816" y="1680"/>
                  <a:ext cx="720" cy="72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77199" name="Rectangle 1071"/>
                <p:cNvSpPr>
                  <a:spLocks noChangeArrowheads="1"/>
                </p:cNvSpPr>
                <p:nvPr/>
              </p:nvSpPr>
              <p:spPr bwMode="auto">
                <a:xfrm>
                  <a:off x="816" y="1632"/>
                  <a:ext cx="720" cy="24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7922" name="Line 1072"/>
                <p:cNvSpPr>
                  <a:spLocks noChangeShapeType="1"/>
                </p:cNvSpPr>
                <p:nvPr/>
              </p:nvSpPr>
              <p:spPr bwMode="auto">
                <a:xfrm>
                  <a:off x="816" y="1584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7923" name="Line 1073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7911" name="Group 1074"/>
              <p:cNvGrpSpPr>
                <a:grpSpLocks/>
              </p:cNvGrpSpPr>
              <p:nvPr/>
            </p:nvGrpSpPr>
            <p:grpSpPr bwMode="auto">
              <a:xfrm>
                <a:off x="1379" y="2623"/>
                <a:ext cx="189" cy="240"/>
                <a:chOff x="2691" y="2160"/>
                <a:chExt cx="189" cy="240"/>
              </a:xfrm>
            </p:grpSpPr>
            <p:sp>
              <p:nvSpPr>
                <p:cNvPr id="37914" name="Rectangle 1075"/>
                <p:cNvSpPr>
                  <a:spLocks noChangeArrowheads="1"/>
                </p:cNvSpPr>
                <p:nvPr/>
              </p:nvSpPr>
              <p:spPr bwMode="auto">
                <a:xfrm>
                  <a:off x="2691" y="2160"/>
                  <a:ext cx="189" cy="215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37915" name="AutoShape 1076"/>
                <p:cNvSpPr>
                  <a:spLocks noChangeArrowheads="1"/>
                </p:cNvSpPr>
                <p:nvPr/>
              </p:nvSpPr>
              <p:spPr bwMode="auto">
                <a:xfrm>
                  <a:off x="2691" y="2211"/>
                  <a:ext cx="189" cy="189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37916" name="Rectangle 1077"/>
                <p:cNvSpPr>
                  <a:spLocks noChangeArrowheads="1"/>
                </p:cNvSpPr>
                <p:nvPr/>
              </p:nvSpPr>
              <p:spPr bwMode="auto">
                <a:xfrm>
                  <a:off x="2691" y="2198"/>
                  <a:ext cx="189" cy="63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2F"/>
                    </a:gs>
                    <a:gs pos="50000">
                      <a:srgbClr val="FFFF66"/>
                    </a:gs>
                    <a:gs pos="100000">
                      <a:srgbClr val="76762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37917" name="Line 1078"/>
                <p:cNvSpPr>
                  <a:spLocks noChangeShapeType="1"/>
                </p:cNvSpPr>
                <p:nvPr/>
              </p:nvSpPr>
              <p:spPr bwMode="auto">
                <a:xfrm>
                  <a:off x="2691" y="2185"/>
                  <a:ext cx="0" cy="1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7918" name="Line 1079"/>
                <p:cNvSpPr>
                  <a:spLocks noChangeShapeType="1"/>
                </p:cNvSpPr>
                <p:nvPr/>
              </p:nvSpPr>
              <p:spPr bwMode="auto">
                <a:xfrm>
                  <a:off x="2880" y="2185"/>
                  <a:ext cx="0" cy="1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7912" name="Text Box 1080"/>
              <p:cNvSpPr txBox="1">
                <a:spLocks noChangeArrowheads="1"/>
              </p:cNvSpPr>
              <p:nvPr/>
            </p:nvSpPr>
            <p:spPr bwMode="auto">
              <a:xfrm>
                <a:off x="171" y="2912"/>
                <a:ext cx="1102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monomers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or oligomers</a:t>
                </a:r>
              </a:p>
            </p:txBody>
          </p:sp>
          <p:sp>
            <p:nvSpPr>
              <p:cNvPr id="37913" name="Text Box 1081"/>
              <p:cNvSpPr txBox="1">
                <a:spLocks noChangeArrowheads="1"/>
              </p:cNvSpPr>
              <p:nvPr/>
            </p:nvSpPr>
            <p:spPr bwMode="auto">
              <a:xfrm>
                <a:off x="1173" y="2822"/>
                <a:ext cx="1538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initiator or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crosslinking agent</a:t>
                </a:r>
              </a:p>
            </p:txBody>
          </p:sp>
        </p:grpSp>
        <p:grpSp>
          <p:nvGrpSpPr>
            <p:cNvPr id="37907" name="Group 1082"/>
            <p:cNvGrpSpPr>
              <a:grpSpLocks/>
            </p:cNvGrpSpPr>
            <p:nvPr/>
          </p:nvGrpSpPr>
          <p:grpSpPr bwMode="auto">
            <a:xfrm>
              <a:off x="1690" y="2220"/>
              <a:ext cx="672" cy="502"/>
              <a:chOff x="1248" y="842"/>
              <a:chExt cx="672" cy="502"/>
            </a:xfrm>
          </p:grpSpPr>
          <p:sp>
            <p:nvSpPr>
              <p:cNvPr id="37908" name="AutoShape 1083"/>
              <p:cNvSpPr>
                <a:spLocks noChangeArrowheads="1"/>
              </p:cNvSpPr>
              <p:nvPr/>
            </p:nvSpPr>
            <p:spPr bwMode="auto">
              <a:xfrm rot="-1618070">
                <a:off x="1248" y="1152"/>
                <a:ext cx="672" cy="192"/>
              </a:xfrm>
              <a:prstGeom prst="curvedDownArrow">
                <a:avLst>
                  <a:gd name="adj1" fmla="val 70000"/>
                  <a:gd name="adj2" fmla="val 14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  <p:sp>
            <p:nvSpPr>
              <p:cNvPr id="37909" name="Text Box 1084"/>
              <p:cNvSpPr txBox="1">
                <a:spLocks noChangeArrowheads="1"/>
              </p:cNvSpPr>
              <p:nvPr/>
            </p:nvSpPr>
            <p:spPr bwMode="auto">
              <a:xfrm>
                <a:off x="1334" y="842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Mix</a:t>
                </a:r>
              </a:p>
            </p:txBody>
          </p:sp>
        </p:grpSp>
      </p:grpSp>
      <p:grpSp>
        <p:nvGrpSpPr>
          <p:cNvPr id="37892" name="Group 1085"/>
          <p:cNvGrpSpPr>
            <a:grpSpLocks/>
          </p:cNvGrpSpPr>
          <p:nvPr/>
        </p:nvGrpSpPr>
        <p:grpSpPr bwMode="auto">
          <a:xfrm>
            <a:off x="5743579" y="2698750"/>
            <a:ext cx="1422401" cy="2308227"/>
            <a:chOff x="3416" y="1949"/>
            <a:chExt cx="896" cy="1454"/>
          </a:xfrm>
        </p:grpSpPr>
        <p:sp>
          <p:nvSpPr>
            <p:cNvPr id="37904" name="AutoShape 1086"/>
            <p:cNvSpPr>
              <a:spLocks noChangeArrowheads="1"/>
            </p:cNvSpPr>
            <p:nvPr/>
          </p:nvSpPr>
          <p:spPr bwMode="auto">
            <a:xfrm rot="-1618070">
              <a:off x="3416" y="2498"/>
              <a:ext cx="672" cy="192"/>
            </a:xfrm>
            <a:prstGeom prst="curvedDown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2400"/>
            </a:p>
          </p:txBody>
        </p:sp>
        <p:sp>
          <p:nvSpPr>
            <p:cNvPr id="37905" name="Text Box 1087"/>
            <p:cNvSpPr txBox="1">
              <a:spLocks noChangeArrowheads="1"/>
            </p:cNvSpPr>
            <p:nvPr/>
          </p:nvSpPr>
          <p:spPr bwMode="auto">
            <a:xfrm>
              <a:off x="3512" y="1949"/>
              <a:ext cx="800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it-IT" sz="2400" dirty="0"/>
                <a:t>Cure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it-IT" sz="2400" dirty="0"/>
                <a:t>Initiated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AU" altLang="it-IT" sz="24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en-AU" altLang="it-IT" sz="24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it-IT" sz="2400" dirty="0"/>
                <a:t>Room 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it-IT" sz="2400" dirty="0"/>
                <a:t>Hi Temp</a:t>
              </a:r>
            </a:p>
          </p:txBody>
        </p:sp>
      </p:grpSp>
      <p:grpSp>
        <p:nvGrpSpPr>
          <p:cNvPr id="37893" name="Group 1088"/>
          <p:cNvGrpSpPr>
            <a:grpSpLocks/>
          </p:cNvGrpSpPr>
          <p:nvPr/>
        </p:nvGrpSpPr>
        <p:grpSpPr bwMode="auto">
          <a:xfrm>
            <a:off x="4478338" y="3275013"/>
            <a:ext cx="1204912" cy="2371725"/>
            <a:chOff x="2458" y="2312"/>
            <a:chExt cx="759" cy="1494"/>
          </a:xfrm>
        </p:grpSpPr>
        <p:grpSp>
          <p:nvGrpSpPr>
            <p:cNvPr id="37897" name="Group 1089"/>
            <p:cNvGrpSpPr>
              <a:grpSpLocks/>
            </p:cNvGrpSpPr>
            <p:nvPr/>
          </p:nvGrpSpPr>
          <p:grpSpPr bwMode="auto">
            <a:xfrm>
              <a:off x="2458" y="2312"/>
              <a:ext cx="720" cy="912"/>
              <a:chOff x="816" y="1488"/>
              <a:chExt cx="720" cy="912"/>
            </a:xfrm>
          </p:grpSpPr>
          <p:sp>
            <p:nvSpPr>
              <p:cNvPr id="177218" name="Rectangle 1090"/>
              <p:cNvSpPr>
                <a:spLocks noChangeArrowheads="1"/>
              </p:cNvSpPr>
              <p:nvPr/>
            </p:nvSpPr>
            <p:spPr bwMode="auto">
              <a:xfrm>
                <a:off x="816" y="1488"/>
                <a:ext cx="720" cy="8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CCECFF"/>
                  </a:gs>
                  <a:gs pos="100000">
                    <a:schemeClr val="accent1"/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77219" name="AutoShape 1091"/>
              <p:cNvSpPr>
                <a:spLocks noChangeArrowheads="1"/>
              </p:cNvSpPr>
              <p:nvPr/>
            </p:nvSpPr>
            <p:spPr bwMode="auto">
              <a:xfrm>
                <a:off x="816" y="1680"/>
                <a:ext cx="720" cy="72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CCECFF"/>
                  </a:gs>
                  <a:gs pos="100000">
                    <a:schemeClr val="accent1"/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77220" name="Rectangle 1092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720" cy="24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rgbClr val="CCECFF"/>
                  </a:gs>
                  <a:gs pos="100000">
                    <a:schemeClr val="accent1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37902" name="Line 1093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903" name="Line 1094"/>
              <p:cNvSpPr>
                <a:spLocks noChangeShapeType="1"/>
              </p:cNvSpPr>
              <p:nvPr/>
            </p:nvSpPr>
            <p:spPr bwMode="auto">
              <a:xfrm>
                <a:off x="1536" y="1584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7898" name="Text Box 1095"/>
            <p:cNvSpPr txBox="1">
              <a:spLocks noChangeArrowheads="1"/>
            </p:cNvSpPr>
            <p:nvPr/>
          </p:nvSpPr>
          <p:spPr bwMode="auto">
            <a:xfrm>
              <a:off x="2487" y="3283"/>
              <a:ext cx="73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it-IT" sz="2400"/>
                <a:t>reactive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it-IT" sz="2400"/>
                <a:t>Liquid</a:t>
              </a:r>
            </a:p>
          </p:txBody>
        </p:sp>
      </p:grpSp>
      <p:grpSp>
        <p:nvGrpSpPr>
          <p:cNvPr id="37894" name="Group 1096"/>
          <p:cNvGrpSpPr>
            <a:grpSpLocks/>
          </p:cNvGrpSpPr>
          <p:nvPr/>
        </p:nvGrpSpPr>
        <p:grpSpPr bwMode="auto">
          <a:xfrm>
            <a:off x="6677025" y="3132139"/>
            <a:ext cx="2381250" cy="2462213"/>
            <a:chOff x="4077" y="2222"/>
            <a:chExt cx="1500" cy="1551"/>
          </a:xfrm>
        </p:grpSpPr>
        <p:sp>
          <p:nvSpPr>
            <p:cNvPr id="37895" name="Text Box 1097"/>
            <p:cNvSpPr txBox="1">
              <a:spLocks noChangeArrowheads="1"/>
            </p:cNvSpPr>
            <p:nvPr/>
          </p:nvSpPr>
          <p:spPr bwMode="auto">
            <a:xfrm>
              <a:off x="4077" y="3250"/>
              <a:ext cx="15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AU" altLang="it-IT" sz="24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it-IT" sz="2400" dirty="0" err="1"/>
                <a:t>Crosslinked</a:t>
              </a:r>
              <a:r>
                <a:rPr lang="en-AU" altLang="it-IT" sz="2400" dirty="0"/>
                <a:t> Solid</a:t>
              </a:r>
            </a:p>
          </p:txBody>
        </p:sp>
        <p:sp>
          <p:nvSpPr>
            <p:cNvPr id="37896" name="AutoShape 1098"/>
            <p:cNvSpPr>
              <a:spLocks noChangeArrowheads="1"/>
            </p:cNvSpPr>
            <p:nvPr/>
          </p:nvSpPr>
          <p:spPr bwMode="auto">
            <a:xfrm>
              <a:off x="4379" y="2222"/>
              <a:ext cx="852" cy="1034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24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3000" b="1">
                <a:latin typeface="Tahoma" charset="0"/>
                <a:ea typeface="ＭＳ Ｐゴシック" charset="-128"/>
              </a:rPr>
              <a:t>Thermosetting matrices: resins</a:t>
            </a:r>
            <a:endParaRPr lang="en-GB" altLang="it-IT" sz="3000" b="1">
              <a:latin typeface="Tahoma" charset="0"/>
              <a:ea typeface="ＭＳ Ｐゴシック" charset="-128"/>
            </a:endParaRPr>
          </a:p>
        </p:txBody>
      </p:sp>
      <p:sp>
        <p:nvSpPr>
          <p:cNvPr id="39938" name="Text Box 1070"/>
          <p:cNvSpPr txBox="1">
            <a:spLocks noChangeArrowheads="1"/>
          </p:cNvSpPr>
          <p:nvPr/>
        </p:nvSpPr>
        <p:spPr bwMode="auto">
          <a:xfrm>
            <a:off x="0" y="1428750"/>
            <a:ext cx="366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GoudyOlSt BT" charset="0"/>
              </a:rPr>
              <a:t> </a:t>
            </a:r>
            <a:r>
              <a:rPr lang="it-IT" altLang="it-IT" sz="2400" b="1">
                <a:latin typeface="GoudyOlSt BT" charset="0"/>
              </a:rPr>
              <a:t>Liquid one-component</a:t>
            </a:r>
            <a:r>
              <a:rPr lang="en-US" altLang="it-IT" sz="2400" b="1">
                <a:latin typeface="GoudyOlSt BT" charset="0"/>
              </a:rPr>
              <a:t> </a:t>
            </a:r>
          </a:p>
        </p:txBody>
      </p:sp>
      <p:sp>
        <p:nvSpPr>
          <p:cNvPr id="39939" name="Text Box 1071"/>
          <p:cNvSpPr txBox="1">
            <a:spLocks noChangeArrowheads="1"/>
          </p:cNvSpPr>
          <p:nvPr/>
        </p:nvSpPr>
        <p:spPr bwMode="auto">
          <a:xfrm>
            <a:off x="2714625" y="2071688"/>
            <a:ext cx="5745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/>
              <a:t>        </a:t>
            </a:r>
            <a:r>
              <a:rPr lang="en-US" altLang="it-IT" sz="2000"/>
              <a:t>All components are premixed by the manufacturer. The cure is initiated by an increase in temperature or pressure or exposure to UV rays.</a:t>
            </a:r>
            <a:endParaRPr lang="it-IT" altLang="it-IT" sz="2000"/>
          </a:p>
        </p:txBody>
      </p:sp>
      <p:grpSp>
        <p:nvGrpSpPr>
          <p:cNvPr id="39940" name="Group 1072"/>
          <p:cNvGrpSpPr>
            <a:grpSpLocks/>
          </p:cNvGrpSpPr>
          <p:nvPr/>
        </p:nvGrpSpPr>
        <p:grpSpPr bwMode="auto">
          <a:xfrm>
            <a:off x="433388" y="4113213"/>
            <a:ext cx="7567612" cy="2371725"/>
            <a:chOff x="64" y="2400"/>
            <a:chExt cx="4767" cy="1494"/>
          </a:xfrm>
        </p:grpSpPr>
        <p:grpSp>
          <p:nvGrpSpPr>
            <p:cNvPr id="39941" name="Group 1073"/>
            <p:cNvGrpSpPr>
              <a:grpSpLocks/>
            </p:cNvGrpSpPr>
            <p:nvPr/>
          </p:nvGrpSpPr>
          <p:grpSpPr bwMode="auto">
            <a:xfrm>
              <a:off x="1739" y="2474"/>
              <a:ext cx="1672" cy="803"/>
              <a:chOff x="1739" y="2474"/>
              <a:chExt cx="1672" cy="803"/>
            </a:xfrm>
          </p:grpSpPr>
          <p:sp>
            <p:nvSpPr>
              <p:cNvPr id="39953" name="AutoShape 1074"/>
              <p:cNvSpPr>
                <a:spLocks noChangeArrowheads="1"/>
              </p:cNvSpPr>
              <p:nvPr/>
            </p:nvSpPr>
            <p:spPr bwMode="auto">
              <a:xfrm rot="-1618070">
                <a:off x="2036" y="3085"/>
                <a:ext cx="672" cy="192"/>
              </a:xfrm>
              <a:prstGeom prst="curvedDownArrow">
                <a:avLst>
                  <a:gd name="adj1" fmla="val 70000"/>
                  <a:gd name="adj2" fmla="val 14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  <p:sp>
            <p:nvSpPr>
              <p:cNvPr id="39954" name="Text Box 1075"/>
              <p:cNvSpPr txBox="1">
                <a:spLocks noChangeArrowheads="1"/>
              </p:cNvSpPr>
              <p:nvPr/>
            </p:nvSpPr>
            <p:spPr bwMode="auto">
              <a:xfrm>
                <a:off x="1739" y="2474"/>
                <a:ext cx="1672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 dirty="0"/>
                  <a:t>Cure Initiated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 u="sng" dirty="0"/>
                  <a:t>at high Temp</a:t>
                </a:r>
                <a:r>
                  <a:rPr lang="en-AU" altLang="it-IT" sz="2400" dirty="0"/>
                  <a:t>.</a:t>
                </a:r>
              </a:p>
            </p:txBody>
          </p:sp>
        </p:grpSp>
        <p:grpSp>
          <p:nvGrpSpPr>
            <p:cNvPr id="39942" name="Group 1076"/>
            <p:cNvGrpSpPr>
              <a:grpSpLocks/>
            </p:cNvGrpSpPr>
            <p:nvPr/>
          </p:nvGrpSpPr>
          <p:grpSpPr bwMode="auto">
            <a:xfrm>
              <a:off x="64" y="2400"/>
              <a:ext cx="2189" cy="1494"/>
              <a:chOff x="64" y="2400"/>
              <a:chExt cx="2189" cy="1494"/>
            </a:xfrm>
          </p:grpSpPr>
          <p:grpSp>
            <p:nvGrpSpPr>
              <p:cNvPr id="39946" name="Group 1077"/>
              <p:cNvGrpSpPr>
                <a:grpSpLocks/>
              </p:cNvGrpSpPr>
              <p:nvPr/>
            </p:nvGrpSpPr>
            <p:grpSpPr bwMode="auto">
              <a:xfrm>
                <a:off x="763" y="2400"/>
                <a:ext cx="720" cy="912"/>
                <a:chOff x="816" y="1488"/>
                <a:chExt cx="720" cy="912"/>
              </a:xfrm>
            </p:grpSpPr>
            <p:sp>
              <p:nvSpPr>
                <p:cNvPr id="179254" name="Rectangle 1078"/>
                <p:cNvSpPr>
                  <a:spLocks noChangeArrowheads="1"/>
                </p:cNvSpPr>
                <p:nvPr/>
              </p:nvSpPr>
              <p:spPr bwMode="auto">
                <a:xfrm>
                  <a:off x="816" y="1488"/>
                  <a:ext cx="720" cy="81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rgbClr val="CCECFF"/>
                    </a:gs>
                    <a:gs pos="100000">
                      <a:schemeClr val="accent1"/>
                    </a:gs>
                  </a:gsLst>
                  <a:lin ang="0" scaled="1"/>
                </a:gra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79255" name="AutoShape 1079"/>
                <p:cNvSpPr>
                  <a:spLocks noChangeArrowheads="1"/>
                </p:cNvSpPr>
                <p:nvPr/>
              </p:nvSpPr>
              <p:spPr bwMode="auto">
                <a:xfrm>
                  <a:off x="816" y="1680"/>
                  <a:ext cx="720" cy="72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rgbClr val="CCECFF"/>
                    </a:gs>
                    <a:gs pos="100000">
                      <a:schemeClr val="accent1"/>
                    </a:gs>
                  </a:gsLst>
                  <a:lin ang="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79256" name="Rectangle 1080"/>
                <p:cNvSpPr>
                  <a:spLocks noChangeArrowheads="1"/>
                </p:cNvSpPr>
                <p:nvPr/>
              </p:nvSpPr>
              <p:spPr bwMode="auto">
                <a:xfrm>
                  <a:off x="816" y="1632"/>
                  <a:ext cx="720" cy="24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rgbClr val="CCECFF"/>
                    </a:gs>
                    <a:gs pos="100000">
                      <a:schemeClr val="accent1"/>
                    </a:gs>
                  </a:gsLst>
                  <a:lin ang="0" scaled="1"/>
                </a:gra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39951" name="Line 1081"/>
                <p:cNvSpPr>
                  <a:spLocks noChangeShapeType="1"/>
                </p:cNvSpPr>
                <p:nvPr/>
              </p:nvSpPr>
              <p:spPr bwMode="auto">
                <a:xfrm>
                  <a:off x="816" y="1584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952" name="Line 1082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9947" name="Text Box 1083"/>
              <p:cNvSpPr txBox="1">
                <a:spLocks noChangeArrowheads="1"/>
              </p:cNvSpPr>
              <p:nvPr/>
            </p:nvSpPr>
            <p:spPr bwMode="auto">
              <a:xfrm>
                <a:off x="64" y="3371"/>
                <a:ext cx="218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Pre-mixed Liquid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with all reactive chemicals</a:t>
                </a:r>
              </a:p>
            </p:txBody>
          </p:sp>
        </p:grpSp>
        <p:grpSp>
          <p:nvGrpSpPr>
            <p:cNvPr id="39943" name="Group 1084"/>
            <p:cNvGrpSpPr>
              <a:grpSpLocks/>
            </p:cNvGrpSpPr>
            <p:nvPr/>
          </p:nvGrpSpPr>
          <p:grpSpPr bwMode="auto">
            <a:xfrm>
              <a:off x="3345" y="2454"/>
              <a:ext cx="1486" cy="1356"/>
              <a:chOff x="3345" y="2454"/>
              <a:chExt cx="1486" cy="1356"/>
            </a:xfrm>
          </p:grpSpPr>
          <p:sp>
            <p:nvSpPr>
              <p:cNvPr id="39944" name="Text Box 1085"/>
              <p:cNvSpPr txBox="1">
                <a:spLocks noChangeArrowheads="1"/>
              </p:cNvSpPr>
              <p:nvPr/>
            </p:nvSpPr>
            <p:spPr bwMode="auto">
              <a:xfrm>
                <a:off x="3345" y="3522"/>
                <a:ext cx="14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AU" altLang="it-IT" sz="2400"/>
                  <a:t>Crosslinked Solid</a:t>
                </a:r>
              </a:p>
            </p:txBody>
          </p:sp>
          <p:sp>
            <p:nvSpPr>
              <p:cNvPr id="39945" name="AutoShape 1086"/>
              <p:cNvSpPr>
                <a:spLocks noChangeArrowheads="1"/>
              </p:cNvSpPr>
              <p:nvPr/>
            </p:nvSpPr>
            <p:spPr bwMode="auto">
              <a:xfrm>
                <a:off x="3661" y="2454"/>
                <a:ext cx="852" cy="1034"/>
              </a:xfrm>
              <a:prstGeom prst="cube">
                <a:avLst>
                  <a:gd name="adj" fmla="val 25000"/>
                </a:avLst>
              </a:prstGeom>
              <a:solidFill>
                <a:srgbClr val="0099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33"/>
          <p:cNvGrpSpPr>
            <a:grpSpLocks/>
          </p:cNvGrpSpPr>
          <p:nvPr/>
        </p:nvGrpSpPr>
        <p:grpSpPr bwMode="auto">
          <a:xfrm>
            <a:off x="381000" y="1066800"/>
            <a:ext cx="8382000" cy="4953000"/>
            <a:chOff x="240" y="624"/>
            <a:chExt cx="5280" cy="3264"/>
          </a:xfrm>
        </p:grpSpPr>
        <p:sp>
          <p:nvSpPr>
            <p:cNvPr id="54275" name="Text Box 34"/>
            <p:cNvSpPr txBox="1">
              <a:spLocks noChangeArrowheads="1"/>
            </p:cNvSpPr>
            <p:nvPr/>
          </p:nvSpPr>
          <p:spPr bwMode="auto">
            <a:xfrm>
              <a:off x="306" y="633"/>
              <a:ext cx="114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2800"/>
                <a:t>Resin Type</a:t>
              </a:r>
            </a:p>
          </p:txBody>
        </p:sp>
        <p:sp>
          <p:nvSpPr>
            <p:cNvPr id="54276" name="Text Box 35"/>
            <p:cNvSpPr txBox="1">
              <a:spLocks noChangeArrowheads="1"/>
            </p:cNvSpPr>
            <p:nvPr/>
          </p:nvSpPr>
          <p:spPr bwMode="auto">
            <a:xfrm>
              <a:off x="2369" y="633"/>
              <a:ext cx="126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/>
                <a:t>Performance</a:t>
              </a:r>
              <a:endParaRPr lang="en-US" altLang="it-IT" sz="2400"/>
            </a:p>
          </p:txBody>
        </p:sp>
        <p:sp>
          <p:nvSpPr>
            <p:cNvPr id="54277" name="Text Box 36"/>
            <p:cNvSpPr txBox="1">
              <a:spLocks noChangeArrowheads="1"/>
            </p:cNvSpPr>
            <p:nvPr/>
          </p:nvSpPr>
          <p:spPr bwMode="auto">
            <a:xfrm>
              <a:off x="3697" y="633"/>
              <a:ext cx="108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/>
                <a:t>Processing</a:t>
              </a:r>
              <a:endParaRPr lang="en-US" altLang="it-IT" sz="2400"/>
            </a:p>
          </p:txBody>
        </p:sp>
        <p:sp>
          <p:nvSpPr>
            <p:cNvPr id="54278" name="Text Box 37"/>
            <p:cNvSpPr txBox="1">
              <a:spLocks noChangeArrowheads="1"/>
            </p:cNvSpPr>
            <p:nvPr/>
          </p:nvSpPr>
          <p:spPr bwMode="auto">
            <a:xfrm>
              <a:off x="4850" y="633"/>
              <a:ext cx="52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/>
                <a:t>Cost</a:t>
              </a:r>
              <a:endParaRPr lang="en-US" altLang="it-IT" sz="2400"/>
            </a:p>
          </p:txBody>
        </p:sp>
        <p:sp>
          <p:nvSpPr>
            <p:cNvPr id="54279" name="Rectangle 38"/>
            <p:cNvSpPr>
              <a:spLocks noChangeArrowheads="1"/>
            </p:cNvSpPr>
            <p:nvPr/>
          </p:nvSpPr>
          <p:spPr bwMode="auto">
            <a:xfrm>
              <a:off x="240" y="624"/>
              <a:ext cx="5280" cy="3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2400"/>
            </a:p>
          </p:txBody>
        </p:sp>
        <p:sp>
          <p:nvSpPr>
            <p:cNvPr id="54280" name="Line 39"/>
            <p:cNvSpPr>
              <a:spLocks noChangeShapeType="1"/>
            </p:cNvSpPr>
            <p:nvPr/>
          </p:nvSpPr>
          <p:spPr bwMode="auto">
            <a:xfrm>
              <a:off x="240" y="1008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1" name="Line 40"/>
            <p:cNvSpPr>
              <a:spLocks noChangeShapeType="1"/>
            </p:cNvSpPr>
            <p:nvPr/>
          </p:nvSpPr>
          <p:spPr bwMode="auto">
            <a:xfrm>
              <a:off x="2333" y="624"/>
              <a:ext cx="0" cy="3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2" name="Line 41"/>
            <p:cNvSpPr>
              <a:spLocks noChangeShapeType="1"/>
            </p:cNvSpPr>
            <p:nvPr/>
          </p:nvSpPr>
          <p:spPr bwMode="auto">
            <a:xfrm>
              <a:off x="3662" y="624"/>
              <a:ext cx="0" cy="3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3" name="Line 42"/>
            <p:cNvSpPr>
              <a:spLocks noChangeShapeType="1"/>
            </p:cNvSpPr>
            <p:nvPr/>
          </p:nvSpPr>
          <p:spPr bwMode="auto">
            <a:xfrm>
              <a:off x="4798" y="624"/>
              <a:ext cx="0" cy="3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4284" name="Group 43"/>
            <p:cNvGrpSpPr>
              <a:grpSpLocks/>
            </p:cNvGrpSpPr>
            <p:nvPr/>
          </p:nvGrpSpPr>
          <p:grpSpPr bwMode="auto">
            <a:xfrm>
              <a:off x="2696" y="1104"/>
              <a:ext cx="597" cy="2749"/>
              <a:chOff x="2475" y="1104"/>
              <a:chExt cx="597" cy="2749"/>
            </a:xfrm>
          </p:grpSpPr>
          <p:sp>
            <p:nvSpPr>
              <p:cNvPr id="54296" name="Text Box 44"/>
              <p:cNvSpPr txBox="1">
                <a:spLocks noChangeArrowheads="1"/>
              </p:cNvSpPr>
              <p:nvPr/>
            </p:nvSpPr>
            <p:spPr bwMode="auto">
              <a:xfrm>
                <a:off x="2496" y="1104"/>
                <a:ext cx="553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LOW</a:t>
                </a:r>
              </a:p>
            </p:txBody>
          </p:sp>
          <p:sp>
            <p:nvSpPr>
              <p:cNvPr id="54297" name="Text Box 45"/>
              <p:cNvSpPr txBox="1">
                <a:spLocks noChangeArrowheads="1"/>
              </p:cNvSpPr>
              <p:nvPr/>
            </p:nvSpPr>
            <p:spPr bwMode="auto">
              <a:xfrm>
                <a:off x="2475" y="3552"/>
                <a:ext cx="597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HIGH</a:t>
                </a:r>
              </a:p>
            </p:txBody>
          </p:sp>
          <p:sp>
            <p:nvSpPr>
              <p:cNvPr id="54298" name="AutoShape 46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240" cy="2064"/>
              </a:xfrm>
              <a:prstGeom prst="downArrow">
                <a:avLst>
                  <a:gd name="adj1" fmla="val 50000"/>
                  <a:gd name="adj2" fmla="val 215000"/>
                </a:avLst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</p:grpSp>
        <p:grpSp>
          <p:nvGrpSpPr>
            <p:cNvPr id="54285" name="Group 47"/>
            <p:cNvGrpSpPr>
              <a:grpSpLocks/>
            </p:cNvGrpSpPr>
            <p:nvPr/>
          </p:nvGrpSpPr>
          <p:grpSpPr bwMode="auto">
            <a:xfrm>
              <a:off x="4863" y="1104"/>
              <a:ext cx="597" cy="2749"/>
              <a:chOff x="4800" y="1104"/>
              <a:chExt cx="597" cy="2749"/>
            </a:xfrm>
          </p:grpSpPr>
          <p:sp>
            <p:nvSpPr>
              <p:cNvPr id="54293" name="Text Box 48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553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LOW</a:t>
                </a:r>
              </a:p>
            </p:txBody>
          </p:sp>
          <p:sp>
            <p:nvSpPr>
              <p:cNvPr id="54294" name="Text Box 49"/>
              <p:cNvSpPr txBox="1">
                <a:spLocks noChangeArrowheads="1"/>
              </p:cNvSpPr>
              <p:nvPr/>
            </p:nvSpPr>
            <p:spPr bwMode="auto">
              <a:xfrm>
                <a:off x="4800" y="3552"/>
                <a:ext cx="597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HIGH</a:t>
                </a:r>
              </a:p>
            </p:txBody>
          </p:sp>
          <p:sp>
            <p:nvSpPr>
              <p:cNvPr id="54295" name="AutoShape 5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240" cy="2064"/>
              </a:xfrm>
              <a:prstGeom prst="downArrow">
                <a:avLst>
                  <a:gd name="adj1" fmla="val 50000"/>
                  <a:gd name="adj2" fmla="val 215000"/>
                </a:avLst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</p:grpSp>
        <p:grpSp>
          <p:nvGrpSpPr>
            <p:cNvPr id="54286" name="Group 51"/>
            <p:cNvGrpSpPr>
              <a:grpSpLocks/>
            </p:cNvGrpSpPr>
            <p:nvPr/>
          </p:nvGrpSpPr>
          <p:grpSpPr bwMode="auto">
            <a:xfrm>
              <a:off x="3692" y="1104"/>
              <a:ext cx="1098" cy="2749"/>
              <a:chOff x="3558" y="1104"/>
              <a:chExt cx="1098" cy="2749"/>
            </a:xfrm>
          </p:grpSpPr>
          <p:sp>
            <p:nvSpPr>
              <p:cNvPr id="54290" name="Text Box 52"/>
              <p:cNvSpPr txBox="1">
                <a:spLocks noChangeArrowheads="1"/>
              </p:cNvSpPr>
              <p:nvPr/>
            </p:nvSpPr>
            <p:spPr bwMode="auto">
              <a:xfrm>
                <a:off x="3558" y="3552"/>
                <a:ext cx="1098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DIFFICULT</a:t>
                </a:r>
              </a:p>
            </p:txBody>
          </p:sp>
          <p:sp>
            <p:nvSpPr>
              <p:cNvPr id="54291" name="Text Box 53"/>
              <p:cNvSpPr txBox="1">
                <a:spLocks noChangeArrowheads="1"/>
              </p:cNvSpPr>
              <p:nvPr/>
            </p:nvSpPr>
            <p:spPr bwMode="auto">
              <a:xfrm>
                <a:off x="3798" y="1104"/>
                <a:ext cx="618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EASY</a:t>
                </a:r>
              </a:p>
            </p:txBody>
          </p:sp>
          <p:sp>
            <p:nvSpPr>
              <p:cNvPr id="54292" name="AutoShape 54"/>
              <p:cNvSpPr>
                <a:spLocks noChangeArrowheads="1"/>
              </p:cNvSpPr>
              <p:nvPr/>
            </p:nvSpPr>
            <p:spPr bwMode="auto">
              <a:xfrm>
                <a:off x="3984" y="1440"/>
                <a:ext cx="240" cy="2064"/>
              </a:xfrm>
              <a:prstGeom prst="downArrow">
                <a:avLst>
                  <a:gd name="adj1" fmla="val 50000"/>
                  <a:gd name="adj2" fmla="val 215000"/>
                </a:avLst>
              </a:prstGeom>
              <a:solidFill>
                <a:srgbClr val="3399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</p:grpSp>
        <p:grpSp>
          <p:nvGrpSpPr>
            <p:cNvPr id="54287" name="Group 55"/>
            <p:cNvGrpSpPr>
              <a:grpSpLocks/>
            </p:cNvGrpSpPr>
            <p:nvPr/>
          </p:nvGrpSpPr>
          <p:grpSpPr bwMode="auto">
            <a:xfrm>
              <a:off x="251" y="1008"/>
              <a:ext cx="2222" cy="2608"/>
              <a:chOff x="251" y="1008"/>
              <a:chExt cx="2222" cy="2608"/>
            </a:xfrm>
          </p:grpSpPr>
          <p:sp>
            <p:nvSpPr>
              <p:cNvPr id="54288" name="Text Box 56"/>
              <p:cNvSpPr txBox="1">
                <a:spLocks noChangeArrowheads="1"/>
              </p:cNvSpPr>
              <p:nvPr/>
            </p:nvSpPr>
            <p:spPr bwMode="auto">
              <a:xfrm>
                <a:off x="251" y="1008"/>
                <a:ext cx="2222" cy="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it-IT" sz="2800" dirty="0"/>
                  <a:t> </a:t>
                </a:r>
                <a:r>
                  <a:rPr lang="en-US" altLang="it-IT" sz="2400" b="1" dirty="0"/>
                  <a:t>Unsaturated Polyester</a:t>
                </a:r>
                <a:endParaRPr lang="en-US" altLang="it-IT" sz="2400" dirty="0"/>
              </a:p>
              <a:p>
                <a:pPr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it-IT" sz="2800" b="1" dirty="0"/>
                  <a:t> </a:t>
                </a:r>
                <a:r>
                  <a:rPr lang="en-US" altLang="it-IT" sz="2800" dirty="0"/>
                  <a:t>Polyurethane</a:t>
                </a:r>
                <a:r>
                  <a:rPr lang="en-NZ" altLang="it-IT" sz="2800" dirty="0"/>
                  <a:t> (PUR)</a:t>
                </a:r>
                <a:endParaRPr lang="en-US" altLang="it-IT" sz="2800" dirty="0"/>
              </a:p>
              <a:p>
                <a:pPr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it-IT" sz="2800" b="1" dirty="0"/>
                  <a:t>Vinyl Ester</a:t>
                </a:r>
              </a:p>
              <a:p>
                <a:pPr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it-IT" sz="2800" b="1" dirty="0"/>
                  <a:t>Phenolic</a:t>
                </a:r>
                <a:endParaRPr lang="en-US" altLang="it-IT" sz="2800" dirty="0"/>
              </a:p>
              <a:p>
                <a:pPr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it-IT" sz="2800" b="1" dirty="0"/>
                  <a:t>Epoxy</a:t>
                </a:r>
                <a:endParaRPr lang="en-US" altLang="it-IT" sz="2800" dirty="0"/>
              </a:p>
              <a:p>
                <a:pPr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it-IT" sz="2800" dirty="0"/>
                  <a:t> </a:t>
                </a:r>
                <a:r>
                  <a:rPr lang="en-US" altLang="it-IT" sz="2800" dirty="0" err="1"/>
                  <a:t>Bismaleimide</a:t>
                </a:r>
                <a:r>
                  <a:rPr lang="en-NZ" altLang="it-IT" sz="2800" dirty="0"/>
                  <a:t> (BMI)</a:t>
                </a:r>
                <a:endParaRPr lang="en-US" altLang="it-IT" sz="2800" dirty="0"/>
              </a:p>
              <a:p>
                <a:pPr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it-IT" sz="2800" dirty="0"/>
                  <a:t>Polyimide</a:t>
                </a:r>
                <a:r>
                  <a:rPr lang="en-NZ" altLang="it-IT" sz="2800" dirty="0"/>
                  <a:t> (PI)</a:t>
                </a:r>
                <a:endParaRPr lang="en-US" altLang="it-IT" sz="2400" dirty="0"/>
              </a:p>
            </p:txBody>
          </p:sp>
          <p:sp>
            <p:nvSpPr>
              <p:cNvPr id="54289" name="Text Box 57"/>
              <p:cNvSpPr txBox="1">
                <a:spLocks noChangeArrowheads="1"/>
              </p:cNvSpPr>
              <p:nvPr/>
            </p:nvSpPr>
            <p:spPr bwMode="auto">
              <a:xfrm>
                <a:off x="1685" y="3240"/>
                <a:ext cx="164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.</a:t>
                </a:r>
              </a:p>
            </p:txBody>
          </p:sp>
        </p:grpSp>
      </p:grpSp>
      <p:sp>
        <p:nvSpPr>
          <p:cNvPr id="54274" name="Rectangle 59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Thermosetting Matrices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0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400" b="1">
                <a:latin typeface="Tahoma" charset="0"/>
                <a:ea typeface="ＭＳ Ｐゴシック" charset="-128"/>
              </a:rPr>
              <a:t>Thermosetting matrices: property comparison</a:t>
            </a:r>
            <a:endParaRPr lang="en-GB" altLang="it-IT" sz="2400" b="1">
              <a:latin typeface="Tahoma" charset="0"/>
              <a:ea typeface="ＭＳ Ｐゴシック" charset="-128"/>
            </a:endParaRPr>
          </a:p>
        </p:txBody>
      </p:sp>
      <p:pic>
        <p:nvPicPr>
          <p:cNvPr id="56322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76324"/>
            <a:ext cx="8367713" cy="508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2483768" y="1700808"/>
            <a:ext cx="36004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381000" y="6237312"/>
            <a:ext cx="5204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F.M. = Flexural modulus, F.S.= Flexural strength</a:t>
            </a:r>
          </a:p>
        </p:txBody>
      </p:sp>
      <p:sp>
        <p:nvSpPr>
          <p:cNvPr id="6" name="Ovale 5"/>
          <p:cNvSpPr/>
          <p:nvPr/>
        </p:nvSpPr>
        <p:spPr>
          <a:xfrm>
            <a:off x="4716016" y="1700808"/>
            <a:ext cx="36004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7884368" y="1700808"/>
            <a:ext cx="36004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5678294" y="2564904"/>
            <a:ext cx="54989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2339752" y="3212976"/>
            <a:ext cx="576063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6506386" y="1672321"/>
            <a:ext cx="54989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400" b="1">
                <a:latin typeface="Tahoma" charset="0"/>
                <a:ea typeface="ＭＳ Ｐゴシック" charset="-128"/>
              </a:rPr>
              <a:t>Thermoplastic matrices: property comparison</a:t>
            </a:r>
            <a:endParaRPr lang="en-GB" altLang="it-IT" sz="2400" b="1">
              <a:latin typeface="Tahoma" charset="0"/>
              <a:ea typeface="ＭＳ Ｐゴシック" charset="-128"/>
            </a:endParaRPr>
          </a:p>
        </p:txBody>
      </p:sp>
      <p:pic>
        <p:nvPicPr>
          <p:cNvPr id="583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1075"/>
            <a:ext cx="6884988" cy="538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6516216" y="2924944"/>
            <a:ext cx="57606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900336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400" b="1" dirty="0" err="1">
                <a:latin typeface="Tahoma" charset="0"/>
                <a:ea typeface="ＭＳ Ｐゴシック" charset="-128"/>
              </a:rPr>
              <a:t>Resin</a:t>
            </a:r>
            <a:r>
              <a:rPr lang="it-IT" altLang="it-IT" sz="2400" b="1" dirty="0">
                <a:latin typeface="Tahoma" charset="0"/>
                <a:ea typeface="ＭＳ Ｐゴシック" charset="-128"/>
              </a:rPr>
              <a:t> </a:t>
            </a:r>
            <a:r>
              <a:rPr lang="it-IT" altLang="it-IT" sz="2400" b="1" dirty="0" err="1">
                <a:latin typeface="Tahoma" charset="0"/>
                <a:ea typeface="ＭＳ Ｐゴシック" charset="-128"/>
              </a:rPr>
              <a:t>therma</a:t>
            </a:r>
            <a:r>
              <a:rPr lang="it-IT" altLang="it-IT" sz="2400" b="1" dirty="0">
                <a:latin typeface="Tahoma" charset="0"/>
                <a:ea typeface="ＭＳ Ｐゴシック" charset="-128"/>
              </a:rPr>
              <a:t> </a:t>
            </a:r>
            <a:r>
              <a:rPr lang="it-IT" altLang="it-IT" sz="2400" b="1" dirty="0" err="1">
                <a:latin typeface="Tahoma" charset="0"/>
                <a:ea typeface="ＭＳ Ｐゴシック" charset="-128"/>
              </a:rPr>
              <a:t>stability</a:t>
            </a:r>
            <a:r>
              <a:rPr lang="it-IT" altLang="it-IT" sz="2400" b="1" dirty="0">
                <a:latin typeface="Tahoma" charset="0"/>
                <a:ea typeface="ＭＳ Ｐゴシック" charset="-128"/>
              </a:rPr>
              <a:t>. </a:t>
            </a:r>
            <a:r>
              <a:rPr lang="it-IT" altLang="it-IT" sz="2400" b="1" dirty="0" err="1">
                <a:latin typeface="Tahoma" charset="0"/>
                <a:ea typeface="ＭＳ Ｐゴシック" charset="-128"/>
              </a:rPr>
              <a:t>Heat</a:t>
            </a:r>
            <a:r>
              <a:rPr lang="it-IT" altLang="it-IT" sz="2400" b="1" dirty="0">
                <a:latin typeface="Tahoma" charset="0"/>
                <a:ea typeface="ＭＳ Ｐゴシック" charset="-128"/>
              </a:rPr>
              <a:t> </a:t>
            </a:r>
            <a:r>
              <a:rPr lang="it-IT" altLang="it-IT" sz="2400" b="1" dirty="0" err="1">
                <a:latin typeface="Tahoma" charset="0"/>
                <a:ea typeface="ＭＳ Ｐゴシック" charset="-128"/>
              </a:rPr>
              <a:t>Deflection</a:t>
            </a:r>
            <a:r>
              <a:rPr lang="it-IT" altLang="it-IT" sz="2400" b="1" dirty="0">
                <a:latin typeface="Tahoma" charset="0"/>
                <a:ea typeface="ＭＳ Ｐゴシック" charset="-128"/>
              </a:rPr>
              <a:t> (</a:t>
            </a:r>
            <a:r>
              <a:rPr lang="it-IT" altLang="it-IT" sz="2400" b="1" dirty="0" err="1">
                <a:latin typeface="Tahoma" charset="0"/>
                <a:ea typeface="ＭＳ Ｐゴシック" charset="-128"/>
              </a:rPr>
              <a:t>Distortion</a:t>
            </a:r>
            <a:r>
              <a:rPr lang="it-IT" altLang="it-IT" sz="2400" b="1" dirty="0">
                <a:latin typeface="Tahoma" charset="0"/>
                <a:ea typeface="ＭＳ Ｐゴシック" charset="-128"/>
              </a:rPr>
              <a:t>) Temperature</a:t>
            </a:r>
            <a:r>
              <a:rPr lang="en-GB" altLang="it-IT" sz="2400" b="1" dirty="0">
                <a:latin typeface="Tahoma" charset="0"/>
                <a:ea typeface="ＭＳ Ｐゴシック" charset="-128"/>
              </a:rPr>
              <a:t> </a:t>
            </a:r>
            <a:r>
              <a:rPr lang="it-IT" altLang="it-IT" sz="2400" b="1" dirty="0">
                <a:latin typeface="Tahoma" charset="0"/>
                <a:ea typeface="ＭＳ Ｐゴシック" charset="-128"/>
              </a:rPr>
              <a:t>(HDT)</a:t>
            </a:r>
            <a:endParaRPr lang="en-GB" altLang="it-IT" sz="2400" b="1" dirty="0">
              <a:latin typeface="Tahoma" charset="0"/>
              <a:ea typeface="ＭＳ Ｐゴシック" charset="-128"/>
            </a:endParaRPr>
          </a:p>
        </p:txBody>
      </p:sp>
      <p:grpSp>
        <p:nvGrpSpPr>
          <p:cNvPr id="60418" name="Group 13"/>
          <p:cNvGrpSpPr>
            <a:grpSpLocks/>
          </p:cNvGrpSpPr>
          <p:nvPr/>
        </p:nvGrpSpPr>
        <p:grpSpPr bwMode="auto">
          <a:xfrm>
            <a:off x="1331913" y="1125538"/>
            <a:ext cx="6746875" cy="3684587"/>
            <a:chOff x="960" y="943"/>
            <a:chExt cx="4250" cy="2321"/>
          </a:xfrm>
        </p:grpSpPr>
        <p:pic>
          <p:nvPicPr>
            <p:cNvPr id="60420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" t="2449" r="1402" b="2707"/>
            <a:stretch>
              <a:fillRect/>
            </a:stretch>
          </p:blipFill>
          <p:spPr bwMode="auto">
            <a:xfrm>
              <a:off x="960" y="943"/>
              <a:ext cx="3936" cy="23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1" name="Text Box 72"/>
            <p:cNvSpPr txBox="1">
              <a:spLocks noChangeArrowheads="1"/>
            </p:cNvSpPr>
            <p:nvPr/>
          </p:nvSpPr>
          <p:spPr bwMode="auto">
            <a:xfrm>
              <a:off x="3888" y="2128"/>
              <a:ext cx="132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Riscaldamento uniforme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a 2°C/min</a:t>
              </a:r>
            </a:p>
          </p:txBody>
        </p:sp>
      </p:grpSp>
      <p:sp>
        <p:nvSpPr>
          <p:cNvPr id="60419" name="Text Box 12"/>
          <p:cNvSpPr txBox="1">
            <a:spLocks noChangeArrowheads="1"/>
          </p:cNvSpPr>
          <p:nvPr/>
        </p:nvSpPr>
        <p:spPr bwMode="auto">
          <a:xfrm>
            <a:off x="468312" y="4916854"/>
            <a:ext cx="86756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</a:pPr>
            <a:r>
              <a:rPr lang="it-IT" altLang="it-IT" sz="2000" dirty="0" err="1"/>
              <a:t>It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also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called</a:t>
            </a:r>
            <a:r>
              <a:rPr lang="it-IT" altLang="it-IT" sz="2000" dirty="0"/>
              <a:t> DTUL= </a:t>
            </a:r>
            <a:r>
              <a:rPr lang="it-IT" altLang="it-IT" sz="2000" dirty="0" err="1"/>
              <a:t>Deflection</a:t>
            </a:r>
            <a:r>
              <a:rPr lang="it-IT" altLang="it-IT" sz="2000" dirty="0"/>
              <a:t> Temperature Under Load </a:t>
            </a:r>
          </a:p>
          <a:p>
            <a:pPr marL="342900" indent="-342900" algn="just" eaLnBrk="1" hangingPunct="1">
              <a:spcBef>
                <a:spcPts val="0"/>
              </a:spcBef>
            </a:pPr>
            <a:r>
              <a:rPr lang="en-US" altLang="it-IT" sz="2000" dirty="0"/>
              <a:t>It is the temperature at which a given amount of deflection at a given applied load is reached. </a:t>
            </a:r>
          </a:p>
          <a:p>
            <a:pPr marL="342900" indent="-342900" algn="just" eaLnBrk="1" hangingPunct="1">
              <a:spcBef>
                <a:spcPts val="0"/>
              </a:spcBef>
            </a:pPr>
            <a:r>
              <a:rPr lang="it-IT" altLang="it-IT" sz="2000" u="sng" dirty="0" err="1"/>
              <a:t>It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is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lower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than</a:t>
            </a:r>
            <a:r>
              <a:rPr lang="it-IT" altLang="it-IT" sz="2000" u="sng" dirty="0"/>
              <a:t> Tg for </a:t>
            </a:r>
            <a:r>
              <a:rPr lang="it-IT" altLang="it-IT" sz="2000" u="sng" dirty="0" err="1"/>
              <a:t>thermosetting</a:t>
            </a:r>
            <a:r>
              <a:rPr lang="it-IT" altLang="it-IT" sz="2000" u="sng" dirty="0"/>
              <a:t> and </a:t>
            </a:r>
            <a:r>
              <a:rPr lang="it-IT" altLang="it-IT" sz="2000" u="sng" dirty="0" err="1"/>
              <a:t>amorphous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thermoplastic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matrices</a:t>
            </a:r>
            <a:r>
              <a:rPr lang="it-IT" altLang="it-IT" sz="2000" u="sng" dirty="0"/>
              <a:t>. </a:t>
            </a:r>
          </a:p>
          <a:p>
            <a:pPr marL="342900" indent="-342900" algn="just" eaLnBrk="1" hangingPunct="1">
              <a:spcBef>
                <a:spcPts val="0"/>
              </a:spcBef>
            </a:pPr>
            <a:r>
              <a:rPr lang="it-IT" altLang="it-IT" sz="2000" u="sng" dirty="0" err="1"/>
              <a:t>Its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between</a:t>
            </a:r>
            <a:r>
              <a:rPr lang="it-IT" altLang="it-IT" sz="2000" u="sng" dirty="0"/>
              <a:t> Tg and Tm for </a:t>
            </a:r>
            <a:r>
              <a:rPr lang="it-IT" altLang="it-IT" sz="2000" u="sng" dirty="0" err="1"/>
              <a:t>semicrystalline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thermoplastic</a:t>
            </a:r>
            <a:r>
              <a:rPr lang="it-IT" altLang="it-IT" sz="2000" u="sng" dirty="0"/>
              <a:t> </a:t>
            </a:r>
            <a:r>
              <a:rPr lang="it-IT" altLang="it-IT" sz="2000" u="sng" dirty="0" err="1"/>
              <a:t>matrices</a:t>
            </a:r>
            <a:endParaRPr lang="it-IT" altLang="it-IT" sz="2000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Heat Deflection Temperature</a:t>
            </a:r>
            <a:r>
              <a:rPr lang="en-GB" altLang="it-IT" sz="2800" b="1">
                <a:latin typeface="Tahoma" charset="0"/>
                <a:ea typeface="ＭＳ Ｐゴシック" charset="-128"/>
              </a:rPr>
              <a:t> </a:t>
            </a:r>
            <a:r>
              <a:rPr lang="it-IT" altLang="it-IT" sz="2800" b="1">
                <a:latin typeface="Tahoma" charset="0"/>
                <a:ea typeface="ＭＳ Ｐゴシック" charset="-128"/>
              </a:rPr>
              <a:t>(HDT)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29897"/>
              </p:ext>
            </p:extLst>
          </p:nvPr>
        </p:nvGraphicFramePr>
        <p:xfrm>
          <a:off x="358776" y="980728"/>
          <a:ext cx="8245672" cy="4064017"/>
        </p:xfrm>
        <a:graphic>
          <a:graphicData uri="http://schemas.openxmlformats.org/drawingml/2006/table">
            <a:tbl>
              <a:tblPr/>
              <a:tblGrid>
                <a:gridCol w="469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6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it-IT" altLang="it-IT" sz="19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g</a:t>
                      </a:r>
                      <a:r>
                        <a:rPr kumimoji="0" lang="it-IT" alt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°C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HDT=Max 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 </a:t>
                      </a:r>
                      <a:r>
                        <a:rPr kumimoji="0" lang="it-IT" altLang="it-IT" sz="19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operating</a:t>
                      </a:r>
                      <a:r>
                        <a:rPr kumimoji="0" lang="it-IT" altLang="it-IT" sz="19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°C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Thermosetting Matrices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endParaRPr kumimoji="0" lang="it-IT" alt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endParaRPr kumimoji="0" lang="it-IT" alt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DGEBA epoxy resin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150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100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TGDDM epoxy resin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fr-FR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200 – 220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fr-FR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fr-FR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Bismaleimide BMI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fr-FR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230 – 290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fr-FR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232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fr-FR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Polymide</a:t>
                      </a:r>
                      <a:r>
                        <a:rPr kumimoji="0" lang="fr-FR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ACTP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320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280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Polymide PMR 15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340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300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Thermoplastic Matrices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endParaRPr kumimoji="0" lang="it-IT" alt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endParaRPr kumimoji="0" lang="it-IT" alt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Polyeter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</a:t>
                      </a: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eter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-chetone PEEK (Semi-</a:t>
                      </a: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cryst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.)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143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180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Poly-</a:t>
                      </a: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phenylene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sulfide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PPS (Semi-</a:t>
                      </a: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cryst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.)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85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120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Polysulfone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(</a:t>
                      </a: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amorphous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185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160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Polyetherimide</a:t>
                      </a: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(PEI)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it-IT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ＭＳ Ｐゴシック" charset="-128"/>
                          <a:cs typeface="+mn-cs"/>
                        </a:rPr>
                        <a:t>(</a:t>
                      </a:r>
                      <a:r>
                        <a:rPr kumimoji="0" lang="it-IT" altLang="it-IT" sz="1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ＭＳ Ｐゴシック" charset="-128"/>
                          <a:cs typeface="+mn-cs"/>
                        </a:rPr>
                        <a:t>amorphous</a:t>
                      </a:r>
                      <a:r>
                        <a:rPr kumimoji="0" lang="it-IT" altLang="it-IT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ＭＳ Ｐゴシック" charset="-128"/>
                          <a:cs typeface="+mn-cs"/>
                        </a:rPr>
                        <a:t>)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217</a:t>
                      </a:r>
                      <a:endParaRPr kumimoji="0" lang="it-IT" alt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  <a:tab pos="3059113" algn="ctr"/>
                          <a:tab pos="6119813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3059113" algn="ctr"/>
                          <a:tab pos="6119813" algn="r"/>
                        </a:tabLst>
                      </a:pPr>
                      <a:r>
                        <a:rPr kumimoji="0" lang="it-IT" alt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180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35278" marR="352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 Box 12">
            <a:extLst>
              <a:ext uri="{FF2B5EF4-FFF2-40B4-BE49-F238E27FC236}">
                <a16:creationId xmlns:a16="http://schemas.microsoft.com/office/drawing/2014/main" id="{01120C30-0460-181D-83E1-4A6392AC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45" y="5445224"/>
            <a:ext cx="8675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</a:pPr>
            <a:r>
              <a:rPr lang="it-IT" altLang="it-IT" sz="2000" dirty="0"/>
              <a:t>HDT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usually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considered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as</a:t>
            </a:r>
            <a:r>
              <a:rPr lang="it-IT" altLang="it-IT" sz="2000" dirty="0"/>
              <a:t> the maximum </a:t>
            </a:r>
            <a:r>
              <a:rPr lang="it-IT" altLang="it-IT" sz="2000" dirty="0" err="1"/>
              <a:t>operating</a:t>
            </a:r>
            <a:r>
              <a:rPr lang="it-IT" altLang="it-IT" sz="2000" dirty="0"/>
              <a:t> temperature</a:t>
            </a:r>
          </a:p>
          <a:p>
            <a:pPr marL="342900" indent="-342900" algn="just" eaLnBrk="1" hangingPunct="1">
              <a:spcBef>
                <a:spcPts val="0"/>
              </a:spcBef>
            </a:pPr>
            <a:r>
              <a:rPr lang="it-IT" altLang="it-IT" sz="2000" dirty="0" err="1"/>
              <a:t>It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lower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than</a:t>
            </a:r>
            <a:r>
              <a:rPr lang="it-IT" altLang="it-IT" sz="2000" dirty="0"/>
              <a:t> Tg for </a:t>
            </a:r>
            <a:r>
              <a:rPr lang="it-IT" altLang="it-IT" sz="2000" dirty="0" err="1"/>
              <a:t>thermosetting</a:t>
            </a:r>
            <a:r>
              <a:rPr lang="it-IT" altLang="it-IT" sz="2000" dirty="0"/>
              <a:t> and </a:t>
            </a:r>
            <a:r>
              <a:rPr lang="it-IT" altLang="it-IT" sz="2000" dirty="0" err="1"/>
              <a:t>amorphous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thermoplastic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matrices</a:t>
            </a:r>
            <a:r>
              <a:rPr lang="it-IT" altLang="it-IT" sz="2000" dirty="0"/>
              <a:t>. </a:t>
            </a:r>
          </a:p>
          <a:p>
            <a:pPr marL="342900" indent="-342900" algn="just" eaLnBrk="1" hangingPunct="1">
              <a:spcBef>
                <a:spcPts val="0"/>
              </a:spcBef>
            </a:pPr>
            <a:r>
              <a:rPr lang="it-IT" altLang="it-IT" sz="2000" dirty="0" err="1"/>
              <a:t>Its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between</a:t>
            </a:r>
            <a:r>
              <a:rPr lang="it-IT" altLang="it-IT" sz="2000" dirty="0"/>
              <a:t> Tg and Tm for </a:t>
            </a:r>
            <a:r>
              <a:rPr lang="it-IT" altLang="it-IT" sz="2000" dirty="0" err="1"/>
              <a:t>semicrystalline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thermoplastic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matrices</a:t>
            </a:r>
            <a:endParaRPr lang="it-IT" altLang="it-IT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52640" r="6651"/>
          <a:stretch>
            <a:fillRect/>
          </a:stretch>
        </p:blipFill>
        <p:spPr bwMode="auto">
          <a:xfrm>
            <a:off x="684213" y="3867150"/>
            <a:ext cx="81375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358775" y="152400"/>
            <a:ext cx="8456613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tx2"/>
                </a:solidFill>
                <a:latin typeface="Tahoma" charset="0"/>
              </a:rPr>
              <a:t>Polymerization mechanisms</a:t>
            </a:r>
            <a:endParaRPr lang="en-GB" altLang="it-IT" sz="28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4515" name="Text Box 9"/>
          <p:cNvSpPr txBox="1">
            <a:spLocks noChangeArrowheads="1"/>
          </p:cNvSpPr>
          <p:nvPr/>
        </p:nvSpPr>
        <p:spPr bwMode="auto">
          <a:xfrm>
            <a:off x="250825" y="836613"/>
            <a:ext cx="849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/>
              <a:t>The final properties of a thermosetting matrix strongly depend on the conditions with which the monomers have been converted into the 3D network.</a:t>
            </a:r>
          </a:p>
        </p:txBody>
      </p:sp>
      <p:sp>
        <p:nvSpPr>
          <p:cNvPr id="64516" name="CasellaDiTesto 5"/>
          <p:cNvSpPr txBox="1">
            <a:spLocks noChangeArrowheads="1"/>
          </p:cNvSpPr>
          <p:nvPr/>
        </p:nvSpPr>
        <p:spPr bwMode="auto">
          <a:xfrm>
            <a:off x="323850" y="1557338"/>
            <a:ext cx="2519363" cy="92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solidFill>
                  <a:srgbClr val="2D56CB"/>
                </a:solidFill>
              </a:rPr>
              <a:t>Chain </a:t>
            </a:r>
            <a:r>
              <a:rPr lang="it-IT" altLang="it-IT" sz="1800" b="1" u="sng" dirty="0" err="1">
                <a:solidFill>
                  <a:srgbClr val="2D56CB"/>
                </a:solidFill>
              </a:rPr>
              <a:t>polymerization</a:t>
            </a:r>
            <a:endParaRPr lang="it-IT" altLang="it-IT" sz="1800" b="1" u="sng" dirty="0">
              <a:solidFill>
                <a:srgbClr val="2D56CB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800" b="1" dirty="0">
                <a:solidFill>
                  <a:srgbClr val="2D56CB"/>
                </a:solidFill>
              </a:rPr>
              <a:t> </a:t>
            </a:r>
            <a:r>
              <a:rPr lang="it-IT" altLang="it-IT" sz="1800" b="1" dirty="0" err="1">
                <a:solidFill>
                  <a:srgbClr val="2D56CB"/>
                </a:solidFill>
              </a:rPr>
              <a:t>radicalic</a:t>
            </a:r>
            <a:r>
              <a:rPr lang="it-IT" altLang="it-IT" sz="1800" b="1" dirty="0">
                <a:solidFill>
                  <a:srgbClr val="2D56CB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b="1" strike="sngStrike" dirty="0">
                <a:solidFill>
                  <a:srgbClr val="2D56CB"/>
                </a:solidFill>
              </a:rPr>
              <a:t> </a:t>
            </a:r>
            <a:r>
              <a:rPr lang="it-IT" altLang="it-IT" sz="1800" b="1" strike="sngStrike" dirty="0" err="1">
                <a:solidFill>
                  <a:srgbClr val="2D56CB"/>
                </a:solidFill>
              </a:rPr>
              <a:t>ionic</a:t>
            </a:r>
            <a:endParaRPr lang="it-IT" altLang="it-IT" sz="1800" b="1" strike="sngStrike" dirty="0">
              <a:solidFill>
                <a:srgbClr val="2D56CB"/>
              </a:solidFill>
            </a:endParaRPr>
          </a:p>
        </p:txBody>
      </p:sp>
      <p:sp>
        <p:nvSpPr>
          <p:cNvPr id="64517" name="CasellaDiTesto 8"/>
          <p:cNvSpPr txBox="1">
            <a:spLocks noChangeArrowheads="1"/>
          </p:cNvSpPr>
          <p:nvPr/>
        </p:nvSpPr>
        <p:spPr bwMode="auto">
          <a:xfrm>
            <a:off x="323850" y="2708275"/>
            <a:ext cx="2519363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 err="1">
                <a:solidFill>
                  <a:srgbClr val="FB0735"/>
                </a:solidFill>
              </a:rPr>
              <a:t>Step</a:t>
            </a:r>
            <a:r>
              <a:rPr lang="it-IT" altLang="it-IT" sz="1800" b="1" u="sng" dirty="0">
                <a:solidFill>
                  <a:srgbClr val="FB0735"/>
                </a:solidFill>
              </a:rPr>
              <a:t> </a:t>
            </a:r>
            <a:r>
              <a:rPr lang="it-IT" altLang="it-IT" sz="1800" b="1" u="sng" dirty="0" err="1">
                <a:solidFill>
                  <a:srgbClr val="FB0735"/>
                </a:solidFill>
              </a:rPr>
              <a:t>polymerization</a:t>
            </a:r>
            <a:endParaRPr lang="it-IT" altLang="it-IT" sz="1800" b="1" u="sng" dirty="0">
              <a:solidFill>
                <a:srgbClr val="FB0735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800" b="1" strike="sngStrike" dirty="0">
                <a:solidFill>
                  <a:srgbClr val="FB0735"/>
                </a:solidFill>
              </a:rPr>
              <a:t> ring opening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b="1" dirty="0">
                <a:solidFill>
                  <a:srgbClr val="FB0735"/>
                </a:solidFill>
              </a:rPr>
              <a:t> </a:t>
            </a:r>
            <a:r>
              <a:rPr lang="it-IT" altLang="it-IT" sz="1800" b="1" dirty="0" err="1">
                <a:solidFill>
                  <a:srgbClr val="FB0735"/>
                </a:solidFill>
              </a:rPr>
              <a:t>polycondensation</a:t>
            </a:r>
            <a:endParaRPr lang="it-IT" altLang="it-IT" sz="1800" b="1" dirty="0">
              <a:solidFill>
                <a:srgbClr val="FB0735"/>
              </a:solidFill>
            </a:endParaRPr>
          </a:p>
        </p:txBody>
      </p:sp>
      <p:sp>
        <p:nvSpPr>
          <p:cNvPr id="64518" name="CasellaDiTesto 9"/>
          <p:cNvSpPr txBox="1">
            <a:spLocks noChangeArrowheads="1"/>
          </p:cNvSpPr>
          <p:nvPr/>
        </p:nvSpPr>
        <p:spPr bwMode="auto">
          <a:xfrm>
            <a:off x="3059113" y="1570038"/>
            <a:ext cx="5616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Fast process, activated by an initiator, that proceeds by addition of a single monomer to a growing macromolecule (linear, branched or crosslinked). </a:t>
            </a:r>
          </a:p>
        </p:txBody>
      </p:sp>
      <p:sp>
        <p:nvSpPr>
          <p:cNvPr id="64519" name="CasellaDiTesto 10"/>
          <p:cNvSpPr txBox="1">
            <a:spLocks noChangeArrowheads="1"/>
          </p:cNvSpPr>
          <p:nvPr/>
        </p:nvSpPr>
        <p:spPr bwMode="auto">
          <a:xfrm>
            <a:off x="3132138" y="2636838"/>
            <a:ext cx="561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Step process, reaction of functional goups of monomers and oligomers with formation of species with molecular weigth gradually increased.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157"/>
          <a:stretch>
            <a:fillRect/>
          </a:stretch>
        </p:blipFill>
        <p:spPr bwMode="auto">
          <a:xfrm>
            <a:off x="323850" y="260350"/>
            <a:ext cx="3900488" cy="346075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8" descr="vv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2" b="14456"/>
          <a:stretch>
            <a:fillRect/>
          </a:stretch>
        </p:blipFill>
        <p:spPr bwMode="auto">
          <a:xfrm>
            <a:off x="4656138" y="3573463"/>
            <a:ext cx="4379912" cy="3197225"/>
          </a:xfrm>
          <a:prstGeom prst="rect">
            <a:avLst/>
          </a:prstGeom>
          <a:noFill/>
          <a:ln w="19050">
            <a:solidFill>
              <a:srgbClr val="FB073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4500563" y="404813"/>
            <a:ext cx="4495800" cy="2738437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0000CC"/>
                </a:solidFill>
              </a:rPr>
              <a:t>CHAIN POLIMERIZATION</a:t>
            </a:r>
          </a:p>
          <a:p>
            <a:pPr algn="just" eaLnBrk="1" hangingPunct="1">
              <a:spcBef>
                <a:spcPts val="600"/>
              </a:spcBef>
            </a:pPr>
            <a:r>
              <a:rPr lang="it-IT" altLang="it-IT" sz="1400"/>
              <a:t> One or more monomers with only one reactive group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400"/>
              <a:t>A reactive site is present at the end of the growing chain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/>
              <a:t>^^^M* + M </a:t>
            </a:r>
            <a:r>
              <a:rPr lang="it-IT" altLang="it-IT" sz="1400" b="1">
                <a:sym typeface="Symbol" charset="2"/>
              </a:rPr>
              <a:t>^^^M-M*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400"/>
              <a:t> </a:t>
            </a:r>
            <a:r>
              <a:rPr lang="en-US" altLang="it-IT" sz="1400"/>
              <a:t>Only the molecular species containing active centers can be added to the monomers.</a:t>
            </a:r>
            <a:endParaRPr lang="it-IT" altLang="it-IT" sz="1400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1400"/>
              <a:t> </a:t>
            </a:r>
            <a:r>
              <a:rPr lang="en-US" altLang="it-IT" sz="1400"/>
              <a:t>Very fast chain growth: a polymer with high molecular weight quickly forms and the concentration of monomers decreases continuously during the reaction. 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it-IT" sz="1400"/>
              <a:t> Monomer, polymer of high molecular weight and active centers are present at any reaction time.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it-IT" altLang="it-IT" sz="1400"/>
          </a:p>
        </p:txBody>
      </p:sp>
      <p:sp>
        <p:nvSpPr>
          <p:cNvPr id="66564" name="Text Box 9"/>
          <p:cNvSpPr txBox="1">
            <a:spLocks noChangeArrowheads="1"/>
          </p:cNvSpPr>
          <p:nvPr/>
        </p:nvSpPr>
        <p:spPr bwMode="auto">
          <a:xfrm>
            <a:off x="76200" y="3860800"/>
            <a:ext cx="4495800" cy="2808288"/>
          </a:xfrm>
          <a:prstGeom prst="rect">
            <a:avLst/>
          </a:prstGeom>
          <a:noFill/>
          <a:ln w="19050">
            <a:solidFill>
              <a:srgbClr val="FB073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B0735"/>
                </a:solidFill>
              </a:rPr>
              <a:t>STEP POLIMERIZATION</a:t>
            </a:r>
          </a:p>
          <a:p>
            <a:pPr algn="just" eaLnBrk="1" hangingPunct="1">
              <a:spcBef>
                <a:spcPts val="600"/>
              </a:spcBef>
            </a:pPr>
            <a:r>
              <a:rPr lang="it-IT" altLang="it-IT" sz="1400"/>
              <a:t> One or more monomers having at least two reactive group. 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400"/>
              <a:t> </a:t>
            </a:r>
            <a:r>
              <a:rPr lang="en-US" altLang="it-IT" sz="1400"/>
              <a:t>Any reactive molecular species can react and combine</a:t>
            </a:r>
            <a:r>
              <a:rPr lang="it-IT" altLang="it-IT" sz="1400"/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400"/>
              <a:t> </a:t>
            </a:r>
            <a:r>
              <a:rPr lang="en-US" altLang="it-IT" sz="1400"/>
              <a:t>Initial formation of oligomeric products </a:t>
            </a:r>
            <a:r>
              <a:rPr lang="it-IT" altLang="it-IT" sz="1400">
                <a:sym typeface="Symbol" charset="2"/>
              </a:rPr>
              <a:t></a:t>
            </a:r>
            <a:r>
              <a:rPr lang="en-US" altLang="it-IT" sz="1400"/>
              <a:t> rapid disappearance of the monomer immediately after the start of the reaction.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1400"/>
              <a:t> Reaction between oligomers with slow formation of polymeric products </a:t>
            </a:r>
            <a:r>
              <a:rPr lang="it-IT" altLang="it-IT" sz="1400">
                <a:sym typeface="Symbol" charset="2"/>
              </a:rPr>
              <a:t></a:t>
            </a:r>
            <a:r>
              <a:rPr lang="en-US" altLang="it-IT" sz="1400"/>
              <a:t> slow increase of the molecular weight of the growing polymer.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400"/>
              <a:t> </a:t>
            </a:r>
            <a:r>
              <a:rPr lang="en-US" altLang="it-IT" sz="1400"/>
              <a:t>Molecular species of any size are present at any reaction time. </a:t>
            </a:r>
            <a:endParaRPr lang="it-IT" altLang="it-IT" sz="1400"/>
          </a:p>
        </p:txBody>
      </p:sp>
      <p:sp>
        <p:nvSpPr>
          <p:cNvPr id="66565" name="AutoShape 15"/>
          <p:cNvSpPr>
            <a:spLocks noChangeArrowheads="1"/>
          </p:cNvSpPr>
          <p:nvPr/>
        </p:nvSpPr>
        <p:spPr bwMode="auto">
          <a:xfrm>
            <a:off x="4256088" y="1485900"/>
            <a:ext cx="215900" cy="71438"/>
          </a:xfrm>
          <a:prstGeom prst="leftArrow">
            <a:avLst>
              <a:gd name="adj1" fmla="val 50000"/>
              <a:gd name="adj2" fmla="val 75555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8456612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Polymer Matrices: thermoplastic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sp>
        <p:nvSpPr>
          <p:cNvPr id="19458" name="Text Box 1031"/>
          <p:cNvSpPr txBox="1">
            <a:spLocks noChangeArrowheads="1"/>
          </p:cNvSpPr>
          <p:nvPr/>
        </p:nvSpPr>
        <p:spPr bwMode="auto">
          <a:xfrm>
            <a:off x="669925" y="803275"/>
            <a:ext cx="8474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/>
          </a:p>
        </p:txBody>
      </p:sp>
      <p:sp>
        <p:nvSpPr>
          <p:cNvPr id="19459" name="Text Box 1032"/>
          <p:cNvSpPr txBox="1">
            <a:spLocks noChangeArrowheads="1"/>
          </p:cNvSpPr>
          <p:nvPr/>
        </p:nvSpPr>
        <p:spPr bwMode="auto">
          <a:xfrm>
            <a:off x="323850" y="1052513"/>
            <a:ext cx="8497888" cy="53276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it-IT" altLang="it-IT" sz="1800" b="1" u="sng" dirty="0" err="1">
                <a:solidFill>
                  <a:srgbClr val="0000CC"/>
                </a:solidFill>
              </a:rPr>
              <a:t>Thermoplastic</a:t>
            </a:r>
            <a:r>
              <a:rPr lang="it-IT" altLang="it-IT" sz="1800" b="1" u="sng" dirty="0">
                <a:solidFill>
                  <a:srgbClr val="0000CC"/>
                </a:solidFill>
              </a:rPr>
              <a:t> </a:t>
            </a:r>
            <a:r>
              <a:rPr lang="it-IT" altLang="it-IT" sz="1800" b="1" u="sng" dirty="0" err="1">
                <a:solidFill>
                  <a:srgbClr val="0000CC"/>
                </a:solidFill>
              </a:rPr>
              <a:t>Matrices</a:t>
            </a:r>
            <a:endParaRPr lang="it-IT" altLang="it-IT" sz="1800" b="1" u="sng" dirty="0">
              <a:solidFill>
                <a:srgbClr val="0000CC"/>
              </a:solidFill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it-IT" altLang="it-IT" sz="1800" dirty="0" err="1"/>
              <a:t>During</a:t>
            </a:r>
            <a:r>
              <a:rPr lang="it-IT" altLang="it-IT" sz="1800" dirty="0"/>
              <a:t> composite manufacturing  </a:t>
            </a:r>
            <a:r>
              <a:rPr lang="it-IT" altLang="it-IT" sz="1800" dirty="0" err="1"/>
              <a:t>they</a:t>
            </a:r>
            <a:r>
              <a:rPr lang="it-IT" altLang="it-IT" sz="1800" dirty="0"/>
              <a:t> are </a:t>
            </a:r>
            <a:r>
              <a:rPr lang="it-IT" altLang="it-IT" sz="1800" dirty="0" err="1"/>
              <a:t>used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as</a:t>
            </a:r>
            <a:r>
              <a:rPr lang="it-IT" altLang="it-IT" sz="1800" dirty="0"/>
              <a:t> </a:t>
            </a:r>
            <a:r>
              <a:rPr lang="it-IT" altLang="it-IT" sz="1800" b="1" u="sng" dirty="0"/>
              <a:t>high </a:t>
            </a:r>
            <a:r>
              <a:rPr lang="it-IT" altLang="it-IT" sz="1800" b="1" u="sng" dirty="0" err="1"/>
              <a:t>molecular</a:t>
            </a:r>
            <a:r>
              <a:rPr lang="it-IT" altLang="it-IT" sz="1800" b="1" u="sng" dirty="0"/>
              <a:t> </a:t>
            </a:r>
            <a:r>
              <a:rPr lang="it-IT" altLang="it-IT" sz="1800" b="1" u="sng" dirty="0" err="1"/>
              <a:t>weigth</a:t>
            </a:r>
            <a:r>
              <a:rPr lang="it-IT" altLang="it-IT" sz="1800" b="1" u="sng" dirty="0"/>
              <a:t> </a:t>
            </a:r>
            <a:r>
              <a:rPr lang="it-IT" altLang="it-IT" sz="1800" b="1" u="sng" dirty="0" err="1"/>
              <a:t>polymers</a:t>
            </a:r>
            <a:r>
              <a:rPr lang="it-IT" altLang="it-IT" sz="1800" b="1" u="sng" dirty="0"/>
              <a:t>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it-IT" sz="1800" dirty="0"/>
              <a:t>that can be melted for the fiber impregnation and then cooled.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it-IT" altLang="it-IT" sz="1800" dirty="0" err="1"/>
              <a:t>Features</a:t>
            </a:r>
            <a:r>
              <a:rPr lang="it-IT" altLang="it-IT" sz="1800" dirty="0"/>
              <a:t> :</a:t>
            </a:r>
            <a:endParaRPr lang="it-IT" altLang="ja-JP" sz="1800" dirty="0"/>
          </a:p>
          <a:p>
            <a:pPr eaLnBrk="1" hangingPunct="1">
              <a:spcBef>
                <a:spcPct val="15000"/>
              </a:spcBef>
            </a:pPr>
            <a:r>
              <a:rPr lang="en-US" altLang="it-IT" sz="1800" dirty="0"/>
              <a:t>  Fast processing (there is </a:t>
            </a:r>
            <a:r>
              <a:rPr lang="en-US" altLang="it-IT" sz="1800" u="sng" dirty="0"/>
              <a:t>no curing</a:t>
            </a:r>
            <a:r>
              <a:rPr lang="it-IT" altLang="it-IT" sz="1800" dirty="0"/>
              <a:t>).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it-IT" sz="1800" dirty="0"/>
              <a:t>  Their processing requires </a:t>
            </a:r>
            <a:r>
              <a:rPr lang="en-US" altLang="it-IT" sz="1800" u="sng" dirty="0"/>
              <a:t>high temperatures and pressures </a:t>
            </a:r>
            <a:r>
              <a:rPr lang="en-US" altLang="it-IT" sz="1800" dirty="0"/>
              <a:t>due to their high viscosity.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it-IT" sz="1800" dirty="0"/>
              <a:t>  They can be re-melted through multiple forming and assembly (</a:t>
            </a:r>
            <a:r>
              <a:rPr lang="en-US" altLang="it-IT" sz="1800" u="sng" dirty="0"/>
              <a:t>recycling and welding</a:t>
            </a:r>
            <a:r>
              <a:rPr lang="en-US" altLang="it-IT" sz="1800" dirty="0"/>
              <a:t>)</a:t>
            </a:r>
            <a:r>
              <a:rPr lang="it-IT" altLang="it-IT" sz="1800" dirty="0"/>
              <a:t>.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it-IT" sz="1800" dirty="0"/>
              <a:t>  Amorphous or semi-crystalline solids that soften or melt due to the temperature</a:t>
            </a:r>
          </a:p>
          <a:p>
            <a:pPr eaLnBrk="1" hangingPunct="1">
              <a:spcBef>
                <a:spcPct val="15000"/>
              </a:spcBef>
            </a:pPr>
            <a:r>
              <a:rPr lang="it-IT" altLang="it-IT" sz="1800" dirty="0"/>
              <a:t>  </a:t>
            </a:r>
            <a:r>
              <a:rPr lang="it-IT" altLang="it-IT" sz="1800" dirty="0" err="1"/>
              <a:t>Reversible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physical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process</a:t>
            </a:r>
            <a:endParaRPr lang="it-IT" altLang="it-IT" sz="1800" dirty="0"/>
          </a:p>
          <a:p>
            <a:pPr eaLnBrk="1" hangingPunct="1">
              <a:spcBef>
                <a:spcPct val="15000"/>
              </a:spcBef>
            </a:pPr>
            <a:r>
              <a:rPr lang="it-IT" altLang="it-IT" sz="1800" dirty="0"/>
              <a:t>  High </a:t>
            </a:r>
            <a:r>
              <a:rPr lang="it-IT" altLang="it-IT" sz="1800" dirty="0" err="1"/>
              <a:t>molecular</a:t>
            </a:r>
            <a:r>
              <a:rPr lang="it-IT" altLang="it-IT" sz="1800" dirty="0"/>
              <a:t> </a:t>
            </a:r>
            <a:r>
              <a:rPr lang="it-IT" altLang="it-IT" sz="1800" dirty="0" err="1"/>
              <a:t>weight</a:t>
            </a:r>
            <a:r>
              <a:rPr lang="it-IT" altLang="it-IT" sz="1800" dirty="0"/>
              <a:t> </a:t>
            </a:r>
          </a:p>
          <a:p>
            <a:pPr eaLnBrk="1" hangingPunct="1">
              <a:spcBef>
                <a:spcPct val="15000"/>
              </a:spcBef>
            </a:pPr>
            <a:r>
              <a:rPr lang="it-IT" altLang="it-IT" sz="1800" dirty="0"/>
              <a:t>  </a:t>
            </a:r>
            <a:r>
              <a:rPr lang="it-IT" altLang="it-IT" sz="1800" dirty="0" err="1"/>
              <a:t>Toughness</a:t>
            </a:r>
            <a:endParaRPr lang="it-IT" altLang="it-IT" sz="1800" dirty="0"/>
          </a:p>
          <a:p>
            <a:pPr eaLnBrk="1" hangingPunct="1">
              <a:spcBef>
                <a:spcPct val="15000"/>
              </a:spcBef>
            </a:pPr>
            <a:r>
              <a:rPr lang="en-US" altLang="it-IT" sz="1800" dirty="0"/>
              <a:t>  Poor dimensional stability (high creep, effect of solvents, they can flow upon heating)</a:t>
            </a:r>
          </a:p>
          <a:p>
            <a:pPr eaLnBrk="1" hangingPunct="1">
              <a:spcBef>
                <a:spcPct val="15000"/>
              </a:spcBef>
            </a:pPr>
            <a:r>
              <a:rPr lang="it-IT" altLang="it-IT" sz="1800" dirty="0"/>
              <a:t>  </a:t>
            </a:r>
            <a:r>
              <a:rPr lang="it-IT" altLang="it-IT" sz="1800" dirty="0" err="1"/>
              <a:t>Shrinkage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after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molding</a:t>
            </a:r>
            <a:endParaRPr lang="it-IT" altLang="it-IT" sz="1800" dirty="0"/>
          </a:p>
          <a:p>
            <a:pPr eaLnBrk="1" hangingPunct="1">
              <a:spcBef>
                <a:spcPct val="15000"/>
              </a:spcBef>
            </a:pPr>
            <a:r>
              <a:rPr lang="en-US" altLang="it-IT" sz="1800" dirty="0"/>
              <a:t>  Mechanical properties dependent on the molecular weight 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it-IT" sz="1800" dirty="0"/>
              <a:t>Advanced thermoplastics: strength to high temperature, creep resistance, resistance to solvents</a:t>
            </a:r>
            <a:endParaRPr lang="it-IT" altLang="it-IT" sz="1800" dirty="0"/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GB" altLang="it-IT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4973638" y="109538"/>
            <a:ext cx="42465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u="sng"/>
              <a:t>Thermosetting Matrices</a:t>
            </a:r>
          </a:p>
          <a:p>
            <a:pPr eaLnBrk="1" hangingPunct="1">
              <a:spcBef>
                <a:spcPct val="50000"/>
              </a:spcBef>
              <a:spcAft>
                <a:spcPts val="300"/>
              </a:spcAft>
              <a:buFontTx/>
              <a:buNone/>
            </a:pPr>
            <a:r>
              <a:rPr lang="it-IT" altLang="it-IT" sz="2200" b="1" i="1"/>
              <a:t>Advantages 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/>
              <a:t> Low viscosity (good fiber impregnation)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/>
              <a:t> Thermal stability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/>
              <a:t> Chemical resistance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/>
              <a:t> Low creep</a:t>
            </a:r>
            <a:endParaRPr lang="en-GB" altLang="it-IT" sz="2200" b="1"/>
          </a:p>
        </p:txBody>
      </p:sp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07504" y="76200"/>
            <a:ext cx="4648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u="sng" dirty="0" err="1"/>
              <a:t>Thermoplastic</a:t>
            </a:r>
            <a:r>
              <a:rPr lang="it-IT" altLang="it-IT" sz="2800" b="1" u="sng" dirty="0"/>
              <a:t> </a:t>
            </a:r>
            <a:r>
              <a:rPr lang="it-IT" altLang="it-IT" sz="2800" b="1" u="sng" dirty="0" err="1"/>
              <a:t>Matrices</a:t>
            </a:r>
            <a:endParaRPr lang="it-IT" altLang="it-IT" sz="2800" b="1" u="sng" dirty="0"/>
          </a:p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it-IT" altLang="it-IT" sz="2200" b="1" i="1" dirty="0" err="1"/>
              <a:t>Advantages</a:t>
            </a:r>
            <a:r>
              <a:rPr lang="it-IT" altLang="it-IT" sz="2200" b="1" i="1" dirty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High </a:t>
            </a:r>
            <a:r>
              <a:rPr lang="it-IT" altLang="it-IT" sz="2200" b="1" dirty="0" err="1"/>
              <a:t>fracture</a:t>
            </a:r>
            <a:r>
              <a:rPr lang="it-IT" altLang="it-IT" sz="2200" b="1" dirty="0"/>
              <a:t> </a:t>
            </a:r>
            <a:r>
              <a:rPr lang="it-IT" altLang="it-IT" sz="2200" b="1" dirty="0" err="1"/>
              <a:t>toughness</a:t>
            </a:r>
            <a:endParaRPr lang="it-IT" altLang="it-IT" sz="2200" b="1" dirty="0"/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 High </a:t>
            </a:r>
            <a:r>
              <a:rPr lang="it-IT" altLang="it-IT" sz="2200" b="1" dirty="0" err="1"/>
              <a:t>strain</a:t>
            </a:r>
            <a:r>
              <a:rPr lang="it-IT" altLang="it-IT" sz="2200" b="1" dirty="0"/>
              <a:t> </a:t>
            </a:r>
            <a:r>
              <a:rPr lang="it-IT" altLang="it-IT" sz="2200" b="1" dirty="0" err="1"/>
              <a:t>at</a:t>
            </a:r>
            <a:r>
              <a:rPr lang="it-IT" altLang="it-IT" sz="2200" b="1" dirty="0"/>
              <a:t> break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</a:t>
            </a:r>
            <a:r>
              <a:rPr lang="en-US" altLang="it-IT" sz="2200" b="1" dirty="0"/>
              <a:t>Unlimited storage time at room temperature </a:t>
            </a:r>
            <a:endParaRPr lang="it-IT" altLang="it-IT" sz="2200" b="1" dirty="0"/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Short manufacturing time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</a:t>
            </a:r>
            <a:r>
              <a:rPr lang="en-US" altLang="it-IT" sz="2200" b="1" dirty="0"/>
              <a:t>Easy repair by welding or solvents </a:t>
            </a:r>
            <a:endParaRPr lang="it-IT" altLang="it-IT" sz="2200" b="1" dirty="0"/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Post-</a:t>
            </a:r>
            <a:r>
              <a:rPr lang="it-IT" altLang="it-IT" sz="2200" b="1" dirty="0" err="1"/>
              <a:t>forming</a:t>
            </a:r>
            <a:r>
              <a:rPr lang="it-IT" altLang="it-IT" sz="2200" b="1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it-IT" altLang="it-IT" sz="2200" b="1" dirty="0"/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it-IT" altLang="it-IT" sz="2200" b="1" i="1" dirty="0" err="1"/>
              <a:t>Disadvantages</a:t>
            </a:r>
            <a:r>
              <a:rPr lang="it-IT" altLang="it-IT" sz="2200" b="1" i="1" dirty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H</a:t>
            </a:r>
            <a:r>
              <a:rPr lang="en-US" altLang="it-IT" sz="2200" b="1" dirty="0" err="1"/>
              <a:t>igh</a:t>
            </a:r>
            <a:r>
              <a:rPr lang="en-US" altLang="it-IT" sz="2200" b="1" dirty="0"/>
              <a:t> viscosity in</a:t>
            </a:r>
            <a:br>
              <a:rPr lang="en-US" altLang="it-IT" sz="2200" b="1" dirty="0"/>
            </a:br>
            <a:r>
              <a:rPr lang="en-US" altLang="it-IT" sz="2200" b="1" dirty="0"/>
              <a:t>the molten state </a:t>
            </a:r>
            <a:r>
              <a:rPr lang="it-IT" altLang="it-IT" sz="2200" b="1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High </a:t>
            </a:r>
            <a:r>
              <a:rPr lang="it-IT" altLang="it-IT" sz="2200" b="1" dirty="0" err="1"/>
              <a:t>creep</a:t>
            </a:r>
            <a:r>
              <a:rPr lang="it-IT" altLang="it-IT" sz="2200" b="1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/>
              <a:t> </a:t>
            </a:r>
            <a:r>
              <a:rPr lang="it-IT" altLang="it-IT" sz="2200" b="1" dirty="0" err="1"/>
              <a:t>Low</a:t>
            </a:r>
            <a:r>
              <a:rPr lang="it-IT" altLang="it-IT" sz="2200" b="1" dirty="0"/>
              <a:t> </a:t>
            </a:r>
            <a:r>
              <a:rPr lang="it-IT" altLang="it-IT" sz="2200" b="1" dirty="0" err="1"/>
              <a:t>thermal</a:t>
            </a:r>
            <a:endParaRPr lang="it-IT" altLang="it-IT" sz="2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 err="1"/>
              <a:t>stability</a:t>
            </a:r>
            <a:r>
              <a:rPr lang="it-IT" altLang="it-IT" sz="2200" b="1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it-IT" altLang="it-IT" sz="2200" b="1" dirty="0"/>
          </a:p>
        </p:txBody>
      </p:sp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/>
          <a:stretch>
            <a:fillRect/>
          </a:stretch>
        </p:blipFill>
        <p:spPr bwMode="auto">
          <a:xfrm>
            <a:off x="2362200" y="3403600"/>
            <a:ext cx="3462338" cy="276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5884863" y="3795713"/>
            <a:ext cx="34115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it-IT" altLang="it-IT" sz="2200" b="1" i="1"/>
              <a:t>Disadvantages: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/>
              <a:t> </a:t>
            </a:r>
            <a:r>
              <a:rPr lang="en-US" altLang="it-IT" sz="2200" b="1"/>
              <a:t>Limited storage time at room temperature</a:t>
            </a:r>
            <a:endParaRPr lang="it-IT" altLang="it-IT" sz="2200" b="1"/>
          </a:p>
          <a:p>
            <a:pPr eaLnBrk="1" hangingPunct="1">
              <a:spcBef>
                <a:spcPct val="0"/>
              </a:spcBef>
            </a:pPr>
            <a:r>
              <a:rPr lang="it-IT" altLang="it-IT" sz="2200" b="1"/>
              <a:t> Long manufacturing time in the mold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/>
              <a:t> Low strain at break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 dirty="0" err="1">
                <a:latin typeface="Tahoma" charset="0"/>
                <a:ea typeface="ＭＳ Ｐゴシック" charset="-128"/>
              </a:rPr>
              <a:t>Thermoplastic</a:t>
            </a:r>
            <a:r>
              <a:rPr lang="it-IT" altLang="it-IT" sz="2800" b="1" dirty="0">
                <a:latin typeface="Tahoma" charset="0"/>
                <a:ea typeface="ＭＳ Ｐゴシック" charset="-128"/>
              </a:rPr>
              <a:t> </a:t>
            </a:r>
            <a:r>
              <a:rPr lang="it-IT" altLang="it-IT" sz="2800" b="1" dirty="0" err="1">
                <a:latin typeface="Tahoma" charset="0"/>
                <a:ea typeface="ＭＳ Ｐゴシック" charset="-128"/>
              </a:rPr>
              <a:t>polymer</a:t>
            </a:r>
            <a:r>
              <a:rPr lang="it-IT" altLang="it-IT" sz="2800" b="1" dirty="0">
                <a:latin typeface="Tahoma" charset="0"/>
                <a:ea typeface="ＭＳ Ｐゴシック" charset="-128"/>
              </a:rPr>
              <a:t> </a:t>
            </a:r>
            <a:r>
              <a:rPr lang="it-IT" altLang="it-IT" sz="2800" b="1" dirty="0" err="1">
                <a:latin typeface="Tahoma" charset="0"/>
                <a:ea typeface="ＭＳ Ｐゴシック" charset="-128"/>
              </a:rPr>
              <a:t>matrices</a:t>
            </a:r>
            <a:endParaRPr lang="en-GB" altLang="it-IT" sz="2800" b="1" dirty="0">
              <a:latin typeface="Tahoma" charset="0"/>
              <a:ea typeface="ＭＳ Ｐゴシック" charset="-128"/>
            </a:endParaRPr>
          </a:p>
        </p:txBody>
      </p:sp>
      <p:sp>
        <p:nvSpPr>
          <p:cNvPr id="23554" name="Text Box 1031"/>
          <p:cNvSpPr txBox="1">
            <a:spLocks noChangeArrowheads="1"/>
          </p:cNvSpPr>
          <p:nvPr/>
        </p:nvSpPr>
        <p:spPr bwMode="auto">
          <a:xfrm>
            <a:off x="304800" y="8382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it-IT" altLang="it-IT" sz="2400" b="1" i="1" u="sng" dirty="0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200" b="1" dirty="0"/>
              <a:t>  </a:t>
            </a:r>
            <a:r>
              <a:rPr lang="it-IT" altLang="it-IT" sz="2400" b="1" dirty="0"/>
              <a:t>High performance </a:t>
            </a:r>
            <a:r>
              <a:rPr lang="it-IT" altLang="it-IT" sz="2400" b="1" dirty="0" err="1"/>
              <a:t>polymers</a:t>
            </a:r>
            <a:r>
              <a:rPr lang="it-IT" altLang="it-IT" sz="2400" b="1" dirty="0"/>
              <a:t>: </a:t>
            </a:r>
            <a:r>
              <a:rPr lang="it-IT" altLang="it-IT" sz="2400" u="sng" dirty="0"/>
              <a:t>Poliamide-</a:t>
            </a:r>
            <a:r>
              <a:rPr lang="it-IT" altLang="it-IT" sz="2400" u="sng" dirty="0" err="1"/>
              <a:t>imide</a:t>
            </a:r>
            <a:r>
              <a:rPr lang="it-IT" altLang="it-IT" sz="2400" dirty="0"/>
              <a:t> (PAI), </a:t>
            </a:r>
            <a:r>
              <a:rPr lang="it-IT" altLang="it-IT" sz="2400" u="sng" dirty="0" err="1"/>
              <a:t>Polyether</a:t>
            </a:r>
            <a:r>
              <a:rPr lang="it-IT" altLang="it-IT" sz="2400" u="sng" dirty="0"/>
              <a:t>-ether </a:t>
            </a:r>
            <a:r>
              <a:rPr lang="it-IT" altLang="it-IT" sz="2400" u="sng" dirty="0" err="1"/>
              <a:t>ketone</a:t>
            </a:r>
            <a:r>
              <a:rPr lang="it-IT" altLang="it-IT" sz="2400" dirty="0"/>
              <a:t> (PEEK), </a:t>
            </a:r>
            <a:r>
              <a:rPr lang="it-IT" altLang="it-IT" sz="2400" u="sng" dirty="0"/>
              <a:t>Poly ether sulfone </a:t>
            </a:r>
            <a:r>
              <a:rPr lang="it-IT" altLang="it-IT" sz="2400" dirty="0"/>
              <a:t>(PES), </a:t>
            </a:r>
            <a:r>
              <a:rPr lang="it-IT" altLang="it-IT" sz="2400" u="sng" dirty="0"/>
              <a:t>Poly-</a:t>
            </a:r>
            <a:r>
              <a:rPr lang="it-IT" altLang="it-IT" sz="2400" u="sng" dirty="0" err="1"/>
              <a:t>phenilensulfide</a:t>
            </a:r>
            <a:r>
              <a:rPr lang="it-IT" altLang="it-IT" sz="2400" dirty="0"/>
              <a:t> (PPS), </a:t>
            </a:r>
            <a:r>
              <a:rPr lang="it-IT" altLang="it-IT" sz="2400" u="sng" dirty="0" err="1"/>
              <a:t>Polyeterimide</a:t>
            </a:r>
            <a:r>
              <a:rPr lang="it-IT" altLang="it-IT" sz="2400" dirty="0"/>
              <a:t> (PEI):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as</a:t>
            </a:r>
            <a:r>
              <a:rPr lang="it-IT" altLang="it-IT" sz="2400" dirty="0"/>
              <a:t> composite </a:t>
            </a:r>
            <a:r>
              <a:rPr lang="it-IT" altLang="it-IT" sz="2400" dirty="0" err="1"/>
              <a:t>matrices</a:t>
            </a:r>
            <a:r>
              <a:rPr lang="it-IT" altLang="it-IT" sz="2400" dirty="0"/>
              <a:t> with </a:t>
            </a:r>
            <a:r>
              <a:rPr lang="it-IT" altLang="it-IT" sz="2400" dirty="0" err="1"/>
              <a:t>continuous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fibers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mainly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graphite</a:t>
            </a:r>
            <a:r>
              <a:rPr lang="it-IT" altLang="it-IT" sz="2400" dirty="0"/>
              <a:t>. 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endParaRPr lang="it-IT" altLang="it-IT" sz="2400" dirty="0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400" b="1" dirty="0" err="1"/>
              <a:t>Technopolymers</a:t>
            </a:r>
            <a:r>
              <a:rPr lang="it-IT" altLang="it-IT" sz="2400" b="1" dirty="0"/>
              <a:t>:</a:t>
            </a:r>
            <a:r>
              <a:rPr lang="it-IT" altLang="it-IT" sz="2200" b="1" dirty="0"/>
              <a:t> </a:t>
            </a:r>
            <a:r>
              <a:rPr lang="it-IT" altLang="it-IT" sz="2400" u="sng" dirty="0" err="1"/>
              <a:t>Polyamides</a:t>
            </a:r>
            <a:r>
              <a:rPr lang="it-IT" altLang="it-IT" sz="2400" dirty="0"/>
              <a:t> (6 o 6.6), </a:t>
            </a:r>
            <a:r>
              <a:rPr lang="it-IT" altLang="it-IT" sz="2400" u="sng" dirty="0" err="1"/>
              <a:t>thermoplastic</a:t>
            </a:r>
            <a:r>
              <a:rPr lang="it-IT" altLang="it-IT" sz="2400" u="sng" dirty="0"/>
              <a:t> </a:t>
            </a:r>
            <a:r>
              <a:rPr lang="it-IT" altLang="it-IT" sz="2400" u="sng" dirty="0" err="1"/>
              <a:t>polyesters</a:t>
            </a:r>
            <a:r>
              <a:rPr lang="it-IT" altLang="it-IT" sz="2400" u="sng" dirty="0"/>
              <a:t> </a:t>
            </a:r>
            <a:r>
              <a:rPr lang="it-IT" altLang="it-IT" sz="2400" dirty="0"/>
              <a:t>(PET, PBT), </a:t>
            </a:r>
            <a:r>
              <a:rPr lang="it-IT" altLang="it-IT" sz="2400" u="sng" dirty="0" err="1"/>
              <a:t>Policarbonates</a:t>
            </a:r>
            <a:r>
              <a:rPr lang="it-IT" altLang="it-IT" sz="2400" dirty="0"/>
              <a:t> (PC): </a:t>
            </a:r>
            <a:r>
              <a:rPr lang="it-IT" altLang="it-IT" sz="2400" dirty="0" err="1"/>
              <a:t>largely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in  injection </a:t>
            </a:r>
            <a:r>
              <a:rPr lang="it-IT" altLang="it-IT" sz="2400" dirty="0" err="1"/>
              <a:t>molding</a:t>
            </a:r>
            <a:r>
              <a:rPr lang="it-IT" altLang="it-IT" sz="2400" dirty="0"/>
              <a:t> with short </a:t>
            </a:r>
            <a:r>
              <a:rPr lang="it-IT" altLang="it-IT" sz="2400" dirty="0" err="1"/>
              <a:t>reinforcing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fibers</a:t>
            </a:r>
            <a:r>
              <a:rPr lang="it-IT" altLang="it-IT" sz="2400" dirty="0"/>
              <a:t>. </a:t>
            </a:r>
            <a:r>
              <a:rPr lang="it-IT" altLang="it-IT" sz="2400" dirty="0" err="1"/>
              <a:t>Also</a:t>
            </a:r>
            <a:r>
              <a:rPr lang="it-IT" altLang="it-IT" sz="2400" dirty="0"/>
              <a:t>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with </a:t>
            </a:r>
            <a:r>
              <a:rPr lang="it-IT" altLang="it-IT" sz="2400" dirty="0" err="1"/>
              <a:t>continuous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fibers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mainly</a:t>
            </a:r>
            <a:r>
              <a:rPr lang="it-IT" altLang="it-IT" sz="2400" dirty="0"/>
              <a:t> glass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endParaRPr lang="it-IT" altLang="it-IT" sz="2400" b="1" dirty="0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400" b="1" dirty="0"/>
              <a:t>  Commodity </a:t>
            </a:r>
            <a:r>
              <a:rPr lang="it-IT" altLang="it-IT" sz="2400" b="1" dirty="0" err="1"/>
              <a:t>polymers</a:t>
            </a:r>
            <a:r>
              <a:rPr lang="it-IT" altLang="it-IT" sz="2400" b="1" dirty="0"/>
              <a:t>: </a:t>
            </a:r>
            <a:r>
              <a:rPr lang="it-IT" altLang="it-IT" sz="2400" dirty="0" err="1"/>
              <a:t>Polypropilene</a:t>
            </a:r>
            <a:r>
              <a:rPr lang="it-IT" altLang="it-IT" sz="2400" dirty="0"/>
              <a:t> (PP) ): </a:t>
            </a:r>
            <a:r>
              <a:rPr lang="it-IT" altLang="it-IT" sz="2400" dirty="0" err="1"/>
              <a:t>largely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in  injection </a:t>
            </a:r>
            <a:r>
              <a:rPr lang="it-IT" altLang="it-IT" sz="2400" dirty="0" err="1"/>
              <a:t>molding</a:t>
            </a:r>
            <a:r>
              <a:rPr lang="it-IT" altLang="it-IT" sz="2400" dirty="0"/>
              <a:t> with short </a:t>
            </a:r>
            <a:r>
              <a:rPr lang="it-IT" altLang="it-IT" sz="2400" dirty="0" err="1"/>
              <a:t>reinforcing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fibers</a:t>
            </a:r>
            <a:r>
              <a:rPr lang="it-IT" altLang="it-IT" sz="2400" dirty="0"/>
              <a:t>. 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</a:pPr>
            <a:endParaRPr lang="it-IT" altLang="it-IT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58775" y="3429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Thermosetting polymer matrix</a:t>
            </a:r>
            <a:endParaRPr lang="en-GB" altLang="it-IT" sz="2800" b="1">
              <a:latin typeface="Tahoma" charset="0"/>
              <a:ea typeface="ＭＳ Ｐゴシック" charset="-128"/>
            </a:endParaRPr>
          </a:p>
        </p:txBody>
      </p:sp>
      <p:sp>
        <p:nvSpPr>
          <p:cNvPr id="25602" name="Text Box 1029"/>
          <p:cNvSpPr txBox="1">
            <a:spLocks noChangeArrowheads="1"/>
          </p:cNvSpPr>
          <p:nvPr/>
        </p:nvSpPr>
        <p:spPr bwMode="auto">
          <a:xfrm>
            <a:off x="304800" y="1052513"/>
            <a:ext cx="85328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it-IT" altLang="it-IT" sz="2400" b="1" i="1" u="sng" dirty="0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200" b="1" dirty="0"/>
              <a:t>  </a:t>
            </a:r>
            <a:r>
              <a:rPr lang="it-IT" altLang="it-IT" sz="2400" b="1" u="sng" dirty="0" err="1"/>
              <a:t>Epoxy</a:t>
            </a:r>
            <a:r>
              <a:rPr lang="it-IT" altLang="it-IT" sz="2400" b="1" dirty="0"/>
              <a:t>: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mostly</a:t>
            </a:r>
            <a:r>
              <a:rPr lang="it-IT" altLang="it-IT" sz="2400" dirty="0"/>
              <a:t> in </a:t>
            </a:r>
            <a:r>
              <a:rPr lang="it-IT" altLang="it-IT" sz="2400" dirty="0" err="1"/>
              <a:t>aeronautical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aerospace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applications</a:t>
            </a:r>
            <a:r>
              <a:rPr lang="it-IT" altLang="it-IT" sz="2400" dirty="0"/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400" b="1" dirty="0"/>
              <a:t>  </a:t>
            </a:r>
            <a:r>
              <a:rPr lang="it-IT" altLang="it-IT" sz="2400" b="1" u="sng" dirty="0" err="1"/>
              <a:t>Polyester</a:t>
            </a:r>
            <a:r>
              <a:rPr lang="it-IT" altLang="it-IT" sz="2400" b="1" u="sng" dirty="0"/>
              <a:t> and </a:t>
            </a:r>
            <a:r>
              <a:rPr lang="it-IT" altLang="it-IT" sz="2400" b="1" u="sng" dirty="0" err="1"/>
              <a:t>vinyl</a:t>
            </a:r>
            <a:r>
              <a:rPr lang="it-IT" altLang="it-IT" sz="2400" b="1" u="sng" dirty="0"/>
              <a:t> </a:t>
            </a:r>
            <a:r>
              <a:rPr lang="it-IT" altLang="it-IT" sz="2400" b="1" u="sng" dirty="0" err="1"/>
              <a:t>ester</a:t>
            </a:r>
            <a:r>
              <a:rPr lang="it-IT" altLang="it-IT" sz="2400" b="1" dirty="0"/>
              <a:t>: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in </a:t>
            </a:r>
            <a:r>
              <a:rPr lang="it-IT" altLang="it-IT" sz="2400" dirty="0" err="1"/>
              <a:t>automotive</a:t>
            </a:r>
            <a:r>
              <a:rPr lang="it-IT" altLang="it-IT" sz="2400" dirty="0"/>
              <a:t>, marine, </a:t>
            </a:r>
            <a:r>
              <a:rPr lang="it-IT" altLang="it-IT" sz="2400" dirty="0" err="1"/>
              <a:t>chemical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electrical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applications</a:t>
            </a:r>
            <a:r>
              <a:rPr lang="it-IT" altLang="it-IT" sz="2400" dirty="0"/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400" b="1" dirty="0"/>
              <a:t>  </a:t>
            </a:r>
            <a:r>
              <a:rPr lang="it-IT" altLang="it-IT" sz="2400" b="1" u="sng" dirty="0" err="1"/>
              <a:t>Phenolic</a:t>
            </a:r>
            <a:r>
              <a:rPr lang="it-IT" altLang="it-IT" sz="2400" b="1" dirty="0"/>
              <a:t>: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in bulk </a:t>
            </a:r>
            <a:r>
              <a:rPr lang="it-IT" altLang="it-IT" sz="2400" dirty="0" err="1"/>
              <a:t>molding</a:t>
            </a:r>
            <a:r>
              <a:rPr lang="it-IT" altLang="it-IT" sz="2400" dirty="0"/>
              <a:t> compound and </a:t>
            </a:r>
            <a:r>
              <a:rPr lang="en-US" altLang="it-IT" sz="2400" dirty="0"/>
              <a:t>used in internal components of public transport vehicles  where the fire resistance is required. </a:t>
            </a:r>
            <a:endParaRPr lang="it-IT" altLang="it-IT" sz="2400" dirty="0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400" dirty="0"/>
              <a:t> </a:t>
            </a:r>
            <a:r>
              <a:rPr lang="it-IT" altLang="it-IT" sz="2400" b="1" i="1" u="sng" dirty="0" err="1"/>
              <a:t>Polyurethane</a:t>
            </a:r>
            <a:r>
              <a:rPr lang="it-IT" altLang="it-IT" sz="2400" dirty="0"/>
              <a:t>: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when</a:t>
            </a:r>
            <a:r>
              <a:rPr lang="it-IT" altLang="it-IT" sz="2400" dirty="0"/>
              <a:t> fast </a:t>
            </a:r>
            <a:r>
              <a:rPr lang="it-IT" altLang="it-IT" sz="2400" dirty="0" err="1"/>
              <a:t>curing</a:t>
            </a:r>
            <a:r>
              <a:rPr lang="it-IT" altLang="it-IT" sz="2400" dirty="0"/>
              <a:t> (1-3 min)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needed</a:t>
            </a:r>
            <a:r>
              <a:rPr lang="it-IT" altLang="it-IT" sz="2400" dirty="0"/>
              <a:t> (automotive parts for </a:t>
            </a:r>
            <a:r>
              <a:rPr lang="it-IT" altLang="it-IT" sz="2400" dirty="0" err="1"/>
              <a:t>example</a:t>
            </a:r>
            <a:r>
              <a:rPr lang="it-IT" altLang="it-IT" sz="2400" dirty="0"/>
              <a:t>)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it-IT" sz="2400" b="1" i="1" dirty="0"/>
              <a:t> </a:t>
            </a:r>
            <a:r>
              <a:rPr lang="it-IT" altLang="it-IT" sz="2400" b="1" i="1" u="sng" dirty="0" err="1"/>
              <a:t>Polyimides</a:t>
            </a:r>
            <a:r>
              <a:rPr lang="it-IT" altLang="it-IT" sz="2400" b="1" i="1" u="sng" dirty="0"/>
              <a:t>, </a:t>
            </a:r>
            <a:r>
              <a:rPr lang="it-IT" altLang="it-IT" sz="2400" b="1" i="1" u="sng" dirty="0" err="1"/>
              <a:t>Bismaleimide</a:t>
            </a:r>
            <a:r>
              <a:rPr lang="it-IT" altLang="it-IT" sz="2400" b="1" i="1" dirty="0" err="1"/>
              <a:t>s</a:t>
            </a:r>
            <a:r>
              <a:rPr lang="it-IT" altLang="it-IT" sz="2400" b="1" i="1" u="sng" dirty="0"/>
              <a:t> (BMI), </a:t>
            </a:r>
            <a:r>
              <a:rPr lang="it-IT" altLang="it-IT" sz="2400" b="1" i="1" u="sng" dirty="0" err="1"/>
              <a:t>cyanate</a:t>
            </a:r>
            <a:r>
              <a:rPr lang="it-IT" altLang="it-IT" sz="2400" b="1" i="1" u="sng" dirty="0"/>
              <a:t> </a:t>
            </a:r>
            <a:r>
              <a:rPr lang="it-IT" altLang="it-IT" sz="2400" b="1" i="1" u="sng" dirty="0" err="1"/>
              <a:t>esters</a:t>
            </a:r>
            <a:r>
              <a:rPr lang="it-IT" altLang="it-IT" sz="2400" b="1" i="1" u="sng" dirty="0"/>
              <a:t>, </a:t>
            </a:r>
            <a:r>
              <a:rPr lang="it-IT" altLang="it-IT" sz="2400" b="1" i="1" u="sng" dirty="0" err="1"/>
              <a:t>polybenzimidazole</a:t>
            </a:r>
            <a:r>
              <a:rPr lang="it-IT" altLang="it-IT" sz="2400" b="1" i="1" u="sng" dirty="0"/>
              <a:t> (PBI), </a:t>
            </a:r>
            <a:r>
              <a:rPr lang="it-IT" altLang="it-IT" sz="2400" b="1" i="1" u="sng" dirty="0" err="1"/>
              <a:t>polyfenyl</a:t>
            </a:r>
            <a:r>
              <a:rPr lang="it-IT" altLang="it-IT" sz="2400" b="1" i="1" u="sng" dirty="0"/>
              <a:t> </a:t>
            </a:r>
            <a:r>
              <a:rPr lang="it-IT" altLang="it-IT" sz="2400" b="1" i="1" u="sng" dirty="0" err="1"/>
              <a:t>quinoxaline</a:t>
            </a:r>
            <a:r>
              <a:rPr lang="it-IT" altLang="it-IT" sz="2400" b="1" i="1" u="sng" dirty="0"/>
              <a:t> (PPQ)</a:t>
            </a:r>
            <a:r>
              <a:rPr lang="it-IT" altLang="it-IT" sz="2400" i="1" dirty="0"/>
              <a:t>: </a:t>
            </a:r>
            <a:r>
              <a:rPr lang="it-IT" altLang="it-IT" sz="2400" dirty="0" err="1"/>
              <a:t>used</a:t>
            </a:r>
            <a:r>
              <a:rPr lang="it-IT" altLang="it-IT" sz="2400" dirty="0"/>
              <a:t> in </a:t>
            </a:r>
            <a:r>
              <a:rPr lang="it-IT" altLang="it-IT" sz="2400" dirty="0" err="1"/>
              <a:t>applications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where</a:t>
            </a:r>
            <a:r>
              <a:rPr lang="it-IT" altLang="it-IT" sz="2400" dirty="0"/>
              <a:t> high </a:t>
            </a:r>
            <a:r>
              <a:rPr lang="it-IT" altLang="it-IT" sz="2400" dirty="0" err="1"/>
              <a:t>continuous</a:t>
            </a:r>
            <a:r>
              <a:rPr lang="it-IT" altLang="it-IT" sz="2400" dirty="0"/>
              <a:t> use </a:t>
            </a:r>
            <a:r>
              <a:rPr lang="it-IT" altLang="it-IT" sz="2400" dirty="0" err="1"/>
              <a:t>temperatures</a:t>
            </a:r>
            <a:r>
              <a:rPr lang="it-IT" altLang="it-IT" sz="2400" dirty="0"/>
              <a:t> (250-300  °C) are </a:t>
            </a:r>
            <a:r>
              <a:rPr lang="it-IT" altLang="it-IT" sz="2400" dirty="0" err="1"/>
              <a:t>required</a:t>
            </a:r>
            <a:r>
              <a:rPr lang="it-IT" altLang="it-IT" sz="2400" dirty="0"/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endParaRPr lang="it-IT" alt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 dirty="0" err="1">
                <a:latin typeface="Tahoma" charset="0"/>
                <a:ea typeface="ＭＳ Ｐゴシック" charset="-128"/>
              </a:rPr>
              <a:t>Polymer</a:t>
            </a:r>
            <a:r>
              <a:rPr lang="it-IT" altLang="it-IT" sz="2800" b="1" dirty="0">
                <a:latin typeface="Tahoma" charset="0"/>
                <a:ea typeface="ＭＳ Ｐゴシック" charset="-128"/>
              </a:rPr>
              <a:t> </a:t>
            </a:r>
            <a:r>
              <a:rPr lang="it-IT" altLang="it-IT" sz="2800" b="1" dirty="0" err="1">
                <a:latin typeface="Tahoma" charset="0"/>
                <a:ea typeface="ＭＳ Ｐゴシック" charset="-128"/>
              </a:rPr>
              <a:t>matrices</a:t>
            </a:r>
            <a:r>
              <a:rPr lang="it-IT" altLang="it-IT" sz="2800" b="1" dirty="0">
                <a:latin typeface="Tahoma" charset="0"/>
                <a:ea typeface="ＭＳ Ｐゴシック" charset="-128"/>
              </a:rPr>
              <a:t> in </a:t>
            </a:r>
            <a:r>
              <a:rPr lang="it-IT" altLang="it-IT" sz="2800" b="1" dirty="0" err="1">
                <a:latin typeface="Tahoma" charset="0"/>
                <a:ea typeface="ＭＳ Ｐゴシック" charset="-128"/>
              </a:rPr>
              <a:t>aerospace</a:t>
            </a:r>
            <a:endParaRPr lang="en-GB" altLang="it-IT" sz="2800" b="1" dirty="0">
              <a:latin typeface="Tahoma" charset="0"/>
              <a:ea typeface="ＭＳ Ｐゴシック" charset="-128"/>
            </a:endParaRPr>
          </a:p>
        </p:txBody>
      </p:sp>
      <p:pic>
        <p:nvPicPr>
          <p:cNvPr id="3" name="Immagine 2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id="{A050D7AF-C775-056C-F584-8044AD259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120680" cy="59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charset="-128"/>
              </a:rPr>
              <a:t>Polymerization reactions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51521" y="1336675"/>
            <a:ext cx="864096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/>
              <a:t>Linking of small molecules (monomers) to form macromolecules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err="1"/>
              <a:t>Characteristics</a:t>
            </a:r>
            <a:r>
              <a:rPr lang="it-IT" altLang="it-IT" sz="2400" b="1" dirty="0"/>
              <a:t> of </a:t>
            </a:r>
            <a:r>
              <a:rPr lang="it-IT" altLang="it-IT" sz="2400" b="1" dirty="0" err="1"/>
              <a:t>polymerization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reactions</a:t>
            </a:r>
            <a:endParaRPr lang="it-IT" altLang="it-IT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0"/>
              </a:spcBef>
            </a:pPr>
            <a:r>
              <a:rPr lang="en-US" altLang="it-IT" sz="2400" dirty="0"/>
              <a:t> E</a:t>
            </a:r>
            <a:r>
              <a:rPr lang="it-IT" altLang="it-IT" sz="2400" dirty="0" err="1"/>
              <a:t>xothermic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reactions</a:t>
            </a:r>
            <a:r>
              <a:rPr lang="it-IT" altLang="it-IT" sz="2400" dirty="0"/>
              <a:t> (</a:t>
            </a:r>
            <a:r>
              <a:rPr lang="it-IT" altLang="it-IT" sz="2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altLang="it-IT" sz="2400" dirty="0" err="1"/>
              <a:t>T</a:t>
            </a:r>
            <a:r>
              <a:rPr lang="it-IT" altLang="it-IT" sz="2400" baseline="-25000" dirty="0" err="1"/>
              <a:t>ad</a:t>
            </a:r>
            <a:r>
              <a:rPr lang="it-IT" altLang="it-IT" sz="2400" dirty="0"/>
              <a:t>=</a:t>
            </a:r>
            <a:r>
              <a:rPr lang="it-IT" altLang="it-IT" sz="2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altLang="it-IT" sz="2400" dirty="0" err="1"/>
              <a:t>h</a:t>
            </a:r>
            <a:r>
              <a:rPr lang="it-IT" altLang="it-IT" sz="2400" dirty="0"/>
              <a:t>/</a:t>
            </a:r>
            <a:r>
              <a:rPr lang="it-IT" altLang="it-IT" sz="2400" dirty="0" err="1"/>
              <a:t>C</a:t>
            </a:r>
            <a:r>
              <a:rPr lang="it-IT" altLang="it-IT" sz="2400" baseline="-25000" dirty="0" err="1"/>
              <a:t>p</a:t>
            </a:r>
            <a:r>
              <a:rPr lang="it-IT" altLang="it-IT" sz="2400" dirty="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</a:pPr>
            <a:r>
              <a:rPr lang="en-US" altLang="it-IT" sz="2400" dirty="0"/>
              <a:t>Reactions accompanied by a reduction of volume (density increase) 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</a:pPr>
            <a:r>
              <a:rPr lang="en-US" altLang="it-IT" sz="2400" dirty="0"/>
              <a:t>Presence of at least two reactive groups per monomer</a:t>
            </a:r>
            <a:endParaRPr lang="it-IT" altLang="it-IT" sz="2400" dirty="0"/>
          </a:p>
          <a:p>
            <a:pPr lvl="1" eaLnBrk="1" hangingPunct="1">
              <a:spcBef>
                <a:spcPct val="0"/>
              </a:spcBef>
            </a:pPr>
            <a:r>
              <a:rPr lang="en-US" altLang="it-IT" sz="2000" dirty="0"/>
              <a:t>There are secondary products, with some exceptions</a:t>
            </a:r>
            <a:endParaRPr lang="it-IT" altLang="it-IT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>
                <a:latin typeface="Tahoma" charset="0"/>
                <a:ea typeface="ＭＳ Ｐゴシック" charset="-128"/>
              </a:rPr>
              <a:t>Heat of reaction</a:t>
            </a:r>
            <a:endParaRPr lang="en-GB" altLang="it-IT" sz="2800" b="1">
              <a:solidFill>
                <a:schemeClr val="accent2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250825" y="981075"/>
            <a:ext cx="8686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it-IT" sz="1800" b="1"/>
              <a:t>The crosslinking reaction is exothermic for all the resins used as matrices for composites.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it-IT" sz="1800" b="1"/>
              <a:t>For polyester and vinyl ester resins, the heat generated is proportional to the level of unsaturations of the chain and the amount of styrene.</a:t>
            </a:r>
          </a:p>
          <a:p>
            <a:pPr algn="just" eaLnBrk="1" hangingPunct="1">
              <a:spcBef>
                <a:spcPts val="900"/>
              </a:spcBef>
              <a:buFontTx/>
              <a:buNone/>
            </a:pPr>
            <a:r>
              <a:rPr lang="en-US" altLang="it-IT" sz="1800" b="1"/>
              <a:t>The heat generated can further accelerate the curing of the resin. </a:t>
            </a:r>
            <a:br>
              <a:rPr lang="en-US" altLang="it-IT" sz="1800" b="1"/>
            </a:br>
            <a:r>
              <a:rPr lang="en-US" altLang="it-IT" sz="1800" b="1"/>
              <a:t>An excessive heat of reaction can lead to excessive shrinkage, cracking and degradation for thick layers of resin</a:t>
            </a:r>
            <a:r>
              <a:rPr lang="it-IT" altLang="it-IT" sz="1800" b="1"/>
              <a:t>.</a:t>
            </a:r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2538413" y="2347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  <p:pic>
        <p:nvPicPr>
          <p:cNvPr id="2867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0738"/>
            <a:ext cx="5938838" cy="3092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2234</Words>
  <Application>Microsoft Office PowerPoint</Application>
  <PresentationFormat>Presentazione su schermo (4:3)</PresentationFormat>
  <Paragraphs>315</Paragraphs>
  <Slides>28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Arial</vt:lpstr>
      <vt:lpstr>Comic Sans MS</vt:lpstr>
      <vt:lpstr>GoudyOlSt BT</vt:lpstr>
      <vt:lpstr>Symbol</vt:lpstr>
      <vt:lpstr>Tahoma</vt:lpstr>
      <vt:lpstr>Times New Roman</vt:lpstr>
      <vt:lpstr>Wingdings</vt:lpstr>
      <vt:lpstr>Struttura predefinita</vt:lpstr>
      <vt:lpstr>Graph</vt:lpstr>
      <vt:lpstr>Polymer Matrices</vt:lpstr>
      <vt:lpstr>Polymer Matrices: thermosetting</vt:lpstr>
      <vt:lpstr>Polymer Matrices: thermoplastic</vt:lpstr>
      <vt:lpstr>Presentazione standard di PowerPoint</vt:lpstr>
      <vt:lpstr>Thermoplastic polymer matrices</vt:lpstr>
      <vt:lpstr>Thermosetting polymer matrix</vt:lpstr>
      <vt:lpstr>Polymer matrices in aerospace</vt:lpstr>
      <vt:lpstr>Polymerization reactions</vt:lpstr>
      <vt:lpstr>Heat of reaction</vt:lpstr>
      <vt:lpstr>Cure shrinkage for a vinylester resin</vt:lpstr>
      <vt:lpstr>Polymer Matrices</vt:lpstr>
      <vt:lpstr>Functionality of a monomer</vt:lpstr>
      <vt:lpstr>Curing</vt:lpstr>
      <vt:lpstr>Curing steps</vt:lpstr>
      <vt:lpstr>Gelation</vt:lpstr>
      <vt:lpstr>Vitrification</vt:lpstr>
      <vt:lpstr>Matrix: key parameters</vt:lpstr>
      <vt:lpstr>Glass Transition Temperature</vt:lpstr>
      <vt:lpstr>The resin</vt:lpstr>
      <vt:lpstr>Thermosetting matrices available on the market</vt:lpstr>
      <vt:lpstr>Thermosetting matrices: resins</vt:lpstr>
      <vt:lpstr>Thermosetting Matrices</vt:lpstr>
      <vt:lpstr>Thermosetting matrices: property comparison</vt:lpstr>
      <vt:lpstr>Thermoplastic matrices: property comparison</vt:lpstr>
      <vt:lpstr>Resin therma stability. Heat Deflection (Distortion) Temperature (HDT)</vt:lpstr>
      <vt:lpstr>Heat Deflection Temperature (HDT)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 Matrices</dc:title>
  <dc:creator>Utente di Microsoft Office</dc:creator>
  <cp:lastModifiedBy>Alfonso Maffezzoli</cp:lastModifiedBy>
  <cp:revision>46</cp:revision>
  <dcterms:created xsi:type="dcterms:W3CDTF">2020-03-25T16:08:37Z</dcterms:created>
  <dcterms:modified xsi:type="dcterms:W3CDTF">2023-07-17T14:16:34Z</dcterms:modified>
</cp:coreProperties>
</file>