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9" r:id="rId3"/>
    <p:sldId id="258" r:id="rId4"/>
    <p:sldId id="259" r:id="rId5"/>
    <p:sldId id="280" r:id="rId6"/>
    <p:sldId id="296" r:id="rId7"/>
    <p:sldId id="274" r:id="rId8"/>
    <p:sldId id="288" r:id="rId9"/>
    <p:sldId id="298" r:id="rId10"/>
    <p:sldId id="290" r:id="rId11"/>
    <p:sldId id="291" r:id="rId12"/>
    <p:sldId id="275" r:id="rId13"/>
    <p:sldId id="279" r:id="rId14"/>
    <p:sldId id="278" r:id="rId15"/>
    <p:sldId id="297" r:id="rId16"/>
    <p:sldId id="300" r:id="rId17"/>
    <p:sldId id="282" r:id="rId18"/>
    <p:sldId id="285" r:id="rId19"/>
    <p:sldId id="286" r:id="rId20"/>
    <p:sldId id="287" r:id="rId21"/>
    <p:sldId id="295" r:id="rId22"/>
    <p:sldId id="306" r:id="rId23"/>
    <p:sldId id="292" r:id="rId24"/>
    <p:sldId id="293" r:id="rId25"/>
    <p:sldId id="310" r:id="rId26"/>
    <p:sldId id="281" r:id="rId27"/>
    <p:sldId id="294" r:id="rId28"/>
    <p:sldId id="304" r:id="rId29"/>
    <p:sldId id="307" r:id="rId30"/>
    <p:sldId id="301" r:id="rId31"/>
    <p:sldId id="302" r:id="rId32"/>
    <p:sldId id="311" r:id="rId33"/>
    <p:sldId id="308" r:id="rId34"/>
    <p:sldId id="309" r:id="rId35"/>
    <p:sldId id="289" r:id="rId36"/>
    <p:sldId id="305" r:id="rId37"/>
    <p:sldId id="267" r:id="rId38"/>
    <p:sldId id="269" r:id="rId3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2" autoAdjust="0"/>
    <p:restoredTop sz="95054"/>
  </p:normalViewPr>
  <p:slideViewPr>
    <p:cSldViewPr>
      <p:cViewPr varScale="1">
        <p:scale>
          <a:sx n="75" d="100"/>
          <a:sy n="75" d="100"/>
        </p:scale>
        <p:origin x="1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36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D904BE-E054-B04B-A614-544E3531E930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2963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904BE-E054-B04B-A614-544E3531E930}" type="slidenum">
              <a:rPr lang="it-IT" altLang="en-US" smtClean="0"/>
              <a:pPr>
                <a:defRPr/>
              </a:pPr>
              <a:t>35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2142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AFF59E6C-7F53-A148-A741-2FD6640F890F}" type="slidenum">
              <a:rPr lang="it-IT" altLang="en-US"/>
              <a:pPr>
                <a:spcBef>
                  <a:spcPct val="0"/>
                </a:spcBef>
              </a:pPr>
              <a:t>37</a:t>
            </a:fld>
            <a:endParaRPr lang="it-IT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5F80400B-0B32-D740-9CBC-2A99A9EBFE13}" type="slidenum">
              <a:rPr lang="it-IT" altLang="en-US"/>
              <a:pPr>
                <a:spcBef>
                  <a:spcPct val="0"/>
                </a:spcBef>
              </a:pPr>
              <a:t>38</a:t>
            </a:fld>
            <a:endParaRPr lang="it-IT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9493-8974-FA48-8CCA-83C8C4ACA05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42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97B73-D1B4-8040-9604-6FB0FDF11EE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765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3687-3E31-2B4A-9195-0ACA4542698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44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0A39-CFC7-794D-878B-53D37520A6A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5789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ED94-4996-3847-A890-D136102A03E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42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D982-2700-974C-AAB8-49A88AE2CBDD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11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E8F1-1BEB-EB4F-B284-72048C21190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779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7595-8B35-024C-93E2-9C342C0404C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9077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58B1-FE83-0A4B-9B4F-1A8E187AC12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130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0104-52C1-EA4E-8013-31B434C541F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38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8BE9-F800-E84F-B21E-C0D4DFE9257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7415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F56A-6047-3247-B115-0BAAB945501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5226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FADDEA-356E-C546-9202-B327A253554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FrWFi64ew" TargetMode="External"/><Relationship Id="rId2" Type="http://schemas.openxmlformats.org/officeDocument/2006/relationships/hyperlink" Target="https://www.youtube.com/watch?v=DAdmo8ZCNf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13113" y="2382838"/>
            <a:ext cx="86883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3076" name="Picture 4" descr="Fig_5-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-192088" y="23098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192088" y="23098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88" y="2089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3074988"/>
            <a:ext cx="2159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  </a:t>
            </a:r>
            <a:r>
              <a:rPr lang="it-IT" altLang="en-US" sz="1000"/>
              <a:t> </a:t>
            </a:r>
            <a:r>
              <a:rPr lang="it-IT" altLang="en-US"/>
              <a:t> 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57200" y="4384675"/>
            <a:ext cx="2159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  </a:t>
            </a:r>
            <a:r>
              <a:rPr lang="it-IT" altLang="en-US" sz="1000"/>
              <a:t> </a:t>
            </a:r>
            <a:r>
              <a:rPr lang="it-IT" altLang="en-US" sz="1400"/>
              <a:t>  </a:t>
            </a:r>
            <a:endParaRPr lang="it-IT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57200" y="5111750"/>
            <a:ext cx="215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  </a:t>
            </a:r>
            <a:r>
              <a:rPr lang="it-IT" altLang="en-US" sz="1000"/>
              <a:t> </a:t>
            </a:r>
            <a:r>
              <a:rPr lang="it-IT" altLang="en-US" sz="1400"/>
              <a:t>  </a:t>
            </a:r>
            <a:endParaRPr lang="it-IT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57200" y="5597525"/>
            <a:ext cx="2159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400"/>
              <a:t>  </a:t>
            </a:r>
            <a:r>
              <a:rPr lang="it-IT" altLang="en-US" sz="1000"/>
              <a:t> </a:t>
            </a:r>
            <a:r>
              <a:rPr lang="it-IT" altLang="en-US" sz="1400"/>
              <a:t>  </a:t>
            </a:r>
            <a:endParaRPr lang="it-IT" altLang="en-US"/>
          </a:p>
        </p:txBody>
      </p:sp>
      <p:pic>
        <p:nvPicPr>
          <p:cNvPr id="3084" name="Picture 12" descr="filament_wi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628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57800" y="762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52600" y="1981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914775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2000" u="sng">
                <a:latin typeface="Arial" charset="0"/>
              </a:rPr>
              <a:t>Fiber tension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81000" y="2206625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TENSION MECHANISMS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800">
                <a:latin typeface="Arial" charset="0"/>
              </a:rPr>
              <a:t> Tension mechanisms must avoid stresses </a:t>
            </a:r>
            <a:r>
              <a:rPr lang="en-US" altLang="en-US" sz="1800">
                <a:latin typeface="Arial" charset="0"/>
                <a:ea typeface="Times New Roman" charset="0"/>
                <a:cs typeface="Times New Roman" charset="0"/>
              </a:rPr>
              <a:t>that could damage </a:t>
            </a:r>
            <a:r>
              <a:rPr lang="it-IT" altLang="en-US" sz="1800">
                <a:latin typeface="Arial" charset="0"/>
              </a:rPr>
              <a:t>the</a:t>
            </a:r>
            <a:r>
              <a:rPr lang="en-US" altLang="en-US" sz="180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it-IT" altLang="en-US" sz="1800">
                <a:latin typeface="Arial" charset="0"/>
                <a:ea typeface="Times New Roman" charset="0"/>
                <a:cs typeface="Times New Roman" charset="0"/>
              </a:rPr>
              <a:t>fibers.</a:t>
            </a:r>
            <a:endParaRPr lang="it-IT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800" u="sng">
                <a:latin typeface="Arial" charset="0"/>
              </a:rPr>
              <a:t>1° level tension</a:t>
            </a:r>
            <a:r>
              <a:rPr lang="it-IT" altLang="en-US" sz="1800">
                <a:latin typeface="Arial" charset="0"/>
              </a:rPr>
              <a:t>: Solid-solid friction by a </a:t>
            </a:r>
            <a:r>
              <a:rPr lang="en-US" altLang="en-US" sz="1800">
                <a:latin typeface="Arial" charset="0"/>
              </a:rPr>
              <a:t>system of ceramics guides</a:t>
            </a:r>
            <a:endParaRPr lang="it-IT" altLang="en-US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en-US" sz="18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en-US" sz="1800">
              <a:latin typeface="Arial" charset="0"/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914400" y="4478338"/>
          <a:ext cx="192405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05588" imgH="3000519" progId="Word.Picture.8">
                  <p:embed/>
                </p:oleObj>
              </mc:Choice>
              <mc:Fallback>
                <p:oleObj r:id="rId2" imgW="2205588" imgH="3000519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72" t="7541" r="51329" b="66435"/>
                      <a:stretch>
                        <a:fillRect/>
                      </a:stretch>
                    </p:blipFill>
                    <p:spPr bwMode="auto">
                      <a:xfrm>
                        <a:off x="914400" y="4478338"/>
                        <a:ext cx="1924050" cy="186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52838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2299" name="Picture 12" descr="inge3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8" t="5811" r="1790" b="67438"/>
          <a:stretch>
            <a:fillRect/>
          </a:stretch>
        </p:blipFill>
        <p:spPr bwMode="auto">
          <a:xfrm>
            <a:off x="3343275" y="4476750"/>
            <a:ext cx="1838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3695700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12301" name="Picture 14" descr="inge3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8" t="55647" r="2025" b="18565"/>
          <a:stretch>
            <a:fillRect/>
          </a:stretch>
        </p:blipFill>
        <p:spPr bwMode="auto">
          <a:xfrm>
            <a:off x="5867400" y="4552950"/>
            <a:ext cx="1752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chemeClr val="tx2"/>
                </a:solidFill>
              </a:rPr>
              <a:t>Filament winding: fiber tension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257800" y="762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9812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14775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648075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3652838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3695700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3321" name="Rectangle 14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800" b="1">
                <a:solidFill>
                  <a:schemeClr val="tx2"/>
                </a:solidFill>
              </a:rPr>
              <a:t>Filament winding: fiber tension</a:t>
            </a:r>
          </a:p>
        </p:txBody>
      </p:sp>
      <p:grpSp>
        <p:nvGrpSpPr>
          <p:cNvPr id="13322" name="Group 16"/>
          <p:cNvGrpSpPr>
            <a:grpSpLocks/>
          </p:cNvGrpSpPr>
          <p:nvPr/>
        </p:nvGrpSpPr>
        <p:grpSpPr bwMode="auto">
          <a:xfrm>
            <a:off x="533400" y="1792288"/>
            <a:ext cx="8153400" cy="4084637"/>
            <a:chOff x="336" y="720"/>
            <a:chExt cx="5136" cy="2573"/>
          </a:xfrm>
        </p:grpSpPr>
        <p:sp>
          <p:nvSpPr>
            <p:cNvPr id="13324" name="Text Box 17"/>
            <p:cNvSpPr txBox="1">
              <a:spLocks noChangeArrowheads="1"/>
            </p:cNvSpPr>
            <p:nvPr/>
          </p:nvSpPr>
          <p:spPr bwMode="auto">
            <a:xfrm>
              <a:off x="384" y="720"/>
              <a:ext cx="34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2000" u="sng">
                  <a:latin typeface="Arial" charset="0"/>
                </a:rPr>
                <a:t>TENSION</a:t>
              </a:r>
            </a:p>
          </p:txBody>
        </p:sp>
        <p:sp>
          <p:nvSpPr>
            <p:cNvPr id="13325" name="Text Box 18"/>
            <p:cNvSpPr txBox="1">
              <a:spLocks noChangeArrowheads="1"/>
            </p:cNvSpPr>
            <p:nvPr/>
          </p:nvSpPr>
          <p:spPr bwMode="auto">
            <a:xfrm>
              <a:off x="336" y="1104"/>
              <a:ext cx="513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en-US" sz="1800" u="sng">
                  <a:latin typeface="Arial" charset="0"/>
                </a:rPr>
                <a:t>2° level tension</a:t>
              </a:r>
              <a:r>
                <a:rPr lang="it-IT" altLang="en-US" sz="1800">
                  <a:latin typeface="Arial" charset="0"/>
                </a:rPr>
                <a:t>: </a:t>
              </a:r>
              <a:r>
                <a:rPr lang="en-US" altLang="en-US" sz="1800">
                  <a:latin typeface="Arial" charset="0"/>
                </a:rPr>
                <a:t>Adjustable steel bars with different angles depending on the applied tension.</a:t>
              </a:r>
            </a:p>
          </p:txBody>
        </p:sp>
        <p:grpSp>
          <p:nvGrpSpPr>
            <p:cNvPr id="13326" name="Group 19"/>
            <p:cNvGrpSpPr>
              <a:grpSpLocks/>
            </p:cNvGrpSpPr>
            <p:nvPr/>
          </p:nvGrpSpPr>
          <p:grpSpPr bwMode="auto">
            <a:xfrm>
              <a:off x="432" y="1632"/>
              <a:ext cx="4446" cy="1661"/>
              <a:chOff x="432" y="1632"/>
              <a:chExt cx="4446" cy="1661"/>
            </a:xfrm>
          </p:grpSpPr>
          <p:pic>
            <p:nvPicPr>
              <p:cNvPr id="13327" name="Picture 20" descr="ing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644"/>
              <a:stretch>
                <a:fillRect/>
              </a:stretch>
            </p:blipFill>
            <p:spPr bwMode="auto">
              <a:xfrm>
                <a:off x="432" y="1632"/>
                <a:ext cx="1248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21" descr="ing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015" b="36591"/>
              <a:stretch>
                <a:fillRect/>
              </a:stretch>
            </p:blipFill>
            <p:spPr bwMode="auto">
              <a:xfrm>
                <a:off x="2010" y="1632"/>
                <a:ext cx="1254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Picture 22" descr="inge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032" b="1976"/>
              <a:stretch>
                <a:fillRect/>
              </a:stretch>
            </p:blipFill>
            <p:spPr bwMode="auto">
              <a:xfrm>
                <a:off x="3600" y="1632"/>
                <a:ext cx="1278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30" name="Group 23"/>
              <p:cNvGrpSpPr>
                <a:grpSpLocks/>
              </p:cNvGrpSpPr>
              <p:nvPr/>
            </p:nvGrpSpPr>
            <p:grpSpPr bwMode="auto">
              <a:xfrm>
                <a:off x="1056" y="3072"/>
                <a:ext cx="3264" cy="221"/>
                <a:chOff x="1056" y="3072"/>
                <a:chExt cx="3264" cy="221"/>
              </a:xfrm>
            </p:grpSpPr>
            <p:sp>
              <p:nvSpPr>
                <p:cNvPr id="13331" name="Line 24"/>
                <p:cNvSpPr>
                  <a:spLocks noChangeShapeType="1"/>
                </p:cNvSpPr>
                <p:nvPr/>
              </p:nvSpPr>
              <p:spPr bwMode="auto">
                <a:xfrm>
                  <a:off x="1056" y="3072"/>
                  <a:ext cx="31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1333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72" y="3120"/>
                  <a:ext cx="244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en-US" sz="1200" b="1">
                      <a:latin typeface="Arial" charset="0"/>
                    </a:rPr>
                    <a:t>Tension increase</a:t>
                  </a:r>
                </a:p>
              </p:txBody>
            </p:sp>
          </p:grpSp>
        </p:grpSp>
      </p:grp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357188" y="5929313"/>
            <a:ext cx="815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>
                <a:latin typeface="Arial" charset="0"/>
              </a:rPr>
              <a:t>3° level tension:</a:t>
            </a:r>
            <a:r>
              <a:rPr lang="en-US" altLang="en-US" sz="1800">
                <a:latin typeface="Arial" charset="0"/>
              </a:rPr>
              <a:t> the bobin is equpped with a torque meter that can be set to a given value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an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-76200"/>
            <a:ext cx="7305675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1028" descr="separa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1028" descr="separat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winding patterns </a:t>
            </a:r>
          </a:p>
        </p:txBody>
      </p:sp>
      <p:pic>
        <p:nvPicPr>
          <p:cNvPr id="17411" name="Picture 2" descr="Figure 17 - Fiber Payout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3810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http://tifac.org.in/images/banners/advanced_composite/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00475"/>
            <a:ext cx="49704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http://tifac.org.in/images/banners/advanced_composite/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4668"/>
          <a:stretch>
            <a:fillRect/>
          </a:stretch>
        </p:blipFill>
        <p:spPr bwMode="auto">
          <a:xfrm>
            <a:off x="4284663" y="1196975"/>
            <a:ext cx="48498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magine 7" descr="Immag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273526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CasellaDiTesto 1"/>
          <p:cNvSpPr txBox="1">
            <a:spLocks noChangeArrowheads="1"/>
          </p:cNvSpPr>
          <p:nvPr/>
        </p:nvSpPr>
        <p:spPr bwMode="auto">
          <a:xfrm>
            <a:off x="2709863" y="4138613"/>
            <a:ext cx="150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(not common)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winding parameters </a:t>
            </a:r>
          </a:p>
        </p:txBody>
      </p:sp>
      <p:sp>
        <p:nvSpPr>
          <p:cNvPr id="18435" name="CasellaDiTesto 6"/>
          <p:cNvSpPr txBox="1">
            <a:spLocks noChangeArrowheads="1"/>
          </p:cNvSpPr>
          <p:nvPr/>
        </p:nvSpPr>
        <p:spPr bwMode="auto">
          <a:xfrm>
            <a:off x="611188" y="1412875"/>
            <a:ext cx="74898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it-IT" altLang="en-US"/>
              <a:t> </a:t>
            </a:r>
            <a:r>
              <a:rPr lang="it-IT" altLang="en-US" b="1">
                <a:sym typeface="Symbol" charset="2"/>
              </a:rPr>
              <a:t></a:t>
            </a:r>
            <a:r>
              <a:rPr lang="it-IT" altLang="en-US">
                <a:sym typeface="Symbol" charset="2"/>
              </a:rPr>
              <a:t> winding angle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/>
              <a:t> </a:t>
            </a:r>
            <a:r>
              <a:rPr lang="en-US" altLang="en-US" b="1"/>
              <a:t>v</a:t>
            </a:r>
            <a:r>
              <a:rPr lang="en-US" altLang="en-US" b="1" baseline="-25000"/>
              <a:t>p</a:t>
            </a:r>
            <a:r>
              <a:rPr lang="en-US" altLang="en-US"/>
              <a:t>  mandrel speed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/>
              <a:t> </a:t>
            </a:r>
            <a:r>
              <a:rPr lang="it-IT" altLang="en-US" b="1"/>
              <a:t>v</a:t>
            </a:r>
            <a:r>
              <a:rPr lang="it-IT" altLang="en-US" b="1" baseline="-25000"/>
              <a:t>t</a:t>
            </a:r>
            <a:r>
              <a:rPr lang="it-IT" altLang="en-US"/>
              <a:t> </a:t>
            </a:r>
            <a:r>
              <a:rPr lang="en-US" altLang="en-US"/>
              <a:t>translation speed of the deposition comb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ym typeface="Symbol" charset="2"/>
              </a:rPr>
              <a:t> </a:t>
            </a:r>
            <a:r>
              <a:rPr lang="en-US" altLang="en-US" b="1">
                <a:sym typeface="Symbol" charset="2"/>
              </a:rPr>
              <a:t>h</a:t>
            </a:r>
            <a:r>
              <a:rPr lang="en-US" altLang="en-US">
                <a:sym typeface="Symbol" charset="2"/>
              </a:rPr>
              <a:t> bundle bandwidth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ym typeface="Symbol" charset="2"/>
              </a:rPr>
              <a:t> </a:t>
            </a:r>
            <a:r>
              <a:rPr lang="en-US" altLang="en-US" b="1">
                <a:sym typeface="Symbol" charset="2"/>
              </a:rPr>
              <a:t>p</a:t>
            </a:r>
            <a:r>
              <a:rPr lang="en-US" altLang="en-US">
                <a:sym typeface="Symbol" charset="2"/>
              </a:rPr>
              <a:t> winding pitch</a:t>
            </a:r>
            <a:endParaRPr lang="en-US" altLang="en-US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>
                <a:sym typeface="Symbol" charset="2"/>
              </a:rPr>
              <a:t> </a:t>
            </a:r>
            <a:r>
              <a:rPr lang="en-US" altLang="en-US" b="1">
                <a:sym typeface="Symbol" charset="2"/>
              </a:rPr>
              <a:t>n</a:t>
            </a:r>
            <a:r>
              <a:rPr lang="en-US" altLang="en-US">
                <a:sym typeface="Symbol" charset="2"/>
              </a:rPr>
              <a:t> numbers of runs</a:t>
            </a:r>
          </a:p>
          <a:p>
            <a:pPr eaLnBrk="1" hangingPunct="1">
              <a:spcBef>
                <a:spcPct val="0"/>
              </a:spcBef>
            </a:pPr>
            <a:endParaRPr lang="it-IT" altLang="en-US">
              <a:sym typeface="Symbol" charset="2"/>
            </a:endParaRPr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843831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959" y="1100306"/>
            <a:ext cx="8713788" cy="421322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000" dirty="0"/>
              <a:t>The winding angle </a:t>
            </a:r>
            <a:r>
              <a:rPr lang="it-IT" altLang="en-US" sz="2000" dirty="0"/>
              <a:t>(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/>
              <a:t>)</a:t>
            </a:r>
            <a:r>
              <a:rPr lang="en-US" altLang="en-US" sz="2000" dirty="0"/>
              <a:t> is defined by the ratio between the mandrel peripheral speed (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p</a:t>
            </a:r>
            <a:r>
              <a:rPr lang="en-US" altLang="en-US" sz="2000" dirty="0"/>
              <a:t>) and the speed of translation of the deposition comb </a:t>
            </a:r>
            <a:r>
              <a:rPr lang="it-IT" altLang="en-US" sz="2000" dirty="0"/>
              <a:t>(</a:t>
            </a:r>
            <a:r>
              <a:rPr lang="it-IT" altLang="en-US" sz="2000" dirty="0" err="1"/>
              <a:t>v</a:t>
            </a:r>
            <a:r>
              <a:rPr lang="it-IT" altLang="en-US" sz="2000" baseline="-25000" dirty="0" err="1"/>
              <a:t>t</a:t>
            </a:r>
            <a:r>
              <a:rPr lang="it-IT" altLang="en-US" sz="2000" dirty="0"/>
              <a:t>). </a:t>
            </a:r>
          </a:p>
          <a:p>
            <a:pPr algn="just"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>
                <a:latin typeface="Symbol" charset="2"/>
              </a:rPr>
              <a:t> </a:t>
            </a:r>
            <a:r>
              <a:rPr lang="en-US" altLang="en-US" sz="2000" dirty="0"/>
              <a:t>is defined from design. 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en-US" altLang="en-US" sz="2000" dirty="0"/>
              <a:t> determines the ratio between the two speeds</a:t>
            </a:r>
          </a:p>
          <a:p>
            <a:pPr algn="just" eaLnBrk="1" hangingPunct="1">
              <a:lnSpc>
                <a:spcPct val="90000"/>
              </a:lnSpc>
              <a:buFont typeface="Wingdings" charset="2"/>
              <a:buChar char="§"/>
            </a:pPr>
            <a:endParaRPr lang="en-US" altLang="en-US" sz="2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 err="1"/>
              <a:t>tg</a:t>
            </a:r>
            <a:r>
              <a:rPr lang="en-US" altLang="en-US" sz="2000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altLang="en-US" sz="2000" dirty="0"/>
              <a:t>=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p</a:t>
            </a:r>
            <a:r>
              <a:rPr lang="en-US" altLang="en-US" sz="2000" dirty="0"/>
              <a:t>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=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en-US" sz="2000" dirty="0"/>
              <a:t> (D/2+s) 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=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altLang="en-US" sz="2000" dirty="0"/>
              <a:t> (rpm/60) (D/2+s) 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endParaRPr lang="en-US" altLang="en-US" sz="2000" baseline="-25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/>
              <a:t>rpm=round per minutes of the mandrel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altLang="en-US" sz="2000" dirty="0"/>
              <a:t>=angular velocity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2000" dirty="0"/>
              <a:t>s= thickness.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000" dirty="0"/>
              <a:t>Thickness progressively increases at every run of the comb. To keep </a:t>
            </a:r>
            <a:r>
              <a:rPr lang="en-US" altLang="en-US" sz="2000" dirty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altLang="en-US" sz="2000" dirty="0"/>
              <a:t> constant, the ratio rpm/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 (or w/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) is usually adjusted increasing </a:t>
            </a:r>
            <a:r>
              <a:rPr lang="en-US" altLang="en-US" sz="2000" dirty="0" err="1"/>
              <a:t>v</a:t>
            </a:r>
            <a:r>
              <a:rPr lang="en-US" altLang="en-US" sz="2000" baseline="-25000" dirty="0" err="1"/>
              <a:t>t</a:t>
            </a:r>
            <a:r>
              <a:rPr lang="en-US" altLang="en-US" sz="2000" dirty="0"/>
              <a:t> at each run of the deposition comb.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it-IT" altLang="en-US" sz="2000" dirty="0"/>
              <a:t>	</a:t>
            </a:r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19464" name="Group 55"/>
          <p:cNvGrpSpPr>
            <a:grpSpLocks/>
          </p:cNvGrpSpPr>
          <p:nvPr/>
        </p:nvGrpSpPr>
        <p:grpSpPr bwMode="auto">
          <a:xfrm>
            <a:off x="6010997" y="4533181"/>
            <a:ext cx="2952750" cy="2233613"/>
            <a:chOff x="3470" y="2704"/>
            <a:chExt cx="1860" cy="1407"/>
          </a:xfrm>
        </p:grpSpPr>
        <p:grpSp>
          <p:nvGrpSpPr>
            <p:cNvPr id="19465" name="Group 49"/>
            <p:cNvGrpSpPr>
              <a:grpSpLocks/>
            </p:cNvGrpSpPr>
            <p:nvPr/>
          </p:nvGrpSpPr>
          <p:grpSpPr bwMode="auto">
            <a:xfrm>
              <a:off x="4332" y="3113"/>
              <a:ext cx="998" cy="998"/>
              <a:chOff x="2835" y="3067"/>
              <a:chExt cx="998" cy="998"/>
            </a:xfrm>
          </p:grpSpPr>
          <p:sp>
            <p:nvSpPr>
              <p:cNvPr id="19470" name="Line 44"/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1" name="Line 45"/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2" name="Line 46"/>
              <p:cNvSpPr>
                <a:spLocks noChangeShapeType="1"/>
              </p:cNvSpPr>
              <p:nvPr/>
            </p:nvSpPr>
            <p:spPr bwMode="auto">
              <a:xfrm>
                <a:off x="2835" y="4020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3" name="Line 47"/>
              <p:cNvSpPr>
                <a:spLocks noChangeShapeType="1"/>
              </p:cNvSpPr>
              <p:nvPr/>
            </p:nvSpPr>
            <p:spPr bwMode="auto">
              <a:xfrm rot="16200000" flipH="1">
                <a:off x="3310" y="3544"/>
                <a:ext cx="9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4" name="Line 48"/>
              <p:cNvSpPr>
                <a:spLocks noChangeShapeType="1"/>
              </p:cNvSpPr>
              <p:nvPr/>
            </p:nvSpPr>
            <p:spPr bwMode="auto">
              <a:xfrm>
                <a:off x="2835" y="3067"/>
                <a:ext cx="952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466" name="Text Box 50"/>
            <p:cNvSpPr txBox="1">
              <a:spLocks noChangeArrowheads="1"/>
            </p:cNvSpPr>
            <p:nvPr/>
          </p:nvSpPr>
          <p:spPr bwMode="auto">
            <a:xfrm>
              <a:off x="3470" y="3793"/>
              <a:ext cx="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v</a:t>
              </a:r>
              <a:r>
                <a:rPr lang="it-IT" altLang="en-US" baseline="-25000"/>
                <a:t>p</a:t>
              </a:r>
              <a:r>
                <a:rPr lang="it-IT" altLang="en-US" dirty="0"/>
                <a:t>=</a:t>
              </a:r>
              <a:r>
                <a:rPr lang="it-IT" altLang="en-US" dirty="0" err="1">
                  <a:latin typeface="Symbol" charset="2"/>
                </a:rPr>
                <a:t>w</a:t>
              </a:r>
              <a:r>
                <a:rPr lang="it-IT" altLang="en-US" dirty="0" err="1"/>
                <a:t>D</a:t>
              </a:r>
              <a:r>
                <a:rPr lang="it-IT" altLang="en-US" dirty="0"/>
                <a:t>/2</a:t>
              </a:r>
            </a:p>
          </p:txBody>
        </p:sp>
        <p:sp>
          <p:nvSpPr>
            <p:cNvPr id="19467" name="Text Box 51"/>
            <p:cNvSpPr txBox="1">
              <a:spLocks noChangeArrowheads="1"/>
            </p:cNvSpPr>
            <p:nvPr/>
          </p:nvSpPr>
          <p:spPr bwMode="auto">
            <a:xfrm>
              <a:off x="5009" y="2704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dirty="0" err="1"/>
                <a:t>v</a:t>
              </a:r>
              <a:r>
                <a:rPr lang="it-IT" altLang="en-US" baseline="-25000" dirty="0" err="1"/>
                <a:t>t</a:t>
              </a:r>
              <a:endParaRPr lang="it-IT" altLang="en-US" baseline="-25000" dirty="0"/>
            </a:p>
          </p:txBody>
        </p:sp>
        <p:sp>
          <p:nvSpPr>
            <p:cNvPr id="19468" name="Freeform 52"/>
            <p:cNvSpPr>
              <a:spLocks/>
            </p:cNvSpPr>
            <p:nvPr/>
          </p:nvSpPr>
          <p:spPr bwMode="auto">
            <a:xfrm>
              <a:off x="4514" y="3113"/>
              <a:ext cx="52" cy="181"/>
            </a:xfrm>
            <a:custGeom>
              <a:avLst/>
              <a:gdLst>
                <a:gd name="T0" fmla="*/ 0 w 52"/>
                <a:gd name="T1" fmla="*/ 181 h 181"/>
                <a:gd name="T2" fmla="*/ 45 w 52"/>
                <a:gd name="T3" fmla="*/ 90 h 181"/>
                <a:gd name="T4" fmla="*/ 45 w 52"/>
                <a:gd name="T5" fmla="*/ 0 h 181"/>
                <a:gd name="T6" fmla="*/ 0 60000 65536"/>
                <a:gd name="T7" fmla="*/ 0 60000 65536"/>
                <a:gd name="T8" fmla="*/ 0 60000 65536"/>
                <a:gd name="T9" fmla="*/ 0 w 52"/>
                <a:gd name="T10" fmla="*/ 0 h 181"/>
                <a:gd name="T11" fmla="*/ 52 w 52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81">
                  <a:moveTo>
                    <a:pt x="0" y="181"/>
                  </a:moveTo>
                  <a:cubicBezTo>
                    <a:pt x="19" y="150"/>
                    <a:pt x="38" y="120"/>
                    <a:pt x="45" y="90"/>
                  </a:cubicBezTo>
                  <a:cubicBezTo>
                    <a:pt x="52" y="60"/>
                    <a:pt x="48" y="30"/>
                    <a:pt x="4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Text Box 54"/>
            <p:cNvSpPr txBox="1">
              <a:spLocks noChangeArrowheads="1"/>
            </p:cNvSpPr>
            <p:nvPr/>
          </p:nvSpPr>
          <p:spPr bwMode="auto">
            <a:xfrm>
              <a:off x="4500" y="3076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>
                  <a:latin typeface="Symbol" charset="2"/>
                </a:rPr>
                <a:t>q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588183" y="5848371"/>
            <a:ext cx="4667561" cy="647700"/>
            <a:chOff x="539750" y="5445125"/>
            <a:chExt cx="4667561" cy="647700"/>
          </a:xfrm>
        </p:grpSpPr>
        <p:grpSp>
          <p:nvGrpSpPr>
            <p:cNvPr id="19463" name="Group 43"/>
            <p:cNvGrpSpPr>
              <a:grpSpLocks/>
            </p:cNvGrpSpPr>
            <p:nvPr/>
          </p:nvGrpSpPr>
          <p:grpSpPr bwMode="auto">
            <a:xfrm>
              <a:off x="539750" y="5445125"/>
              <a:ext cx="4248150" cy="647700"/>
              <a:chOff x="567" y="2614"/>
              <a:chExt cx="4762" cy="408"/>
            </a:xfrm>
          </p:grpSpPr>
          <p:sp>
            <p:nvSpPr>
              <p:cNvPr id="19475" name="Rectangle 41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309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476" name="Line 42"/>
              <p:cNvSpPr>
                <a:spLocks noChangeShapeType="1"/>
              </p:cNvSpPr>
              <p:nvPr/>
            </p:nvSpPr>
            <p:spPr bwMode="auto">
              <a:xfrm>
                <a:off x="567" y="2818"/>
                <a:ext cx="47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4787900" y="5445125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4799827" y="5467499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dirty="0"/>
                <a:t>D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179388" y="2492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n=1</a:t>
            </a:r>
          </a:p>
        </p:txBody>
      </p:sp>
      <p:sp>
        <p:nvSpPr>
          <p:cNvPr id="20484" name="Text Box 20"/>
          <p:cNvSpPr txBox="1">
            <a:spLocks noChangeArrowheads="1"/>
          </p:cNvSpPr>
          <p:nvPr/>
        </p:nvSpPr>
        <p:spPr bwMode="auto">
          <a:xfrm>
            <a:off x="2824163" y="2944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p</a:t>
            </a:r>
          </a:p>
        </p:txBody>
      </p:sp>
      <p:sp>
        <p:nvSpPr>
          <p:cNvPr id="20485" name="Text Box 21"/>
          <p:cNvSpPr txBox="1">
            <a:spLocks noChangeArrowheads="1"/>
          </p:cNvSpPr>
          <p:nvPr/>
        </p:nvSpPr>
        <p:spPr bwMode="auto">
          <a:xfrm>
            <a:off x="5076825" y="30686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h</a:t>
            </a:r>
          </a:p>
        </p:txBody>
      </p:sp>
      <p:grpSp>
        <p:nvGrpSpPr>
          <p:cNvPr id="20486" name="Group 53"/>
          <p:cNvGrpSpPr>
            <a:grpSpLocks/>
          </p:cNvGrpSpPr>
          <p:nvPr/>
        </p:nvGrpSpPr>
        <p:grpSpPr bwMode="auto">
          <a:xfrm>
            <a:off x="395288" y="1628775"/>
            <a:ext cx="8435975" cy="1512888"/>
            <a:chOff x="249" y="1026"/>
            <a:chExt cx="5314" cy="953"/>
          </a:xfrm>
        </p:grpSpPr>
        <p:sp>
          <p:nvSpPr>
            <p:cNvPr id="20504" name="Rectangle 7"/>
            <p:cNvSpPr>
              <a:spLocks noChangeArrowheads="1"/>
            </p:cNvSpPr>
            <p:nvPr/>
          </p:nvSpPr>
          <p:spPr bwMode="auto">
            <a:xfrm>
              <a:off x="748" y="1026"/>
              <a:ext cx="4309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5" name="AutoShape 8"/>
            <p:cNvSpPr>
              <a:spLocks noChangeArrowheads="1"/>
            </p:cNvSpPr>
            <p:nvPr/>
          </p:nvSpPr>
          <p:spPr bwMode="auto">
            <a:xfrm flipH="1">
              <a:off x="74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6" name="AutoShape 9"/>
            <p:cNvSpPr>
              <a:spLocks noChangeArrowheads="1"/>
            </p:cNvSpPr>
            <p:nvPr/>
          </p:nvSpPr>
          <p:spPr bwMode="auto">
            <a:xfrm flipH="1">
              <a:off x="1519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7" name="Line 10"/>
            <p:cNvSpPr>
              <a:spLocks noChangeShapeType="1"/>
            </p:cNvSpPr>
            <p:nvPr/>
          </p:nvSpPr>
          <p:spPr bwMode="auto">
            <a:xfrm flipV="1">
              <a:off x="1519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8" name="AutoShape 11"/>
            <p:cNvSpPr>
              <a:spLocks noChangeArrowheads="1"/>
            </p:cNvSpPr>
            <p:nvPr/>
          </p:nvSpPr>
          <p:spPr bwMode="auto">
            <a:xfrm flipH="1">
              <a:off x="2427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09" name="AutoShape 12"/>
            <p:cNvSpPr>
              <a:spLocks noChangeArrowheads="1"/>
            </p:cNvSpPr>
            <p:nvPr/>
          </p:nvSpPr>
          <p:spPr bwMode="auto">
            <a:xfrm flipH="1">
              <a:off x="328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10" name="AutoShape 13"/>
            <p:cNvSpPr>
              <a:spLocks noChangeArrowheads="1"/>
            </p:cNvSpPr>
            <p:nvPr/>
          </p:nvSpPr>
          <p:spPr bwMode="auto">
            <a:xfrm flipH="1">
              <a:off x="4150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0511" name="Line 15"/>
            <p:cNvSpPr>
              <a:spLocks noChangeShapeType="1"/>
            </p:cNvSpPr>
            <p:nvPr/>
          </p:nvSpPr>
          <p:spPr bwMode="auto">
            <a:xfrm>
              <a:off x="2290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2" name="Line 16"/>
            <p:cNvSpPr>
              <a:spLocks noChangeShapeType="1"/>
            </p:cNvSpPr>
            <p:nvPr/>
          </p:nvSpPr>
          <p:spPr bwMode="auto">
            <a:xfrm>
              <a:off x="1519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3" name="Line 18"/>
            <p:cNvSpPr>
              <a:spLocks noChangeShapeType="1"/>
            </p:cNvSpPr>
            <p:nvPr/>
          </p:nvSpPr>
          <p:spPr bwMode="auto">
            <a:xfrm>
              <a:off x="1519" y="1888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4" name="Line 22"/>
            <p:cNvSpPr>
              <a:spLocks noChangeShapeType="1"/>
            </p:cNvSpPr>
            <p:nvPr/>
          </p:nvSpPr>
          <p:spPr bwMode="auto">
            <a:xfrm>
              <a:off x="3334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5" name="Line 23"/>
            <p:cNvSpPr>
              <a:spLocks noChangeShapeType="1"/>
            </p:cNvSpPr>
            <p:nvPr/>
          </p:nvSpPr>
          <p:spPr bwMode="auto">
            <a:xfrm>
              <a:off x="3198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6" name="Line 24"/>
            <p:cNvSpPr>
              <a:spLocks noChangeShapeType="1"/>
            </p:cNvSpPr>
            <p:nvPr/>
          </p:nvSpPr>
          <p:spPr bwMode="auto">
            <a:xfrm>
              <a:off x="3198" y="1888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7" name="Line 25"/>
            <p:cNvSpPr>
              <a:spLocks noChangeShapeType="1"/>
            </p:cNvSpPr>
            <p:nvPr/>
          </p:nvSpPr>
          <p:spPr bwMode="auto">
            <a:xfrm>
              <a:off x="249" y="1389"/>
              <a:ext cx="5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18" name="Text Box 27"/>
            <p:cNvSpPr txBox="1">
              <a:spLocks noChangeArrowheads="1"/>
            </p:cNvSpPr>
            <p:nvPr/>
          </p:nvSpPr>
          <p:spPr bwMode="auto">
            <a:xfrm>
              <a:off x="5362" y="1402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z</a:t>
              </a:r>
            </a:p>
          </p:txBody>
        </p:sp>
      </p:grp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5357813" y="2997200"/>
            <a:ext cx="37147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development of the mandrel in the plane </a:t>
            </a:r>
            <a:endParaRPr lang="it-IT" altLang="en-US" sz="1600" b="1"/>
          </a:p>
        </p:txBody>
      </p:sp>
      <p:sp>
        <p:nvSpPr>
          <p:cNvPr id="20488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685800" y="5229225"/>
            <a:ext cx="7772400" cy="1223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in the general case more deposition runs of the comb are necessary to complete  a coating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000"/>
              <a:t>each coating may be represented by an antisymmetric laminate with fibers</a:t>
            </a:r>
            <a:r>
              <a:rPr lang="it-IT" altLang="en-US" sz="2000"/>
              <a:t>[</a:t>
            </a:r>
            <a:r>
              <a:rPr lang="it-IT" altLang="en-US" sz="2000" u="sng"/>
              <a:t>+</a:t>
            </a:r>
            <a:r>
              <a:rPr lang="it-IT" altLang="en-US" sz="2000">
                <a:latin typeface="Symbol" charset="2"/>
              </a:rPr>
              <a:t>q</a:t>
            </a:r>
            <a:r>
              <a:rPr lang="it-IT" altLang="en-US" sz="2000"/>
              <a:t>]</a:t>
            </a:r>
          </a:p>
        </p:txBody>
      </p:sp>
      <p:sp>
        <p:nvSpPr>
          <p:cNvPr id="20489" name="Rectangle 34"/>
          <p:cNvSpPr>
            <a:spLocks noChangeArrowheads="1"/>
          </p:cNvSpPr>
          <p:nvPr/>
        </p:nvSpPr>
        <p:spPr bwMode="auto">
          <a:xfrm>
            <a:off x="1187450" y="3573463"/>
            <a:ext cx="6840538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0" name="AutoShape 35"/>
          <p:cNvSpPr>
            <a:spLocks noChangeArrowheads="1"/>
          </p:cNvSpPr>
          <p:nvPr/>
        </p:nvSpPr>
        <p:spPr bwMode="auto">
          <a:xfrm flipH="1">
            <a:off x="118745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1" name="AutoShape 36"/>
          <p:cNvSpPr>
            <a:spLocks noChangeArrowheads="1"/>
          </p:cNvSpPr>
          <p:nvPr/>
        </p:nvSpPr>
        <p:spPr bwMode="auto">
          <a:xfrm flipH="1">
            <a:off x="2411413" y="3573463"/>
            <a:ext cx="1439862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2" name="Line 37"/>
          <p:cNvSpPr>
            <a:spLocks noChangeShapeType="1"/>
          </p:cNvSpPr>
          <p:nvPr/>
        </p:nvSpPr>
        <p:spPr bwMode="auto">
          <a:xfrm flipV="1">
            <a:off x="2411413" y="35734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AutoShape 38"/>
          <p:cNvSpPr>
            <a:spLocks noChangeArrowheads="1"/>
          </p:cNvSpPr>
          <p:nvPr/>
        </p:nvSpPr>
        <p:spPr bwMode="auto">
          <a:xfrm flipH="1">
            <a:off x="3852863" y="3573463"/>
            <a:ext cx="1439862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4" name="AutoShape 39"/>
          <p:cNvSpPr>
            <a:spLocks noChangeArrowheads="1"/>
          </p:cNvSpPr>
          <p:nvPr/>
        </p:nvSpPr>
        <p:spPr bwMode="auto">
          <a:xfrm flipH="1">
            <a:off x="521970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5" name="AutoShape 40"/>
          <p:cNvSpPr>
            <a:spLocks noChangeArrowheads="1"/>
          </p:cNvSpPr>
          <p:nvPr/>
        </p:nvSpPr>
        <p:spPr bwMode="auto">
          <a:xfrm flipH="1">
            <a:off x="6588125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6" name="AutoShape 47"/>
          <p:cNvSpPr>
            <a:spLocks noChangeArrowheads="1"/>
          </p:cNvSpPr>
          <p:nvPr/>
        </p:nvSpPr>
        <p:spPr bwMode="auto">
          <a:xfrm>
            <a:off x="666115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7" name="AutoShape 48"/>
          <p:cNvSpPr>
            <a:spLocks noChangeArrowheads="1"/>
          </p:cNvSpPr>
          <p:nvPr/>
        </p:nvSpPr>
        <p:spPr bwMode="auto">
          <a:xfrm>
            <a:off x="5219700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8" name="AutoShape 49"/>
          <p:cNvSpPr>
            <a:spLocks noChangeArrowheads="1"/>
          </p:cNvSpPr>
          <p:nvPr/>
        </p:nvSpPr>
        <p:spPr bwMode="auto">
          <a:xfrm>
            <a:off x="3851275" y="3573463"/>
            <a:ext cx="1439863" cy="1223962"/>
          </a:xfrm>
          <a:prstGeom prst="parallelogram">
            <a:avLst>
              <a:gd name="adj" fmla="val 10062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499" name="AutoShape 50"/>
          <p:cNvSpPr>
            <a:spLocks noChangeArrowheads="1"/>
          </p:cNvSpPr>
          <p:nvPr/>
        </p:nvSpPr>
        <p:spPr bwMode="auto">
          <a:xfrm>
            <a:off x="2555875" y="3573463"/>
            <a:ext cx="1368425" cy="1223962"/>
          </a:xfrm>
          <a:prstGeom prst="parallelogram">
            <a:avLst>
              <a:gd name="adj" fmla="val 9563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500" name="AutoShape 51"/>
          <p:cNvSpPr>
            <a:spLocks noChangeArrowheads="1"/>
          </p:cNvSpPr>
          <p:nvPr/>
        </p:nvSpPr>
        <p:spPr bwMode="auto">
          <a:xfrm>
            <a:off x="1189038" y="3573463"/>
            <a:ext cx="1366837" cy="1223962"/>
          </a:xfrm>
          <a:prstGeom prst="parallelogram">
            <a:avLst>
              <a:gd name="adj" fmla="val 9552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0501" name="Text Box 52"/>
          <p:cNvSpPr txBox="1">
            <a:spLocks noChangeArrowheads="1"/>
          </p:cNvSpPr>
          <p:nvPr/>
        </p:nvSpPr>
        <p:spPr bwMode="auto">
          <a:xfrm>
            <a:off x="250825" y="40767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n=2</a:t>
            </a:r>
          </a:p>
        </p:txBody>
      </p:sp>
      <p:sp>
        <p:nvSpPr>
          <p:cNvPr id="20502" name="Line 54"/>
          <p:cNvSpPr>
            <a:spLocks noChangeShapeType="1"/>
          </p:cNvSpPr>
          <p:nvPr/>
        </p:nvSpPr>
        <p:spPr bwMode="auto">
          <a:xfrm>
            <a:off x="7524750" y="16287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3" name="Text Box 55"/>
          <p:cNvSpPr txBox="1">
            <a:spLocks noChangeArrowheads="1"/>
          </p:cNvSpPr>
          <p:nvPr/>
        </p:nvSpPr>
        <p:spPr bwMode="auto">
          <a:xfrm rot="-5400000">
            <a:off x="7394575" y="1968500"/>
            <a:ext cx="581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p</a:t>
            </a:r>
            <a:r>
              <a:rPr lang="it-IT" altLang="en-US"/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716338"/>
            <a:ext cx="8713788" cy="235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deposition parameters are: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dirty="0"/>
              <a:t>: the width of wound fiber bundle (even more than several cm if several  spools and a comb are used)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: number of runs along z to make a complete covering</a:t>
            </a: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sz="2000" dirty="0"/>
              <a:t>The pitch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 is defined as the distance along z between two bundles.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000" dirty="0"/>
              <a:t>If the deposition occurs at a constant speed along z, then the pitch must be an integer multiple of the bandwidth: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857625" y="6143625"/>
          <a:ext cx="14398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626" imgH="203024" progId="Equation.3">
                  <p:embed/>
                </p:oleObj>
              </mc:Choice>
              <mc:Fallback>
                <p:oleObj name="Equation" r:id="rId2" imgW="545626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6143625"/>
                        <a:ext cx="14398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2492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n=1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24163" y="29448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p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76825" y="30686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h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1187450" y="1628775"/>
            <a:ext cx="6840538" cy="1512888"/>
            <a:chOff x="748" y="1026"/>
            <a:chExt cx="4309" cy="953"/>
          </a:xfrm>
        </p:grpSpPr>
        <p:sp>
          <p:nvSpPr>
            <p:cNvPr id="21516" name="Rectangle 9"/>
            <p:cNvSpPr>
              <a:spLocks noChangeArrowheads="1"/>
            </p:cNvSpPr>
            <p:nvPr/>
          </p:nvSpPr>
          <p:spPr bwMode="auto">
            <a:xfrm>
              <a:off x="748" y="1026"/>
              <a:ext cx="4309" cy="7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7" name="AutoShape 10"/>
            <p:cNvSpPr>
              <a:spLocks noChangeArrowheads="1"/>
            </p:cNvSpPr>
            <p:nvPr/>
          </p:nvSpPr>
          <p:spPr bwMode="auto">
            <a:xfrm flipH="1">
              <a:off x="74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8" name="AutoShape 11"/>
            <p:cNvSpPr>
              <a:spLocks noChangeArrowheads="1"/>
            </p:cNvSpPr>
            <p:nvPr/>
          </p:nvSpPr>
          <p:spPr bwMode="auto">
            <a:xfrm flipH="1">
              <a:off x="1519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 flipV="1">
              <a:off x="1519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AutoShape 13"/>
            <p:cNvSpPr>
              <a:spLocks noChangeArrowheads="1"/>
            </p:cNvSpPr>
            <p:nvPr/>
          </p:nvSpPr>
          <p:spPr bwMode="auto">
            <a:xfrm flipH="1">
              <a:off x="2427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21" name="AutoShape 14"/>
            <p:cNvSpPr>
              <a:spLocks noChangeArrowheads="1"/>
            </p:cNvSpPr>
            <p:nvPr/>
          </p:nvSpPr>
          <p:spPr bwMode="auto">
            <a:xfrm flipH="1">
              <a:off x="3288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22" name="AutoShape 15"/>
            <p:cNvSpPr>
              <a:spLocks noChangeArrowheads="1"/>
            </p:cNvSpPr>
            <p:nvPr/>
          </p:nvSpPr>
          <p:spPr bwMode="auto">
            <a:xfrm flipH="1">
              <a:off x="4150" y="1026"/>
              <a:ext cx="907" cy="771"/>
            </a:xfrm>
            <a:prstGeom prst="parallelogram">
              <a:avLst>
                <a:gd name="adj" fmla="val 100625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523" name="Line 16"/>
            <p:cNvSpPr>
              <a:spLocks noChangeShapeType="1"/>
            </p:cNvSpPr>
            <p:nvPr/>
          </p:nvSpPr>
          <p:spPr bwMode="auto">
            <a:xfrm>
              <a:off x="2290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Line 17"/>
            <p:cNvSpPr>
              <a:spLocks noChangeShapeType="1"/>
            </p:cNvSpPr>
            <p:nvPr/>
          </p:nvSpPr>
          <p:spPr bwMode="auto">
            <a:xfrm>
              <a:off x="1519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Line 18"/>
            <p:cNvSpPr>
              <a:spLocks noChangeShapeType="1"/>
            </p:cNvSpPr>
            <p:nvPr/>
          </p:nvSpPr>
          <p:spPr bwMode="auto">
            <a:xfrm>
              <a:off x="1519" y="1888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Line 19"/>
            <p:cNvSpPr>
              <a:spLocks noChangeShapeType="1"/>
            </p:cNvSpPr>
            <p:nvPr/>
          </p:nvSpPr>
          <p:spPr bwMode="auto">
            <a:xfrm>
              <a:off x="3334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7" name="Line 20"/>
            <p:cNvSpPr>
              <a:spLocks noChangeShapeType="1"/>
            </p:cNvSpPr>
            <p:nvPr/>
          </p:nvSpPr>
          <p:spPr bwMode="auto">
            <a:xfrm>
              <a:off x="3198" y="1797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Line 21"/>
            <p:cNvSpPr>
              <a:spLocks noChangeShapeType="1"/>
            </p:cNvSpPr>
            <p:nvPr/>
          </p:nvSpPr>
          <p:spPr bwMode="auto">
            <a:xfrm>
              <a:off x="3198" y="1888"/>
              <a:ext cx="1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13" name="Line 22"/>
          <p:cNvSpPr>
            <a:spLocks noChangeShapeType="1"/>
          </p:cNvSpPr>
          <p:nvPr/>
        </p:nvSpPr>
        <p:spPr bwMode="auto">
          <a:xfrm>
            <a:off x="395288" y="2205038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8512175" y="22256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</a:t>
            </a:r>
          </a:p>
        </p:txBody>
      </p:sp>
      <p:sp>
        <p:nvSpPr>
          <p:cNvPr id="21515" name="Text Box 24"/>
          <p:cNvSpPr txBox="1">
            <a:spLocks noChangeArrowheads="1"/>
          </p:cNvSpPr>
          <p:nvPr/>
        </p:nvSpPr>
        <p:spPr bwMode="auto">
          <a:xfrm>
            <a:off x="5357813" y="2997200"/>
            <a:ext cx="37147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development of the mandrel in the plane </a:t>
            </a:r>
            <a:endParaRPr lang="it-IT" altLang="en-US"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 equipment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82931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Helical windings on cylindrical surfaces</a:t>
            </a:r>
            <a:endParaRPr lang="it-IT" altLang="en-US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716338"/>
            <a:ext cx="8893175" cy="292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In the extreme case of a full covering in just one run (n = 1), then </a:t>
            </a:r>
            <a:r>
              <a:rPr lang="it-IT" altLang="en-US" sz="2000" dirty="0" err="1"/>
              <a:t>p</a:t>
            </a:r>
            <a:r>
              <a:rPr lang="it-IT" altLang="en-US" sz="2000" dirty="0"/>
              <a:t>=</a:t>
            </a:r>
            <a:r>
              <a:rPr lang="it-IT" altLang="en-US" sz="2000" dirty="0" err="1"/>
              <a:t>h</a:t>
            </a:r>
            <a:r>
              <a:rPr lang="it-IT" altLang="en-US" sz="2000" baseline="-25000" dirty="0" err="1"/>
              <a:t>max</a:t>
            </a:r>
            <a:r>
              <a:rPr lang="it-IT" alt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/>
              <a:t>in </a:t>
            </a:r>
            <a:r>
              <a:rPr lang="it-IT" altLang="en-US" sz="2000" dirty="0" err="1"/>
              <a:t>this</a:t>
            </a:r>
            <a:r>
              <a:rPr lang="it-IT" altLang="en-US" sz="2000" dirty="0"/>
              <a:t> case  </a:t>
            </a:r>
            <a:r>
              <a:rPr lang="it-IT" altLang="en-US" sz="2000" dirty="0" err="1">
                <a:latin typeface="Symbol" charset="2"/>
              </a:rPr>
              <a:t>p</a:t>
            </a:r>
            <a:r>
              <a:rPr lang="it-IT" altLang="en-US" sz="2000" dirty="0" err="1"/>
              <a:t>D</a:t>
            </a:r>
            <a:r>
              <a:rPr lang="it-IT" altLang="en-US" sz="2000" dirty="0"/>
              <a:t>/</a:t>
            </a:r>
            <a:r>
              <a:rPr lang="it-IT" altLang="en-US" sz="2000" dirty="0" err="1"/>
              <a:t>h</a:t>
            </a:r>
            <a:r>
              <a:rPr lang="it-IT" altLang="en-US" sz="2000" baseline="-25000" dirty="0" err="1"/>
              <a:t>max</a:t>
            </a:r>
            <a:r>
              <a:rPr lang="it-IT" altLang="en-US" sz="2000" dirty="0"/>
              <a:t>=</a:t>
            </a:r>
            <a:r>
              <a:rPr lang="it-IT" altLang="en-US" sz="2000" dirty="0" err="1">
                <a:latin typeface="Symbol" charset="2"/>
              </a:rPr>
              <a:t>p</a:t>
            </a:r>
            <a:r>
              <a:rPr lang="it-IT" altLang="en-US" sz="2000" dirty="0" err="1"/>
              <a:t>D</a:t>
            </a:r>
            <a:r>
              <a:rPr lang="it-IT" altLang="en-US" sz="2000" dirty="0"/>
              <a:t>/</a:t>
            </a:r>
            <a:r>
              <a:rPr lang="it-IT" altLang="en-US" sz="2000" dirty="0" err="1"/>
              <a:t>p</a:t>
            </a:r>
            <a:r>
              <a:rPr lang="it-IT" altLang="en-US" sz="2000" dirty="0"/>
              <a:t>=</a:t>
            </a:r>
            <a:r>
              <a:rPr lang="it-IT" altLang="en-US" sz="2000" dirty="0" err="1"/>
              <a:t>tg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>
                <a:latin typeface="Symbol" charset="2"/>
              </a:rPr>
              <a:t>. </a:t>
            </a: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Once obtained p, the actual width h will have to be  a sub integer multiple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</a:t>
            </a:r>
            <a:r>
              <a:rPr lang="it-IT" altLang="en-US" sz="2000" dirty="0" err="1"/>
              <a:t>p</a:t>
            </a:r>
            <a:r>
              <a:rPr lang="it-IT" altLang="en-US" sz="2000" dirty="0"/>
              <a:t>: h=</a:t>
            </a:r>
            <a:r>
              <a:rPr lang="it-IT" altLang="en-US" sz="2000" dirty="0" err="1"/>
              <a:t>p</a:t>
            </a:r>
            <a:r>
              <a:rPr lang="it-IT" altLang="en-US" sz="2000" dirty="0"/>
              <a:t>/n.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/>
              <a:t>E.g. for D=400 mm and </a:t>
            </a:r>
            <a:r>
              <a:rPr lang="it-IT" altLang="en-US" sz="2000" dirty="0" err="1">
                <a:latin typeface="Symbol" charset="2"/>
              </a:rPr>
              <a:t>q</a:t>
            </a:r>
            <a:r>
              <a:rPr lang="it-IT" altLang="en-US" sz="2000" dirty="0"/>
              <a:t>=55° </a:t>
            </a:r>
            <a:r>
              <a:rPr lang="it-IT" altLang="en-US" sz="2000" dirty="0" err="1"/>
              <a:t>p</a:t>
            </a:r>
            <a:r>
              <a:rPr lang="it-IT" altLang="en-US" sz="2000" dirty="0"/>
              <a:t>=</a:t>
            </a:r>
            <a:r>
              <a:rPr lang="it-IT" altLang="en-US" sz="2000" dirty="0" err="1"/>
              <a:t>h</a:t>
            </a:r>
            <a:r>
              <a:rPr lang="it-IT" altLang="en-US" sz="2000" baseline="-25000" dirty="0" err="1"/>
              <a:t>max</a:t>
            </a:r>
            <a:r>
              <a:rPr lang="it-IT" altLang="en-US" sz="2000" dirty="0"/>
              <a:t>=1800 mm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 err="1"/>
              <a:t>If</a:t>
            </a:r>
            <a:r>
              <a:rPr lang="it-IT" altLang="en-US" sz="2000" dirty="0"/>
              <a:t> I </a:t>
            </a:r>
            <a:r>
              <a:rPr lang="it-IT" altLang="en-US" sz="2000" dirty="0" err="1"/>
              <a:t>want</a:t>
            </a:r>
            <a:r>
              <a:rPr lang="it-IT" altLang="en-US" sz="2000" dirty="0"/>
              <a:t> to complete a </a:t>
            </a:r>
            <a:r>
              <a:rPr lang="it-IT" altLang="en-US" sz="2000" dirty="0" err="1"/>
              <a:t>covering</a:t>
            </a:r>
            <a:r>
              <a:rPr lang="it-IT" altLang="en-US" sz="2000" dirty="0"/>
              <a:t> with </a:t>
            </a:r>
            <a:r>
              <a:rPr lang="it-IT" altLang="en-US" sz="2000" dirty="0" err="1"/>
              <a:t>n</a:t>
            </a:r>
            <a:r>
              <a:rPr lang="it-IT" altLang="en-US" sz="2000" dirty="0"/>
              <a:t>=6, </a:t>
            </a:r>
            <a:r>
              <a:rPr lang="it-IT" altLang="en-US" sz="2000" dirty="0" err="1"/>
              <a:t>then</a:t>
            </a:r>
            <a:r>
              <a:rPr lang="it-IT" altLang="en-US" sz="2000" dirty="0"/>
              <a:t> h=1800/6=300 mm= bundle </a:t>
            </a:r>
            <a:r>
              <a:rPr lang="it-IT" altLang="en-US" sz="2000" dirty="0" err="1"/>
              <a:t>width</a:t>
            </a:r>
            <a:r>
              <a:rPr lang="it-IT" altLang="en-US" sz="2000" dirty="0"/>
              <a:t> to be </a:t>
            </a:r>
            <a:r>
              <a:rPr lang="it-IT" altLang="en-US" sz="2000" dirty="0" err="1"/>
              <a:t>used</a:t>
            </a:r>
            <a:r>
              <a:rPr lang="it-IT" altLang="en-US" sz="2000" dirty="0"/>
              <a:t> </a:t>
            </a:r>
            <a:r>
              <a:rPr lang="it-IT" altLang="en-US" sz="2000" dirty="0" err="1"/>
              <a:t>during</a:t>
            </a:r>
            <a:r>
              <a:rPr lang="it-IT" altLang="en-US" sz="2000" dirty="0"/>
              <a:t> </a:t>
            </a:r>
            <a:r>
              <a:rPr lang="it-IT" altLang="en-US" sz="2000" dirty="0" err="1"/>
              <a:t>covering</a:t>
            </a: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Conversely, if the comb allows to </a:t>
            </a:r>
            <a:r>
              <a:rPr lang="it-IT" altLang="en-US" sz="2000" dirty="0" err="1"/>
              <a:t>wind</a:t>
            </a:r>
            <a:r>
              <a:rPr lang="it-IT" altLang="en-US" sz="2000" dirty="0"/>
              <a:t> a bundle </a:t>
            </a:r>
            <a:r>
              <a:rPr lang="it-IT" altLang="en-US" sz="2000" dirty="0" err="1"/>
              <a:t>width</a:t>
            </a:r>
            <a:r>
              <a:rPr lang="it-IT" altLang="en-US" sz="2000" dirty="0"/>
              <a:t> h=100 mm </a:t>
            </a:r>
            <a:r>
              <a:rPr lang="it-IT" altLang="en-US" sz="2000" dirty="0">
                <a:sym typeface="Wingdings" charset="2"/>
              </a:rPr>
              <a:t></a:t>
            </a:r>
            <a:r>
              <a:rPr lang="it-IT" altLang="en-US" sz="2000" dirty="0" err="1"/>
              <a:t>n</a:t>
            </a:r>
            <a:r>
              <a:rPr lang="it-IT" altLang="en-US" sz="2000"/>
              <a:t>=1800/100=18 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9388" y="2492375"/>
            <a:ext cx="665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n=1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55875" y="2997200"/>
            <a:ext cx="101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p=h</a:t>
            </a:r>
            <a:r>
              <a:rPr lang="it-IT" altLang="en-US" baseline="-25000"/>
              <a:t>max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187450" y="1628775"/>
            <a:ext cx="6840538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5" name="AutoShape 13"/>
          <p:cNvSpPr>
            <a:spLocks noChangeArrowheads="1"/>
          </p:cNvSpPr>
          <p:nvPr/>
        </p:nvSpPr>
        <p:spPr bwMode="auto">
          <a:xfrm flipH="1">
            <a:off x="1187450" y="1628775"/>
            <a:ext cx="2376488" cy="1223963"/>
          </a:xfrm>
          <a:prstGeom prst="parallelogram">
            <a:avLst>
              <a:gd name="adj" fmla="val 1031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flipH="1">
            <a:off x="5219700" y="1628775"/>
            <a:ext cx="1439863" cy="1223963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 flipH="1">
            <a:off x="6588125" y="1628775"/>
            <a:ext cx="1439863" cy="1223963"/>
          </a:xfrm>
          <a:prstGeom prst="parallelogram">
            <a:avLst>
              <a:gd name="adj" fmla="val 100625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356393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9" name="Line 17"/>
          <p:cNvSpPr>
            <a:spLocks noChangeShapeType="1"/>
          </p:cNvSpPr>
          <p:nvPr/>
        </p:nvSpPr>
        <p:spPr bwMode="auto">
          <a:xfrm>
            <a:off x="241141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0" name="Line 18"/>
          <p:cNvSpPr>
            <a:spLocks noChangeShapeType="1"/>
          </p:cNvSpPr>
          <p:nvPr/>
        </p:nvSpPr>
        <p:spPr bwMode="auto">
          <a:xfrm>
            <a:off x="2411413" y="29972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1" name="Line 22"/>
          <p:cNvSpPr>
            <a:spLocks noChangeShapeType="1"/>
          </p:cNvSpPr>
          <p:nvPr/>
        </p:nvSpPr>
        <p:spPr bwMode="auto">
          <a:xfrm>
            <a:off x="395288" y="2205038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8512175" y="22256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</a:t>
            </a:r>
          </a:p>
        </p:txBody>
      </p:sp>
      <p:sp>
        <p:nvSpPr>
          <p:cNvPr id="22543" name="Line 29"/>
          <p:cNvSpPr>
            <a:spLocks noChangeShapeType="1"/>
          </p:cNvSpPr>
          <p:nvPr/>
        </p:nvSpPr>
        <p:spPr bwMode="auto">
          <a:xfrm>
            <a:off x="2339975" y="1628775"/>
            <a:ext cx="7143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4" name="AutoShape 30"/>
          <p:cNvSpPr>
            <a:spLocks noChangeArrowheads="1"/>
          </p:cNvSpPr>
          <p:nvPr/>
        </p:nvSpPr>
        <p:spPr bwMode="auto">
          <a:xfrm flipH="1">
            <a:off x="2339975" y="1628775"/>
            <a:ext cx="2376488" cy="1223963"/>
          </a:xfrm>
          <a:prstGeom prst="parallelogram">
            <a:avLst>
              <a:gd name="adj" fmla="val 103104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2545" name="Line 31"/>
          <p:cNvSpPr>
            <a:spLocks noChangeShapeType="1"/>
          </p:cNvSpPr>
          <p:nvPr/>
        </p:nvSpPr>
        <p:spPr bwMode="auto">
          <a:xfrm>
            <a:off x="4859338" y="162877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6" name="Text Box 32"/>
          <p:cNvSpPr txBox="1">
            <a:spLocks noChangeArrowheads="1"/>
          </p:cNvSpPr>
          <p:nvPr/>
        </p:nvSpPr>
        <p:spPr bwMode="auto">
          <a:xfrm rot="-5400000">
            <a:off x="4730750" y="219075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p</a:t>
            </a:r>
            <a:r>
              <a:rPr lang="it-IT" altLang="en-US"/>
              <a:t>D</a:t>
            </a:r>
          </a:p>
        </p:txBody>
      </p:sp>
      <p:sp>
        <p:nvSpPr>
          <p:cNvPr id="22547" name="Freeform 33"/>
          <p:cNvSpPr>
            <a:spLocks/>
          </p:cNvSpPr>
          <p:nvPr/>
        </p:nvSpPr>
        <p:spPr bwMode="auto">
          <a:xfrm>
            <a:off x="4284663" y="2205038"/>
            <a:ext cx="166687" cy="215900"/>
          </a:xfrm>
          <a:custGeom>
            <a:avLst/>
            <a:gdLst>
              <a:gd name="T0" fmla="*/ 0 w 105"/>
              <a:gd name="T1" fmla="*/ 2147483646 h 136"/>
              <a:gd name="T2" fmla="*/ 2147483646 w 105"/>
              <a:gd name="T3" fmla="*/ 2147483646 h 136"/>
              <a:gd name="T4" fmla="*/ 2147483646 w 105"/>
              <a:gd name="T5" fmla="*/ 0 h 136"/>
              <a:gd name="T6" fmla="*/ 0 60000 65536"/>
              <a:gd name="T7" fmla="*/ 0 60000 65536"/>
              <a:gd name="T8" fmla="*/ 0 60000 65536"/>
              <a:gd name="T9" fmla="*/ 0 w 105"/>
              <a:gd name="T10" fmla="*/ 0 h 136"/>
              <a:gd name="T11" fmla="*/ 105 w 1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136">
                <a:moveTo>
                  <a:pt x="0" y="136"/>
                </a:moveTo>
                <a:cubicBezTo>
                  <a:pt x="37" y="125"/>
                  <a:pt x="75" y="114"/>
                  <a:pt x="90" y="91"/>
                </a:cubicBezTo>
                <a:cubicBezTo>
                  <a:pt x="105" y="68"/>
                  <a:pt x="90" y="15"/>
                  <a:pt x="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8" name="Freeform 34"/>
          <p:cNvSpPr>
            <a:spLocks/>
          </p:cNvSpPr>
          <p:nvPr/>
        </p:nvSpPr>
        <p:spPr bwMode="auto">
          <a:xfrm>
            <a:off x="1381125" y="1628775"/>
            <a:ext cx="166688" cy="215900"/>
          </a:xfrm>
          <a:custGeom>
            <a:avLst/>
            <a:gdLst>
              <a:gd name="T0" fmla="*/ 0 w 105"/>
              <a:gd name="T1" fmla="*/ 2147483646 h 136"/>
              <a:gd name="T2" fmla="*/ 2147483646 w 105"/>
              <a:gd name="T3" fmla="*/ 2147483646 h 136"/>
              <a:gd name="T4" fmla="*/ 2147483646 w 105"/>
              <a:gd name="T5" fmla="*/ 0 h 136"/>
              <a:gd name="T6" fmla="*/ 0 60000 65536"/>
              <a:gd name="T7" fmla="*/ 0 60000 65536"/>
              <a:gd name="T8" fmla="*/ 0 60000 65536"/>
              <a:gd name="T9" fmla="*/ 0 w 105"/>
              <a:gd name="T10" fmla="*/ 0 h 136"/>
              <a:gd name="T11" fmla="*/ 105 w 1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136">
                <a:moveTo>
                  <a:pt x="0" y="136"/>
                </a:moveTo>
                <a:cubicBezTo>
                  <a:pt x="37" y="125"/>
                  <a:pt x="75" y="114"/>
                  <a:pt x="90" y="91"/>
                </a:cubicBezTo>
                <a:cubicBezTo>
                  <a:pt x="105" y="68"/>
                  <a:pt x="90" y="15"/>
                  <a:pt x="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9" name="Text Box 35"/>
          <p:cNvSpPr txBox="1">
            <a:spLocks noChangeArrowheads="1"/>
          </p:cNvSpPr>
          <p:nvPr/>
        </p:nvSpPr>
        <p:spPr bwMode="auto">
          <a:xfrm>
            <a:off x="4500563" y="220503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q</a:t>
            </a:r>
          </a:p>
        </p:txBody>
      </p:sp>
      <p:sp>
        <p:nvSpPr>
          <p:cNvPr id="22550" name="Text Box 36"/>
          <p:cNvSpPr txBox="1">
            <a:spLocks noChangeArrowheads="1"/>
          </p:cNvSpPr>
          <p:nvPr/>
        </p:nvSpPr>
        <p:spPr bwMode="auto">
          <a:xfrm>
            <a:off x="1619250" y="17002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q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214938" y="3019425"/>
            <a:ext cx="371475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development of the mandrel in the plane </a:t>
            </a:r>
            <a:endParaRPr lang="it-IT" altLang="en-US" sz="16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587375"/>
          </a:xfrm>
        </p:spPr>
        <p:txBody>
          <a:bodyPr/>
          <a:lstStyle/>
          <a:p>
            <a:pPr eaLnBrk="1" hangingPunct="1"/>
            <a:r>
              <a:rPr lang="it-IT" altLang="en-US" b="1"/>
              <a:t>Standard pipes: fiber angle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3" y="1052513"/>
            <a:ext cx="9088437" cy="4114800"/>
          </a:xfrm>
        </p:spPr>
        <p:txBody>
          <a:bodyPr/>
          <a:lstStyle/>
          <a:p>
            <a:pPr eaLnBrk="1" hangingPunct="1"/>
            <a:r>
              <a:rPr lang="it-IT" altLang="en-US" sz="2000"/>
              <a:t>T= </a:t>
            </a:r>
            <a:r>
              <a:rPr lang="en-US" altLang="en-US" sz="2000"/>
              <a:t>resultant force in the </a:t>
            </a:r>
            <a:r>
              <a:rPr lang="en-US" altLang="en-US" sz="2000">
                <a:latin typeface="Symbol" charset="2"/>
              </a:rPr>
              <a:t>a</a:t>
            </a:r>
            <a:r>
              <a:rPr lang="en-US" altLang="en-US" sz="2000"/>
              <a:t> direction (the winding angle), must be determined</a:t>
            </a:r>
            <a:endParaRPr lang="it-IT" altLang="en-US" sz="2000"/>
          </a:p>
          <a:p>
            <a:pPr eaLnBrk="1" hangingPunct="1"/>
            <a:r>
              <a:rPr lang="it-IT" altLang="en-US" sz="2000"/>
              <a:t> </a:t>
            </a:r>
            <a:r>
              <a:rPr lang="it-IT" altLang="en-US" sz="2000">
                <a:latin typeface="Symbol" charset="2"/>
              </a:rPr>
              <a:t>s</a:t>
            </a:r>
            <a:r>
              <a:rPr lang="it-IT" altLang="en-US" sz="2000" baseline="-25000">
                <a:latin typeface="Symbol" charset="2"/>
              </a:rPr>
              <a:t>q</a:t>
            </a:r>
            <a:r>
              <a:rPr lang="it-IT" altLang="en-US" sz="2000"/>
              <a:t>= circumferential stress= PR/s (Mariotte equation)</a:t>
            </a:r>
          </a:p>
          <a:p>
            <a:pPr algn="just" eaLnBrk="1" hangingPunct="1"/>
            <a:r>
              <a:rPr lang="it-IT" altLang="en-US" sz="2000"/>
              <a:t> </a:t>
            </a:r>
            <a:r>
              <a:rPr lang="it-IT" altLang="en-US" sz="2000">
                <a:latin typeface="Symbol" charset="2"/>
              </a:rPr>
              <a:t>s</a:t>
            </a:r>
            <a:r>
              <a:rPr lang="it-IT" altLang="en-US" sz="2000" baseline="-25000"/>
              <a:t>x</a:t>
            </a:r>
            <a:r>
              <a:rPr lang="it-IT" altLang="en-US" sz="2000"/>
              <a:t>= axial stress that, for a closed pipe, is obtained from the equilibrium of forces in the x direction</a:t>
            </a:r>
            <a:r>
              <a:rPr lang="it-IT" altLang="en-US" sz="2000">
                <a:sym typeface="Wingdings" charset="2"/>
              </a:rPr>
              <a:t></a:t>
            </a:r>
            <a:r>
              <a:rPr lang="it-IT" altLang="en-US" sz="2000"/>
              <a:t> P</a:t>
            </a:r>
            <a:r>
              <a:rPr lang="it-IT" altLang="en-US" sz="2000">
                <a:latin typeface="Symbol" charset="2"/>
              </a:rPr>
              <a:t>p</a:t>
            </a:r>
            <a:r>
              <a:rPr lang="it-IT" altLang="en-US" sz="2000"/>
              <a:t>R</a:t>
            </a:r>
            <a:r>
              <a:rPr lang="it-IT" altLang="en-US" sz="2000" baseline="30000"/>
              <a:t>2</a:t>
            </a:r>
            <a:r>
              <a:rPr lang="it-IT" altLang="en-US" sz="2000"/>
              <a:t>=2</a:t>
            </a:r>
            <a:r>
              <a:rPr lang="it-IT" altLang="en-US" sz="2000">
                <a:latin typeface="Symbol" charset="2"/>
              </a:rPr>
              <a:t>p</a:t>
            </a:r>
            <a:r>
              <a:rPr lang="it-IT" altLang="en-US" sz="2000"/>
              <a:t>Rs</a:t>
            </a:r>
            <a:r>
              <a:rPr lang="it-IT" altLang="en-US" sz="2000">
                <a:latin typeface="Symbol" charset="2"/>
              </a:rPr>
              <a:t>s</a:t>
            </a:r>
            <a:r>
              <a:rPr lang="it-IT" altLang="en-US" sz="2000" baseline="-25000"/>
              <a:t>x</a:t>
            </a:r>
            <a:r>
              <a:rPr lang="it-IT" altLang="en-US" sz="2000"/>
              <a:t> from which </a:t>
            </a:r>
            <a:r>
              <a:rPr lang="it-IT" altLang="en-US" sz="2000">
                <a:latin typeface="Symbol" charset="2"/>
              </a:rPr>
              <a:t>s</a:t>
            </a:r>
            <a:r>
              <a:rPr lang="it-IT" altLang="en-US" sz="2000" baseline="-25000"/>
              <a:t>x</a:t>
            </a:r>
            <a:r>
              <a:rPr lang="it-IT" altLang="en-US" sz="2000"/>
              <a:t>=PR/2s</a:t>
            </a:r>
          </a:p>
          <a:p>
            <a:pPr eaLnBrk="1" hangingPunct="1"/>
            <a:r>
              <a:rPr lang="it-IT" altLang="en-US" sz="2000"/>
              <a:t>Equilibrium </a:t>
            </a:r>
            <a:r>
              <a:rPr lang="en-US" altLang="en-US" sz="2000"/>
              <a:t>of forces on a small surface element of the cylinder with thickness s.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19475" y="3573463"/>
            <a:ext cx="5724525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s</a:t>
            </a:r>
            <a:r>
              <a:rPr lang="it-IT" altLang="en-US" baseline="-25000">
                <a:latin typeface="Symbol" charset="2"/>
              </a:rPr>
              <a:t>q</a:t>
            </a:r>
            <a:r>
              <a:rPr lang="it-IT" altLang="en-US"/>
              <a:t>= PR/s=T sen</a:t>
            </a:r>
            <a:r>
              <a:rPr lang="it-IT" altLang="en-US">
                <a:latin typeface="Symbol" charset="2"/>
              </a:rPr>
              <a:t>a</a:t>
            </a:r>
            <a:r>
              <a:rPr lang="it-IT" altLang="en-US"/>
              <a:t> /(dx 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>
                <a:latin typeface="Symbol" charset="2"/>
              </a:rPr>
              <a:t>s</a:t>
            </a:r>
            <a:r>
              <a:rPr lang="it-IT" altLang="en-US" baseline="-25000"/>
              <a:t>x</a:t>
            </a:r>
            <a:r>
              <a:rPr lang="it-IT" altLang="en-US"/>
              <a:t>= PR/2s=T cos</a:t>
            </a:r>
            <a:r>
              <a:rPr lang="it-IT" altLang="en-US">
                <a:latin typeface="Symbol" charset="2"/>
              </a:rPr>
              <a:t>a</a:t>
            </a:r>
            <a:r>
              <a:rPr lang="it-IT" altLang="en-US"/>
              <a:t> /(dx s tan</a:t>
            </a:r>
            <a:r>
              <a:rPr lang="it-IT" altLang="en-US">
                <a:latin typeface="Symbol" charset="2"/>
              </a:rPr>
              <a:t>a</a:t>
            </a:r>
            <a:r>
              <a:rPr lang="it-IT" altLang="en-US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By dividing member to member one can get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/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it-IT" altLang="en-US" sz="2200"/>
              <a:t>Which corresponds to an angle </a:t>
            </a:r>
            <a:r>
              <a:rPr lang="it-IT" altLang="en-US" sz="2200">
                <a:latin typeface="Symbol" charset="2"/>
              </a:rPr>
              <a:t>a</a:t>
            </a:r>
            <a:r>
              <a:rPr lang="it-IT" altLang="en-US" sz="2200"/>
              <a:t> of 55°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u="sng"/>
              <a:t>For a pressure P the resultant of the forces </a:t>
            </a:r>
            <a:r>
              <a:rPr lang="it-IT" altLang="en-US" sz="2200" u="sng"/>
              <a:t>at 55°</a:t>
            </a:r>
            <a:r>
              <a:rPr lang="it-IT" altLang="en-US" sz="2200" u="sng">
                <a:sym typeface="Wingdings" charset="2"/>
              </a:rPr>
              <a:t>standard winding angle</a:t>
            </a:r>
            <a:endParaRPr lang="it-IT" altLang="en-US" sz="2200" u="sng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-36513" y="3716338"/>
            <a:ext cx="3289301" cy="3070225"/>
            <a:chOff x="191" y="2341"/>
            <a:chExt cx="2072" cy="1934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49" y="2432"/>
              <a:ext cx="1043" cy="1588"/>
              <a:chOff x="249" y="2205"/>
              <a:chExt cx="1043" cy="1588"/>
            </a:xfrm>
          </p:grpSpPr>
          <p:grpSp>
            <p:nvGrpSpPr>
              <p:cNvPr id="23579" name="Group 7"/>
              <p:cNvGrpSpPr>
                <a:grpSpLocks/>
              </p:cNvGrpSpPr>
              <p:nvPr/>
            </p:nvGrpSpPr>
            <p:grpSpPr bwMode="auto">
              <a:xfrm>
                <a:off x="612" y="2205"/>
                <a:ext cx="680" cy="1134"/>
                <a:chOff x="612" y="2205"/>
                <a:chExt cx="680" cy="1134"/>
              </a:xfrm>
            </p:grpSpPr>
            <p:sp>
              <p:nvSpPr>
                <p:cNvPr id="2358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612" y="2205"/>
                  <a:ext cx="680" cy="1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84" name="Line 9"/>
                <p:cNvSpPr>
                  <a:spLocks noChangeShapeType="1"/>
                </p:cNvSpPr>
                <p:nvPr/>
              </p:nvSpPr>
              <p:spPr bwMode="auto">
                <a:xfrm>
                  <a:off x="612" y="3339"/>
                  <a:ext cx="6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85" name="Line 1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0" cy="11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580" name="Freeform 11"/>
              <p:cNvSpPr>
                <a:spLocks/>
              </p:cNvSpPr>
              <p:nvPr/>
            </p:nvSpPr>
            <p:spPr bwMode="auto">
              <a:xfrm>
                <a:off x="703" y="3158"/>
                <a:ext cx="181" cy="181"/>
              </a:xfrm>
              <a:custGeom>
                <a:avLst/>
                <a:gdLst>
                  <a:gd name="T0" fmla="*/ 0 w 181"/>
                  <a:gd name="T1" fmla="*/ 0 h 181"/>
                  <a:gd name="T2" fmla="*/ 136 w 181"/>
                  <a:gd name="T3" fmla="*/ 45 h 181"/>
                  <a:gd name="T4" fmla="*/ 181 w 181"/>
                  <a:gd name="T5" fmla="*/ 181 h 181"/>
                  <a:gd name="T6" fmla="*/ 0 60000 65536"/>
                  <a:gd name="T7" fmla="*/ 0 60000 65536"/>
                  <a:gd name="T8" fmla="*/ 0 60000 65536"/>
                  <a:gd name="T9" fmla="*/ 0 w 181"/>
                  <a:gd name="T10" fmla="*/ 0 h 181"/>
                  <a:gd name="T11" fmla="*/ 181 w 181"/>
                  <a:gd name="T12" fmla="*/ 181 h 1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" h="181">
                    <a:moveTo>
                      <a:pt x="0" y="0"/>
                    </a:moveTo>
                    <a:cubicBezTo>
                      <a:pt x="53" y="7"/>
                      <a:pt x="106" y="15"/>
                      <a:pt x="136" y="45"/>
                    </a:cubicBezTo>
                    <a:cubicBezTo>
                      <a:pt x="166" y="75"/>
                      <a:pt x="173" y="128"/>
                      <a:pt x="181" y="18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81" name="Text Box 12"/>
              <p:cNvSpPr txBox="1">
                <a:spLocks noChangeArrowheads="1"/>
              </p:cNvSpPr>
              <p:nvPr/>
            </p:nvSpPr>
            <p:spPr bwMode="auto">
              <a:xfrm>
                <a:off x="839" y="2976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en-US">
                    <a:latin typeface="Symbol" charset="2"/>
                  </a:rPr>
                  <a:t>a</a:t>
                </a:r>
              </a:p>
            </p:txBody>
          </p:sp>
          <p:sp>
            <p:nvSpPr>
              <p:cNvPr id="23582" name="Line 13"/>
              <p:cNvSpPr>
                <a:spLocks noChangeShapeType="1"/>
              </p:cNvSpPr>
              <p:nvPr/>
            </p:nvSpPr>
            <p:spPr bwMode="auto">
              <a:xfrm flipH="1">
                <a:off x="249" y="3475"/>
                <a:ext cx="272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560" name="Line 14"/>
            <p:cNvSpPr>
              <a:spLocks noChangeShapeType="1"/>
            </p:cNvSpPr>
            <p:nvPr/>
          </p:nvSpPr>
          <p:spPr bwMode="auto">
            <a:xfrm flipV="1">
              <a:off x="1292" y="2341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1" name="Line 15"/>
            <p:cNvSpPr>
              <a:spLocks noChangeShapeType="1"/>
            </p:cNvSpPr>
            <p:nvPr/>
          </p:nvSpPr>
          <p:spPr bwMode="auto">
            <a:xfrm flipV="1">
              <a:off x="1292" y="3475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Line 16"/>
            <p:cNvSpPr>
              <a:spLocks noChangeShapeType="1"/>
            </p:cNvSpPr>
            <p:nvPr/>
          </p:nvSpPr>
          <p:spPr bwMode="auto">
            <a:xfrm>
              <a:off x="1429" y="2341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Text Box 17"/>
            <p:cNvSpPr txBox="1">
              <a:spLocks noChangeArrowheads="1"/>
            </p:cNvSpPr>
            <p:nvPr/>
          </p:nvSpPr>
          <p:spPr bwMode="auto">
            <a:xfrm>
              <a:off x="1338" y="343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s</a:t>
              </a:r>
            </a:p>
          </p:txBody>
        </p:sp>
        <p:sp>
          <p:nvSpPr>
            <p:cNvPr id="23564" name="Line 18"/>
            <p:cNvSpPr>
              <a:spLocks noChangeShapeType="1"/>
            </p:cNvSpPr>
            <p:nvPr/>
          </p:nvSpPr>
          <p:spPr bwMode="auto">
            <a:xfrm>
              <a:off x="612" y="356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5" name="Line 19"/>
            <p:cNvSpPr>
              <a:spLocks noChangeShapeType="1"/>
            </p:cNvSpPr>
            <p:nvPr/>
          </p:nvSpPr>
          <p:spPr bwMode="auto">
            <a:xfrm>
              <a:off x="1292" y="356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6" name="Line 20"/>
            <p:cNvSpPr>
              <a:spLocks noChangeShapeType="1"/>
            </p:cNvSpPr>
            <p:nvPr/>
          </p:nvSpPr>
          <p:spPr bwMode="auto">
            <a:xfrm>
              <a:off x="612" y="374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7" name="Text Box 21"/>
            <p:cNvSpPr txBox="1">
              <a:spLocks noChangeArrowheads="1"/>
            </p:cNvSpPr>
            <p:nvPr/>
          </p:nvSpPr>
          <p:spPr bwMode="auto">
            <a:xfrm>
              <a:off x="826" y="371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dx</a:t>
              </a:r>
            </a:p>
          </p:txBody>
        </p:sp>
        <p:sp>
          <p:nvSpPr>
            <p:cNvPr id="23568" name="Line 22"/>
            <p:cNvSpPr>
              <a:spLocks noChangeShapeType="1"/>
            </p:cNvSpPr>
            <p:nvPr/>
          </p:nvSpPr>
          <p:spPr bwMode="auto">
            <a:xfrm flipH="1">
              <a:off x="1292" y="243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9" name="Line 23"/>
            <p:cNvSpPr>
              <a:spLocks noChangeShapeType="1"/>
            </p:cNvSpPr>
            <p:nvPr/>
          </p:nvSpPr>
          <p:spPr bwMode="auto">
            <a:xfrm flipH="1">
              <a:off x="1292" y="356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0" name="Line 24"/>
            <p:cNvSpPr>
              <a:spLocks noChangeShapeType="1"/>
            </p:cNvSpPr>
            <p:nvPr/>
          </p:nvSpPr>
          <p:spPr bwMode="auto">
            <a:xfrm>
              <a:off x="1519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1" name="Text Box 25"/>
            <p:cNvSpPr txBox="1">
              <a:spLocks noChangeArrowheads="1"/>
            </p:cNvSpPr>
            <p:nvPr/>
          </p:nvSpPr>
          <p:spPr bwMode="auto">
            <a:xfrm>
              <a:off x="1552" y="2668"/>
              <a:ext cx="7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dx tan</a:t>
              </a:r>
              <a:r>
                <a:rPr lang="it-IT" altLang="en-US">
                  <a:latin typeface="Symbol" charset="2"/>
                </a:rPr>
                <a:t>a</a:t>
              </a:r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auto">
            <a:xfrm>
              <a:off x="191" y="398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/>
                <a:t>T</a:t>
              </a:r>
            </a:p>
          </p:txBody>
        </p:sp>
        <p:sp>
          <p:nvSpPr>
            <p:cNvPr id="23573" name="Line 27"/>
            <p:cNvSpPr>
              <a:spLocks noChangeShapeType="1"/>
            </p:cNvSpPr>
            <p:nvPr/>
          </p:nvSpPr>
          <p:spPr bwMode="auto">
            <a:xfrm>
              <a:off x="1383" y="324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4" name="Text Box 28"/>
            <p:cNvSpPr txBox="1">
              <a:spLocks noChangeArrowheads="1"/>
            </p:cNvSpPr>
            <p:nvPr/>
          </p:nvSpPr>
          <p:spPr bwMode="auto">
            <a:xfrm>
              <a:off x="1824" y="3167"/>
              <a:ext cx="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>
                  <a:latin typeface="Symbol" charset="2"/>
                </a:rPr>
                <a:t>s</a:t>
              </a:r>
              <a:r>
                <a:rPr lang="it-IT" altLang="en-US" baseline="-25000"/>
                <a:t>x</a:t>
              </a:r>
            </a:p>
          </p:txBody>
        </p:sp>
        <p:sp>
          <p:nvSpPr>
            <p:cNvPr id="23575" name="Line 29"/>
            <p:cNvSpPr>
              <a:spLocks noChangeShapeType="1"/>
            </p:cNvSpPr>
            <p:nvPr/>
          </p:nvSpPr>
          <p:spPr bwMode="auto">
            <a:xfrm flipV="1">
              <a:off x="612" y="3475"/>
              <a:ext cx="137" cy="91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6" name="Line 30"/>
            <p:cNvSpPr>
              <a:spLocks noChangeShapeType="1"/>
            </p:cNvSpPr>
            <p:nvPr/>
          </p:nvSpPr>
          <p:spPr bwMode="auto">
            <a:xfrm>
              <a:off x="748" y="3475"/>
              <a:ext cx="68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7" name="Line 31"/>
            <p:cNvSpPr>
              <a:spLocks noChangeShapeType="1"/>
            </p:cNvSpPr>
            <p:nvPr/>
          </p:nvSpPr>
          <p:spPr bwMode="auto">
            <a:xfrm>
              <a:off x="1066" y="352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78" name="Text Box 32"/>
            <p:cNvSpPr txBox="1">
              <a:spLocks noChangeArrowheads="1"/>
            </p:cNvSpPr>
            <p:nvPr/>
          </p:nvSpPr>
          <p:spPr bwMode="auto">
            <a:xfrm>
              <a:off x="1280" y="3938"/>
              <a:ext cx="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>
                  <a:latin typeface="Symbol" charset="2"/>
                </a:rPr>
                <a:t>s</a:t>
              </a:r>
              <a:r>
                <a:rPr lang="it-IT" altLang="en-US" baseline="-25000">
                  <a:latin typeface="Symbol" charset="2"/>
                </a:rPr>
                <a:t>q</a:t>
              </a:r>
            </a:p>
          </p:txBody>
        </p:sp>
      </p:grpSp>
      <p:graphicFrame>
        <p:nvGraphicFramePr>
          <p:cNvPr id="23558" name="Object 33"/>
          <p:cNvGraphicFramePr>
            <a:graphicFrameLocks noChangeAspect="1"/>
          </p:cNvGraphicFramePr>
          <p:nvPr/>
        </p:nvGraphicFramePr>
        <p:xfrm>
          <a:off x="5076825" y="4941888"/>
          <a:ext cx="19431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53890" progId="Equation.3">
                  <p:embed/>
                </p:oleObj>
              </mc:Choice>
              <mc:Fallback>
                <p:oleObj name="Equation" r:id="rId2" imgW="901309" imgH="25389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19431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Filament</a:t>
            </a:r>
            <a:r>
              <a:rPr lang="it-IT" altLang="en-US" b="1" dirty="0"/>
              <a:t> </a:t>
            </a:r>
            <a:r>
              <a:rPr lang="it-IT" altLang="en-US" b="1" dirty="0" err="1"/>
              <a:t>Winding</a:t>
            </a:r>
            <a:r>
              <a:rPr lang="it-IT" altLang="en-US" b="1" dirty="0"/>
              <a:t>: </a:t>
            </a:r>
            <a:r>
              <a:rPr lang="it-IT" altLang="en-US" b="1" dirty="0" err="1"/>
              <a:t>movies</a:t>
            </a:r>
            <a:endParaRPr lang="it-IT" altLang="en-US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=ign6W5ENJAA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=4ihtyjydzqA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https://www.youtube.com/watch?v=DAdmo8ZCNfU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Continuous process</a:t>
            </a:r>
          </a:p>
          <a:p>
            <a:r>
              <a:rPr lang="en-GB" dirty="0"/>
              <a:t>https://www.youtube.com/watch?v=uePn-UP0xc4</a:t>
            </a:r>
          </a:p>
          <a:p>
            <a:r>
              <a:rPr lang="en-GB" dirty="0">
                <a:hlinkClick r:id="rId3"/>
              </a:rPr>
              <a:t>https://www.youtube.com/watch?v=yDFrWFi64ew</a:t>
            </a:r>
            <a:endParaRPr lang="en-GB" dirty="0"/>
          </a:p>
          <a:p>
            <a:r>
              <a:rPr lang="en-GB"/>
              <a:t>https://www.youtube.com/watch?v=14bVB5KYBsI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6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carbon, glass and aramide fibers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epoxy, polyester, vinylester and phenolic matrices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Process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Impregnation during the process (wet FW) or more rarely with prepregs (dry FW)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Winding angles &gt;10° and &lt;85°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/>
              <a:t>At least 2 degrees of freedom (mandrel rotation and  comb translation). Machines up to 6 degrees of freedom </a:t>
            </a:r>
            <a:r>
              <a:rPr lang="en-US" altLang="en-US" sz="1800">
                <a:sym typeface="Wingdings" charset="2"/>
              </a:rPr>
              <a:t> similar to ATP or AFP</a:t>
            </a:r>
            <a:r>
              <a:rPr lang="en-US" altLang="en-US" sz="1800"/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b="1" u="sng">
                <a:solidFill>
                  <a:srgbClr val="0070C0"/>
                </a:solidFill>
              </a:rPr>
              <a:t>Helical winding</a:t>
            </a:r>
            <a:r>
              <a:rPr lang="en-US" altLang="en-US" sz="1800"/>
              <a:t>: </a:t>
            </a:r>
            <a:r>
              <a:rPr lang="en-US" altLang="en-US" sz="1800">
                <a:sym typeface="Symbol" charset="2"/>
              </a:rPr>
              <a:t> </a:t>
            </a:r>
            <a:r>
              <a:rPr lang="en-US" altLang="en-US" sz="1800"/>
              <a:t>angles&gt;20°. The fiber bundles are not wound adjacent to one another. The winding pitch is higher than the bandwidth. Each covering is simulated as  two laminae oriented at </a:t>
            </a:r>
            <a:r>
              <a:rPr lang="en-US" altLang="en-US" sz="1800" u="sng"/>
              <a:t>+</a:t>
            </a:r>
            <a:r>
              <a:rPr lang="en-US" altLang="en-US" sz="1800"/>
              <a:t> </a:t>
            </a:r>
            <a:r>
              <a:rPr lang="en-US" altLang="en-US" sz="1800">
                <a:sym typeface="Symbol" charset="2"/>
              </a:rPr>
              <a:t>. </a:t>
            </a:r>
            <a:r>
              <a:rPr lang="en-US" altLang="en-US" sz="1800" b="1">
                <a:sym typeface="Symbol" charset="2"/>
              </a:rPr>
              <a:t>Hoop</a:t>
            </a:r>
            <a:r>
              <a:rPr lang="en-US" altLang="en-US" sz="1800">
                <a:sym typeface="Symbol" charset="2"/>
              </a:rPr>
              <a:t> winding is performed at   close to 90°. </a:t>
            </a:r>
            <a:endParaRPr lang="en-US" altLang="en-US" sz="1800"/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b="1" u="sng">
                <a:solidFill>
                  <a:srgbClr val="0070C0"/>
                </a:solidFill>
              </a:rPr>
              <a:t>Polar or Planar Winding</a:t>
            </a:r>
            <a:r>
              <a:rPr lang="en-US" altLang="en-US" sz="1800"/>
              <a:t>: </a:t>
            </a:r>
            <a:r>
              <a:rPr lang="en-US" altLang="en-US" sz="1800">
                <a:sym typeface="Symbol" charset="2"/>
              </a:rPr>
              <a:t> </a:t>
            </a:r>
            <a:r>
              <a:rPr lang="en-US" altLang="en-US" sz="1800"/>
              <a:t>angles&lt;20°. Typical winding used for tanks or structures subjected to bending. Longitudinal winding  can be performed only using prepregs and AFP machines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1800" u="sng"/>
              <a:t>Geodesic fiber path</a:t>
            </a:r>
            <a:r>
              <a:rPr lang="en-US" altLang="en-US" sz="1800"/>
              <a:t>: the fiber is wound on the shortest distance between two points.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>
                <a:solidFill>
                  <a:srgbClr val="0070C0"/>
                </a:solidFill>
              </a:rPr>
              <a:t>Bridging </a:t>
            </a:r>
            <a:r>
              <a:rPr lang="en-US" altLang="en-US" sz="1800"/>
              <a:t>can occur on concave surfaces, also mandrels with flat surfaces are not suitable</a:t>
            </a:r>
            <a:r>
              <a:rPr lang="en-US" altLang="en-US" sz="1800">
                <a:sym typeface="Wingdings" charset="2"/>
              </a:rPr>
              <a:t></a:t>
            </a:r>
            <a:r>
              <a:rPr lang="en-US" altLang="en-US" sz="1800"/>
              <a:t>Only convex surfaces can be wound.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Winding speed variable, up to 150 m/min.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19137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fiber slippage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97887" cy="5689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/>
              <a:t>For non-geodesic fiber paths, the force acting on a fiber bundle is divided in a circumferential and an axial component.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200" dirty="0"/>
              <a:t>The </a:t>
            </a:r>
            <a:r>
              <a:rPr lang="en-US" altLang="en-US" sz="2200" dirty="0" err="1"/>
              <a:t>F</a:t>
            </a:r>
            <a:r>
              <a:rPr lang="en-US" altLang="en-US" sz="2200" baseline="-25000" dirty="0" err="1"/>
              <a:t>x</a:t>
            </a:r>
            <a:r>
              <a:rPr lang="en-US" altLang="en-US" sz="2200" dirty="0"/>
              <a:t> component can cause </a:t>
            </a:r>
            <a:br>
              <a:rPr lang="en-US" altLang="en-US" sz="2200" dirty="0"/>
            </a:br>
            <a:r>
              <a:rPr lang="en-US" altLang="en-US" sz="2200" dirty="0"/>
              <a:t>fiber slippage (especially </a:t>
            </a:r>
            <a:br>
              <a:rPr lang="en-US" altLang="en-US" sz="2200" dirty="0"/>
            </a:br>
            <a:r>
              <a:rPr lang="en-US" altLang="en-US" sz="2200" dirty="0"/>
              <a:t>during the lying)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/>
              <a:t>The slippage angle is </a:t>
            </a:r>
            <a:r>
              <a:rPr lang="en-US" altLang="en-US" sz="2200" dirty="0" err="1"/>
              <a:t>tan</a:t>
            </a:r>
            <a:r>
              <a:rPr lang="en-US" altLang="en-US" sz="2200" dirty="0" err="1">
                <a:latin typeface="Symbol" charset="2"/>
              </a:rPr>
              <a:t>f</a:t>
            </a:r>
            <a:r>
              <a:rPr lang="en-US" altLang="en-US" sz="2200" dirty="0"/>
              <a:t>=</a:t>
            </a:r>
            <a:r>
              <a:rPr lang="en-US" altLang="en-US" sz="2200" dirty="0" err="1"/>
              <a:t>F</a:t>
            </a:r>
            <a:r>
              <a:rPr lang="en-US" altLang="en-US" sz="2200" baseline="-25000" dirty="0" err="1"/>
              <a:t>x</a:t>
            </a:r>
            <a:r>
              <a:rPr lang="en-US" altLang="en-US" sz="2200" dirty="0"/>
              <a:t>/F</a:t>
            </a:r>
            <a:r>
              <a:rPr lang="en-US" altLang="en-US" sz="2200" baseline="-25000" dirty="0"/>
              <a:t>n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F</a:t>
            </a:r>
            <a:r>
              <a:rPr lang="en-US" altLang="en-US" sz="2200" baseline="-25000" dirty="0" err="1"/>
              <a:t>x</a:t>
            </a:r>
            <a:r>
              <a:rPr lang="en-US" altLang="en-US" sz="2200" dirty="0"/>
              <a:t> is balanced by the friction force (f friction </a:t>
            </a:r>
            <a:r>
              <a:rPr lang="en-US" altLang="en-US" sz="2200" dirty="0" err="1"/>
              <a:t>coeff</a:t>
            </a:r>
            <a:r>
              <a:rPr lang="en-US" altLang="en-US" sz="2200" dirty="0"/>
              <a:t>.) F</a:t>
            </a:r>
            <a:r>
              <a:rPr lang="en-US" altLang="en-US" sz="2200" baseline="-25000" dirty="0"/>
              <a:t>f</a:t>
            </a:r>
            <a:r>
              <a:rPr lang="en-US" altLang="en-US" sz="2200" dirty="0"/>
              <a:t>=f F</a:t>
            </a:r>
            <a:r>
              <a:rPr lang="en-US" altLang="en-US" sz="2200" baseline="-25000" dirty="0"/>
              <a:t>n</a:t>
            </a:r>
            <a:r>
              <a:rPr lang="en-US" altLang="en-US" sz="2200" dirty="0"/>
              <a:t>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/>
              <a:t>To avoid the slippage it is necessary to have </a:t>
            </a:r>
            <a:r>
              <a:rPr lang="en-US" altLang="en-US" sz="2200" dirty="0" err="1"/>
              <a:t>F</a:t>
            </a:r>
            <a:r>
              <a:rPr lang="en-US" altLang="en-US" sz="2200" baseline="-25000" dirty="0" err="1"/>
              <a:t>x</a:t>
            </a:r>
            <a:r>
              <a:rPr lang="en-US" altLang="en-US" sz="2200" u="sng" dirty="0"/>
              <a:t>&lt;</a:t>
            </a:r>
            <a:r>
              <a:rPr lang="en-US" altLang="en-US" sz="2200" dirty="0"/>
              <a:t>F</a:t>
            </a:r>
            <a:r>
              <a:rPr lang="en-US" altLang="en-US" sz="2200" baseline="-25000" dirty="0"/>
              <a:t>f</a:t>
            </a:r>
            <a:r>
              <a:rPr lang="en-US" altLang="en-US" sz="2200" dirty="0"/>
              <a:t>  and replacing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/>
              <a:t>				</a:t>
            </a:r>
            <a:r>
              <a:rPr lang="en-US" altLang="en-US" sz="2200" dirty="0" err="1"/>
              <a:t>tan</a:t>
            </a:r>
            <a:r>
              <a:rPr lang="en-US" altLang="en-US" sz="2200" dirty="0" err="1">
                <a:latin typeface="Symbol" charset="2"/>
              </a:rPr>
              <a:t>f</a:t>
            </a:r>
            <a:r>
              <a:rPr lang="en-US" altLang="en-US" sz="2200" dirty="0">
                <a:latin typeface="Symbol" charset="2"/>
              </a:rPr>
              <a:t> </a:t>
            </a:r>
            <a:r>
              <a:rPr lang="en-US" altLang="en-US" sz="2200" u="sng" dirty="0"/>
              <a:t>&lt;</a:t>
            </a:r>
            <a:r>
              <a:rPr lang="en-US" altLang="en-US" sz="2200" dirty="0"/>
              <a:t>.f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/>
              <a:t>f is generally lower in the wet FW than in the dry FW.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en-US" sz="2200" dirty="0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5219700" y="1773238"/>
            <a:ext cx="3240088" cy="1133475"/>
            <a:chOff x="1632" y="1872"/>
            <a:chExt cx="1928" cy="568"/>
          </a:xfrm>
        </p:grpSpPr>
        <p:grpSp>
          <p:nvGrpSpPr>
            <p:cNvPr id="25606" name="Group 5"/>
            <p:cNvGrpSpPr>
              <a:grpSpLocks/>
            </p:cNvGrpSpPr>
            <p:nvPr/>
          </p:nvGrpSpPr>
          <p:grpSpPr bwMode="auto">
            <a:xfrm>
              <a:off x="1872" y="1920"/>
              <a:ext cx="1688" cy="336"/>
              <a:chOff x="1872" y="1920"/>
              <a:chExt cx="1688" cy="336"/>
            </a:xfrm>
          </p:grpSpPr>
          <p:grpSp>
            <p:nvGrpSpPr>
              <p:cNvPr id="25612" name="Group 6"/>
              <p:cNvGrpSpPr>
                <a:grpSpLocks/>
              </p:cNvGrpSpPr>
              <p:nvPr/>
            </p:nvGrpSpPr>
            <p:grpSpPr bwMode="auto">
              <a:xfrm>
                <a:off x="1872" y="1920"/>
                <a:ext cx="1688" cy="288"/>
                <a:chOff x="1872" y="1920"/>
                <a:chExt cx="1688" cy="288"/>
              </a:xfrm>
            </p:grpSpPr>
            <p:sp>
              <p:nvSpPr>
                <p:cNvPr id="25619" name="Line 7"/>
                <p:cNvSpPr>
                  <a:spLocks noChangeShapeType="1"/>
                </p:cNvSpPr>
                <p:nvPr/>
              </p:nvSpPr>
              <p:spPr bwMode="auto">
                <a:xfrm>
                  <a:off x="1920" y="1920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0" name="Line 8"/>
                <p:cNvSpPr>
                  <a:spLocks noChangeShapeType="1"/>
                </p:cNvSpPr>
                <p:nvPr/>
              </p:nvSpPr>
              <p:spPr bwMode="auto">
                <a:xfrm>
                  <a:off x="1872" y="2208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1" name="Freeform 9"/>
                <p:cNvSpPr>
                  <a:spLocks/>
                </p:cNvSpPr>
                <p:nvPr/>
              </p:nvSpPr>
              <p:spPr bwMode="auto">
                <a:xfrm>
                  <a:off x="1872" y="1920"/>
                  <a:ext cx="104" cy="288"/>
                </a:xfrm>
                <a:custGeom>
                  <a:avLst/>
                  <a:gdLst>
                    <a:gd name="T0" fmla="*/ 48 w 104"/>
                    <a:gd name="T1" fmla="*/ 0 h 288"/>
                    <a:gd name="T2" fmla="*/ 96 w 104"/>
                    <a:gd name="T3" fmla="*/ 96 h 288"/>
                    <a:gd name="T4" fmla="*/ 0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48" y="0"/>
                      </a:moveTo>
                      <a:cubicBezTo>
                        <a:pt x="76" y="24"/>
                        <a:pt x="104" y="48"/>
                        <a:pt x="96" y="96"/>
                      </a:cubicBezTo>
                      <a:cubicBezTo>
                        <a:pt x="88" y="144"/>
                        <a:pt x="8" y="256"/>
                        <a:pt x="0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2" name="Freeform 10"/>
                <p:cNvSpPr>
                  <a:spLocks/>
                </p:cNvSpPr>
                <p:nvPr/>
              </p:nvSpPr>
              <p:spPr bwMode="auto">
                <a:xfrm>
                  <a:off x="3456" y="1920"/>
                  <a:ext cx="104" cy="288"/>
                </a:xfrm>
                <a:custGeom>
                  <a:avLst/>
                  <a:gdLst>
                    <a:gd name="T0" fmla="*/ 48 w 104"/>
                    <a:gd name="T1" fmla="*/ 0 h 288"/>
                    <a:gd name="T2" fmla="*/ 96 w 104"/>
                    <a:gd name="T3" fmla="*/ 96 h 288"/>
                    <a:gd name="T4" fmla="*/ 0 w 10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288"/>
                    <a:gd name="T11" fmla="*/ 104 w 10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288">
                      <a:moveTo>
                        <a:pt x="48" y="0"/>
                      </a:moveTo>
                      <a:cubicBezTo>
                        <a:pt x="76" y="24"/>
                        <a:pt x="104" y="48"/>
                        <a:pt x="96" y="96"/>
                      </a:cubicBezTo>
                      <a:cubicBezTo>
                        <a:pt x="88" y="144"/>
                        <a:pt x="8" y="256"/>
                        <a:pt x="0" y="28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3" name="Freeform 11"/>
                <p:cNvSpPr>
                  <a:spLocks/>
                </p:cNvSpPr>
                <p:nvPr/>
              </p:nvSpPr>
              <p:spPr bwMode="auto">
                <a:xfrm>
                  <a:off x="1872" y="1920"/>
                  <a:ext cx="48" cy="192"/>
                </a:xfrm>
                <a:custGeom>
                  <a:avLst/>
                  <a:gdLst>
                    <a:gd name="T0" fmla="*/ 48 w 48"/>
                    <a:gd name="T1" fmla="*/ 0 h 192"/>
                    <a:gd name="T2" fmla="*/ 0 w 48"/>
                    <a:gd name="T3" fmla="*/ 96 h 192"/>
                    <a:gd name="T4" fmla="*/ 48 w 4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192"/>
                    <a:gd name="T11" fmla="*/ 48 w 4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192">
                      <a:moveTo>
                        <a:pt x="48" y="0"/>
                      </a:moveTo>
                      <a:cubicBezTo>
                        <a:pt x="24" y="32"/>
                        <a:pt x="0" y="64"/>
                        <a:pt x="0" y="96"/>
                      </a:cubicBezTo>
                      <a:cubicBezTo>
                        <a:pt x="0" y="128"/>
                        <a:pt x="40" y="176"/>
                        <a:pt x="48" y="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4" name="Freeform 12"/>
                <p:cNvSpPr>
                  <a:spLocks/>
                </p:cNvSpPr>
                <p:nvPr/>
              </p:nvSpPr>
              <p:spPr bwMode="auto">
                <a:xfrm>
                  <a:off x="3456" y="1920"/>
                  <a:ext cx="48" cy="192"/>
                </a:xfrm>
                <a:custGeom>
                  <a:avLst/>
                  <a:gdLst>
                    <a:gd name="T0" fmla="*/ 48 w 48"/>
                    <a:gd name="T1" fmla="*/ 0 h 192"/>
                    <a:gd name="T2" fmla="*/ 0 w 48"/>
                    <a:gd name="T3" fmla="*/ 96 h 192"/>
                    <a:gd name="T4" fmla="*/ 48 w 4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192"/>
                    <a:gd name="T11" fmla="*/ 48 w 4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192">
                      <a:moveTo>
                        <a:pt x="48" y="0"/>
                      </a:moveTo>
                      <a:cubicBezTo>
                        <a:pt x="24" y="32"/>
                        <a:pt x="0" y="64"/>
                        <a:pt x="0" y="96"/>
                      </a:cubicBezTo>
                      <a:cubicBezTo>
                        <a:pt x="0" y="128"/>
                        <a:pt x="40" y="176"/>
                        <a:pt x="48" y="1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4" name="Line 14"/>
              <p:cNvSpPr>
                <a:spLocks noChangeShapeType="1"/>
              </p:cNvSpPr>
              <p:nvPr/>
            </p:nvSpPr>
            <p:spPr bwMode="auto">
              <a:xfrm flipH="1">
                <a:off x="2640" y="192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6" name="Line 16"/>
              <p:cNvSpPr>
                <a:spLocks noChangeShapeType="1"/>
              </p:cNvSpPr>
              <p:nvPr/>
            </p:nvSpPr>
            <p:spPr bwMode="auto">
              <a:xfrm flipH="1">
                <a:off x="2400" y="2064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7" name="Line 17"/>
              <p:cNvSpPr>
                <a:spLocks noChangeShapeType="1"/>
              </p:cNvSpPr>
              <p:nvPr/>
            </p:nvSpPr>
            <p:spPr bwMode="auto">
              <a:xfrm flipH="1">
                <a:off x="240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8" name="Line 18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07" name="Text Box 19"/>
            <p:cNvSpPr txBox="1">
              <a:spLocks noChangeArrowheads="1"/>
            </p:cNvSpPr>
            <p:nvPr/>
          </p:nvSpPr>
          <p:spPr bwMode="auto">
            <a:xfrm>
              <a:off x="2592" y="2160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/>
                <a:t>F</a:t>
              </a:r>
              <a:r>
                <a:rPr lang="it-IT" altLang="en-US" sz="1800" baseline="-25000"/>
                <a:t>n</a:t>
              </a:r>
            </a:p>
          </p:txBody>
        </p:sp>
        <p:sp>
          <p:nvSpPr>
            <p:cNvPr id="25608" name="Text Box 20"/>
            <p:cNvSpPr txBox="1">
              <a:spLocks noChangeArrowheads="1"/>
            </p:cNvSpPr>
            <p:nvPr/>
          </p:nvSpPr>
          <p:spPr bwMode="auto">
            <a:xfrm>
              <a:off x="2256" y="2256"/>
              <a:ext cx="18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/>
                <a:t>F</a:t>
              </a:r>
              <a:endParaRPr lang="it-IT" altLang="en-US" sz="1800" baseline="-25000"/>
            </a:p>
          </p:txBody>
        </p:sp>
        <p:sp>
          <p:nvSpPr>
            <p:cNvPr id="25609" name="Text Box 21"/>
            <p:cNvSpPr txBox="1">
              <a:spLocks noChangeArrowheads="1"/>
            </p:cNvSpPr>
            <p:nvPr/>
          </p:nvSpPr>
          <p:spPr bwMode="auto">
            <a:xfrm>
              <a:off x="2160" y="1872"/>
              <a:ext cx="2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/>
                <a:t>F</a:t>
              </a:r>
              <a:r>
                <a:rPr lang="it-IT" altLang="en-US" sz="1800" baseline="-25000"/>
                <a:t>x</a:t>
              </a:r>
            </a:p>
          </p:txBody>
        </p:sp>
        <p:sp>
          <p:nvSpPr>
            <p:cNvPr id="25610" name="Line 22"/>
            <p:cNvSpPr>
              <a:spLocks noChangeShapeType="1"/>
            </p:cNvSpPr>
            <p:nvPr/>
          </p:nvSpPr>
          <p:spPr bwMode="auto">
            <a:xfrm flipH="1">
              <a:off x="1632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Text Box 23"/>
            <p:cNvSpPr txBox="1">
              <a:spLocks noChangeArrowheads="1"/>
            </p:cNvSpPr>
            <p:nvPr/>
          </p:nvSpPr>
          <p:spPr bwMode="auto">
            <a:xfrm>
              <a:off x="1632" y="1872"/>
              <a:ext cx="17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/>
                <a:t>x</a:t>
              </a:r>
              <a:endParaRPr lang="it-IT" altLang="en-US" sz="1800" baseline="-25000"/>
            </a:p>
          </p:txBody>
        </p:sp>
      </p:grpSp>
      <p:sp>
        <p:nvSpPr>
          <p:cNvPr id="25605" name="Freeform 24"/>
          <p:cNvSpPr>
            <a:spLocks/>
          </p:cNvSpPr>
          <p:nvPr/>
        </p:nvSpPr>
        <p:spPr bwMode="auto">
          <a:xfrm>
            <a:off x="6732588" y="2420938"/>
            <a:ext cx="71437" cy="71437"/>
          </a:xfrm>
          <a:custGeom>
            <a:avLst/>
            <a:gdLst>
              <a:gd name="T0" fmla="*/ 0 w 45"/>
              <a:gd name="T1" fmla="*/ 0 h 45"/>
              <a:gd name="T2" fmla="*/ 2147483646 w 45"/>
              <a:gd name="T3" fmla="*/ 2147483646 h 45"/>
              <a:gd name="T4" fmla="*/ 0 60000 65536"/>
              <a:gd name="T5" fmla="*/ 0 60000 65536"/>
              <a:gd name="T6" fmla="*/ 0 w 45"/>
              <a:gd name="T7" fmla="*/ 0 h 45"/>
              <a:gd name="T8" fmla="*/ 45 w 45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45">
                <a:moveTo>
                  <a:pt x="0" y="0"/>
                </a:moveTo>
                <a:cubicBezTo>
                  <a:pt x="19" y="19"/>
                  <a:pt x="38" y="38"/>
                  <a:pt x="45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603920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Mandrel</a:t>
            </a:r>
            <a:r>
              <a:rPr lang="it-IT" altLang="en-US" b="1" dirty="0"/>
              <a:t> </a:t>
            </a:r>
            <a:r>
              <a:rPr lang="it-IT" altLang="en-US" b="1" dirty="0" err="1"/>
              <a:t>materials</a:t>
            </a:r>
            <a:endParaRPr lang="it-IT" alt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00100"/>
            <a:ext cx="8856984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Mandrel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must withstand the compression forces caused by the fibers during winding and have a high axial stiffness (</a:t>
            </a:r>
            <a:r>
              <a:rPr lang="en-US" altLang="en-US" sz="1800" dirty="0" err="1"/>
              <a:t>eg.</a:t>
            </a:r>
            <a:r>
              <a:rPr lang="en-US" altLang="en-US" sz="1800" dirty="0"/>
              <a:t> for pipes)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must retain sufficient mechanical properties at high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must be easily removed and withstand to the forces applied for extraction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Materials used for mandrels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Not collapsible mandrels 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/>
              <a:t>	generally of steel and used for geometries that allow for their extraction ("draft angle")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0070C0"/>
                </a:solidFill>
              </a:rPr>
              <a:t>Collapsible mandrels </a:t>
            </a:r>
            <a:r>
              <a:rPr lang="en-US" altLang="en-US" sz="1800" dirty="0"/>
              <a:t>: removable in metal or more rarely in composite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Inflatable rubber mandrels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Water soluble (for example mixtures of sand and PVA)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Fiber tension is associated to component normal to the mandrel surface which determines a pression P on the mandrel. The reinforcement “move” toward the mandrel axis in presence of a viscous resistance to the radial motion of the fibers will balance according to the Darcy eq: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en-US" sz="1800" dirty="0"/>
              <a:t>			Q/A=-(K/</a:t>
            </a:r>
            <a:r>
              <a:rPr lang="it-IT" altLang="en-US" sz="1800" dirty="0">
                <a:latin typeface="Symbol" charset="2"/>
              </a:rPr>
              <a:t>h</a:t>
            </a:r>
            <a:r>
              <a:rPr lang="it-IT" altLang="en-US" sz="1800" dirty="0"/>
              <a:t>) (</a:t>
            </a:r>
            <a:r>
              <a:rPr lang="it-IT" altLang="en-US" sz="1800" dirty="0">
                <a:latin typeface="Symbol" charset="2"/>
              </a:rPr>
              <a:t>D</a:t>
            </a:r>
            <a:r>
              <a:rPr lang="it-IT" altLang="en-US" sz="1800" dirty="0"/>
              <a:t>P/l)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it-IT" altLang="en-US" sz="1800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tabLst>
                <a:tab pos="93663" algn="l"/>
              </a:tabLst>
            </a:pPr>
            <a:r>
              <a:rPr lang="it-IT" altLang="en-US" sz="1800" dirty="0"/>
              <a:t>	</a:t>
            </a:r>
            <a:r>
              <a:rPr lang="it-IT" altLang="en-US" sz="2000" u="sng" dirty="0"/>
              <a:t>A </a:t>
            </a:r>
            <a:r>
              <a:rPr lang="it-IT" altLang="en-US" sz="2000" u="sng" dirty="0" err="1"/>
              <a:t>higher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fiber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content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is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found</a:t>
            </a:r>
            <a:r>
              <a:rPr lang="it-IT" altLang="en-US" sz="2000" u="sng" dirty="0"/>
              <a:t> close to </a:t>
            </a:r>
            <a:r>
              <a:rPr lang="it-IT" altLang="en-US" sz="2000" u="sng" dirty="0" err="1"/>
              <a:t>mandrel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surface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anda</a:t>
            </a:r>
            <a:r>
              <a:rPr lang="it-IT" altLang="en-US" sz="2000" u="sng" dirty="0"/>
              <a:t>  </a:t>
            </a:r>
            <a:r>
              <a:rPr lang="it-IT" altLang="en-US" sz="2000" u="sng" dirty="0" err="1"/>
              <a:t>higher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resin</a:t>
            </a:r>
            <a:r>
              <a:rPr lang="it-IT" altLang="en-US" sz="2000" u="sng" dirty="0"/>
              <a:t> </a:t>
            </a:r>
            <a:r>
              <a:rPr lang="it-IT" altLang="en-US" sz="2000" u="sng" dirty="0" err="1"/>
              <a:t>content</a:t>
            </a:r>
            <a:r>
              <a:rPr lang="it-IT" altLang="en-US" sz="2000" u="sng" dirty="0"/>
              <a:t> on the </a:t>
            </a:r>
            <a:r>
              <a:rPr lang="it-IT" altLang="en-US" sz="2000" u="sng" dirty="0" err="1"/>
              <a:t>external</a:t>
            </a:r>
            <a:r>
              <a:rPr lang="it-IT" altLang="en-US" sz="2000" u="sng" dirty="0"/>
              <a:t> side</a:t>
            </a:r>
            <a:endParaRPr lang="en-US" altLang="en-US" sz="2000" u="sng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330C1C2-4ECB-FB58-B60A-9BCCA9F2C83A}"/>
              </a:ext>
            </a:extLst>
          </p:cNvPr>
          <p:cNvSpPr/>
          <p:nvPr/>
        </p:nvSpPr>
        <p:spPr bwMode="auto">
          <a:xfrm>
            <a:off x="3779912" y="5733256"/>
            <a:ext cx="288032" cy="288032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1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Collapsible mandrels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53400" cy="1584325"/>
          </a:xfrm>
        </p:spPr>
        <p:txBody>
          <a:bodyPr/>
          <a:lstStyle/>
          <a:p>
            <a:pPr eaLnBrk="1" hangingPunct="1"/>
            <a:r>
              <a:rPr lang="en-US" altLang="en-US"/>
              <a:t>Experiments on a fuselage of a business jet</a:t>
            </a:r>
            <a:endParaRPr lang="it-IT" altLang="en-US"/>
          </a:p>
          <a:p>
            <a:pPr lvl="1" eaLnBrk="1" hangingPunct="1"/>
            <a:r>
              <a:rPr lang="it-IT" altLang="en-US"/>
              <a:t> composite skin</a:t>
            </a:r>
          </a:p>
          <a:p>
            <a:pPr lvl="1" eaLnBrk="1" hangingPunct="1"/>
            <a:r>
              <a:rPr lang="en-US" altLang="en-US"/>
              <a:t>4 parts of which 2 are removed and 2 others retracted towards the center</a:t>
            </a:r>
            <a:endParaRPr lang="it-IT" altLang="en-US"/>
          </a:p>
        </p:txBody>
      </p:sp>
      <p:pic>
        <p:nvPicPr>
          <p:cNvPr id="30724" name="Picture 4" descr="collapsible_mandrel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40088"/>
            <a:ext cx="48244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ollapsible_mandrel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1912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Typical</a:t>
            </a:r>
            <a:r>
              <a:rPr lang="it-IT" altLang="en-US" b="1" dirty="0"/>
              <a:t> pipe </a:t>
            </a:r>
            <a:r>
              <a:rPr lang="it-IT" altLang="en-US" b="1" dirty="0" err="1"/>
              <a:t>configuration</a:t>
            </a:r>
            <a:endParaRPr lang="it-IT" alt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068288"/>
            <a:ext cx="85534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Pipes are made by a minimum of  2 to 4 layers. From the inside: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Liner chemical resistant such 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Thermoplastic polymers (PVC and HDPE but also fluoropolymers)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Composite with C-glass fiber content &lt; 20% or with PET veils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Metallic (especially for pressurized gas)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/>
              <a:t>Fiber reinforced mechanical resistant layer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/>
              <a:t>Wear and impact resistant layer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200" dirty="0"/>
              <a:t>Thermal insulating layer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Example of a </a:t>
            </a:r>
            <a:r>
              <a:rPr lang="en-US" altLang="en-US" sz="2200" dirty="0" err="1"/>
              <a:t>spoolable</a:t>
            </a:r>
            <a:r>
              <a:rPr lang="en-US" altLang="en-US" sz="2200" dirty="0"/>
              <a:t> pipe for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oil and gas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B886C5-561E-8F97-6F3D-040ED79F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5" y="3557858"/>
            <a:ext cx="5380665" cy="330014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9854440-B3AB-A860-BFAA-7C859811C85F}"/>
              </a:ext>
            </a:extLst>
          </p:cNvPr>
          <p:cNvSpPr txBox="1"/>
          <p:nvPr/>
        </p:nvSpPr>
        <p:spPr>
          <a:xfrm>
            <a:off x="8604448" y="52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FFB23D-2558-FB38-1709-D853CFBFF3E9}"/>
              </a:ext>
            </a:extLst>
          </p:cNvPr>
          <p:cNvSpPr txBox="1"/>
          <p:nvPr/>
        </p:nvSpPr>
        <p:spPr>
          <a:xfrm>
            <a:off x="7668344" y="46531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CA838B-B843-DAAD-0D57-E7DC2D12C334}"/>
              </a:ext>
            </a:extLst>
          </p:cNvPr>
          <p:cNvSpPr txBox="1"/>
          <p:nvPr/>
        </p:nvSpPr>
        <p:spPr>
          <a:xfrm>
            <a:off x="6578681" y="4293096"/>
            <a:ext cx="4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F8D77F-2A39-CB83-D061-2B26666C8E87}"/>
              </a:ext>
            </a:extLst>
          </p:cNvPr>
          <p:cNvSpPr txBox="1"/>
          <p:nvPr/>
        </p:nvSpPr>
        <p:spPr>
          <a:xfrm>
            <a:off x="5549709" y="3831431"/>
            <a:ext cx="4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75928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Filament</a:t>
            </a:r>
            <a:r>
              <a:rPr lang="it-IT" altLang="en-US" b="1" dirty="0"/>
              <a:t> </a:t>
            </a:r>
            <a:r>
              <a:rPr lang="it-IT" altLang="en-US" b="1" dirty="0" err="1"/>
              <a:t>wound</a:t>
            </a:r>
            <a:r>
              <a:rPr lang="it-IT" altLang="en-US" b="1" dirty="0"/>
              <a:t> </a:t>
            </a:r>
            <a:r>
              <a:rPr lang="it-IT" altLang="en-US" b="1" dirty="0" err="1"/>
              <a:t>pipes</a:t>
            </a:r>
            <a:endParaRPr lang="it-IT" altLang="en-US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4784"/>
            <a:ext cx="80746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6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55345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Pressure vessels (CNG=Compressed Natural Gas)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553450" cy="5257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7AEAE4-0E6B-4355-8197-B1EC850BA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31800" r="22437" b="26200"/>
          <a:stretch/>
        </p:blipFill>
        <p:spPr>
          <a:xfrm>
            <a:off x="-217040" y="1844824"/>
            <a:ext cx="99011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 of prepregs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1625" y="1635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124" name="Picture 4" descr="filamentwind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4819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2057400"/>
            <a:ext cx="2755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Uses a continuous length of fiber strand, roving, or tape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31242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Results in a shell of materials with a high strength-to-weight ratio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3400" y="43434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Requires thermal curing of workpieces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9600" y="5257800"/>
            <a:ext cx="335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/>
              <a:t>Patterns may be longitudinal, circumferential or helical.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55345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Pressure vessels (CNG=Compressed Natural Gas)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5534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Minimum Burst ratio= Safety factor</a:t>
            </a:r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 err="1"/>
              <a:t>Cylinder</a:t>
            </a:r>
            <a:r>
              <a:rPr lang="it-IT" altLang="en-US" sz="2000" dirty="0"/>
              <a:t> </a:t>
            </a:r>
            <a:r>
              <a:rPr lang="it-IT" altLang="en-US" sz="2000" dirty="0" err="1"/>
              <a:t>means</a:t>
            </a:r>
            <a:r>
              <a:rPr lang="it-IT" altLang="en-US" sz="2000" dirty="0"/>
              <a:t> </a:t>
            </a:r>
            <a:r>
              <a:rPr lang="it-IT" altLang="en-US" sz="2000" dirty="0" err="1"/>
              <a:t>here</a:t>
            </a:r>
            <a:r>
              <a:rPr lang="it-IT" altLang="en-US" sz="2000" dirty="0"/>
              <a:t> a pressure vessel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endParaRPr lang="it-IT" altLang="en-US" sz="2000" dirty="0"/>
          </a:p>
          <a:p>
            <a:pPr eaLnBrk="1" hangingPunct="1">
              <a:lnSpc>
                <a:spcPct val="90000"/>
              </a:lnSpc>
            </a:pPr>
            <a:r>
              <a:rPr lang="it-IT" altLang="en-US" sz="2000" dirty="0" err="1"/>
              <a:t>Type</a:t>
            </a:r>
            <a:r>
              <a:rPr lang="it-IT" altLang="en-US" sz="2000" dirty="0"/>
              <a:t> 5: full composite pressure vessels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2765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75136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it-IT" altLang="en-US" dirty="0"/>
              <a:t>Cost breakout of a </a:t>
            </a:r>
            <a:r>
              <a:rPr lang="it-IT" altLang="en-US" u="sng" dirty="0"/>
              <a:t>700 bar H</a:t>
            </a:r>
            <a:r>
              <a:rPr lang="it-IT" altLang="en-US" u="sng" baseline="-25000" dirty="0"/>
              <a:t>2</a:t>
            </a:r>
            <a:r>
              <a:rPr lang="it-IT" altLang="en-US" u="sng" dirty="0"/>
              <a:t> </a:t>
            </a:r>
            <a:r>
              <a:rPr lang="it-IT" altLang="en-US" dirty="0"/>
              <a:t>pressure vessel</a:t>
            </a:r>
            <a:endParaRPr lang="en-US" altLang="en-US" dirty="0"/>
          </a:p>
        </p:txBody>
      </p:sp>
      <p:pic>
        <p:nvPicPr>
          <p:cNvPr id="2867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3592" y="4207175"/>
            <a:ext cx="3706613" cy="2473969"/>
          </a:xfrm>
        </p:spPr>
      </p:pic>
      <p:pic>
        <p:nvPicPr>
          <p:cNvPr id="2867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84784"/>
            <a:ext cx="410527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685650"/>
              </p:ext>
            </p:extLst>
          </p:nvPr>
        </p:nvGraphicFramePr>
        <p:xfrm>
          <a:off x="0" y="1840384"/>
          <a:ext cx="63246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130650" imgH="2877312" progId="Origin50.Graph">
                  <p:embed/>
                </p:oleObj>
              </mc:Choice>
              <mc:Fallback>
                <p:oleObj name="Graph" r:id="rId4" imgW="4130650" imgH="2877312" progId="Origin50.Graph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0384"/>
                        <a:ext cx="6324600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685800" y="175831"/>
            <a:ext cx="7772400" cy="360338"/>
          </a:xfrm>
        </p:spPr>
        <p:txBody>
          <a:bodyPr/>
          <a:lstStyle/>
          <a:p>
            <a:r>
              <a:rPr lang="it-IT" altLang="en-US" dirty="0"/>
              <a:t>BMW </a:t>
            </a:r>
            <a:r>
              <a:rPr lang="it-IT" altLang="en-US" dirty="0" err="1"/>
              <a:t>solution</a:t>
            </a:r>
            <a:r>
              <a:rPr lang="it-IT" altLang="en-US" dirty="0"/>
              <a:t>: </a:t>
            </a:r>
            <a:r>
              <a:rPr lang="it-IT" altLang="en-US" dirty="0" err="1"/>
              <a:t>cryo-compressed</a:t>
            </a:r>
            <a:r>
              <a:rPr lang="it-IT" altLang="en-US" dirty="0"/>
              <a:t> tank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CEDAF-B390-CCF9-260F-181CB9206CA7}"/>
              </a:ext>
            </a:extLst>
          </p:cNvPr>
          <p:cNvSpPr txBox="1"/>
          <p:nvPr/>
        </p:nvSpPr>
        <p:spPr>
          <a:xfrm>
            <a:off x="143508" y="5661248"/>
            <a:ext cx="8856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-40 °C: cooling required before refuelling at 700 bar to limit max temp. &lt; 85°C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Cryo-compressed (CcH</a:t>
            </a:r>
            <a:r>
              <a:rPr lang="en-GB" sz="2000" baseline="-25000" dirty="0"/>
              <a:t>2</a:t>
            </a:r>
            <a:r>
              <a:rPr lang="en-GB" sz="2000" dirty="0"/>
              <a:t>) at 350 bar and 80 k </a:t>
            </a:r>
            <a:r>
              <a:rPr lang="en-GB" sz="2000" dirty="0">
                <a:sym typeface="Wingdings" panose="05000000000000000000" pitchFamily="2" charset="2"/>
              </a:rPr>
              <a:t>63kg/m</a:t>
            </a:r>
            <a:r>
              <a:rPr lang="en-GB" sz="2000" baseline="30000" dirty="0">
                <a:sym typeface="Wingdings" panose="05000000000000000000" pitchFamily="2" charset="2"/>
              </a:rPr>
              <a:t>3</a:t>
            </a:r>
            <a:endParaRPr lang="en-GB" sz="2000" baseline="30000" dirty="0"/>
          </a:p>
        </p:txBody>
      </p:sp>
      <p:pic>
        <p:nvPicPr>
          <p:cNvPr id="1026" name="Picture 2" descr="BMW CcH2 storage, cryogenic gas denser than LH2">
            <a:extLst>
              <a:ext uri="{FF2B5EF4-FFF2-40B4-BE49-F238E27FC236}">
                <a16:creationId xmlns:a16="http://schemas.microsoft.com/office/drawing/2014/main" id="{4EAA3045-C0CB-AEBC-D3B3-0AF6741C8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8384"/>
            <a:ext cx="7772400" cy="45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B4204D-258A-5B72-3F77-3C3406833E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99792" y="2348880"/>
            <a:ext cx="72008" cy="237626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70724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/>
          <a:lstStyle/>
          <a:p>
            <a:r>
              <a:rPr lang="it-IT" altLang="it-IT"/>
              <a:t>Impact on carbon fiber market</a:t>
            </a:r>
            <a:endParaRPr lang="en-US" alt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8F1461-5ECA-4B82-BF4F-3BA29015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20600" r="20863" b="9402"/>
          <a:stretch/>
        </p:blipFill>
        <p:spPr>
          <a:xfrm>
            <a:off x="3851920" y="1124744"/>
            <a:ext cx="5679991" cy="48965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FA1A73-57AD-4EB3-B44B-3EF023C8D1C5}"/>
              </a:ext>
            </a:extLst>
          </p:cNvPr>
          <p:cNvSpPr txBox="1"/>
          <p:nvPr/>
        </p:nvSpPr>
        <p:spPr>
          <a:xfrm rot="16200000">
            <a:off x="2282552" y="24780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Tons of Carbon </a:t>
            </a:r>
            <a:r>
              <a:rPr lang="it-IT" dirty="0" err="1"/>
              <a:t>fibers</a:t>
            </a:r>
            <a:r>
              <a:rPr lang="it-IT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9D214D-7F75-472B-AFD2-2D8DFD8D0D2C}"/>
              </a:ext>
            </a:extLst>
          </p:cNvPr>
          <p:cNvSpPr txBox="1"/>
          <p:nvPr/>
        </p:nvSpPr>
        <p:spPr>
          <a:xfrm>
            <a:off x="9176" y="1124744"/>
            <a:ext cx="3456383" cy="550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The graph shows projected carbon fiber usage (metric tons) in Type IV 700-bar compressed H</a:t>
            </a:r>
            <a:r>
              <a:rPr lang="en-US" sz="2000" baseline="-25000" dirty="0"/>
              <a:t>2</a:t>
            </a:r>
            <a:r>
              <a:rPr lang="en-US" sz="2000" dirty="0"/>
              <a:t> gas tanks for the highest production volume fuel cell vehicles (FCV). The table shows that these 2030 projections are conservative, for example, less than 1% of current car production will be FCV in 2030.</a:t>
            </a:r>
          </a:p>
          <a:p>
            <a:endParaRPr lang="en-US" sz="2000" dirty="0"/>
          </a:p>
          <a:p>
            <a:r>
              <a:rPr lang="en-US" sz="2000" dirty="0"/>
              <a:t>In 2020 CF production is estimated in 130 </a:t>
            </a:r>
            <a:r>
              <a:rPr lang="en-US" sz="2000" dirty="0" err="1"/>
              <a:t>ktons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200" dirty="0"/>
              <a:t>Composites world Oct. 2021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69593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/>
          <a:lstStyle/>
          <a:p>
            <a:r>
              <a:rPr lang="it-IT" altLang="it-IT" dirty="0"/>
              <a:t>Applications: </a:t>
            </a:r>
            <a:r>
              <a:rPr lang="it-IT" altLang="it-IT" dirty="0" err="1"/>
              <a:t>rail</a:t>
            </a:r>
            <a:r>
              <a:rPr lang="it-IT" altLang="it-IT" dirty="0"/>
              <a:t> and buses</a:t>
            </a:r>
            <a:endParaRPr lang="en-US" alt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9D214D-7F75-472B-AFD2-2D8DFD8D0D2C}"/>
              </a:ext>
            </a:extLst>
          </p:cNvPr>
          <p:cNvSpPr txBox="1"/>
          <p:nvPr/>
        </p:nvSpPr>
        <p:spPr>
          <a:xfrm>
            <a:off x="179512" y="1052736"/>
            <a:ext cx="3456383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 Alstom has sold 41 </a:t>
            </a:r>
            <a:r>
              <a:rPr lang="en-US" sz="2000" dirty="0" err="1"/>
              <a:t>Coradia</a:t>
            </a:r>
            <a:r>
              <a:rPr lang="en-US" sz="2000" dirty="0"/>
              <a:t> </a:t>
            </a:r>
            <a:r>
              <a:rPr lang="en-US" sz="2000" dirty="0" err="1"/>
              <a:t>iLint</a:t>
            </a:r>
            <a:r>
              <a:rPr lang="en-US" sz="2000" dirty="0"/>
              <a:t> H</a:t>
            </a:r>
            <a:r>
              <a:rPr lang="en-US" sz="2000" baseline="-25000" dirty="0"/>
              <a:t>2</a:t>
            </a:r>
            <a:r>
              <a:rPr lang="en-US" sz="2000" dirty="0"/>
              <a:t> trains to Germany </a:t>
            </a:r>
          </a:p>
          <a:p>
            <a:r>
              <a:rPr lang="en-US" sz="2000" dirty="0"/>
              <a:t>With a 1,000-kilometer range and a top speed of 140 km/hour, it matches current regional train performance. Its two-car units use 24 Type IV tanks housed in a rooftop compartment atop each car, which also contains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the fuel cells.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200" dirty="0"/>
              <a:t>Composites world Oct. 2021</a:t>
            </a:r>
            <a:endParaRPr lang="it-IT" sz="1200" dirty="0"/>
          </a:p>
        </p:txBody>
      </p:sp>
      <p:pic>
        <p:nvPicPr>
          <p:cNvPr id="35842" name="Picture 2" descr="coradia-ilint-treno-idrogeno-celle-combustibile-germania-sassonia-alstom-eba-passeggeri-CuE">
            <a:extLst>
              <a:ext uri="{FF2B5EF4-FFF2-40B4-BE49-F238E27FC236}">
                <a16:creationId xmlns:a16="http://schemas.microsoft.com/office/drawing/2014/main" id="{9DCD64EE-BF07-4E5D-AC19-AEDF6409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640960" cy="181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Il treno Alstom Coradia iLint alimentato a idrogeno.">
            <a:extLst>
              <a:ext uri="{FF2B5EF4-FFF2-40B4-BE49-F238E27FC236}">
                <a16:creationId xmlns:a16="http://schemas.microsoft.com/office/drawing/2014/main" id="{A560F230-883F-418C-95FE-D817D3C95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9" b="9508"/>
          <a:stretch/>
        </p:blipFill>
        <p:spPr bwMode="auto">
          <a:xfrm>
            <a:off x="3603947" y="1700808"/>
            <a:ext cx="5271204" cy="21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72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Complex shapes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4817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75928"/>
          </a:xfrm>
        </p:spPr>
        <p:txBody>
          <a:bodyPr/>
          <a:lstStyle/>
          <a:p>
            <a:pPr eaLnBrk="1" hangingPunct="1"/>
            <a:r>
              <a:rPr lang="it-IT" altLang="en-US" b="1" dirty="0"/>
              <a:t>High performance </a:t>
            </a:r>
            <a:r>
              <a:rPr lang="it-IT" altLang="en-US" b="1" dirty="0" err="1"/>
              <a:t>composites</a:t>
            </a:r>
            <a:endParaRPr lang="it-IT" altLang="en-US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5832648" cy="52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9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critical parameters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en-US" sz="2000"/>
              <a:t>Resin viscosity for wet FW (tipically 0.3-1.5 Pa*s) </a:t>
            </a:r>
          </a:p>
          <a:p>
            <a:pPr eaLnBrk="1" hangingPunct="1"/>
            <a:r>
              <a:rPr lang="it-IT" altLang="en-US" sz="2000"/>
              <a:t>Pot life</a:t>
            </a:r>
          </a:p>
          <a:p>
            <a:pPr eaLnBrk="1" hangingPunct="1"/>
            <a:r>
              <a:rPr lang="it-IT" altLang="en-US" sz="2000"/>
              <a:t>Fiber tension (slippage, radial movement and bridging)</a:t>
            </a:r>
          </a:p>
          <a:p>
            <a:pPr eaLnBrk="1" hangingPunct="1"/>
            <a:r>
              <a:rPr lang="it-IT" altLang="en-US" sz="2000"/>
              <a:t>Resin content and distribution</a:t>
            </a:r>
          </a:p>
          <a:p>
            <a:pPr eaLnBrk="1" hangingPunct="1"/>
            <a:r>
              <a:rPr lang="it-IT" altLang="en-US" sz="2000"/>
              <a:t>Adhesion among different layers (e.g. between liner and mechanical resistant layer)</a:t>
            </a:r>
          </a:p>
          <a:p>
            <a:pPr eaLnBrk="1" hangingPunct="1"/>
            <a:r>
              <a:rPr lang="it-IT" altLang="en-US" sz="2000"/>
              <a:t>Curing conditions</a:t>
            </a:r>
          </a:p>
          <a:p>
            <a:pPr lvl="1" eaLnBrk="1" hangingPunct="1"/>
            <a:r>
              <a:rPr lang="it-IT" altLang="en-US" sz="1800"/>
              <a:t>Room temperature and eventual post-curing</a:t>
            </a:r>
          </a:p>
          <a:p>
            <a:pPr lvl="1" eaLnBrk="1" hangingPunct="1"/>
            <a:r>
              <a:rPr lang="it-IT" altLang="en-US" sz="1800"/>
              <a:t>IR lamps and eventual post-curing</a:t>
            </a:r>
          </a:p>
          <a:p>
            <a:pPr lvl="1" eaLnBrk="1" hangingPunct="1"/>
            <a:r>
              <a:rPr lang="it-IT" altLang="en-US" sz="1800"/>
              <a:t>Oven</a:t>
            </a:r>
          </a:p>
          <a:p>
            <a:pPr lvl="1" eaLnBrk="1" hangingPunct="1"/>
            <a:r>
              <a:rPr lang="it-IT" altLang="en-US" sz="1800"/>
              <a:t>Autoclave with vacuum bag</a:t>
            </a:r>
          </a:p>
          <a:p>
            <a:pPr lvl="1" eaLnBrk="1" hangingPunct="1"/>
            <a:r>
              <a:rPr lang="it-IT" altLang="en-US" sz="1800"/>
              <a:t>UV lamps</a:t>
            </a:r>
          </a:p>
          <a:p>
            <a:pPr lvl="1" eaLnBrk="1" hangingPunct="1"/>
            <a:endParaRPr lang="it-IT" altLang="en-US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/>
              <a:t>Filament winding: process modeling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en-US" sz="2000"/>
              <a:t>Submodels</a:t>
            </a:r>
          </a:p>
          <a:p>
            <a:pPr lvl="1" algn="just" eaLnBrk="1" hangingPunct="1"/>
            <a:r>
              <a:rPr lang="en-US" altLang="en-US" sz="1800"/>
              <a:t>Fiber location (layer alternation of layers and pattern design, thickness of layers, fiber content, final thickness)</a:t>
            </a:r>
          </a:p>
          <a:p>
            <a:pPr lvl="1" eaLnBrk="1" hangingPunct="1"/>
            <a:r>
              <a:rPr lang="it-IT" altLang="en-US" sz="1800"/>
              <a:t>Energy balance in the mandrel (H= 0) and in the composite:</a:t>
            </a:r>
          </a:p>
          <a:p>
            <a:pPr lvl="1" eaLnBrk="1" hangingPunct="1"/>
            <a:endParaRPr lang="it-IT" altLang="en-US" sz="1800"/>
          </a:p>
          <a:p>
            <a:pPr lvl="1" eaLnBrk="1" hangingPunct="1"/>
            <a:endParaRPr lang="it-IT" altLang="en-US" sz="1800"/>
          </a:p>
          <a:p>
            <a:pPr lvl="1" eaLnBrk="1" hangingPunct="1"/>
            <a:endParaRPr lang="it-IT" altLang="en-US" sz="1800"/>
          </a:p>
          <a:p>
            <a:pPr lvl="1" eaLnBrk="1" hangingPunct="1"/>
            <a:endParaRPr lang="it-IT" altLang="en-US" sz="1800"/>
          </a:p>
          <a:p>
            <a:pPr lvl="1" eaLnBrk="1" hangingPunct="1"/>
            <a:r>
              <a:rPr lang="it-IT" altLang="en-US" sz="1800"/>
              <a:t>Kinetic: d</a:t>
            </a:r>
            <a:r>
              <a:rPr lang="it-IT" altLang="en-US" sz="1800">
                <a:latin typeface="Symbol" charset="2"/>
              </a:rPr>
              <a:t>a</a:t>
            </a:r>
            <a:r>
              <a:rPr lang="it-IT" altLang="en-US" sz="1800"/>
              <a:t>/dt=K(T)f(</a:t>
            </a:r>
            <a:r>
              <a:rPr lang="it-IT" altLang="en-US" sz="1800">
                <a:latin typeface="Symbol" charset="2"/>
              </a:rPr>
              <a:t>a</a:t>
            </a:r>
            <a:r>
              <a:rPr lang="it-IT" altLang="en-US" sz="1800"/>
              <a:t>)</a:t>
            </a:r>
          </a:p>
          <a:p>
            <a:pPr lvl="1" eaLnBrk="1" hangingPunct="1"/>
            <a:r>
              <a:rPr lang="it-IT" altLang="en-US" sz="1800"/>
              <a:t>Rheological: </a:t>
            </a:r>
            <a:r>
              <a:rPr lang="it-IT" altLang="en-US" sz="1800">
                <a:latin typeface="Symbol" charset="2"/>
              </a:rPr>
              <a:t>h</a:t>
            </a:r>
            <a:r>
              <a:rPr lang="it-IT" altLang="en-US" sz="1800"/>
              <a:t>=</a:t>
            </a:r>
            <a:r>
              <a:rPr lang="it-IT" altLang="en-US" sz="1800">
                <a:latin typeface="Symbol" charset="2"/>
              </a:rPr>
              <a:t>h</a:t>
            </a:r>
            <a:r>
              <a:rPr lang="it-IT" altLang="en-US" sz="1800"/>
              <a:t>(T,</a:t>
            </a:r>
            <a:r>
              <a:rPr lang="it-IT" altLang="en-US" sz="1800">
                <a:latin typeface="Symbol" charset="2"/>
              </a:rPr>
              <a:t>a</a:t>
            </a:r>
            <a:r>
              <a:rPr lang="it-IT" altLang="en-US" sz="1800"/>
              <a:t>)</a:t>
            </a:r>
          </a:p>
          <a:p>
            <a:pPr lvl="1" eaLnBrk="1" hangingPunct="1"/>
            <a:r>
              <a:rPr lang="en-US" altLang="en-US" sz="1800"/>
              <a:t>Stress state caused by the tension of the fibers and by the curing effects and temperature</a:t>
            </a:r>
            <a:endParaRPr lang="it-IT" altLang="en-US" sz="180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443288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2627313" y="3213100"/>
          <a:ext cx="4267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600" imgH="482600" progId="Equation.3">
                  <p:embed/>
                </p:oleObj>
              </mc:Choice>
              <mc:Fallback>
                <p:oleObj name="Equation" r:id="rId3" imgW="22606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13100"/>
                        <a:ext cx="42672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b="1"/>
              <a:t>Filament winding equipment</a:t>
            </a:r>
          </a:p>
        </p:txBody>
      </p:sp>
      <p:pic>
        <p:nvPicPr>
          <p:cNvPr id="6147" name="Picture 3" descr="filament-wi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4008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/>
              <a:t>fiber placement or filament winding ?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9154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714375"/>
          </a:xfrm>
        </p:spPr>
        <p:txBody>
          <a:bodyPr/>
          <a:lstStyle/>
          <a:p>
            <a:pPr eaLnBrk="1" hangingPunct="1"/>
            <a:r>
              <a:rPr lang="it-IT" altLang="en-US"/>
              <a:t>Defects in fiber placement multi-tow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39497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81300"/>
            <a:ext cx="59626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fiber impregnation</a:t>
            </a:r>
            <a:endParaRPr lang="it-IT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191000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aschett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2612"/>
          <a:stretch>
            <a:fillRect/>
          </a:stretch>
        </p:blipFill>
        <p:spPr bwMode="auto">
          <a:xfrm>
            <a:off x="4953000" y="1752600"/>
            <a:ext cx="3962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/>
              <a:t>Filament winding: fiber impregnation</a:t>
            </a:r>
            <a:endParaRPr lang="it-IT" altLang="en-US"/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b="1" dirty="0" err="1"/>
              <a:t>Filament</a:t>
            </a:r>
            <a:r>
              <a:rPr lang="it-IT" altLang="en-US" b="1" dirty="0"/>
              <a:t> </a:t>
            </a:r>
            <a:r>
              <a:rPr lang="it-IT" altLang="en-US" b="1" dirty="0" err="1"/>
              <a:t>winding</a:t>
            </a:r>
            <a:r>
              <a:rPr lang="it-IT" altLang="en-US" b="1" dirty="0"/>
              <a:t>: </a:t>
            </a:r>
            <a:r>
              <a:rPr lang="it-IT" altLang="en-US" b="1" dirty="0" err="1"/>
              <a:t>fiber</a:t>
            </a:r>
            <a:r>
              <a:rPr lang="it-IT" altLang="en-US" b="1" dirty="0"/>
              <a:t> </a:t>
            </a:r>
            <a:r>
              <a:rPr lang="it-IT" altLang="en-US" b="1" dirty="0" err="1"/>
              <a:t>feeding</a:t>
            </a:r>
            <a:endParaRPr lang="it-IT" alt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316706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468313" y="1784350"/>
            <a:ext cx="85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000" b="1"/>
              <a:t>Comb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en-US" sz="2000" b="1"/>
          </a:p>
        </p:txBody>
      </p:sp>
      <p:sp>
        <p:nvSpPr>
          <p:cNvPr id="11269" name="Rettangolo 5"/>
          <p:cNvSpPr>
            <a:spLocks noChangeArrowheads="1"/>
          </p:cNvSpPr>
          <p:nvPr/>
        </p:nvSpPr>
        <p:spPr bwMode="auto">
          <a:xfrm>
            <a:off x="4572000" y="15573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Important parameters: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/>
              <a:t> control of the </a:t>
            </a:r>
            <a:r>
              <a:rPr lang="en-US" altLang="en-US" sz="2000" b="1">
                <a:solidFill>
                  <a:srgbClr val="0070C0"/>
                </a:solidFill>
              </a:rPr>
              <a:t>resin temperature </a:t>
            </a:r>
            <a:br>
              <a:rPr lang="en-US" altLang="en-US" sz="2000" b="1">
                <a:solidFill>
                  <a:srgbClr val="0070C0"/>
                </a:solidFill>
              </a:rPr>
            </a:br>
            <a:r>
              <a:rPr lang="en-US" altLang="en-US" sz="2000"/>
              <a:t> (to have optimal viscosity  level) 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/>
              <a:t> </a:t>
            </a:r>
            <a:r>
              <a:rPr lang="en-US" altLang="en-US" sz="2000" b="1">
                <a:solidFill>
                  <a:srgbClr val="0070C0"/>
                </a:solidFill>
              </a:rPr>
              <a:t>fiber tension</a:t>
            </a:r>
            <a:r>
              <a:rPr lang="en-US" altLang="en-US" sz="2000"/>
              <a:t>(also promotes air expulsion from the roving) often not controlled with a load cell but depending on solid and viscous friction</a:t>
            </a:r>
            <a:endParaRPr lang="it-IT" altLang="en-US" sz="2000"/>
          </a:p>
        </p:txBody>
      </p:sp>
      <p:sp>
        <p:nvSpPr>
          <p:cNvPr id="11270" name="CasellaDiTesto 6"/>
          <p:cNvSpPr txBox="1">
            <a:spLocks noChangeArrowheads="1"/>
          </p:cNvSpPr>
          <p:nvPr/>
        </p:nvSpPr>
        <p:spPr bwMode="auto">
          <a:xfrm>
            <a:off x="71438" y="2424113"/>
            <a:ext cx="16208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determines the bandwidth. </a:t>
            </a:r>
            <a:br>
              <a:rPr lang="en-US" altLang="en-US" sz="1600"/>
            </a:br>
            <a:r>
              <a:rPr lang="en-US" altLang="en-US" sz="1600"/>
              <a:t>It depends on the fiber diameter</a:t>
            </a:r>
            <a:endParaRPr lang="it-IT" altLang="en-US" sz="16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/>
          <a:stretch>
            <a:fillRect/>
          </a:stretch>
        </p:blipFill>
        <p:spPr bwMode="auto">
          <a:xfrm>
            <a:off x="1763713" y="4076700"/>
            <a:ext cx="2641600" cy="26114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1928</Words>
  <Application>Microsoft Office PowerPoint</Application>
  <PresentationFormat>On-screen Show (4:3)</PresentationFormat>
  <Paragraphs>255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Symbol</vt:lpstr>
      <vt:lpstr>Times New Roman</vt:lpstr>
      <vt:lpstr>Wingdings</vt:lpstr>
      <vt:lpstr>Struttura predefinita</vt:lpstr>
      <vt:lpstr>Microsoft Word Picture</vt:lpstr>
      <vt:lpstr>Equation</vt:lpstr>
      <vt:lpstr>Graph</vt:lpstr>
      <vt:lpstr>Filament winding</vt:lpstr>
      <vt:lpstr>Filament winding equipment</vt:lpstr>
      <vt:lpstr>Filament winding of prepregs</vt:lpstr>
      <vt:lpstr>Filament winding equipment</vt:lpstr>
      <vt:lpstr>fiber placement or filament winding ?</vt:lpstr>
      <vt:lpstr>Defects in fiber placement multi-tow</vt:lpstr>
      <vt:lpstr>Filament winding: fiber impregnation</vt:lpstr>
      <vt:lpstr>Filament winding: fiber impregnation</vt:lpstr>
      <vt:lpstr>Filament winding: fiber feeding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Filament Winding: winding patterns </vt:lpstr>
      <vt:lpstr>Filament Winding: winding parameters </vt:lpstr>
      <vt:lpstr>Helical windings on cylindrical surfaces</vt:lpstr>
      <vt:lpstr>Helical windings on cylindrical surfaces</vt:lpstr>
      <vt:lpstr>Helical windings on cylindrical surfaces</vt:lpstr>
      <vt:lpstr>Helical windings on cylindrical surfaces</vt:lpstr>
      <vt:lpstr>Standard pipes: fiber angle</vt:lpstr>
      <vt:lpstr>Filament Winding: movies</vt:lpstr>
      <vt:lpstr>Filament Winding</vt:lpstr>
      <vt:lpstr>Filament winding: fiber slippage</vt:lpstr>
      <vt:lpstr>Mandrel materials</vt:lpstr>
      <vt:lpstr>Collapsible mandrels</vt:lpstr>
      <vt:lpstr>Typical pipe configuration</vt:lpstr>
      <vt:lpstr>Filament wound pipes</vt:lpstr>
      <vt:lpstr>Pressure vessels (CNG=Compressed Natural Gas)</vt:lpstr>
      <vt:lpstr>Pressure vessels (CNG=Compressed Natural Gas)</vt:lpstr>
      <vt:lpstr>Cost breakout of a 700 bar H2 pressure vessel</vt:lpstr>
      <vt:lpstr>BMW solution: cryo-compressed tank</vt:lpstr>
      <vt:lpstr>Impact on carbon fiber market</vt:lpstr>
      <vt:lpstr>Applications: rail and buses</vt:lpstr>
      <vt:lpstr>Complex shapes</vt:lpstr>
      <vt:lpstr>High performance composites</vt:lpstr>
      <vt:lpstr>Filament winding: critical parameters </vt:lpstr>
      <vt:lpstr>Filament winding: process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Filament winding</dc:title>
  <dc:creator>Utente di Microsoft Office</dc:creator>
  <cp:lastModifiedBy>Alfonso Maffezzoli</cp:lastModifiedBy>
  <cp:revision>33</cp:revision>
  <dcterms:created xsi:type="dcterms:W3CDTF">2020-03-22T17:51:26Z</dcterms:created>
  <dcterms:modified xsi:type="dcterms:W3CDTF">2023-12-19T16:39:17Z</dcterms:modified>
</cp:coreProperties>
</file>