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86" r:id="rId2"/>
    <p:sldId id="293" r:id="rId3"/>
    <p:sldId id="292" r:id="rId4"/>
    <p:sldId id="294" r:id="rId5"/>
    <p:sldId id="296" r:id="rId6"/>
    <p:sldId id="260" r:id="rId7"/>
    <p:sldId id="261" r:id="rId8"/>
    <p:sldId id="262" r:id="rId9"/>
    <p:sldId id="297" r:id="rId10"/>
    <p:sldId id="351" r:id="rId11"/>
    <p:sldId id="263" r:id="rId12"/>
    <p:sldId id="264" r:id="rId13"/>
    <p:sldId id="265" r:id="rId14"/>
    <p:sldId id="266" r:id="rId15"/>
    <p:sldId id="298" r:id="rId16"/>
    <p:sldId id="346" r:id="rId17"/>
    <p:sldId id="347" r:id="rId18"/>
    <p:sldId id="348" r:id="rId19"/>
    <p:sldId id="349" r:id="rId20"/>
    <p:sldId id="350" r:id="rId21"/>
    <p:sldId id="299" r:id="rId22"/>
    <p:sldId id="304" r:id="rId23"/>
    <p:sldId id="305" r:id="rId24"/>
    <p:sldId id="306" r:id="rId25"/>
    <p:sldId id="308" r:id="rId26"/>
    <p:sldId id="307" r:id="rId27"/>
    <p:sldId id="309" r:id="rId28"/>
    <p:sldId id="310" r:id="rId29"/>
    <p:sldId id="311" r:id="rId30"/>
    <p:sldId id="295" r:id="rId31"/>
    <p:sldId id="302" r:id="rId32"/>
    <p:sldId id="268" r:id="rId33"/>
    <p:sldId id="269" r:id="rId34"/>
    <p:sldId id="312" r:id="rId35"/>
    <p:sldId id="313" r:id="rId36"/>
    <p:sldId id="352" r:id="rId37"/>
    <p:sldId id="353" r:id="rId38"/>
    <p:sldId id="354" r:id="rId39"/>
    <p:sldId id="314" r:id="rId40"/>
    <p:sldId id="315" r:id="rId41"/>
    <p:sldId id="270" r:id="rId42"/>
    <p:sldId id="271" r:id="rId43"/>
    <p:sldId id="272" r:id="rId44"/>
    <p:sldId id="316" r:id="rId45"/>
    <p:sldId id="332" r:id="rId46"/>
    <p:sldId id="317" r:id="rId47"/>
    <p:sldId id="318" r:id="rId48"/>
    <p:sldId id="319" r:id="rId49"/>
    <p:sldId id="320" r:id="rId50"/>
    <p:sldId id="321" r:id="rId51"/>
    <p:sldId id="322" r:id="rId52"/>
    <p:sldId id="323" r:id="rId53"/>
    <p:sldId id="324" r:id="rId54"/>
    <p:sldId id="334" r:id="rId55"/>
    <p:sldId id="326" r:id="rId56"/>
    <p:sldId id="327" r:id="rId57"/>
    <p:sldId id="328" r:id="rId58"/>
    <p:sldId id="329" r:id="rId59"/>
    <p:sldId id="330" r:id="rId60"/>
    <p:sldId id="331" r:id="rId61"/>
  </p:sldIdLst>
  <p:sldSz cx="9144000" cy="6858000" type="screen4x3"/>
  <p:notesSz cx="6669088" cy="9926638"/>
  <p:defaultTextStyle>
    <a:defPPr>
      <a:defRPr lang="it-IT"/>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20"/>
  </p:normalViewPr>
  <p:slideViewPr>
    <p:cSldViewPr>
      <p:cViewPr varScale="1">
        <p:scale>
          <a:sx n="88" d="100"/>
          <a:sy n="88" d="100"/>
        </p:scale>
        <p:origin x="19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205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68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AE1A84DD-25F4-AC45-98E2-939738B05927}" type="slidenum">
              <a:rPr lang="it-IT" altLang="en-US"/>
              <a:pPr>
                <a:defRPr/>
              </a:pPr>
              <a:t>‹#›</a:t>
            </a:fld>
            <a:endParaRPr lang="it-IT" altLang="en-US"/>
          </a:p>
        </p:txBody>
      </p:sp>
    </p:spTree>
    <p:extLst>
      <p:ext uri="{BB962C8B-B14F-4D97-AF65-F5344CB8AC3E}">
        <p14:creationId xmlns:p14="http://schemas.microsoft.com/office/powerpoint/2010/main" val="190974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a:ln/>
        </p:spPr>
      </p:sp>
      <p:sp>
        <p:nvSpPr>
          <p:cNvPr id="102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Arial" charset="0"/>
              <a:ea typeface="MS PGothic" charset="-128"/>
            </a:endParaRPr>
          </a:p>
        </p:txBody>
      </p:sp>
      <p:sp>
        <p:nvSpPr>
          <p:cNvPr id="102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465E716-56A8-604D-8CD7-A384A3B2CFA9}" type="slidenum">
              <a:rPr lang="it-IT" altLang="en-US"/>
              <a:pPr>
                <a:spcBef>
                  <a:spcPct val="0"/>
                </a:spcBef>
              </a:pPr>
              <a:t>7</a:t>
            </a:fld>
            <a:endParaRPr lang="it-IT" altLang="en-US"/>
          </a:p>
        </p:txBody>
      </p:sp>
    </p:spTree>
    <p:extLst>
      <p:ext uri="{BB962C8B-B14F-4D97-AF65-F5344CB8AC3E}">
        <p14:creationId xmlns:p14="http://schemas.microsoft.com/office/powerpoint/2010/main" val="87305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E53EB10-01F2-6240-86CE-8906BB1B5078}" type="slidenum">
              <a:rPr lang="it-IT" altLang="en-US"/>
              <a:pPr>
                <a:spcBef>
                  <a:spcPct val="0"/>
                </a:spcBef>
              </a:pPr>
              <a:t>54</a:t>
            </a:fld>
            <a:endParaRPr lang="it-IT" altLang="en-US"/>
          </a:p>
        </p:txBody>
      </p:sp>
      <p:sp>
        <p:nvSpPr>
          <p:cNvPr id="65539" name="Rectangle 2"/>
          <p:cNvSpPr>
            <a:spLocks noGrp="1" noRot="1" noChangeAspect="1" noChangeArrowheads="1" noTextEdit="1"/>
          </p:cNvSpPr>
          <p:nvPr>
            <p:ph type="sldImg"/>
          </p:nvPr>
        </p:nvSpPr>
        <p:spPr>
          <a:xfrm>
            <a:off x="852488" y="744538"/>
            <a:ext cx="4964112" cy="3722687"/>
          </a:xfrm>
          <a:ln/>
        </p:spPr>
      </p:sp>
      <p:sp>
        <p:nvSpPr>
          <p:cNvPr id="6554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9695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4E1FF6B-B5EE-5946-9940-1FC67E7D21B0}" type="slidenum">
              <a:rPr lang="it-IT" altLang="en-US"/>
              <a:pPr>
                <a:spcBef>
                  <a:spcPct val="0"/>
                </a:spcBef>
              </a:pPr>
              <a:t>55</a:t>
            </a:fld>
            <a:endParaRPr lang="it-IT" altLang="en-US"/>
          </a:p>
        </p:txBody>
      </p:sp>
      <p:sp>
        <p:nvSpPr>
          <p:cNvPr id="67587" name="Rectangle 2"/>
          <p:cNvSpPr>
            <a:spLocks noGrp="1" noRot="1" noChangeAspect="1" noChangeArrowheads="1" noTextEdit="1"/>
          </p:cNvSpPr>
          <p:nvPr>
            <p:ph type="sldImg"/>
          </p:nvPr>
        </p:nvSpPr>
        <p:spPr>
          <a:xfrm>
            <a:off x="852488" y="744538"/>
            <a:ext cx="4964112" cy="3722687"/>
          </a:xfrm>
          <a:ln/>
        </p:spPr>
      </p:sp>
      <p:sp>
        <p:nvSpPr>
          <p:cNvPr id="6758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87335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B29149A-789A-F045-83E4-597253FCC0A6}" type="slidenum">
              <a:rPr lang="it-IT" altLang="en-US"/>
              <a:pPr>
                <a:spcBef>
                  <a:spcPct val="0"/>
                </a:spcBef>
              </a:pPr>
              <a:t>56</a:t>
            </a:fld>
            <a:endParaRPr lang="it-IT" altLang="en-US"/>
          </a:p>
        </p:txBody>
      </p:sp>
      <p:sp>
        <p:nvSpPr>
          <p:cNvPr id="69635" name="Rectangle 2"/>
          <p:cNvSpPr>
            <a:spLocks noGrp="1" noRot="1" noChangeAspect="1" noChangeArrowheads="1" noTextEdit="1"/>
          </p:cNvSpPr>
          <p:nvPr>
            <p:ph type="sldImg"/>
          </p:nvPr>
        </p:nvSpPr>
        <p:spPr>
          <a:xfrm>
            <a:off x="852488" y="744538"/>
            <a:ext cx="4964112" cy="3722687"/>
          </a:xfrm>
          <a:ln/>
        </p:spPr>
      </p:sp>
      <p:sp>
        <p:nvSpPr>
          <p:cNvPr id="6963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50828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A708993-7034-F944-8837-6231D7069933}" type="slidenum">
              <a:rPr lang="it-IT" altLang="en-US"/>
              <a:pPr>
                <a:spcBef>
                  <a:spcPct val="0"/>
                </a:spcBef>
              </a:pPr>
              <a:t>57</a:t>
            </a:fld>
            <a:endParaRPr lang="it-IT" altLang="en-US"/>
          </a:p>
        </p:txBody>
      </p:sp>
      <p:sp>
        <p:nvSpPr>
          <p:cNvPr id="71683" name="Rectangle 2"/>
          <p:cNvSpPr>
            <a:spLocks noGrp="1" noRot="1" noChangeAspect="1" noChangeArrowheads="1" noTextEdit="1"/>
          </p:cNvSpPr>
          <p:nvPr>
            <p:ph type="sldImg"/>
          </p:nvPr>
        </p:nvSpPr>
        <p:spPr>
          <a:xfrm>
            <a:off x="852488" y="744538"/>
            <a:ext cx="4964112" cy="3722687"/>
          </a:xfrm>
          <a:ln/>
        </p:spPr>
      </p:sp>
      <p:sp>
        <p:nvSpPr>
          <p:cNvPr id="7168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1507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A956F0D-EFFD-4E4B-B414-C96BC7ACC9BA}" type="slidenum">
              <a:rPr lang="it-IT" altLang="en-US"/>
              <a:pPr>
                <a:spcBef>
                  <a:spcPct val="0"/>
                </a:spcBef>
              </a:pPr>
              <a:t>58</a:t>
            </a:fld>
            <a:endParaRPr lang="it-IT" altLang="en-US"/>
          </a:p>
        </p:txBody>
      </p:sp>
      <p:sp>
        <p:nvSpPr>
          <p:cNvPr id="73731" name="Rectangle 2"/>
          <p:cNvSpPr>
            <a:spLocks noGrp="1" noRot="1" noChangeAspect="1" noChangeArrowheads="1" noTextEdit="1"/>
          </p:cNvSpPr>
          <p:nvPr>
            <p:ph type="sldImg"/>
          </p:nvPr>
        </p:nvSpPr>
        <p:spPr>
          <a:xfrm>
            <a:off x="852488" y="744538"/>
            <a:ext cx="4964112" cy="3722687"/>
          </a:xfrm>
          <a:ln/>
        </p:spPr>
      </p:sp>
      <p:sp>
        <p:nvSpPr>
          <p:cNvPr id="7373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30365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39CF633-CB36-BA4B-80DE-8B05D3730595}" type="slidenum">
              <a:rPr lang="it-IT" altLang="en-US"/>
              <a:pPr>
                <a:spcBef>
                  <a:spcPct val="0"/>
                </a:spcBef>
              </a:pPr>
              <a:t>59</a:t>
            </a:fld>
            <a:endParaRPr lang="it-IT" altLang="en-US"/>
          </a:p>
        </p:txBody>
      </p:sp>
      <p:sp>
        <p:nvSpPr>
          <p:cNvPr id="75779" name="Rectangle 2"/>
          <p:cNvSpPr>
            <a:spLocks noGrp="1" noRot="1" noChangeAspect="1" noChangeArrowheads="1" noTextEdit="1"/>
          </p:cNvSpPr>
          <p:nvPr>
            <p:ph type="sldImg"/>
          </p:nvPr>
        </p:nvSpPr>
        <p:spPr>
          <a:xfrm>
            <a:off x="852488" y="744538"/>
            <a:ext cx="4964112" cy="3722687"/>
          </a:xfrm>
          <a:ln/>
        </p:spPr>
      </p:sp>
      <p:sp>
        <p:nvSpPr>
          <p:cNvPr id="7578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88504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D11BD59-07A1-C14F-BE25-09575565D460}" type="slidenum">
              <a:rPr lang="it-IT" altLang="en-US"/>
              <a:pPr>
                <a:spcBef>
                  <a:spcPct val="0"/>
                </a:spcBef>
              </a:pPr>
              <a:t>60</a:t>
            </a:fld>
            <a:endParaRPr lang="it-IT" altLang="en-US"/>
          </a:p>
        </p:txBody>
      </p:sp>
      <p:sp>
        <p:nvSpPr>
          <p:cNvPr id="77827" name="Rectangle 2"/>
          <p:cNvSpPr>
            <a:spLocks noGrp="1" noRot="1" noChangeAspect="1" noChangeArrowheads="1" noTextEdit="1"/>
          </p:cNvSpPr>
          <p:nvPr>
            <p:ph type="sldImg"/>
          </p:nvPr>
        </p:nvSpPr>
        <p:spPr>
          <a:xfrm>
            <a:off x="852488" y="744538"/>
            <a:ext cx="4964112" cy="3722687"/>
          </a:xfrm>
          <a:ln/>
        </p:spPr>
      </p:sp>
      <p:sp>
        <p:nvSpPr>
          <p:cNvPr id="7782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8033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AF8D5F9-68B6-B448-94C3-3B9DC021EB5E}" type="slidenum">
              <a:rPr lang="it-IT" altLang="en-US"/>
              <a:pPr>
                <a:spcBef>
                  <a:spcPct val="0"/>
                </a:spcBef>
              </a:pPr>
              <a:t>46</a:t>
            </a:fld>
            <a:endParaRPr lang="it-IT" altLang="en-US"/>
          </a:p>
        </p:txBody>
      </p:sp>
      <p:sp>
        <p:nvSpPr>
          <p:cNvPr id="49155" name="Rectangle 2"/>
          <p:cNvSpPr>
            <a:spLocks noGrp="1" noRot="1" noChangeAspect="1" noChangeArrowheads="1" noTextEdit="1"/>
          </p:cNvSpPr>
          <p:nvPr>
            <p:ph type="sldImg"/>
          </p:nvPr>
        </p:nvSpPr>
        <p:spPr>
          <a:xfrm>
            <a:off x="852488" y="744538"/>
            <a:ext cx="4964112" cy="3722687"/>
          </a:xfrm>
          <a:ln/>
        </p:spPr>
      </p:sp>
      <p:sp>
        <p:nvSpPr>
          <p:cNvPr id="4915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Because of the forces within a chain segment and between adjacent chain segments, displacements are induced at neighbouring zones and so on, thus propagating a stress-strain wave </a:t>
            </a:r>
          </a:p>
        </p:txBody>
      </p:sp>
    </p:spTree>
    <p:extLst>
      <p:ext uri="{BB962C8B-B14F-4D97-AF65-F5344CB8AC3E}">
        <p14:creationId xmlns:p14="http://schemas.microsoft.com/office/powerpoint/2010/main" val="185769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FA8DC8C-F320-3145-ADB3-8B9682EB900F}" type="slidenum">
              <a:rPr lang="it-IT" altLang="en-US"/>
              <a:pPr>
                <a:spcBef>
                  <a:spcPct val="0"/>
                </a:spcBef>
              </a:pPr>
              <a:t>47</a:t>
            </a:fld>
            <a:endParaRPr lang="it-IT" altLang="en-US"/>
          </a:p>
        </p:txBody>
      </p:sp>
      <p:sp>
        <p:nvSpPr>
          <p:cNvPr id="51203" name="Rectangle 2"/>
          <p:cNvSpPr>
            <a:spLocks noGrp="1" noRot="1" noChangeAspect="1" noChangeArrowheads="1" noTextEdit="1"/>
          </p:cNvSpPr>
          <p:nvPr>
            <p:ph type="sldImg"/>
          </p:nvPr>
        </p:nvSpPr>
        <p:spPr>
          <a:xfrm>
            <a:off x="852488" y="744538"/>
            <a:ext cx="4964112" cy="3722687"/>
          </a:xfrm>
          <a:ln/>
        </p:spPr>
      </p:sp>
      <p:sp>
        <p:nvSpPr>
          <p:cNvPr id="5120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In an acoustic sense, a material is fully characterize by two parameters: the ultrasonic velocity v and the ultrasonic attenuation </a:t>
            </a:r>
            <a:r>
              <a:rPr lang="en-GB" altLang="en-US" b="1">
                <a:latin typeface="Arial" charset="0"/>
                <a:ea typeface="MS PGothic" charset="-128"/>
                <a:sym typeface="Symbol" charset="2"/>
              </a:rPr>
              <a:t></a:t>
            </a:r>
            <a:r>
              <a:rPr lang="en-GB" altLang="en-US" b="1">
                <a:latin typeface="Arial" charset="0"/>
                <a:ea typeface="MS PGothic" charset="-128"/>
              </a:rPr>
              <a:t>. </a:t>
            </a:r>
          </a:p>
          <a:p>
            <a:pPr eaLnBrk="1" hangingPunct="1"/>
            <a:r>
              <a:rPr lang="en-GB" altLang="en-US" b="1">
                <a:latin typeface="Arial" charset="0"/>
                <a:ea typeface="MS PGothic" charset="-128"/>
              </a:rPr>
              <a:t>The US v is the velocity of propagation of elastic waves</a:t>
            </a:r>
            <a:endParaRPr lang="it-IT" altLang="en-US" b="1">
              <a:latin typeface="Arial" charset="0"/>
              <a:ea typeface="MS PGothic" charset="-128"/>
            </a:endParaRPr>
          </a:p>
          <a:p>
            <a:pPr eaLnBrk="1" hangingPunct="1"/>
            <a:r>
              <a:rPr lang="en-GB" altLang="en-US" b="1">
                <a:latin typeface="Arial" charset="0"/>
                <a:ea typeface="MS PGothic" charset="-128"/>
              </a:rPr>
              <a:t>The US v or the longitudinal modulus L’  can be considered the most interesting parameter for cure monitoring because it follows the growth and evolution of the mechanical stiffness of the resin during the cure.</a:t>
            </a:r>
          </a:p>
        </p:txBody>
      </p:sp>
    </p:spTree>
    <p:extLst>
      <p:ext uri="{BB962C8B-B14F-4D97-AF65-F5344CB8AC3E}">
        <p14:creationId xmlns:p14="http://schemas.microsoft.com/office/powerpoint/2010/main" val="560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9E88BCC-EA12-0044-95EA-0AF5E5CE2E92}" type="slidenum">
              <a:rPr lang="it-IT" altLang="en-US"/>
              <a:pPr>
                <a:spcBef>
                  <a:spcPct val="0"/>
                </a:spcBef>
              </a:pPr>
              <a:t>48</a:t>
            </a:fld>
            <a:endParaRPr lang="it-IT" altLang="en-US"/>
          </a:p>
        </p:txBody>
      </p:sp>
      <p:sp>
        <p:nvSpPr>
          <p:cNvPr id="53251" name="Rectangle 2"/>
          <p:cNvSpPr>
            <a:spLocks noGrp="1" noRot="1" noChangeAspect="1" noChangeArrowheads="1" noTextEdit="1"/>
          </p:cNvSpPr>
          <p:nvPr>
            <p:ph type="sldImg"/>
          </p:nvPr>
        </p:nvSpPr>
        <p:spPr>
          <a:xfrm>
            <a:off x="852488" y="744538"/>
            <a:ext cx="4964112" cy="3722687"/>
          </a:xfrm>
          <a:ln/>
        </p:spPr>
      </p:sp>
      <p:sp>
        <p:nvSpPr>
          <p:cNvPr id="5325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…converted to heat…..   These energy losses are due to …   … of ultrasonic waves</a:t>
            </a:r>
          </a:p>
          <a:p>
            <a:pPr eaLnBrk="1" hangingPunct="1"/>
            <a:r>
              <a:rPr lang="en-GB" altLang="en-US" b="1">
                <a:latin typeface="Arial" charset="0"/>
                <a:ea typeface="MS PGothic" charset="-128"/>
              </a:rPr>
              <a:t>The scattering contribution is considerable when the medium is non-homogeneous and contains particles with a size comparable to the ultrasonic wavelength such as in filled polymers or sometimes in semicrystalline polymers. </a:t>
            </a:r>
            <a:endParaRPr lang="it-IT" altLang="en-US" b="1">
              <a:latin typeface="Arial" charset="0"/>
              <a:ea typeface="MS PGothic" charset="-128"/>
            </a:endParaRPr>
          </a:p>
          <a:p>
            <a:pPr eaLnBrk="1" hangingPunct="1"/>
            <a:r>
              <a:rPr lang="en-GB" altLang="en-US" b="1">
                <a:latin typeface="Arial" charset="0"/>
                <a:ea typeface="MS PGothic" charset="-128"/>
              </a:rPr>
              <a:t>The absorption is related to molecular rearrangements in the polymer structure, such as glass transition, melting, secondary transitions, and to chemical reactions such as the curing process. </a:t>
            </a:r>
          </a:p>
          <a:p>
            <a:pPr eaLnBrk="1" hangingPunct="1"/>
            <a:endParaRPr lang="en-GB" altLang="en-US" b="1">
              <a:latin typeface="Arial" charset="0"/>
              <a:ea typeface="MS PGothic" charset="-128"/>
            </a:endParaRPr>
          </a:p>
        </p:txBody>
      </p:sp>
    </p:spTree>
    <p:extLst>
      <p:ext uri="{BB962C8B-B14F-4D97-AF65-F5344CB8AC3E}">
        <p14:creationId xmlns:p14="http://schemas.microsoft.com/office/powerpoint/2010/main" val="165500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528001E-829F-4B4D-B208-D20E76F4EE27}" type="slidenum">
              <a:rPr lang="it-IT" altLang="en-US"/>
              <a:pPr>
                <a:spcBef>
                  <a:spcPct val="0"/>
                </a:spcBef>
              </a:pPr>
              <a:t>49</a:t>
            </a:fld>
            <a:endParaRPr lang="it-IT" altLang="en-US"/>
          </a:p>
        </p:txBody>
      </p:sp>
      <p:sp>
        <p:nvSpPr>
          <p:cNvPr id="55299" name="Rectangle 2"/>
          <p:cNvSpPr>
            <a:spLocks noGrp="1" noRot="1" noChangeAspect="1" noChangeArrowheads="1" noTextEdit="1"/>
          </p:cNvSpPr>
          <p:nvPr>
            <p:ph type="sldImg"/>
          </p:nvPr>
        </p:nvSpPr>
        <p:spPr>
          <a:xfrm>
            <a:off x="852488" y="744538"/>
            <a:ext cx="4964112" cy="3722687"/>
          </a:xfrm>
          <a:ln/>
        </p:spPr>
      </p:sp>
      <p:sp>
        <p:nvSpPr>
          <p:cNvPr id="5530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b="1">
                <a:latin typeface="Arial" charset="0"/>
                <a:ea typeface="MS PGothic" charset="-128"/>
              </a:rPr>
              <a:t>F</a:t>
            </a:r>
            <a:r>
              <a:rPr lang="en-GB" altLang="en-US" b="1">
                <a:latin typeface="Arial" charset="0"/>
                <a:ea typeface="MS PGothic" charset="-128"/>
              </a:rPr>
              <a:t>rom measurements of longitudinal</a:t>
            </a:r>
            <a:r>
              <a:rPr lang="it-IT" altLang="en-US" b="1">
                <a:latin typeface="Arial" charset="0"/>
                <a:ea typeface="MS PGothic" charset="-128"/>
              </a:rPr>
              <a:t> </a:t>
            </a:r>
            <a:r>
              <a:rPr lang="en-GB" altLang="en-US" b="1">
                <a:latin typeface="Arial" charset="0"/>
                <a:ea typeface="MS PGothic" charset="-128"/>
              </a:rPr>
              <a:t>velocity v and attenuation α</a:t>
            </a:r>
            <a:r>
              <a:rPr lang="en-GB" altLang="en-US" b="1" baseline="-30000">
                <a:latin typeface="Arial" charset="0"/>
                <a:ea typeface="MS PGothic" charset="-128"/>
              </a:rPr>
              <a:t> </a:t>
            </a:r>
            <a:r>
              <a:rPr lang="en-GB" altLang="en-US" b="1">
                <a:latin typeface="Arial" charset="0"/>
                <a:ea typeface="MS PGothic" charset="-128"/>
              </a:rPr>
              <a:t>the component of the longitudinal modulus (here indicated easily with </a:t>
            </a:r>
            <a:r>
              <a:rPr lang="it-IT" altLang="en-US" b="1">
                <a:latin typeface="Arial" charset="0"/>
                <a:ea typeface="MS PGothic" charset="-128"/>
              </a:rPr>
              <a:t>L</a:t>
            </a:r>
            <a:r>
              <a:rPr lang="en-GB" altLang="en-US" b="1">
                <a:latin typeface="Arial" charset="0"/>
                <a:ea typeface="MS PGothic" charset="-128"/>
              </a:rPr>
              <a:t>’ and </a:t>
            </a:r>
            <a:r>
              <a:rPr lang="it-IT" altLang="en-US" b="1">
                <a:latin typeface="Arial" charset="0"/>
                <a:ea typeface="MS PGothic" charset="-128"/>
              </a:rPr>
              <a:t>L</a:t>
            </a:r>
            <a:r>
              <a:rPr lang="en-GB" altLang="en-US" b="1">
                <a:latin typeface="Arial" charset="0"/>
                <a:ea typeface="MS PGothic" charset="-128"/>
              </a:rPr>
              <a:t>’’) can be calculated according the following equations </a:t>
            </a:r>
            <a:endParaRPr lang="it-IT" altLang="en-US" b="1">
              <a:latin typeface="Arial" charset="0"/>
              <a:ea typeface="MS PGothic" charset="-128"/>
            </a:endParaRPr>
          </a:p>
          <a:p>
            <a:pPr eaLnBrk="1" hangingPunct="1"/>
            <a:r>
              <a:rPr lang="en-GB" altLang="en-US" b="1">
                <a:latin typeface="Arial" charset="0"/>
                <a:ea typeface="MS PGothic" charset="-128"/>
              </a:rPr>
              <a:t>When </a:t>
            </a:r>
            <a:r>
              <a:rPr lang="en-GB" altLang="en-US" b="1">
                <a:latin typeface="Arial" charset="0"/>
                <a:ea typeface="MS PGothic" charset="-128"/>
                <a:sym typeface="Symbol" charset="2"/>
              </a:rPr>
              <a:t></a:t>
            </a:r>
            <a:r>
              <a:rPr lang="en-GB" altLang="en-US" b="1">
                <a:latin typeface="Arial" charset="0"/>
                <a:ea typeface="MS PGothic" charset="-128"/>
              </a:rPr>
              <a:t>/2</a:t>
            </a:r>
            <a:r>
              <a:rPr lang="en-GB" altLang="en-US" b="1">
                <a:latin typeface="Arial" charset="0"/>
                <a:ea typeface="MS PGothic" charset="-128"/>
                <a:sym typeface="Symbol" charset="2"/>
              </a:rPr>
              <a:t></a:t>
            </a:r>
            <a:r>
              <a:rPr lang="en-GB" altLang="en-US" b="1">
                <a:latin typeface="Arial" charset="0"/>
                <a:ea typeface="MS PGothic" charset="-128"/>
              </a:rPr>
              <a:t> &lt;&lt;1, i.e. when the attenuation per wavelength is small, as in most practical applications, the simplified formulas</a:t>
            </a:r>
            <a:r>
              <a:rPr lang="it-IT" altLang="en-US" b="1">
                <a:latin typeface="Arial" charset="0"/>
                <a:ea typeface="MS PGothic" charset="-128"/>
              </a:rPr>
              <a:t> on the </a:t>
            </a:r>
            <a:r>
              <a:rPr lang="en-GB" altLang="en-US" b="1">
                <a:latin typeface="Arial" charset="0"/>
                <a:ea typeface="MS PGothic" charset="-128"/>
              </a:rPr>
              <a:t>right</a:t>
            </a:r>
            <a:r>
              <a:rPr lang="it-IT" altLang="en-US" b="1">
                <a:latin typeface="Arial" charset="0"/>
                <a:ea typeface="MS PGothic" charset="-128"/>
              </a:rPr>
              <a:t> </a:t>
            </a:r>
            <a:r>
              <a:rPr lang="en-GB" altLang="en-US" b="1">
                <a:latin typeface="Arial" charset="0"/>
                <a:ea typeface="MS PGothic" charset="-128"/>
              </a:rPr>
              <a:t>can be used :</a:t>
            </a:r>
          </a:p>
        </p:txBody>
      </p:sp>
    </p:spTree>
    <p:extLst>
      <p:ext uri="{BB962C8B-B14F-4D97-AF65-F5344CB8AC3E}">
        <p14:creationId xmlns:p14="http://schemas.microsoft.com/office/powerpoint/2010/main" val="143809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BAFE1F6-52CB-C040-A03C-D18B84337295}" type="slidenum">
              <a:rPr lang="it-IT" altLang="en-US"/>
              <a:pPr>
                <a:spcBef>
                  <a:spcPct val="0"/>
                </a:spcBef>
              </a:pPr>
              <a:t>50</a:t>
            </a:fld>
            <a:endParaRPr lang="it-IT" altLang="en-US"/>
          </a:p>
        </p:txBody>
      </p:sp>
      <p:sp>
        <p:nvSpPr>
          <p:cNvPr id="57347" name="Rectangle 2"/>
          <p:cNvSpPr>
            <a:spLocks noGrp="1" noRot="1" noChangeAspect="1" noChangeArrowheads="1" noTextEdit="1"/>
          </p:cNvSpPr>
          <p:nvPr>
            <p:ph type="sldImg"/>
          </p:nvPr>
        </p:nvSpPr>
        <p:spPr>
          <a:xfrm>
            <a:off x="852488" y="744538"/>
            <a:ext cx="4964112" cy="3722687"/>
          </a:xfrm>
          <a:ln/>
        </p:spPr>
      </p:sp>
      <p:sp>
        <p:nvSpPr>
          <p:cNvPr id="5734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en-US" b="1">
                <a:latin typeface="Arial" charset="0"/>
                <a:ea typeface="MS PGothic" charset="-128"/>
              </a:rPr>
              <a:t>The US apparatus used in this work is sketched in picture.</a:t>
            </a:r>
          </a:p>
          <a:p>
            <a:pPr algn="just" eaLnBrk="1" hangingPunct="1"/>
            <a:r>
              <a:rPr lang="en-GB" altLang="en-US" b="1">
                <a:latin typeface="Arial" charset="0"/>
                <a:ea typeface="MS PGothic" charset="-128"/>
              </a:rPr>
              <a:t>It consists of two ultrasonic transducers, fitted into the disposable tools of a parallel plate rheometer (Ares, Scientific Rheometric) and connected with a pulser-receiver card. </a:t>
            </a:r>
            <a:endParaRPr lang="it-IT" altLang="en-US" b="1">
              <a:latin typeface="Arial" charset="0"/>
              <a:ea typeface="MS PGothic" charset="-128"/>
            </a:endParaRPr>
          </a:p>
          <a:p>
            <a:pPr algn="just" eaLnBrk="1" hangingPunct="1"/>
            <a:r>
              <a:rPr lang="en-GB" altLang="en-US" b="1">
                <a:latin typeface="Arial" charset="0"/>
                <a:ea typeface="MS PGothic" charset="-128"/>
              </a:rPr>
              <a:t>This latter generates a pulse train, amplifies the signal transmitted through the sample and provides an analogue/digital conversion of the signal, that, using a dedicated software, is sampled every 5s and displayed on the monitor of a PC. </a:t>
            </a:r>
          </a:p>
          <a:p>
            <a:pPr algn="just" eaLnBrk="1" hangingPunct="1"/>
            <a:r>
              <a:rPr lang="en-GB" altLang="en-US" b="1">
                <a:latin typeface="Arial" charset="0"/>
                <a:ea typeface="MS PGothic" charset="-128"/>
              </a:rPr>
              <a:t>The liquid resin sample is sandwiched between the delay lines of ultrasonic transducers, which are fitted within the rheometer oven. The resin thickness changes and the contact pressure are controlled by the vertical movement of the upper transducer, driven by the gap control function of the rheometer. </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20455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D5EB64A-84C8-3F4E-A855-A7BEE89BAFEC}" type="slidenum">
              <a:rPr lang="it-IT" altLang="en-US"/>
              <a:pPr>
                <a:spcBef>
                  <a:spcPct val="0"/>
                </a:spcBef>
              </a:pPr>
              <a:t>51</a:t>
            </a:fld>
            <a:endParaRPr lang="it-IT" altLang="en-US"/>
          </a:p>
        </p:txBody>
      </p:sp>
      <p:sp>
        <p:nvSpPr>
          <p:cNvPr id="59395" name="Rectangle 2"/>
          <p:cNvSpPr>
            <a:spLocks noGrp="1" noRot="1" noChangeAspect="1" noChangeArrowheads="1" noTextEdit="1"/>
          </p:cNvSpPr>
          <p:nvPr>
            <p:ph type="sldImg"/>
          </p:nvPr>
        </p:nvSpPr>
        <p:spPr>
          <a:xfrm>
            <a:off x="852488" y="744538"/>
            <a:ext cx="4964112" cy="3722687"/>
          </a:xfrm>
          <a:ln/>
        </p:spPr>
      </p:sp>
      <p:sp>
        <p:nvSpPr>
          <p:cNvPr id="5939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en-US" b="1">
                <a:latin typeface="Arial" charset="0"/>
                <a:ea typeface="MS PGothic" charset="-128"/>
              </a:rPr>
              <a:t>The US apparatus used in this work is sketched in picture.</a:t>
            </a:r>
          </a:p>
          <a:p>
            <a:pPr algn="just" eaLnBrk="1" hangingPunct="1"/>
            <a:r>
              <a:rPr lang="en-GB" altLang="en-US" b="1">
                <a:latin typeface="Arial" charset="0"/>
                <a:ea typeface="MS PGothic" charset="-128"/>
              </a:rPr>
              <a:t>It consists of two ultrasonic transducers, fitted into the disposable tools of a parallel plate rheometer (Ares, Scientific Rheometric) and connected with a pulser-receiver card. </a:t>
            </a:r>
            <a:endParaRPr lang="it-IT" altLang="en-US" b="1">
              <a:latin typeface="Arial" charset="0"/>
              <a:ea typeface="MS PGothic" charset="-128"/>
            </a:endParaRPr>
          </a:p>
          <a:p>
            <a:pPr algn="just" eaLnBrk="1" hangingPunct="1"/>
            <a:r>
              <a:rPr lang="en-GB" altLang="en-US" b="1">
                <a:latin typeface="Arial" charset="0"/>
                <a:ea typeface="MS PGothic" charset="-128"/>
              </a:rPr>
              <a:t>This latter generates a pulse train, amplifies the signal transmitted through the sample and provides an analogue/digital conversion of the signal, that, using a dedicated software, is sampled every 5s and displayed on the monitor of a PC. </a:t>
            </a:r>
          </a:p>
          <a:p>
            <a:pPr algn="just" eaLnBrk="1" hangingPunct="1"/>
            <a:r>
              <a:rPr lang="en-GB" altLang="en-US" b="1">
                <a:latin typeface="Arial" charset="0"/>
                <a:ea typeface="MS PGothic" charset="-128"/>
              </a:rPr>
              <a:t>The liquid resin sample is sandwiched between the delay lines of ultrasonic transducers, which are fitted within the rheometer oven. The resin thickness changes and the contact pressure are controlled by the vertical movement of the upper transducer, driven by the gap control function of the rheometer. </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98725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A4DBF4C-3F4B-1B45-8FB3-A3F4F6A53FA7}" type="slidenum">
              <a:rPr lang="it-IT" altLang="en-US"/>
              <a:pPr>
                <a:spcBef>
                  <a:spcPct val="0"/>
                </a:spcBef>
              </a:pPr>
              <a:t>52</a:t>
            </a:fld>
            <a:endParaRPr lang="it-IT" altLang="en-US"/>
          </a:p>
        </p:txBody>
      </p:sp>
      <p:sp>
        <p:nvSpPr>
          <p:cNvPr id="61443" name="Rectangle 2"/>
          <p:cNvSpPr>
            <a:spLocks noGrp="1" noRot="1" noChangeAspect="1" noChangeArrowheads="1" noTextEdit="1"/>
          </p:cNvSpPr>
          <p:nvPr>
            <p:ph type="sldImg"/>
          </p:nvPr>
        </p:nvSpPr>
        <p:spPr>
          <a:xfrm>
            <a:off x="852488" y="744538"/>
            <a:ext cx="4964112" cy="3722687"/>
          </a:xfrm>
          <a:ln/>
        </p:spPr>
      </p:sp>
      <p:sp>
        <p:nvSpPr>
          <p:cNvPr id="6144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The US transducers are made with piezoelectric crystals, which can work up 500 °C at the frequency of 2 MHz.</a:t>
            </a:r>
          </a:p>
          <a:p>
            <a:pPr eaLnBrk="1" hangingPunct="1"/>
            <a:r>
              <a:rPr lang="en-GB" altLang="en-US" b="1">
                <a:latin typeface="Arial" charset="0"/>
                <a:ea typeface="MS PGothic" charset="-128"/>
              </a:rPr>
              <a:t>The photo shows the</a:t>
            </a:r>
            <a:r>
              <a:rPr lang="it-IT" altLang="en-US" b="1">
                <a:latin typeface="Arial" charset="0"/>
                <a:ea typeface="MS PGothic" charset="-128"/>
              </a:rPr>
              <a:t> US</a:t>
            </a:r>
            <a:r>
              <a:rPr lang="en-GB" altLang="en-US" b="1">
                <a:latin typeface="Arial" charset="0"/>
                <a:ea typeface="MS PGothic" charset="-128"/>
              </a:rPr>
              <a:t> transducers fitted into the rheometer disposable tools. The white part is the</a:t>
            </a:r>
            <a:r>
              <a:rPr lang="it-IT" altLang="en-US" b="1">
                <a:latin typeface="Arial" charset="0"/>
                <a:ea typeface="MS PGothic" charset="-128"/>
              </a:rPr>
              <a:t> ceramic</a:t>
            </a:r>
            <a:r>
              <a:rPr lang="en-GB" altLang="en-US" b="1">
                <a:latin typeface="Arial" charset="0"/>
                <a:ea typeface="MS PGothic" charset="-128"/>
              </a:rPr>
              <a:t> of the rheometer oven. </a:t>
            </a:r>
          </a:p>
          <a:p>
            <a:pPr eaLnBrk="1" hangingPunct="1"/>
            <a:r>
              <a:rPr lang="en-GB" altLang="en-US" b="1">
                <a:latin typeface="Arial" charset="0"/>
                <a:ea typeface="MS PGothic" charset="-128"/>
              </a:rPr>
              <a:t>The picture on the left is the echogram in transmission mode.</a:t>
            </a: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6515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81609A1-68DC-B941-A712-063195FE747B}" type="slidenum">
              <a:rPr lang="it-IT" altLang="en-US"/>
              <a:pPr>
                <a:spcBef>
                  <a:spcPct val="0"/>
                </a:spcBef>
              </a:pPr>
              <a:t>53</a:t>
            </a:fld>
            <a:endParaRPr lang="it-IT" altLang="en-US"/>
          </a:p>
        </p:txBody>
      </p:sp>
      <p:sp>
        <p:nvSpPr>
          <p:cNvPr id="63491" name="Rectangle 2"/>
          <p:cNvSpPr>
            <a:spLocks noGrp="1" noRot="1" noChangeAspect="1" noChangeArrowheads="1" noTextEdit="1"/>
          </p:cNvSpPr>
          <p:nvPr>
            <p:ph type="sldImg"/>
          </p:nvPr>
        </p:nvSpPr>
        <p:spPr>
          <a:xfrm>
            <a:off x="852488" y="744538"/>
            <a:ext cx="4964112" cy="3722687"/>
          </a:xfrm>
          <a:ln/>
        </p:spPr>
      </p:sp>
      <p:sp>
        <p:nvSpPr>
          <p:cNvPr id="6349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The US transducers are made with piezoelectric crystals, which can work up 500 °C at the frequency of Hz.</a:t>
            </a:r>
          </a:p>
          <a:p>
            <a:pPr eaLnBrk="1" hangingPunct="1"/>
            <a:r>
              <a:rPr lang="en-GB" altLang="en-US" b="1">
                <a:latin typeface="Arial" charset="0"/>
                <a:ea typeface="MS PGothic" charset="-128"/>
              </a:rPr>
              <a:t>The photo shows the</a:t>
            </a:r>
            <a:r>
              <a:rPr lang="it-IT" altLang="en-US" b="1">
                <a:latin typeface="Arial" charset="0"/>
                <a:ea typeface="MS PGothic" charset="-128"/>
              </a:rPr>
              <a:t> US</a:t>
            </a:r>
            <a:r>
              <a:rPr lang="en-GB" altLang="en-US" b="1">
                <a:latin typeface="Arial" charset="0"/>
                <a:ea typeface="MS PGothic" charset="-128"/>
              </a:rPr>
              <a:t> transducers fitted into the rheometer disposable tools. The white part is the</a:t>
            </a:r>
            <a:r>
              <a:rPr lang="it-IT" altLang="en-US" b="1">
                <a:latin typeface="Arial" charset="0"/>
                <a:ea typeface="MS PGothic" charset="-128"/>
              </a:rPr>
              <a:t> ceramic</a:t>
            </a:r>
            <a:r>
              <a:rPr lang="en-GB" altLang="en-US" b="1">
                <a:latin typeface="Arial" charset="0"/>
                <a:ea typeface="MS PGothic" charset="-128"/>
              </a:rPr>
              <a:t> of the rheometer oven. </a:t>
            </a:r>
          </a:p>
          <a:p>
            <a:pPr eaLnBrk="1" hangingPunct="1"/>
            <a:r>
              <a:rPr lang="en-GB" altLang="en-US" b="1">
                <a:latin typeface="Arial" charset="0"/>
                <a:ea typeface="MS PGothic" charset="-128"/>
              </a:rPr>
              <a:t>The picture on the left is the echogram in transmission mode.</a:t>
            </a: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97408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7F856D-94E7-E14D-95C7-3C4DB65ADA6F}" type="slidenum">
              <a:rPr lang="it-IT" altLang="en-US"/>
              <a:pPr>
                <a:defRPr/>
              </a:pPr>
              <a:t>‹#›</a:t>
            </a:fld>
            <a:endParaRPr lang="it-IT" altLang="en-US"/>
          </a:p>
        </p:txBody>
      </p:sp>
    </p:spTree>
    <p:extLst>
      <p:ext uri="{BB962C8B-B14F-4D97-AF65-F5344CB8AC3E}">
        <p14:creationId xmlns:p14="http://schemas.microsoft.com/office/powerpoint/2010/main" val="74427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DFC9A97-D360-EE45-B88D-0B51E115BEC2}" type="slidenum">
              <a:rPr lang="it-IT" altLang="en-US"/>
              <a:pPr>
                <a:defRPr/>
              </a:pPr>
              <a:t>‹#›</a:t>
            </a:fld>
            <a:endParaRPr lang="it-IT" altLang="en-US"/>
          </a:p>
        </p:txBody>
      </p:sp>
    </p:spTree>
    <p:extLst>
      <p:ext uri="{BB962C8B-B14F-4D97-AF65-F5344CB8AC3E}">
        <p14:creationId xmlns:p14="http://schemas.microsoft.com/office/powerpoint/2010/main" val="132435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83B3769-143D-9F4F-881E-10EFCB3B05C5}" type="slidenum">
              <a:rPr lang="it-IT" altLang="en-US"/>
              <a:pPr>
                <a:defRPr/>
              </a:pPr>
              <a:t>‹#›</a:t>
            </a:fld>
            <a:endParaRPr lang="it-IT" altLang="en-US"/>
          </a:p>
        </p:txBody>
      </p:sp>
    </p:spTree>
    <p:extLst>
      <p:ext uri="{BB962C8B-B14F-4D97-AF65-F5344CB8AC3E}">
        <p14:creationId xmlns:p14="http://schemas.microsoft.com/office/powerpoint/2010/main" val="198828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5CE9B58-0E0B-A14D-AD9C-A6466790F9EC}" type="slidenum">
              <a:rPr lang="it-IT" altLang="en-US"/>
              <a:pPr>
                <a:defRPr/>
              </a:pPr>
              <a:t>‹#›</a:t>
            </a:fld>
            <a:endParaRPr lang="it-IT" altLang="en-US"/>
          </a:p>
        </p:txBody>
      </p:sp>
    </p:spTree>
    <p:extLst>
      <p:ext uri="{BB962C8B-B14F-4D97-AF65-F5344CB8AC3E}">
        <p14:creationId xmlns:p14="http://schemas.microsoft.com/office/powerpoint/2010/main" val="1596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4C74CF6-E960-BB4A-A380-367F7021D0AF}" type="slidenum">
              <a:rPr lang="it-IT" altLang="en-US"/>
              <a:pPr>
                <a:defRPr/>
              </a:pPr>
              <a:t>‹#›</a:t>
            </a:fld>
            <a:endParaRPr lang="it-IT" altLang="en-US"/>
          </a:p>
        </p:txBody>
      </p:sp>
    </p:spTree>
    <p:extLst>
      <p:ext uri="{BB962C8B-B14F-4D97-AF65-F5344CB8AC3E}">
        <p14:creationId xmlns:p14="http://schemas.microsoft.com/office/powerpoint/2010/main" val="209008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8B05BE9-3010-2A4C-915E-87B4A025E65F}" type="slidenum">
              <a:rPr lang="it-IT" altLang="en-US"/>
              <a:pPr>
                <a:defRPr/>
              </a:pPr>
              <a:t>‹#›</a:t>
            </a:fld>
            <a:endParaRPr lang="it-IT" altLang="en-US"/>
          </a:p>
        </p:txBody>
      </p:sp>
    </p:spTree>
    <p:extLst>
      <p:ext uri="{BB962C8B-B14F-4D97-AF65-F5344CB8AC3E}">
        <p14:creationId xmlns:p14="http://schemas.microsoft.com/office/powerpoint/2010/main" val="168856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D36BAB2C-012D-C84F-9834-13E4436047EF}" type="slidenum">
              <a:rPr lang="it-IT" altLang="en-US"/>
              <a:pPr>
                <a:defRPr/>
              </a:pPr>
              <a:t>‹#›</a:t>
            </a:fld>
            <a:endParaRPr lang="it-IT" altLang="en-US"/>
          </a:p>
        </p:txBody>
      </p:sp>
    </p:spTree>
    <p:extLst>
      <p:ext uri="{BB962C8B-B14F-4D97-AF65-F5344CB8AC3E}">
        <p14:creationId xmlns:p14="http://schemas.microsoft.com/office/powerpoint/2010/main" val="70789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5223A2F-DC18-6747-90B5-12B0F64268CF}" type="slidenum">
              <a:rPr lang="it-IT" altLang="en-US"/>
              <a:pPr>
                <a:defRPr/>
              </a:pPr>
              <a:t>‹#›</a:t>
            </a:fld>
            <a:endParaRPr lang="it-IT" altLang="en-US"/>
          </a:p>
        </p:txBody>
      </p:sp>
    </p:spTree>
    <p:extLst>
      <p:ext uri="{BB962C8B-B14F-4D97-AF65-F5344CB8AC3E}">
        <p14:creationId xmlns:p14="http://schemas.microsoft.com/office/powerpoint/2010/main" val="54703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9C1B13DA-348C-D74D-8B64-C2B169263602}" type="slidenum">
              <a:rPr lang="it-IT" altLang="en-US"/>
              <a:pPr>
                <a:defRPr/>
              </a:pPr>
              <a:t>‹#›</a:t>
            </a:fld>
            <a:endParaRPr lang="it-IT" altLang="en-US"/>
          </a:p>
        </p:txBody>
      </p:sp>
    </p:spTree>
    <p:extLst>
      <p:ext uri="{BB962C8B-B14F-4D97-AF65-F5344CB8AC3E}">
        <p14:creationId xmlns:p14="http://schemas.microsoft.com/office/powerpoint/2010/main" val="67909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57D6C69-E499-534E-921F-632F6CB5EBC9}" type="slidenum">
              <a:rPr lang="it-IT" altLang="en-US"/>
              <a:pPr>
                <a:defRPr/>
              </a:pPr>
              <a:t>‹#›</a:t>
            </a:fld>
            <a:endParaRPr lang="it-IT" altLang="en-US"/>
          </a:p>
        </p:txBody>
      </p:sp>
    </p:spTree>
    <p:extLst>
      <p:ext uri="{BB962C8B-B14F-4D97-AF65-F5344CB8AC3E}">
        <p14:creationId xmlns:p14="http://schemas.microsoft.com/office/powerpoint/2010/main" val="186156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59C0CBD-01C6-F94A-95C6-91BCF12E2874}" type="slidenum">
              <a:rPr lang="it-IT" altLang="en-US"/>
              <a:pPr>
                <a:defRPr/>
              </a:pPr>
              <a:t>‹#›</a:t>
            </a:fld>
            <a:endParaRPr lang="it-IT" altLang="en-US"/>
          </a:p>
        </p:txBody>
      </p:sp>
    </p:spTree>
    <p:extLst>
      <p:ext uri="{BB962C8B-B14F-4D97-AF65-F5344CB8AC3E}">
        <p14:creationId xmlns:p14="http://schemas.microsoft.com/office/powerpoint/2010/main" val="64213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ＭＳ Ｐゴシック" panose="020B0600070205080204" pitchFamily="34" charset="-128"/>
              </a:defRPr>
            </a:lvl1pPr>
          </a:lstStyle>
          <a:p>
            <a:pPr>
              <a:defRPr/>
            </a:pPr>
            <a:fld id="{F67A8578-1BC7-1546-B0A0-143BF50970C9}"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23.wmf"/><Relationship Id="rId4" Type="http://schemas.openxmlformats.org/officeDocument/2006/relationships/oleObject" Target="../embeddings/oleObject13.bin"/><Relationship Id="rId9"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27.wmf"/><Relationship Id="rId4" Type="http://schemas.openxmlformats.org/officeDocument/2006/relationships/oleObject" Target="../embeddings/oleObject17.bin"/><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31.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6.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29.bin"/><Relationship Id="rId1" Type="http://schemas.openxmlformats.org/officeDocument/2006/relationships/slideLayout" Target="../slideLayouts/slideLayout7.xml"/><Relationship Id="rId6" Type="http://schemas.openxmlformats.org/officeDocument/2006/relationships/oleObject" Target="../embeddings/oleObject31.bin"/><Relationship Id="rId5" Type="http://schemas.openxmlformats.org/officeDocument/2006/relationships/image" Target="../media/image48.wmf"/><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2.wmf"/><Relationship Id="rId2"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51.w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e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52.wmf"/><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1.wmf"/><Relationship Id="rId7" Type="http://schemas.openxmlformats.org/officeDocument/2006/relationships/image" Target="../media/image54.w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6.bin"/><Relationship Id="rId11" Type="http://schemas.openxmlformats.org/officeDocument/2006/relationships/image" Target="../media/image56.wmf"/><Relationship Id="rId5" Type="http://schemas.openxmlformats.org/officeDocument/2006/relationships/image" Target="../media/image52.wmf"/><Relationship Id="rId10" Type="http://schemas.openxmlformats.org/officeDocument/2006/relationships/oleObject" Target="../embeddings/oleObject38.bin"/><Relationship Id="rId4" Type="http://schemas.openxmlformats.org/officeDocument/2006/relationships/oleObject" Target="../embeddings/oleObject34.bin"/><Relationship Id="rId9" Type="http://schemas.openxmlformats.org/officeDocument/2006/relationships/image" Target="../media/image55.emf"/></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39.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40.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2.emf"/></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8.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44.bin"/><Relationship Id="rId5" Type="http://schemas.openxmlformats.org/officeDocument/2006/relationships/image" Target="../media/image67.wmf"/><Relationship Id="rId4" Type="http://schemas.openxmlformats.org/officeDocument/2006/relationships/oleObject" Target="../embeddings/oleObject43.bin"/></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66.jpeg"/><Relationship Id="rId7" Type="http://schemas.openxmlformats.org/officeDocument/2006/relationships/image" Target="../media/image70.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46.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71.wm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7.png"/><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8.jpe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9.wmf"/></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0.wmf"/><Relationship Id="rId4" Type="http://schemas.openxmlformats.org/officeDocument/2006/relationships/oleObject" Target="../embeddings/oleObject49.bin"/></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2.wmf"/><Relationship Id="rId4" Type="http://schemas.openxmlformats.org/officeDocument/2006/relationships/image" Target="../media/image81.wmf"/></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3.wmf"/><Relationship Id="rId4" Type="http://schemas.openxmlformats.org/officeDocument/2006/relationships/image" Target="../media/image81.wmf"/></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4.wmf"/></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5.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7.wmf"/><Relationship Id="rId5" Type="http://schemas.openxmlformats.org/officeDocument/2006/relationships/oleObject" Target="../embeddings/oleObject50.bin"/><Relationship Id="rId4" Type="http://schemas.openxmlformats.org/officeDocument/2006/relationships/image" Target="../media/image66.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ea typeface="MS PGothic" charset="-128"/>
              </a:rPr>
              <a:t>Thermodynamic Diffusion Coefficient</a:t>
            </a:r>
          </a:p>
        </p:txBody>
      </p:sp>
      <p:sp>
        <p:nvSpPr>
          <p:cNvPr id="3075" name="Rectangle 3"/>
          <p:cNvSpPr>
            <a:spLocks noGrp="1" noChangeArrowheads="1"/>
          </p:cNvSpPr>
          <p:nvPr>
            <p:ph type="body" idx="1"/>
          </p:nvPr>
        </p:nvSpPr>
        <p:spPr>
          <a:xfrm>
            <a:off x="323850" y="1125538"/>
            <a:ext cx="8640763" cy="5543550"/>
          </a:xfrm>
        </p:spPr>
        <p:txBody>
          <a:bodyPr/>
          <a:lstStyle/>
          <a:p>
            <a:pPr eaLnBrk="1" hangingPunct="1">
              <a:lnSpc>
                <a:spcPct val="90000"/>
              </a:lnSpc>
            </a:pPr>
            <a:r>
              <a:rPr lang="en-US" altLang="en-US">
                <a:ea typeface="MS PGothic" charset="-128"/>
              </a:rPr>
              <a:t>A penetrating molecule moves with velocity </a:t>
            </a:r>
            <a:r>
              <a:rPr lang="it-IT" altLang="en-US">
                <a:ea typeface="MS PGothic" charset="-128"/>
              </a:rPr>
              <a:t>u</a:t>
            </a:r>
            <a:r>
              <a:rPr lang="it-IT" altLang="en-US" baseline="-25000">
                <a:ea typeface="MS PGothic" charset="-128"/>
              </a:rPr>
              <a:t>x</a:t>
            </a:r>
            <a:r>
              <a:rPr lang="it-IT" altLang="en-US">
                <a:ea typeface="MS PGothic" charset="-128"/>
              </a:rPr>
              <a:t> [m/s]</a:t>
            </a:r>
            <a:r>
              <a:rPr lang="en-US" altLang="en-US">
                <a:ea typeface="MS PGothic" charset="-128"/>
              </a:rPr>
              <a:t> in the x direction through a polymer because of a gradient of chemical potential </a:t>
            </a:r>
            <a:r>
              <a:rPr lang="it-IT" altLang="en-US">
                <a:latin typeface="Symbol" charset="2"/>
                <a:ea typeface="MS PGothic" charset="-128"/>
              </a:rPr>
              <a:t>¶m</a:t>
            </a:r>
            <a:r>
              <a:rPr lang="it-IT" altLang="en-US">
                <a:ea typeface="MS PGothic" charset="-128"/>
              </a:rPr>
              <a:t>/</a:t>
            </a:r>
            <a:r>
              <a:rPr lang="it-IT" altLang="en-US">
                <a:latin typeface="Symbol" charset="2"/>
                <a:ea typeface="MS PGothic" charset="-128"/>
              </a:rPr>
              <a:t>¶</a:t>
            </a:r>
            <a:r>
              <a:rPr lang="it-IT" altLang="en-US">
                <a:ea typeface="MS PGothic" charset="-128"/>
              </a:rPr>
              <a:t>x [Joule/m]. </a:t>
            </a:r>
            <a:r>
              <a:rPr lang="en-US" altLang="en-US">
                <a:ea typeface="MS PGothic" charset="-128"/>
              </a:rPr>
              <a:t>This gradient is able to overcome the resistance of the medium in a similar manner to the viscous friction in the Stokes law, and, more generally, in fluid dynamics </a:t>
            </a:r>
          </a:p>
          <a:p>
            <a:pPr eaLnBrk="1" hangingPunct="1">
              <a:lnSpc>
                <a:spcPct val="90000"/>
              </a:lnSpc>
            </a:pPr>
            <a:endParaRPr lang="it-IT" altLang="en-US">
              <a:ea typeface="MS PGothic" charset="-128"/>
            </a:endParaRPr>
          </a:p>
          <a:p>
            <a:pPr eaLnBrk="1" hangingPunct="1">
              <a:lnSpc>
                <a:spcPct val="90000"/>
              </a:lnSpc>
            </a:pPr>
            <a:endParaRPr lang="it-IT" altLang="en-US">
              <a:ea typeface="MS PGothic" charset="-128"/>
            </a:endParaRPr>
          </a:p>
          <a:p>
            <a:pPr eaLnBrk="1" hangingPunct="1">
              <a:lnSpc>
                <a:spcPct val="90000"/>
              </a:lnSpc>
            </a:pPr>
            <a:endParaRPr lang="it-IT" altLang="en-US">
              <a:ea typeface="MS PGothic" charset="-128"/>
            </a:endParaRPr>
          </a:p>
          <a:p>
            <a:pPr eaLnBrk="1" hangingPunct="1">
              <a:lnSpc>
                <a:spcPct val="90000"/>
              </a:lnSpc>
            </a:pPr>
            <a:endParaRPr lang="it-IT" altLang="en-US">
              <a:ea typeface="MS PGothic" charset="-128"/>
            </a:endParaRPr>
          </a:p>
          <a:p>
            <a:pPr eaLnBrk="1" hangingPunct="1">
              <a:lnSpc>
                <a:spcPct val="90000"/>
              </a:lnSpc>
            </a:pPr>
            <a:r>
              <a:rPr lang="en-US" altLang="en-US">
                <a:ea typeface="MS PGothic" charset="-128"/>
              </a:rPr>
              <a:t>Indicating with f a friction factor and </a:t>
            </a:r>
            <a:r>
              <a:rPr lang="it-IT" altLang="en-US">
                <a:ea typeface="MS PGothic" charset="-128"/>
              </a:rPr>
              <a:t>m</a:t>
            </a:r>
            <a:r>
              <a:rPr lang="it-IT" altLang="en-US" baseline="-25000">
                <a:ea typeface="MS PGothic" charset="-128"/>
              </a:rPr>
              <a:t>T</a:t>
            </a:r>
            <a:r>
              <a:rPr lang="it-IT" altLang="en-US">
                <a:ea typeface="MS PGothic" charset="-128"/>
              </a:rPr>
              <a:t> </a:t>
            </a:r>
            <a:r>
              <a:rPr lang="en-US" altLang="en-US">
                <a:ea typeface="MS PGothic" charset="-128"/>
              </a:rPr>
              <a:t>a coefficient of mobility. G is the Gibbs free energy and n</a:t>
            </a:r>
            <a:r>
              <a:rPr lang="en-US" altLang="en-US" baseline="-25000">
                <a:ea typeface="MS PGothic" charset="-128"/>
              </a:rPr>
              <a:t>i</a:t>
            </a:r>
            <a:r>
              <a:rPr lang="en-US" altLang="en-US">
                <a:ea typeface="MS PGothic" charset="-128"/>
              </a:rPr>
              <a:t> and n</a:t>
            </a:r>
            <a:r>
              <a:rPr lang="en-US" altLang="en-US" baseline="-25000">
                <a:ea typeface="MS PGothic" charset="-128"/>
              </a:rPr>
              <a:t>j</a:t>
            </a:r>
            <a:r>
              <a:rPr lang="en-US" altLang="en-US">
                <a:ea typeface="MS PGothic" charset="-128"/>
              </a:rPr>
              <a:t> moles of any chemical species (i.e. dn= change in the number of particles)</a:t>
            </a:r>
            <a:endParaRPr lang="it-IT" altLang="en-US">
              <a:ea typeface="MS PGothic" charset="-128"/>
            </a:endParaRPr>
          </a:p>
          <a:p>
            <a:endParaRPr lang="en-US" altLang="en-US">
              <a:ea typeface="MS PGothic" charset="-128"/>
            </a:endParaRPr>
          </a:p>
          <a:p>
            <a:r>
              <a:rPr lang="en-US" altLang="en-US">
                <a:ea typeface="MS PGothic" charset="-128"/>
              </a:rPr>
              <a:t>The negative sign means that the movement is in the direction of decrease of the chemical potential. The movement ceases when </a:t>
            </a:r>
            <a:r>
              <a:rPr lang="it-IT" altLang="en-US">
                <a:latin typeface="Symbol" charset="2"/>
                <a:ea typeface="MS PGothic" charset="-128"/>
              </a:rPr>
              <a:t>¶m</a:t>
            </a:r>
            <a:r>
              <a:rPr lang="it-IT" altLang="en-US">
                <a:ea typeface="MS PGothic" charset="-128"/>
              </a:rPr>
              <a:t>/</a:t>
            </a:r>
            <a:r>
              <a:rPr lang="it-IT" altLang="en-US">
                <a:latin typeface="Symbol" charset="2"/>
                <a:ea typeface="MS PGothic" charset="-128"/>
              </a:rPr>
              <a:t>¶</a:t>
            </a:r>
            <a:r>
              <a:rPr lang="it-IT" altLang="en-US">
                <a:ea typeface="MS PGothic" charset="-128"/>
              </a:rPr>
              <a:t>x </a:t>
            </a:r>
            <a:r>
              <a:rPr lang="it-IT" altLang="en-US">
                <a:solidFill>
                  <a:srgbClr val="000000"/>
                </a:solidFill>
                <a:ea typeface="MS PGothic" charset="-128"/>
              </a:rPr>
              <a:t>= 0</a:t>
            </a:r>
            <a:r>
              <a:rPr lang="en-US" altLang="en-US">
                <a:ea typeface="MS PGothic" charset="-128"/>
              </a:rPr>
              <a:t>, that is the equilibrium condition.</a:t>
            </a:r>
          </a:p>
          <a:p>
            <a:pPr eaLnBrk="1" hangingPunct="1">
              <a:lnSpc>
                <a:spcPct val="90000"/>
              </a:lnSpc>
            </a:pPr>
            <a:endParaRPr lang="it-IT" altLang="en-US">
              <a:ea typeface="MS PGothic" charset="-128"/>
            </a:endParaRPr>
          </a:p>
        </p:txBody>
      </p:sp>
      <p:sp>
        <p:nvSpPr>
          <p:cNvPr id="3076" name="Rectangle 5"/>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3077" name="Object 6"/>
          <p:cNvGraphicFramePr>
            <a:graphicFrameLocks noChangeAspect="1"/>
          </p:cNvGraphicFramePr>
          <p:nvPr/>
        </p:nvGraphicFramePr>
        <p:xfrm>
          <a:off x="611188" y="3068638"/>
          <a:ext cx="2835275" cy="908050"/>
        </p:xfrm>
        <a:graphic>
          <a:graphicData uri="http://schemas.openxmlformats.org/presentationml/2006/ole">
            <mc:AlternateContent xmlns:mc="http://schemas.openxmlformats.org/markup-compatibility/2006">
              <mc:Choice xmlns:v="urn:schemas-microsoft-com:vml" Requires="v">
                <p:oleObj name="Equation" r:id="rId2" imgW="1346200" imgH="431800" progId="Equation.3">
                  <p:embed/>
                </p:oleObj>
              </mc:Choice>
              <mc:Fallback>
                <p:oleObj name="Equation" r:id="rId2" imgW="1346200" imgH="4318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068638"/>
                        <a:ext cx="28352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4667250" y="2974975"/>
          <a:ext cx="1925638" cy="1095375"/>
        </p:xfrm>
        <a:graphic>
          <a:graphicData uri="http://schemas.openxmlformats.org/presentationml/2006/ole">
            <mc:AlternateContent xmlns:mc="http://schemas.openxmlformats.org/markup-compatibility/2006">
              <mc:Choice xmlns:v="urn:schemas-microsoft-com:vml" Requires="v">
                <p:oleObj name="Equation" r:id="rId4" imgW="914400" imgH="520700" progId="Equation.3">
                  <p:embed/>
                </p:oleObj>
              </mc:Choice>
              <mc:Fallback>
                <p:oleObj name="Equation" r:id="rId4" imgW="914400" imgH="520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2974975"/>
                        <a:ext cx="1925638"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96850" y="3417888"/>
            <a:ext cx="8794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p:sp>
        <p:nvSpPr>
          <p:cNvPr id="13315" name="Text Box 5"/>
          <p:cNvSpPr txBox="1">
            <a:spLocks noChangeArrowheads="1"/>
          </p:cNvSpPr>
          <p:nvPr/>
        </p:nvSpPr>
        <p:spPr bwMode="auto">
          <a:xfrm>
            <a:off x="214313" y="1357313"/>
            <a:ext cx="87026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dirty="0">
                <a:latin typeface="Times New Roman" charset="0"/>
              </a:rPr>
              <a:t>If the mobility (albeit reduced) is assumed even for molecules adsorbed in microcavities, a </a:t>
            </a:r>
            <a:r>
              <a:rPr lang="en-US" altLang="en-US" b="1" dirty="0">
                <a:latin typeface="Times New Roman" charset="0"/>
              </a:rPr>
              <a:t>dual-sorption dual-mobility </a:t>
            </a:r>
            <a:r>
              <a:rPr lang="en-US" altLang="en-US" dirty="0">
                <a:latin typeface="Times New Roman" charset="0"/>
              </a:rPr>
              <a:t>model is obtained</a:t>
            </a:r>
            <a:br>
              <a:rPr lang="en-US" altLang="en-US" dirty="0">
                <a:latin typeface="Times New Roman" charset="0"/>
              </a:rPr>
            </a:br>
            <a:endParaRPr lang="it-IT" altLang="en-US" dirty="0">
              <a:latin typeface="Times New Roman" charset="0"/>
            </a:endParaRPr>
          </a:p>
          <a:p>
            <a:pPr algn="just" eaLnBrk="1" hangingPunct="1">
              <a:spcBef>
                <a:spcPct val="0"/>
              </a:spcBef>
              <a:buFontTx/>
              <a:buNone/>
            </a:pPr>
            <a:r>
              <a:rPr lang="it-IT" altLang="en-US" dirty="0">
                <a:latin typeface="Times New Roman" charset="0"/>
              </a:rPr>
              <a:t>The mass balance </a:t>
            </a:r>
            <a:r>
              <a:rPr lang="it-IT" altLang="en-US" dirty="0" err="1">
                <a:latin typeface="Times New Roman" charset="0"/>
              </a:rPr>
              <a:t>becomes</a:t>
            </a:r>
            <a:r>
              <a:rPr lang="it-IT" altLang="en-US" dirty="0">
                <a:latin typeface="Times New Roman" charset="0"/>
              </a:rPr>
              <a:t>:</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r>
              <a:rPr lang="en-US" altLang="en-US" dirty="0">
                <a:latin typeface="Times New Roman" charset="0"/>
              </a:rPr>
              <a:t>In order to reduce the unknown functions from two to one, </a:t>
            </a:r>
            <a:r>
              <a:rPr lang="it-IT" altLang="en-US" dirty="0">
                <a:latin typeface="Times New Roman" charset="0"/>
              </a:rPr>
              <a:t>C</a:t>
            </a:r>
            <a:r>
              <a:rPr lang="it-IT" altLang="en-US" baseline="-25000" dirty="0">
                <a:latin typeface="Times New Roman" charset="0"/>
              </a:rPr>
              <a:t>L</a:t>
            </a:r>
            <a:r>
              <a:rPr lang="en-US" altLang="en-US" dirty="0">
                <a:latin typeface="Times New Roman" charset="0"/>
              </a:rPr>
              <a:t> can be expressed as a function of </a:t>
            </a:r>
            <a:r>
              <a:rPr lang="it-IT" altLang="en-US">
                <a:latin typeface="Times New Roman" charset="0"/>
              </a:rPr>
              <a:t>C</a:t>
            </a:r>
            <a:r>
              <a:rPr lang="it-IT" altLang="en-US" baseline="-25000">
                <a:latin typeface="Times New Roman" charset="0"/>
              </a:rPr>
              <a:t>H</a:t>
            </a:r>
            <a:r>
              <a:rPr lang="en-US" altLang="en-US">
                <a:latin typeface="Times New Roman" charset="0"/>
              </a:rPr>
              <a:t> </a:t>
            </a:r>
            <a:r>
              <a:rPr lang="en-US" altLang="en-US" dirty="0">
                <a:latin typeface="Times New Roman" charset="0"/>
              </a:rPr>
              <a:t>combining the relations of Henry and Langmuir</a:t>
            </a:r>
          </a:p>
        </p:txBody>
      </p:sp>
      <mc:AlternateContent xmlns:mc="http://schemas.openxmlformats.org/markup-compatibility/2006" xmlns:a14="http://schemas.microsoft.com/office/drawing/2010/main">
        <mc:Choice Requires="a14">
          <p:sp>
            <p:nvSpPr>
              <p:cNvPr id="13316" name="Object 13"/>
              <p:cNvSpPr txBox="1"/>
              <p:nvPr/>
            </p:nvSpPr>
            <p:spPr bwMode="auto">
              <a:xfrm>
                <a:off x="2214563" y="3286125"/>
                <a:ext cx="5597797" cy="8159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GB" sz="2400" i="1" smtClean="0">
                              <a:solidFill>
                                <a:srgbClr val="000000"/>
                              </a:solidFill>
                              <a:latin typeface="Cambria Math" panose="02040503050406030204" pitchFamily="18" charset="0"/>
                            </a:rPr>
                          </m:ctrlPr>
                        </m:fPr>
                        <m:num>
                          <m:r>
                            <a:rPr lang="en-GB" sz="2400" i="1">
                              <a:solidFill>
                                <a:srgbClr val="000000"/>
                              </a:solidFill>
                              <a:latin typeface="Cambria Math" panose="02040503050406030204" pitchFamily="18" charset="0"/>
                            </a:rPr>
                            <m:t>𝜕</m:t>
                          </m:r>
                        </m:num>
                        <m:den>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𝑥</m:t>
                          </m:r>
                        </m:den>
                      </m:f>
                      <m:d>
                        <m:dPr>
                          <m:ctrlPr>
                            <a:rPr lang="en-GB" sz="2400" i="1">
                              <a:solidFill>
                                <a:srgbClr val="000000"/>
                              </a:solidFill>
                              <a:latin typeface="Cambria Math" panose="02040503050406030204" pitchFamily="18" charset="0"/>
                            </a:rPr>
                          </m:ctrlPr>
                        </m:dPr>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𝐷</m:t>
                              </m:r>
                            </m:e>
                            <m:sub>
                              <m:r>
                                <a:rPr lang="it-IT" sz="2400" b="0" i="1" smtClean="0">
                                  <a:solidFill>
                                    <a:srgbClr val="000000"/>
                                  </a:solidFill>
                                  <a:latin typeface="Cambria Math" panose="02040503050406030204" pitchFamily="18" charset="0"/>
                                </a:rPr>
                                <m:t>𝐻</m:t>
                              </m:r>
                            </m:sub>
                          </m:sSub>
                          <m:f>
                            <m:fPr>
                              <m:ctrlPr>
                                <a:rPr lang="en-GB" sz="2400" i="1">
                                  <a:solidFill>
                                    <a:srgbClr val="000000"/>
                                  </a:solidFill>
                                  <a:latin typeface="Cambria Math" panose="02040503050406030204" pitchFamily="18" charset="0"/>
                                </a:rPr>
                              </m:ctrlPr>
                            </m:fPr>
                            <m:num>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num>
                            <m:den>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𝑥</m:t>
                              </m:r>
                            </m:den>
                          </m:f>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𝐷</m:t>
                              </m:r>
                            </m:e>
                            <m:sub>
                              <m:r>
                                <a:rPr lang="it-IT" sz="2400" b="0" i="1" smtClean="0">
                                  <a:solidFill>
                                    <a:srgbClr val="000000"/>
                                  </a:solidFill>
                                  <a:latin typeface="Cambria Math" panose="02040503050406030204" pitchFamily="18" charset="0"/>
                                </a:rPr>
                                <m:t>𝐿</m:t>
                              </m:r>
                            </m:sub>
                          </m:sSub>
                          <m:f>
                            <m:fPr>
                              <m:ctrlPr>
                                <a:rPr lang="en-GB" sz="2400" i="1">
                                  <a:solidFill>
                                    <a:srgbClr val="000000"/>
                                  </a:solidFill>
                                  <a:latin typeface="Cambria Math" panose="02040503050406030204" pitchFamily="18" charset="0"/>
                                </a:rPr>
                              </m:ctrlPr>
                            </m:fPr>
                            <m:num>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𝐿</m:t>
                                  </m:r>
                                </m:sub>
                              </m:sSub>
                            </m:num>
                            <m:den>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𝑥</m:t>
                              </m:r>
                            </m:den>
                          </m:f>
                        </m:e>
                      </m:d>
                      <m:r>
                        <a:rPr lang="en-GB" sz="2400" i="1">
                          <a:solidFill>
                            <a:srgbClr val="000000"/>
                          </a:solidFill>
                          <a:latin typeface="Cambria Math" panose="02040503050406030204" pitchFamily="18" charset="0"/>
                        </a:rPr>
                        <m:t>=</m:t>
                      </m:r>
                      <m:f>
                        <m:fPr>
                          <m:ctrlPr>
                            <a:rPr lang="en-GB" sz="2400" i="1">
                              <a:solidFill>
                                <a:srgbClr val="000000"/>
                              </a:solidFill>
                              <a:latin typeface="Cambria Math" panose="02040503050406030204" pitchFamily="18" charset="0"/>
                            </a:rPr>
                          </m:ctrlPr>
                        </m:fPr>
                        <m:num>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𝐿</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en-GB" sz="2400" i="1">
                                  <a:solidFill>
                                    <a:srgbClr val="000000"/>
                                  </a:solidFill>
                                  <a:latin typeface="Cambria Math" panose="02040503050406030204" pitchFamily="18" charset="0"/>
                                </a:rPr>
                                <m:t>𝐻</m:t>
                              </m:r>
                            </m:sub>
                          </m:sSub>
                          <m:r>
                            <a:rPr lang="en-GB" sz="2400" i="1">
                              <a:solidFill>
                                <a:srgbClr val="000000"/>
                              </a:solidFill>
                              <a:latin typeface="Cambria Math" panose="02040503050406030204" pitchFamily="18" charset="0"/>
                            </a:rPr>
                            <m:t>)</m:t>
                          </m:r>
                        </m:num>
                        <m:den>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𝑡</m:t>
                          </m:r>
                        </m:den>
                      </m:f>
                    </m:oMath>
                  </m:oMathPara>
                </a14:m>
                <a:endParaRPr lang="en-GB" sz="2400" dirty="0"/>
              </a:p>
            </p:txBody>
          </p:sp>
        </mc:Choice>
        <mc:Fallback xmlns="">
          <p:sp>
            <p:nvSpPr>
              <p:cNvPr id="13316" name="Object 13"/>
              <p:cNvSpPr txBox="1">
                <a:spLocks noRot="1" noChangeAspect="1" noMove="1" noResize="1" noEditPoints="1" noAdjustHandles="1" noChangeArrowheads="1" noChangeShapeType="1" noTextEdit="1"/>
              </p:cNvSpPr>
              <p:nvPr/>
            </p:nvSpPr>
            <p:spPr bwMode="auto">
              <a:xfrm>
                <a:off x="2214563" y="3286125"/>
                <a:ext cx="5597797" cy="815975"/>
              </a:xfrm>
              <a:prstGeom prst="rect">
                <a:avLst/>
              </a:prstGeom>
              <a:blipFill>
                <a:blip r:embed="rId2"/>
                <a:stretch>
                  <a:fillRect b="-5970"/>
                </a:stretch>
              </a:blipFill>
              <a:ln>
                <a:noFill/>
              </a:ln>
              <a:effectLst/>
            </p:spPr>
            <p:txBody>
              <a:bodyPr/>
              <a:lstStyle/>
              <a:p>
                <a:r>
                  <a:rPr lang="en-GB">
                    <a:noFill/>
                  </a:rPr>
                  <a:t> </a:t>
                </a:r>
              </a:p>
            </p:txBody>
          </p:sp>
        </mc:Fallback>
      </mc:AlternateContent>
      <p:sp>
        <p:nvSpPr>
          <p:cNvPr id="13317" name="Text Box 2"/>
          <p:cNvSpPr txBox="1">
            <a:spLocks noChangeArrowheads="1"/>
          </p:cNvSpPr>
          <p:nvPr/>
        </p:nvSpPr>
        <p:spPr bwMode="auto">
          <a:xfrm>
            <a:off x="288925" y="260350"/>
            <a:ext cx="8626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b="1">
                <a:latin typeface="Times New Roman" charset="0"/>
              </a:rPr>
              <a:t>DIFFUSION IN GLASSY POLIMERS</a:t>
            </a:r>
          </a:p>
          <a:p>
            <a:pPr algn="ctr" eaLnBrk="1" hangingPunct="1">
              <a:spcBef>
                <a:spcPct val="0"/>
              </a:spcBef>
              <a:buFontTx/>
              <a:buNone/>
            </a:pPr>
            <a:r>
              <a:rPr lang="it-IT" altLang="en-US" b="1">
                <a:latin typeface="Times New Roman" charset="0"/>
              </a:rPr>
              <a:t>Dual Sorption-Dual mobility</a:t>
            </a:r>
          </a:p>
          <a:p>
            <a:pPr algn="just" eaLnBrk="1" hangingPunct="1">
              <a:spcBef>
                <a:spcPct val="0"/>
              </a:spcBef>
              <a:buFontTx/>
              <a:buNone/>
            </a:pPr>
            <a:endParaRPr lang="it-IT" altLang="en-US">
              <a:latin typeface="Times New 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152400" y="184150"/>
            <a:ext cx="8991600" cy="1200150"/>
          </a:xfrm>
          <a:prstGeom prst="rect">
            <a:avLst/>
          </a:prstGeom>
          <a:noFill/>
          <a:ln>
            <a:noFill/>
          </a:ln>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defRPr/>
            </a:pPr>
            <a:r>
              <a:rPr lang="it-IT" sz="2400" b="1" u="sng" dirty="0">
                <a:latin typeface="Times New Roman" charset="0"/>
              </a:rPr>
              <a:t>Solutions of the mass balance and </a:t>
            </a:r>
            <a:r>
              <a:rPr lang="it-IT" sz="2400" b="1" u="sng" dirty="0" err="1">
                <a:latin typeface="Times New Roman" charset="0"/>
              </a:rPr>
              <a:t>determination</a:t>
            </a:r>
            <a:r>
              <a:rPr lang="it-IT" sz="2400" b="1" u="sng" dirty="0">
                <a:latin typeface="Times New Roman" charset="0"/>
              </a:rPr>
              <a:t> of </a:t>
            </a:r>
            <a:r>
              <a:rPr lang="it-IT" sz="2400" b="1" u="sng" dirty="0" err="1">
                <a:latin typeface="Times New Roman" charset="0"/>
              </a:rPr>
              <a:t>S</a:t>
            </a:r>
            <a:r>
              <a:rPr lang="it-IT" sz="2400" b="1" u="sng" dirty="0">
                <a:latin typeface="Times New Roman" charset="0"/>
              </a:rPr>
              <a:t>, D and </a:t>
            </a:r>
            <a:r>
              <a:rPr lang="it-IT" sz="2400" b="1" u="sng" dirty="0" err="1">
                <a:latin typeface="Times New Roman" charset="0"/>
              </a:rPr>
              <a:t>P</a:t>
            </a:r>
            <a:endParaRPr lang="it-IT" sz="2400" b="1" u="sng" dirty="0">
              <a:latin typeface="Times New Roman" charset="0"/>
            </a:endParaRPr>
          </a:p>
          <a:p>
            <a:pPr eaLnBrk="1" hangingPunct="1">
              <a:defRPr/>
            </a:pPr>
            <a:endParaRPr lang="it-IT" sz="2400" b="1" u="sng" dirty="0">
              <a:latin typeface="Times New Roman" charset="0"/>
            </a:endParaRPr>
          </a:p>
          <a:p>
            <a:pPr eaLnBrk="1" hangingPunct="1">
              <a:buFontTx/>
              <a:buAutoNum type="alphaLcParenR"/>
              <a:defRPr/>
            </a:pPr>
            <a:r>
              <a:rPr lang="en-US" sz="2400" b="1" dirty="0">
                <a:latin typeface="Times New Roman" charset="0"/>
              </a:rPr>
              <a:t>Experiments of absorption and desorption</a:t>
            </a:r>
            <a:endParaRPr lang="it-IT" sz="2400" b="1" dirty="0">
              <a:latin typeface="Times New Roman" charset="0"/>
            </a:endParaRPr>
          </a:p>
        </p:txBody>
      </p:sp>
      <p:sp>
        <p:nvSpPr>
          <p:cNvPr id="14339" name="Text Box 3"/>
          <p:cNvSpPr txBox="1">
            <a:spLocks noChangeArrowheads="1"/>
          </p:cNvSpPr>
          <p:nvPr/>
        </p:nvSpPr>
        <p:spPr bwMode="auto">
          <a:xfrm>
            <a:off x="523875" y="1641475"/>
            <a:ext cx="8382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dirty="0">
                <a:latin typeface="Times New Roman" charset="0"/>
              </a:rPr>
              <a:t>If the equation derived from the mass balance is solved analytically, the diffusion coefficient (real or apparent) can be obtained using its simplified solution. For example, for a </a:t>
            </a:r>
            <a:r>
              <a:rPr lang="en-US" altLang="en-US" i="1" dirty="0">
                <a:latin typeface="Times New Roman" charset="0"/>
              </a:rPr>
              <a:t>planar geometry </a:t>
            </a:r>
            <a:r>
              <a:rPr lang="en-US" altLang="en-US" dirty="0">
                <a:latin typeface="Times New Roman" charset="0"/>
              </a:rPr>
              <a:t>in the case of </a:t>
            </a:r>
            <a:r>
              <a:rPr lang="en-US" altLang="en-US" i="1" dirty="0">
                <a:latin typeface="Times New Roman" charset="0"/>
              </a:rPr>
              <a:t>absorption and desorption from an environment at constant concentration </a:t>
            </a:r>
            <a:r>
              <a:rPr lang="it-IT" altLang="en-US" dirty="0">
                <a:latin typeface="Times New Roman" charset="0"/>
              </a:rPr>
              <a:t>:</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r>
              <a:rPr lang="it-IT" altLang="en-US" dirty="0">
                <a:latin typeface="Times New Roman" charset="0"/>
              </a:rPr>
              <a:t>I.C.	C</a:t>
            </a:r>
            <a:r>
              <a:rPr lang="it-IT" altLang="en-US" baseline="-25000" dirty="0">
                <a:latin typeface="Times New Roman" charset="0"/>
              </a:rPr>
              <a:t>i</a:t>
            </a:r>
            <a:r>
              <a:rPr lang="it-IT" altLang="en-US" dirty="0">
                <a:latin typeface="Times New Roman" charset="0"/>
              </a:rPr>
              <a:t>(</a:t>
            </a:r>
            <a:r>
              <a:rPr lang="it-IT" altLang="en-US" dirty="0" err="1">
                <a:latin typeface="Times New Roman" charset="0"/>
              </a:rPr>
              <a:t>X,t</a:t>
            </a:r>
            <a:r>
              <a:rPr lang="it-IT" altLang="en-US" dirty="0">
                <a:latin typeface="Times New Roman" charset="0"/>
              </a:rPr>
              <a:t>)=C</a:t>
            </a:r>
            <a:r>
              <a:rPr lang="it-IT" altLang="en-US" baseline="-25000" dirty="0">
                <a:latin typeface="Times New Roman" charset="0"/>
              </a:rPr>
              <a:t>o</a:t>
            </a:r>
            <a:r>
              <a:rPr lang="it-IT" altLang="en-US" dirty="0">
                <a:latin typeface="Times New Roman" charset="0"/>
              </a:rPr>
              <a:t>	t=0	x=[</a:t>
            </a:r>
            <a:r>
              <a:rPr lang="it-IT" altLang="en-US" u="sng" dirty="0">
                <a:latin typeface="Times New Roman" charset="0"/>
              </a:rPr>
              <a:t>+</a:t>
            </a:r>
            <a:r>
              <a:rPr lang="it-IT" altLang="en-US" dirty="0">
                <a:latin typeface="Times New Roman" charset="0"/>
              </a:rPr>
              <a:t>l]</a:t>
            </a:r>
          </a:p>
          <a:p>
            <a:pPr algn="just" eaLnBrk="1" hangingPunct="1">
              <a:spcBef>
                <a:spcPct val="0"/>
              </a:spcBef>
              <a:buFontTx/>
              <a:buNone/>
            </a:pPr>
            <a:r>
              <a:rPr lang="it-IT" altLang="en-US" dirty="0">
                <a:latin typeface="Times New Roman" charset="0"/>
              </a:rPr>
              <a:t>B.C.	C(-</a:t>
            </a:r>
            <a:r>
              <a:rPr lang="it-IT" altLang="en-US" dirty="0" err="1">
                <a:latin typeface="Times New Roman" charset="0"/>
              </a:rPr>
              <a:t>l,t</a:t>
            </a:r>
            <a:r>
              <a:rPr lang="it-IT" altLang="en-US" dirty="0">
                <a:latin typeface="Times New Roman" charset="0"/>
              </a:rPr>
              <a:t>)=C</a:t>
            </a:r>
            <a:r>
              <a:rPr lang="ja-JP" altLang="it-IT" dirty="0">
                <a:latin typeface="Times New Roman" charset="0"/>
              </a:rPr>
              <a:t>’</a:t>
            </a:r>
            <a:r>
              <a:rPr lang="it-IT" altLang="ja-JP" baseline="-25000" dirty="0">
                <a:latin typeface="Times New Roman" charset="0"/>
              </a:rPr>
              <a:t>o</a:t>
            </a:r>
            <a:r>
              <a:rPr lang="it-IT" altLang="ja-JP" dirty="0">
                <a:latin typeface="Times New Roman" charset="0"/>
              </a:rPr>
              <a:t>	t&gt;0	</a:t>
            </a:r>
          </a:p>
          <a:p>
            <a:pPr algn="just" eaLnBrk="1" hangingPunct="1">
              <a:spcBef>
                <a:spcPct val="0"/>
              </a:spcBef>
              <a:buFontTx/>
              <a:buNone/>
            </a:pPr>
            <a:r>
              <a:rPr lang="it-IT" altLang="en-US" dirty="0">
                <a:latin typeface="Times New Roman" charset="0"/>
              </a:rPr>
              <a:t>	C(</a:t>
            </a:r>
            <a:r>
              <a:rPr lang="it-IT" altLang="en-US" dirty="0" err="1">
                <a:latin typeface="Times New Roman" charset="0"/>
              </a:rPr>
              <a:t>l,t</a:t>
            </a:r>
            <a:r>
              <a:rPr lang="it-IT" altLang="en-US" dirty="0">
                <a:latin typeface="Times New Roman" charset="0"/>
              </a:rPr>
              <a:t>)=C</a:t>
            </a:r>
            <a:r>
              <a:rPr lang="ja-JP" altLang="it-IT" dirty="0">
                <a:latin typeface="Times New Roman" charset="0"/>
              </a:rPr>
              <a:t>’</a:t>
            </a:r>
            <a:r>
              <a:rPr lang="it-IT" altLang="ja-JP" baseline="-25000" dirty="0">
                <a:latin typeface="Times New Roman" charset="0"/>
              </a:rPr>
              <a:t>o</a:t>
            </a:r>
            <a:r>
              <a:rPr lang="it-IT" altLang="ja-JP" dirty="0">
                <a:latin typeface="Times New Roman" charset="0"/>
              </a:rPr>
              <a:t>	t&gt;0	</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p:txBody>
      </p:sp>
      <p:graphicFrame>
        <p:nvGraphicFramePr>
          <p:cNvPr id="14340" name="Object 5"/>
          <p:cNvGraphicFramePr>
            <a:graphicFrameLocks noChangeAspect="1"/>
          </p:cNvGraphicFramePr>
          <p:nvPr/>
        </p:nvGraphicFramePr>
        <p:xfrm>
          <a:off x="3348038" y="3644900"/>
          <a:ext cx="1620837" cy="920750"/>
        </p:xfrm>
        <a:graphic>
          <a:graphicData uri="http://schemas.openxmlformats.org/presentationml/2006/ole">
            <mc:AlternateContent xmlns:mc="http://schemas.openxmlformats.org/markup-compatibility/2006">
              <mc:Choice xmlns:v="urn:schemas-microsoft-com:vml" Requires="v">
                <p:oleObj name="Equation" r:id="rId2" imgW="736600" imgH="419100" progId="Equation.3">
                  <p:embed/>
                </p:oleObj>
              </mc:Choice>
              <mc:Fallback>
                <p:oleObj name="Equation" r:id="rId2" imgW="736600" imgH="4191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644900"/>
                        <a:ext cx="1620837"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4341" name="Group 20"/>
          <p:cNvGrpSpPr>
            <a:grpSpLocks/>
          </p:cNvGrpSpPr>
          <p:nvPr/>
        </p:nvGrpSpPr>
        <p:grpSpPr bwMode="auto">
          <a:xfrm>
            <a:off x="6300788" y="3429000"/>
            <a:ext cx="2311400" cy="2952750"/>
            <a:chOff x="3969" y="2160"/>
            <a:chExt cx="1456" cy="1860"/>
          </a:xfrm>
        </p:grpSpPr>
        <p:sp>
          <p:nvSpPr>
            <p:cNvPr id="14342" name="Rectangle 6"/>
            <p:cNvSpPr>
              <a:spLocks noChangeArrowheads="1"/>
            </p:cNvSpPr>
            <p:nvPr/>
          </p:nvSpPr>
          <p:spPr bwMode="auto">
            <a:xfrm>
              <a:off x="3969" y="2160"/>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3" name="Line 7"/>
            <p:cNvSpPr>
              <a:spLocks noChangeShapeType="1"/>
            </p:cNvSpPr>
            <p:nvPr/>
          </p:nvSpPr>
          <p:spPr bwMode="auto">
            <a:xfrm>
              <a:off x="4558" y="3748"/>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4" name="Line 11"/>
            <p:cNvSpPr>
              <a:spLocks noChangeShapeType="1"/>
            </p:cNvSpPr>
            <p:nvPr/>
          </p:nvSpPr>
          <p:spPr bwMode="auto">
            <a:xfrm>
              <a:off x="3969" y="2160"/>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5" name="Text Box 13"/>
            <p:cNvSpPr txBox="1">
              <a:spLocks noChangeArrowheads="1"/>
            </p:cNvSpPr>
            <p:nvPr/>
          </p:nvSpPr>
          <p:spPr bwMode="auto">
            <a:xfrm>
              <a:off x="4332" y="2296"/>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4346" name="Text Box 14"/>
            <p:cNvSpPr txBox="1">
              <a:spLocks noChangeArrowheads="1"/>
            </p:cNvSpPr>
            <p:nvPr/>
          </p:nvSpPr>
          <p:spPr bwMode="auto">
            <a:xfrm>
              <a:off x="5239" y="3743"/>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grpSp>
          <p:nvGrpSpPr>
            <p:cNvPr id="14347" name="Group 16"/>
            <p:cNvGrpSpPr>
              <a:grpSpLocks/>
            </p:cNvGrpSpPr>
            <p:nvPr/>
          </p:nvGrpSpPr>
          <p:grpSpPr bwMode="auto">
            <a:xfrm>
              <a:off x="4377" y="3731"/>
              <a:ext cx="194" cy="289"/>
              <a:chOff x="4728" y="3793"/>
              <a:chExt cx="194" cy="289"/>
            </a:xfrm>
          </p:grpSpPr>
          <p:sp>
            <p:nvSpPr>
              <p:cNvPr id="14348" name="Oval 17"/>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9" name="Text Box 18"/>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 y="609600"/>
            <a:ext cx="62960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u="sng">
                <a:latin typeface="Times New Roman" charset="0"/>
              </a:rPr>
              <a:t>Notes</a:t>
            </a:r>
            <a:r>
              <a:rPr lang="it-IT" altLang="en-US">
                <a:latin typeface="Times New Roman" charset="0"/>
              </a:rPr>
              <a:t>:</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AutoNum type="arabicPeriod"/>
            </a:pPr>
            <a:r>
              <a:rPr lang="it-IT" altLang="en-US">
                <a:latin typeface="Times New Roman" charset="0"/>
              </a:rPr>
              <a:t> In the case of </a:t>
            </a:r>
            <a:r>
              <a:rPr lang="it-IT" altLang="en-US" i="1">
                <a:latin typeface="Times New Roman" charset="0"/>
              </a:rPr>
              <a:t>absorption</a:t>
            </a:r>
            <a:r>
              <a:rPr lang="it-IT" altLang="en-US">
                <a:latin typeface="Times New Roman" charset="0"/>
              </a:rPr>
              <a:t>: C</a:t>
            </a:r>
            <a:r>
              <a:rPr lang="ja-JP" altLang="it-IT">
                <a:latin typeface="Times New Roman" charset="0"/>
              </a:rPr>
              <a:t>’</a:t>
            </a:r>
            <a:r>
              <a:rPr lang="it-IT" altLang="ja-JP" baseline="-25000">
                <a:latin typeface="Times New Roman" charset="0"/>
              </a:rPr>
              <a:t>o</a:t>
            </a:r>
            <a:r>
              <a:rPr lang="it-IT" altLang="ja-JP">
                <a:latin typeface="Times New Roman" charset="0"/>
              </a:rPr>
              <a:t> &gt; C</a:t>
            </a:r>
            <a:r>
              <a:rPr lang="it-IT" altLang="ja-JP" baseline="-25000">
                <a:latin typeface="Times New Roman" charset="0"/>
              </a:rPr>
              <a:t>o</a:t>
            </a:r>
            <a:r>
              <a:rPr lang="it-IT" altLang="ja-JP">
                <a:latin typeface="Times New Roman" charset="0"/>
              </a:rPr>
              <a:t> or C</a:t>
            </a:r>
            <a:r>
              <a:rPr lang="it-IT" altLang="ja-JP" baseline="-25000">
                <a:latin typeface="Times New Roman" charset="0"/>
              </a:rPr>
              <a:t>o</a:t>
            </a:r>
            <a:r>
              <a:rPr lang="it-IT" altLang="ja-JP">
                <a:latin typeface="Times New Roman" charset="0"/>
              </a:rPr>
              <a:t> =0</a:t>
            </a: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r>
              <a:rPr lang="it-IT" altLang="en-US">
                <a:latin typeface="Times New Roman" charset="0"/>
              </a:rPr>
              <a:t>In the case of </a:t>
            </a:r>
            <a:r>
              <a:rPr lang="it-IT" altLang="en-US" i="1">
                <a:latin typeface="Times New Roman" charset="0"/>
              </a:rPr>
              <a:t>desorption</a:t>
            </a:r>
            <a:r>
              <a:rPr lang="it-IT" altLang="en-US">
                <a:latin typeface="Times New Roman" charset="0"/>
              </a:rPr>
              <a:t>: C</a:t>
            </a:r>
            <a:r>
              <a:rPr lang="ja-JP" altLang="it-IT">
                <a:latin typeface="Times New Roman" charset="0"/>
              </a:rPr>
              <a:t>’</a:t>
            </a:r>
            <a:r>
              <a:rPr lang="it-IT" altLang="ja-JP" baseline="-25000">
                <a:latin typeface="Times New Roman" charset="0"/>
              </a:rPr>
              <a:t>o</a:t>
            </a:r>
            <a:r>
              <a:rPr lang="it-IT" altLang="ja-JP">
                <a:latin typeface="Times New Roman" charset="0"/>
              </a:rPr>
              <a:t> &lt; C</a:t>
            </a:r>
            <a:r>
              <a:rPr lang="it-IT" altLang="ja-JP" baseline="-25000">
                <a:latin typeface="Times New Roman" charset="0"/>
              </a:rPr>
              <a:t>o</a:t>
            </a:r>
            <a:r>
              <a:rPr lang="it-IT" altLang="ja-JP">
                <a:latin typeface="Times New Roman" charset="0"/>
              </a:rPr>
              <a:t> or C</a:t>
            </a:r>
            <a:r>
              <a:rPr lang="ja-JP" altLang="it-IT">
                <a:latin typeface="Times New Roman" charset="0"/>
              </a:rPr>
              <a:t>’</a:t>
            </a:r>
            <a:r>
              <a:rPr lang="it-IT" altLang="ja-JP" baseline="-25000">
                <a:latin typeface="Times New Roman" charset="0"/>
              </a:rPr>
              <a:t>o</a:t>
            </a:r>
            <a:r>
              <a:rPr lang="it-IT" altLang="ja-JP">
                <a:latin typeface="Times New Roman" charset="0"/>
              </a:rPr>
              <a:t> =0</a:t>
            </a: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p:txBody>
      </p:sp>
      <p:grpSp>
        <p:nvGrpSpPr>
          <p:cNvPr id="15363" name="Group 19"/>
          <p:cNvGrpSpPr>
            <a:grpSpLocks/>
          </p:cNvGrpSpPr>
          <p:nvPr/>
        </p:nvGrpSpPr>
        <p:grpSpPr bwMode="auto">
          <a:xfrm>
            <a:off x="5842000" y="0"/>
            <a:ext cx="3122613" cy="3213100"/>
            <a:chOff x="3680" y="0"/>
            <a:chExt cx="1967" cy="2024"/>
          </a:xfrm>
        </p:grpSpPr>
        <p:sp>
          <p:nvSpPr>
            <p:cNvPr id="15383" name="Rectangle 6"/>
            <p:cNvSpPr>
              <a:spLocks noChangeArrowheads="1"/>
            </p:cNvSpPr>
            <p:nvPr/>
          </p:nvSpPr>
          <p:spPr bwMode="auto">
            <a:xfrm>
              <a:off x="4191" y="210"/>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84" name="Line 7"/>
            <p:cNvSpPr>
              <a:spLocks noChangeShapeType="1"/>
            </p:cNvSpPr>
            <p:nvPr/>
          </p:nvSpPr>
          <p:spPr bwMode="auto">
            <a:xfrm>
              <a:off x="4780" y="1798"/>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85" name="Line 8"/>
            <p:cNvSpPr>
              <a:spLocks noChangeShapeType="1"/>
            </p:cNvSpPr>
            <p:nvPr/>
          </p:nvSpPr>
          <p:spPr bwMode="auto">
            <a:xfrm>
              <a:off x="4195" y="210"/>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86" name="Text Box 9"/>
            <p:cNvSpPr txBox="1">
              <a:spLocks noChangeArrowheads="1"/>
            </p:cNvSpPr>
            <p:nvPr/>
          </p:nvSpPr>
          <p:spPr bwMode="auto">
            <a:xfrm>
              <a:off x="4513" y="0"/>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5387" name="Text Box 10"/>
            <p:cNvSpPr txBox="1">
              <a:spLocks noChangeArrowheads="1"/>
            </p:cNvSpPr>
            <p:nvPr/>
          </p:nvSpPr>
          <p:spPr bwMode="auto">
            <a:xfrm>
              <a:off x="5461" y="1793"/>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15388" name="Line 11"/>
            <p:cNvSpPr>
              <a:spLocks noChangeShapeType="1"/>
            </p:cNvSpPr>
            <p:nvPr/>
          </p:nvSpPr>
          <p:spPr bwMode="auto">
            <a:xfrm flipH="1">
              <a:off x="3964" y="70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89" name="Line 12"/>
            <p:cNvSpPr>
              <a:spLocks noChangeShapeType="1"/>
            </p:cNvSpPr>
            <p:nvPr/>
          </p:nvSpPr>
          <p:spPr bwMode="auto">
            <a:xfrm flipH="1">
              <a:off x="5098" y="70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90" name="Text Box 13"/>
            <p:cNvSpPr txBox="1">
              <a:spLocks noChangeArrowheads="1"/>
            </p:cNvSpPr>
            <p:nvPr/>
          </p:nvSpPr>
          <p:spPr bwMode="auto">
            <a:xfrm>
              <a:off x="3680" y="527"/>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91" name="Text Box 14"/>
            <p:cNvSpPr txBox="1">
              <a:spLocks noChangeArrowheads="1"/>
            </p:cNvSpPr>
            <p:nvPr/>
          </p:nvSpPr>
          <p:spPr bwMode="auto">
            <a:xfrm>
              <a:off x="5294" y="572"/>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92" name="Line 16"/>
            <p:cNvSpPr>
              <a:spLocks noChangeShapeType="1"/>
            </p:cNvSpPr>
            <p:nvPr/>
          </p:nvSpPr>
          <p:spPr bwMode="auto">
            <a:xfrm>
              <a:off x="4195" y="1616"/>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93" name="Text Box 17"/>
            <p:cNvSpPr txBox="1">
              <a:spLocks noChangeArrowheads="1"/>
            </p:cNvSpPr>
            <p:nvPr/>
          </p:nvSpPr>
          <p:spPr bwMode="auto">
            <a:xfrm>
              <a:off x="4547" y="1447"/>
              <a:ext cx="1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94" name="Text Box 18"/>
            <p:cNvSpPr txBox="1">
              <a:spLocks noChangeArrowheads="1"/>
            </p:cNvSpPr>
            <p:nvPr/>
          </p:nvSpPr>
          <p:spPr bwMode="auto">
            <a:xfrm>
              <a:off x="4592" y="1371"/>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grpSp>
        <p:nvGrpSpPr>
          <p:cNvPr id="15364" name="Group 39"/>
          <p:cNvGrpSpPr>
            <a:grpSpLocks/>
          </p:cNvGrpSpPr>
          <p:nvPr/>
        </p:nvGrpSpPr>
        <p:grpSpPr bwMode="auto">
          <a:xfrm>
            <a:off x="6251575" y="3475038"/>
            <a:ext cx="2892425" cy="3267075"/>
            <a:chOff x="3938" y="2024"/>
            <a:chExt cx="1822" cy="2058"/>
          </a:xfrm>
        </p:grpSpPr>
        <p:sp>
          <p:nvSpPr>
            <p:cNvPr id="15368" name="Rectangle 21"/>
            <p:cNvSpPr>
              <a:spLocks noChangeArrowheads="1"/>
            </p:cNvSpPr>
            <p:nvPr/>
          </p:nvSpPr>
          <p:spPr bwMode="auto">
            <a:xfrm>
              <a:off x="4304" y="2234"/>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69" name="Line 22"/>
            <p:cNvSpPr>
              <a:spLocks noChangeShapeType="1"/>
            </p:cNvSpPr>
            <p:nvPr/>
          </p:nvSpPr>
          <p:spPr bwMode="auto">
            <a:xfrm>
              <a:off x="4893" y="3822"/>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0" name="Line 23"/>
            <p:cNvSpPr>
              <a:spLocks noChangeShapeType="1"/>
            </p:cNvSpPr>
            <p:nvPr/>
          </p:nvSpPr>
          <p:spPr bwMode="auto">
            <a:xfrm>
              <a:off x="4308" y="2234"/>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1" name="Text Box 24"/>
            <p:cNvSpPr txBox="1">
              <a:spLocks noChangeArrowheads="1"/>
            </p:cNvSpPr>
            <p:nvPr/>
          </p:nvSpPr>
          <p:spPr bwMode="auto">
            <a:xfrm>
              <a:off x="4626" y="2024"/>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5372" name="Text Box 25"/>
            <p:cNvSpPr txBox="1">
              <a:spLocks noChangeArrowheads="1"/>
            </p:cNvSpPr>
            <p:nvPr/>
          </p:nvSpPr>
          <p:spPr bwMode="auto">
            <a:xfrm>
              <a:off x="5574" y="3817"/>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15373" name="Line 26"/>
            <p:cNvSpPr>
              <a:spLocks noChangeShapeType="1"/>
            </p:cNvSpPr>
            <p:nvPr/>
          </p:nvSpPr>
          <p:spPr bwMode="auto">
            <a:xfrm flipH="1">
              <a:off x="4077"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4" name="Line 27"/>
            <p:cNvSpPr>
              <a:spLocks noChangeShapeType="1"/>
            </p:cNvSpPr>
            <p:nvPr/>
          </p:nvSpPr>
          <p:spPr bwMode="auto">
            <a:xfrm flipH="1">
              <a:off x="5211"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5" name="Text Box 28"/>
            <p:cNvSpPr txBox="1">
              <a:spLocks noChangeArrowheads="1"/>
            </p:cNvSpPr>
            <p:nvPr/>
          </p:nvSpPr>
          <p:spPr bwMode="auto">
            <a:xfrm>
              <a:off x="3938" y="3199"/>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76" name="Text Box 29"/>
            <p:cNvSpPr txBox="1">
              <a:spLocks noChangeArrowheads="1"/>
            </p:cNvSpPr>
            <p:nvPr/>
          </p:nvSpPr>
          <p:spPr bwMode="auto">
            <a:xfrm>
              <a:off x="5407" y="3290"/>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77" name="Line 30"/>
            <p:cNvSpPr>
              <a:spLocks noChangeShapeType="1"/>
            </p:cNvSpPr>
            <p:nvPr/>
          </p:nvSpPr>
          <p:spPr bwMode="auto">
            <a:xfrm>
              <a:off x="4308" y="265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8" name="Text Box 31"/>
            <p:cNvSpPr txBox="1">
              <a:spLocks noChangeArrowheads="1"/>
            </p:cNvSpPr>
            <p:nvPr/>
          </p:nvSpPr>
          <p:spPr bwMode="auto">
            <a:xfrm>
              <a:off x="4660" y="3471"/>
              <a:ext cx="1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79" name="Text Box 32"/>
            <p:cNvSpPr txBox="1">
              <a:spLocks noChangeArrowheads="1"/>
            </p:cNvSpPr>
            <p:nvPr/>
          </p:nvSpPr>
          <p:spPr bwMode="auto">
            <a:xfrm>
              <a:off x="4705" y="238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nvGrpSpPr>
            <p:cNvPr id="15380" name="Group 35"/>
            <p:cNvGrpSpPr>
              <a:grpSpLocks/>
            </p:cNvGrpSpPr>
            <p:nvPr/>
          </p:nvGrpSpPr>
          <p:grpSpPr bwMode="auto">
            <a:xfrm>
              <a:off x="4728" y="3793"/>
              <a:ext cx="194" cy="289"/>
              <a:chOff x="4728" y="3793"/>
              <a:chExt cx="194" cy="289"/>
            </a:xfrm>
          </p:grpSpPr>
          <p:sp>
            <p:nvSpPr>
              <p:cNvPr id="15381" name="Oval 33"/>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82" name="Text Box 34"/>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grpSp>
      <p:grpSp>
        <p:nvGrpSpPr>
          <p:cNvPr id="15365" name="Group 36"/>
          <p:cNvGrpSpPr>
            <a:grpSpLocks/>
          </p:cNvGrpSpPr>
          <p:nvPr/>
        </p:nvGrpSpPr>
        <p:grpSpPr bwMode="auto">
          <a:xfrm>
            <a:off x="7308850" y="2825750"/>
            <a:ext cx="307975" cy="458788"/>
            <a:chOff x="4728" y="3793"/>
            <a:chExt cx="194" cy="289"/>
          </a:xfrm>
        </p:grpSpPr>
        <p:sp>
          <p:nvSpPr>
            <p:cNvPr id="15366" name="Oval 37"/>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67" name="Text Box 38"/>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2725" y="266700"/>
            <a:ext cx="87788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The solution of the mass balance with the indicated boundary conditions is given for C as:</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r>
              <a:rPr lang="en-US" altLang="en-US">
                <a:latin typeface="Times New Roman" charset="0"/>
              </a:rPr>
              <a:t>Integrating with respect to </a:t>
            </a:r>
            <a:r>
              <a:rPr lang="it-IT" altLang="en-US" i="1">
                <a:latin typeface="Times New Roman" charset="0"/>
              </a:rPr>
              <a:t>x</a:t>
            </a:r>
            <a:r>
              <a:rPr lang="it-IT" altLang="en-US">
                <a:latin typeface="Times New Roman" charset="0"/>
              </a:rPr>
              <a:t>:</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The solution is given as a sum of infinite terms in two forms, adopted to calculate D in at beginning of absorption or at beginning of desorption experiments:</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r>
              <a:rPr lang="en-US" altLang="en-US">
                <a:latin typeface="Times New Roman" charset="0"/>
              </a:rPr>
              <a:t>where</a:t>
            </a:r>
            <a:r>
              <a:rPr lang="it-IT" altLang="en-US">
                <a:latin typeface="Times New Roman" charset="0"/>
              </a:rPr>
              <a:t> M</a:t>
            </a:r>
            <a:r>
              <a:rPr lang="it-IT" altLang="en-US" baseline="-25000">
                <a:latin typeface="Times New Roman" charset="0"/>
              </a:rPr>
              <a:t>t</a:t>
            </a:r>
            <a:r>
              <a:rPr lang="it-IT" altLang="en-US">
                <a:latin typeface="Times New Roman" charset="0"/>
              </a:rPr>
              <a:t> </a:t>
            </a:r>
            <a:r>
              <a:rPr lang="en-US" altLang="en-US">
                <a:latin typeface="Times New Roman" charset="0"/>
              </a:rPr>
              <a:t>is the mass absorbed at time t and </a:t>
            </a:r>
            <a:r>
              <a:rPr lang="it-IT" altLang="en-US">
                <a:latin typeface="Times New Roman" charset="0"/>
              </a:rPr>
              <a:t>M</a:t>
            </a:r>
            <a:r>
              <a:rPr lang="it-IT" altLang="en-US" baseline="-25000">
                <a:latin typeface="Times New Roman" charset="0"/>
                <a:sym typeface="Symbol" charset="2"/>
              </a:rPr>
              <a:t></a:t>
            </a:r>
            <a:r>
              <a:rPr lang="en-US" altLang="en-US">
                <a:latin typeface="Times New Roman" charset="0"/>
              </a:rPr>
              <a:t> is its asymptotic value.</a:t>
            </a:r>
            <a:endParaRPr lang="it-IT" altLang="en-US">
              <a:latin typeface="Times New Roman" charset="0"/>
            </a:endParaRPr>
          </a:p>
        </p:txBody>
      </p:sp>
      <p:graphicFrame>
        <p:nvGraphicFramePr>
          <p:cNvPr id="16387" name="Object 3"/>
          <p:cNvGraphicFramePr>
            <a:graphicFrameLocks noChangeAspect="1"/>
          </p:cNvGraphicFramePr>
          <p:nvPr/>
        </p:nvGraphicFramePr>
        <p:xfrm>
          <a:off x="2195513" y="2565400"/>
          <a:ext cx="1282700" cy="393700"/>
        </p:xfrm>
        <a:graphic>
          <a:graphicData uri="http://schemas.openxmlformats.org/presentationml/2006/ole">
            <mc:AlternateContent xmlns:mc="http://schemas.openxmlformats.org/markup-compatibility/2006">
              <mc:Choice xmlns:v="urn:schemas-microsoft-com:vml" Requires="v">
                <p:oleObj name="Equation" r:id="rId2" imgW="1282700" imgH="393700" progId="Equation.DSMT4">
                  <p:embed/>
                </p:oleObj>
              </mc:Choice>
              <mc:Fallback>
                <p:oleObj name="Equation" r:id="rId2" imgW="1282700" imgH="3937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565400"/>
                        <a:ext cx="12827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4716463" y="2492375"/>
          <a:ext cx="1600200" cy="546100"/>
        </p:xfrm>
        <a:graphic>
          <a:graphicData uri="http://schemas.openxmlformats.org/presentationml/2006/ole">
            <mc:AlternateContent xmlns:mc="http://schemas.openxmlformats.org/markup-compatibility/2006">
              <mc:Choice xmlns:v="urn:schemas-microsoft-com:vml" Requires="v">
                <p:oleObj name="Equation" r:id="rId4" imgW="1600200" imgH="546100" progId="Equation.DSMT4">
                  <p:embed/>
                </p:oleObj>
              </mc:Choice>
              <mc:Fallback>
                <p:oleObj name="Equation" r:id="rId4" imgW="1600200" imgH="546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492375"/>
                        <a:ext cx="1600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468313" y="4076700"/>
          <a:ext cx="5867400" cy="1841500"/>
        </p:xfrm>
        <a:graphic>
          <a:graphicData uri="http://schemas.openxmlformats.org/presentationml/2006/ole">
            <mc:AlternateContent xmlns:mc="http://schemas.openxmlformats.org/markup-compatibility/2006">
              <mc:Choice xmlns:v="urn:schemas-microsoft-com:vml" Requires="v">
                <p:oleObj name="Equation" r:id="rId6" imgW="5867400" imgH="1841500" progId="Equation.DSMT4">
                  <p:embed/>
                </p:oleObj>
              </mc:Choice>
              <mc:Fallback>
                <p:oleObj name="Equation" r:id="rId6" imgW="5867400" imgH="18415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076700"/>
                        <a:ext cx="5867400" cy="184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390" name="Text Box 7"/>
          <p:cNvSpPr txBox="1">
            <a:spLocks noChangeArrowheads="1"/>
          </p:cNvSpPr>
          <p:nvPr/>
        </p:nvSpPr>
        <p:spPr bwMode="auto">
          <a:xfrm>
            <a:off x="6357938" y="4000500"/>
            <a:ext cx="2786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b="1">
                <a:latin typeface="Times New Roman" charset="0"/>
              </a:rPr>
              <a:t>Solution with the Laplace transf</a:t>
            </a:r>
            <a:r>
              <a:rPr lang="it-IT" altLang="en-US" b="1">
                <a:latin typeface="Times New Roman" charset="0"/>
              </a:rPr>
              <a:t>orms </a:t>
            </a:r>
          </a:p>
          <a:p>
            <a:pPr algn="ctr" eaLnBrk="1" hangingPunct="1">
              <a:spcBef>
                <a:spcPct val="0"/>
              </a:spcBef>
              <a:buFontTx/>
              <a:buNone/>
            </a:pPr>
            <a:endParaRPr lang="it-IT" altLang="en-US" sz="1800"/>
          </a:p>
          <a:p>
            <a:pPr algn="ctr" eaLnBrk="1" hangingPunct="1">
              <a:spcBef>
                <a:spcPct val="0"/>
              </a:spcBef>
              <a:buFontTx/>
              <a:buNone/>
            </a:pPr>
            <a:r>
              <a:rPr lang="en-US" altLang="en-US" b="1">
                <a:latin typeface="Times New Roman" charset="0"/>
              </a:rPr>
              <a:t>Solution by separation of variables</a:t>
            </a:r>
            <a:endParaRPr lang="it-IT" altLang="en-US" b="1">
              <a:latin typeface="Times New Roman" charset="0"/>
            </a:endParaRPr>
          </a:p>
        </p:txBody>
      </p:sp>
      <p:graphicFrame>
        <p:nvGraphicFramePr>
          <p:cNvPr id="16391" name="Object 8"/>
          <p:cNvGraphicFramePr>
            <a:graphicFrameLocks noChangeAspect="1"/>
          </p:cNvGraphicFramePr>
          <p:nvPr/>
        </p:nvGraphicFramePr>
        <p:xfrm>
          <a:off x="323850" y="1125538"/>
          <a:ext cx="6156325" cy="765175"/>
        </p:xfrm>
        <a:graphic>
          <a:graphicData uri="http://schemas.openxmlformats.org/presentationml/2006/ole">
            <mc:AlternateContent xmlns:mc="http://schemas.openxmlformats.org/markup-compatibility/2006">
              <mc:Choice xmlns:v="urn:schemas-microsoft-com:vml" Requires="v">
                <p:oleObj name="Equation" r:id="rId8" imgW="3886200" imgH="482600" progId="Equation.3">
                  <p:embed/>
                </p:oleObj>
              </mc:Choice>
              <mc:Fallback>
                <p:oleObj name="Equation" r:id="rId8" imgW="3886200" imgH="482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125538"/>
                        <a:ext cx="61563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392" name="Text Box 9"/>
          <p:cNvSpPr txBox="1">
            <a:spLocks noChangeArrowheads="1"/>
          </p:cNvSpPr>
          <p:nvPr/>
        </p:nvSpPr>
        <p:spPr bwMode="auto">
          <a:xfrm>
            <a:off x="6804025" y="1125538"/>
            <a:ext cx="208915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b="1">
                <a:latin typeface="Times New Roman" charset="0"/>
              </a:rPr>
              <a:t>Solution by separation of variables</a:t>
            </a:r>
            <a:endParaRPr lang="it-IT" altLang="en-US" b="1">
              <a:latin typeface="Times New Ro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6525" y="65088"/>
            <a:ext cx="88550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expression (a) allows to describe the early stages of absorption (or desorption) in a simplified form </a:t>
            </a:r>
            <a:r>
              <a:rPr lang="it-IT" altLang="en-US">
                <a:latin typeface="Times New Roman" charset="0"/>
              </a:rPr>
              <a:t>:</a:t>
            </a:r>
          </a:p>
          <a:p>
            <a:pPr algn="just" eaLnBrk="1" hangingPunct="1">
              <a:spcBef>
                <a:spcPct val="0"/>
              </a:spcBef>
              <a:buFontTx/>
              <a:buNone/>
            </a:pPr>
            <a:endParaRPr lang="it-IT" altLang="en-US" sz="2000">
              <a:latin typeface="Times New Roman" charset="0"/>
            </a:endParaRPr>
          </a:p>
          <a:p>
            <a:pPr algn="just" eaLnBrk="1" hangingPunct="1">
              <a:spcBef>
                <a:spcPct val="0"/>
              </a:spcBef>
              <a:buFontTx/>
              <a:buNone/>
            </a:pPr>
            <a:endParaRPr lang="it-IT" altLang="en-US" sz="2000">
              <a:latin typeface="Times New Roman" charset="0"/>
            </a:endParaRPr>
          </a:p>
          <a:p>
            <a:pPr algn="just" eaLnBrk="1" hangingPunct="1">
              <a:spcBef>
                <a:spcPct val="0"/>
              </a:spcBef>
              <a:buFontTx/>
              <a:buNone/>
            </a:pPr>
            <a:endParaRPr lang="it-IT" altLang="en-US" sz="2000">
              <a:latin typeface="Times New Roman" charset="0"/>
            </a:endParaRPr>
          </a:p>
          <a:p>
            <a:pPr algn="just" eaLnBrk="1" hangingPunct="1">
              <a:spcBef>
                <a:spcPct val="0"/>
              </a:spcBef>
              <a:buFontTx/>
              <a:buNone/>
            </a:pPr>
            <a:endParaRPr lang="it-IT" altLang="en-US" sz="2000">
              <a:latin typeface="Times New Roman" charset="0"/>
            </a:endParaRPr>
          </a:p>
          <a:p>
            <a:pPr eaLnBrk="1" hangingPunct="1">
              <a:spcBef>
                <a:spcPct val="0"/>
              </a:spcBef>
              <a:buFontTx/>
              <a:buNone/>
            </a:pPr>
            <a:r>
              <a:rPr lang="en-US" altLang="en-US">
                <a:latin typeface="Times New Roman" charset="0"/>
              </a:rPr>
              <a:t>For a non-ideal Fickian system, though D is not constant, a linear plot of </a:t>
            </a:r>
          </a:p>
          <a:p>
            <a:pPr eaLnBrk="1" hangingPunct="1">
              <a:spcBef>
                <a:spcPct val="0"/>
              </a:spcBef>
              <a:buFontTx/>
              <a:buNone/>
            </a:pPr>
            <a:r>
              <a:rPr lang="it-IT" altLang="en-US">
                <a:latin typeface="Times New Roman" charset="0"/>
              </a:rPr>
              <a:t>M</a:t>
            </a:r>
            <a:r>
              <a:rPr lang="it-IT" altLang="en-US" baseline="-25000">
                <a:latin typeface="Times New Roman" charset="0"/>
              </a:rPr>
              <a:t>t</a:t>
            </a:r>
            <a:r>
              <a:rPr lang="it-IT" altLang="en-US">
                <a:latin typeface="Times New Roman" charset="0"/>
              </a:rPr>
              <a:t>/M</a:t>
            </a:r>
            <a:r>
              <a:rPr lang="it-IT" altLang="en-US" baseline="-25000">
                <a:latin typeface="Symbol" charset="2"/>
              </a:rPr>
              <a:t>¥</a:t>
            </a:r>
            <a:r>
              <a:rPr lang="it-IT" altLang="en-US">
                <a:latin typeface="Times New Roman" charset="0"/>
              </a:rPr>
              <a:t> vs. t</a:t>
            </a:r>
            <a:r>
              <a:rPr lang="it-IT" altLang="en-US" baseline="30000">
                <a:latin typeface="Times New Roman" charset="0"/>
              </a:rPr>
              <a:t>0.5</a:t>
            </a:r>
            <a:r>
              <a:rPr lang="it-IT" altLang="en-US">
                <a:latin typeface="Times New Roman" charset="0"/>
              </a:rPr>
              <a:t>  </a:t>
            </a:r>
            <a:r>
              <a:rPr lang="it-IT" altLang="en-US" u="sng">
                <a:latin typeface="Times New Roman" charset="0"/>
              </a:rPr>
              <a:t>is still obtained</a:t>
            </a:r>
          </a:p>
        </p:txBody>
      </p:sp>
      <p:graphicFrame>
        <p:nvGraphicFramePr>
          <p:cNvPr id="17411" name="Object 4"/>
          <p:cNvGraphicFramePr>
            <a:graphicFrameLocks noChangeAspect="1"/>
          </p:cNvGraphicFramePr>
          <p:nvPr/>
        </p:nvGraphicFramePr>
        <p:xfrm>
          <a:off x="1066800" y="996950"/>
          <a:ext cx="6375400" cy="812800"/>
        </p:xfrm>
        <a:graphic>
          <a:graphicData uri="http://schemas.openxmlformats.org/presentationml/2006/ole">
            <mc:AlternateContent xmlns:mc="http://schemas.openxmlformats.org/markup-compatibility/2006">
              <mc:Choice xmlns:v="urn:schemas-microsoft-com:vml" Requires="v">
                <p:oleObj name="Equation" r:id="rId2" imgW="6375400" imgH="812800" progId="Equation.DSMT4">
                  <p:embed/>
                </p:oleObj>
              </mc:Choice>
              <mc:Fallback>
                <p:oleObj name="Equation" r:id="rId2" imgW="6375400" imgH="8128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6950"/>
                        <a:ext cx="63754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412" name="Rectangle 9"/>
          <p:cNvSpPr>
            <a:spLocks noChangeArrowheads="1"/>
          </p:cNvSpPr>
          <p:nvPr/>
        </p:nvSpPr>
        <p:spPr bwMode="auto">
          <a:xfrm>
            <a:off x="611188" y="1052513"/>
            <a:ext cx="1081087"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17413" name="Object 21"/>
          <p:cNvGraphicFramePr>
            <a:graphicFrameLocks noChangeAspect="1"/>
          </p:cNvGraphicFramePr>
          <p:nvPr/>
        </p:nvGraphicFramePr>
        <p:xfrm>
          <a:off x="5651500" y="3141663"/>
          <a:ext cx="2374900" cy="1060450"/>
        </p:xfrm>
        <a:graphic>
          <a:graphicData uri="http://schemas.openxmlformats.org/presentationml/2006/ole">
            <mc:AlternateContent xmlns:mc="http://schemas.openxmlformats.org/markup-compatibility/2006">
              <mc:Choice xmlns:v="urn:schemas-microsoft-com:vml" Requires="v">
                <p:oleObj name="Equation" r:id="rId4" imgW="1079032" imgH="482391" progId="Equation.3">
                  <p:embed/>
                </p:oleObj>
              </mc:Choice>
              <mc:Fallback>
                <p:oleObj name="Equation" r:id="rId4" imgW="1079032" imgH="482391"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141663"/>
                        <a:ext cx="237490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414" name="Object 22"/>
          <p:cNvGraphicFramePr>
            <a:graphicFrameLocks noChangeAspect="1"/>
          </p:cNvGraphicFramePr>
          <p:nvPr/>
        </p:nvGraphicFramePr>
        <p:xfrm>
          <a:off x="6076950" y="4484688"/>
          <a:ext cx="1955800" cy="1255712"/>
        </p:xfrm>
        <a:graphic>
          <a:graphicData uri="http://schemas.openxmlformats.org/presentationml/2006/ole">
            <mc:AlternateContent xmlns:mc="http://schemas.openxmlformats.org/markup-compatibility/2006">
              <mc:Choice xmlns:v="urn:schemas-microsoft-com:vml" Requires="v">
                <p:oleObj name="Equation" r:id="rId6" imgW="888614" imgH="571252" progId="Equation.3">
                  <p:embed/>
                </p:oleObj>
              </mc:Choice>
              <mc:Fallback>
                <p:oleObj name="Equation" r:id="rId6" imgW="888614" imgH="571252"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950" y="4484688"/>
                        <a:ext cx="1955800"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7415" name="Group 30"/>
          <p:cNvGrpSpPr>
            <a:grpSpLocks/>
          </p:cNvGrpSpPr>
          <p:nvPr/>
        </p:nvGrpSpPr>
        <p:grpSpPr bwMode="auto">
          <a:xfrm>
            <a:off x="323850" y="3357563"/>
            <a:ext cx="5545138" cy="3219450"/>
            <a:chOff x="204" y="2115"/>
            <a:chExt cx="3493" cy="2028"/>
          </a:xfrm>
        </p:grpSpPr>
        <p:grpSp>
          <p:nvGrpSpPr>
            <p:cNvPr id="17416" name="Group 19"/>
            <p:cNvGrpSpPr>
              <a:grpSpLocks/>
            </p:cNvGrpSpPr>
            <p:nvPr/>
          </p:nvGrpSpPr>
          <p:grpSpPr bwMode="auto">
            <a:xfrm>
              <a:off x="204" y="2205"/>
              <a:ext cx="3493" cy="1938"/>
              <a:chOff x="975" y="1875"/>
              <a:chExt cx="3493" cy="1938"/>
            </a:xfrm>
          </p:grpSpPr>
          <p:grpSp>
            <p:nvGrpSpPr>
              <p:cNvPr id="17422" name="Group 12"/>
              <p:cNvGrpSpPr>
                <a:grpSpLocks/>
              </p:cNvGrpSpPr>
              <p:nvPr/>
            </p:nvGrpSpPr>
            <p:grpSpPr bwMode="auto">
              <a:xfrm>
                <a:off x="1338" y="1934"/>
                <a:ext cx="3130" cy="1496"/>
                <a:chOff x="1338" y="1480"/>
                <a:chExt cx="3130" cy="1496"/>
              </a:xfrm>
            </p:grpSpPr>
            <p:sp>
              <p:nvSpPr>
                <p:cNvPr id="17425" name="Line 10"/>
                <p:cNvSpPr>
                  <a:spLocks noChangeShapeType="1"/>
                </p:cNvSpPr>
                <p:nvPr/>
              </p:nvSpPr>
              <p:spPr bwMode="auto">
                <a:xfrm flipV="1">
                  <a:off x="1338" y="1480"/>
                  <a:ext cx="0" cy="14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26" name="Line 11"/>
                <p:cNvSpPr>
                  <a:spLocks noChangeShapeType="1"/>
                </p:cNvSpPr>
                <p:nvPr/>
              </p:nvSpPr>
              <p:spPr bwMode="auto">
                <a:xfrm>
                  <a:off x="1338" y="2976"/>
                  <a:ext cx="31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
            <p:nvSpPr>
              <p:cNvPr id="17423" name="Text Box 17"/>
              <p:cNvSpPr txBox="1">
                <a:spLocks noChangeArrowheads="1"/>
              </p:cNvSpPr>
              <p:nvPr/>
            </p:nvSpPr>
            <p:spPr bwMode="auto">
              <a:xfrm>
                <a:off x="4138" y="3563"/>
                <a:ext cx="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000"/>
                  <a:t>t</a:t>
                </a:r>
                <a:r>
                  <a:rPr lang="it-IT" altLang="en-US" sz="2000" baseline="30000"/>
                  <a:t>0.5</a:t>
                </a:r>
              </a:p>
            </p:txBody>
          </p:sp>
          <p:sp>
            <p:nvSpPr>
              <p:cNvPr id="17424" name="Text Box 18"/>
              <p:cNvSpPr txBox="1">
                <a:spLocks noChangeArrowheads="1"/>
              </p:cNvSpPr>
              <p:nvPr/>
            </p:nvSpPr>
            <p:spPr bwMode="auto">
              <a:xfrm>
                <a:off x="975" y="1875"/>
                <a:ext cx="32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lnSpc>
                    <a:spcPct val="80000"/>
                  </a:lnSpc>
                  <a:spcBef>
                    <a:spcPct val="0"/>
                  </a:spcBef>
                  <a:buFontTx/>
                  <a:buNone/>
                </a:pPr>
                <a:r>
                  <a:rPr lang="it-IT" altLang="en-US" sz="2000" u="sng"/>
                  <a:t>M</a:t>
                </a:r>
                <a:r>
                  <a:rPr lang="it-IT" altLang="en-US" sz="2000" baseline="-25000"/>
                  <a:t>t</a:t>
                </a:r>
              </a:p>
              <a:p>
                <a:pPr eaLnBrk="1" hangingPunct="1">
                  <a:lnSpc>
                    <a:spcPct val="80000"/>
                  </a:lnSpc>
                  <a:spcBef>
                    <a:spcPct val="0"/>
                  </a:spcBef>
                  <a:buFontTx/>
                  <a:buNone/>
                </a:pPr>
                <a:r>
                  <a:rPr lang="it-IT" altLang="en-US" sz="2000"/>
                  <a:t>M</a:t>
                </a:r>
                <a:r>
                  <a:rPr lang="it-IT" altLang="en-US" sz="2000" baseline="-25000">
                    <a:latin typeface="Symbol" charset="2"/>
                  </a:rPr>
                  <a:t>¥</a:t>
                </a:r>
                <a:endParaRPr lang="it-IT" altLang="en-US" sz="2000" baseline="-25000">
                  <a:latin typeface="MS Shell Dlg" charset="0"/>
                </a:endParaRPr>
              </a:p>
              <a:p>
                <a:pPr eaLnBrk="1" hangingPunct="1">
                  <a:spcBef>
                    <a:spcPct val="0"/>
                  </a:spcBef>
                  <a:buFontTx/>
                  <a:buNone/>
                </a:pPr>
                <a:endParaRPr lang="it-IT" altLang="en-US" sz="1800"/>
              </a:p>
            </p:txBody>
          </p:sp>
        </p:grpSp>
        <p:sp>
          <p:nvSpPr>
            <p:cNvPr id="17417" name="Line 24"/>
            <p:cNvSpPr>
              <a:spLocks noChangeShapeType="1"/>
            </p:cNvSpPr>
            <p:nvPr/>
          </p:nvSpPr>
          <p:spPr bwMode="auto">
            <a:xfrm flipH="1">
              <a:off x="975" y="2523"/>
              <a:ext cx="2313"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18" name="Line 25"/>
            <p:cNvSpPr>
              <a:spLocks noChangeShapeType="1"/>
            </p:cNvSpPr>
            <p:nvPr/>
          </p:nvSpPr>
          <p:spPr bwMode="auto">
            <a:xfrm flipH="1">
              <a:off x="567" y="2115"/>
              <a:ext cx="1315" cy="163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19" name="Line 26"/>
            <p:cNvSpPr>
              <a:spLocks noChangeShapeType="1"/>
            </p:cNvSpPr>
            <p:nvPr/>
          </p:nvSpPr>
          <p:spPr bwMode="auto">
            <a:xfrm>
              <a:off x="1565" y="2523"/>
              <a:ext cx="0" cy="122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aphicFrame>
          <p:nvGraphicFramePr>
            <p:cNvPr id="17420" name="Object 28"/>
            <p:cNvGraphicFramePr>
              <a:graphicFrameLocks noChangeAspect="1"/>
            </p:cNvGraphicFramePr>
            <p:nvPr/>
          </p:nvGraphicFramePr>
          <p:xfrm>
            <a:off x="1383" y="3793"/>
            <a:ext cx="362" cy="344"/>
          </p:xfrm>
          <a:graphic>
            <a:graphicData uri="http://schemas.openxmlformats.org/presentationml/2006/ole">
              <mc:AlternateContent xmlns:mc="http://schemas.openxmlformats.org/markup-compatibility/2006">
                <mc:Choice xmlns:v="urn:schemas-microsoft-com:vml" Requires="v">
                  <p:oleObj name="Equation" r:id="rId8" imgW="266469" imgH="253780" progId="Equation.3">
                    <p:embed/>
                  </p:oleObj>
                </mc:Choice>
                <mc:Fallback>
                  <p:oleObj name="Equation" r:id="rId8" imgW="266469" imgH="253780"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3" y="3793"/>
                          <a:ext cx="362"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421" name="Freeform 29"/>
            <p:cNvSpPr>
              <a:spLocks/>
            </p:cNvSpPr>
            <p:nvPr/>
          </p:nvSpPr>
          <p:spPr bwMode="auto">
            <a:xfrm>
              <a:off x="567" y="2523"/>
              <a:ext cx="2767" cy="1225"/>
            </a:xfrm>
            <a:custGeom>
              <a:avLst/>
              <a:gdLst>
                <a:gd name="T0" fmla="*/ 0 w 2767"/>
                <a:gd name="T1" fmla="*/ 1225 h 1225"/>
                <a:gd name="T2" fmla="*/ 680 w 2767"/>
                <a:gd name="T3" fmla="*/ 408 h 1225"/>
                <a:gd name="T4" fmla="*/ 1134 w 2767"/>
                <a:gd name="T5" fmla="*/ 181 h 1225"/>
                <a:gd name="T6" fmla="*/ 1814 w 2767"/>
                <a:gd name="T7" fmla="*/ 45 h 1225"/>
                <a:gd name="T8" fmla="*/ 2767 w 2767"/>
                <a:gd name="T9" fmla="*/ 0 h 1225"/>
                <a:gd name="T10" fmla="*/ 0 60000 65536"/>
                <a:gd name="T11" fmla="*/ 0 60000 65536"/>
                <a:gd name="T12" fmla="*/ 0 60000 65536"/>
                <a:gd name="T13" fmla="*/ 0 60000 65536"/>
                <a:gd name="T14" fmla="*/ 0 60000 65536"/>
                <a:gd name="T15" fmla="*/ 0 w 2767"/>
                <a:gd name="T16" fmla="*/ 0 h 1225"/>
                <a:gd name="T17" fmla="*/ 2767 w 2767"/>
                <a:gd name="T18" fmla="*/ 1225 h 1225"/>
              </a:gdLst>
              <a:ahLst/>
              <a:cxnLst>
                <a:cxn ang="T10">
                  <a:pos x="T0" y="T1"/>
                </a:cxn>
                <a:cxn ang="T11">
                  <a:pos x="T2" y="T3"/>
                </a:cxn>
                <a:cxn ang="T12">
                  <a:pos x="T4" y="T5"/>
                </a:cxn>
                <a:cxn ang="T13">
                  <a:pos x="T6" y="T7"/>
                </a:cxn>
                <a:cxn ang="T14">
                  <a:pos x="T8" y="T9"/>
                </a:cxn>
              </a:cxnLst>
              <a:rect l="T15" t="T16" r="T17" b="T18"/>
              <a:pathLst>
                <a:path w="2767" h="1225">
                  <a:moveTo>
                    <a:pt x="0" y="1225"/>
                  </a:moveTo>
                  <a:cubicBezTo>
                    <a:pt x="245" y="903"/>
                    <a:pt x="491" y="582"/>
                    <a:pt x="680" y="408"/>
                  </a:cubicBezTo>
                  <a:cubicBezTo>
                    <a:pt x="869" y="234"/>
                    <a:pt x="945" y="241"/>
                    <a:pt x="1134" y="181"/>
                  </a:cubicBezTo>
                  <a:cubicBezTo>
                    <a:pt x="1323" y="121"/>
                    <a:pt x="1542" y="75"/>
                    <a:pt x="1814" y="45"/>
                  </a:cubicBezTo>
                  <a:cubicBezTo>
                    <a:pt x="2086" y="15"/>
                    <a:pt x="2426" y="7"/>
                    <a:pt x="276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grpSp>
      <p:sp>
        <p:nvSpPr>
          <p:cNvPr id="2" name="Oval 1">
            <a:extLst>
              <a:ext uri="{FF2B5EF4-FFF2-40B4-BE49-F238E27FC236}">
                <a16:creationId xmlns:a16="http://schemas.microsoft.com/office/drawing/2014/main" id="{C2C577F5-8C8A-B866-12EB-F68A014376EA}"/>
              </a:ext>
            </a:extLst>
          </p:cNvPr>
          <p:cNvSpPr/>
          <p:nvPr/>
        </p:nvSpPr>
        <p:spPr bwMode="auto">
          <a:xfrm>
            <a:off x="1979712" y="764704"/>
            <a:ext cx="2232248" cy="1295872"/>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6525" y="65088"/>
            <a:ext cx="8855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expression (b) is adopted in a simplified form to represent the final stages of the absorption (or the initial stages of desorption ):</a:t>
            </a: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sz="1200">
              <a:latin typeface="Times New Roman" charset="0"/>
            </a:endParaRPr>
          </a:p>
          <a:p>
            <a:pPr algn="just" eaLnBrk="1" hangingPunct="1">
              <a:spcBef>
                <a:spcPct val="0"/>
              </a:spcBef>
              <a:buFontTx/>
              <a:buNone/>
            </a:pPr>
            <a:r>
              <a:rPr lang="en-US" altLang="en-US">
                <a:latin typeface="Times New Roman" charset="0"/>
              </a:rPr>
              <a:t>plotting ln (1-M</a:t>
            </a:r>
            <a:r>
              <a:rPr lang="en-US" altLang="en-US" baseline="-25000">
                <a:latin typeface="Times New Roman" charset="0"/>
              </a:rPr>
              <a:t>t</a:t>
            </a:r>
            <a:r>
              <a:rPr lang="en-US" altLang="en-US">
                <a:latin typeface="Times New Roman" charset="0"/>
              </a:rPr>
              <a:t>/M </a:t>
            </a:r>
            <a:r>
              <a:rPr lang="en-US" altLang="en-US" sz="2000" baseline="-25000">
                <a:latin typeface="Symbol" charset="2"/>
              </a:rPr>
              <a:t>¥</a:t>
            </a:r>
            <a:r>
              <a:rPr lang="en-US" altLang="en-US">
                <a:latin typeface="Times New Roman" charset="0"/>
              </a:rPr>
              <a:t>) as a function of the time</a:t>
            </a:r>
            <a:r>
              <a:rPr lang="it-IT" altLang="en-US">
                <a:latin typeface="Times New Roman" charset="0"/>
              </a:rPr>
              <a:t>:</a:t>
            </a:r>
          </a:p>
        </p:txBody>
      </p:sp>
      <p:graphicFrame>
        <p:nvGraphicFramePr>
          <p:cNvPr id="18435" name="Object 3"/>
          <p:cNvGraphicFramePr>
            <a:graphicFrameLocks noChangeAspect="1"/>
          </p:cNvGraphicFramePr>
          <p:nvPr/>
        </p:nvGraphicFramePr>
        <p:xfrm>
          <a:off x="0" y="0"/>
          <a:ext cx="914400" cy="285750"/>
        </p:xfrm>
        <a:graphic>
          <a:graphicData uri="http://schemas.openxmlformats.org/presentationml/2006/ole">
            <mc:AlternateContent xmlns:mc="http://schemas.openxmlformats.org/markup-compatibility/2006">
              <mc:Choice xmlns:v="urn:schemas-microsoft-com:vml" Requires="v">
                <p:oleObj name="Equation" r:id="rId2" imgW="458855" imgH="741227" progId="Equation.DSMT4">
                  <p:embed/>
                </p:oleObj>
              </mc:Choice>
              <mc:Fallback>
                <p:oleObj name="Equation" r:id="rId2" imgW="458855" imgH="741227"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8436" name="Group 11"/>
          <p:cNvGrpSpPr>
            <a:grpSpLocks/>
          </p:cNvGrpSpPr>
          <p:nvPr/>
        </p:nvGrpSpPr>
        <p:grpSpPr bwMode="auto">
          <a:xfrm>
            <a:off x="611188" y="1033463"/>
            <a:ext cx="7427912" cy="863600"/>
            <a:chOff x="385" y="651"/>
            <a:chExt cx="4679" cy="544"/>
          </a:xfrm>
        </p:grpSpPr>
        <p:graphicFrame>
          <p:nvGraphicFramePr>
            <p:cNvPr id="18451" name="Object 5"/>
            <p:cNvGraphicFramePr>
              <a:graphicFrameLocks noChangeAspect="1"/>
            </p:cNvGraphicFramePr>
            <p:nvPr/>
          </p:nvGraphicFramePr>
          <p:xfrm>
            <a:off x="728" y="651"/>
            <a:ext cx="4336" cy="544"/>
          </p:xfrm>
          <a:graphic>
            <a:graphicData uri="http://schemas.openxmlformats.org/presentationml/2006/ole">
              <mc:AlternateContent xmlns:mc="http://schemas.openxmlformats.org/markup-compatibility/2006">
                <mc:Choice xmlns:v="urn:schemas-microsoft-com:vml" Requires="v">
                  <p:oleObj name="Equation" r:id="rId4" imgW="6883400" imgH="863600" progId="Equation.3">
                    <p:embed/>
                  </p:oleObj>
                </mc:Choice>
                <mc:Fallback>
                  <p:oleObj name="Equation" r:id="rId4" imgW="6883400" imgH="863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 y="651"/>
                          <a:ext cx="4336"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452" name="Rectangle 8"/>
            <p:cNvSpPr>
              <a:spLocks noChangeArrowheads="1"/>
            </p:cNvSpPr>
            <p:nvPr/>
          </p:nvSpPr>
          <p:spPr bwMode="auto">
            <a:xfrm>
              <a:off x="385" y="663"/>
              <a:ext cx="681"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18437" name="Group 33"/>
          <p:cNvGrpSpPr>
            <a:grpSpLocks/>
          </p:cNvGrpSpPr>
          <p:nvPr/>
        </p:nvGrpSpPr>
        <p:grpSpPr bwMode="auto">
          <a:xfrm>
            <a:off x="250825" y="2420938"/>
            <a:ext cx="6840538" cy="3292475"/>
            <a:chOff x="204" y="1979"/>
            <a:chExt cx="4309" cy="2074"/>
          </a:xfrm>
        </p:grpSpPr>
        <p:grpSp>
          <p:nvGrpSpPr>
            <p:cNvPr id="18440" name="Group 30"/>
            <p:cNvGrpSpPr>
              <a:grpSpLocks/>
            </p:cNvGrpSpPr>
            <p:nvPr/>
          </p:nvGrpSpPr>
          <p:grpSpPr bwMode="auto">
            <a:xfrm>
              <a:off x="204" y="1979"/>
              <a:ext cx="4309" cy="2074"/>
              <a:chOff x="204" y="1979"/>
              <a:chExt cx="4309" cy="2074"/>
            </a:xfrm>
          </p:grpSpPr>
          <p:sp>
            <p:nvSpPr>
              <p:cNvPr id="18442" name="Line 20"/>
              <p:cNvSpPr>
                <a:spLocks noChangeShapeType="1"/>
              </p:cNvSpPr>
              <p:nvPr/>
            </p:nvSpPr>
            <p:spPr bwMode="auto">
              <a:xfrm flipV="1">
                <a:off x="1383" y="2174"/>
                <a:ext cx="0" cy="14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3" name="Line 21"/>
              <p:cNvSpPr>
                <a:spLocks noChangeShapeType="1"/>
              </p:cNvSpPr>
              <p:nvPr/>
            </p:nvSpPr>
            <p:spPr bwMode="auto">
              <a:xfrm>
                <a:off x="1383" y="3670"/>
                <a:ext cx="31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4" name="Text Box 22"/>
              <p:cNvSpPr txBox="1">
                <a:spLocks noChangeArrowheads="1"/>
              </p:cNvSpPr>
              <p:nvPr/>
            </p:nvSpPr>
            <p:spPr bwMode="auto">
              <a:xfrm>
                <a:off x="4183" y="3803"/>
                <a:ext cx="1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000"/>
                  <a:t>t</a:t>
                </a:r>
                <a:endParaRPr lang="it-IT" altLang="en-US" sz="2000" baseline="30000"/>
              </a:p>
            </p:txBody>
          </p:sp>
          <p:sp>
            <p:nvSpPr>
              <p:cNvPr id="18445" name="Text Box 23"/>
              <p:cNvSpPr txBox="1">
                <a:spLocks noChangeArrowheads="1"/>
              </p:cNvSpPr>
              <p:nvPr/>
            </p:nvSpPr>
            <p:spPr bwMode="auto">
              <a:xfrm>
                <a:off x="204" y="1979"/>
                <a:ext cx="1239"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ln (1-M</a:t>
                </a:r>
                <a:r>
                  <a:rPr lang="it-IT" altLang="en-US" baseline="-25000">
                    <a:latin typeface="Times New Roman" charset="0"/>
                  </a:rPr>
                  <a:t>t</a:t>
                </a:r>
                <a:r>
                  <a:rPr lang="it-IT" altLang="en-US">
                    <a:latin typeface="Times New Roman" charset="0"/>
                  </a:rPr>
                  <a:t>/M </a:t>
                </a:r>
                <a:r>
                  <a:rPr lang="it-IT" altLang="en-US" sz="2000" baseline="-25000">
                    <a:latin typeface="Symbol" charset="2"/>
                  </a:rPr>
                  <a:t>¥</a:t>
                </a:r>
                <a:r>
                  <a:rPr lang="it-IT" altLang="en-US">
                    <a:latin typeface="Times New Roman" charset="0"/>
                  </a:rPr>
                  <a:t>)</a:t>
                </a:r>
              </a:p>
              <a:p>
                <a:pPr eaLnBrk="1" hangingPunct="1">
                  <a:spcBef>
                    <a:spcPct val="0"/>
                  </a:spcBef>
                  <a:buFontTx/>
                  <a:buNone/>
                </a:pPr>
                <a:endParaRPr lang="it-IT" altLang="en-US">
                  <a:latin typeface="Times New Roman" charset="0"/>
                </a:endParaRPr>
              </a:p>
              <a:p>
                <a:pPr eaLnBrk="1" hangingPunct="1">
                  <a:spcBef>
                    <a:spcPct val="0"/>
                  </a:spcBef>
                  <a:buFontTx/>
                  <a:buNone/>
                </a:pPr>
                <a:r>
                  <a:rPr lang="it-IT" altLang="en-US">
                    <a:latin typeface="Times New Roman" charset="0"/>
                  </a:rPr>
                  <a:t>	ln(8/</a:t>
                </a:r>
                <a:r>
                  <a:rPr lang="it-IT" altLang="en-US">
                    <a:latin typeface="Symbol" charset="2"/>
                  </a:rPr>
                  <a:t>p</a:t>
                </a:r>
                <a:r>
                  <a:rPr lang="it-IT" altLang="en-US" baseline="30000">
                    <a:latin typeface="Symbol" charset="2"/>
                  </a:rPr>
                  <a:t>2</a:t>
                </a:r>
                <a:r>
                  <a:rPr lang="it-IT" altLang="en-US">
                    <a:latin typeface="Times New Roman" charset="0"/>
                  </a:rPr>
                  <a:t>)</a:t>
                </a:r>
                <a:endParaRPr lang="it-IT" altLang="en-US" sz="1800"/>
              </a:p>
            </p:txBody>
          </p:sp>
          <p:sp>
            <p:nvSpPr>
              <p:cNvPr id="18446" name="Freeform 25"/>
              <p:cNvSpPr>
                <a:spLocks/>
              </p:cNvSpPr>
              <p:nvPr/>
            </p:nvSpPr>
            <p:spPr bwMode="auto">
              <a:xfrm>
                <a:off x="1383" y="2341"/>
                <a:ext cx="454" cy="454"/>
              </a:xfrm>
              <a:custGeom>
                <a:avLst/>
                <a:gdLst>
                  <a:gd name="T0" fmla="*/ 0 w 454"/>
                  <a:gd name="T1" fmla="*/ 0 h 454"/>
                  <a:gd name="T2" fmla="*/ 91 w 454"/>
                  <a:gd name="T3" fmla="*/ 182 h 454"/>
                  <a:gd name="T4" fmla="*/ 227 w 454"/>
                  <a:gd name="T5" fmla="*/ 318 h 454"/>
                  <a:gd name="T6" fmla="*/ 454 w 454"/>
                  <a:gd name="T7" fmla="*/ 454 h 454"/>
                  <a:gd name="T8" fmla="*/ 0 60000 65536"/>
                  <a:gd name="T9" fmla="*/ 0 60000 65536"/>
                  <a:gd name="T10" fmla="*/ 0 60000 65536"/>
                  <a:gd name="T11" fmla="*/ 0 60000 65536"/>
                  <a:gd name="T12" fmla="*/ 0 w 454"/>
                  <a:gd name="T13" fmla="*/ 0 h 454"/>
                  <a:gd name="T14" fmla="*/ 454 w 454"/>
                  <a:gd name="T15" fmla="*/ 454 h 454"/>
                </a:gdLst>
                <a:ahLst/>
                <a:cxnLst>
                  <a:cxn ang="T8">
                    <a:pos x="T0" y="T1"/>
                  </a:cxn>
                  <a:cxn ang="T9">
                    <a:pos x="T2" y="T3"/>
                  </a:cxn>
                  <a:cxn ang="T10">
                    <a:pos x="T4" y="T5"/>
                  </a:cxn>
                  <a:cxn ang="T11">
                    <a:pos x="T6" y="T7"/>
                  </a:cxn>
                </a:cxnLst>
                <a:rect l="T12" t="T13" r="T14" b="T15"/>
                <a:pathLst>
                  <a:path w="454" h="454">
                    <a:moveTo>
                      <a:pt x="0" y="0"/>
                    </a:moveTo>
                    <a:cubicBezTo>
                      <a:pt x="26" y="64"/>
                      <a:pt x="53" y="129"/>
                      <a:pt x="91" y="182"/>
                    </a:cubicBezTo>
                    <a:cubicBezTo>
                      <a:pt x="129" y="235"/>
                      <a:pt x="167" y="273"/>
                      <a:pt x="227" y="318"/>
                    </a:cubicBezTo>
                    <a:cubicBezTo>
                      <a:pt x="287" y="363"/>
                      <a:pt x="416" y="431"/>
                      <a:pt x="454" y="45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18447" name="Line 26"/>
              <p:cNvSpPr>
                <a:spLocks noChangeShapeType="1"/>
              </p:cNvSpPr>
              <p:nvPr/>
            </p:nvSpPr>
            <p:spPr bwMode="auto">
              <a:xfrm>
                <a:off x="1837" y="2795"/>
                <a:ext cx="1769"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8" name="Line 27"/>
              <p:cNvSpPr>
                <a:spLocks noChangeShapeType="1"/>
              </p:cNvSpPr>
              <p:nvPr/>
            </p:nvSpPr>
            <p:spPr bwMode="auto">
              <a:xfrm flipH="1" flipV="1">
                <a:off x="1383" y="2568"/>
                <a:ext cx="862" cy="40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9" name="Line 28"/>
              <p:cNvSpPr>
                <a:spLocks noChangeShapeType="1"/>
              </p:cNvSpPr>
              <p:nvPr/>
            </p:nvSpPr>
            <p:spPr bwMode="auto">
              <a:xfrm flipH="1">
                <a:off x="1927" y="3113"/>
                <a:ext cx="6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50" name="Freeform 29"/>
              <p:cNvSpPr>
                <a:spLocks/>
              </p:cNvSpPr>
              <p:nvPr/>
            </p:nvSpPr>
            <p:spPr bwMode="auto">
              <a:xfrm>
                <a:off x="2057" y="2931"/>
                <a:ext cx="52" cy="182"/>
              </a:xfrm>
              <a:custGeom>
                <a:avLst/>
                <a:gdLst>
                  <a:gd name="T0" fmla="*/ 52 w 52"/>
                  <a:gd name="T1" fmla="*/ 0 h 136"/>
                  <a:gd name="T2" fmla="*/ 7 w 52"/>
                  <a:gd name="T3" fmla="*/ 36290 h 136"/>
                  <a:gd name="T4" fmla="*/ 7 w 52"/>
                  <a:gd name="T5" fmla="*/ 111031 h 136"/>
                  <a:gd name="T6" fmla="*/ 0 60000 65536"/>
                  <a:gd name="T7" fmla="*/ 0 60000 65536"/>
                  <a:gd name="T8" fmla="*/ 0 60000 65536"/>
                  <a:gd name="T9" fmla="*/ 0 w 52"/>
                  <a:gd name="T10" fmla="*/ 0 h 136"/>
                  <a:gd name="T11" fmla="*/ 52 w 52"/>
                  <a:gd name="T12" fmla="*/ 136 h 136"/>
                </a:gdLst>
                <a:ahLst/>
                <a:cxnLst>
                  <a:cxn ang="T6">
                    <a:pos x="T0" y="T1"/>
                  </a:cxn>
                  <a:cxn ang="T7">
                    <a:pos x="T2" y="T3"/>
                  </a:cxn>
                  <a:cxn ang="T8">
                    <a:pos x="T4" y="T5"/>
                  </a:cxn>
                </a:cxnLst>
                <a:rect l="T9" t="T10" r="T11" b="T12"/>
                <a:pathLst>
                  <a:path w="52" h="136">
                    <a:moveTo>
                      <a:pt x="52" y="0"/>
                    </a:moveTo>
                    <a:cubicBezTo>
                      <a:pt x="33" y="11"/>
                      <a:pt x="14" y="22"/>
                      <a:pt x="7" y="45"/>
                    </a:cubicBezTo>
                    <a:cubicBezTo>
                      <a:pt x="0" y="68"/>
                      <a:pt x="3" y="102"/>
                      <a:pt x="7"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grpSp>
        <p:sp>
          <p:nvSpPr>
            <p:cNvPr id="18441" name="Line 31"/>
            <p:cNvSpPr>
              <a:spLocks noChangeShapeType="1"/>
            </p:cNvSpPr>
            <p:nvPr/>
          </p:nvSpPr>
          <p:spPr bwMode="auto">
            <a:xfrm flipV="1">
              <a:off x="2154" y="2659"/>
              <a:ext cx="1225"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graphicFrame>
        <p:nvGraphicFramePr>
          <p:cNvPr id="18438" name="Object 32"/>
          <p:cNvGraphicFramePr>
            <a:graphicFrameLocks noChangeAspect="1"/>
          </p:cNvGraphicFramePr>
          <p:nvPr/>
        </p:nvGraphicFramePr>
        <p:xfrm>
          <a:off x="5724525" y="2781300"/>
          <a:ext cx="2068513" cy="920750"/>
        </p:xfrm>
        <a:graphic>
          <a:graphicData uri="http://schemas.openxmlformats.org/presentationml/2006/ole">
            <mc:AlternateContent xmlns:mc="http://schemas.openxmlformats.org/markup-compatibility/2006">
              <mc:Choice xmlns:v="urn:schemas-microsoft-com:vml" Requires="v">
                <p:oleObj name="Equation" r:id="rId6" imgW="939800" imgH="419100" progId="Equation.3">
                  <p:embed/>
                </p:oleObj>
              </mc:Choice>
              <mc:Fallback>
                <p:oleObj name="Equation" r:id="rId6" imgW="939800" imgH="419100" progId="Equation.3">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2781300"/>
                        <a:ext cx="2068513"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439" name="Text Box 34"/>
          <p:cNvSpPr txBox="1">
            <a:spLocks noChangeArrowheads="1"/>
          </p:cNvSpPr>
          <p:nvPr/>
        </p:nvSpPr>
        <p:spPr bwMode="auto">
          <a:xfrm>
            <a:off x="323850" y="5805488"/>
            <a:ext cx="84963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For a non-ideal Fickian system, although D is not constant, </a:t>
            </a:r>
            <a:r>
              <a:rPr lang="en-US" altLang="en-US" u="sng">
                <a:latin typeface="Times New Roman" charset="0"/>
              </a:rPr>
              <a:t>a linear plot is still obtained</a:t>
            </a:r>
            <a:r>
              <a:rPr lang="en-US" altLang="en-US">
                <a:latin typeface="Times New Roman" charset="0"/>
              </a:rPr>
              <a:t>.</a:t>
            </a:r>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ea typeface="MS PGothic" charset="-128"/>
              </a:rPr>
              <a:t>Example: drying of a pellet</a:t>
            </a:r>
            <a:endParaRPr lang="it-IT" altLang="en-US">
              <a:ea typeface="MS PGothic" charset="-128"/>
            </a:endParaRPr>
          </a:p>
        </p:txBody>
      </p:sp>
      <p:sp>
        <p:nvSpPr>
          <p:cNvPr id="19459" name="Rectangle 3"/>
          <p:cNvSpPr>
            <a:spLocks noGrp="1" noChangeArrowheads="1"/>
          </p:cNvSpPr>
          <p:nvPr>
            <p:ph type="body" idx="1"/>
          </p:nvPr>
        </p:nvSpPr>
        <p:spPr>
          <a:xfrm>
            <a:off x="468313" y="1052513"/>
            <a:ext cx="8229600" cy="4525962"/>
          </a:xfrm>
        </p:spPr>
        <p:txBody>
          <a:bodyPr/>
          <a:lstStyle/>
          <a:p>
            <a:pPr eaLnBrk="1" hangingPunct="1"/>
            <a:r>
              <a:rPr lang="en-US" altLang="en-US">
                <a:ea typeface="MS PGothic" charset="-128"/>
              </a:rPr>
              <a:t>For PET and PA, drying before to any process that involves the fusion is essential.</a:t>
            </a:r>
            <a:br>
              <a:rPr lang="en-US" altLang="en-US">
                <a:ea typeface="MS PGothic" charset="-128"/>
              </a:rPr>
            </a:br>
            <a:r>
              <a:rPr lang="en-US" altLang="en-US">
                <a:ea typeface="MS PGothic" charset="-128"/>
              </a:rPr>
              <a:t>For PET, drying must be pushed up to 50 ppm of water corresponding to 0.005% by weight.</a:t>
            </a:r>
          </a:p>
          <a:p>
            <a:pPr eaLnBrk="1" hangingPunct="1"/>
            <a:r>
              <a:rPr lang="en-US" altLang="en-US">
                <a:ea typeface="MS PGothic" charset="-128"/>
              </a:rPr>
              <a:t>The boundary conditions are typical of the desorption.</a:t>
            </a:r>
            <a:br>
              <a:rPr lang="en-US" altLang="en-US">
                <a:ea typeface="MS PGothic" charset="-128"/>
              </a:rPr>
            </a:br>
            <a:r>
              <a:rPr lang="en-US" altLang="en-US">
                <a:ea typeface="MS PGothic" charset="-128"/>
              </a:rPr>
              <a:t>The equations in Cartesian and cylindrical coordinates for D = const</a:t>
            </a:r>
            <a:endParaRPr lang="it-IT" altLang="en-US">
              <a:ea typeface="MS PGothic" charset="-128"/>
            </a:endParaRPr>
          </a:p>
          <a:p>
            <a:pPr eaLnBrk="1" hangingPunct="1"/>
            <a:endParaRPr lang="it-IT" altLang="en-US">
              <a:ea typeface="MS PGothic" charset="-128"/>
            </a:endParaRPr>
          </a:p>
        </p:txBody>
      </p:sp>
      <p:grpSp>
        <p:nvGrpSpPr>
          <p:cNvPr id="19460" name="Group 4"/>
          <p:cNvGrpSpPr>
            <a:grpSpLocks/>
          </p:cNvGrpSpPr>
          <p:nvPr/>
        </p:nvGrpSpPr>
        <p:grpSpPr bwMode="auto">
          <a:xfrm>
            <a:off x="6251575" y="3590925"/>
            <a:ext cx="2892425" cy="3267075"/>
            <a:chOff x="3938" y="2024"/>
            <a:chExt cx="1822" cy="2058"/>
          </a:xfrm>
        </p:grpSpPr>
        <p:sp>
          <p:nvSpPr>
            <p:cNvPr id="19463" name="Rectangle 5"/>
            <p:cNvSpPr>
              <a:spLocks noChangeArrowheads="1"/>
            </p:cNvSpPr>
            <p:nvPr/>
          </p:nvSpPr>
          <p:spPr bwMode="auto">
            <a:xfrm>
              <a:off x="4304" y="2234"/>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9464" name="Line 6"/>
            <p:cNvSpPr>
              <a:spLocks noChangeShapeType="1"/>
            </p:cNvSpPr>
            <p:nvPr/>
          </p:nvSpPr>
          <p:spPr bwMode="auto">
            <a:xfrm>
              <a:off x="4893" y="3822"/>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65" name="Line 7"/>
            <p:cNvSpPr>
              <a:spLocks noChangeShapeType="1"/>
            </p:cNvSpPr>
            <p:nvPr/>
          </p:nvSpPr>
          <p:spPr bwMode="auto">
            <a:xfrm>
              <a:off x="4308" y="2234"/>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66" name="Text Box 8"/>
            <p:cNvSpPr txBox="1">
              <a:spLocks noChangeArrowheads="1"/>
            </p:cNvSpPr>
            <p:nvPr/>
          </p:nvSpPr>
          <p:spPr bwMode="auto">
            <a:xfrm>
              <a:off x="4626" y="2024"/>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9467" name="Text Box 9"/>
            <p:cNvSpPr txBox="1">
              <a:spLocks noChangeArrowheads="1"/>
            </p:cNvSpPr>
            <p:nvPr/>
          </p:nvSpPr>
          <p:spPr bwMode="auto">
            <a:xfrm>
              <a:off x="5574" y="3817"/>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19468" name="Line 10"/>
            <p:cNvSpPr>
              <a:spLocks noChangeShapeType="1"/>
            </p:cNvSpPr>
            <p:nvPr/>
          </p:nvSpPr>
          <p:spPr bwMode="auto">
            <a:xfrm flipH="1">
              <a:off x="4077"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69" name="Line 11"/>
            <p:cNvSpPr>
              <a:spLocks noChangeShapeType="1"/>
            </p:cNvSpPr>
            <p:nvPr/>
          </p:nvSpPr>
          <p:spPr bwMode="auto">
            <a:xfrm flipH="1">
              <a:off x="5211"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70" name="Text Box 12"/>
            <p:cNvSpPr txBox="1">
              <a:spLocks noChangeArrowheads="1"/>
            </p:cNvSpPr>
            <p:nvPr/>
          </p:nvSpPr>
          <p:spPr bwMode="auto">
            <a:xfrm>
              <a:off x="3938" y="3199"/>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9471" name="Text Box 13"/>
            <p:cNvSpPr txBox="1">
              <a:spLocks noChangeArrowheads="1"/>
            </p:cNvSpPr>
            <p:nvPr/>
          </p:nvSpPr>
          <p:spPr bwMode="auto">
            <a:xfrm>
              <a:off x="5407" y="3290"/>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9472" name="Line 14"/>
            <p:cNvSpPr>
              <a:spLocks noChangeShapeType="1"/>
            </p:cNvSpPr>
            <p:nvPr/>
          </p:nvSpPr>
          <p:spPr bwMode="auto">
            <a:xfrm>
              <a:off x="4308" y="265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73" name="Text Box 15"/>
            <p:cNvSpPr txBox="1">
              <a:spLocks noChangeArrowheads="1"/>
            </p:cNvSpPr>
            <p:nvPr/>
          </p:nvSpPr>
          <p:spPr bwMode="auto">
            <a:xfrm>
              <a:off x="4660" y="3471"/>
              <a:ext cx="1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9474" name="Text Box 16"/>
            <p:cNvSpPr txBox="1">
              <a:spLocks noChangeArrowheads="1"/>
            </p:cNvSpPr>
            <p:nvPr/>
          </p:nvSpPr>
          <p:spPr bwMode="auto">
            <a:xfrm>
              <a:off x="4705" y="238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nvGrpSpPr>
            <p:cNvPr id="19475" name="Group 17"/>
            <p:cNvGrpSpPr>
              <a:grpSpLocks/>
            </p:cNvGrpSpPr>
            <p:nvPr/>
          </p:nvGrpSpPr>
          <p:grpSpPr bwMode="auto">
            <a:xfrm>
              <a:off x="4728" y="3793"/>
              <a:ext cx="194" cy="289"/>
              <a:chOff x="4728" y="3793"/>
              <a:chExt cx="194" cy="289"/>
            </a:xfrm>
          </p:grpSpPr>
          <p:sp>
            <p:nvSpPr>
              <p:cNvPr id="19476" name="Oval 18"/>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9477" name="Text Box 19"/>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grpSp>
      <p:graphicFrame>
        <p:nvGraphicFramePr>
          <p:cNvPr id="19461" name="Object 20"/>
          <p:cNvGraphicFramePr>
            <a:graphicFrameLocks noChangeAspect="1"/>
          </p:cNvGraphicFramePr>
          <p:nvPr/>
        </p:nvGraphicFramePr>
        <p:xfrm>
          <a:off x="2051050" y="4076700"/>
          <a:ext cx="1620838" cy="920750"/>
        </p:xfrm>
        <a:graphic>
          <a:graphicData uri="http://schemas.openxmlformats.org/presentationml/2006/ole">
            <mc:AlternateContent xmlns:mc="http://schemas.openxmlformats.org/markup-compatibility/2006">
              <mc:Choice xmlns:v="urn:schemas-microsoft-com:vml" Requires="v">
                <p:oleObj name="Equation" r:id="rId2" imgW="736600" imgH="419100" progId="Equation.3">
                  <p:embed/>
                </p:oleObj>
              </mc:Choice>
              <mc:Fallback>
                <p:oleObj name="Equation" r:id="rId2" imgW="736600" imgH="419100" progId="Equation.3">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076700"/>
                        <a:ext cx="1620838"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2" name="Object 21"/>
          <p:cNvGraphicFramePr>
            <a:graphicFrameLocks noChangeAspect="1"/>
          </p:cNvGraphicFramePr>
          <p:nvPr/>
        </p:nvGraphicFramePr>
        <p:xfrm>
          <a:off x="1450975" y="5303838"/>
          <a:ext cx="2822575" cy="1060450"/>
        </p:xfrm>
        <a:graphic>
          <a:graphicData uri="http://schemas.openxmlformats.org/presentationml/2006/ole">
            <mc:AlternateContent xmlns:mc="http://schemas.openxmlformats.org/markup-compatibility/2006">
              <mc:Choice xmlns:v="urn:schemas-microsoft-com:vml" Requires="v">
                <p:oleObj name="Equation" r:id="rId4" imgW="1282700" imgH="482600" progId="Equation.3">
                  <p:embed/>
                </p:oleObj>
              </mc:Choice>
              <mc:Fallback>
                <p:oleObj name="Equation" r:id="rId4" imgW="1282700" imgH="4826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5303838"/>
                        <a:ext cx="2822575"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a:ea typeface="MS PGothic" charset="-128"/>
              </a:rPr>
              <a:t>Dimensionless analysis</a:t>
            </a:r>
          </a:p>
        </p:txBody>
      </p:sp>
      <p:sp>
        <p:nvSpPr>
          <p:cNvPr id="20483" name="Rectangle 3"/>
          <p:cNvSpPr>
            <a:spLocks noGrp="1" noChangeArrowheads="1"/>
          </p:cNvSpPr>
          <p:nvPr>
            <p:ph type="body" idx="1"/>
          </p:nvPr>
        </p:nvSpPr>
        <p:spPr>
          <a:xfrm>
            <a:off x="468313" y="1052513"/>
            <a:ext cx="8229600" cy="4525962"/>
          </a:xfrm>
        </p:spPr>
        <p:txBody>
          <a:bodyPr/>
          <a:lstStyle/>
          <a:p>
            <a:pPr eaLnBrk="1" hangingPunct="1"/>
            <a:r>
              <a:rPr lang="en-US" altLang="en-US" dirty="0">
                <a:latin typeface="Times New Roman" charset="0"/>
                <a:ea typeface="MS PGothic" charset="-128"/>
              </a:rPr>
              <a:t>The balance equations can be easily made dimensionless by placing:</a:t>
            </a:r>
          </a:p>
          <a:p>
            <a:pPr eaLnBrk="1" hangingPunct="1"/>
            <a:r>
              <a:rPr lang="it-IT" altLang="en-US" dirty="0">
                <a:ea typeface="MS PGothic" charset="-128"/>
              </a:rPr>
              <a:t>c*=(c-c</a:t>
            </a:r>
            <a:r>
              <a:rPr lang="ja-JP" altLang="it-IT" dirty="0">
                <a:ea typeface="MS PGothic" charset="-128"/>
              </a:rPr>
              <a:t>’</a:t>
            </a:r>
            <a:r>
              <a:rPr lang="it-IT" altLang="ja-JP" baseline="-25000" dirty="0">
                <a:ea typeface="MS PGothic" charset="-128"/>
              </a:rPr>
              <a:t>o</a:t>
            </a:r>
            <a:r>
              <a:rPr lang="it-IT" altLang="ja-JP" dirty="0">
                <a:ea typeface="MS PGothic" charset="-128"/>
              </a:rPr>
              <a:t>)/(c</a:t>
            </a:r>
            <a:r>
              <a:rPr lang="it-IT" altLang="ja-JP" baseline="-25000" dirty="0">
                <a:ea typeface="MS PGothic" charset="-128"/>
              </a:rPr>
              <a:t>o</a:t>
            </a:r>
            <a:r>
              <a:rPr lang="it-IT" altLang="ja-JP" dirty="0">
                <a:ea typeface="MS PGothic" charset="-128"/>
              </a:rPr>
              <a:t>-c</a:t>
            </a:r>
            <a:r>
              <a:rPr lang="ja-JP" altLang="it-IT" dirty="0">
                <a:ea typeface="MS PGothic" charset="-128"/>
              </a:rPr>
              <a:t>’</a:t>
            </a:r>
            <a:r>
              <a:rPr lang="it-IT" altLang="ja-JP" baseline="-25000" dirty="0">
                <a:ea typeface="MS PGothic" charset="-128"/>
              </a:rPr>
              <a:t>o</a:t>
            </a:r>
            <a:r>
              <a:rPr lang="it-IT" altLang="ja-JP" dirty="0">
                <a:ea typeface="MS PGothic" charset="-128"/>
              </a:rPr>
              <a:t>)</a:t>
            </a:r>
          </a:p>
          <a:p>
            <a:pPr eaLnBrk="1" hangingPunct="1"/>
            <a:r>
              <a:rPr lang="it-IT" altLang="en-US" dirty="0">
                <a:ea typeface="MS PGothic" charset="-128"/>
              </a:rPr>
              <a:t>x*=x/l</a:t>
            </a:r>
          </a:p>
          <a:p>
            <a:pPr eaLnBrk="1" hangingPunct="1"/>
            <a:r>
              <a:rPr lang="it-IT" altLang="en-US" dirty="0">
                <a:ea typeface="MS PGothic" charset="-128"/>
              </a:rPr>
              <a:t>t*=t/</a:t>
            </a:r>
            <a:r>
              <a:rPr lang="it-IT" altLang="en-US" dirty="0">
                <a:latin typeface="Symbol" charset="2"/>
                <a:ea typeface="MS PGothic" charset="-128"/>
              </a:rPr>
              <a:t>t</a:t>
            </a:r>
          </a:p>
          <a:p>
            <a:pPr eaLnBrk="1" hangingPunct="1"/>
            <a:r>
              <a:rPr lang="en-US" altLang="en-US" dirty="0">
                <a:latin typeface="Times New Roman" charset="0"/>
                <a:ea typeface="MS PGothic" charset="-128"/>
              </a:rPr>
              <a:t>The </a:t>
            </a:r>
            <a:r>
              <a:rPr lang="en-US" altLang="en-US" b="1" dirty="0">
                <a:latin typeface="Times New Roman" charset="0"/>
                <a:ea typeface="MS PGothic" charset="-128"/>
              </a:rPr>
              <a:t>time </a:t>
            </a:r>
            <a:r>
              <a:rPr lang="it-IT" altLang="en-US" b="1" dirty="0">
                <a:latin typeface="Symbol" charset="2"/>
                <a:ea typeface="MS PGothic" charset="-128"/>
              </a:rPr>
              <a:t>t</a:t>
            </a:r>
            <a:r>
              <a:rPr lang="en-US" altLang="en-US" b="1" dirty="0">
                <a:latin typeface="Times New Roman" charset="0"/>
                <a:ea typeface="MS PGothic" charset="-128"/>
              </a:rPr>
              <a:t> </a:t>
            </a:r>
            <a:r>
              <a:rPr lang="en-US" altLang="en-US" dirty="0">
                <a:latin typeface="Times New Roman" charset="0"/>
                <a:ea typeface="MS PGothic" charset="-128"/>
              </a:rPr>
              <a:t>is a characteristic time of interest for the process that is being studied. It can be regarded as an observation time during which diffusion occurs. For example, in this case:</a:t>
            </a:r>
          </a:p>
          <a:p>
            <a:pPr lvl="1" algn="just" eaLnBrk="1" hangingPunct="1"/>
            <a:r>
              <a:rPr lang="en-US" altLang="en-US" dirty="0">
                <a:latin typeface="Times New Roman" charset="0"/>
                <a:ea typeface="MS PGothic" charset="-128"/>
              </a:rPr>
              <a:t>The time limit of exposure to high T of the polymer to avoid its degradation</a:t>
            </a:r>
          </a:p>
          <a:p>
            <a:pPr lvl="1" eaLnBrk="1" hangingPunct="1"/>
            <a:r>
              <a:rPr lang="en-US" altLang="en-US" dirty="0">
                <a:latin typeface="Times New Roman" charset="0"/>
                <a:ea typeface="MS PGothic" charset="-128"/>
              </a:rPr>
              <a:t>The acceptable time for the transit of the polymer in a drying plant before of an injection molding process</a:t>
            </a:r>
          </a:p>
          <a:p>
            <a:pPr eaLnBrk="1" hangingPunct="1"/>
            <a:endParaRPr lang="it-IT" altLang="en-US" dirty="0">
              <a:ea typeface="MS PGothic"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it-IT" altLang="en-US">
                <a:ea typeface="MS PGothic" charset="-128"/>
              </a:rPr>
              <a:t>Dimensionless analysis</a:t>
            </a:r>
          </a:p>
        </p:txBody>
      </p:sp>
      <p:sp>
        <p:nvSpPr>
          <p:cNvPr id="21507" name="Rectangle 3"/>
          <p:cNvSpPr>
            <a:spLocks noGrp="1" noChangeArrowheads="1"/>
          </p:cNvSpPr>
          <p:nvPr>
            <p:ph type="body" idx="1"/>
          </p:nvPr>
        </p:nvSpPr>
        <p:spPr>
          <a:xfrm>
            <a:off x="468313" y="1052513"/>
            <a:ext cx="8229600" cy="4525962"/>
          </a:xfrm>
        </p:spPr>
        <p:txBody>
          <a:bodyPr/>
          <a:lstStyle/>
          <a:p>
            <a:pPr eaLnBrk="1" hangingPunct="1"/>
            <a:r>
              <a:rPr lang="en-US" altLang="en-US">
                <a:latin typeface="Times New Roman" charset="0"/>
                <a:ea typeface="MS PGothic" charset="-128"/>
              </a:rPr>
              <a:t>With these dimensionless variables the mass balance becomes</a:t>
            </a:r>
            <a:r>
              <a:rPr lang="it-IT" altLang="en-US">
                <a:latin typeface="Times New Roman" charset="0"/>
                <a:ea typeface="MS PGothic" charset="-128"/>
              </a:rPr>
              <a:t>:</a:t>
            </a:r>
          </a:p>
          <a:p>
            <a:pPr eaLnBrk="1" hangingPunct="1"/>
            <a:endParaRPr lang="it-IT" altLang="en-US">
              <a:latin typeface="Times New Roman" charset="0"/>
              <a:ea typeface="MS PGothic" charset="-128"/>
            </a:endParaRPr>
          </a:p>
          <a:p>
            <a:pPr eaLnBrk="1" hangingPunct="1"/>
            <a:endParaRPr lang="it-IT" altLang="en-US">
              <a:latin typeface="Times New Roman" charset="0"/>
              <a:ea typeface="MS PGothic" charset="-128"/>
            </a:endParaRPr>
          </a:p>
          <a:p>
            <a:pPr eaLnBrk="1" hangingPunct="1"/>
            <a:endParaRPr lang="it-IT" altLang="en-US">
              <a:latin typeface="Times New Roman" charset="0"/>
              <a:ea typeface="MS PGothic" charset="-128"/>
            </a:endParaRPr>
          </a:p>
          <a:p>
            <a:pPr eaLnBrk="1" hangingPunct="1"/>
            <a:endParaRPr lang="it-IT" altLang="en-US">
              <a:latin typeface="Times New Roman" charset="0"/>
              <a:ea typeface="MS PGothic" charset="-128"/>
            </a:endParaRPr>
          </a:p>
          <a:p>
            <a:pPr eaLnBrk="1" hangingPunct="1"/>
            <a:r>
              <a:rPr lang="it-IT" altLang="en-US">
                <a:latin typeface="Times New Roman" charset="0"/>
                <a:ea typeface="MS PGothic" charset="-128"/>
              </a:rPr>
              <a:t>And the </a:t>
            </a:r>
            <a:r>
              <a:rPr lang="en-US" altLang="en-US">
                <a:latin typeface="Times New Roman" charset="0"/>
                <a:ea typeface="MS PGothic" charset="-128"/>
              </a:rPr>
              <a:t>dimensionless number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 represents</a:t>
            </a:r>
            <a:r>
              <a:rPr lang="it-IT" altLang="en-US">
                <a:latin typeface="Times New Roman" charset="0"/>
                <a:ea typeface="MS PGothic" charset="-128"/>
              </a:rPr>
              <a:t>:</a:t>
            </a:r>
          </a:p>
          <a:p>
            <a:pPr eaLnBrk="1" hangingPunct="1"/>
            <a:endParaRPr lang="it-IT" altLang="en-US">
              <a:ea typeface="MS PGothic" charset="-128"/>
            </a:endParaRPr>
          </a:p>
        </p:txBody>
      </p:sp>
      <p:graphicFrame>
        <p:nvGraphicFramePr>
          <p:cNvPr id="21508" name="Object 4"/>
          <p:cNvGraphicFramePr>
            <a:graphicFrameLocks noChangeAspect="1"/>
          </p:cNvGraphicFramePr>
          <p:nvPr/>
        </p:nvGraphicFramePr>
        <p:xfrm>
          <a:off x="3059113" y="1700213"/>
          <a:ext cx="2305050" cy="998537"/>
        </p:xfrm>
        <a:graphic>
          <a:graphicData uri="http://schemas.openxmlformats.org/presentationml/2006/ole">
            <mc:AlternateContent xmlns:mc="http://schemas.openxmlformats.org/markup-compatibility/2006">
              <mc:Choice xmlns:v="urn:schemas-microsoft-com:vml" Requires="v">
                <p:oleObj name="Equation" r:id="rId2" imgW="965200" imgH="419100" progId="Equation.3">
                  <p:embed/>
                </p:oleObj>
              </mc:Choice>
              <mc:Fallback>
                <p:oleObj name="Equation" r:id="rId2" imgW="965200" imgH="4191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700213"/>
                        <a:ext cx="2305050" cy="99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1797050" y="3989388"/>
          <a:ext cx="4760913" cy="1030287"/>
        </p:xfrm>
        <a:graphic>
          <a:graphicData uri="http://schemas.openxmlformats.org/presentationml/2006/ole">
            <mc:AlternateContent xmlns:mc="http://schemas.openxmlformats.org/markup-compatibility/2006">
              <mc:Choice xmlns:v="urn:schemas-microsoft-com:vml" Requires="v">
                <p:oleObj name="Equation" r:id="rId4" imgW="1993900" imgH="431800" progId="Equation.3">
                  <p:embed/>
                </p:oleObj>
              </mc:Choice>
              <mc:Fallback>
                <p:oleObj name="Equation" r:id="rId4" imgW="19939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0" y="3989388"/>
                        <a:ext cx="4760913" cy="103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ea typeface="MS PGothic" charset="-128"/>
              </a:rPr>
              <a:t>Dimensionless analysis</a:t>
            </a:r>
          </a:p>
        </p:txBody>
      </p:sp>
      <p:sp>
        <p:nvSpPr>
          <p:cNvPr id="22531" name="Rectangle 3"/>
          <p:cNvSpPr>
            <a:spLocks noGrp="1" noChangeArrowheads="1"/>
          </p:cNvSpPr>
          <p:nvPr>
            <p:ph type="body" idx="1"/>
          </p:nvPr>
        </p:nvSpPr>
        <p:spPr>
          <a:xfrm>
            <a:off x="179388" y="981075"/>
            <a:ext cx="8229600" cy="4525963"/>
          </a:xfrm>
        </p:spPr>
        <p:txBody>
          <a:bodyPr/>
          <a:lstStyle/>
          <a:p>
            <a:pPr marL="419100" indent="-419100" algn="just" eaLnBrk="1" hangingPunct="1">
              <a:buFontTx/>
              <a:buAutoNum type="arabicPeriod"/>
            </a:pPr>
            <a:r>
              <a:rPr lang="en-US" altLang="en-US">
                <a:latin typeface="Times New Roman" charset="0"/>
                <a:ea typeface="MS PGothic" charset="-128"/>
              </a:rPr>
              <a:t>If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&lt;&lt;1 </a:t>
            </a:r>
            <a:r>
              <a:rPr lang="en-US" altLang="en-US" u="sng">
                <a:latin typeface="Times New Roman" charset="0"/>
                <a:ea typeface="MS PGothic" charset="-128"/>
              </a:rPr>
              <a:t>then the reference time is much smaller than the diffusion time</a:t>
            </a:r>
            <a:r>
              <a:rPr lang="en-US" altLang="en-US">
                <a:latin typeface="Times New Roman" charset="0"/>
                <a:ea typeface="MS PGothic" charset="-128"/>
              </a:rPr>
              <a:t>. In this case, the diffusion process is </a:t>
            </a:r>
            <a:r>
              <a:rPr lang="en-US" altLang="en-US" u="sng">
                <a:latin typeface="Times New Roman" charset="0"/>
                <a:ea typeface="MS PGothic" charset="-128"/>
              </a:rPr>
              <a:t>much slowe</a:t>
            </a:r>
            <a:r>
              <a:rPr lang="en-US" altLang="en-US">
                <a:latin typeface="Times New Roman" charset="0"/>
                <a:ea typeface="MS PGothic" charset="-128"/>
              </a:rPr>
              <a:t>r than that of interest and the concentration C</a:t>
            </a:r>
            <a:r>
              <a:rPr lang="en-US" altLang="en-US" baseline="-25000">
                <a:latin typeface="Times New Roman" charset="0"/>
                <a:ea typeface="MS PGothic" charset="-128"/>
              </a:rPr>
              <a:t>o</a:t>
            </a:r>
            <a:r>
              <a:rPr lang="en-US" altLang="en-US">
                <a:latin typeface="Times New Roman" charset="0"/>
                <a:ea typeface="MS PGothic" charset="-128"/>
              </a:rPr>
              <a:t> will be characterized over time </a:t>
            </a:r>
            <a:r>
              <a:rPr lang="en-US" altLang="en-US">
                <a:latin typeface="Symbol" charset="2"/>
                <a:ea typeface="MS PGothic" charset="-128"/>
              </a:rPr>
              <a:t>t</a:t>
            </a:r>
            <a:r>
              <a:rPr lang="en-US" altLang="en-US">
                <a:latin typeface="Times New Roman" charset="0"/>
                <a:ea typeface="MS PGothic" charset="-128"/>
              </a:rPr>
              <a:t> by strong gradients between the center and edges of the pellet. </a:t>
            </a:r>
          </a:p>
          <a:p>
            <a:pPr marL="419100" indent="-419100" algn="just" eaLnBrk="1" hangingPunct="1">
              <a:buFontTx/>
              <a:buAutoNum type="arabicPeriod"/>
            </a:pPr>
            <a:r>
              <a:rPr lang="en-US" altLang="en-US">
                <a:latin typeface="Times New Roman" charset="0"/>
                <a:ea typeface="MS PGothic" charset="-128"/>
              </a:rPr>
              <a:t>If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&gt;&gt;1 </a:t>
            </a:r>
            <a:r>
              <a:rPr lang="en-US" altLang="en-US" u="sng">
                <a:latin typeface="Times New Roman" charset="0"/>
                <a:ea typeface="MS PGothic" charset="-128"/>
              </a:rPr>
              <a:t>then the reference time is much higher than the diffusion time</a:t>
            </a:r>
            <a:r>
              <a:rPr lang="en-US" altLang="en-US">
                <a:latin typeface="Times New Roman" charset="0"/>
                <a:ea typeface="MS PGothic" charset="-128"/>
              </a:rPr>
              <a:t>. In this case, the diffusion process is </a:t>
            </a:r>
            <a:r>
              <a:rPr lang="en-US" altLang="en-US" u="sng">
                <a:latin typeface="Times New Roman" charset="0"/>
                <a:ea typeface="MS PGothic" charset="-128"/>
              </a:rPr>
              <a:t>much faster </a:t>
            </a:r>
            <a:r>
              <a:rPr lang="en-US" altLang="en-US">
                <a:latin typeface="Times New Roman" charset="0"/>
                <a:ea typeface="MS PGothic" charset="-128"/>
              </a:rPr>
              <a:t>than the reference time. </a:t>
            </a:r>
          </a:p>
          <a:p>
            <a:pPr marL="419100" indent="-419100" eaLnBrk="1" hangingPunct="1">
              <a:lnSpc>
                <a:spcPct val="80000"/>
              </a:lnSpc>
              <a:buFontTx/>
              <a:buNone/>
            </a:pPr>
            <a:r>
              <a:rPr lang="en-US" altLang="en-US">
                <a:latin typeface="Times New Roman" charset="0"/>
                <a:ea typeface="MS PGothic" charset="-128"/>
              </a:rPr>
              <a:t>	The concentration C</a:t>
            </a:r>
            <a:r>
              <a:rPr lang="en-US" altLang="en-US" baseline="-25000">
                <a:latin typeface="Times New Roman" charset="0"/>
                <a:ea typeface="MS PGothic" charset="-128"/>
              </a:rPr>
              <a:t>o</a:t>
            </a:r>
            <a:r>
              <a:rPr lang="en-US" altLang="en-US">
                <a:latin typeface="Times New Roman" charset="0"/>
                <a:ea typeface="MS PGothic" charset="-128"/>
              </a:rPr>
              <a:t> will reach values close to </a:t>
            </a:r>
          </a:p>
          <a:p>
            <a:pPr marL="419100" indent="-419100" eaLnBrk="1" hangingPunct="1">
              <a:lnSpc>
                <a:spcPct val="80000"/>
              </a:lnSpc>
              <a:buFontTx/>
              <a:buNone/>
            </a:pPr>
            <a:r>
              <a:rPr lang="en-US" altLang="en-US">
                <a:latin typeface="Times New Roman" charset="0"/>
                <a:ea typeface="MS PGothic" charset="-128"/>
              </a:rPr>
              <a:t>       C’</a:t>
            </a:r>
            <a:r>
              <a:rPr lang="en-US" altLang="ja-JP" baseline="-25000">
                <a:latin typeface="Times New Roman" charset="0"/>
                <a:ea typeface="MS PGothic" charset="-128"/>
              </a:rPr>
              <a:t>o</a:t>
            </a:r>
            <a:r>
              <a:rPr lang="en-US" altLang="ja-JP">
                <a:latin typeface="Times New Roman" charset="0"/>
                <a:ea typeface="MS PGothic" charset="-128"/>
              </a:rPr>
              <a:t> whithin the time </a:t>
            </a:r>
            <a:r>
              <a:rPr lang="en-US" altLang="ja-JP">
                <a:latin typeface="Symbol" charset="2"/>
                <a:ea typeface="MS PGothic" charset="-128"/>
              </a:rPr>
              <a:t>t</a:t>
            </a:r>
          </a:p>
          <a:p>
            <a:pPr marL="419100" indent="-419100" eaLnBrk="1" hangingPunct="1">
              <a:lnSpc>
                <a:spcPct val="110000"/>
              </a:lnSpc>
              <a:buFontTx/>
              <a:buAutoNum type="arabicPeriod" startAt="3"/>
            </a:pPr>
            <a:r>
              <a:rPr lang="en-US" altLang="en-US">
                <a:latin typeface="Times New Roman" charset="0"/>
                <a:ea typeface="MS PGothic" charset="-128"/>
              </a:rPr>
              <a:t>If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=O(1) the balance must be solved.</a:t>
            </a:r>
          </a:p>
          <a:p>
            <a:pPr marL="419100" indent="-419100" eaLnBrk="1" hangingPunct="1"/>
            <a:endParaRPr lang="it-IT" altLang="en-US">
              <a:latin typeface="Times New Roman" charset="0"/>
              <a:ea typeface="MS PGothic" charset="-128"/>
            </a:endParaRPr>
          </a:p>
          <a:p>
            <a:pPr marL="419100" indent="-419100" eaLnBrk="1" hangingPunct="1"/>
            <a:endParaRPr lang="it-IT" altLang="en-US">
              <a:latin typeface="Times New Roman" charset="0"/>
              <a:ea typeface="MS PGothic" charset="-128"/>
            </a:endParaRPr>
          </a:p>
        </p:txBody>
      </p:sp>
      <p:sp>
        <p:nvSpPr>
          <p:cNvPr id="22532" name="Rectangle 7"/>
          <p:cNvSpPr>
            <a:spLocks noChangeArrowheads="1"/>
          </p:cNvSpPr>
          <p:nvPr/>
        </p:nvSpPr>
        <p:spPr bwMode="auto">
          <a:xfrm>
            <a:off x="6832600" y="3924300"/>
            <a:ext cx="1439863" cy="2519363"/>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2533" name="Line 8"/>
          <p:cNvSpPr>
            <a:spLocks noChangeShapeType="1"/>
          </p:cNvSpPr>
          <p:nvPr/>
        </p:nvSpPr>
        <p:spPr bwMode="auto">
          <a:xfrm>
            <a:off x="7767638" y="6445250"/>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4" name="Line 9"/>
          <p:cNvSpPr>
            <a:spLocks noChangeShapeType="1"/>
          </p:cNvSpPr>
          <p:nvPr/>
        </p:nvSpPr>
        <p:spPr bwMode="auto">
          <a:xfrm>
            <a:off x="6838950" y="3924300"/>
            <a:ext cx="14398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5" name="Text Box 10"/>
          <p:cNvSpPr txBox="1">
            <a:spLocks noChangeArrowheads="1"/>
          </p:cNvSpPr>
          <p:nvPr/>
        </p:nvSpPr>
        <p:spPr bwMode="auto">
          <a:xfrm>
            <a:off x="7343775" y="3590925"/>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22536" name="Text Box 11"/>
          <p:cNvSpPr txBox="1">
            <a:spLocks noChangeArrowheads="1"/>
          </p:cNvSpPr>
          <p:nvPr/>
        </p:nvSpPr>
        <p:spPr bwMode="auto">
          <a:xfrm>
            <a:off x="8848725" y="6437313"/>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22537" name="Line 12"/>
          <p:cNvSpPr>
            <a:spLocks noChangeShapeType="1"/>
          </p:cNvSpPr>
          <p:nvPr/>
        </p:nvSpPr>
        <p:spPr bwMode="auto">
          <a:xfrm flipH="1">
            <a:off x="6472238" y="596741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8" name="Line 13"/>
          <p:cNvSpPr>
            <a:spLocks noChangeShapeType="1"/>
          </p:cNvSpPr>
          <p:nvPr/>
        </p:nvSpPr>
        <p:spPr bwMode="auto">
          <a:xfrm flipH="1">
            <a:off x="8272463" y="596741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9" name="Text Box 14"/>
          <p:cNvSpPr txBox="1">
            <a:spLocks noChangeArrowheads="1"/>
          </p:cNvSpPr>
          <p:nvPr/>
        </p:nvSpPr>
        <p:spPr bwMode="auto">
          <a:xfrm>
            <a:off x="6251575" y="5456238"/>
            <a:ext cx="48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22540" name="Text Box 15"/>
          <p:cNvSpPr txBox="1">
            <a:spLocks noChangeArrowheads="1"/>
          </p:cNvSpPr>
          <p:nvPr/>
        </p:nvSpPr>
        <p:spPr bwMode="auto">
          <a:xfrm>
            <a:off x="8583613" y="5600700"/>
            <a:ext cx="481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22541" name="Line 16"/>
          <p:cNvSpPr>
            <a:spLocks noChangeShapeType="1"/>
          </p:cNvSpPr>
          <p:nvPr/>
        </p:nvSpPr>
        <p:spPr bwMode="auto">
          <a:xfrm>
            <a:off x="6838950" y="4598988"/>
            <a:ext cx="144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2" name="Text Box 17"/>
          <p:cNvSpPr txBox="1">
            <a:spLocks noChangeArrowheads="1"/>
          </p:cNvSpPr>
          <p:nvPr/>
        </p:nvSpPr>
        <p:spPr bwMode="auto">
          <a:xfrm>
            <a:off x="7397750" y="5888038"/>
            <a:ext cx="18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2543" name="Text Box 18"/>
          <p:cNvSpPr txBox="1">
            <a:spLocks noChangeArrowheads="1"/>
          </p:cNvSpPr>
          <p:nvPr/>
        </p:nvSpPr>
        <p:spPr bwMode="auto">
          <a:xfrm>
            <a:off x="7469188" y="4167188"/>
            <a:ext cx="4619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nvGrpSpPr>
          <p:cNvPr id="22544" name="Group 19"/>
          <p:cNvGrpSpPr>
            <a:grpSpLocks/>
          </p:cNvGrpSpPr>
          <p:nvPr/>
        </p:nvGrpSpPr>
        <p:grpSpPr bwMode="auto">
          <a:xfrm>
            <a:off x="7505700" y="6399213"/>
            <a:ext cx="307975" cy="458787"/>
            <a:chOff x="4728" y="3793"/>
            <a:chExt cx="194" cy="289"/>
          </a:xfrm>
        </p:grpSpPr>
        <p:sp>
          <p:nvSpPr>
            <p:cNvPr id="22551" name="Oval 20"/>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2552" name="Text Box 21"/>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sp>
        <p:nvSpPr>
          <p:cNvPr id="22545" name="Line 22"/>
          <p:cNvSpPr>
            <a:spLocks noChangeShapeType="1"/>
          </p:cNvSpPr>
          <p:nvPr/>
        </p:nvSpPr>
        <p:spPr bwMode="auto">
          <a:xfrm flipV="1">
            <a:off x="6804025" y="4868863"/>
            <a:ext cx="215900" cy="10810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6" name="Line 23"/>
          <p:cNvSpPr>
            <a:spLocks noChangeShapeType="1"/>
          </p:cNvSpPr>
          <p:nvPr/>
        </p:nvSpPr>
        <p:spPr bwMode="auto">
          <a:xfrm flipH="1" flipV="1">
            <a:off x="8027988" y="4941888"/>
            <a:ext cx="215900" cy="10080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7" name="Arc 25"/>
          <p:cNvSpPr>
            <a:spLocks/>
          </p:cNvSpPr>
          <p:nvPr/>
        </p:nvSpPr>
        <p:spPr bwMode="auto">
          <a:xfrm>
            <a:off x="7019925" y="4581525"/>
            <a:ext cx="1009650" cy="361950"/>
          </a:xfrm>
          <a:custGeom>
            <a:avLst/>
            <a:gdLst>
              <a:gd name="T0" fmla="*/ 0 w 42940"/>
              <a:gd name="T1" fmla="*/ 2147483646 h 21600"/>
              <a:gd name="T2" fmla="*/ 2147483646 w 42940"/>
              <a:gd name="T3" fmla="*/ 2147483646 h 21600"/>
              <a:gd name="T4" fmla="*/ 2147483646 w 42940"/>
              <a:gd name="T5" fmla="*/ 2147483646 h 21600"/>
              <a:gd name="T6" fmla="*/ 0 60000 65536"/>
              <a:gd name="T7" fmla="*/ 0 60000 65536"/>
              <a:gd name="T8" fmla="*/ 0 60000 65536"/>
              <a:gd name="T9" fmla="*/ 0 w 42940"/>
              <a:gd name="T10" fmla="*/ 0 h 21600"/>
              <a:gd name="T11" fmla="*/ 42940 w 42940"/>
              <a:gd name="T12" fmla="*/ 21600 h 21600"/>
            </a:gdLst>
            <a:ahLst/>
            <a:cxnLst>
              <a:cxn ang="T6">
                <a:pos x="T0" y="T1"/>
              </a:cxn>
              <a:cxn ang="T7">
                <a:pos x="T2" y="T3"/>
              </a:cxn>
              <a:cxn ang="T8">
                <a:pos x="T4" y="T5"/>
              </a:cxn>
            </a:cxnLst>
            <a:rect l="T9" t="T10" r="T11" b="T12"/>
            <a:pathLst>
              <a:path w="42940" h="21600" fill="none" extrusionOk="0">
                <a:moveTo>
                  <a:pt x="-1" y="18260"/>
                </a:moveTo>
                <a:cubicBezTo>
                  <a:pt x="1644" y="7748"/>
                  <a:pt x="10699" y="-1"/>
                  <a:pt x="21340" y="0"/>
                </a:cubicBezTo>
                <a:cubicBezTo>
                  <a:pt x="33269" y="0"/>
                  <a:pt x="42940" y="9670"/>
                  <a:pt x="42940" y="21600"/>
                </a:cubicBezTo>
              </a:path>
              <a:path w="42940" h="21600" stroke="0" extrusionOk="0">
                <a:moveTo>
                  <a:pt x="-1" y="18260"/>
                </a:moveTo>
                <a:cubicBezTo>
                  <a:pt x="1644" y="7748"/>
                  <a:pt x="10699" y="-1"/>
                  <a:pt x="21340" y="0"/>
                </a:cubicBezTo>
                <a:cubicBezTo>
                  <a:pt x="33269" y="0"/>
                  <a:pt x="42940" y="9670"/>
                  <a:pt x="42940" y="21600"/>
                </a:cubicBezTo>
                <a:lnTo>
                  <a:pt x="21340" y="21600"/>
                </a:lnTo>
                <a:lnTo>
                  <a:pt x="-1" y="1826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48" name="Text Box 26"/>
          <p:cNvSpPr txBox="1">
            <a:spLocks noChangeArrowheads="1"/>
          </p:cNvSpPr>
          <p:nvPr/>
        </p:nvSpPr>
        <p:spPr bwMode="auto">
          <a:xfrm>
            <a:off x="8027988" y="4652963"/>
            <a:ext cx="317500"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solidFill>
                  <a:srgbClr val="FF3300"/>
                </a:solidFill>
              </a:rPr>
              <a:t>1</a:t>
            </a:r>
          </a:p>
        </p:txBody>
      </p:sp>
      <p:sp>
        <p:nvSpPr>
          <p:cNvPr id="22549" name="Arc 29"/>
          <p:cNvSpPr>
            <a:spLocks/>
          </p:cNvSpPr>
          <p:nvPr/>
        </p:nvSpPr>
        <p:spPr bwMode="auto">
          <a:xfrm rot="10800000" flipV="1">
            <a:off x="6862763" y="5661025"/>
            <a:ext cx="1387475" cy="376238"/>
          </a:xfrm>
          <a:custGeom>
            <a:avLst/>
            <a:gdLst>
              <a:gd name="T0" fmla="*/ 0 w 41260"/>
              <a:gd name="T1" fmla="*/ 2147483646 h 21600"/>
              <a:gd name="T2" fmla="*/ 2147483646 w 41260"/>
              <a:gd name="T3" fmla="*/ 2147483646 h 21600"/>
              <a:gd name="T4" fmla="*/ 2147483646 w 41260"/>
              <a:gd name="T5" fmla="*/ 2147483646 h 21600"/>
              <a:gd name="T6" fmla="*/ 0 60000 65536"/>
              <a:gd name="T7" fmla="*/ 0 60000 65536"/>
              <a:gd name="T8" fmla="*/ 0 60000 65536"/>
              <a:gd name="T9" fmla="*/ 0 w 41260"/>
              <a:gd name="T10" fmla="*/ 0 h 21600"/>
              <a:gd name="T11" fmla="*/ 41260 w 41260"/>
              <a:gd name="T12" fmla="*/ 21600 h 21600"/>
            </a:gdLst>
            <a:ahLst/>
            <a:cxnLst>
              <a:cxn ang="T6">
                <a:pos x="T0" y="T1"/>
              </a:cxn>
              <a:cxn ang="T7">
                <a:pos x="T2" y="T3"/>
              </a:cxn>
              <a:cxn ang="T8">
                <a:pos x="T4" y="T5"/>
              </a:cxn>
            </a:cxnLst>
            <a:rect l="T9" t="T10" r="T11" b="T12"/>
            <a:pathLst>
              <a:path w="41260" h="21600" fill="none" extrusionOk="0">
                <a:moveTo>
                  <a:pt x="-1" y="19044"/>
                </a:moveTo>
                <a:cubicBezTo>
                  <a:pt x="1293" y="8180"/>
                  <a:pt x="10506" y="-1"/>
                  <a:pt x="21448" y="0"/>
                </a:cubicBezTo>
                <a:cubicBezTo>
                  <a:pt x="30050" y="0"/>
                  <a:pt x="37832" y="5104"/>
                  <a:pt x="41259" y="12994"/>
                </a:cubicBezTo>
              </a:path>
              <a:path w="41260" h="21600" stroke="0" extrusionOk="0">
                <a:moveTo>
                  <a:pt x="-1" y="19044"/>
                </a:moveTo>
                <a:cubicBezTo>
                  <a:pt x="1293" y="8180"/>
                  <a:pt x="10506" y="-1"/>
                  <a:pt x="21448" y="0"/>
                </a:cubicBezTo>
                <a:cubicBezTo>
                  <a:pt x="30050" y="0"/>
                  <a:pt x="37832" y="5104"/>
                  <a:pt x="41259" y="12994"/>
                </a:cubicBezTo>
                <a:lnTo>
                  <a:pt x="21448" y="21600"/>
                </a:lnTo>
                <a:lnTo>
                  <a:pt x="-1" y="19044"/>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50" name="Text Box 31"/>
          <p:cNvSpPr txBox="1">
            <a:spLocks noChangeArrowheads="1"/>
          </p:cNvSpPr>
          <p:nvPr/>
        </p:nvSpPr>
        <p:spPr bwMode="auto">
          <a:xfrm>
            <a:off x="7235825" y="5805488"/>
            <a:ext cx="31750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solidFill>
                  <a:schemeClr val="accent2"/>
                </a:solidFill>
              </a:rPr>
              <a: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8625" y="285750"/>
            <a:ext cx="8229600" cy="561975"/>
          </a:xfrm>
        </p:spPr>
        <p:txBody>
          <a:bodyPr/>
          <a:lstStyle/>
          <a:p>
            <a:pPr eaLnBrk="1" hangingPunct="1"/>
            <a:r>
              <a:rPr lang="en-US" altLang="en-US">
                <a:ea typeface="MS PGothic" charset="-128"/>
              </a:rPr>
              <a:t>Thermodynamic Diffusion Coefficient</a:t>
            </a:r>
            <a:endParaRPr lang="it-IT" altLang="en-US">
              <a:ea typeface="MS PGothic" charset="-128"/>
            </a:endParaRPr>
          </a:p>
        </p:txBody>
      </p:sp>
      <p:sp>
        <p:nvSpPr>
          <p:cNvPr id="4099" name="Rectangle 3"/>
          <p:cNvSpPr>
            <a:spLocks noGrp="1" noChangeArrowheads="1"/>
          </p:cNvSpPr>
          <p:nvPr>
            <p:ph type="body" idx="1"/>
          </p:nvPr>
        </p:nvSpPr>
        <p:spPr>
          <a:xfrm>
            <a:off x="323850" y="981075"/>
            <a:ext cx="8640763" cy="5543550"/>
          </a:xfrm>
        </p:spPr>
        <p:txBody>
          <a:bodyPr/>
          <a:lstStyle/>
          <a:p>
            <a:pPr eaLnBrk="1" hangingPunct="1"/>
            <a:r>
              <a:rPr lang="en-US" altLang="en-US">
                <a:ea typeface="MS PGothic" charset="-128"/>
              </a:rPr>
              <a:t>The amount of penetrant </a:t>
            </a:r>
            <a:r>
              <a:rPr lang="en-US" altLang="en-US">
                <a:latin typeface="Symbol" charset="2"/>
                <a:ea typeface="MS PGothic" charset="-128"/>
              </a:rPr>
              <a:t>d</a:t>
            </a:r>
            <a:r>
              <a:rPr lang="en-US" altLang="en-US">
                <a:ea typeface="MS PGothic" charset="-128"/>
              </a:rPr>
              <a:t>Q that passes through the </a:t>
            </a:r>
            <a:r>
              <a:rPr lang="en-US" altLang="en-US" u="sng">
                <a:ea typeface="MS PGothic" charset="-128"/>
              </a:rPr>
              <a:t>unit area </a:t>
            </a:r>
            <a:r>
              <a:rPr lang="en-US" altLang="en-US">
                <a:ea typeface="MS PGothic" charset="-128"/>
              </a:rPr>
              <a:t>in the time </a:t>
            </a:r>
            <a:r>
              <a:rPr lang="en-US" altLang="en-US">
                <a:latin typeface="Symbol" charset="2"/>
                <a:ea typeface="MS PGothic" charset="-128"/>
              </a:rPr>
              <a:t>d</a:t>
            </a:r>
            <a:r>
              <a:rPr lang="en-US" altLang="en-US">
                <a:ea typeface="MS PGothic" charset="-128"/>
              </a:rPr>
              <a:t>t is:</a:t>
            </a:r>
          </a:p>
          <a:p>
            <a:pPr lvl="1" eaLnBrk="1" hangingPunct="1">
              <a:buFontTx/>
              <a:buNone/>
            </a:pPr>
            <a:r>
              <a:rPr lang="en-US" altLang="en-US">
                <a:ea typeface="MS PGothic" charset="-128"/>
              </a:rPr>
              <a:t>				</a:t>
            </a:r>
            <a:r>
              <a:rPr lang="en-US" altLang="en-US">
                <a:latin typeface="Symbol" charset="2"/>
                <a:ea typeface="MS PGothic" charset="-128"/>
              </a:rPr>
              <a:t>d</a:t>
            </a:r>
            <a:r>
              <a:rPr lang="en-US" altLang="en-US">
                <a:ea typeface="MS PGothic" charset="-128"/>
              </a:rPr>
              <a:t>Q=C u</a:t>
            </a:r>
            <a:r>
              <a:rPr lang="en-US" altLang="en-US" baseline="-25000">
                <a:ea typeface="MS PGothic" charset="-128"/>
              </a:rPr>
              <a:t>x</a:t>
            </a:r>
            <a:r>
              <a:rPr lang="en-US" altLang="en-US">
                <a:ea typeface="MS PGothic" charset="-128"/>
              </a:rPr>
              <a:t> </a:t>
            </a:r>
            <a:r>
              <a:rPr lang="en-US" altLang="en-US">
                <a:latin typeface="Symbol" charset="2"/>
                <a:ea typeface="MS PGothic" charset="-128"/>
              </a:rPr>
              <a:t>d</a:t>
            </a:r>
            <a:r>
              <a:rPr lang="en-US" altLang="en-US">
                <a:ea typeface="MS PGothic" charset="-128"/>
              </a:rPr>
              <a:t>t [moli/m</a:t>
            </a:r>
            <a:r>
              <a:rPr lang="en-US" altLang="en-US" baseline="30000">
                <a:ea typeface="MS PGothic" charset="-128"/>
              </a:rPr>
              <a:t>2</a:t>
            </a:r>
            <a:r>
              <a:rPr lang="en-US" altLang="en-US">
                <a:ea typeface="MS PGothic" charset="-128"/>
              </a:rPr>
              <a:t>]</a:t>
            </a:r>
          </a:p>
          <a:p>
            <a:pPr eaLnBrk="1" hangingPunct="1"/>
            <a:r>
              <a:rPr lang="en-US" altLang="en-US">
                <a:ea typeface="MS PGothic" charset="-128"/>
              </a:rPr>
              <a:t>C is the concentration (mol/m</a:t>
            </a:r>
            <a:r>
              <a:rPr lang="en-US" altLang="en-US" baseline="30000">
                <a:ea typeface="MS PGothic" charset="-128"/>
              </a:rPr>
              <a:t>3</a:t>
            </a:r>
            <a:r>
              <a:rPr lang="en-US" altLang="en-US">
                <a:ea typeface="MS PGothic" charset="-128"/>
              </a:rPr>
              <a:t>) in the polymer.</a:t>
            </a:r>
          </a:p>
          <a:p>
            <a:pPr eaLnBrk="1" hangingPunct="1"/>
            <a:r>
              <a:rPr lang="en-US" altLang="en-US">
                <a:ea typeface="MS PGothic" charset="-128"/>
              </a:rPr>
              <a:t>The molar flow J=</a:t>
            </a:r>
            <a:r>
              <a:rPr lang="en-US" altLang="en-US">
                <a:latin typeface="Symbol" charset="2"/>
                <a:ea typeface="MS PGothic" charset="-128"/>
              </a:rPr>
              <a:t>d</a:t>
            </a:r>
            <a:r>
              <a:rPr lang="en-US" altLang="en-US">
                <a:ea typeface="MS PGothic" charset="-128"/>
              </a:rPr>
              <a:t>Q/</a:t>
            </a:r>
            <a:r>
              <a:rPr lang="en-US" altLang="en-US">
                <a:latin typeface="Symbol" charset="2"/>
                <a:ea typeface="MS PGothic" charset="-128"/>
              </a:rPr>
              <a:t>d</a:t>
            </a:r>
            <a:r>
              <a:rPr lang="en-US" altLang="en-US">
                <a:ea typeface="MS PGothic" charset="-128"/>
              </a:rPr>
              <a:t>t = C u</a:t>
            </a:r>
            <a:r>
              <a:rPr lang="en-US" altLang="en-US" baseline="-25000">
                <a:ea typeface="MS PGothic" charset="-128"/>
              </a:rPr>
              <a:t>x</a:t>
            </a:r>
            <a:r>
              <a:rPr lang="en-US" altLang="en-US">
                <a:ea typeface="MS PGothic" charset="-128"/>
              </a:rPr>
              <a:t>= -m</a:t>
            </a:r>
            <a:r>
              <a:rPr lang="en-US" altLang="en-US" baseline="-25000">
                <a:ea typeface="MS PGothic" charset="-128"/>
              </a:rPr>
              <a:t>t</a:t>
            </a:r>
            <a:r>
              <a:rPr lang="en-US" altLang="en-US">
                <a:ea typeface="MS PGothic" charset="-128"/>
              </a:rPr>
              <a:t>C </a:t>
            </a:r>
            <a:r>
              <a:rPr lang="en-US" altLang="en-US">
                <a:latin typeface="Symbol" charset="2"/>
                <a:ea typeface="MS PGothic" charset="-128"/>
              </a:rPr>
              <a:t>¶m</a:t>
            </a:r>
            <a:r>
              <a:rPr lang="en-US" altLang="en-US">
                <a:ea typeface="MS PGothic" charset="-128"/>
              </a:rPr>
              <a:t>/</a:t>
            </a:r>
            <a:r>
              <a:rPr lang="en-US" altLang="en-US">
                <a:latin typeface="Symbol" charset="2"/>
                <a:ea typeface="MS PGothic" charset="-128"/>
              </a:rPr>
              <a:t>¶</a:t>
            </a:r>
            <a:r>
              <a:rPr lang="en-US" altLang="en-US">
                <a:ea typeface="MS PGothic" charset="-128"/>
              </a:rPr>
              <a:t>x  </a:t>
            </a:r>
          </a:p>
          <a:p>
            <a:pPr algn="just" eaLnBrk="1" hangingPunct="1"/>
            <a:r>
              <a:rPr lang="en-US" altLang="en-US">
                <a:ea typeface="MS PGothic" charset="-128"/>
              </a:rPr>
              <a:t> </a:t>
            </a:r>
            <a:r>
              <a:rPr lang="en-US" altLang="en-US">
                <a:latin typeface="Symbol" charset="2"/>
                <a:ea typeface="MS PGothic" charset="-128"/>
              </a:rPr>
              <a:t>¶m</a:t>
            </a:r>
            <a:r>
              <a:rPr lang="en-US" altLang="en-US">
                <a:ea typeface="MS PGothic" charset="-128"/>
              </a:rPr>
              <a:t>/</a:t>
            </a:r>
            <a:r>
              <a:rPr lang="en-US" altLang="en-US">
                <a:latin typeface="Symbol" charset="2"/>
                <a:ea typeface="MS PGothic" charset="-128"/>
              </a:rPr>
              <a:t>¶</a:t>
            </a:r>
            <a:r>
              <a:rPr lang="en-US" altLang="en-US">
                <a:ea typeface="MS PGothic" charset="-128"/>
              </a:rPr>
              <a:t>x = </a:t>
            </a:r>
            <a:r>
              <a:rPr lang="en-US" altLang="en-US">
                <a:latin typeface="Symbol" charset="2"/>
                <a:ea typeface="MS PGothic" charset="-128"/>
              </a:rPr>
              <a:t>¶</a:t>
            </a:r>
            <a:r>
              <a:rPr lang="en-US" altLang="en-US">
                <a:ea typeface="MS PGothic" charset="-128"/>
              </a:rPr>
              <a:t>/</a:t>
            </a:r>
            <a:r>
              <a:rPr lang="en-US" altLang="en-US">
                <a:latin typeface="Symbol" charset="2"/>
                <a:ea typeface="MS PGothic" charset="-128"/>
              </a:rPr>
              <a:t>¶</a:t>
            </a:r>
            <a:r>
              <a:rPr lang="en-US" altLang="en-US">
                <a:ea typeface="MS PGothic" charset="-128"/>
              </a:rPr>
              <a:t>x(</a:t>
            </a:r>
            <a:r>
              <a:rPr lang="en-US" altLang="en-US">
                <a:latin typeface="Symbol" charset="2"/>
                <a:ea typeface="MS PGothic" charset="-128"/>
              </a:rPr>
              <a:t>¶</a:t>
            </a:r>
            <a:r>
              <a:rPr lang="en-US" altLang="en-US">
                <a:latin typeface="Times New Roman" charset="0"/>
                <a:ea typeface="MS PGothic" charset="-128"/>
              </a:rPr>
              <a:t>G</a:t>
            </a:r>
            <a:r>
              <a:rPr lang="en-US" altLang="en-US">
                <a:ea typeface="MS PGothic" charset="-128"/>
              </a:rPr>
              <a:t>/</a:t>
            </a:r>
            <a:r>
              <a:rPr lang="en-US" altLang="en-US">
                <a:latin typeface="Symbol" charset="2"/>
                <a:ea typeface="MS PGothic" charset="-128"/>
              </a:rPr>
              <a:t>¶</a:t>
            </a:r>
            <a:r>
              <a:rPr lang="en-US" altLang="en-US">
                <a:ea typeface="MS PGothic" charset="-128"/>
              </a:rPr>
              <a:t>n</a:t>
            </a:r>
            <a:r>
              <a:rPr lang="en-US" altLang="en-US" baseline="-25000">
                <a:ea typeface="MS PGothic" charset="-128"/>
              </a:rPr>
              <a:t>i</a:t>
            </a:r>
            <a:r>
              <a:rPr lang="en-US" altLang="en-US">
                <a:ea typeface="MS PGothic" charset="-128"/>
              </a:rPr>
              <a:t>) represents the gradient (driving force) that determines the mobility of the molecules against the resistance of the medium</a:t>
            </a:r>
          </a:p>
          <a:p>
            <a:pPr algn="just" eaLnBrk="1" hangingPunct="1"/>
            <a:r>
              <a:rPr lang="en-US" altLang="en-US">
                <a:solidFill>
                  <a:srgbClr val="000000"/>
                </a:solidFill>
                <a:ea typeface="MS PGothic" charset="-128"/>
              </a:rPr>
              <a:t>The </a:t>
            </a:r>
            <a:r>
              <a:rPr lang="en-US" altLang="en-US" i="1">
                <a:solidFill>
                  <a:srgbClr val="000000"/>
                </a:solidFill>
                <a:ea typeface="MS PGothic" charset="-128"/>
              </a:rPr>
              <a:t>thermodynamic diffusion coeffic</a:t>
            </a:r>
            <a:r>
              <a:rPr lang="en-US" altLang="en-US">
                <a:solidFill>
                  <a:srgbClr val="000000"/>
                </a:solidFill>
                <a:ea typeface="MS PGothic" charset="-128"/>
              </a:rPr>
              <a:t>ient D</a:t>
            </a:r>
            <a:r>
              <a:rPr lang="en-US" altLang="en-US" baseline="-30000">
                <a:solidFill>
                  <a:srgbClr val="000000"/>
                </a:solidFill>
                <a:ea typeface="MS PGothic" charset="-128"/>
              </a:rPr>
              <a:t>T</a:t>
            </a:r>
            <a:r>
              <a:rPr lang="en-US" altLang="en-US">
                <a:solidFill>
                  <a:srgbClr val="000000"/>
                </a:solidFill>
                <a:ea typeface="MS PGothic" charset="-128"/>
              </a:rPr>
              <a:t> is the kinetic parameter </a:t>
            </a:r>
            <a:r>
              <a:rPr lang="en-US" altLang="en-US">
                <a:ea typeface="MS PGothic" charset="-128"/>
              </a:rPr>
              <a:t>that measures how quickly the molecules of the permeating gas are moving in the diffusive medium. Indicating with J the 1D flow through a membrane, </a:t>
            </a:r>
            <a:r>
              <a:rPr lang="en-US" altLang="en-US">
                <a:solidFill>
                  <a:srgbClr val="000000"/>
                </a:solidFill>
                <a:ea typeface="MS PGothic" charset="-128"/>
              </a:rPr>
              <a:t>D</a:t>
            </a:r>
            <a:r>
              <a:rPr lang="en-US" altLang="en-US" baseline="-30000">
                <a:solidFill>
                  <a:srgbClr val="000000"/>
                </a:solidFill>
                <a:ea typeface="MS PGothic" charset="-128"/>
              </a:rPr>
              <a:t>T </a:t>
            </a:r>
            <a:r>
              <a:rPr lang="en-US" altLang="en-US">
                <a:solidFill>
                  <a:srgbClr val="000000"/>
                </a:solidFill>
                <a:ea typeface="MS PGothic" charset="-128"/>
              </a:rPr>
              <a:t>( m</a:t>
            </a:r>
            <a:r>
              <a:rPr lang="en-US" altLang="en-US" baseline="30000">
                <a:solidFill>
                  <a:srgbClr val="000000"/>
                </a:solidFill>
                <a:ea typeface="MS PGothic" charset="-128"/>
              </a:rPr>
              <a:t>2</a:t>
            </a:r>
            <a:r>
              <a:rPr lang="en-US" altLang="en-US">
                <a:solidFill>
                  <a:srgbClr val="000000"/>
                </a:solidFill>
                <a:ea typeface="MS PGothic" charset="-128"/>
              </a:rPr>
              <a:t>/s) </a:t>
            </a:r>
            <a:r>
              <a:rPr lang="en-US" altLang="en-US">
                <a:ea typeface="MS PGothic" charset="-128"/>
              </a:rPr>
              <a:t>is defined by the relation:</a:t>
            </a:r>
            <a:endParaRPr lang="it-IT" altLang="en-US">
              <a:solidFill>
                <a:srgbClr val="000000"/>
              </a:solidFill>
              <a:ea typeface="MS PGothic" charset="-128"/>
            </a:endParaRPr>
          </a:p>
        </p:txBody>
      </p:sp>
      <p:graphicFrame>
        <p:nvGraphicFramePr>
          <p:cNvPr id="4100" name="Object 6"/>
          <p:cNvGraphicFramePr>
            <a:graphicFrameLocks noChangeAspect="1"/>
          </p:cNvGraphicFramePr>
          <p:nvPr/>
        </p:nvGraphicFramePr>
        <p:xfrm>
          <a:off x="4071938" y="5572125"/>
          <a:ext cx="2149475" cy="882650"/>
        </p:xfrm>
        <a:graphic>
          <a:graphicData uri="http://schemas.openxmlformats.org/presentationml/2006/ole">
            <mc:AlternateContent xmlns:mc="http://schemas.openxmlformats.org/markup-compatibility/2006">
              <mc:Choice xmlns:v="urn:schemas-microsoft-com:vml" Requires="v">
                <p:oleObj name="Equation" r:id="rId2" imgW="965200" imgH="393700" progId="Equation.3">
                  <p:embed/>
                </p:oleObj>
              </mc:Choice>
              <mc:Fallback>
                <p:oleObj name="Equation" r:id="rId2" imgW="965200" imgH="3937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5572125"/>
                        <a:ext cx="21494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en-US">
                <a:ea typeface="MS PGothic" charset="-128"/>
              </a:rPr>
              <a:t>Drying of a PET granule: </a:t>
            </a:r>
            <a:r>
              <a:rPr lang="it-IT" altLang="en-US">
                <a:latin typeface="Times New Roman" charset="0"/>
                <a:ea typeface="MS PGothic" charset="-128"/>
              </a:rPr>
              <a:t>D</a:t>
            </a:r>
            <a:r>
              <a:rPr lang="it-IT" altLang="en-US">
                <a:latin typeface="Symbol" charset="2"/>
                <a:ea typeface="MS PGothic" charset="-128"/>
              </a:rPr>
              <a:t>t</a:t>
            </a:r>
            <a:r>
              <a:rPr lang="it-IT" altLang="en-US">
                <a:latin typeface="Times New Roman" charset="0"/>
                <a:ea typeface="MS PGothic" charset="-128"/>
              </a:rPr>
              <a:t>/l</a:t>
            </a:r>
            <a:r>
              <a:rPr lang="it-IT" altLang="en-US" baseline="30000">
                <a:latin typeface="Times New Roman" charset="0"/>
                <a:ea typeface="MS PGothic" charset="-128"/>
              </a:rPr>
              <a:t>2</a:t>
            </a:r>
            <a:r>
              <a:rPr lang="it-IT" altLang="en-US">
                <a:latin typeface="Times New Roman" charset="0"/>
                <a:ea typeface="MS PGothic" charset="-128"/>
              </a:rPr>
              <a:t>&gt;&gt;1</a:t>
            </a:r>
            <a:r>
              <a:rPr lang="it-IT" altLang="en-US">
                <a:ea typeface="MS PGothic" charset="-128"/>
              </a:rPr>
              <a:t> </a:t>
            </a:r>
          </a:p>
        </p:txBody>
      </p:sp>
      <p:graphicFrame>
        <p:nvGraphicFramePr>
          <p:cNvPr id="123270" name="Group 390"/>
          <p:cNvGraphicFramePr>
            <a:graphicFrameLocks noGrp="1"/>
          </p:cNvGraphicFramePr>
          <p:nvPr/>
        </p:nvGraphicFramePr>
        <p:xfrm>
          <a:off x="395288" y="1268413"/>
          <a:ext cx="7489825" cy="5249863"/>
        </p:xfrm>
        <a:graphic>
          <a:graphicData uri="http://schemas.openxmlformats.org/drawingml/2006/table">
            <a:tbl>
              <a:tblPr/>
              <a:tblGrid>
                <a:gridCol w="216058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11525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Temperature, °C</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D</a:t>
                      </a:r>
                      <a:r>
                        <a:rPr kumimoji="0" lang="it-IT" altLang="en-US" sz="2000" b="0" i="0" u="none" strike="noStrike" cap="none" normalizeH="0" baseline="-25000">
                          <a:ln>
                            <a:noFill/>
                          </a:ln>
                          <a:solidFill>
                            <a:schemeClr val="tx1"/>
                          </a:solidFill>
                          <a:effectLst/>
                          <a:latin typeface="Arial" charset="0"/>
                          <a:ea typeface="MS PGothic" charset="-128"/>
                        </a:rPr>
                        <a:t>PET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(m</a:t>
                      </a:r>
                      <a:r>
                        <a:rPr kumimoji="0" lang="it-IT" altLang="en-US" sz="2000" b="0" i="0" u="none" strike="noStrike" cap="none" normalizeH="0" baseline="30000">
                          <a:ln>
                            <a:noFill/>
                          </a:ln>
                          <a:solidFill>
                            <a:schemeClr val="tx1"/>
                          </a:solidFill>
                          <a:effectLst/>
                          <a:latin typeface="Arial" charset="0"/>
                          <a:ea typeface="MS PGothic" charset="-128"/>
                        </a:rPr>
                        <a:t>2</a:t>
                      </a:r>
                      <a:r>
                        <a:rPr kumimoji="0" lang="it-IT" altLang="en-US" sz="2000" b="0" i="0" u="none" strike="noStrike" cap="none" normalizeH="0" baseline="0">
                          <a:ln>
                            <a:noFill/>
                          </a:ln>
                          <a:solidFill>
                            <a:schemeClr val="tx1"/>
                          </a:solidFill>
                          <a:effectLst/>
                          <a:latin typeface="Arial" charset="0"/>
                          <a:ea typeface="MS PGothic" charset="-128"/>
                        </a:rPr>
                        <a:t>/s )</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Times New Roman" charset="0"/>
                          <a:ea typeface="MS PGothic" charset="-128"/>
                        </a:rPr>
                        <a:t>D</a:t>
                      </a: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Times New Roman" charset="0"/>
                          <a:ea typeface="MS PGothic" charset="-128"/>
                        </a:rPr>
                        <a:t>/l</a:t>
                      </a:r>
                      <a:r>
                        <a:rPr kumimoji="0" lang="it-IT" altLang="en-US" sz="2000" b="0" i="0" u="none" strike="noStrike" cap="none" normalizeH="0" baseline="30000">
                          <a:ln>
                            <a:noFill/>
                          </a:ln>
                          <a:solidFill>
                            <a:schemeClr val="tx1"/>
                          </a:solidFill>
                          <a:effectLst/>
                          <a:latin typeface="Times New Roman" charset="0"/>
                          <a:ea typeface="MS PGothic" charset="-128"/>
                        </a:rPr>
                        <a:t>2 </a:t>
                      </a:r>
                      <a:r>
                        <a:rPr kumimoji="0" lang="it-IT" altLang="en-US" sz="2000" b="0" i="0" u="none" strike="noStrike" cap="none" normalizeH="0" baseline="0">
                          <a:ln>
                            <a:noFill/>
                          </a:ln>
                          <a:solidFill>
                            <a:schemeClr val="tx1"/>
                          </a:solidFill>
                          <a:effectLst/>
                          <a:latin typeface="Times New Roman" charset="0"/>
                          <a:ea typeface="MS PGothic" charset="-128"/>
                        </a:rPr>
                        <a:t>with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Arial" charset="0"/>
                          <a:ea typeface="MS PGothic" charset="-128"/>
                        </a:rPr>
                        <a:t>=100 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l=1mm</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Times New Roman" charset="0"/>
                          <a:ea typeface="MS PGothic" charset="-128"/>
                        </a:rPr>
                        <a:t>D</a:t>
                      </a: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Times New Roman" charset="0"/>
                          <a:ea typeface="MS PGothic" charset="-128"/>
                        </a:rPr>
                        <a:t>/l</a:t>
                      </a:r>
                      <a:r>
                        <a:rPr kumimoji="0" lang="it-IT" altLang="en-US" sz="2000" b="0" i="0" u="none" strike="noStrike" cap="none" normalizeH="0" baseline="30000">
                          <a:ln>
                            <a:noFill/>
                          </a:ln>
                          <a:solidFill>
                            <a:schemeClr val="tx1"/>
                          </a:solidFill>
                          <a:effectLst/>
                          <a:latin typeface="Times New Roman" charset="0"/>
                          <a:ea typeface="MS PGothic" charset="-128"/>
                        </a:rPr>
                        <a:t>2 </a:t>
                      </a:r>
                      <a:r>
                        <a:rPr kumimoji="0" lang="it-IT" altLang="en-US" sz="2000" b="0" i="0" u="none" strike="noStrike" cap="none" normalizeH="0" baseline="0">
                          <a:ln>
                            <a:noFill/>
                          </a:ln>
                          <a:solidFill>
                            <a:schemeClr val="tx1"/>
                          </a:solidFill>
                          <a:effectLst/>
                          <a:latin typeface="Times New Roman" charset="0"/>
                          <a:ea typeface="MS PGothic" charset="-128"/>
                        </a:rPr>
                        <a:t>with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Arial" charset="0"/>
                          <a:ea typeface="MS PGothic" charset="-128"/>
                        </a:rPr>
                        <a:t>=1000 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l=1mm</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Times New Roman" charset="0"/>
                          <a:ea typeface="MS PGothic" charset="-128"/>
                        </a:rPr>
                        <a:t>D</a:t>
                      </a: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Times New Roman" charset="0"/>
                          <a:ea typeface="MS PGothic" charset="-128"/>
                        </a:rPr>
                        <a:t>/l</a:t>
                      </a:r>
                      <a:r>
                        <a:rPr kumimoji="0" lang="it-IT" altLang="en-US" sz="2000" b="0" i="0" u="none" strike="noStrike" cap="none" normalizeH="0" baseline="30000">
                          <a:ln>
                            <a:noFill/>
                          </a:ln>
                          <a:solidFill>
                            <a:schemeClr val="tx1"/>
                          </a:solidFill>
                          <a:effectLst/>
                          <a:latin typeface="Times New Roman" charset="0"/>
                          <a:ea typeface="MS PGothic" charset="-128"/>
                        </a:rPr>
                        <a:t>2 </a:t>
                      </a:r>
                      <a:r>
                        <a:rPr kumimoji="0" lang="it-IT" altLang="en-US" sz="2000" b="0" i="0" u="none" strike="noStrike" cap="none" normalizeH="0" baseline="0">
                          <a:ln>
                            <a:noFill/>
                          </a:ln>
                          <a:solidFill>
                            <a:schemeClr val="tx1"/>
                          </a:solidFill>
                          <a:effectLst/>
                          <a:latin typeface="Times New Roman" charset="0"/>
                          <a:ea typeface="MS PGothic" charset="-128"/>
                        </a:rPr>
                        <a:t>with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Arial" charset="0"/>
                          <a:ea typeface="MS PGothic" charset="-128"/>
                        </a:rPr>
                        <a:t>=1000 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l=0.5mm</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20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7.55E-12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7.55E-04</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7.55E-03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3.02E-02</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40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1.90E-12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1.90E-03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1.90E-02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7.60E-02</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60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4.20E-11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4.20E-03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4.20E-02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1.68E-01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70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8.60E-11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8.60E-03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8.60E-02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3.44E-01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80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1.00E-09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1.00E-01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1.00E+00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4.00E+00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100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2.00E-09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2.00E-01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2.00E+00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8.00E+00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120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3.10E-09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3.10E-01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3.10E+00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1.24E+01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140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5.00E-09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5.00E-01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5.00E+00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2.00E+01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76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160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7.80E-09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7.80E-01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7.80E+00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3.12E+01</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180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1.20E-08</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1.20E+00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1.20E+01</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4.80E+01</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pSp>
        <p:nvGrpSpPr>
          <p:cNvPr id="23633" name="Group 391"/>
          <p:cNvGrpSpPr>
            <a:grpSpLocks/>
          </p:cNvGrpSpPr>
          <p:nvPr/>
        </p:nvGrpSpPr>
        <p:grpSpPr bwMode="auto">
          <a:xfrm>
            <a:off x="8027988" y="3644900"/>
            <a:ext cx="936625" cy="720725"/>
            <a:chOff x="5057" y="2296"/>
            <a:chExt cx="590" cy="454"/>
          </a:xfrm>
        </p:grpSpPr>
        <p:sp>
          <p:nvSpPr>
            <p:cNvPr id="23634" name="AutoShape 281"/>
            <p:cNvSpPr>
              <a:spLocks noChangeArrowheads="1"/>
            </p:cNvSpPr>
            <p:nvPr/>
          </p:nvSpPr>
          <p:spPr bwMode="auto">
            <a:xfrm>
              <a:off x="5057" y="2296"/>
              <a:ext cx="590" cy="454"/>
            </a:xfrm>
            <a:prstGeom prst="leftArrow">
              <a:avLst>
                <a:gd name="adj1" fmla="val 50000"/>
                <a:gd name="adj2" fmla="val 32489"/>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3635" name="Text Box 282"/>
            <p:cNvSpPr txBox="1">
              <a:spLocks noChangeArrowheads="1"/>
            </p:cNvSpPr>
            <p:nvPr/>
          </p:nvSpPr>
          <p:spPr bwMode="auto">
            <a:xfrm>
              <a:off x="5272" y="2383"/>
              <a:ext cx="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000"/>
                <a:t>T</a:t>
              </a:r>
              <a:r>
                <a:rPr lang="it-IT" altLang="en-US" sz="2000" baseline="-25000"/>
                <a:t>g</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it-IT" altLang="en-US">
                <a:ea typeface="MS PGothic" charset="-128"/>
              </a:rPr>
              <a:t>Summary</a:t>
            </a:r>
          </a:p>
        </p:txBody>
      </p:sp>
      <p:sp>
        <p:nvSpPr>
          <p:cNvPr id="24579" name="Rectangle 3"/>
          <p:cNvSpPr>
            <a:spLocks noGrp="1" noChangeArrowheads="1"/>
          </p:cNvSpPr>
          <p:nvPr>
            <p:ph type="body" idx="1"/>
          </p:nvPr>
        </p:nvSpPr>
        <p:spPr>
          <a:xfrm>
            <a:off x="250825" y="1196975"/>
            <a:ext cx="8893175" cy="5400675"/>
          </a:xfrm>
        </p:spPr>
        <p:txBody>
          <a:bodyPr/>
          <a:lstStyle/>
          <a:p>
            <a:pPr eaLnBrk="1" hangingPunct="1"/>
            <a:r>
              <a:rPr lang="en-US" altLang="en-US" sz="2000">
                <a:ea typeface="MS PGothic" charset="-128"/>
              </a:rPr>
              <a:t>The specimen geometry is critical for measuring D (flat plate: ratio  </a:t>
            </a:r>
          </a:p>
          <a:p>
            <a:pPr eaLnBrk="1" hangingPunct="1">
              <a:buFontTx/>
              <a:buNone/>
            </a:pPr>
            <a:r>
              <a:rPr lang="en-US" altLang="en-US" sz="2000">
                <a:ea typeface="MS PGothic" charset="-128"/>
              </a:rPr>
              <a:t>side / thickness at least 20)</a:t>
            </a:r>
          </a:p>
          <a:p>
            <a:pPr eaLnBrk="1" hangingPunct="1"/>
            <a:r>
              <a:rPr lang="en-US" altLang="en-US" sz="2000">
                <a:ea typeface="MS PGothic" charset="-128"/>
              </a:rPr>
              <a:t>For measurements of S, just the maximum amount absorbed is relevant, and therefore the geometry of the sample is not relevant.</a:t>
            </a:r>
          </a:p>
          <a:p>
            <a:pPr eaLnBrk="1" hangingPunct="1"/>
            <a:r>
              <a:rPr lang="it-IT" altLang="en-US" sz="2000">
                <a:ea typeface="MS PGothic" charset="-128"/>
              </a:rPr>
              <a:t>Ideal Fickian system: </a:t>
            </a:r>
            <a:endParaRPr lang="it-IT" altLang="en-US" sz="1800">
              <a:ea typeface="MS PGothic" charset="-128"/>
            </a:endParaRPr>
          </a:p>
          <a:p>
            <a:pPr lvl="1" eaLnBrk="1" hangingPunct="1"/>
            <a:r>
              <a:rPr lang="it-IT" altLang="en-US" sz="1800">
                <a:ea typeface="MS PGothic" charset="-128"/>
              </a:rPr>
              <a:t>D is measured </a:t>
            </a:r>
            <a:r>
              <a:rPr lang="en-US" altLang="en-US" sz="1800">
                <a:ea typeface="MS PGothic" charset="-128"/>
              </a:rPr>
              <a:t>by an absorption test and plots of </a:t>
            </a:r>
            <a:r>
              <a:rPr lang="it-IT" altLang="en-US" sz="1800">
                <a:ea typeface="MS PGothic" charset="-128"/>
              </a:rPr>
              <a:t>M</a:t>
            </a:r>
            <a:r>
              <a:rPr lang="it-IT" altLang="en-US" sz="1800" baseline="-25000">
                <a:ea typeface="MS PGothic" charset="-128"/>
              </a:rPr>
              <a:t>t</a:t>
            </a:r>
            <a:r>
              <a:rPr lang="it-IT" altLang="en-US" sz="1800">
                <a:ea typeface="MS PGothic" charset="-128"/>
              </a:rPr>
              <a:t>/</a:t>
            </a:r>
            <a:r>
              <a:rPr lang="it-IT" altLang="en-US" sz="1800">
                <a:latin typeface="Times New Roman" charset="0"/>
                <a:ea typeface="MS PGothic" charset="-128"/>
              </a:rPr>
              <a:t> M</a:t>
            </a:r>
            <a:r>
              <a:rPr lang="it-IT" altLang="en-US" sz="1800" baseline="-25000">
                <a:latin typeface="Symbol" charset="2"/>
                <a:ea typeface="MS PGothic" charset="-128"/>
              </a:rPr>
              <a:t>¥ </a:t>
            </a:r>
            <a:r>
              <a:rPr lang="it-IT" altLang="en-US" sz="1800">
                <a:ea typeface="MS PGothic" charset="-128"/>
              </a:rPr>
              <a:t>vs. t</a:t>
            </a:r>
            <a:r>
              <a:rPr lang="it-IT" altLang="en-US" sz="1800" baseline="30000">
                <a:ea typeface="MS PGothic" charset="-128"/>
              </a:rPr>
              <a:t>0.5</a:t>
            </a:r>
            <a:r>
              <a:rPr lang="it-IT" altLang="en-US" sz="1800">
                <a:ea typeface="MS PGothic" charset="-128"/>
              </a:rPr>
              <a:t>/</a:t>
            </a:r>
            <a:r>
              <a:rPr lang="it-IT" altLang="en-US" sz="1800">
                <a:latin typeface="Times New Roman" charset="0"/>
                <a:ea typeface="MS PGothic" charset="-128"/>
              </a:rPr>
              <a:t>l </a:t>
            </a:r>
            <a:r>
              <a:rPr lang="it-IT" altLang="en-US" sz="1800">
                <a:ea typeface="MS PGothic" charset="-128"/>
              </a:rPr>
              <a:t>are</a:t>
            </a:r>
            <a:r>
              <a:rPr lang="it-IT" altLang="en-US" sz="1800">
                <a:latin typeface="Times New Roman" charset="0"/>
                <a:ea typeface="MS PGothic" charset="-128"/>
              </a:rPr>
              <a:t> </a:t>
            </a:r>
            <a:r>
              <a:rPr lang="en-US" altLang="en-US" sz="1800">
                <a:ea typeface="MS PGothic" charset="-128"/>
              </a:rPr>
              <a:t>linear </a:t>
            </a:r>
            <a:endParaRPr lang="it-IT" altLang="en-US" sz="1800">
              <a:ea typeface="MS PGothic" charset="-128"/>
            </a:endParaRPr>
          </a:p>
          <a:p>
            <a:pPr eaLnBrk="1" hangingPunct="1"/>
            <a:r>
              <a:rPr lang="it-IT" altLang="en-US" sz="2000">
                <a:ea typeface="MS PGothic" charset="-128"/>
              </a:rPr>
              <a:t>Non-ideal Fickian system D(C): </a:t>
            </a:r>
          </a:p>
          <a:p>
            <a:pPr lvl="1" eaLnBrk="1" hangingPunct="1"/>
            <a:r>
              <a:rPr lang="en-US" altLang="en-US" sz="1800">
                <a:ea typeface="MS PGothic" charset="-128"/>
              </a:rPr>
              <a:t>Linear plots are obtained as in the ideal case but a coefficient D which is an average between </a:t>
            </a:r>
            <a:r>
              <a:rPr lang="it-IT" altLang="en-US" sz="1800">
                <a:ea typeface="MS PGothic" charset="-128"/>
              </a:rPr>
              <a:t>D(</a:t>
            </a:r>
            <a:r>
              <a:rPr lang="it-IT" altLang="en-US" sz="1800">
                <a:latin typeface="Times New Roman" charset="0"/>
                <a:ea typeface="MS PGothic" charset="-128"/>
              </a:rPr>
              <a:t>C</a:t>
            </a:r>
            <a:r>
              <a:rPr lang="ja-JP" altLang="it-IT" sz="1800">
                <a:latin typeface="Times New Roman" charset="0"/>
                <a:ea typeface="MS PGothic" charset="-128"/>
              </a:rPr>
              <a:t>’</a:t>
            </a:r>
            <a:r>
              <a:rPr lang="it-IT" altLang="ja-JP" sz="1800" baseline="-25000">
                <a:latin typeface="Times New Roman" charset="0"/>
                <a:ea typeface="MS PGothic" charset="-128"/>
              </a:rPr>
              <a:t>o</a:t>
            </a:r>
            <a:r>
              <a:rPr lang="it-IT" altLang="ja-JP" sz="1800">
                <a:ea typeface="MS PGothic" charset="-128"/>
              </a:rPr>
              <a:t>) and D(</a:t>
            </a:r>
            <a:r>
              <a:rPr lang="it-IT" altLang="ja-JP" sz="1800">
                <a:latin typeface="Times New Roman" charset="0"/>
                <a:ea typeface="MS PGothic" charset="-128"/>
              </a:rPr>
              <a:t>C</a:t>
            </a:r>
            <a:r>
              <a:rPr lang="it-IT" altLang="ja-JP" sz="1800" baseline="-25000">
                <a:latin typeface="Times New Roman" charset="0"/>
                <a:ea typeface="MS PGothic" charset="-128"/>
              </a:rPr>
              <a:t>o</a:t>
            </a:r>
            <a:r>
              <a:rPr lang="it-IT" altLang="ja-JP" sz="1800">
                <a:ea typeface="MS PGothic" charset="-128"/>
              </a:rPr>
              <a:t>) is measured.</a:t>
            </a:r>
          </a:p>
          <a:p>
            <a:pPr lvl="1" eaLnBrk="1" hangingPunct="1"/>
            <a:r>
              <a:rPr lang="en-US" altLang="en-US" sz="1800">
                <a:ea typeface="MS PGothic" charset="-128"/>
              </a:rPr>
              <a:t>Absorption and desorption do not follow the same behaviour.</a:t>
            </a:r>
            <a:endParaRPr lang="it-IT" altLang="en-US" sz="1800">
              <a:ea typeface="MS PGothic" charset="-128"/>
            </a:endParaRPr>
          </a:p>
          <a:p>
            <a:pPr eaLnBrk="1" hangingPunct="1"/>
            <a:r>
              <a:rPr lang="it-IT" altLang="en-US" sz="2000">
                <a:ea typeface="MS PGothic" charset="-128"/>
              </a:rPr>
              <a:t>Non-Fickian systems :</a:t>
            </a:r>
          </a:p>
          <a:p>
            <a:pPr lvl="1" eaLnBrk="1" hangingPunct="1"/>
            <a:r>
              <a:rPr lang="it-IT" altLang="en-US" sz="1800">
                <a:ea typeface="MS PGothic" charset="-128"/>
              </a:rPr>
              <a:t>The initial part of the plot </a:t>
            </a:r>
            <a:r>
              <a:rPr lang="it-IT" altLang="en-US">
                <a:latin typeface="Times New Roman" charset="0"/>
                <a:ea typeface="MS PGothic" charset="-128"/>
              </a:rPr>
              <a:t>M</a:t>
            </a:r>
            <a:r>
              <a:rPr lang="it-IT" altLang="en-US" baseline="-25000">
                <a:latin typeface="Times New Roman" charset="0"/>
                <a:ea typeface="MS PGothic" charset="-128"/>
              </a:rPr>
              <a:t>t</a:t>
            </a:r>
            <a:r>
              <a:rPr lang="it-IT" altLang="en-US">
                <a:latin typeface="Times New Roman" charset="0"/>
                <a:ea typeface="MS PGothic" charset="-128"/>
              </a:rPr>
              <a:t>/M</a:t>
            </a:r>
            <a:r>
              <a:rPr lang="it-IT" altLang="en-US" baseline="-25000">
                <a:latin typeface="Symbol" charset="2"/>
                <a:ea typeface="MS PGothic" charset="-128"/>
              </a:rPr>
              <a:t>¥</a:t>
            </a:r>
            <a:r>
              <a:rPr lang="it-IT" altLang="en-US">
                <a:latin typeface="Times New Roman" charset="0"/>
                <a:ea typeface="MS PGothic" charset="-128"/>
              </a:rPr>
              <a:t> vs. (t)</a:t>
            </a:r>
            <a:r>
              <a:rPr lang="it-IT" altLang="en-US" baseline="30000">
                <a:latin typeface="Times New Roman" charset="0"/>
                <a:ea typeface="MS PGothic" charset="-128"/>
              </a:rPr>
              <a:t>0.5</a:t>
            </a:r>
            <a:r>
              <a:rPr lang="it-IT" altLang="en-US">
                <a:latin typeface="Times New Roman" charset="0"/>
                <a:ea typeface="MS PGothic" charset="-128"/>
              </a:rPr>
              <a:t> is not linear</a:t>
            </a:r>
          </a:p>
          <a:p>
            <a:pPr lvl="1" eaLnBrk="1" hangingPunct="1"/>
            <a:r>
              <a:rPr lang="it-IT" altLang="en-US">
                <a:latin typeface="Times New Roman" charset="0"/>
                <a:ea typeface="MS PGothic" charset="-128"/>
              </a:rPr>
              <a:t>A plot of M</a:t>
            </a:r>
            <a:r>
              <a:rPr lang="it-IT" altLang="en-US" baseline="-25000">
                <a:latin typeface="Times New Roman" charset="0"/>
                <a:ea typeface="MS PGothic" charset="-128"/>
              </a:rPr>
              <a:t>t</a:t>
            </a:r>
            <a:r>
              <a:rPr lang="it-IT" altLang="en-US">
                <a:latin typeface="Times New Roman" charset="0"/>
                <a:ea typeface="MS PGothic" charset="-128"/>
              </a:rPr>
              <a:t>/M</a:t>
            </a:r>
            <a:r>
              <a:rPr lang="it-IT" altLang="en-US" baseline="-25000">
                <a:latin typeface="Symbol" charset="2"/>
                <a:ea typeface="MS PGothic" charset="-128"/>
              </a:rPr>
              <a:t>¥</a:t>
            </a:r>
            <a:r>
              <a:rPr lang="it-IT" altLang="en-US">
                <a:latin typeface="Times New Roman" charset="0"/>
                <a:ea typeface="MS PGothic" charset="-128"/>
              </a:rPr>
              <a:t> vs. t</a:t>
            </a:r>
            <a:r>
              <a:rPr lang="it-IT" altLang="en-US" baseline="30000">
                <a:latin typeface="Times New Roman" charset="0"/>
                <a:ea typeface="MS PGothic" charset="-128"/>
              </a:rPr>
              <a:t>0.5</a:t>
            </a:r>
            <a:r>
              <a:rPr lang="it-IT" altLang="en-US">
                <a:latin typeface="Times New Roman" charset="0"/>
                <a:ea typeface="MS PGothic" charset="-128"/>
              </a:rPr>
              <a:t>/l changes with l</a:t>
            </a:r>
          </a:p>
          <a:p>
            <a:pPr eaLnBrk="1" hangingPunct="1"/>
            <a:r>
              <a:rPr lang="it-IT" altLang="en-US">
                <a:latin typeface="Times New Roman" charset="0"/>
                <a:ea typeface="MS PGothic" charset="-128"/>
              </a:rPr>
              <a:t>The solubility coefficient can be obtained from the measurement of </a:t>
            </a:r>
            <a:r>
              <a:rPr lang="it-IT" altLang="en-US" sz="2000">
                <a:latin typeface="Times New Roman" charset="0"/>
                <a:ea typeface="MS PGothic" charset="-128"/>
              </a:rPr>
              <a:t>M</a:t>
            </a:r>
            <a:r>
              <a:rPr lang="it-IT" altLang="en-US" sz="2000" baseline="-25000">
                <a:latin typeface="Symbol" charset="2"/>
                <a:ea typeface="MS PGothic" charset="-128"/>
              </a:rPr>
              <a:t>¥</a:t>
            </a:r>
            <a:r>
              <a:rPr lang="it-IT" altLang="en-US" sz="2000">
                <a:latin typeface="Times New Roman" charset="0"/>
                <a:ea typeface="MS PGothic" charset="-128"/>
              </a:rPr>
              <a:t> .</a:t>
            </a:r>
          </a:p>
          <a:p>
            <a:pPr lvl="1" eaLnBrk="1" hangingPunct="1"/>
            <a:r>
              <a:rPr lang="it-IT" altLang="en-US">
                <a:latin typeface="Times New Roman" charset="0"/>
                <a:ea typeface="MS PGothic" charset="-128"/>
              </a:rPr>
              <a:t>M</a:t>
            </a:r>
            <a:r>
              <a:rPr lang="it-IT" altLang="en-US" baseline="-25000">
                <a:latin typeface="Symbol" charset="2"/>
                <a:ea typeface="MS PGothic" charset="-128"/>
              </a:rPr>
              <a:t>¥</a:t>
            </a:r>
            <a:r>
              <a:rPr lang="it-IT" altLang="en-US">
                <a:latin typeface="Times New Roman" charset="0"/>
                <a:ea typeface="MS PGothic" charset="-128"/>
              </a:rPr>
              <a:t> .=2 A l </a:t>
            </a:r>
            <a:r>
              <a:rPr lang="it-IT" altLang="en-US">
                <a:latin typeface="Symbol" charset="2"/>
                <a:ea typeface="MS PGothic" charset="-128"/>
              </a:rPr>
              <a:t>½ </a:t>
            </a:r>
            <a:r>
              <a:rPr lang="it-IT" altLang="en-US">
                <a:latin typeface="Times New Roman" charset="0"/>
                <a:ea typeface="MS PGothic" charset="-128"/>
              </a:rPr>
              <a:t>C</a:t>
            </a:r>
            <a:r>
              <a:rPr lang="ja-JP" altLang="it-IT">
                <a:latin typeface="Times New Roman" charset="0"/>
                <a:ea typeface="MS PGothic" charset="-128"/>
              </a:rPr>
              <a:t>’</a:t>
            </a:r>
            <a:r>
              <a:rPr lang="it-IT" altLang="ja-JP" baseline="-25000">
                <a:latin typeface="Times New Roman" charset="0"/>
                <a:ea typeface="MS PGothic" charset="-128"/>
              </a:rPr>
              <a:t>o</a:t>
            </a:r>
            <a:r>
              <a:rPr lang="it-IT" altLang="ja-JP">
                <a:ea typeface="MS PGothic" charset="-128"/>
              </a:rPr>
              <a:t> - </a:t>
            </a:r>
            <a:r>
              <a:rPr lang="it-IT" altLang="ja-JP">
                <a:latin typeface="Times New Roman" charset="0"/>
                <a:ea typeface="MS PGothic" charset="-128"/>
              </a:rPr>
              <a:t>C</a:t>
            </a:r>
            <a:r>
              <a:rPr lang="it-IT" altLang="ja-JP" baseline="-25000">
                <a:latin typeface="Times New Roman" charset="0"/>
                <a:ea typeface="MS PGothic" charset="-128"/>
              </a:rPr>
              <a:t>o </a:t>
            </a:r>
            <a:r>
              <a:rPr lang="it-IT" altLang="ja-JP">
                <a:latin typeface="Symbol" charset="2"/>
                <a:ea typeface="MS PGothic" charset="-128"/>
              </a:rPr>
              <a:t>½</a:t>
            </a:r>
            <a:r>
              <a:rPr lang="it-IT" altLang="ja-JP">
                <a:latin typeface="Times New Roman" charset="0"/>
                <a:ea typeface="MS PGothic" charset="-128"/>
              </a:rPr>
              <a:t> = 2 A l S</a:t>
            </a:r>
            <a:r>
              <a:rPr lang="it-IT" altLang="ja-JP">
                <a:latin typeface="Symbol" charset="2"/>
                <a:ea typeface="MS PGothic" charset="-128"/>
              </a:rPr>
              <a:t>½ </a:t>
            </a:r>
            <a:r>
              <a:rPr lang="it-IT" altLang="ja-JP">
                <a:latin typeface="Times New Roman" charset="0"/>
                <a:ea typeface="MS PGothic" charset="-128"/>
              </a:rPr>
              <a:t>a</a:t>
            </a:r>
            <a:r>
              <a:rPr lang="ja-JP" altLang="it-IT">
                <a:latin typeface="Times New Roman" charset="0"/>
                <a:ea typeface="MS PGothic" charset="-128"/>
              </a:rPr>
              <a:t>’</a:t>
            </a:r>
            <a:r>
              <a:rPr lang="it-IT" altLang="ja-JP" baseline="-25000">
                <a:latin typeface="Times New Roman" charset="0"/>
                <a:ea typeface="MS PGothic" charset="-128"/>
              </a:rPr>
              <a:t>o</a:t>
            </a:r>
            <a:r>
              <a:rPr lang="it-IT" altLang="ja-JP">
                <a:ea typeface="MS PGothic" charset="-128"/>
              </a:rPr>
              <a:t> - </a:t>
            </a:r>
            <a:r>
              <a:rPr lang="it-IT" altLang="ja-JP">
                <a:latin typeface="Times New Roman" charset="0"/>
                <a:ea typeface="MS PGothic" charset="-128"/>
              </a:rPr>
              <a:t>a</a:t>
            </a:r>
            <a:r>
              <a:rPr lang="it-IT" altLang="ja-JP" baseline="-25000">
                <a:latin typeface="Times New Roman" charset="0"/>
                <a:ea typeface="MS PGothic" charset="-128"/>
              </a:rPr>
              <a:t>o </a:t>
            </a:r>
            <a:r>
              <a:rPr lang="it-IT" altLang="ja-JP">
                <a:latin typeface="Symbol" charset="2"/>
                <a:ea typeface="MS PGothic" charset="-128"/>
              </a:rPr>
              <a:t>½</a:t>
            </a:r>
            <a:r>
              <a:rPr lang="it-IT" altLang="ja-JP">
                <a:latin typeface="Times New Roman" charset="0"/>
                <a:ea typeface="MS PGothic" charset="-128"/>
              </a:rPr>
              <a:t> if S is constant</a:t>
            </a:r>
          </a:p>
          <a:p>
            <a:pPr eaLnBrk="1" hangingPunct="1"/>
            <a:endParaRPr lang="it-IT" altLang="en-US" sz="2000">
              <a:latin typeface="Times New Roman" charset="0"/>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ea typeface="MS PGothic" charset="-128"/>
              </a:rPr>
              <a:t>Indirect measure of the concentration of water</a:t>
            </a:r>
            <a:endParaRPr lang="it-IT" altLang="en-US">
              <a:ea typeface="MS PGothic" charset="-128"/>
            </a:endParaRPr>
          </a:p>
        </p:txBody>
      </p:sp>
      <p:sp>
        <p:nvSpPr>
          <p:cNvPr id="25603" name="Rectangle 3"/>
          <p:cNvSpPr>
            <a:spLocks noGrp="1" noChangeArrowheads="1"/>
          </p:cNvSpPr>
          <p:nvPr>
            <p:ph type="body" idx="1"/>
          </p:nvPr>
        </p:nvSpPr>
        <p:spPr>
          <a:xfrm>
            <a:off x="179388" y="1125538"/>
            <a:ext cx="8785225" cy="5183187"/>
          </a:xfrm>
        </p:spPr>
        <p:txBody>
          <a:bodyPr/>
          <a:lstStyle/>
          <a:p>
            <a:pPr algn="just" eaLnBrk="1" hangingPunct="1"/>
            <a:r>
              <a:rPr lang="en-US" altLang="en-US">
                <a:ea typeface="MS PGothic" charset="-128"/>
              </a:rPr>
              <a:t>It is possible to measure the dielectric properties in a limited area of a polymer using interdigitated comb sensors (a capacitor)</a:t>
            </a:r>
          </a:p>
          <a:p>
            <a:pPr algn="just" eaLnBrk="1" hangingPunct="1"/>
            <a:r>
              <a:rPr lang="en-US" altLang="en-US">
                <a:ea typeface="MS PGothic" charset="-128"/>
              </a:rPr>
              <a:t>Applying an alternating electric field, the relative dielectric constant or permittivity of the polymer, associated with the mobility of the different types of dipoles, is measured.</a:t>
            </a:r>
          </a:p>
          <a:p>
            <a:pPr eaLnBrk="1" hangingPunct="1"/>
            <a:r>
              <a:rPr lang="en-US" altLang="en-US">
                <a:ea typeface="MS PGothic" charset="-128"/>
              </a:rPr>
              <a:t>The polymer is a dielectric characterized</a:t>
            </a:r>
            <a:br>
              <a:rPr lang="en-US" altLang="en-US">
                <a:ea typeface="MS PGothic" charset="-128"/>
              </a:rPr>
            </a:br>
            <a:r>
              <a:rPr lang="en-US" altLang="en-US">
                <a:ea typeface="MS PGothic" charset="-128"/>
              </a:rPr>
              <a:t>by a dielectric constant that depends on</a:t>
            </a:r>
            <a:br>
              <a:rPr lang="en-US" altLang="en-US">
                <a:ea typeface="MS PGothic" charset="-128"/>
              </a:rPr>
            </a:br>
            <a:r>
              <a:rPr lang="en-US" altLang="en-US">
                <a:ea typeface="MS PGothic" charset="-128"/>
              </a:rPr>
              <a:t>the amount and mobility of the dipoles</a:t>
            </a:r>
            <a:br>
              <a:rPr lang="en-US" altLang="en-US">
                <a:ea typeface="MS PGothic" charset="-128"/>
              </a:rPr>
            </a:br>
            <a:r>
              <a:rPr lang="en-US" altLang="en-US">
                <a:ea typeface="MS PGothic" charset="-128"/>
              </a:rPr>
              <a:t>present.</a:t>
            </a:r>
          </a:p>
          <a:p>
            <a:pPr eaLnBrk="1" hangingPunct="1"/>
            <a:r>
              <a:rPr lang="en-US" altLang="en-US">
                <a:ea typeface="MS PGothic" charset="-128"/>
              </a:rPr>
              <a:t>If the polymer absorbs water, the number</a:t>
            </a:r>
            <a:br>
              <a:rPr lang="en-US" altLang="en-US">
                <a:ea typeface="MS PGothic" charset="-128"/>
              </a:rPr>
            </a:br>
            <a:r>
              <a:rPr lang="en-US" altLang="en-US">
                <a:ea typeface="MS PGothic" charset="-128"/>
              </a:rPr>
              <a:t>of dipoles increases.</a:t>
            </a:r>
          </a:p>
          <a:p>
            <a:pPr eaLnBrk="1" hangingPunct="1"/>
            <a:r>
              <a:rPr lang="en-US" altLang="en-US">
                <a:ea typeface="MS PGothic" charset="-128"/>
              </a:rPr>
              <a:t>The H</a:t>
            </a:r>
            <a:r>
              <a:rPr lang="en-US" altLang="en-US" baseline="-25000">
                <a:ea typeface="MS PGothic" charset="-128"/>
              </a:rPr>
              <a:t>2</a:t>
            </a:r>
            <a:r>
              <a:rPr lang="en-US" altLang="en-US">
                <a:ea typeface="MS PGothic" charset="-128"/>
              </a:rPr>
              <a:t>O dipoles have a much higher mobility than those present in a glassy polymer.</a:t>
            </a:r>
          </a:p>
          <a:p>
            <a:pPr eaLnBrk="1" hangingPunct="1"/>
            <a:endParaRPr lang="it-IT" altLang="en-US">
              <a:ea typeface="MS PGothic" charset="-128"/>
            </a:endParaRPr>
          </a:p>
        </p:txBody>
      </p:sp>
      <p:grpSp>
        <p:nvGrpSpPr>
          <p:cNvPr id="25604" name="Group 26"/>
          <p:cNvGrpSpPr>
            <a:grpSpLocks/>
          </p:cNvGrpSpPr>
          <p:nvPr/>
        </p:nvGrpSpPr>
        <p:grpSpPr bwMode="auto">
          <a:xfrm>
            <a:off x="6516688" y="2708275"/>
            <a:ext cx="2303462" cy="2222500"/>
            <a:chOff x="1111" y="1525"/>
            <a:chExt cx="1451" cy="1400"/>
          </a:xfrm>
        </p:grpSpPr>
        <p:sp>
          <p:nvSpPr>
            <p:cNvPr id="25605" name="AutoShape 4"/>
            <p:cNvSpPr>
              <a:spLocks/>
            </p:cNvSpPr>
            <p:nvPr/>
          </p:nvSpPr>
          <p:spPr bwMode="auto">
            <a:xfrm>
              <a:off x="1701" y="161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6" name="AutoShape 5"/>
            <p:cNvSpPr>
              <a:spLocks/>
            </p:cNvSpPr>
            <p:nvPr/>
          </p:nvSpPr>
          <p:spPr bwMode="auto">
            <a:xfrm flipH="1">
              <a:off x="1837" y="170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7" name="AutoShape 6"/>
            <p:cNvSpPr>
              <a:spLocks/>
            </p:cNvSpPr>
            <p:nvPr/>
          </p:nvSpPr>
          <p:spPr bwMode="auto">
            <a:xfrm>
              <a:off x="1701" y="179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8" name="AutoShape 7"/>
            <p:cNvSpPr>
              <a:spLocks/>
            </p:cNvSpPr>
            <p:nvPr/>
          </p:nvSpPr>
          <p:spPr bwMode="auto">
            <a:xfrm flipH="1">
              <a:off x="1837" y="188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9" name="AutoShape 8"/>
            <p:cNvSpPr>
              <a:spLocks/>
            </p:cNvSpPr>
            <p:nvPr/>
          </p:nvSpPr>
          <p:spPr bwMode="auto">
            <a:xfrm flipH="1">
              <a:off x="1837" y="207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0" name="AutoShape 9"/>
            <p:cNvSpPr>
              <a:spLocks/>
            </p:cNvSpPr>
            <p:nvPr/>
          </p:nvSpPr>
          <p:spPr bwMode="auto">
            <a:xfrm>
              <a:off x="1701" y="197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1" name="AutoShape 10"/>
            <p:cNvSpPr>
              <a:spLocks/>
            </p:cNvSpPr>
            <p:nvPr/>
          </p:nvSpPr>
          <p:spPr bwMode="auto">
            <a:xfrm>
              <a:off x="1701" y="216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2" name="AutoShape 11"/>
            <p:cNvSpPr>
              <a:spLocks/>
            </p:cNvSpPr>
            <p:nvPr/>
          </p:nvSpPr>
          <p:spPr bwMode="auto">
            <a:xfrm flipH="1">
              <a:off x="1837" y="1525"/>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3" name="Line 12"/>
            <p:cNvSpPr>
              <a:spLocks noChangeShapeType="1"/>
            </p:cNvSpPr>
            <p:nvPr/>
          </p:nvSpPr>
          <p:spPr bwMode="auto">
            <a:xfrm flipV="1">
              <a:off x="1701" y="1616"/>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4" name="Line 13"/>
            <p:cNvSpPr>
              <a:spLocks noChangeShapeType="1"/>
            </p:cNvSpPr>
            <p:nvPr/>
          </p:nvSpPr>
          <p:spPr bwMode="auto">
            <a:xfrm flipV="1">
              <a:off x="2109" y="1525"/>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5" name="Line 14"/>
            <p:cNvSpPr>
              <a:spLocks noChangeShapeType="1"/>
            </p:cNvSpPr>
            <p:nvPr/>
          </p:nvSpPr>
          <p:spPr bwMode="auto">
            <a:xfrm flipH="1">
              <a:off x="1111" y="197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6" name="Line 15"/>
            <p:cNvSpPr>
              <a:spLocks noChangeShapeType="1"/>
            </p:cNvSpPr>
            <p:nvPr/>
          </p:nvSpPr>
          <p:spPr bwMode="auto">
            <a:xfrm>
              <a:off x="1111"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7" name="Line 16"/>
            <p:cNvSpPr>
              <a:spLocks noChangeShapeType="1"/>
            </p:cNvSpPr>
            <p:nvPr/>
          </p:nvSpPr>
          <p:spPr bwMode="auto">
            <a:xfrm>
              <a:off x="1111" y="2750"/>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8" name="Line 20"/>
            <p:cNvSpPr>
              <a:spLocks noChangeShapeType="1"/>
            </p:cNvSpPr>
            <p:nvPr/>
          </p:nvSpPr>
          <p:spPr bwMode="auto">
            <a:xfrm flipV="1">
              <a:off x="2562"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9" name="Line 21"/>
            <p:cNvSpPr>
              <a:spLocks noChangeShapeType="1"/>
            </p:cNvSpPr>
            <p:nvPr/>
          </p:nvSpPr>
          <p:spPr bwMode="auto">
            <a:xfrm flipH="1">
              <a:off x="2109" y="197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20" name="Oval 23"/>
            <p:cNvSpPr>
              <a:spLocks noChangeArrowheads="1"/>
            </p:cNvSpPr>
            <p:nvPr/>
          </p:nvSpPr>
          <p:spPr bwMode="auto">
            <a:xfrm>
              <a:off x="1748" y="2589"/>
              <a:ext cx="269" cy="336"/>
            </a:xfrm>
            <a:prstGeom prst="ellipse">
              <a:avLst/>
            </a:prstGeom>
            <a:solidFill>
              <a:schemeClr val="bg1"/>
            </a:solidFill>
            <a:ln w="9525">
              <a:solidFill>
                <a:schemeClr val="tx1"/>
              </a:solidFill>
              <a:round/>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000">
                  <a:latin typeface="Symbol" charset="2"/>
                </a:rPr>
                <a:t>~</a:t>
              </a:r>
              <a:endParaRPr lang="it-IT" altLang="en-US" sz="2000"/>
            </a:p>
          </p:txBody>
        </p:sp>
        <p:sp>
          <p:nvSpPr>
            <p:cNvPr id="25621" name="Line 25"/>
            <p:cNvSpPr>
              <a:spLocks noChangeShapeType="1"/>
            </p:cNvSpPr>
            <p:nvPr/>
          </p:nvSpPr>
          <p:spPr bwMode="auto">
            <a:xfrm>
              <a:off x="2018" y="2750"/>
              <a:ext cx="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578850" cy="561975"/>
          </a:xfrm>
        </p:spPr>
        <p:txBody>
          <a:bodyPr/>
          <a:lstStyle/>
          <a:p>
            <a:pPr eaLnBrk="1" hangingPunct="1"/>
            <a:r>
              <a:rPr lang="en-US" altLang="en-US">
                <a:ea typeface="MS PGothic" charset="-128"/>
              </a:rPr>
              <a:t>Indirect measurements of the concentration of water</a:t>
            </a:r>
            <a:endParaRPr lang="it-IT" altLang="en-US">
              <a:ea typeface="MS PGothic" charset="-128"/>
            </a:endParaRPr>
          </a:p>
        </p:txBody>
      </p:sp>
      <p:sp>
        <p:nvSpPr>
          <p:cNvPr id="26627" name="Rectangle 3"/>
          <p:cNvSpPr>
            <a:spLocks noGrp="1" noChangeArrowheads="1"/>
          </p:cNvSpPr>
          <p:nvPr>
            <p:ph type="body" idx="1"/>
          </p:nvPr>
        </p:nvSpPr>
        <p:spPr>
          <a:xfrm>
            <a:off x="457200" y="1125538"/>
            <a:ext cx="8229600" cy="1150937"/>
          </a:xfrm>
        </p:spPr>
        <p:txBody>
          <a:bodyPr/>
          <a:lstStyle/>
          <a:p>
            <a:pPr eaLnBrk="1" hangingPunct="1">
              <a:lnSpc>
                <a:spcPct val="90000"/>
              </a:lnSpc>
            </a:pPr>
            <a:r>
              <a:rPr lang="it-IT" altLang="en-US">
                <a:ea typeface="MS PGothic" charset="-128"/>
              </a:rPr>
              <a:t>Material: epoxy resin</a:t>
            </a:r>
          </a:p>
          <a:p>
            <a:pPr algn="just"/>
            <a:r>
              <a:rPr lang="en-US" altLang="en-US">
                <a:ea typeface="MS PGothic" charset="-128"/>
              </a:rPr>
              <a:t>Sample in the form of a thin film (0.8 mm) with the dielectric sensor in the middle.</a:t>
            </a:r>
          </a:p>
          <a:p>
            <a:pPr eaLnBrk="1" hangingPunct="1">
              <a:lnSpc>
                <a:spcPct val="90000"/>
              </a:lnSpc>
            </a:pPr>
            <a:endParaRPr lang="it-IT" altLang="en-US">
              <a:ea typeface="MS PGothic" charset="-128"/>
            </a:endParaRPr>
          </a:p>
        </p:txBody>
      </p:sp>
      <p:grpSp>
        <p:nvGrpSpPr>
          <p:cNvPr id="26628" name="Group 26"/>
          <p:cNvGrpSpPr>
            <a:grpSpLocks/>
          </p:cNvGrpSpPr>
          <p:nvPr/>
        </p:nvGrpSpPr>
        <p:grpSpPr bwMode="auto">
          <a:xfrm>
            <a:off x="4572000" y="2565400"/>
            <a:ext cx="4464050" cy="3390900"/>
            <a:chOff x="2744" y="1616"/>
            <a:chExt cx="2812" cy="2136"/>
          </a:xfrm>
        </p:grpSpPr>
        <p:grpSp>
          <p:nvGrpSpPr>
            <p:cNvPr id="26631" name="Group 4"/>
            <p:cNvGrpSpPr>
              <a:grpSpLocks/>
            </p:cNvGrpSpPr>
            <p:nvPr/>
          </p:nvGrpSpPr>
          <p:grpSpPr bwMode="auto">
            <a:xfrm>
              <a:off x="4105" y="1706"/>
              <a:ext cx="1451" cy="1400"/>
              <a:chOff x="1111" y="1525"/>
              <a:chExt cx="1451" cy="1400"/>
            </a:xfrm>
          </p:grpSpPr>
          <p:sp>
            <p:nvSpPr>
              <p:cNvPr id="26636" name="AutoShape 5"/>
              <p:cNvSpPr>
                <a:spLocks/>
              </p:cNvSpPr>
              <p:nvPr/>
            </p:nvSpPr>
            <p:spPr bwMode="auto">
              <a:xfrm>
                <a:off x="1701" y="161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7" name="AutoShape 6"/>
              <p:cNvSpPr>
                <a:spLocks/>
              </p:cNvSpPr>
              <p:nvPr/>
            </p:nvSpPr>
            <p:spPr bwMode="auto">
              <a:xfrm flipH="1">
                <a:off x="1837" y="170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8" name="AutoShape 7"/>
              <p:cNvSpPr>
                <a:spLocks/>
              </p:cNvSpPr>
              <p:nvPr/>
            </p:nvSpPr>
            <p:spPr bwMode="auto">
              <a:xfrm>
                <a:off x="1701" y="179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9" name="AutoShape 8"/>
              <p:cNvSpPr>
                <a:spLocks/>
              </p:cNvSpPr>
              <p:nvPr/>
            </p:nvSpPr>
            <p:spPr bwMode="auto">
              <a:xfrm flipH="1">
                <a:off x="1837" y="188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0" name="AutoShape 9"/>
              <p:cNvSpPr>
                <a:spLocks/>
              </p:cNvSpPr>
              <p:nvPr/>
            </p:nvSpPr>
            <p:spPr bwMode="auto">
              <a:xfrm flipH="1">
                <a:off x="1837" y="207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1" name="AutoShape 10"/>
              <p:cNvSpPr>
                <a:spLocks/>
              </p:cNvSpPr>
              <p:nvPr/>
            </p:nvSpPr>
            <p:spPr bwMode="auto">
              <a:xfrm>
                <a:off x="1701" y="197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2" name="AutoShape 11"/>
              <p:cNvSpPr>
                <a:spLocks/>
              </p:cNvSpPr>
              <p:nvPr/>
            </p:nvSpPr>
            <p:spPr bwMode="auto">
              <a:xfrm>
                <a:off x="1701" y="216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3" name="AutoShape 12"/>
              <p:cNvSpPr>
                <a:spLocks/>
              </p:cNvSpPr>
              <p:nvPr/>
            </p:nvSpPr>
            <p:spPr bwMode="auto">
              <a:xfrm flipH="1">
                <a:off x="1837" y="1525"/>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4" name="Line 13"/>
              <p:cNvSpPr>
                <a:spLocks noChangeShapeType="1"/>
              </p:cNvSpPr>
              <p:nvPr/>
            </p:nvSpPr>
            <p:spPr bwMode="auto">
              <a:xfrm flipV="1">
                <a:off x="1701" y="1616"/>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5" name="Line 14"/>
              <p:cNvSpPr>
                <a:spLocks noChangeShapeType="1"/>
              </p:cNvSpPr>
              <p:nvPr/>
            </p:nvSpPr>
            <p:spPr bwMode="auto">
              <a:xfrm flipV="1">
                <a:off x="2109" y="1525"/>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6" name="Line 15"/>
              <p:cNvSpPr>
                <a:spLocks noChangeShapeType="1"/>
              </p:cNvSpPr>
              <p:nvPr/>
            </p:nvSpPr>
            <p:spPr bwMode="auto">
              <a:xfrm flipH="1">
                <a:off x="1111" y="197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7" name="Line 16"/>
              <p:cNvSpPr>
                <a:spLocks noChangeShapeType="1"/>
              </p:cNvSpPr>
              <p:nvPr/>
            </p:nvSpPr>
            <p:spPr bwMode="auto">
              <a:xfrm>
                <a:off x="1111"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8" name="Line 17"/>
              <p:cNvSpPr>
                <a:spLocks noChangeShapeType="1"/>
              </p:cNvSpPr>
              <p:nvPr/>
            </p:nvSpPr>
            <p:spPr bwMode="auto">
              <a:xfrm>
                <a:off x="1111" y="2750"/>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9" name="Line 18"/>
              <p:cNvSpPr>
                <a:spLocks noChangeShapeType="1"/>
              </p:cNvSpPr>
              <p:nvPr/>
            </p:nvSpPr>
            <p:spPr bwMode="auto">
              <a:xfrm flipV="1">
                <a:off x="2562"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50" name="Line 19"/>
              <p:cNvSpPr>
                <a:spLocks noChangeShapeType="1"/>
              </p:cNvSpPr>
              <p:nvPr/>
            </p:nvSpPr>
            <p:spPr bwMode="auto">
              <a:xfrm flipH="1">
                <a:off x="2109" y="197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51" name="Oval 20"/>
              <p:cNvSpPr>
                <a:spLocks noChangeArrowheads="1"/>
              </p:cNvSpPr>
              <p:nvPr/>
            </p:nvSpPr>
            <p:spPr bwMode="auto">
              <a:xfrm>
                <a:off x="1748" y="2589"/>
                <a:ext cx="269" cy="336"/>
              </a:xfrm>
              <a:prstGeom prst="ellipse">
                <a:avLst/>
              </a:prstGeom>
              <a:solidFill>
                <a:schemeClr val="bg1"/>
              </a:solidFill>
              <a:ln w="9525">
                <a:solidFill>
                  <a:schemeClr val="tx1"/>
                </a:solidFill>
                <a:round/>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000">
                    <a:latin typeface="Symbol" charset="2"/>
                  </a:rPr>
                  <a:t>~</a:t>
                </a:r>
                <a:endParaRPr lang="it-IT" altLang="en-US" sz="2000"/>
              </a:p>
            </p:txBody>
          </p:sp>
          <p:sp>
            <p:nvSpPr>
              <p:cNvPr id="26652" name="Line 21"/>
              <p:cNvSpPr>
                <a:spLocks noChangeShapeType="1"/>
              </p:cNvSpPr>
              <p:nvPr/>
            </p:nvSpPr>
            <p:spPr bwMode="auto">
              <a:xfrm>
                <a:off x="2018" y="2750"/>
                <a:ext cx="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
          <p:nvSpPr>
            <p:cNvPr id="26632" name="Rectangle 22"/>
            <p:cNvSpPr>
              <a:spLocks noChangeArrowheads="1"/>
            </p:cNvSpPr>
            <p:nvPr/>
          </p:nvSpPr>
          <p:spPr bwMode="auto">
            <a:xfrm>
              <a:off x="2744" y="1616"/>
              <a:ext cx="680" cy="1814"/>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3" name="Rectangle 23"/>
            <p:cNvSpPr>
              <a:spLocks noChangeArrowheads="1"/>
            </p:cNvSpPr>
            <p:nvPr/>
          </p:nvSpPr>
          <p:spPr bwMode="auto">
            <a:xfrm>
              <a:off x="3061" y="1616"/>
              <a:ext cx="46" cy="1814"/>
            </a:xfrm>
            <a:prstGeom prst="rect">
              <a:avLst/>
            </a:prstGeom>
            <a:solidFill>
              <a:schemeClr val="tx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4" name="Line 24"/>
            <p:cNvSpPr>
              <a:spLocks noChangeShapeType="1"/>
            </p:cNvSpPr>
            <p:nvPr/>
          </p:nvSpPr>
          <p:spPr bwMode="auto">
            <a:xfrm>
              <a:off x="3061" y="3430"/>
              <a:ext cx="7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35" name="Text Box 25"/>
            <p:cNvSpPr txBox="1">
              <a:spLocks noChangeArrowheads="1"/>
            </p:cNvSpPr>
            <p:nvPr/>
          </p:nvSpPr>
          <p:spPr bwMode="auto">
            <a:xfrm>
              <a:off x="3787" y="3521"/>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1800"/>
                <a:t>X</a:t>
              </a:r>
            </a:p>
          </p:txBody>
        </p:sp>
      </p:grpSp>
      <p:sp>
        <p:nvSpPr>
          <p:cNvPr id="26629" name="Text Box 27"/>
          <p:cNvSpPr txBox="1">
            <a:spLocks noChangeArrowheads="1"/>
          </p:cNvSpPr>
          <p:nvPr/>
        </p:nvSpPr>
        <p:spPr bwMode="auto">
          <a:xfrm>
            <a:off x="179388" y="2357438"/>
            <a:ext cx="424973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ts val="600"/>
              </a:spcBef>
            </a:pPr>
            <a:r>
              <a:rPr lang="it-IT" altLang="en-US"/>
              <a:t> </a:t>
            </a:r>
            <a:r>
              <a:rPr lang="en-US" altLang="en-US"/>
              <a:t>The dielectric sensor has a thickness of about 30 </a:t>
            </a:r>
            <a:r>
              <a:rPr lang="it-IT" altLang="en-US">
                <a:latin typeface="Symbol" charset="2"/>
              </a:rPr>
              <a:t>m</a:t>
            </a:r>
            <a:r>
              <a:rPr lang="it-IT" altLang="en-US"/>
              <a:t>m.</a:t>
            </a:r>
            <a:endParaRPr lang="en-US" altLang="en-US"/>
          </a:p>
          <a:p>
            <a:pPr algn="just" eaLnBrk="1" hangingPunct="1">
              <a:spcBef>
                <a:spcPts val="600"/>
              </a:spcBef>
            </a:pPr>
            <a:r>
              <a:rPr lang="it-IT" altLang="en-US"/>
              <a:t> </a:t>
            </a:r>
            <a:r>
              <a:rPr lang="en-US" altLang="en-US"/>
              <a:t>The water absorption can be considered 1D in a system exposed from only one side B.C.: </a:t>
            </a:r>
            <a:r>
              <a:rPr lang="it-IT" altLang="en-US"/>
              <a:t>(</a:t>
            </a:r>
            <a:r>
              <a:rPr lang="it-IT" altLang="en-US">
                <a:latin typeface="Symbol" charset="2"/>
              </a:rPr>
              <a:t>¶</a:t>
            </a:r>
            <a:r>
              <a:rPr lang="it-IT" altLang="en-US"/>
              <a:t>c/</a:t>
            </a:r>
            <a:r>
              <a:rPr lang="it-IT" altLang="en-US">
                <a:latin typeface="Symbol" charset="2"/>
              </a:rPr>
              <a:t>¶</a:t>
            </a:r>
            <a:r>
              <a:rPr lang="it-IT" altLang="en-US"/>
              <a:t>x)</a:t>
            </a:r>
            <a:r>
              <a:rPr lang="it-IT" altLang="en-US" baseline="-25000"/>
              <a:t>x=0</a:t>
            </a:r>
            <a:r>
              <a:rPr lang="it-IT" altLang="en-US"/>
              <a:t>=0 </a:t>
            </a:r>
            <a:r>
              <a:rPr lang="en-GB" altLang="en-US"/>
              <a:t>(the sensor is impervious)</a:t>
            </a:r>
          </a:p>
          <a:p>
            <a:pPr algn="just" eaLnBrk="1" hangingPunct="1">
              <a:spcBef>
                <a:spcPts val="600"/>
              </a:spcBef>
            </a:pPr>
            <a:r>
              <a:rPr lang="it-IT" altLang="en-US"/>
              <a:t> </a:t>
            </a:r>
            <a:r>
              <a:rPr lang="en-US" altLang="en-US"/>
              <a:t>It is assumed that the variations of permittivity can be attributed solely to the fact that for  </a:t>
            </a:r>
            <a:r>
              <a:rPr lang="it-IT" altLang="en-US"/>
              <a:t>x=0</a:t>
            </a:r>
          </a:p>
        </p:txBody>
      </p:sp>
      <p:sp>
        <p:nvSpPr>
          <p:cNvPr id="26630" name="CasellaDiTesto 27"/>
          <p:cNvSpPr txBox="1">
            <a:spLocks noChangeArrowheads="1"/>
          </p:cNvSpPr>
          <p:nvPr/>
        </p:nvSpPr>
        <p:spPr bwMode="auto">
          <a:xfrm>
            <a:off x="4932363" y="5589588"/>
            <a:ext cx="56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x=0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8" descr="permittivi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5888"/>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1" name="Object 29"/>
          <p:cNvGraphicFramePr>
            <a:graphicFrameLocks noChangeAspect="1"/>
          </p:cNvGraphicFramePr>
          <p:nvPr/>
        </p:nvGraphicFramePr>
        <p:xfrm>
          <a:off x="468313" y="2781300"/>
          <a:ext cx="2519362" cy="941388"/>
        </p:xfrm>
        <a:graphic>
          <a:graphicData uri="http://schemas.openxmlformats.org/presentationml/2006/ole">
            <mc:AlternateContent xmlns:mc="http://schemas.openxmlformats.org/markup-compatibility/2006">
              <mc:Choice xmlns:v="urn:schemas-microsoft-com:vml" Requires="v">
                <p:oleObj name="Equation" r:id="rId3" imgW="1155700" imgH="431800" progId="Equation.3">
                  <p:embed/>
                </p:oleObj>
              </mc:Choice>
              <mc:Fallback>
                <p:oleObj name="Equation" r:id="rId3" imgW="1155700" imgH="4318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781300"/>
                        <a:ext cx="2519362"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52" name="Rectangle 2"/>
          <p:cNvSpPr>
            <a:spLocks noGrp="1" noChangeArrowheads="1"/>
          </p:cNvSpPr>
          <p:nvPr>
            <p:ph type="title"/>
          </p:nvPr>
        </p:nvSpPr>
        <p:spPr/>
        <p:txBody>
          <a:bodyPr/>
          <a:lstStyle/>
          <a:p>
            <a:pPr eaLnBrk="1" hangingPunct="1"/>
            <a:r>
              <a:rPr lang="en-US" altLang="en-US">
                <a:ea typeface="MS PGothic" charset="-128"/>
              </a:rPr>
              <a:t>Indirect measurement of the concentration of water</a:t>
            </a:r>
            <a:endParaRPr lang="it-IT" altLang="en-US">
              <a:ea typeface="MS PGothic" charset="-128"/>
            </a:endParaRPr>
          </a:p>
        </p:txBody>
      </p:sp>
      <p:sp>
        <p:nvSpPr>
          <p:cNvPr id="27653" name="Rectangle 3"/>
          <p:cNvSpPr>
            <a:spLocks noGrp="1" noChangeArrowheads="1"/>
          </p:cNvSpPr>
          <p:nvPr>
            <p:ph type="body" idx="1"/>
          </p:nvPr>
        </p:nvSpPr>
        <p:spPr>
          <a:xfrm>
            <a:off x="179388" y="908050"/>
            <a:ext cx="3609975" cy="1728788"/>
          </a:xfrm>
        </p:spPr>
        <p:txBody>
          <a:bodyPr/>
          <a:lstStyle/>
          <a:p>
            <a:pPr eaLnBrk="1" hangingPunct="1"/>
            <a:r>
              <a:rPr lang="it-IT" altLang="en-US">
                <a:ea typeface="MS PGothic" charset="-128"/>
              </a:rPr>
              <a:t>The permittivity for x=0 increases during  absorption</a:t>
            </a:r>
          </a:p>
          <a:p>
            <a:pPr eaLnBrk="1" hangingPunct="1"/>
            <a:r>
              <a:rPr lang="en-US" altLang="en-US">
                <a:ea typeface="MS PGothic" charset="-128"/>
              </a:rPr>
              <a:t>It may be assumed</a:t>
            </a:r>
            <a:endParaRPr lang="it-IT" altLang="en-US">
              <a:ea typeface="MS PGothic"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body" idx="1"/>
          </p:nvPr>
        </p:nvSpPr>
        <p:spPr>
          <a:xfrm>
            <a:off x="250825" y="981075"/>
            <a:ext cx="8642350" cy="5543550"/>
          </a:xfrm>
        </p:spPr>
        <p:txBody>
          <a:bodyPr/>
          <a:lstStyle/>
          <a:p>
            <a:pPr algn="just" eaLnBrk="1" hangingPunct="1"/>
            <a:r>
              <a:rPr lang="en-US" altLang="en-US">
                <a:ea typeface="MS PGothic" charset="-128"/>
              </a:rPr>
              <a:t>In practice, it is assumed that the normalized concentration and the normalized permittivity are equal and then D can be computed from </a:t>
            </a:r>
          </a:p>
          <a:p>
            <a:pPr eaLnBrk="1" hangingPunct="1"/>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r>
              <a:rPr lang="en-US" altLang="en-US">
                <a:ea typeface="MS PGothic" charset="-128"/>
              </a:rPr>
              <a:t>Also in this case one a simplification can be made for low absorption times</a:t>
            </a:r>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buFontTx/>
              <a:buNone/>
            </a:pPr>
            <a:r>
              <a:rPr lang="it-IT" altLang="en-US">
                <a:ea typeface="MS PGothic" charset="-128"/>
              </a:rPr>
              <a:t>			</a:t>
            </a:r>
          </a:p>
          <a:p>
            <a:pPr eaLnBrk="1" hangingPunct="1">
              <a:buFontTx/>
              <a:buNone/>
            </a:pPr>
            <a:r>
              <a:rPr lang="it-IT" altLang="en-US">
                <a:ea typeface="MS PGothic" charset="-128"/>
              </a:rPr>
              <a:t>			t</a:t>
            </a:r>
            <a:r>
              <a:rPr lang="it-IT" altLang="en-US" baseline="-25000">
                <a:ea typeface="MS PGothic" charset="-128"/>
              </a:rPr>
              <a:t>1/2</a:t>
            </a:r>
            <a:r>
              <a:rPr lang="it-IT" altLang="en-US">
                <a:ea typeface="MS PGothic" charset="-128"/>
              </a:rPr>
              <a:t>= time for (C</a:t>
            </a:r>
            <a:r>
              <a:rPr lang="en-US" altLang="en-US" baseline="-25000">
                <a:latin typeface="Symbol" charset="2"/>
                <a:ea typeface="MS PGothic" charset="-128"/>
              </a:rPr>
              <a:t>¥</a:t>
            </a:r>
            <a:r>
              <a:rPr lang="en-US" altLang="en-US">
                <a:latin typeface="Symbol" charset="2"/>
                <a:ea typeface="MS PGothic" charset="-128"/>
              </a:rPr>
              <a:t> </a:t>
            </a:r>
            <a:r>
              <a:rPr lang="it-IT" altLang="en-US">
                <a:ea typeface="MS PGothic" charset="-128"/>
              </a:rPr>
              <a:t>-C</a:t>
            </a:r>
            <a:r>
              <a:rPr lang="it-IT" altLang="en-US" baseline="-25000">
                <a:ea typeface="MS PGothic" charset="-128"/>
              </a:rPr>
              <a:t>o</a:t>
            </a:r>
            <a:r>
              <a:rPr lang="it-IT" altLang="en-US">
                <a:ea typeface="MS PGothic" charset="-128"/>
              </a:rPr>
              <a:t>)/2, h= thickness</a:t>
            </a:r>
          </a:p>
          <a:p>
            <a:pPr eaLnBrk="1" hangingPunct="1"/>
            <a:endParaRPr lang="it-IT" altLang="en-US">
              <a:ea typeface="MS PGothic" charset="-128"/>
            </a:endParaRPr>
          </a:p>
        </p:txBody>
      </p:sp>
      <p:graphicFrame>
        <p:nvGraphicFramePr>
          <p:cNvPr id="28675" name="Object 4"/>
          <p:cNvGraphicFramePr>
            <a:graphicFrameLocks noChangeAspect="1"/>
          </p:cNvGraphicFramePr>
          <p:nvPr/>
        </p:nvGraphicFramePr>
        <p:xfrm>
          <a:off x="1476375" y="2357438"/>
          <a:ext cx="6156325" cy="765175"/>
        </p:xfrm>
        <a:graphic>
          <a:graphicData uri="http://schemas.openxmlformats.org/presentationml/2006/ole">
            <mc:AlternateContent xmlns:mc="http://schemas.openxmlformats.org/markup-compatibility/2006">
              <mc:Choice xmlns:v="urn:schemas-microsoft-com:vml" Requires="v">
                <p:oleObj name="Equation" r:id="rId2" imgW="3886200" imgH="482600" progId="Equation.3">
                  <p:embed/>
                </p:oleObj>
              </mc:Choice>
              <mc:Fallback>
                <p:oleObj name="Equation" r:id="rId2" imgW="3886200" imgH="482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357438"/>
                        <a:ext cx="61563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76" name="Rectangle 5"/>
          <p:cNvSpPr>
            <a:spLocks noGrp="1" noChangeArrowheads="1"/>
          </p:cNvSpPr>
          <p:nvPr>
            <p:ph type="title"/>
          </p:nvPr>
        </p:nvSpPr>
        <p:spPr/>
        <p:txBody>
          <a:bodyPr/>
          <a:lstStyle/>
          <a:p>
            <a:pPr eaLnBrk="1" hangingPunct="1"/>
            <a:r>
              <a:rPr lang="en-US" altLang="en-US">
                <a:ea typeface="MS PGothic" charset="-128"/>
              </a:rPr>
              <a:t>Indirect measurement of the concentration of water</a:t>
            </a:r>
            <a:endParaRPr lang="it-IT" altLang="en-US">
              <a:ea typeface="MS PGothic" charset="-128"/>
            </a:endParaRPr>
          </a:p>
        </p:txBody>
      </p:sp>
      <p:graphicFrame>
        <p:nvGraphicFramePr>
          <p:cNvPr id="28677" name="Object 7"/>
          <p:cNvGraphicFramePr>
            <a:graphicFrameLocks noChangeAspect="1"/>
          </p:cNvGraphicFramePr>
          <p:nvPr/>
        </p:nvGraphicFramePr>
        <p:xfrm>
          <a:off x="3492500" y="4572000"/>
          <a:ext cx="2600325" cy="1158875"/>
        </p:xfrm>
        <a:graphic>
          <a:graphicData uri="http://schemas.openxmlformats.org/presentationml/2006/ole">
            <mc:AlternateContent xmlns:mc="http://schemas.openxmlformats.org/markup-compatibility/2006">
              <mc:Choice xmlns:v="urn:schemas-microsoft-com:vml" Requires="v">
                <p:oleObj name="Equation" r:id="rId4" imgW="1168400" imgH="520700" progId="Equation.3">
                  <p:embed/>
                </p:oleObj>
              </mc:Choice>
              <mc:Fallback>
                <p:oleObj name="Equation" r:id="rId4" imgW="1168400" imgH="520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572000"/>
                        <a:ext cx="260032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rove di pes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8913"/>
            <a:ext cx="901065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6"/>
          <p:cNvSpPr>
            <a:spLocks noGrp="1" noChangeArrowheads="1"/>
          </p:cNvSpPr>
          <p:nvPr>
            <p:ph type="title"/>
          </p:nvPr>
        </p:nvSpPr>
        <p:spPr>
          <a:noFill/>
        </p:spPr>
        <p:txBody>
          <a:bodyPr/>
          <a:lstStyle/>
          <a:p>
            <a:pPr eaLnBrk="1" hangingPunct="1"/>
            <a:r>
              <a:rPr lang="en-US" altLang="en-US">
                <a:ea typeface="MS PGothic" charset="-128"/>
              </a:rPr>
              <a:t>Indirect measurement of the concentration of water</a:t>
            </a:r>
            <a:endParaRPr lang="it-IT" altLang="en-US">
              <a:ea typeface="MS PGothic" charset="-128"/>
            </a:endParaRPr>
          </a:p>
        </p:txBody>
      </p:sp>
      <p:sp>
        <p:nvSpPr>
          <p:cNvPr id="29700" name="Rectangle 3"/>
          <p:cNvSpPr>
            <a:spLocks noGrp="1" noChangeArrowheads="1"/>
          </p:cNvSpPr>
          <p:nvPr>
            <p:ph type="body" idx="1"/>
          </p:nvPr>
        </p:nvSpPr>
        <p:spPr>
          <a:xfrm>
            <a:off x="250825" y="1052513"/>
            <a:ext cx="8229600" cy="1223962"/>
          </a:xfrm>
        </p:spPr>
        <p:txBody>
          <a:bodyPr/>
          <a:lstStyle/>
          <a:p>
            <a:pPr algn="just" eaLnBrk="1" hangingPunct="1"/>
            <a:r>
              <a:rPr lang="en-US" altLang="en-US" sz="2000">
                <a:ea typeface="MS PGothic" charset="-128"/>
              </a:rPr>
              <a:t>Once calculated D with the last simplified expression, it is possible to compare it with that one obtained from the weighing tests and simulate </a:t>
            </a:r>
            <a:r>
              <a:rPr lang="it-IT" altLang="en-US" sz="2000">
                <a:ea typeface="MS PGothic" charset="-128"/>
              </a:rPr>
              <a:t>M</a:t>
            </a:r>
            <a:r>
              <a:rPr lang="it-IT" altLang="en-US" sz="2000" baseline="-25000">
                <a:ea typeface="MS PGothic" charset="-128"/>
              </a:rPr>
              <a:t>t</a:t>
            </a:r>
            <a:r>
              <a:rPr lang="it-IT" altLang="en-US" sz="2000">
                <a:ea typeface="MS PGothic" charset="-128"/>
              </a:rPr>
              <a:t>/M</a:t>
            </a:r>
            <a:r>
              <a:rPr lang="it-IT" altLang="en-US" sz="2000" baseline="-25000">
                <a:latin typeface="Symbol" charset="2"/>
                <a:ea typeface="MS PGothic" charset="-128"/>
              </a:rPr>
              <a:t>¥</a:t>
            </a:r>
            <a:endParaRPr lang="it-IT" altLang="en-US" sz="2000" baseline="-25000">
              <a:latin typeface="MS Shell Dlg" charset="0"/>
              <a:ea typeface="MS PGothic" charset="-128"/>
            </a:endParaRPr>
          </a:p>
          <a:p>
            <a:pPr eaLnBrk="1" hangingPunct="1">
              <a:buFontTx/>
              <a:buNone/>
            </a:pPr>
            <a:endParaRPr lang="it-IT" altLang="en-US" sz="2000">
              <a:ea typeface="MS PGothic"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2400">
                <a:ea typeface="MS PGothic" charset="-128"/>
              </a:rPr>
              <a:t>Measure of water concentration </a:t>
            </a:r>
            <a:r>
              <a:rPr lang="it-IT" altLang="en-US" sz="2400">
                <a:ea typeface="MS PGothic" charset="-128"/>
              </a:rPr>
              <a:t>in dough</a:t>
            </a:r>
          </a:p>
        </p:txBody>
      </p:sp>
      <p:sp>
        <p:nvSpPr>
          <p:cNvPr id="30723" name="Rectangle 3"/>
          <p:cNvSpPr>
            <a:spLocks noGrp="1" noChangeArrowheads="1"/>
          </p:cNvSpPr>
          <p:nvPr>
            <p:ph type="body" idx="1"/>
          </p:nvPr>
        </p:nvSpPr>
        <p:spPr>
          <a:xfrm>
            <a:off x="179388" y="1052513"/>
            <a:ext cx="8785225" cy="4525962"/>
          </a:xfrm>
        </p:spPr>
        <p:txBody>
          <a:bodyPr/>
          <a:lstStyle/>
          <a:p>
            <a:pPr eaLnBrk="1" hangingPunct="1"/>
            <a:r>
              <a:rPr lang="it-IT" altLang="en-US">
                <a:ea typeface="MS PGothic" charset="-128"/>
              </a:rPr>
              <a:t>Sensors and the circuit are DC.</a:t>
            </a:r>
          </a:p>
          <a:p>
            <a:pPr eaLnBrk="1" hangingPunct="1"/>
            <a:r>
              <a:rPr lang="en-US" altLang="en-US">
                <a:ea typeface="MS PGothic" charset="-128"/>
              </a:rPr>
              <a:t>The measure of current is performedfor a constant voltage of </a:t>
            </a:r>
            <a:r>
              <a:rPr lang="it-IT" altLang="en-US">
                <a:ea typeface="MS PGothic" charset="-128"/>
              </a:rPr>
              <a:t>1 V</a:t>
            </a:r>
          </a:p>
          <a:p>
            <a:pPr eaLnBrk="1" hangingPunct="1"/>
            <a:r>
              <a:rPr lang="en-US" altLang="en-US">
                <a:ea typeface="MS PGothic" charset="-128"/>
              </a:rPr>
              <a:t>It may be assumed as in the previous case</a:t>
            </a:r>
            <a:endParaRPr lang="it-IT" altLang="en-US">
              <a:ea typeface="MS PGothic" charset="-128"/>
            </a:endParaRP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05263"/>
            <a:ext cx="6083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25"/>
          <p:cNvGrpSpPr>
            <a:grpSpLocks/>
          </p:cNvGrpSpPr>
          <p:nvPr/>
        </p:nvGrpSpPr>
        <p:grpSpPr bwMode="auto">
          <a:xfrm>
            <a:off x="6588125" y="3573463"/>
            <a:ext cx="2303463" cy="2305050"/>
            <a:chOff x="4105" y="1706"/>
            <a:chExt cx="1451" cy="1452"/>
          </a:xfrm>
        </p:grpSpPr>
        <p:sp>
          <p:nvSpPr>
            <p:cNvPr id="30727" name="AutoShape 6"/>
            <p:cNvSpPr>
              <a:spLocks/>
            </p:cNvSpPr>
            <p:nvPr/>
          </p:nvSpPr>
          <p:spPr bwMode="auto">
            <a:xfrm>
              <a:off x="4695" y="1797"/>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28" name="AutoShape 7"/>
            <p:cNvSpPr>
              <a:spLocks/>
            </p:cNvSpPr>
            <p:nvPr/>
          </p:nvSpPr>
          <p:spPr bwMode="auto">
            <a:xfrm flipH="1">
              <a:off x="4831" y="1887"/>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29" name="AutoShape 8"/>
            <p:cNvSpPr>
              <a:spLocks/>
            </p:cNvSpPr>
            <p:nvPr/>
          </p:nvSpPr>
          <p:spPr bwMode="auto">
            <a:xfrm>
              <a:off x="4695" y="197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0" name="AutoShape 9"/>
            <p:cNvSpPr>
              <a:spLocks/>
            </p:cNvSpPr>
            <p:nvPr/>
          </p:nvSpPr>
          <p:spPr bwMode="auto">
            <a:xfrm flipH="1">
              <a:off x="4831" y="206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1" name="AutoShape 10"/>
            <p:cNvSpPr>
              <a:spLocks/>
            </p:cNvSpPr>
            <p:nvPr/>
          </p:nvSpPr>
          <p:spPr bwMode="auto">
            <a:xfrm flipH="1">
              <a:off x="4831" y="2251"/>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2" name="AutoShape 11"/>
            <p:cNvSpPr>
              <a:spLocks/>
            </p:cNvSpPr>
            <p:nvPr/>
          </p:nvSpPr>
          <p:spPr bwMode="auto">
            <a:xfrm>
              <a:off x="4695" y="216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3" name="AutoShape 12"/>
            <p:cNvSpPr>
              <a:spLocks/>
            </p:cNvSpPr>
            <p:nvPr/>
          </p:nvSpPr>
          <p:spPr bwMode="auto">
            <a:xfrm>
              <a:off x="4695" y="2341"/>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4" name="AutoShape 13"/>
            <p:cNvSpPr>
              <a:spLocks/>
            </p:cNvSpPr>
            <p:nvPr/>
          </p:nvSpPr>
          <p:spPr bwMode="auto">
            <a:xfrm flipH="1">
              <a:off x="4831" y="170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5" name="Line 14"/>
            <p:cNvSpPr>
              <a:spLocks noChangeShapeType="1"/>
            </p:cNvSpPr>
            <p:nvPr/>
          </p:nvSpPr>
          <p:spPr bwMode="auto">
            <a:xfrm flipV="1">
              <a:off x="4695" y="1797"/>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6" name="Line 15"/>
            <p:cNvSpPr>
              <a:spLocks noChangeShapeType="1"/>
            </p:cNvSpPr>
            <p:nvPr/>
          </p:nvSpPr>
          <p:spPr bwMode="auto">
            <a:xfrm flipV="1">
              <a:off x="5103" y="1706"/>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7" name="Line 16"/>
            <p:cNvSpPr>
              <a:spLocks noChangeShapeType="1"/>
            </p:cNvSpPr>
            <p:nvPr/>
          </p:nvSpPr>
          <p:spPr bwMode="auto">
            <a:xfrm flipH="1">
              <a:off x="4105" y="2160"/>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8" name="Line 17"/>
            <p:cNvSpPr>
              <a:spLocks noChangeShapeType="1"/>
            </p:cNvSpPr>
            <p:nvPr/>
          </p:nvSpPr>
          <p:spPr bwMode="auto">
            <a:xfrm>
              <a:off x="4105" y="2160"/>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9" name="Line 18"/>
            <p:cNvSpPr>
              <a:spLocks noChangeShapeType="1"/>
            </p:cNvSpPr>
            <p:nvPr/>
          </p:nvSpPr>
          <p:spPr bwMode="auto">
            <a:xfrm>
              <a:off x="4105" y="2931"/>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0" name="Line 19"/>
            <p:cNvSpPr>
              <a:spLocks noChangeShapeType="1"/>
            </p:cNvSpPr>
            <p:nvPr/>
          </p:nvSpPr>
          <p:spPr bwMode="auto">
            <a:xfrm flipV="1">
              <a:off x="5556" y="2160"/>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1" name="Line 20"/>
            <p:cNvSpPr>
              <a:spLocks noChangeShapeType="1"/>
            </p:cNvSpPr>
            <p:nvPr/>
          </p:nvSpPr>
          <p:spPr bwMode="auto">
            <a:xfrm flipH="1">
              <a:off x="5103" y="2160"/>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2" name="Line 22"/>
            <p:cNvSpPr>
              <a:spLocks noChangeShapeType="1"/>
            </p:cNvSpPr>
            <p:nvPr/>
          </p:nvSpPr>
          <p:spPr bwMode="auto">
            <a:xfrm>
              <a:off x="4830" y="2931"/>
              <a:ext cx="7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3" name="Line 23"/>
            <p:cNvSpPr>
              <a:spLocks noChangeShapeType="1"/>
            </p:cNvSpPr>
            <p:nvPr/>
          </p:nvSpPr>
          <p:spPr bwMode="auto">
            <a:xfrm>
              <a:off x="4740" y="2840"/>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4" name="Line 24"/>
            <p:cNvSpPr>
              <a:spLocks noChangeShapeType="1"/>
            </p:cNvSpPr>
            <p:nvPr/>
          </p:nvSpPr>
          <p:spPr bwMode="auto">
            <a:xfrm>
              <a:off x="4830" y="2704"/>
              <a:ext cx="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graphicFrame>
        <p:nvGraphicFramePr>
          <p:cNvPr id="30726" name="Object 26"/>
          <p:cNvGraphicFramePr>
            <a:graphicFrameLocks noChangeAspect="1"/>
          </p:cNvGraphicFramePr>
          <p:nvPr/>
        </p:nvGraphicFramePr>
        <p:xfrm>
          <a:off x="3348038" y="2565400"/>
          <a:ext cx="2463800" cy="941388"/>
        </p:xfrm>
        <a:graphic>
          <a:graphicData uri="http://schemas.openxmlformats.org/presentationml/2006/ole">
            <mc:AlternateContent xmlns:mc="http://schemas.openxmlformats.org/markup-compatibility/2006">
              <mc:Choice xmlns:v="urn:schemas-microsoft-com:vml" Requires="v">
                <p:oleObj name="Equation" r:id="rId3" imgW="1129810" imgH="431613" progId="Equation.3">
                  <p:embed/>
                </p:oleObj>
              </mc:Choice>
              <mc:Fallback>
                <p:oleObj name="Equation" r:id="rId3" imgW="1129810" imgH="431613"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565400"/>
                        <a:ext cx="24638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2400">
                <a:ea typeface="MS PGothic" charset="-128"/>
              </a:rPr>
              <a:t>Measure of water concentration </a:t>
            </a:r>
            <a:r>
              <a:rPr lang="it-IT" altLang="en-US" sz="2400">
                <a:ea typeface="MS PGothic" charset="-128"/>
              </a:rPr>
              <a:t>in dough</a:t>
            </a:r>
          </a:p>
        </p:txBody>
      </p:sp>
      <p:sp>
        <p:nvSpPr>
          <p:cNvPr id="31747" name="Rectangle 3"/>
          <p:cNvSpPr>
            <a:spLocks noGrp="1" noChangeArrowheads="1"/>
          </p:cNvSpPr>
          <p:nvPr>
            <p:ph type="body" idx="1"/>
          </p:nvPr>
        </p:nvSpPr>
        <p:spPr>
          <a:xfrm>
            <a:off x="468313" y="1268413"/>
            <a:ext cx="8229600" cy="4525962"/>
          </a:xfrm>
        </p:spPr>
        <p:txBody>
          <a:bodyPr/>
          <a:lstStyle/>
          <a:p>
            <a:pPr eaLnBrk="1" hangingPunct="1"/>
            <a:r>
              <a:rPr lang="en-US" altLang="en-US">
                <a:ea typeface="MS PGothic" charset="-128"/>
              </a:rPr>
              <a:t>The current measurements are sensitive to the variation of water content</a:t>
            </a:r>
            <a:endParaRPr lang="it-IT" altLang="en-US">
              <a:ea typeface="MS PGothic" charset="-128"/>
            </a:endParaRPr>
          </a:p>
        </p:txBody>
      </p:sp>
      <p:pic>
        <p:nvPicPr>
          <p:cNvPr id="3174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133600"/>
            <a:ext cx="6335713"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88913"/>
            <a:ext cx="8229600" cy="561975"/>
          </a:xfrm>
        </p:spPr>
        <p:txBody>
          <a:bodyPr/>
          <a:lstStyle/>
          <a:p>
            <a:pPr eaLnBrk="1" hangingPunct="1"/>
            <a:r>
              <a:rPr lang="en-US" altLang="en-US" sz="2400">
                <a:ea typeface="MS PGothic" charset="-128"/>
              </a:rPr>
              <a:t>Measure of water concentration </a:t>
            </a:r>
            <a:r>
              <a:rPr lang="it-IT" altLang="en-US" sz="2400">
                <a:ea typeface="MS PGothic" charset="-128"/>
              </a:rPr>
              <a:t>in dough</a:t>
            </a:r>
          </a:p>
        </p:txBody>
      </p:sp>
      <p:sp>
        <p:nvSpPr>
          <p:cNvPr id="32771" name="Rectangle 3"/>
          <p:cNvSpPr>
            <a:spLocks noGrp="1" noChangeArrowheads="1"/>
          </p:cNvSpPr>
          <p:nvPr>
            <p:ph type="body" idx="1"/>
          </p:nvPr>
        </p:nvSpPr>
        <p:spPr>
          <a:xfrm>
            <a:off x="395288" y="908050"/>
            <a:ext cx="8640762" cy="4813300"/>
          </a:xfrm>
        </p:spPr>
        <p:txBody>
          <a:bodyPr/>
          <a:lstStyle/>
          <a:p>
            <a:pPr eaLnBrk="1" hangingPunct="1"/>
            <a:r>
              <a:rPr lang="en-US" altLang="en-US">
                <a:ea typeface="MS PGothic" charset="-128"/>
              </a:rPr>
              <a:t>The dependence of the normalized current, I, as a function of by t</a:t>
            </a:r>
            <a:r>
              <a:rPr lang="en-US" altLang="en-US" baseline="30000">
                <a:ea typeface="MS PGothic" charset="-128"/>
              </a:rPr>
              <a:t>0.5 </a:t>
            </a:r>
            <a:r>
              <a:rPr lang="en-US" altLang="en-US">
                <a:ea typeface="MS PGothic" charset="-128"/>
              </a:rPr>
              <a:t>indicates a Fickian behavior for a rubbery polymer: fresh pasta with bran consisting of hydrophilic polysaccharides</a:t>
            </a:r>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928813"/>
            <a:ext cx="6834188"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ea typeface="MS PGothic" charset="-128"/>
              </a:rPr>
              <a:t>Thermodynamic Diffusion Coefficient</a:t>
            </a:r>
            <a:endParaRPr lang="it-IT" altLang="en-US">
              <a:ea typeface="MS PGothic" charset="-128"/>
            </a:endParaRPr>
          </a:p>
        </p:txBody>
      </p:sp>
      <p:sp>
        <p:nvSpPr>
          <p:cNvPr id="5123" name="Rectangle 3"/>
          <p:cNvSpPr>
            <a:spLocks noGrp="1" noChangeArrowheads="1"/>
          </p:cNvSpPr>
          <p:nvPr>
            <p:ph type="body" idx="1"/>
          </p:nvPr>
        </p:nvSpPr>
        <p:spPr>
          <a:xfrm>
            <a:off x="323850" y="981075"/>
            <a:ext cx="8640763" cy="5688013"/>
          </a:xfrm>
        </p:spPr>
        <p:txBody>
          <a:bodyPr/>
          <a:lstStyle/>
          <a:p>
            <a:pPr marL="0" indent="14288" algn="just" eaLnBrk="1" hangingPunct="1">
              <a:lnSpc>
                <a:spcPct val="90000"/>
              </a:lnSpc>
            </a:pPr>
            <a:r>
              <a:rPr lang="it-IT" altLang="en-US">
                <a:solidFill>
                  <a:srgbClr val="000000"/>
                </a:solidFill>
                <a:ea typeface="MS PGothic" charset="-128"/>
              </a:rPr>
              <a:t> But  by definition			    	with </a:t>
            </a:r>
            <a:r>
              <a:rPr lang="it-IT" altLang="en-US">
                <a:solidFill>
                  <a:srgbClr val="000000"/>
                </a:solidFill>
                <a:latin typeface="Symbol" charset="2"/>
                <a:ea typeface="MS PGothic" charset="-128"/>
              </a:rPr>
              <a:t>m</a:t>
            </a:r>
            <a:r>
              <a:rPr lang="it-IT" altLang="en-US" baseline="-25000">
                <a:solidFill>
                  <a:srgbClr val="000000"/>
                </a:solidFill>
                <a:ea typeface="MS PGothic" charset="-128"/>
              </a:rPr>
              <a:t>o</a:t>
            </a:r>
            <a:r>
              <a:rPr lang="it-IT" altLang="en-US">
                <a:solidFill>
                  <a:srgbClr val="000000"/>
                </a:solidFill>
                <a:ea typeface="MS PGothic" charset="-128"/>
              </a:rPr>
              <a:t> </a:t>
            </a:r>
            <a:r>
              <a:rPr lang="en-US" altLang="en-US">
                <a:ea typeface="MS PGothic" charset="-128"/>
              </a:rPr>
              <a:t>the chemical potential in the standard state and replacing</a:t>
            </a:r>
            <a:r>
              <a:rPr lang="it-IT" altLang="en-US">
                <a:solidFill>
                  <a:srgbClr val="000000"/>
                </a:solidFill>
                <a:ea typeface="MS PGothic" charset="-128"/>
              </a:rPr>
              <a:t>:</a:t>
            </a: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r>
              <a:rPr lang="it-IT" altLang="en-US">
                <a:solidFill>
                  <a:srgbClr val="000000"/>
                </a:solidFill>
                <a:ea typeface="MS PGothic" charset="-128"/>
              </a:rPr>
              <a:t>At equilibrium the activity and the chemical potential in the polymer and in the external phase are equal </a:t>
            </a:r>
          </a:p>
          <a:p>
            <a:pPr marL="0" indent="14288" algn="just" eaLnBrk="1" hangingPunct="1">
              <a:lnSpc>
                <a:spcPct val="90000"/>
              </a:lnSpc>
            </a:pPr>
            <a:r>
              <a:rPr lang="it-IT" altLang="en-US">
                <a:solidFill>
                  <a:srgbClr val="000000"/>
                </a:solidFill>
                <a:ea typeface="MS PGothic" charset="-128"/>
              </a:rPr>
              <a:t>The definition of solubility is S=C/a and therefore:</a:t>
            </a: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r>
              <a:rPr lang="en-US" altLang="en-US">
                <a:ea typeface="MS PGothic" charset="-128"/>
              </a:rPr>
              <a:t> Indicating with P the permeability     </a:t>
            </a:r>
            <a:r>
              <a:rPr lang="it-IT" altLang="en-US">
                <a:solidFill>
                  <a:srgbClr val="000000"/>
                </a:solidFill>
                <a:ea typeface="MS PGothic" charset="-128"/>
              </a:rPr>
              <a:t>P=D</a:t>
            </a:r>
            <a:r>
              <a:rPr lang="it-IT" altLang="en-US" baseline="-25000">
                <a:solidFill>
                  <a:srgbClr val="000000"/>
                </a:solidFill>
                <a:ea typeface="MS PGothic" charset="-128"/>
              </a:rPr>
              <a:t>T</a:t>
            </a:r>
            <a:r>
              <a:rPr lang="it-IT" altLang="en-US">
                <a:solidFill>
                  <a:srgbClr val="000000"/>
                </a:solidFill>
                <a:ea typeface="MS PGothic" charset="-128"/>
              </a:rPr>
              <a:t>S</a:t>
            </a:r>
          </a:p>
          <a:p>
            <a:pPr marL="0" indent="14288" algn="just" eaLnBrk="1" hangingPunct="1">
              <a:lnSpc>
                <a:spcPct val="90000"/>
              </a:lnSpc>
              <a:buFontTx/>
              <a:buNone/>
            </a:pPr>
            <a:r>
              <a:rPr lang="en-US" altLang="en-US">
                <a:ea typeface="MS PGothic" charset="-128"/>
              </a:rPr>
              <a:t>For a homogeneous medium whose properties do not vary with time D</a:t>
            </a:r>
            <a:r>
              <a:rPr lang="en-US" altLang="en-US" baseline="-25000">
                <a:ea typeface="MS PGothic" charset="-128"/>
              </a:rPr>
              <a:t>T</a:t>
            </a:r>
            <a:r>
              <a:rPr lang="en-US" altLang="en-US">
                <a:ea typeface="MS PGothic" charset="-128"/>
              </a:rPr>
              <a:t> = constant</a:t>
            </a:r>
          </a:p>
          <a:p>
            <a:pPr marL="0" indent="14288" algn="just" eaLnBrk="1" hangingPunct="1">
              <a:lnSpc>
                <a:spcPct val="90000"/>
              </a:lnSpc>
            </a:pPr>
            <a:endParaRPr lang="it-IT" altLang="en-US">
              <a:solidFill>
                <a:srgbClr val="000000"/>
              </a:solidFill>
              <a:ea typeface="MS PGothic" charset="-128"/>
            </a:endParaRPr>
          </a:p>
        </p:txBody>
      </p:sp>
      <p:sp>
        <p:nvSpPr>
          <p:cNvPr id="5124" name="Rectangle 4"/>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12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12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127" name="Object 8"/>
          <p:cNvGraphicFramePr>
            <a:graphicFrameLocks noChangeAspect="1"/>
          </p:cNvGraphicFramePr>
          <p:nvPr/>
        </p:nvGraphicFramePr>
        <p:xfrm>
          <a:off x="3059113" y="981075"/>
          <a:ext cx="1728787" cy="369888"/>
        </p:xfrm>
        <a:graphic>
          <a:graphicData uri="http://schemas.openxmlformats.org/presentationml/2006/ole">
            <mc:AlternateContent xmlns:mc="http://schemas.openxmlformats.org/markup-compatibility/2006">
              <mc:Choice xmlns:v="urn:schemas-microsoft-com:vml" Requires="v">
                <p:oleObj name="Equation" r:id="rId2" imgW="1066800" imgH="228600" progId="Equation.3">
                  <p:embed/>
                </p:oleObj>
              </mc:Choice>
              <mc:Fallback>
                <p:oleObj name="Equation" r:id="rId2" imgW="1066800" imgH="2286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981075"/>
                        <a:ext cx="172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Rectangle 11"/>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129" name="Object 10"/>
          <p:cNvGraphicFramePr>
            <a:graphicFrameLocks noChangeAspect="1"/>
          </p:cNvGraphicFramePr>
          <p:nvPr/>
        </p:nvGraphicFramePr>
        <p:xfrm>
          <a:off x="1862138" y="1916113"/>
          <a:ext cx="5330825" cy="944562"/>
        </p:xfrm>
        <a:graphic>
          <a:graphicData uri="http://schemas.openxmlformats.org/presentationml/2006/ole">
            <mc:AlternateContent xmlns:mc="http://schemas.openxmlformats.org/markup-compatibility/2006">
              <mc:Choice xmlns:v="urn:schemas-microsoft-com:vml" Requires="v">
                <p:oleObj name="Equation" r:id="rId4" imgW="2209800" imgH="393700" progId="Equation.3">
                  <p:embed/>
                </p:oleObj>
              </mc:Choice>
              <mc:Fallback>
                <p:oleObj name="Equation" r:id="rId4" imgW="2209800" imgH="3937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138" y="1916113"/>
                        <a:ext cx="53308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0" name="Object 12"/>
          <p:cNvGraphicFramePr>
            <a:graphicFrameLocks noChangeAspect="1"/>
          </p:cNvGraphicFramePr>
          <p:nvPr/>
        </p:nvGraphicFramePr>
        <p:xfrm>
          <a:off x="2700338" y="4365625"/>
          <a:ext cx="3338512" cy="944563"/>
        </p:xfrm>
        <a:graphic>
          <a:graphicData uri="http://schemas.openxmlformats.org/presentationml/2006/ole">
            <mc:AlternateContent xmlns:mc="http://schemas.openxmlformats.org/markup-compatibility/2006">
              <mc:Choice xmlns:v="urn:schemas-microsoft-com:vml" Requires="v">
                <p:oleObj name="Equation" r:id="rId6" imgW="1384300" imgH="393700" progId="Equation.3">
                  <p:embed/>
                </p:oleObj>
              </mc:Choice>
              <mc:Fallback>
                <p:oleObj name="Equation" r:id="rId6" imgW="1384300" imgH="3937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365625"/>
                        <a:ext cx="33385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it-IT" altLang="en-US" sz="2400">
                <a:ea typeface="MS PGothic" charset="-128"/>
              </a:rPr>
              <a:t>Absoprtion of chloroform in syndiotactic polystyrene</a:t>
            </a:r>
          </a:p>
        </p:txBody>
      </p:sp>
      <p:sp>
        <p:nvSpPr>
          <p:cNvPr id="33795" name="Rectangle 3"/>
          <p:cNvSpPr>
            <a:spLocks noGrp="1" noChangeArrowheads="1"/>
          </p:cNvSpPr>
          <p:nvPr>
            <p:ph type="body" idx="1"/>
          </p:nvPr>
        </p:nvSpPr>
        <p:spPr>
          <a:xfrm>
            <a:off x="395288" y="1052513"/>
            <a:ext cx="8229600" cy="936625"/>
          </a:xfrm>
        </p:spPr>
        <p:txBody>
          <a:bodyPr/>
          <a:lstStyle/>
          <a:p>
            <a:pPr eaLnBrk="1" hangingPunct="1"/>
            <a:r>
              <a:rPr lang="en-US" altLang="en-US">
                <a:ea typeface="MS PGothic" charset="-128"/>
              </a:rPr>
              <a:t>Simultaneous thermal analysis TGA and DTA: the switch from a nitrogen atmosphere with a vapor of chloroform at </a:t>
            </a:r>
            <a:r>
              <a:rPr lang="it-IT" altLang="en-US">
                <a:ea typeface="MS PGothic" charset="-128"/>
              </a:rPr>
              <a:t>35 °C</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974850"/>
            <a:ext cx="7272337"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altLang="en-US" sz="2400">
                <a:ea typeface="MS PGothic" charset="-128"/>
              </a:rPr>
              <a:t>Absoprtion of chloroform syndiotactic in polystyrene</a:t>
            </a:r>
          </a:p>
        </p:txBody>
      </p:sp>
      <p:sp>
        <p:nvSpPr>
          <p:cNvPr id="34819" name="Rectangle 3"/>
          <p:cNvSpPr>
            <a:spLocks noGrp="1" noChangeArrowheads="1"/>
          </p:cNvSpPr>
          <p:nvPr>
            <p:ph type="body" idx="1"/>
          </p:nvPr>
        </p:nvSpPr>
        <p:spPr>
          <a:xfrm>
            <a:off x="395288" y="981075"/>
            <a:ext cx="8229600" cy="792163"/>
          </a:xfrm>
        </p:spPr>
        <p:txBody>
          <a:bodyPr/>
          <a:lstStyle/>
          <a:p>
            <a:pPr algn="just"/>
            <a:r>
              <a:rPr lang="en-US" altLang="en-US">
                <a:ea typeface="MS PGothic" charset="-128"/>
              </a:rPr>
              <a:t>Simultaneous thermal analysis TGA and DTA: comparison of the absorption kinetics measured by the two techniques</a:t>
            </a:r>
          </a:p>
          <a:p>
            <a:endParaRPr lang="en-US" altLang="en-US">
              <a:ea typeface="MS PGothic" charset="-128"/>
            </a:endParaRP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784350"/>
            <a:ext cx="75596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188913"/>
            <a:ext cx="82708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b="1">
                <a:latin typeface="Times New Roman" charset="0"/>
              </a:rPr>
              <a:t>Permeability experiments</a:t>
            </a:r>
          </a:p>
        </p:txBody>
      </p:sp>
      <p:sp>
        <p:nvSpPr>
          <p:cNvPr id="35843" name="Text Box 3"/>
          <p:cNvSpPr txBox="1">
            <a:spLocks noChangeArrowheads="1"/>
          </p:cNvSpPr>
          <p:nvPr/>
        </p:nvSpPr>
        <p:spPr bwMode="auto">
          <a:xfrm>
            <a:off x="250825" y="990600"/>
            <a:ext cx="86137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amount of diffusing substance released at the low concentration side of a membrane, separating two environments at different concentrations, is measured.</a:t>
            </a:r>
            <a:endParaRPr lang="it-IT" altLang="en-US">
              <a:latin typeface="Times New Roman" charset="0"/>
            </a:endParaRPr>
          </a:p>
          <a:p>
            <a:pPr algn="just" eaLnBrk="1" hangingPunct="1">
              <a:spcBef>
                <a:spcPct val="0"/>
              </a:spcBef>
              <a:buFontTx/>
              <a:buNone/>
            </a:pPr>
            <a:r>
              <a:rPr lang="en-US" altLang="en-US">
                <a:latin typeface="Times New Roman" charset="0"/>
              </a:rPr>
              <a:t>Similarly to the previous case, in 1D geometry, the mass balance, initial conditions (IC) and boundary conditions (BC) are:</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			</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I.C.	C</a:t>
            </a:r>
            <a:r>
              <a:rPr lang="it-IT" altLang="en-US" baseline="-25000">
                <a:latin typeface="Times New Roman" charset="0"/>
              </a:rPr>
              <a:t>i</a:t>
            </a:r>
            <a:r>
              <a:rPr lang="it-IT" altLang="en-US">
                <a:latin typeface="Times New Roman" charset="0"/>
              </a:rPr>
              <a:t>(X,t)=C</a:t>
            </a:r>
            <a:r>
              <a:rPr lang="it-IT" altLang="en-US" baseline="-25000">
                <a:latin typeface="Times New Roman" charset="0"/>
              </a:rPr>
              <a:t>o</a:t>
            </a:r>
            <a:r>
              <a:rPr lang="it-IT" altLang="en-US">
                <a:latin typeface="Times New Roman" charset="0"/>
              </a:rPr>
              <a:t>	t=0	x=[0,l]</a:t>
            </a:r>
          </a:p>
          <a:p>
            <a:pPr algn="just" eaLnBrk="1" hangingPunct="1">
              <a:spcBef>
                <a:spcPct val="0"/>
              </a:spcBef>
              <a:buFontTx/>
              <a:buNone/>
            </a:pPr>
            <a:r>
              <a:rPr lang="it-IT" altLang="en-US">
                <a:latin typeface="Times New Roman" charset="0"/>
              </a:rPr>
              <a:t>B.C.	C(X,t)=C</a:t>
            </a:r>
            <a:r>
              <a:rPr lang="it-IT" altLang="en-US" baseline="-25000">
                <a:latin typeface="Times New Roman" charset="0"/>
              </a:rPr>
              <a:t>o</a:t>
            </a:r>
            <a:r>
              <a:rPr lang="it-IT" altLang="en-US">
                <a:latin typeface="Times New Roman" charset="0"/>
              </a:rPr>
              <a:t>	t&gt;0	x=[l]</a:t>
            </a:r>
          </a:p>
          <a:p>
            <a:pPr algn="just" eaLnBrk="1" hangingPunct="1">
              <a:spcBef>
                <a:spcPct val="0"/>
              </a:spcBef>
              <a:buFontTx/>
              <a:buNone/>
            </a:pPr>
            <a:r>
              <a:rPr lang="it-IT" altLang="en-US">
                <a:latin typeface="Times New Roman" charset="0"/>
              </a:rPr>
              <a:t>	C(X,t)=C</a:t>
            </a:r>
            <a:r>
              <a:rPr lang="ja-JP" altLang="it-IT">
                <a:latin typeface="Times New Roman" charset="0"/>
              </a:rPr>
              <a:t>’</a:t>
            </a:r>
            <a:r>
              <a:rPr lang="it-IT" altLang="ja-JP" baseline="-25000">
                <a:latin typeface="Times New Roman" charset="0"/>
              </a:rPr>
              <a:t>o</a:t>
            </a:r>
            <a:r>
              <a:rPr lang="it-IT" altLang="ja-JP">
                <a:latin typeface="Times New Roman" charset="0"/>
              </a:rPr>
              <a:t>	t&gt;0	x=[0]</a:t>
            </a:r>
          </a:p>
          <a:p>
            <a:pPr algn="just" eaLnBrk="1" hangingPunct="1">
              <a:spcBef>
                <a:spcPct val="0"/>
              </a:spcBef>
              <a:buFontTx/>
              <a:buNone/>
            </a:pPr>
            <a:endParaRPr lang="it-IT" altLang="en-US">
              <a:latin typeface="Times New Roman" charset="0"/>
            </a:endParaRPr>
          </a:p>
        </p:txBody>
      </p:sp>
      <p:graphicFrame>
        <p:nvGraphicFramePr>
          <p:cNvPr id="35844" name="Object 6"/>
          <p:cNvGraphicFramePr>
            <a:graphicFrameLocks noChangeAspect="1"/>
          </p:cNvGraphicFramePr>
          <p:nvPr/>
        </p:nvGraphicFramePr>
        <p:xfrm>
          <a:off x="1835150" y="3500438"/>
          <a:ext cx="1620838" cy="920750"/>
        </p:xfrm>
        <a:graphic>
          <a:graphicData uri="http://schemas.openxmlformats.org/presentationml/2006/ole">
            <mc:AlternateContent xmlns:mc="http://schemas.openxmlformats.org/markup-compatibility/2006">
              <mc:Choice xmlns:v="urn:schemas-microsoft-com:vml" Requires="v">
                <p:oleObj name="Equation" r:id="rId2" imgW="736600" imgH="419100" progId="Equation.3">
                  <p:embed/>
                </p:oleObj>
              </mc:Choice>
              <mc:Fallback>
                <p:oleObj name="Equation" r:id="rId2" imgW="736600" imgH="4191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500438"/>
                        <a:ext cx="1620838"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5845" name="Group 22"/>
          <p:cNvGrpSpPr>
            <a:grpSpLocks/>
          </p:cNvGrpSpPr>
          <p:nvPr/>
        </p:nvGrpSpPr>
        <p:grpSpPr bwMode="auto">
          <a:xfrm>
            <a:off x="5148263" y="2708275"/>
            <a:ext cx="3122612" cy="3213100"/>
            <a:chOff x="3288" y="1706"/>
            <a:chExt cx="1967" cy="2024"/>
          </a:xfrm>
        </p:grpSpPr>
        <p:sp>
          <p:nvSpPr>
            <p:cNvPr id="35846" name="Rectangle 8"/>
            <p:cNvSpPr>
              <a:spLocks noChangeArrowheads="1"/>
            </p:cNvSpPr>
            <p:nvPr/>
          </p:nvSpPr>
          <p:spPr bwMode="auto">
            <a:xfrm>
              <a:off x="3799" y="1916"/>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5847" name="Line 9"/>
            <p:cNvSpPr>
              <a:spLocks noChangeShapeType="1"/>
            </p:cNvSpPr>
            <p:nvPr/>
          </p:nvSpPr>
          <p:spPr bwMode="auto">
            <a:xfrm flipV="1">
              <a:off x="3832" y="3504"/>
              <a:ext cx="1327" cy="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48" name="Line 10"/>
            <p:cNvSpPr>
              <a:spLocks noChangeShapeType="1"/>
            </p:cNvSpPr>
            <p:nvPr/>
          </p:nvSpPr>
          <p:spPr bwMode="auto">
            <a:xfrm>
              <a:off x="3803" y="1916"/>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49" name="Text Box 11"/>
            <p:cNvSpPr txBox="1">
              <a:spLocks noChangeArrowheads="1"/>
            </p:cNvSpPr>
            <p:nvPr/>
          </p:nvSpPr>
          <p:spPr bwMode="auto">
            <a:xfrm>
              <a:off x="4121" y="1706"/>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sp>
          <p:nvSpPr>
            <p:cNvPr id="35850" name="Text Box 12"/>
            <p:cNvSpPr txBox="1">
              <a:spLocks noChangeArrowheads="1"/>
            </p:cNvSpPr>
            <p:nvPr/>
          </p:nvSpPr>
          <p:spPr bwMode="auto">
            <a:xfrm>
              <a:off x="5069" y="349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35851" name="Line 13"/>
            <p:cNvSpPr>
              <a:spLocks noChangeShapeType="1"/>
            </p:cNvSpPr>
            <p:nvPr/>
          </p:nvSpPr>
          <p:spPr bwMode="auto">
            <a:xfrm flipH="1">
              <a:off x="3572" y="2415"/>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52" name="Line 14"/>
            <p:cNvSpPr>
              <a:spLocks noChangeShapeType="1"/>
            </p:cNvSpPr>
            <p:nvPr/>
          </p:nvSpPr>
          <p:spPr bwMode="auto">
            <a:xfrm flipH="1">
              <a:off x="4706" y="333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53" name="Text Box 15"/>
            <p:cNvSpPr txBox="1">
              <a:spLocks noChangeArrowheads="1"/>
            </p:cNvSpPr>
            <p:nvPr/>
          </p:nvSpPr>
          <p:spPr bwMode="auto">
            <a:xfrm>
              <a:off x="3288" y="2233"/>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35854" name="Text Box 16"/>
            <p:cNvSpPr txBox="1">
              <a:spLocks noChangeArrowheads="1"/>
            </p:cNvSpPr>
            <p:nvPr/>
          </p:nvSpPr>
          <p:spPr bwMode="auto">
            <a:xfrm>
              <a:off x="4921" y="3113"/>
              <a:ext cx="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35855" name="Line 17"/>
            <p:cNvSpPr>
              <a:spLocks noChangeShapeType="1"/>
            </p:cNvSpPr>
            <p:nvPr/>
          </p:nvSpPr>
          <p:spPr bwMode="auto">
            <a:xfrm>
              <a:off x="3803" y="333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56" name="Text Box 19"/>
            <p:cNvSpPr txBox="1">
              <a:spLocks noChangeArrowheads="1"/>
            </p:cNvSpPr>
            <p:nvPr/>
          </p:nvSpPr>
          <p:spPr bwMode="auto">
            <a:xfrm>
              <a:off x="4200" y="307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sp>
          <p:nvSpPr>
            <p:cNvPr id="35857" name="Text Box 20"/>
            <p:cNvSpPr txBox="1">
              <a:spLocks noChangeArrowheads="1"/>
            </p:cNvSpPr>
            <p:nvPr/>
          </p:nvSpPr>
          <p:spPr bwMode="auto">
            <a:xfrm>
              <a:off x="3776" y="3488"/>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sp>
          <p:nvSpPr>
            <p:cNvPr id="35858" name="Oval 21"/>
            <p:cNvSpPr>
              <a:spLocks noChangeArrowheads="1"/>
            </p:cNvSpPr>
            <p:nvPr/>
          </p:nvSpPr>
          <p:spPr bwMode="auto">
            <a:xfrm>
              <a:off x="3787" y="3475"/>
              <a:ext cx="46" cy="46"/>
            </a:xfrm>
            <a:prstGeom prst="ellipse">
              <a:avLst/>
            </a:prstGeom>
            <a:solidFill>
              <a:schemeClr val="tx1"/>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2725" y="141288"/>
            <a:ext cx="83915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Indicate by Q</a:t>
            </a:r>
            <a:r>
              <a:rPr lang="en-US" altLang="en-US" baseline="-25000">
                <a:latin typeface="Times New Roman" charset="0"/>
              </a:rPr>
              <a:t>t</a:t>
            </a:r>
            <a:r>
              <a:rPr lang="en-US" altLang="en-US">
                <a:latin typeface="Times New Roman" charset="0"/>
              </a:rPr>
              <a:t>  the amount of mass that crosses the section at x=l</a:t>
            </a: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r>
              <a:rPr lang="en-US" altLang="en-US">
                <a:latin typeface="Times New Roman" charset="0"/>
              </a:rPr>
              <a:t>The solution of the mass balance for C</a:t>
            </a:r>
            <a:r>
              <a:rPr lang="en-US" altLang="en-US" baseline="-25000">
                <a:latin typeface="Times New Roman" charset="0"/>
              </a:rPr>
              <a:t>o</a:t>
            </a:r>
            <a:r>
              <a:rPr lang="en-US" altLang="en-US">
                <a:latin typeface="Times New Roman" charset="0"/>
              </a:rPr>
              <a:t>=0 is given as the sum of infinite terms:</a:t>
            </a: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r>
              <a:rPr lang="en-US" altLang="en-US">
                <a:latin typeface="Times New Roman" charset="0"/>
              </a:rPr>
              <a:t>The solution of the balance for t</a:t>
            </a:r>
            <a:r>
              <a:rPr lang="en-US" altLang="en-US">
                <a:latin typeface="Times New Roman" charset="0"/>
                <a:sym typeface="Symbol" charset="2"/>
              </a:rPr>
              <a:t> (steady state conditions) simplifies to:</a:t>
            </a:r>
          </a:p>
        </p:txBody>
      </p:sp>
      <p:graphicFrame>
        <p:nvGraphicFramePr>
          <p:cNvPr id="36867" name="Object 19"/>
          <p:cNvGraphicFramePr>
            <a:graphicFrameLocks noChangeAspect="1"/>
          </p:cNvGraphicFramePr>
          <p:nvPr/>
        </p:nvGraphicFramePr>
        <p:xfrm>
          <a:off x="1835150" y="2781300"/>
          <a:ext cx="5624513" cy="1016000"/>
        </p:xfrm>
        <a:graphic>
          <a:graphicData uri="http://schemas.openxmlformats.org/presentationml/2006/ole">
            <mc:AlternateContent xmlns:mc="http://schemas.openxmlformats.org/markup-compatibility/2006">
              <mc:Choice xmlns:v="urn:schemas-microsoft-com:vml" Requires="v">
                <p:oleObj name="Equazione" r:id="rId2" imgW="2667000" imgH="482600" progId="Equation.3">
                  <p:embed/>
                </p:oleObj>
              </mc:Choice>
              <mc:Fallback>
                <p:oleObj name="Equazione" r:id="rId2" imgW="2667000" imgH="482600" progId="Equation.3">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781300"/>
                        <a:ext cx="562451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868" name="Object 20"/>
          <p:cNvGraphicFramePr>
            <a:graphicFrameLocks noChangeAspect="1"/>
          </p:cNvGraphicFramePr>
          <p:nvPr/>
        </p:nvGraphicFramePr>
        <p:xfrm>
          <a:off x="3203575" y="4941888"/>
          <a:ext cx="2571750" cy="1016000"/>
        </p:xfrm>
        <a:graphic>
          <a:graphicData uri="http://schemas.openxmlformats.org/presentationml/2006/ole">
            <mc:AlternateContent xmlns:mc="http://schemas.openxmlformats.org/markup-compatibility/2006">
              <mc:Choice xmlns:v="urn:schemas-microsoft-com:vml" Requires="v">
                <p:oleObj name="Equazione" r:id="rId4" imgW="1218671" imgH="482391" progId="Equation.3">
                  <p:embed/>
                </p:oleObj>
              </mc:Choice>
              <mc:Fallback>
                <p:oleObj name="Equazione" r:id="rId4" imgW="1218671" imgH="482391"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941888"/>
                        <a:ext cx="25717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869" name="Object 21"/>
          <p:cNvGraphicFramePr>
            <a:graphicFrameLocks noChangeAspect="1"/>
          </p:cNvGraphicFramePr>
          <p:nvPr/>
        </p:nvGraphicFramePr>
        <p:xfrm>
          <a:off x="2867025" y="692150"/>
          <a:ext cx="2760663" cy="1016000"/>
        </p:xfrm>
        <a:graphic>
          <a:graphicData uri="http://schemas.openxmlformats.org/presentationml/2006/ole">
            <mc:AlternateContent xmlns:mc="http://schemas.openxmlformats.org/markup-compatibility/2006">
              <mc:Choice xmlns:v="urn:schemas-microsoft-com:vml" Requires="v">
                <p:oleObj name="Equation" r:id="rId6" imgW="1307532" imgH="482391" progId="Equation.3">
                  <p:embed/>
                </p:oleObj>
              </mc:Choice>
              <mc:Fallback>
                <p:oleObj name="Equation" r:id="rId6" imgW="1307532" imgH="482391"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7025" y="692150"/>
                        <a:ext cx="2760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79388" y="333375"/>
            <a:ext cx="8678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In steady state conditions the concentration profile is linear </a:t>
            </a:r>
            <a:r>
              <a:rPr lang="it-IT" altLang="en-US">
                <a:latin typeface="Times New Roman" charset="0"/>
                <a:sym typeface="Wingdings" charset="2"/>
              </a:rPr>
              <a:t>J</a:t>
            </a:r>
            <a:r>
              <a:rPr lang="it-IT" altLang="en-US" baseline="-25000">
                <a:latin typeface="Times New Roman" charset="0"/>
                <a:sym typeface="Wingdings" charset="2"/>
              </a:rPr>
              <a:t>ss</a:t>
            </a:r>
            <a:r>
              <a:rPr lang="it-IT" altLang="en-US">
                <a:latin typeface="Times New Roman" charset="0"/>
                <a:sym typeface="Wingdings" charset="2"/>
              </a:rPr>
              <a:t>=const</a:t>
            </a:r>
            <a:endParaRPr lang="it-IT" altLang="en-US">
              <a:latin typeface="Times New Roman" charset="0"/>
            </a:endParaRPr>
          </a:p>
          <a:p>
            <a:pPr algn="just" eaLnBrk="1" hangingPunct="1">
              <a:spcBef>
                <a:spcPct val="0"/>
              </a:spcBef>
              <a:buFontTx/>
              <a:buNone/>
            </a:pPr>
            <a:endParaRPr lang="it-IT" altLang="en-US">
              <a:latin typeface="Times New Roman" charset="0"/>
            </a:endParaRPr>
          </a:p>
          <a:p>
            <a:pPr eaLnBrk="1" hangingPunct="1">
              <a:spcBef>
                <a:spcPct val="0"/>
              </a:spcBef>
              <a:buFontTx/>
              <a:buNone/>
            </a:pPr>
            <a:r>
              <a:rPr lang="en-US" altLang="en-US">
                <a:latin typeface="Times New Roman" charset="0"/>
              </a:rPr>
              <a:t>This equation represents the flow for</a:t>
            </a:r>
            <a:br>
              <a:rPr lang="en-US" altLang="en-US">
                <a:latin typeface="Times New Roman" charset="0"/>
              </a:rPr>
            </a:br>
            <a:r>
              <a:rPr lang="en-US" altLang="en-US">
                <a:latin typeface="Times New Roman" charset="0"/>
              </a:rPr>
              <a:t>unit area in steady state, and in a diagram</a:t>
            </a:r>
            <a:br>
              <a:rPr lang="en-US" altLang="en-US">
                <a:latin typeface="Times New Roman" charset="0"/>
              </a:rPr>
            </a:br>
            <a:r>
              <a:rPr lang="it-IT" altLang="en-US">
                <a:latin typeface="Times New Roman" charset="0"/>
              </a:rPr>
              <a:t>Q</a:t>
            </a:r>
            <a:r>
              <a:rPr lang="it-IT" altLang="en-US" baseline="-25000">
                <a:latin typeface="Times New Roman" charset="0"/>
              </a:rPr>
              <a:t>t</a:t>
            </a:r>
            <a:r>
              <a:rPr lang="en-US" altLang="en-US">
                <a:latin typeface="Times New Roman" charset="0"/>
              </a:rPr>
              <a:t> vs. t, is a straight line</a:t>
            </a:r>
          </a:p>
          <a:p>
            <a:pPr algn="just" eaLnBrk="1" hangingPunct="1">
              <a:spcBef>
                <a:spcPct val="0"/>
              </a:spcBef>
              <a:buFontTx/>
              <a:buNone/>
            </a:pPr>
            <a:endParaRPr lang="it-IT" altLang="en-US">
              <a:latin typeface="Times New Roman" charset="0"/>
            </a:endParaRPr>
          </a:p>
          <a:p>
            <a:pPr eaLnBrk="1" hangingPunct="1">
              <a:spcBef>
                <a:spcPct val="0"/>
              </a:spcBef>
              <a:buFontTx/>
              <a:buNone/>
            </a:pPr>
            <a:r>
              <a:rPr lang="it-IT" altLang="en-US">
                <a:latin typeface="Times New Roman" charset="0"/>
              </a:rPr>
              <a:t>For </a:t>
            </a:r>
            <a:r>
              <a:rPr lang="it-IT" altLang="en-US" u="sng">
                <a:latin typeface="Times New Roman" charset="0"/>
              </a:rPr>
              <a:t>ideal Fickian </a:t>
            </a:r>
            <a:r>
              <a:rPr lang="it-IT" altLang="en-US">
                <a:latin typeface="Times New Roman" charset="0"/>
              </a:rPr>
              <a:t>systems, the time delay </a:t>
            </a:r>
            <a:r>
              <a:rPr lang="en-US" altLang="en-US">
                <a:latin typeface="Times New Roman" charset="0"/>
              </a:rPr>
              <a:t>to</a:t>
            </a:r>
            <a:br>
              <a:rPr lang="en-US" altLang="en-US">
                <a:latin typeface="Times New Roman" charset="0"/>
              </a:rPr>
            </a:br>
            <a:r>
              <a:rPr lang="en-US" altLang="en-US">
                <a:latin typeface="Times New Roman" charset="0"/>
              </a:rPr>
              <a:t>reach the steady state is </a:t>
            </a:r>
            <a:r>
              <a:rPr lang="it-IT" altLang="en-US">
                <a:latin typeface="Times New Roman" charset="0"/>
              </a:rPr>
              <a:t>: </a:t>
            </a:r>
          </a:p>
        </p:txBody>
      </p:sp>
      <p:graphicFrame>
        <p:nvGraphicFramePr>
          <p:cNvPr id="37891" name="Object 4"/>
          <p:cNvGraphicFramePr>
            <a:graphicFrameLocks noChangeAspect="1"/>
          </p:cNvGraphicFramePr>
          <p:nvPr/>
        </p:nvGraphicFramePr>
        <p:xfrm>
          <a:off x="1776413" y="3351213"/>
          <a:ext cx="939800" cy="787400"/>
        </p:xfrm>
        <a:graphic>
          <a:graphicData uri="http://schemas.openxmlformats.org/presentationml/2006/ole">
            <mc:AlternateContent xmlns:mc="http://schemas.openxmlformats.org/markup-compatibility/2006">
              <mc:Choice xmlns:v="urn:schemas-microsoft-com:vml" Requires="v">
                <p:oleObj name="Equation" r:id="rId2" imgW="939800" imgH="787400" progId="Equation.3">
                  <p:embed/>
                </p:oleObj>
              </mc:Choice>
              <mc:Fallback>
                <p:oleObj name="Equation" r:id="rId2" imgW="939800" imgH="787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3351213"/>
                        <a:ext cx="9398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892" name="Line 6"/>
          <p:cNvSpPr>
            <a:spLocks noChangeShapeType="1"/>
          </p:cNvSpPr>
          <p:nvPr/>
        </p:nvSpPr>
        <p:spPr bwMode="auto">
          <a:xfrm flipV="1">
            <a:off x="4343400" y="38862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3" name="Line 7"/>
          <p:cNvSpPr>
            <a:spLocks noChangeShapeType="1"/>
          </p:cNvSpPr>
          <p:nvPr/>
        </p:nvSpPr>
        <p:spPr bwMode="auto">
          <a:xfrm>
            <a:off x="4343400" y="6172200"/>
            <a:ext cx="441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4" name="Freeform 8"/>
          <p:cNvSpPr>
            <a:spLocks/>
          </p:cNvSpPr>
          <p:nvPr/>
        </p:nvSpPr>
        <p:spPr bwMode="auto">
          <a:xfrm>
            <a:off x="4343400" y="4402138"/>
            <a:ext cx="3500438" cy="1770062"/>
          </a:xfrm>
          <a:custGeom>
            <a:avLst/>
            <a:gdLst>
              <a:gd name="T0" fmla="*/ 0 w 2205"/>
              <a:gd name="T1" fmla="*/ 2147483646 h 1115"/>
              <a:gd name="T2" fmla="*/ 2147483646 w 2205"/>
              <a:gd name="T3" fmla="*/ 2147483646 h 1115"/>
              <a:gd name="T4" fmla="*/ 2147483646 w 2205"/>
              <a:gd name="T5" fmla="*/ 0 h 1115"/>
              <a:gd name="T6" fmla="*/ 0 60000 65536"/>
              <a:gd name="T7" fmla="*/ 0 60000 65536"/>
              <a:gd name="T8" fmla="*/ 0 60000 65536"/>
              <a:gd name="T9" fmla="*/ 0 w 2205"/>
              <a:gd name="T10" fmla="*/ 0 h 1115"/>
              <a:gd name="T11" fmla="*/ 2205 w 2205"/>
              <a:gd name="T12" fmla="*/ 1115 h 1115"/>
            </a:gdLst>
            <a:ahLst/>
            <a:cxnLst>
              <a:cxn ang="T6">
                <a:pos x="T0" y="T1"/>
              </a:cxn>
              <a:cxn ang="T7">
                <a:pos x="T2" y="T3"/>
              </a:cxn>
              <a:cxn ang="T8">
                <a:pos x="T4" y="T5"/>
              </a:cxn>
            </a:cxnLst>
            <a:rect l="T9" t="T10" r="T11" b="T12"/>
            <a:pathLst>
              <a:path w="2205" h="1115">
                <a:moveTo>
                  <a:pt x="0" y="1115"/>
                </a:moveTo>
                <a:cubicBezTo>
                  <a:pt x="149" y="1077"/>
                  <a:pt x="524" y="1075"/>
                  <a:pt x="892" y="889"/>
                </a:cubicBezTo>
                <a:cubicBezTo>
                  <a:pt x="1260" y="703"/>
                  <a:pt x="1932" y="185"/>
                  <a:pt x="220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95" name="Line 9"/>
          <p:cNvSpPr>
            <a:spLocks noChangeShapeType="1"/>
          </p:cNvSpPr>
          <p:nvPr/>
        </p:nvSpPr>
        <p:spPr bwMode="auto">
          <a:xfrm rot="21530878" flipH="1">
            <a:off x="5305425" y="5505450"/>
            <a:ext cx="977900" cy="6810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6" name="Line 10"/>
          <p:cNvSpPr>
            <a:spLocks noChangeShapeType="1"/>
          </p:cNvSpPr>
          <p:nvPr/>
        </p:nvSpPr>
        <p:spPr bwMode="auto">
          <a:xfrm>
            <a:off x="4343400" y="6172200"/>
            <a:ext cx="0" cy="260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7" name="Line 11"/>
          <p:cNvSpPr>
            <a:spLocks noChangeShapeType="1"/>
          </p:cNvSpPr>
          <p:nvPr/>
        </p:nvSpPr>
        <p:spPr bwMode="auto">
          <a:xfrm>
            <a:off x="5334000" y="6172200"/>
            <a:ext cx="0" cy="3000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8" name="Line 12"/>
          <p:cNvSpPr>
            <a:spLocks noChangeShapeType="1"/>
          </p:cNvSpPr>
          <p:nvPr/>
        </p:nvSpPr>
        <p:spPr bwMode="auto">
          <a:xfrm>
            <a:off x="4343400" y="63246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7899" name="Object 13"/>
          <p:cNvGraphicFramePr>
            <a:graphicFrameLocks noChangeAspect="1"/>
          </p:cNvGraphicFramePr>
          <p:nvPr/>
        </p:nvGraphicFramePr>
        <p:xfrm>
          <a:off x="4495800" y="6324600"/>
          <a:ext cx="762000" cy="317500"/>
        </p:xfrm>
        <a:graphic>
          <a:graphicData uri="http://schemas.openxmlformats.org/presentationml/2006/ole">
            <mc:AlternateContent xmlns:mc="http://schemas.openxmlformats.org/markup-compatibility/2006">
              <mc:Choice xmlns:v="urn:schemas-microsoft-com:vml" Requires="v">
                <p:oleObj name="Equation" r:id="rId4" imgW="761669" imgH="317362" progId="Equation.DSMT4">
                  <p:embed/>
                </p:oleObj>
              </mc:Choice>
              <mc:Fallback>
                <p:oleObj name="Equation" r:id="rId4" imgW="761669" imgH="317362"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24600"/>
                        <a:ext cx="762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900" name="Object 15"/>
          <p:cNvGraphicFramePr>
            <a:graphicFrameLocks noChangeAspect="1"/>
          </p:cNvGraphicFramePr>
          <p:nvPr/>
        </p:nvGraphicFramePr>
        <p:xfrm>
          <a:off x="8610600" y="6248400"/>
          <a:ext cx="127000" cy="228600"/>
        </p:xfrm>
        <a:graphic>
          <a:graphicData uri="http://schemas.openxmlformats.org/presentationml/2006/ole">
            <mc:AlternateContent xmlns:mc="http://schemas.openxmlformats.org/markup-compatibility/2006">
              <mc:Choice xmlns:v="urn:schemas-microsoft-com:vml" Requires="v">
                <p:oleObj name="Equation" r:id="rId6" imgW="126890" imgH="228402" progId="Equation.DSMT4">
                  <p:embed/>
                </p:oleObj>
              </mc:Choice>
              <mc:Fallback>
                <p:oleObj name="Equation" r:id="rId6" imgW="126890" imgH="228402"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6248400"/>
                        <a:ext cx="127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901" name="Text Box 16"/>
          <p:cNvSpPr txBox="1">
            <a:spLocks noChangeArrowheads="1"/>
          </p:cNvSpPr>
          <p:nvPr/>
        </p:nvSpPr>
        <p:spPr bwMode="auto">
          <a:xfrm>
            <a:off x="323850" y="4518025"/>
            <a:ext cx="38195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50000"/>
              </a:spcBef>
              <a:buFontTx/>
              <a:buNone/>
            </a:pPr>
            <a:r>
              <a:rPr lang="it-IT" altLang="en-US">
                <a:latin typeface="Times New Roman" charset="0"/>
              </a:rPr>
              <a:t>θ is known as </a:t>
            </a:r>
            <a:r>
              <a:rPr lang="it-IT" altLang="en-US" i="1">
                <a:latin typeface="Times New Roman" charset="0"/>
              </a:rPr>
              <a:t>time lag</a:t>
            </a:r>
            <a:r>
              <a:rPr lang="it-IT" altLang="en-US">
                <a:latin typeface="Times New Roman" charset="0"/>
              </a:rPr>
              <a:t> </a:t>
            </a:r>
            <a:r>
              <a:rPr lang="en-US" altLang="en-US">
                <a:latin typeface="Times New Roman" charset="0"/>
              </a:rPr>
              <a:t>and can be used for an estimate of the of diffusion coefficient  through a membrane of known thickness</a:t>
            </a:r>
            <a:r>
              <a:rPr lang="it-IT" altLang="en-US">
                <a:latin typeface="Times New Roman" charset="0"/>
              </a:rPr>
              <a:t>.</a:t>
            </a:r>
          </a:p>
        </p:txBody>
      </p:sp>
      <p:grpSp>
        <p:nvGrpSpPr>
          <p:cNvPr id="37902" name="Group 34"/>
          <p:cNvGrpSpPr>
            <a:grpSpLocks/>
          </p:cNvGrpSpPr>
          <p:nvPr/>
        </p:nvGrpSpPr>
        <p:grpSpPr bwMode="auto">
          <a:xfrm>
            <a:off x="6021388" y="863600"/>
            <a:ext cx="3122612" cy="3213100"/>
            <a:chOff x="3793" y="391"/>
            <a:chExt cx="1967" cy="2024"/>
          </a:xfrm>
        </p:grpSpPr>
        <p:grpSp>
          <p:nvGrpSpPr>
            <p:cNvPr id="37904" name="Group 19"/>
            <p:cNvGrpSpPr>
              <a:grpSpLocks/>
            </p:cNvGrpSpPr>
            <p:nvPr/>
          </p:nvGrpSpPr>
          <p:grpSpPr bwMode="auto">
            <a:xfrm>
              <a:off x="3793" y="391"/>
              <a:ext cx="1967" cy="2024"/>
              <a:chOff x="3288" y="1706"/>
              <a:chExt cx="1967" cy="2024"/>
            </a:xfrm>
          </p:grpSpPr>
          <p:sp>
            <p:nvSpPr>
              <p:cNvPr id="37906" name="Rectangle 20"/>
              <p:cNvSpPr>
                <a:spLocks noChangeArrowheads="1"/>
              </p:cNvSpPr>
              <p:nvPr/>
            </p:nvSpPr>
            <p:spPr bwMode="auto">
              <a:xfrm>
                <a:off x="3799" y="1916"/>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7907" name="Line 21"/>
              <p:cNvSpPr>
                <a:spLocks noChangeShapeType="1"/>
              </p:cNvSpPr>
              <p:nvPr/>
            </p:nvSpPr>
            <p:spPr bwMode="auto">
              <a:xfrm>
                <a:off x="4388" y="3504"/>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08" name="Line 22"/>
              <p:cNvSpPr>
                <a:spLocks noChangeShapeType="1"/>
              </p:cNvSpPr>
              <p:nvPr/>
            </p:nvSpPr>
            <p:spPr bwMode="auto">
              <a:xfrm>
                <a:off x="3803" y="1916"/>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09" name="Text Box 23"/>
              <p:cNvSpPr txBox="1">
                <a:spLocks noChangeArrowheads="1"/>
              </p:cNvSpPr>
              <p:nvPr/>
            </p:nvSpPr>
            <p:spPr bwMode="auto">
              <a:xfrm>
                <a:off x="4121" y="1706"/>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sp>
            <p:nvSpPr>
              <p:cNvPr id="37910" name="Text Box 24"/>
              <p:cNvSpPr txBox="1">
                <a:spLocks noChangeArrowheads="1"/>
              </p:cNvSpPr>
              <p:nvPr/>
            </p:nvSpPr>
            <p:spPr bwMode="auto">
              <a:xfrm>
                <a:off x="5069" y="349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37911" name="Line 25"/>
              <p:cNvSpPr>
                <a:spLocks noChangeShapeType="1"/>
              </p:cNvSpPr>
              <p:nvPr/>
            </p:nvSpPr>
            <p:spPr bwMode="auto">
              <a:xfrm flipH="1">
                <a:off x="3572" y="2415"/>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12" name="Line 26"/>
              <p:cNvSpPr>
                <a:spLocks noChangeShapeType="1"/>
              </p:cNvSpPr>
              <p:nvPr/>
            </p:nvSpPr>
            <p:spPr bwMode="auto">
              <a:xfrm flipH="1">
                <a:off x="4706" y="333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13" name="Text Box 27"/>
              <p:cNvSpPr txBox="1">
                <a:spLocks noChangeArrowheads="1"/>
              </p:cNvSpPr>
              <p:nvPr/>
            </p:nvSpPr>
            <p:spPr bwMode="auto">
              <a:xfrm>
                <a:off x="3288" y="2233"/>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37914" name="Text Box 28"/>
              <p:cNvSpPr txBox="1">
                <a:spLocks noChangeArrowheads="1"/>
              </p:cNvSpPr>
              <p:nvPr/>
            </p:nvSpPr>
            <p:spPr bwMode="auto">
              <a:xfrm>
                <a:off x="4921" y="3113"/>
                <a:ext cx="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37915" name="Line 29"/>
              <p:cNvSpPr>
                <a:spLocks noChangeShapeType="1"/>
              </p:cNvSpPr>
              <p:nvPr/>
            </p:nvSpPr>
            <p:spPr bwMode="auto">
              <a:xfrm>
                <a:off x="3803" y="333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16" name="Text Box 30"/>
              <p:cNvSpPr txBox="1">
                <a:spLocks noChangeArrowheads="1"/>
              </p:cNvSpPr>
              <p:nvPr/>
            </p:nvSpPr>
            <p:spPr bwMode="auto">
              <a:xfrm>
                <a:off x="4200" y="307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sp>
            <p:nvSpPr>
              <p:cNvPr id="37917" name="Text Box 31"/>
              <p:cNvSpPr txBox="1">
                <a:spLocks noChangeArrowheads="1"/>
              </p:cNvSpPr>
              <p:nvPr/>
            </p:nvSpPr>
            <p:spPr bwMode="auto">
              <a:xfrm>
                <a:off x="3776" y="3488"/>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sp>
            <p:nvSpPr>
              <p:cNvPr id="37918" name="Oval 32"/>
              <p:cNvSpPr>
                <a:spLocks noChangeArrowheads="1"/>
              </p:cNvSpPr>
              <p:nvPr/>
            </p:nvSpPr>
            <p:spPr bwMode="auto">
              <a:xfrm>
                <a:off x="3787" y="3475"/>
                <a:ext cx="46" cy="46"/>
              </a:xfrm>
              <a:prstGeom prst="ellipse">
                <a:avLst/>
              </a:prstGeom>
              <a:solidFill>
                <a:schemeClr val="tx1"/>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37905" name="Line 33"/>
            <p:cNvSpPr>
              <a:spLocks noChangeShapeType="1"/>
            </p:cNvSpPr>
            <p:nvPr/>
          </p:nvSpPr>
          <p:spPr bwMode="auto">
            <a:xfrm>
              <a:off x="4286" y="1071"/>
              <a:ext cx="953" cy="9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
        <p:nvSpPr>
          <p:cNvPr id="37903" name="Text Box 35"/>
          <p:cNvSpPr txBox="1">
            <a:spLocks noChangeArrowheads="1"/>
          </p:cNvSpPr>
          <p:nvPr/>
        </p:nvSpPr>
        <p:spPr bwMode="auto">
          <a:xfrm>
            <a:off x="3851275" y="3716338"/>
            <a:ext cx="401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Q</a:t>
            </a:r>
            <a:r>
              <a:rPr lang="it-IT" altLang="en-US" sz="1800" baseline="-25000"/>
              <a:t>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79388" y="188913"/>
            <a:ext cx="87026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2000">
                <a:latin typeface="Times New Roman" charset="0"/>
                <a:sym typeface="Wingdings" charset="2"/>
              </a:rPr>
              <a:t>In a permeability test, in the simplest case, the amount of gas Q</a:t>
            </a:r>
            <a:r>
              <a:rPr lang="en-US" altLang="en-US" sz="2000" baseline="-25000">
                <a:latin typeface="Times New Roman" charset="0"/>
                <a:sym typeface="Wingdings" charset="2"/>
              </a:rPr>
              <a:t>t,</a:t>
            </a:r>
            <a:r>
              <a:rPr lang="en-US" altLang="en-US" sz="2000">
                <a:latin typeface="Times New Roman" charset="0"/>
                <a:sym typeface="Wingdings" charset="2"/>
              </a:rPr>
              <a:t> which has crossed a membrane as a function of time, is determined by measuring the pressure in a chamber downstream and obtaining n =PV/RT or, for real gases, using other expressions</a:t>
            </a:r>
          </a:p>
          <a:p>
            <a:pPr algn="just" eaLnBrk="1" hangingPunct="1">
              <a:spcBef>
                <a:spcPct val="0"/>
              </a:spcBef>
              <a:buFontTx/>
              <a:buNone/>
            </a:pPr>
            <a:endParaRPr lang="en-US" altLang="en-US">
              <a:latin typeface="Times New Roman" charset="0"/>
              <a:sym typeface="Wingdings" charset="2"/>
            </a:endParaRPr>
          </a:p>
        </p:txBody>
      </p:sp>
      <p:grpSp>
        <p:nvGrpSpPr>
          <p:cNvPr id="38915" name="Group 33"/>
          <p:cNvGrpSpPr>
            <a:grpSpLocks/>
          </p:cNvGrpSpPr>
          <p:nvPr/>
        </p:nvGrpSpPr>
        <p:grpSpPr bwMode="auto">
          <a:xfrm>
            <a:off x="2339975" y="1268413"/>
            <a:ext cx="4679950" cy="2232025"/>
            <a:chOff x="2426" y="2341"/>
            <a:chExt cx="3094" cy="1843"/>
          </a:xfrm>
        </p:grpSpPr>
        <p:sp>
          <p:nvSpPr>
            <p:cNvPr id="38919" name="Line 4"/>
            <p:cNvSpPr>
              <a:spLocks noChangeShapeType="1"/>
            </p:cNvSpPr>
            <p:nvPr/>
          </p:nvSpPr>
          <p:spPr bwMode="auto">
            <a:xfrm flipV="1">
              <a:off x="2736" y="2448"/>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0" name="Line 5"/>
            <p:cNvSpPr>
              <a:spLocks noChangeShapeType="1"/>
            </p:cNvSpPr>
            <p:nvPr/>
          </p:nvSpPr>
          <p:spPr bwMode="auto">
            <a:xfrm>
              <a:off x="2736" y="3888"/>
              <a:ext cx="27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1" name="Freeform 6"/>
            <p:cNvSpPr>
              <a:spLocks/>
            </p:cNvSpPr>
            <p:nvPr/>
          </p:nvSpPr>
          <p:spPr bwMode="auto">
            <a:xfrm>
              <a:off x="2736" y="2773"/>
              <a:ext cx="2205" cy="1115"/>
            </a:xfrm>
            <a:custGeom>
              <a:avLst/>
              <a:gdLst>
                <a:gd name="T0" fmla="*/ 0 w 2205"/>
                <a:gd name="T1" fmla="*/ 1115 h 1115"/>
                <a:gd name="T2" fmla="*/ 892 w 2205"/>
                <a:gd name="T3" fmla="*/ 889 h 1115"/>
                <a:gd name="T4" fmla="*/ 2205 w 2205"/>
                <a:gd name="T5" fmla="*/ 0 h 1115"/>
                <a:gd name="T6" fmla="*/ 0 60000 65536"/>
                <a:gd name="T7" fmla="*/ 0 60000 65536"/>
                <a:gd name="T8" fmla="*/ 0 60000 65536"/>
                <a:gd name="T9" fmla="*/ 0 w 2205"/>
                <a:gd name="T10" fmla="*/ 0 h 1115"/>
                <a:gd name="T11" fmla="*/ 2205 w 2205"/>
                <a:gd name="T12" fmla="*/ 1115 h 1115"/>
              </a:gdLst>
              <a:ahLst/>
              <a:cxnLst>
                <a:cxn ang="T6">
                  <a:pos x="T0" y="T1"/>
                </a:cxn>
                <a:cxn ang="T7">
                  <a:pos x="T2" y="T3"/>
                </a:cxn>
                <a:cxn ang="T8">
                  <a:pos x="T4" y="T5"/>
                </a:cxn>
              </a:cxnLst>
              <a:rect l="T9" t="T10" r="T11" b="T12"/>
              <a:pathLst>
                <a:path w="2205" h="1115">
                  <a:moveTo>
                    <a:pt x="0" y="1115"/>
                  </a:moveTo>
                  <a:cubicBezTo>
                    <a:pt x="149" y="1077"/>
                    <a:pt x="524" y="1075"/>
                    <a:pt x="892" y="889"/>
                  </a:cubicBezTo>
                  <a:cubicBezTo>
                    <a:pt x="1260" y="703"/>
                    <a:pt x="1932" y="185"/>
                    <a:pt x="220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22" name="Line 7"/>
            <p:cNvSpPr>
              <a:spLocks noChangeShapeType="1"/>
            </p:cNvSpPr>
            <p:nvPr/>
          </p:nvSpPr>
          <p:spPr bwMode="auto">
            <a:xfrm rot="21530878" flipH="1">
              <a:off x="3342" y="3468"/>
              <a:ext cx="616" cy="4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3" name="Line 8"/>
            <p:cNvSpPr>
              <a:spLocks noChangeShapeType="1"/>
            </p:cNvSpPr>
            <p:nvPr/>
          </p:nvSpPr>
          <p:spPr bwMode="auto">
            <a:xfrm>
              <a:off x="2736" y="3888"/>
              <a:ext cx="0" cy="1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4" name="Line 9"/>
            <p:cNvSpPr>
              <a:spLocks noChangeShapeType="1"/>
            </p:cNvSpPr>
            <p:nvPr/>
          </p:nvSpPr>
          <p:spPr bwMode="auto">
            <a:xfrm>
              <a:off x="3360" y="3888"/>
              <a:ext cx="0" cy="1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5" name="Line 10"/>
            <p:cNvSpPr>
              <a:spLocks noChangeShapeType="1"/>
            </p:cNvSpPr>
            <p:nvPr/>
          </p:nvSpPr>
          <p:spPr bwMode="auto">
            <a:xfrm>
              <a:off x="2736" y="3984"/>
              <a:ext cx="6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8926" name="Object 11"/>
            <p:cNvGraphicFramePr>
              <a:graphicFrameLocks noChangeAspect="1"/>
            </p:cNvGraphicFramePr>
            <p:nvPr/>
          </p:nvGraphicFramePr>
          <p:xfrm>
            <a:off x="2832" y="3984"/>
            <a:ext cx="480" cy="200"/>
          </p:xfrm>
          <a:graphic>
            <a:graphicData uri="http://schemas.openxmlformats.org/presentationml/2006/ole">
              <mc:AlternateContent xmlns:mc="http://schemas.openxmlformats.org/markup-compatibility/2006">
                <mc:Choice xmlns:v="urn:schemas-microsoft-com:vml" Requires="v">
                  <p:oleObj name="Equation" r:id="rId2" imgW="761669" imgH="317362" progId="Equation.DSMT4">
                    <p:embed/>
                  </p:oleObj>
                </mc:Choice>
                <mc:Fallback>
                  <p:oleObj name="Equation" r:id="rId2" imgW="761669" imgH="317362"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3984"/>
                          <a:ext cx="480"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27" name="Object 12"/>
            <p:cNvGraphicFramePr>
              <a:graphicFrameLocks noChangeAspect="1"/>
            </p:cNvGraphicFramePr>
            <p:nvPr/>
          </p:nvGraphicFramePr>
          <p:xfrm>
            <a:off x="5424" y="3936"/>
            <a:ext cx="80" cy="144"/>
          </p:xfrm>
          <a:graphic>
            <a:graphicData uri="http://schemas.openxmlformats.org/presentationml/2006/ole">
              <mc:AlternateContent xmlns:mc="http://schemas.openxmlformats.org/markup-compatibility/2006">
                <mc:Choice xmlns:v="urn:schemas-microsoft-com:vml" Requires="v">
                  <p:oleObj name="Equation" r:id="rId4" imgW="126890" imgH="228402" progId="Equation.DSMT4">
                    <p:embed/>
                  </p:oleObj>
                </mc:Choice>
                <mc:Fallback>
                  <p:oleObj name="Equation" r:id="rId4" imgW="126890" imgH="228402"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 y="3936"/>
                          <a:ext cx="80"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28" name="Text Box 30"/>
            <p:cNvSpPr txBox="1">
              <a:spLocks noChangeArrowheads="1"/>
            </p:cNvSpPr>
            <p:nvPr/>
          </p:nvSpPr>
          <p:spPr bwMode="auto">
            <a:xfrm>
              <a:off x="2426" y="2341"/>
              <a:ext cx="293"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Q</a:t>
              </a:r>
              <a:r>
                <a:rPr lang="it-IT" altLang="en-US" sz="1800" baseline="-25000"/>
                <a:t>t</a:t>
              </a:r>
            </a:p>
          </p:txBody>
        </p:sp>
      </p:grpSp>
      <p:sp>
        <p:nvSpPr>
          <p:cNvPr id="38916"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38917" name="Object 36"/>
          <p:cNvGraphicFramePr>
            <a:graphicFrameLocks noChangeAspect="1"/>
          </p:cNvGraphicFramePr>
          <p:nvPr/>
        </p:nvGraphicFramePr>
        <p:xfrm>
          <a:off x="3419475" y="5300663"/>
          <a:ext cx="2778125" cy="1158875"/>
        </p:xfrm>
        <a:graphic>
          <a:graphicData uri="http://schemas.openxmlformats.org/presentationml/2006/ole">
            <mc:AlternateContent xmlns:mc="http://schemas.openxmlformats.org/markup-compatibility/2006">
              <mc:Choice xmlns:v="urn:schemas-microsoft-com:vml" Requires="v">
                <p:oleObj name="Equation" r:id="rId6" imgW="1257300" imgH="520700" progId="Equation.3">
                  <p:embed/>
                </p:oleObj>
              </mc:Choice>
              <mc:Fallback>
                <p:oleObj name="Equation" r:id="rId6" imgW="1257300" imgH="520700" progId="Equation.3">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5300663"/>
                        <a:ext cx="2778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8" name="CasellaDiTesto 1"/>
          <p:cNvSpPr txBox="1">
            <a:spLocks noChangeArrowheads="1"/>
          </p:cNvSpPr>
          <p:nvPr/>
        </p:nvSpPr>
        <p:spPr bwMode="auto">
          <a:xfrm>
            <a:off x="250825" y="3789363"/>
            <a:ext cx="86423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2000">
                <a:latin typeface="Times New Roman" charset="0"/>
              </a:rPr>
              <a:t>For </a:t>
            </a:r>
            <a:r>
              <a:rPr lang="en-US" altLang="en-US" sz="2000" u="sng">
                <a:latin typeface="Times New Roman" charset="0"/>
              </a:rPr>
              <a:t>any polymer</a:t>
            </a:r>
            <a:r>
              <a:rPr lang="en-US" altLang="en-US" sz="2000">
                <a:latin typeface="Times New Roman" charset="0"/>
              </a:rPr>
              <a:t>, a linear concentration profile is attained across the thickness and at enough long times Q</a:t>
            </a:r>
            <a:r>
              <a:rPr lang="en-US" altLang="en-US" sz="2000" baseline="-25000">
                <a:latin typeface="Times New Roman" charset="0"/>
              </a:rPr>
              <a:t>t</a:t>
            </a:r>
            <a:r>
              <a:rPr lang="en-US" altLang="en-US" sz="2000">
                <a:latin typeface="Times New Roman" charset="0"/>
              </a:rPr>
              <a:t>  becomes linear as a function of time.</a:t>
            </a:r>
          </a:p>
          <a:p>
            <a:pPr eaLnBrk="1" hangingPunct="1">
              <a:spcBef>
                <a:spcPct val="0"/>
              </a:spcBef>
              <a:buFontTx/>
              <a:buNone/>
            </a:pPr>
            <a:r>
              <a:rPr lang="en-US" altLang="en-US" sz="2000">
                <a:latin typeface="Times New Roman" charset="0"/>
                <a:sym typeface="Wingdings" charset="2"/>
              </a:rPr>
              <a:t>Then a permeability value can be calculated as the ratio between the mass flow (in steady state in this case) and the pressure gradient:</a:t>
            </a:r>
          </a:p>
          <a:p>
            <a:pPr eaLnBrk="1" hangingPunct="1">
              <a:spcBef>
                <a:spcPct val="0"/>
              </a:spcBef>
              <a:buFontTx/>
              <a:buNone/>
            </a:pPr>
            <a:endParaRPr lang="en-US" altLang="en-US" sz="2000">
              <a:latin typeface="Times New Roman" charset="0"/>
              <a:sym typeface="Wingdings"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388" y="188913"/>
            <a:ext cx="87026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For </a:t>
            </a:r>
            <a:r>
              <a:rPr lang="en-US" altLang="en-US" u="sng">
                <a:latin typeface="Times New Roman" charset="0"/>
              </a:rPr>
              <a:t>ideal Fickian </a:t>
            </a:r>
            <a:r>
              <a:rPr lang="en-US" altLang="en-US">
                <a:latin typeface="Times New Roman" charset="0"/>
              </a:rPr>
              <a:t>systems, if there is a linear concentration profile, then</a:t>
            </a:r>
            <a:r>
              <a:rPr lang="en-US" altLang="en-US">
                <a:latin typeface="Times New Roman" charset="0"/>
                <a:sym typeface="Wingdings" charset="2"/>
              </a:rPr>
              <a:t>:</a:t>
            </a:r>
          </a:p>
          <a:p>
            <a:pPr algn="ctr" eaLnBrk="1" hangingPunct="1">
              <a:spcBef>
                <a:spcPct val="0"/>
              </a:spcBef>
              <a:buFontTx/>
              <a:buNone/>
            </a:pPr>
            <a:r>
              <a:rPr lang="en-US" altLang="en-US">
                <a:latin typeface="Times New Roman" charset="0"/>
                <a:sym typeface="Wingdings" charset="2"/>
              </a:rPr>
              <a:t>J</a:t>
            </a:r>
            <a:r>
              <a:rPr lang="en-US" altLang="en-US" baseline="-25000">
                <a:latin typeface="Times New Roman" charset="0"/>
                <a:sym typeface="Wingdings" charset="2"/>
              </a:rPr>
              <a:t>ss</a:t>
            </a:r>
            <a:r>
              <a:rPr lang="en-US" altLang="en-US">
                <a:latin typeface="Times New Roman" charset="0"/>
                <a:sym typeface="Wingdings" charset="2"/>
              </a:rPr>
              <a:t>=D(C’</a:t>
            </a:r>
            <a:r>
              <a:rPr lang="en-US" altLang="ja-JP" baseline="-25000">
                <a:latin typeface="Times New Roman" charset="0"/>
                <a:sym typeface="Wingdings" charset="2"/>
              </a:rPr>
              <a:t>o</a:t>
            </a:r>
            <a:r>
              <a:rPr lang="en-US" altLang="ja-JP">
                <a:latin typeface="Times New Roman" charset="0"/>
                <a:sym typeface="Wingdings" charset="2"/>
              </a:rPr>
              <a:t>-C</a:t>
            </a:r>
            <a:r>
              <a:rPr lang="en-US" altLang="ja-JP" baseline="-25000">
                <a:latin typeface="Times New Roman" charset="0"/>
                <a:sym typeface="Wingdings" charset="2"/>
              </a:rPr>
              <a:t>o</a:t>
            </a:r>
            <a:r>
              <a:rPr lang="en-US" altLang="ja-JP">
                <a:latin typeface="Times New Roman" charset="0"/>
                <a:sym typeface="Wingdings" charset="2"/>
              </a:rPr>
              <a:t>)/l</a:t>
            </a:r>
          </a:p>
          <a:p>
            <a:pPr algn="just" eaLnBrk="1" hangingPunct="1">
              <a:spcBef>
                <a:spcPct val="0"/>
              </a:spcBef>
              <a:buFontTx/>
              <a:buNone/>
            </a:pPr>
            <a:r>
              <a:rPr lang="en-US" altLang="en-US">
                <a:latin typeface="Times New Roman" charset="0"/>
                <a:sym typeface="Wingdings" charset="2"/>
              </a:rPr>
              <a:t>In a permeability test, in the simplest case, the amount of gas Q</a:t>
            </a:r>
            <a:r>
              <a:rPr lang="en-US" altLang="en-US" baseline="-25000">
                <a:latin typeface="Times New Roman" charset="0"/>
                <a:sym typeface="Wingdings" charset="2"/>
              </a:rPr>
              <a:t>t,</a:t>
            </a:r>
            <a:r>
              <a:rPr lang="en-US" altLang="en-US">
                <a:latin typeface="Times New Roman" charset="0"/>
                <a:sym typeface="Wingdings" charset="2"/>
              </a:rPr>
              <a:t> which has crossed a membrane as a function of time, is determined by measuring the pressure in a chamber downstream and obtaining n =PV/RT or, for real gases, using other expressions.</a:t>
            </a:r>
          </a:p>
          <a:p>
            <a:pPr algn="just" eaLnBrk="1" hangingPunct="1">
              <a:spcBef>
                <a:spcPct val="0"/>
              </a:spcBef>
              <a:buFontTx/>
              <a:buNone/>
            </a:pPr>
            <a:r>
              <a:rPr lang="en-US" altLang="en-US">
                <a:latin typeface="Times New Roman" charset="0"/>
                <a:sym typeface="Wingdings" charset="2"/>
              </a:rPr>
              <a:t>The amount that crosses the section A of the polymer in the time t, Q</a:t>
            </a:r>
            <a:r>
              <a:rPr lang="en-US" altLang="en-US" baseline="-25000">
                <a:latin typeface="Times New Roman" charset="0"/>
                <a:sym typeface="Wingdings" charset="2"/>
              </a:rPr>
              <a:t>t</a:t>
            </a:r>
            <a:r>
              <a:rPr lang="en-US" altLang="en-US">
                <a:latin typeface="Times New Roman" charset="0"/>
                <a:sym typeface="Wingdings" charset="2"/>
              </a:rPr>
              <a:t>, is:</a:t>
            </a:r>
          </a:p>
          <a:p>
            <a:pPr algn="just" eaLnBrk="1" hangingPunct="1">
              <a:spcBef>
                <a:spcPct val="0"/>
              </a:spcBef>
              <a:buFontTx/>
              <a:buNone/>
            </a:pPr>
            <a:endParaRPr lang="en-US" altLang="en-US">
              <a:latin typeface="Times New Roman" charset="0"/>
              <a:sym typeface="Wingdings" charset="2"/>
            </a:endParaRPr>
          </a:p>
          <a:p>
            <a:pPr algn="just" eaLnBrk="1" hangingPunct="1">
              <a:spcBef>
                <a:spcPct val="0"/>
              </a:spcBef>
              <a:buFontTx/>
              <a:buNone/>
            </a:pPr>
            <a:endParaRPr lang="en-US" altLang="en-US">
              <a:latin typeface="Times New Roman" charset="0"/>
              <a:sym typeface="Wingdings" charset="2"/>
            </a:endParaRPr>
          </a:p>
          <a:p>
            <a:pPr algn="just" eaLnBrk="1" hangingPunct="1">
              <a:spcBef>
                <a:spcPct val="0"/>
              </a:spcBef>
              <a:buFontTx/>
              <a:buNone/>
            </a:pPr>
            <a:endParaRPr lang="en-US" altLang="en-US">
              <a:latin typeface="Times New Roman" charset="0"/>
              <a:sym typeface="Wingdings" charset="2"/>
            </a:endParaRPr>
          </a:p>
          <a:p>
            <a:pPr algn="just" eaLnBrk="1" hangingPunct="1">
              <a:spcBef>
                <a:spcPct val="0"/>
              </a:spcBef>
              <a:buFontTx/>
              <a:buNone/>
            </a:pPr>
            <a:r>
              <a:rPr lang="en-US" altLang="en-US">
                <a:latin typeface="Times New Roman" charset="0"/>
                <a:sym typeface="Wingdings" charset="2"/>
              </a:rPr>
              <a:t>The concentration of the penetrant which diffuses into the polymer is in equilibrium with the concentration of the penetrant in the surrounding medium (gas or vapor phase). For a gas:</a:t>
            </a:r>
          </a:p>
        </p:txBody>
      </p:sp>
      <p:grpSp>
        <p:nvGrpSpPr>
          <p:cNvPr id="39939" name="Group 33"/>
          <p:cNvGrpSpPr>
            <a:grpSpLocks/>
          </p:cNvGrpSpPr>
          <p:nvPr/>
        </p:nvGrpSpPr>
        <p:grpSpPr bwMode="auto">
          <a:xfrm>
            <a:off x="4787900" y="4797425"/>
            <a:ext cx="4248150" cy="2016125"/>
            <a:chOff x="2426" y="2341"/>
            <a:chExt cx="3094" cy="1843"/>
          </a:xfrm>
        </p:grpSpPr>
        <p:sp>
          <p:nvSpPr>
            <p:cNvPr id="39947" name="Line 4"/>
            <p:cNvSpPr>
              <a:spLocks noChangeShapeType="1"/>
            </p:cNvSpPr>
            <p:nvPr/>
          </p:nvSpPr>
          <p:spPr bwMode="auto">
            <a:xfrm flipV="1">
              <a:off x="2736" y="2448"/>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48" name="Line 5"/>
            <p:cNvSpPr>
              <a:spLocks noChangeShapeType="1"/>
            </p:cNvSpPr>
            <p:nvPr/>
          </p:nvSpPr>
          <p:spPr bwMode="auto">
            <a:xfrm>
              <a:off x="2736" y="3888"/>
              <a:ext cx="27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49" name="Freeform 6"/>
            <p:cNvSpPr>
              <a:spLocks/>
            </p:cNvSpPr>
            <p:nvPr/>
          </p:nvSpPr>
          <p:spPr bwMode="auto">
            <a:xfrm>
              <a:off x="2736" y="2773"/>
              <a:ext cx="2205" cy="1115"/>
            </a:xfrm>
            <a:custGeom>
              <a:avLst/>
              <a:gdLst>
                <a:gd name="T0" fmla="*/ 0 w 2205"/>
                <a:gd name="T1" fmla="*/ 1115 h 1115"/>
                <a:gd name="T2" fmla="*/ 892 w 2205"/>
                <a:gd name="T3" fmla="*/ 889 h 1115"/>
                <a:gd name="T4" fmla="*/ 2205 w 2205"/>
                <a:gd name="T5" fmla="*/ 0 h 1115"/>
                <a:gd name="T6" fmla="*/ 0 60000 65536"/>
                <a:gd name="T7" fmla="*/ 0 60000 65536"/>
                <a:gd name="T8" fmla="*/ 0 60000 65536"/>
                <a:gd name="T9" fmla="*/ 0 w 2205"/>
                <a:gd name="T10" fmla="*/ 0 h 1115"/>
                <a:gd name="T11" fmla="*/ 2205 w 2205"/>
                <a:gd name="T12" fmla="*/ 1115 h 1115"/>
              </a:gdLst>
              <a:ahLst/>
              <a:cxnLst>
                <a:cxn ang="T6">
                  <a:pos x="T0" y="T1"/>
                </a:cxn>
                <a:cxn ang="T7">
                  <a:pos x="T2" y="T3"/>
                </a:cxn>
                <a:cxn ang="T8">
                  <a:pos x="T4" y="T5"/>
                </a:cxn>
              </a:cxnLst>
              <a:rect l="T9" t="T10" r="T11" b="T12"/>
              <a:pathLst>
                <a:path w="2205" h="1115">
                  <a:moveTo>
                    <a:pt x="0" y="1115"/>
                  </a:moveTo>
                  <a:cubicBezTo>
                    <a:pt x="149" y="1077"/>
                    <a:pt x="524" y="1075"/>
                    <a:pt x="892" y="889"/>
                  </a:cubicBezTo>
                  <a:cubicBezTo>
                    <a:pt x="1260" y="703"/>
                    <a:pt x="1932" y="185"/>
                    <a:pt x="220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50" name="Line 7"/>
            <p:cNvSpPr>
              <a:spLocks noChangeShapeType="1"/>
            </p:cNvSpPr>
            <p:nvPr/>
          </p:nvSpPr>
          <p:spPr bwMode="auto">
            <a:xfrm rot="21530878" flipH="1">
              <a:off x="3342" y="3468"/>
              <a:ext cx="616" cy="4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1" name="Line 8"/>
            <p:cNvSpPr>
              <a:spLocks noChangeShapeType="1"/>
            </p:cNvSpPr>
            <p:nvPr/>
          </p:nvSpPr>
          <p:spPr bwMode="auto">
            <a:xfrm>
              <a:off x="2736" y="3888"/>
              <a:ext cx="0" cy="1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2" name="Line 9"/>
            <p:cNvSpPr>
              <a:spLocks noChangeShapeType="1"/>
            </p:cNvSpPr>
            <p:nvPr/>
          </p:nvSpPr>
          <p:spPr bwMode="auto">
            <a:xfrm>
              <a:off x="3360" y="3888"/>
              <a:ext cx="0" cy="1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3" name="Line 10"/>
            <p:cNvSpPr>
              <a:spLocks noChangeShapeType="1"/>
            </p:cNvSpPr>
            <p:nvPr/>
          </p:nvSpPr>
          <p:spPr bwMode="auto">
            <a:xfrm>
              <a:off x="2736" y="3984"/>
              <a:ext cx="6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9954" name="Object 11"/>
            <p:cNvGraphicFramePr>
              <a:graphicFrameLocks noChangeAspect="1"/>
            </p:cNvGraphicFramePr>
            <p:nvPr/>
          </p:nvGraphicFramePr>
          <p:xfrm>
            <a:off x="2832" y="3984"/>
            <a:ext cx="480" cy="200"/>
          </p:xfrm>
          <a:graphic>
            <a:graphicData uri="http://schemas.openxmlformats.org/presentationml/2006/ole">
              <mc:AlternateContent xmlns:mc="http://schemas.openxmlformats.org/markup-compatibility/2006">
                <mc:Choice xmlns:v="urn:schemas-microsoft-com:vml" Requires="v">
                  <p:oleObj name="Equation" r:id="rId2" imgW="761669" imgH="317362" progId="Equation.DSMT4">
                    <p:embed/>
                  </p:oleObj>
                </mc:Choice>
                <mc:Fallback>
                  <p:oleObj name="Equation" r:id="rId2" imgW="761669" imgH="317362"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3984"/>
                          <a:ext cx="480"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9955" name="Object 12"/>
            <p:cNvGraphicFramePr>
              <a:graphicFrameLocks noChangeAspect="1"/>
            </p:cNvGraphicFramePr>
            <p:nvPr/>
          </p:nvGraphicFramePr>
          <p:xfrm>
            <a:off x="5424" y="3936"/>
            <a:ext cx="80" cy="144"/>
          </p:xfrm>
          <a:graphic>
            <a:graphicData uri="http://schemas.openxmlformats.org/presentationml/2006/ole">
              <mc:AlternateContent xmlns:mc="http://schemas.openxmlformats.org/markup-compatibility/2006">
                <mc:Choice xmlns:v="urn:schemas-microsoft-com:vml" Requires="v">
                  <p:oleObj name="Equation" r:id="rId4" imgW="126890" imgH="228402" progId="Equation.DSMT4">
                    <p:embed/>
                  </p:oleObj>
                </mc:Choice>
                <mc:Fallback>
                  <p:oleObj name="Equation" r:id="rId4" imgW="126890" imgH="228402"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 y="3936"/>
                          <a:ext cx="80"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9956" name="Text Box 30"/>
            <p:cNvSpPr txBox="1">
              <a:spLocks noChangeArrowheads="1"/>
            </p:cNvSpPr>
            <p:nvPr/>
          </p:nvSpPr>
          <p:spPr bwMode="auto">
            <a:xfrm>
              <a:off x="2426" y="2341"/>
              <a:ext cx="293"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Q</a:t>
              </a:r>
              <a:r>
                <a:rPr lang="it-IT" altLang="en-US" sz="1800" baseline="-25000"/>
                <a:t>t</a:t>
              </a:r>
            </a:p>
          </p:txBody>
        </p:sp>
      </p:grpSp>
      <p:sp>
        <p:nvSpPr>
          <p:cNvPr id="39940"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39941" name="Object 31"/>
          <p:cNvGraphicFramePr>
            <a:graphicFrameLocks noChangeAspect="1"/>
          </p:cNvGraphicFramePr>
          <p:nvPr/>
        </p:nvGraphicFramePr>
        <p:xfrm>
          <a:off x="2728913" y="2786063"/>
          <a:ext cx="3925887" cy="757237"/>
        </p:xfrm>
        <a:graphic>
          <a:graphicData uri="http://schemas.openxmlformats.org/presentationml/2006/ole">
            <mc:AlternateContent xmlns:mc="http://schemas.openxmlformats.org/markup-compatibility/2006">
              <mc:Choice xmlns:v="urn:schemas-microsoft-com:vml" Requires="v">
                <p:oleObj name="Equazione" r:id="rId6" imgW="2057400" imgH="393700" progId="Equation.3">
                  <p:embed/>
                </p:oleObj>
              </mc:Choice>
              <mc:Fallback>
                <p:oleObj name="Equazione" r:id="rId6" imgW="2057400" imgH="39370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913" y="2786063"/>
                        <a:ext cx="392588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2" name="Object 35"/>
          <p:cNvGraphicFramePr>
            <a:graphicFrameLocks noChangeAspect="1"/>
          </p:cNvGraphicFramePr>
          <p:nvPr/>
        </p:nvGraphicFramePr>
        <p:xfrm>
          <a:off x="319088" y="5097463"/>
          <a:ext cx="4289425" cy="877887"/>
        </p:xfrm>
        <a:graphic>
          <a:graphicData uri="http://schemas.openxmlformats.org/presentationml/2006/ole">
            <mc:AlternateContent xmlns:mc="http://schemas.openxmlformats.org/markup-compatibility/2006">
              <mc:Choice xmlns:v="urn:schemas-microsoft-com:vml" Requires="v">
                <p:oleObj name="Equation" r:id="rId8" imgW="2247900" imgH="457200" progId="Equation.3">
                  <p:embed/>
                </p:oleObj>
              </mc:Choice>
              <mc:Fallback>
                <p:oleObj name="Equation" r:id="rId8" imgW="2247900" imgH="457200"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088" y="5097463"/>
                        <a:ext cx="42894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3" name="Object 36"/>
          <p:cNvGraphicFramePr>
            <a:graphicFrameLocks noChangeAspect="1"/>
          </p:cNvGraphicFramePr>
          <p:nvPr/>
        </p:nvGraphicFramePr>
        <p:xfrm>
          <a:off x="323850" y="5949950"/>
          <a:ext cx="4165600" cy="830263"/>
        </p:xfrm>
        <a:graphic>
          <a:graphicData uri="http://schemas.openxmlformats.org/presentationml/2006/ole">
            <mc:AlternateContent xmlns:mc="http://schemas.openxmlformats.org/markup-compatibility/2006">
              <mc:Choice xmlns:v="urn:schemas-microsoft-com:vml" Requires="v">
                <p:oleObj name="Equation" r:id="rId10" imgW="2184400" imgH="431800" progId="Equation.3">
                  <p:embed/>
                </p:oleObj>
              </mc:Choice>
              <mc:Fallback>
                <p:oleObj name="Equation" r:id="rId10" imgW="2184400" imgH="431800" progId="Equation.3">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5949950"/>
                        <a:ext cx="416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4" name="Line 37"/>
          <p:cNvSpPr>
            <a:spLocks noChangeShapeType="1"/>
          </p:cNvSpPr>
          <p:nvPr/>
        </p:nvSpPr>
        <p:spPr bwMode="auto">
          <a:xfrm>
            <a:off x="7235825" y="5876925"/>
            <a:ext cx="936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9945" name="Freeform 38"/>
          <p:cNvSpPr>
            <a:spLocks/>
          </p:cNvSpPr>
          <p:nvPr/>
        </p:nvSpPr>
        <p:spPr bwMode="auto">
          <a:xfrm>
            <a:off x="7812088" y="5516563"/>
            <a:ext cx="73025" cy="360362"/>
          </a:xfrm>
          <a:custGeom>
            <a:avLst/>
            <a:gdLst>
              <a:gd name="T0" fmla="*/ 0 w 46"/>
              <a:gd name="T1" fmla="*/ 0 h 227"/>
              <a:gd name="T2" fmla="*/ 2147483646 w 46"/>
              <a:gd name="T3" fmla="*/ 2147483646 h 227"/>
              <a:gd name="T4" fmla="*/ 0 w 46"/>
              <a:gd name="T5" fmla="*/ 2147483646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0" y="0"/>
                </a:moveTo>
                <a:cubicBezTo>
                  <a:pt x="23" y="26"/>
                  <a:pt x="46" y="53"/>
                  <a:pt x="46" y="91"/>
                </a:cubicBezTo>
                <a:cubicBezTo>
                  <a:pt x="46" y="129"/>
                  <a:pt x="8" y="204"/>
                  <a:pt x="0" y="22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39946" name="Text Box 39"/>
          <p:cNvSpPr txBox="1">
            <a:spLocks noChangeArrowheads="1"/>
          </p:cNvSpPr>
          <p:nvPr/>
        </p:nvSpPr>
        <p:spPr bwMode="auto">
          <a:xfrm>
            <a:off x="8081963" y="5465763"/>
            <a:ext cx="72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slope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188913"/>
            <a:ext cx="82708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b="1" dirty="0" err="1">
                <a:latin typeface="Times New Roman" charset="0"/>
              </a:rPr>
              <a:t>Permeability</a:t>
            </a:r>
            <a:r>
              <a:rPr lang="it-IT" altLang="en-US" sz="2400" b="1" dirty="0">
                <a:latin typeface="Times New Roman" charset="0"/>
              </a:rPr>
              <a:t> </a:t>
            </a:r>
            <a:r>
              <a:rPr lang="it-IT" altLang="en-US" sz="2400" b="1" dirty="0" err="1">
                <a:latin typeface="Times New Roman" charset="0"/>
              </a:rPr>
              <a:t>results</a:t>
            </a:r>
            <a:r>
              <a:rPr lang="it-IT" altLang="en-US" sz="2400" b="1" dirty="0">
                <a:latin typeface="Times New Roman" charset="0"/>
              </a:rPr>
              <a:t> for a </a:t>
            </a:r>
            <a:r>
              <a:rPr lang="it-IT" altLang="en-US" sz="2400" b="1" dirty="0" err="1">
                <a:latin typeface="Times New Roman" charset="0"/>
              </a:rPr>
              <a:t>PolyImide</a:t>
            </a:r>
            <a:r>
              <a:rPr lang="it-IT" altLang="en-US" sz="2400" b="1" dirty="0">
                <a:latin typeface="Times New Roman" charset="0"/>
              </a:rPr>
              <a:t> membrane (</a:t>
            </a:r>
            <a:r>
              <a:rPr lang="it-IT" altLang="en-US" sz="2400" b="1" dirty="0" err="1">
                <a:latin typeface="Times New Roman" charset="0"/>
              </a:rPr>
              <a:t>Matrimid</a:t>
            </a:r>
            <a:r>
              <a:rPr lang="it-IT" altLang="en-US" sz="2400" b="1" dirty="0">
                <a:latin typeface="Times New Roman" charset="0"/>
              </a:rPr>
              <a:t>)</a:t>
            </a:r>
          </a:p>
        </p:txBody>
      </p:sp>
      <p:pic>
        <p:nvPicPr>
          <p:cNvPr id="5" name="Picture 4">
            <a:extLst>
              <a:ext uri="{FF2B5EF4-FFF2-40B4-BE49-F238E27FC236}">
                <a16:creationId xmlns:a16="http://schemas.microsoft.com/office/drawing/2014/main" id="{61DFAC7C-12BE-4DA3-FB58-259B2B003ECD}"/>
              </a:ext>
            </a:extLst>
          </p:cNvPr>
          <p:cNvPicPr>
            <a:picLocks noChangeAspect="1"/>
          </p:cNvPicPr>
          <p:nvPr/>
        </p:nvPicPr>
        <p:blipFill>
          <a:blip r:embed="rId2"/>
          <a:stretch>
            <a:fillRect/>
          </a:stretch>
        </p:blipFill>
        <p:spPr>
          <a:xfrm>
            <a:off x="468313" y="1218362"/>
            <a:ext cx="7808168" cy="5285402"/>
          </a:xfrm>
          <a:prstGeom prst="rect">
            <a:avLst/>
          </a:prstGeom>
        </p:spPr>
      </p:pic>
    </p:spTree>
    <p:extLst>
      <p:ext uri="{BB962C8B-B14F-4D97-AF65-F5344CB8AC3E}">
        <p14:creationId xmlns:p14="http://schemas.microsoft.com/office/powerpoint/2010/main" val="366156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188913"/>
            <a:ext cx="82708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b="1" dirty="0" err="1">
                <a:latin typeface="Times New Roman" charset="0"/>
              </a:rPr>
              <a:t>Permeability</a:t>
            </a:r>
            <a:r>
              <a:rPr lang="it-IT" altLang="en-US" sz="2400" b="1" dirty="0">
                <a:latin typeface="Times New Roman" charset="0"/>
              </a:rPr>
              <a:t> </a:t>
            </a:r>
            <a:r>
              <a:rPr lang="it-IT" altLang="en-US" sz="2400" b="1" dirty="0" err="1">
                <a:latin typeface="Times New Roman" charset="0"/>
              </a:rPr>
              <a:t>experiments</a:t>
            </a:r>
            <a:r>
              <a:rPr lang="it-IT" altLang="en-US" sz="2400" b="1" dirty="0">
                <a:latin typeface="Times New Roman" charset="0"/>
              </a:rPr>
              <a:t>: </a:t>
            </a:r>
            <a:r>
              <a:rPr lang="it-IT" altLang="en-US" sz="2400" b="1" dirty="0" err="1">
                <a:latin typeface="Times New Roman" charset="0"/>
              </a:rPr>
              <a:t>dish</a:t>
            </a:r>
            <a:r>
              <a:rPr lang="it-IT" altLang="en-US" sz="2400" b="1" dirty="0">
                <a:latin typeface="Times New Roman" charset="0"/>
              </a:rPr>
              <a:t> </a:t>
            </a:r>
            <a:r>
              <a:rPr lang="it-IT" altLang="en-US" sz="2400" b="1">
                <a:latin typeface="Times New Roman" charset="0"/>
              </a:rPr>
              <a:t>method</a:t>
            </a:r>
          </a:p>
        </p:txBody>
      </p:sp>
      <p:sp>
        <p:nvSpPr>
          <p:cNvPr id="35843" name="Text Box 3"/>
          <p:cNvSpPr txBox="1">
            <a:spLocks noChangeArrowheads="1"/>
          </p:cNvSpPr>
          <p:nvPr/>
        </p:nvSpPr>
        <p:spPr bwMode="auto">
          <a:xfrm>
            <a:off x="107504" y="713527"/>
            <a:ext cx="892899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dirty="0">
                <a:latin typeface="Times New Roman" charset="0"/>
              </a:rPr>
              <a:t>The </a:t>
            </a:r>
            <a:r>
              <a:rPr lang="it-IT" altLang="en-US" dirty="0" err="1">
                <a:latin typeface="Times New Roman" charset="0"/>
              </a:rPr>
              <a:t>dish</a:t>
            </a:r>
            <a:r>
              <a:rPr lang="it-IT" altLang="en-US" dirty="0">
                <a:latin typeface="Times New Roman" charset="0"/>
              </a:rPr>
              <a:t> </a:t>
            </a:r>
            <a:r>
              <a:rPr lang="it-IT" altLang="en-US" dirty="0" err="1">
                <a:latin typeface="Times New Roman" charset="0"/>
              </a:rPr>
              <a:t>method</a:t>
            </a:r>
            <a:r>
              <a:rPr lang="it-IT" altLang="en-US" dirty="0">
                <a:latin typeface="Times New Roman" charset="0"/>
              </a:rPr>
              <a:t> </a:t>
            </a:r>
            <a:r>
              <a:rPr lang="it-IT" altLang="en-US" dirty="0" err="1">
                <a:latin typeface="Times New Roman" charset="0"/>
              </a:rPr>
              <a:t>is</a:t>
            </a:r>
            <a:r>
              <a:rPr lang="it-IT" altLang="en-US" dirty="0">
                <a:latin typeface="Times New Roman" charset="0"/>
              </a:rPr>
              <a:t> the </a:t>
            </a:r>
            <a:r>
              <a:rPr lang="it-IT" altLang="en-US" dirty="0" err="1">
                <a:latin typeface="Times New Roman" charset="0"/>
              </a:rPr>
              <a:t>simplest</a:t>
            </a:r>
            <a:r>
              <a:rPr lang="it-IT" altLang="en-US" dirty="0">
                <a:latin typeface="Times New Roman" charset="0"/>
              </a:rPr>
              <a:t> </a:t>
            </a:r>
            <a:r>
              <a:rPr lang="it-IT" altLang="en-US" dirty="0" err="1">
                <a:latin typeface="Times New Roman" charset="0"/>
              </a:rPr>
              <a:t>method</a:t>
            </a:r>
            <a:r>
              <a:rPr lang="it-IT" altLang="en-US" dirty="0">
                <a:latin typeface="Times New Roman" charset="0"/>
              </a:rPr>
              <a:t> </a:t>
            </a:r>
            <a:r>
              <a:rPr lang="it-IT" altLang="en-US" dirty="0" err="1">
                <a:latin typeface="Times New Roman" charset="0"/>
              </a:rPr>
              <a:t>also</a:t>
            </a:r>
            <a:r>
              <a:rPr lang="it-IT" altLang="en-US" dirty="0">
                <a:latin typeface="Times New Roman" charset="0"/>
              </a:rPr>
              <a:t> </a:t>
            </a:r>
            <a:r>
              <a:rPr lang="it-IT" altLang="en-US" dirty="0" err="1">
                <a:latin typeface="Times New Roman" charset="0"/>
              </a:rPr>
              <a:t>included</a:t>
            </a:r>
            <a:r>
              <a:rPr lang="it-IT" altLang="en-US" dirty="0">
                <a:latin typeface="Times New Roman" charset="0"/>
              </a:rPr>
              <a:t> in ASTM standard </a:t>
            </a:r>
            <a:endParaRPr lang="en-US"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r>
              <a:rPr lang="it-IT" altLang="en-US" dirty="0">
                <a:latin typeface="Times New Roman" charset="0"/>
              </a:rPr>
              <a:t>			</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None/>
            </a:pPr>
            <a:endParaRPr lang="it-IT" altLang="en-US" dirty="0">
              <a:latin typeface="Times New Roman" charset="0"/>
            </a:endParaRPr>
          </a:p>
          <a:p>
            <a:pPr marL="342900" indent="-342900" algn="just" eaLnBrk="1" hangingPunct="1">
              <a:spcBef>
                <a:spcPct val="0"/>
              </a:spcBef>
            </a:pPr>
            <a:r>
              <a:rPr lang="it-IT" altLang="en-US" dirty="0">
                <a:latin typeface="Times New Roman" charset="0"/>
              </a:rPr>
              <a:t>A metal </a:t>
            </a:r>
            <a:r>
              <a:rPr lang="it-IT" altLang="en-US" dirty="0" err="1">
                <a:latin typeface="Times New Roman" charset="0"/>
              </a:rPr>
              <a:t>cup</a:t>
            </a:r>
            <a:r>
              <a:rPr lang="it-IT" altLang="en-US" dirty="0">
                <a:latin typeface="Times New Roman" charset="0"/>
              </a:rPr>
              <a:t>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sealed</a:t>
            </a:r>
            <a:r>
              <a:rPr lang="it-IT" altLang="en-US" dirty="0">
                <a:latin typeface="Times New Roman" charset="0"/>
              </a:rPr>
              <a:t> with the sample, a </a:t>
            </a:r>
            <a:r>
              <a:rPr lang="it-IT" altLang="en-US" dirty="0" err="1">
                <a:latin typeface="Times New Roman" charset="0"/>
              </a:rPr>
              <a:t>polymer</a:t>
            </a:r>
            <a:r>
              <a:rPr lang="it-IT" altLang="en-US" dirty="0">
                <a:latin typeface="Times New Roman" charset="0"/>
              </a:rPr>
              <a:t> film</a:t>
            </a:r>
          </a:p>
          <a:p>
            <a:pPr marL="342900" indent="-342900" algn="just" eaLnBrk="1" hangingPunct="1">
              <a:spcBef>
                <a:spcPct val="0"/>
              </a:spcBef>
            </a:pPr>
            <a:r>
              <a:rPr lang="it-IT" altLang="en-US" dirty="0">
                <a:latin typeface="Times New Roman" charset="0"/>
              </a:rPr>
              <a:t>50 RH% in the </a:t>
            </a:r>
            <a:r>
              <a:rPr lang="it-IT" altLang="en-US" dirty="0" err="1">
                <a:latin typeface="Times New Roman" charset="0"/>
              </a:rPr>
              <a:t>external</a:t>
            </a:r>
            <a:r>
              <a:rPr lang="it-IT" altLang="en-US" dirty="0">
                <a:latin typeface="Times New Roman" charset="0"/>
              </a:rPr>
              <a:t> </a:t>
            </a:r>
            <a:r>
              <a:rPr lang="it-IT" altLang="en-US" dirty="0" err="1">
                <a:latin typeface="Times New Roman" charset="0"/>
              </a:rPr>
              <a:t>environment</a:t>
            </a:r>
            <a:r>
              <a:rPr lang="it-IT" altLang="en-US" dirty="0">
                <a:latin typeface="Times New Roman" charset="0"/>
              </a:rPr>
              <a:t>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obtained</a:t>
            </a:r>
            <a:r>
              <a:rPr lang="it-IT" altLang="en-US" dirty="0">
                <a:latin typeface="Times New Roman" charset="0"/>
              </a:rPr>
              <a:t> </a:t>
            </a:r>
            <a:r>
              <a:rPr lang="it-IT" altLang="en-US" dirty="0" err="1">
                <a:latin typeface="Times New Roman" charset="0"/>
              </a:rPr>
              <a:t>using</a:t>
            </a:r>
            <a:r>
              <a:rPr lang="it-IT" altLang="en-US" dirty="0">
                <a:latin typeface="Times New Roman" charset="0"/>
              </a:rPr>
              <a:t> a </a:t>
            </a:r>
            <a:r>
              <a:rPr lang="it-IT" altLang="en-US" dirty="0" err="1">
                <a:latin typeface="Times New Roman" charset="0"/>
              </a:rPr>
              <a:t>controlled</a:t>
            </a:r>
            <a:r>
              <a:rPr lang="it-IT" altLang="en-US" dirty="0">
                <a:latin typeface="Times New Roman" charset="0"/>
              </a:rPr>
              <a:t> </a:t>
            </a:r>
            <a:r>
              <a:rPr lang="it-IT" altLang="en-US" dirty="0" err="1">
                <a:latin typeface="Times New Roman" charset="0"/>
              </a:rPr>
              <a:t>atmosphere</a:t>
            </a:r>
            <a:r>
              <a:rPr lang="it-IT" altLang="en-US" dirty="0">
                <a:latin typeface="Times New Roman" charset="0"/>
              </a:rPr>
              <a:t> and temperature </a:t>
            </a:r>
            <a:r>
              <a:rPr lang="it-IT" altLang="en-US" dirty="0" err="1">
                <a:latin typeface="Times New Roman" charset="0"/>
              </a:rPr>
              <a:t>oven</a:t>
            </a:r>
            <a:endParaRPr lang="it-IT" altLang="en-US" dirty="0">
              <a:latin typeface="Times New Roman" charset="0"/>
            </a:endParaRPr>
          </a:p>
          <a:p>
            <a:pPr marL="342900" indent="-342900" algn="just" eaLnBrk="1" hangingPunct="1">
              <a:spcBef>
                <a:spcPct val="0"/>
              </a:spcBef>
            </a:pPr>
            <a:r>
              <a:rPr lang="it-IT" altLang="en-US" dirty="0">
                <a:latin typeface="Times New Roman" charset="0"/>
              </a:rPr>
              <a:t>0% RH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obtained</a:t>
            </a:r>
            <a:r>
              <a:rPr lang="it-IT" altLang="en-US" dirty="0">
                <a:latin typeface="Times New Roman" charset="0"/>
              </a:rPr>
              <a:t> in the </a:t>
            </a:r>
            <a:r>
              <a:rPr lang="it-IT" altLang="en-US" dirty="0" err="1">
                <a:latin typeface="Times New Roman" charset="0"/>
              </a:rPr>
              <a:t>cup</a:t>
            </a:r>
            <a:r>
              <a:rPr lang="it-IT" altLang="en-US" dirty="0">
                <a:latin typeface="Times New Roman" charset="0"/>
              </a:rPr>
              <a:t> </a:t>
            </a:r>
            <a:r>
              <a:rPr lang="it-IT" altLang="en-US" dirty="0" err="1">
                <a:latin typeface="Times New Roman" charset="0"/>
              </a:rPr>
              <a:t>using</a:t>
            </a:r>
            <a:r>
              <a:rPr lang="it-IT" altLang="en-US" dirty="0">
                <a:latin typeface="Times New Roman" charset="0"/>
              </a:rPr>
              <a:t> a </a:t>
            </a:r>
            <a:r>
              <a:rPr lang="it-IT" altLang="en-US" dirty="0" err="1">
                <a:latin typeface="Times New Roman" charset="0"/>
              </a:rPr>
              <a:t>dessiccant</a:t>
            </a:r>
            <a:r>
              <a:rPr lang="it-IT" altLang="en-US" dirty="0">
                <a:latin typeface="Times New Roman" charset="0"/>
              </a:rPr>
              <a:t> (CaCl</a:t>
            </a:r>
            <a:r>
              <a:rPr lang="it-IT" altLang="en-US" baseline="-25000" dirty="0">
                <a:latin typeface="Times New Roman" charset="0"/>
              </a:rPr>
              <a:t>2</a:t>
            </a:r>
            <a:r>
              <a:rPr lang="it-IT" altLang="en-US" dirty="0">
                <a:latin typeface="Times New Roman" charset="0"/>
              </a:rPr>
              <a:t>)</a:t>
            </a:r>
          </a:p>
          <a:p>
            <a:pPr marL="342900" indent="-342900" algn="just" eaLnBrk="1" hangingPunct="1">
              <a:spcBef>
                <a:spcPct val="0"/>
              </a:spcBef>
            </a:pPr>
            <a:r>
              <a:rPr lang="it-IT" altLang="en-US" dirty="0">
                <a:latin typeface="Times New Roman" charset="0"/>
              </a:rPr>
              <a:t>The mass flow in steady state, </a:t>
            </a:r>
            <a:r>
              <a:rPr lang="it-IT" altLang="en-US" dirty="0" err="1">
                <a:latin typeface="Times New Roman" charset="0"/>
              </a:rPr>
              <a:t>J</a:t>
            </a:r>
            <a:r>
              <a:rPr lang="it-IT" altLang="en-US" baseline="-25000" dirty="0" err="1">
                <a:latin typeface="Times New Roman" charset="0"/>
              </a:rPr>
              <a:t>ss</a:t>
            </a:r>
            <a:r>
              <a:rPr lang="it-IT" altLang="en-US" dirty="0">
                <a:latin typeface="Times New Roman" charset="0"/>
              </a:rPr>
              <a:t> ,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obtained</a:t>
            </a:r>
            <a:r>
              <a:rPr lang="it-IT" altLang="en-US" dirty="0">
                <a:latin typeface="Times New Roman" charset="0"/>
              </a:rPr>
              <a:t>  </a:t>
            </a:r>
            <a:r>
              <a:rPr lang="it-IT" altLang="en-US" dirty="0" err="1">
                <a:latin typeface="Times New Roman" charset="0"/>
              </a:rPr>
              <a:t>as</a:t>
            </a:r>
            <a:r>
              <a:rPr lang="it-IT" altLang="en-US" dirty="0">
                <a:latin typeface="Times New Roman" charset="0"/>
              </a:rPr>
              <a:t>: </a:t>
            </a:r>
          </a:p>
          <a:p>
            <a:pPr algn="ctr" eaLnBrk="1" hangingPunct="1">
              <a:spcBef>
                <a:spcPct val="0"/>
              </a:spcBef>
              <a:buNone/>
            </a:pPr>
            <a:r>
              <a:rPr lang="it-IT" altLang="en-US" dirty="0">
                <a:latin typeface="Times New Roman" charset="0"/>
              </a:rPr>
              <a:t>(</a:t>
            </a:r>
            <a:r>
              <a:rPr lang="it-IT" altLang="en-US" dirty="0" err="1">
                <a:latin typeface="Times New Roman" charset="0"/>
              </a:rPr>
              <a:t>amount</a:t>
            </a:r>
            <a:r>
              <a:rPr lang="it-IT" altLang="en-US" dirty="0">
                <a:latin typeface="Times New Roman" charset="0"/>
              </a:rPr>
              <a:t> of water </a:t>
            </a:r>
            <a:r>
              <a:rPr lang="it-IT" altLang="en-US" dirty="0" err="1">
                <a:latin typeface="Times New Roman" charset="0"/>
              </a:rPr>
              <a:t>absorbed</a:t>
            </a:r>
            <a:r>
              <a:rPr lang="it-IT" altLang="en-US" dirty="0">
                <a:latin typeface="Times New Roman" charset="0"/>
              </a:rPr>
              <a:t> by </a:t>
            </a:r>
            <a:r>
              <a:rPr lang="it-IT" altLang="en-US" dirty="0" err="1">
                <a:latin typeface="Times New Roman" charset="0"/>
              </a:rPr>
              <a:t>dessicant</a:t>
            </a:r>
            <a:r>
              <a:rPr lang="it-IT" altLang="en-US" dirty="0">
                <a:latin typeface="Times New Roman" charset="0"/>
              </a:rPr>
              <a:t>)/(time X sample area)=</a:t>
            </a:r>
            <a:r>
              <a:rPr lang="it-IT" altLang="en-US" dirty="0" err="1">
                <a:latin typeface="Times New Roman" charset="0"/>
              </a:rPr>
              <a:t>Q</a:t>
            </a:r>
            <a:r>
              <a:rPr lang="it-IT" altLang="en-US" baseline="-25000" dirty="0" err="1">
                <a:latin typeface="Times New Roman" charset="0"/>
              </a:rPr>
              <a:t>t</a:t>
            </a:r>
            <a:r>
              <a:rPr lang="it-IT" altLang="en-US" dirty="0">
                <a:latin typeface="Times New Roman" charset="0"/>
              </a:rPr>
              <a:t>/A t</a:t>
            </a:r>
          </a:p>
        </p:txBody>
      </p:sp>
      <p:pic>
        <p:nvPicPr>
          <p:cNvPr id="2" name="Immagine 1"/>
          <p:cNvPicPr>
            <a:picLocks noChangeAspect="1"/>
          </p:cNvPicPr>
          <p:nvPr/>
        </p:nvPicPr>
        <p:blipFill>
          <a:blip r:embed="rId2"/>
          <a:stretch>
            <a:fillRect/>
          </a:stretch>
        </p:blipFill>
        <p:spPr>
          <a:xfrm>
            <a:off x="2843808" y="1340768"/>
            <a:ext cx="4114676" cy="3173489"/>
          </a:xfrm>
          <a:prstGeom prst="rect">
            <a:avLst/>
          </a:prstGeom>
        </p:spPr>
      </p:pic>
      <p:sp>
        <p:nvSpPr>
          <p:cNvPr id="3" name="CasellaDiTesto 2"/>
          <p:cNvSpPr txBox="1"/>
          <p:nvPr/>
        </p:nvSpPr>
        <p:spPr>
          <a:xfrm>
            <a:off x="3419872" y="3405376"/>
            <a:ext cx="936104" cy="400110"/>
          </a:xfrm>
          <a:prstGeom prst="rect">
            <a:avLst/>
          </a:prstGeom>
          <a:noFill/>
        </p:spPr>
        <p:txBody>
          <a:bodyPr wrap="square" rtlCol="0">
            <a:spAutoFit/>
          </a:bodyPr>
          <a:lstStyle/>
          <a:p>
            <a:r>
              <a:rPr lang="it-IT" altLang="en-US" sz="2000" b="1" dirty="0">
                <a:latin typeface="Times New Roman" charset="0"/>
              </a:rPr>
              <a:t>CaCl</a:t>
            </a:r>
            <a:r>
              <a:rPr lang="it-IT" altLang="en-US" sz="2000" b="1" baseline="-25000" dirty="0">
                <a:latin typeface="Times New Roman" charset="0"/>
              </a:rPr>
              <a:t>2</a:t>
            </a:r>
            <a:endParaRPr lang="en-GB" sz="2000" b="1" dirty="0"/>
          </a:p>
        </p:txBody>
      </p:sp>
    </p:spTree>
    <p:extLst>
      <p:ext uri="{BB962C8B-B14F-4D97-AF65-F5344CB8AC3E}">
        <p14:creationId xmlns:p14="http://schemas.microsoft.com/office/powerpoint/2010/main" val="448123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88913"/>
            <a:ext cx="8229600" cy="561975"/>
          </a:xfrm>
        </p:spPr>
        <p:txBody>
          <a:bodyPr/>
          <a:lstStyle/>
          <a:p>
            <a:pPr eaLnBrk="1" hangingPunct="1"/>
            <a:r>
              <a:rPr lang="it-IT" altLang="en-US">
                <a:ea typeface="MS PGothic" charset="-128"/>
              </a:rPr>
              <a:t>SUMMARY</a:t>
            </a:r>
          </a:p>
        </p:txBody>
      </p:sp>
      <p:graphicFrame>
        <p:nvGraphicFramePr>
          <p:cNvPr id="67717" name="Group 133"/>
          <p:cNvGraphicFramePr>
            <a:graphicFrameLocks noGrp="1"/>
          </p:cNvGraphicFramePr>
          <p:nvPr/>
        </p:nvGraphicFramePr>
        <p:xfrm>
          <a:off x="250825" y="908050"/>
          <a:ext cx="8713788" cy="5899153"/>
        </p:xfrm>
        <a:graphic>
          <a:graphicData uri="http://schemas.openxmlformats.org/drawingml/2006/table">
            <a:tbl>
              <a:tblPr/>
              <a:tblGrid>
                <a:gridCol w="26035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2239963">
                  <a:extLst>
                    <a:ext uri="{9D8B030D-6E8A-4147-A177-3AD203B41FA5}">
                      <a16:colId xmlns:a16="http://schemas.microsoft.com/office/drawing/2014/main" val="20002"/>
                    </a:ext>
                  </a:extLst>
                </a:gridCol>
                <a:gridCol w="2003425">
                  <a:extLst>
                    <a:ext uri="{9D8B030D-6E8A-4147-A177-3AD203B41FA5}">
                      <a16:colId xmlns:a16="http://schemas.microsoft.com/office/drawing/2014/main" val="20003"/>
                    </a:ext>
                  </a:extLst>
                </a:gridCol>
              </a:tblGrid>
              <a:tr h="703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400" b="1" i="0" u="none" strike="noStrike" cap="none" normalizeH="0" baseline="0">
                          <a:ln>
                            <a:noFill/>
                          </a:ln>
                          <a:solidFill>
                            <a:schemeClr val="tx1"/>
                          </a:solidFill>
                          <a:effectLst/>
                          <a:latin typeface="Times New Roman" charset="0"/>
                          <a:ea typeface="MS PGothic" charset="-128"/>
                        </a:rPr>
                        <a:t>Absorption test</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Ideal Fickian</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non-ideal Fickian</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Non-Fickian (anomalous)</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 vs t</a:t>
                      </a:r>
                      <a:r>
                        <a:rPr kumimoji="0" lang="it-IT" altLang="it-IT" sz="1800" b="0" i="0" u="none" strike="noStrike" cap="none" normalizeH="0" baseline="30000">
                          <a:ln>
                            <a:noFill/>
                          </a:ln>
                          <a:solidFill>
                            <a:schemeClr val="tx1"/>
                          </a:solidFill>
                          <a:effectLst/>
                          <a:latin typeface="Times New Roman" charset="0"/>
                          <a:ea typeface="MS PGothic" charset="-128"/>
                        </a:rPr>
                        <a:t>0.5</a:t>
                      </a:r>
                      <a:r>
                        <a:rPr kumimoji="0" lang="it-IT" altLang="it-IT" sz="1800" b="0" i="0" u="none" strike="noStrike" cap="none" normalizeH="0" baseline="0">
                          <a:ln>
                            <a:noFill/>
                          </a:ln>
                          <a:solidFill>
                            <a:schemeClr val="tx1"/>
                          </a:solidFill>
                          <a:effectLst/>
                          <a:latin typeface="Times New Roman" charset="0"/>
                          <a:ea typeface="MS PGothic" charset="-128"/>
                        </a:rPr>
                        <a:t> linear for 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&lt;0.5</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76862"/>
                      </a:srgbClr>
                    </a:solidFill>
                  </a:tcPr>
                </a:tc>
                <a:extLst>
                  <a:ext uri="{0D108BD9-81ED-4DB2-BD59-A6C34878D82A}">
                    <a16:rowId xmlns:a16="http://schemas.microsoft.com/office/drawing/2014/main" val="10001"/>
                  </a:ext>
                </a:extLst>
              </a:tr>
              <a:tr h="5302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ln(1-M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 vs. t linear</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76862"/>
                      </a:srgbClr>
                    </a:solidFill>
                  </a:tcPr>
                </a:tc>
                <a:extLst>
                  <a:ext uri="{0D108BD9-81ED-4DB2-BD59-A6C34878D82A}">
                    <a16:rowId xmlns:a16="http://schemas.microsoft.com/office/drawing/2014/main" val="10002"/>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Overlapping absorpt. and desorb. plots</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Crossing absorpt. and desorb. plots</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 vs t</a:t>
                      </a:r>
                      <a:r>
                        <a:rPr kumimoji="0" lang="it-IT" altLang="it-IT" sz="1800" b="0" i="0" u="none" strike="noStrike" cap="none" normalizeH="0" baseline="30000">
                          <a:ln>
                            <a:noFill/>
                          </a:ln>
                          <a:solidFill>
                            <a:schemeClr val="tx1"/>
                          </a:solidFill>
                          <a:effectLst/>
                          <a:latin typeface="Times New Roman" charset="0"/>
                          <a:ea typeface="MS PGothic" charset="-128"/>
                        </a:rPr>
                        <a:t>0.5</a:t>
                      </a:r>
                      <a:r>
                        <a:rPr kumimoji="0" lang="it-IT" altLang="it-IT" sz="1800" b="0" i="0" u="none" strike="noStrike" cap="none" normalizeH="0" baseline="0">
                          <a:ln>
                            <a:noFill/>
                          </a:ln>
                          <a:solidFill>
                            <a:schemeClr val="tx1"/>
                          </a:solidFill>
                          <a:effectLst/>
                          <a:latin typeface="Times New Roman" charset="0"/>
                          <a:ea typeface="MS PGothic" charset="-128"/>
                        </a:rPr>
                        <a:t>/l not dependent on l</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6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400" b="1" i="0" u="none" strike="noStrike" cap="none" normalizeH="0" baseline="0">
                          <a:ln>
                            <a:noFill/>
                          </a:ln>
                          <a:solidFill>
                            <a:schemeClr val="tx1"/>
                          </a:solidFill>
                          <a:effectLst/>
                          <a:latin typeface="Times New Roman" charset="0"/>
                          <a:ea typeface="MS PGothic" charset="-128"/>
                        </a:rPr>
                        <a:t>Permeability test</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it-IT" sz="2000" b="0" i="0" u="none" strike="noStrike" cap="none" normalizeH="0" baseline="0">
                        <a:ln>
                          <a:noFill/>
                        </a:ln>
                        <a:solidFill>
                          <a:schemeClr val="tx1"/>
                        </a:solidFill>
                        <a:effectLst/>
                        <a:latin typeface="Arial" charset="0"/>
                        <a:ea typeface="MS PGothic" charset="-128"/>
                      </a:endParaRP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it-IT" sz="2000" b="0" i="0" u="none" strike="noStrike" cap="none" normalizeH="0" baseline="0">
                        <a:ln>
                          <a:noFill/>
                        </a:ln>
                        <a:solidFill>
                          <a:schemeClr val="tx1"/>
                        </a:solidFill>
                        <a:effectLst/>
                        <a:latin typeface="Arial" charset="0"/>
                        <a:ea typeface="MS PGothic" charset="-128"/>
                      </a:endParaRP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it-IT" sz="2000" b="0" i="0" u="none" strike="noStrike" cap="none" normalizeH="0" baseline="0">
                        <a:ln>
                          <a:noFill/>
                        </a:ln>
                        <a:solidFill>
                          <a:schemeClr val="tx1"/>
                        </a:solidFill>
                        <a:effectLst/>
                        <a:latin typeface="Arial" charset="0"/>
                        <a:ea typeface="MS PGothic" charset="-128"/>
                      </a:endParaRP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57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Q</a:t>
                      </a:r>
                      <a:r>
                        <a:rPr kumimoji="0" lang="it-IT" altLang="it-IT" sz="1800" b="0" i="0" u="none" strike="noStrike" cap="none" normalizeH="0" baseline="-25000">
                          <a:ln>
                            <a:noFill/>
                          </a:ln>
                          <a:solidFill>
                            <a:schemeClr val="tx1"/>
                          </a:solidFill>
                          <a:effectLst/>
                          <a:latin typeface="Times New Roman" charset="0"/>
                          <a:ea typeface="MS PGothic" charset="-128"/>
                          <a:sym typeface="Wingdings" charset="2"/>
                        </a:rPr>
                        <a:t>t</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linear at high t </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D and S evaluable by J</a:t>
                      </a:r>
                      <a:r>
                        <a:rPr kumimoji="0" lang="it-IT" altLang="it-IT" sz="1800" b="0" i="0" u="none" strike="noStrike" cap="none" normalizeH="0" baseline="-25000">
                          <a:ln>
                            <a:noFill/>
                          </a:ln>
                          <a:solidFill>
                            <a:schemeClr val="tx1"/>
                          </a:solidFill>
                          <a:effectLst/>
                          <a:latin typeface="Times New Roman" charset="0"/>
                          <a:ea typeface="MS PGothic" charset="-128"/>
                          <a:sym typeface="Wingdings" charset="2"/>
                        </a:rPr>
                        <a:t>ss</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and </a:t>
                      </a:r>
                      <a:r>
                        <a:rPr kumimoji="0" lang="it-IT" altLang="it-IT" sz="1800" b="0" i="0" u="none" strike="noStrike" cap="none" normalizeH="0" baseline="0">
                          <a:ln>
                            <a:noFill/>
                          </a:ln>
                          <a:solidFill>
                            <a:schemeClr val="tx1"/>
                          </a:solidFill>
                          <a:effectLst/>
                          <a:latin typeface="Symbol" charset="2"/>
                          <a:ea typeface="MS PGothic" charset="-128"/>
                          <a:sym typeface="Wingdings" charset="2"/>
                        </a:rPr>
                        <a:t>q</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26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Symbol" charset="2"/>
                          <a:ea typeface="MS PGothic" charset="-128"/>
                          <a:sym typeface="Wingdings" charset="2"/>
                        </a:rPr>
                        <a:t>q</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/l</a:t>
                      </a:r>
                      <a:r>
                        <a:rPr kumimoji="0" lang="it-IT" altLang="it-IT" sz="1800" b="0" i="0" u="none" strike="noStrike" cap="none" normalizeH="0" baseline="30000">
                          <a:ln>
                            <a:noFill/>
                          </a:ln>
                          <a:solidFill>
                            <a:schemeClr val="tx1"/>
                          </a:solidFill>
                          <a:effectLst/>
                          <a:latin typeface="Times New Roman" charset="0"/>
                          <a:ea typeface="MS PGothic" charset="-128"/>
                          <a:sym typeface="Wingdings" charset="2"/>
                        </a:rPr>
                        <a:t>2</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not dependent on l</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ea typeface="MS PGothic" charset="-128"/>
              </a:rPr>
              <a:t>Relation between the two diffusion coefficients</a:t>
            </a:r>
          </a:p>
        </p:txBody>
      </p:sp>
      <p:sp>
        <p:nvSpPr>
          <p:cNvPr id="6147" name="Rectangle 3"/>
          <p:cNvSpPr>
            <a:spLocks noGrp="1" noChangeArrowheads="1"/>
          </p:cNvSpPr>
          <p:nvPr>
            <p:ph type="body" idx="1"/>
          </p:nvPr>
        </p:nvSpPr>
        <p:spPr>
          <a:xfrm>
            <a:off x="323850" y="981075"/>
            <a:ext cx="8640763" cy="5876925"/>
          </a:xfrm>
        </p:spPr>
        <p:txBody>
          <a:bodyPr/>
          <a:lstStyle/>
          <a:p>
            <a:pPr marL="0" indent="14288" algn="just" eaLnBrk="1" hangingPunct="1"/>
            <a:r>
              <a:rPr lang="it-IT" altLang="en-US">
                <a:solidFill>
                  <a:srgbClr val="000000"/>
                </a:solidFill>
                <a:ea typeface="MS PGothic" charset="-128"/>
              </a:rPr>
              <a:t> </a:t>
            </a:r>
            <a:r>
              <a:rPr lang="en-US" altLang="en-US">
                <a:solidFill>
                  <a:srgbClr val="000000"/>
                </a:solidFill>
                <a:ea typeface="MS PGothic" charset="-128"/>
              </a:rPr>
              <a:t>The  Fick coefficient is obtained from </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just" eaLnBrk="1" hangingPunct="1"/>
            <a:r>
              <a:rPr lang="it-IT" altLang="en-US">
                <a:solidFill>
                  <a:srgbClr val="000000"/>
                </a:solidFill>
                <a:ea typeface="MS PGothic" charset="-128"/>
              </a:rPr>
              <a:t>C= aS and therefore</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just" eaLnBrk="1" hangingPunct="1"/>
            <a:r>
              <a:rPr lang="it-IT" altLang="en-US">
                <a:solidFill>
                  <a:srgbClr val="000000"/>
                </a:solidFill>
                <a:ea typeface="MS PGothic" charset="-128"/>
              </a:rPr>
              <a:t> For an ideal system (S=cost) S is not function of x and </a:t>
            </a:r>
            <a:r>
              <a:rPr lang="en-US" altLang="en-US">
                <a:ea typeface="MS PGothic" charset="-128"/>
              </a:rPr>
              <a:t>remembering that we defined </a:t>
            </a:r>
            <a:r>
              <a:rPr lang="it-IT" altLang="en-US">
                <a:solidFill>
                  <a:srgbClr val="000000"/>
                </a:solidFill>
                <a:ea typeface="MS PGothic" charset="-128"/>
              </a:rPr>
              <a:t>D</a:t>
            </a:r>
            <a:r>
              <a:rPr lang="it-IT" altLang="en-US" baseline="-25000">
                <a:solidFill>
                  <a:srgbClr val="000000"/>
                </a:solidFill>
                <a:ea typeface="MS PGothic" charset="-128"/>
              </a:rPr>
              <a:t>T</a:t>
            </a:r>
            <a:r>
              <a:rPr lang="it-IT" altLang="en-US">
                <a:solidFill>
                  <a:srgbClr val="000000"/>
                </a:solidFill>
                <a:ea typeface="MS PGothic" charset="-128"/>
              </a:rPr>
              <a:t> from:</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just" eaLnBrk="1" hangingPunct="1"/>
            <a:r>
              <a:rPr lang="en-US" altLang="en-US">
                <a:ea typeface="MS PGothic" charset="-128"/>
              </a:rPr>
              <a:t>As the two flows are equal </a:t>
            </a:r>
            <a:r>
              <a:rPr lang="it-IT" altLang="en-US">
                <a:solidFill>
                  <a:srgbClr val="000000"/>
                </a:solidFill>
                <a:ea typeface="MS PGothic" charset="-128"/>
              </a:rPr>
              <a:t>:</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ctr" eaLnBrk="1" hangingPunct="1">
              <a:buFontTx/>
              <a:buNone/>
            </a:pPr>
            <a:r>
              <a:rPr lang="it-IT" altLang="en-US">
                <a:solidFill>
                  <a:srgbClr val="000000"/>
                </a:solidFill>
                <a:ea typeface="MS PGothic" charset="-128"/>
              </a:rPr>
              <a:t> </a:t>
            </a:r>
            <a:r>
              <a:rPr lang="it-IT" altLang="en-US" b="1">
                <a:solidFill>
                  <a:srgbClr val="000000"/>
                </a:solidFill>
                <a:ea typeface="MS PGothic" charset="-128"/>
              </a:rPr>
              <a:t>and if  S=cost      D</a:t>
            </a:r>
            <a:r>
              <a:rPr lang="it-IT" altLang="en-US" b="1" baseline="-25000">
                <a:solidFill>
                  <a:srgbClr val="000000"/>
                </a:solidFill>
                <a:ea typeface="MS PGothic" charset="-128"/>
              </a:rPr>
              <a:t>T</a:t>
            </a:r>
            <a:r>
              <a:rPr lang="it-IT" altLang="en-US" b="1">
                <a:solidFill>
                  <a:srgbClr val="000000"/>
                </a:solidFill>
                <a:ea typeface="MS PGothic" charset="-128"/>
              </a:rPr>
              <a:t>=D</a:t>
            </a:r>
          </a:p>
        </p:txBody>
      </p:sp>
      <p:sp>
        <p:nvSpPr>
          <p:cNvPr id="6148" name="Rectangle 4"/>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1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15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151" name="Rectangle 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6152" name="Object 13"/>
          <p:cNvGraphicFramePr>
            <a:graphicFrameLocks noChangeAspect="1"/>
          </p:cNvGraphicFramePr>
          <p:nvPr/>
        </p:nvGraphicFramePr>
        <p:xfrm>
          <a:off x="5508625" y="4149725"/>
          <a:ext cx="1855788" cy="854075"/>
        </p:xfrm>
        <a:graphic>
          <a:graphicData uri="http://schemas.openxmlformats.org/presentationml/2006/ole">
            <mc:AlternateContent xmlns:mc="http://schemas.openxmlformats.org/markup-compatibility/2006">
              <mc:Choice xmlns:v="urn:schemas-microsoft-com:vml" Requires="v">
                <p:oleObj name="Equation" r:id="rId2" imgW="850531" imgH="393529" progId="Equation.3">
                  <p:embed/>
                </p:oleObj>
              </mc:Choice>
              <mc:Fallback>
                <p:oleObj name="Equation" r:id="rId2" imgW="850531" imgH="393529" progId="Equation.3">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149725"/>
                        <a:ext cx="18557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3" name="Object 14"/>
          <p:cNvGraphicFramePr>
            <a:graphicFrameLocks noChangeAspect="1"/>
          </p:cNvGraphicFramePr>
          <p:nvPr/>
        </p:nvGraphicFramePr>
        <p:xfrm>
          <a:off x="1187450" y="2492375"/>
          <a:ext cx="6065838" cy="936625"/>
        </p:xfrm>
        <a:graphic>
          <a:graphicData uri="http://schemas.openxmlformats.org/presentationml/2006/ole">
            <mc:AlternateContent xmlns:mc="http://schemas.openxmlformats.org/markup-compatibility/2006">
              <mc:Choice xmlns:v="urn:schemas-microsoft-com:vml" Requires="v">
                <p:oleObj name="Equation" r:id="rId4" imgW="2781300" imgH="431800" progId="Equation.3">
                  <p:embed/>
                </p:oleObj>
              </mc:Choice>
              <mc:Fallback>
                <p:oleObj name="Equation" r:id="rId4" imgW="2781300" imgH="4318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492375"/>
                        <a:ext cx="6065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4" name="Line 15"/>
          <p:cNvSpPr>
            <a:spLocks noChangeShapeType="1"/>
          </p:cNvSpPr>
          <p:nvPr/>
        </p:nvSpPr>
        <p:spPr bwMode="auto">
          <a:xfrm flipH="1">
            <a:off x="6443663" y="2565400"/>
            <a:ext cx="649287"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6155" name="Line 16"/>
          <p:cNvSpPr>
            <a:spLocks noChangeShapeType="1"/>
          </p:cNvSpPr>
          <p:nvPr/>
        </p:nvSpPr>
        <p:spPr bwMode="auto">
          <a:xfrm>
            <a:off x="6300788" y="2565400"/>
            <a:ext cx="863600" cy="935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aphicFrame>
        <p:nvGraphicFramePr>
          <p:cNvPr id="6156" name="Object 17"/>
          <p:cNvGraphicFramePr>
            <a:graphicFrameLocks noChangeAspect="1"/>
          </p:cNvGraphicFramePr>
          <p:nvPr/>
        </p:nvGraphicFramePr>
        <p:xfrm>
          <a:off x="4932363" y="5157788"/>
          <a:ext cx="2686050" cy="854075"/>
        </p:xfrm>
        <a:graphic>
          <a:graphicData uri="http://schemas.openxmlformats.org/presentationml/2006/ole">
            <mc:AlternateContent xmlns:mc="http://schemas.openxmlformats.org/markup-compatibility/2006">
              <mc:Choice xmlns:v="urn:schemas-microsoft-com:vml" Requires="v">
                <p:oleObj name="Equation" r:id="rId6" imgW="1231366" imgH="393529" progId="Equation.3">
                  <p:embed/>
                </p:oleObj>
              </mc:Choice>
              <mc:Fallback>
                <p:oleObj name="Equation" r:id="rId6" imgW="1231366" imgH="393529"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5157788"/>
                        <a:ext cx="26860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7" name="Object 18"/>
          <p:cNvGraphicFramePr>
            <a:graphicFrameLocks noChangeAspect="1"/>
          </p:cNvGraphicFramePr>
          <p:nvPr/>
        </p:nvGraphicFramePr>
        <p:xfrm>
          <a:off x="5508625" y="1125538"/>
          <a:ext cx="1579563" cy="854075"/>
        </p:xfrm>
        <a:graphic>
          <a:graphicData uri="http://schemas.openxmlformats.org/presentationml/2006/ole">
            <mc:AlternateContent xmlns:mc="http://schemas.openxmlformats.org/markup-compatibility/2006">
              <mc:Choice xmlns:v="urn:schemas-microsoft-com:vml" Requires="v">
                <p:oleObj name="Equation" r:id="rId8" imgW="723586" imgH="393529" progId="Equation.3">
                  <p:embed/>
                </p:oleObj>
              </mc:Choice>
              <mc:Fallback>
                <p:oleObj name="Equation" r:id="rId8" imgW="723586" imgH="393529"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1125538"/>
                        <a:ext cx="15795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altLang="en-US">
                <a:ea typeface="MS PGothic" charset="-128"/>
              </a:rPr>
              <a:t>Diffusion: </a:t>
            </a:r>
            <a:r>
              <a:rPr lang="en-US" altLang="en-US">
                <a:ea typeface="MS PGothic" charset="-128"/>
              </a:rPr>
              <a:t>behavior for type of polymers</a:t>
            </a:r>
            <a:endParaRPr lang="it-IT" altLang="en-US">
              <a:ea typeface="MS PGothic" charset="-128"/>
            </a:endParaRPr>
          </a:p>
        </p:txBody>
      </p:sp>
      <p:sp>
        <p:nvSpPr>
          <p:cNvPr id="41987" name="Rectangle 3"/>
          <p:cNvSpPr>
            <a:spLocks noGrp="1" noChangeArrowheads="1"/>
          </p:cNvSpPr>
          <p:nvPr>
            <p:ph type="body" idx="1"/>
          </p:nvPr>
        </p:nvSpPr>
        <p:spPr>
          <a:xfrm>
            <a:off x="468313" y="1196975"/>
            <a:ext cx="8229600" cy="4525963"/>
          </a:xfrm>
        </p:spPr>
        <p:txBody>
          <a:bodyPr/>
          <a:lstStyle/>
          <a:p>
            <a:pPr algn="just" eaLnBrk="1" hangingPunct="1"/>
            <a:r>
              <a:rPr lang="en-US" altLang="en-US" b="1">
                <a:ea typeface="MS PGothic" charset="-128"/>
              </a:rPr>
              <a:t>Rubbery Polymers </a:t>
            </a:r>
            <a:r>
              <a:rPr lang="en-US" altLang="en-US">
                <a:ea typeface="MS PGothic" charset="-128"/>
              </a:rPr>
              <a:t>(even amorphous phases of semicryst. polymers)</a:t>
            </a:r>
          </a:p>
          <a:p>
            <a:pPr lvl="1" eaLnBrk="1" hangingPunct="1"/>
            <a:r>
              <a:rPr lang="en-US" altLang="en-US">
                <a:ea typeface="MS PGothic" charset="-128"/>
              </a:rPr>
              <a:t>Gas diffusion usually follows Fick’s law. (es. PE-O</a:t>
            </a:r>
            <a:r>
              <a:rPr lang="en-US" altLang="en-US" baseline="-25000">
                <a:ea typeface="MS PGothic" charset="-128"/>
              </a:rPr>
              <a:t>2</a:t>
            </a:r>
            <a:r>
              <a:rPr lang="en-US" altLang="en-US">
                <a:ea typeface="MS PGothic" charset="-128"/>
              </a:rPr>
              <a:t>)</a:t>
            </a:r>
          </a:p>
          <a:p>
            <a:pPr lvl="1" eaLnBrk="1" hangingPunct="1"/>
            <a:r>
              <a:rPr lang="en-US" altLang="en-US">
                <a:ea typeface="MS PGothic" charset="-128"/>
              </a:rPr>
              <a:t>For vapours D and S can depend on C and therefore a non ideal Fickian behaviour is expected.</a:t>
            </a:r>
          </a:p>
          <a:p>
            <a:pPr eaLnBrk="1" hangingPunct="1"/>
            <a:r>
              <a:rPr lang="en-US" altLang="en-US" b="1">
                <a:ea typeface="MS PGothic" charset="-128"/>
              </a:rPr>
              <a:t>Glassy Polymers </a:t>
            </a:r>
            <a:r>
              <a:rPr lang="en-US" altLang="en-US">
                <a:ea typeface="MS PGothic" charset="-128"/>
              </a:rPr>
              <a:t>(even amorphous phases of semicryst. polymers)</a:t>
            </a:r>
          </a:p>
          <a:p>
            <a:pPr lvl="1" eaLnBrk="1" hangingPunct="1"/>
            <a:r>
              <a:rPr lang="en-US" altLang="en-US">
                <a:ea typeface="MS PGothic" charset="-128"/>
              </a:rPr>
              <a:t>For gases at high pressure, D and S depend on C and hence a non ideal Fickian behaviour is expected</a:t>
            </a:r>
          </a:p>
          <a:p>
            <a:pPr lvl="1" eaLnBrk="1" hangingPunct="1"/>
            <a:r>
              <a:rPr lang="en-US" altLang="en-US">
                <a:ea typeface="MS PGothic" charset="-128"/>
              </a:rPr>
              <a:t>When the solubility parameter of a vapour is close to that of the polymer, a structural change of the polymer is observed. D depends on time and from the space coordinate: non-Fickian behaviour or anomalous behaviour.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0" y="184150"/>
            <a:ext cx="827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sz="2400" b="1" u="sng">
                <a:latin typeface="Times New Roman" charset="0"/>
              </a:rPr>
              <a:t>Anomalous or non-fickian diffusion </a:t>
            </a:r>
          </a:p>
        </p:txBody>
      </p:sp>
      <p:sp>
        <p:nvSpPr>
          <p:cNvPr id="43011" name="Text Box 3"/>
          <p:cNvSpPr txBox="1">
            <a:spLocks noChangeArrowheads="1"/>
          </p:cNvSpPr>
          <p:nvPr/>
        </p:nvSpPr>
        <p:spPr bwMode="auto">
          <a:xfrm>
            <a:off x="617538" y="1493838"/>
            <a:ext cx="8335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AutoNum type="romanUcPeriod"/>
            </a:pPr>
            <a:r>
              <a:rPr lang="en-US" altLang="en-US">
                <a:latin typeface="Times New Roman" charset="0"/>
              </a:rPr>
              <a:t>In the limiting case of diffusion described by </a:t>
            </a:r>
            <a:r>
              <a:rPr lang="en-US" altLang="en-US" i="1">
                <a:latin typeface="Times New Roman" charset="0"/>
              </a:rPr>
              <a:t>Fick's law</a:t>
            </a:r>
            <a:r>
              <a:rPr lang="en-US" altLang="en-US">
                <a:latin typeface="Times New Roman" charset="0"/>
              </a:rPr>
              <a:t>, the initial stages of the absorption can be described by a relation type: </a:t>
            </a:r>
          </a:p>
          <a:p>
            <a:pPr algn="just" eaLnBrk="1" hangingPunct="1">
              <a:spcBef>
                <a:spcPct val="0"/>
              </a:spcBef>
              <a:buFontTx/>
              <a:buAutoNum type="romanUcPeriod"/>
            </a:pPr>
            <a:endParaRPr lang="it-IT" altLang="en-US">
              <a:latin typeface="Times New Roman" charset="0"/>
            </a:endParaRPr>
          </a:p>
        </p:txBody>
      </p:sp>
      <p:sp>
        <p:nvSpPr>
          <p:cNvPr id="43012" name="Text Box 5"/>
          <p:cNvSpPr txBox="1">
            <a:spLocks noChangeArrowheads="1"/>
          </p:cNvSpPr>
          <p:nvPr/>
        </p:nvSpPr>
        <p:spPr bwMode="auto">
          <a:xfrm>
            <a:off x="609600" y="3841750"/>
            <a:ext cx="83359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AutoNum type="romanUcPeriod" startAt="2"/>
            </a:pPr>
            <a:r>
              <a:rPr lang="en-US" altLang="en-US">
                <a:latin typeface="Times New Roman" charset="0"/>
              </a:rPr>
              <a:t>If the transport of matter is not controlled by diffusion phenomena, but only by changes of the physical state of the polymer, it falls in the other limiting case (</a:t>
            </a:r>
            <a:r>
              <a:rPr lang="en-US" altLang="en-US" i="1">
                <a:latin typeface="Times New Roman" charset="0"/>
              </a:rPr>
              <a:t>called Case II)</a:t>
            </a:r>
            <a:r>
              <a:rPr lang="en-US" altLang="en-US">
                <a:latin typeface="Times New Roman" charset="0"/>
              </a:rPr>
              <a:t>. It can occur quite frequently in glassy polymers that, in the presence of a solvent, are swollen up, presenting a clear separation between the not penetrated polymer (still in the glassy state) and the swollen rubbery polymer.</a:t>
            </a:r>
          </a:p>
        </p:txBody>
      </p:sp>
      <p:graphicFrame>
        <p:nvGraphicFramePr>
          <p:cNvPr id="43013" name="Object 20"/>
          <p:cNvGraphicFramePr>
            <a:graphicFrameLocks noChangeAspect="1"/>
          </p:cNvGraphicFramePr>
          <p:nvPr/>
        </p:nvGraphicFramePr>
        <p:xfrm>
          <a:off x="2771775" y="2492375"/>
          <a:ext cx="3589338" cy="1068388"/>
        </p:xfrm>
        <a:graphic>
          <a:graphicData uri="http://schemas.openxmlformats.org/presentationml/2006/ole">
            <mc:AlternateContent xmlns:mc="http://schemas.openxmlformats.org/markup-compatibility/2006">
              <mc:Choice xmlns:v="urn:schemas-microsoft-com:vml" Requires="v">
                <p:oleObj name="Equazione" r:id="rId2" imgW="1701800" imgH="508000" progId="Equation.3">
                  <p:embed/>
                </p:oleObj>
              </mc:Choice>
              <mc:Fallback>
                <p:oleObj name="Equazione" r:id="rId2" imgW="1701800" imgH="508000" progId="Equation.3">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492375"/>
                        <a:ext cx="3589338"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7950" y="260350"/>
            <a:ext cx="87026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chemeClr val="tx1"/>
                </a:solidFill>
                <a:latin typeface="Arial" charset="0"/>
                <a:ea typeface="MS PGothic" charset="-128"/>
              </a:defRPr>
            </a:lvl1pPr>
            <a:lvl2pPr marL="800100" indent="-34290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a:latin typeface="Times New Roman" charset="0"/>
              </a:rPr>
              <a:t>In the Case II </a:t>
            </a:r>
            <a:r>
              <a:rPr lang="en-US" altLang="en-US">
                <a:latin typeface="Times New Roman" charset="0"/>
              </a:rPr>
              <a:t>the absorption kinetics are controlled by the slower of the two processes:</a:t>
            </a:r>
            <a:endParaRPr lang="it-IT" altLang="en-US">
              <a:latin typeface="Times New Roman" charset="0"/>
            </a:endParaRPr>
          </a:p>
          <a:p>
            <a:pPr lvl="1" algn="just" eaLnBrk="1" hangingPunct="1">
              <a:spcBef>
                <a:spcPct val="0"/>
              </a:spcBef>
              <a:buFontTx/>
              <a:buAutoNum type="arabicPeriod"/>
            </a:pPr>
            <a:r>
              <a:rPr lang="en-US" altLang="en-US" sz="2200">
                <a:latin typeface="Times New Roman" charset="0"/>
              </a:rPr>
              <a:t>Relaxation of the interface glassy-polymer/rubbery-polymer (the first is subject to tension from the second, which tends to swell) </a:t>
            </a:r>
          </a:p>
          <a:p>
            <a:pPr lvl="1" algn="just" eaLnBrk="1" hangingPunct="1">
              <a:spcBef>
                <a:spcPct val="0"/>
              </a:spcBef>
              <a:buFontTx/>
              <a:buAutoNum type="arabicPeriod"/>
            </a:pPr>
            <a:r>
              <a:rPr lang="en-US" altLang="en-US" sz="2200">
                <a:latin typeface="Times New Roman" charset="0"/>
              </a:rPr>
              <a:t>Transport (usually Fickian) of penetrating in the swollen rubbery layer</a:t>
            </a:r>
          </a:p>
        </p:txBody>
      </p:sp>
      <p:grpSp>
        <p:nvGrpSpPr>
          <p:cNvPr id="44035" name="Group 3"/>
          <p:cNvGrpSpPr>
            <a:grpSpLocks noChangeAspect="1"/>
          </p:cNvGrpSpPr>
          <p:nvPr/>
        </p:nvGrpSpPr>
        <p:grpSpPr bwMode="auto">
          <a:xfrm>
            <a:off x="2771775" y="1989138"/>
            <a:ext cx="5645150" cy="3135312"/>
            <a:chOff x="1957" y="793"/>
            <a:chExt cx="2964" cy="2057"/>
          </a:xfrm>
        </p:grpSpPr>
        <p:sp>
          <p:nvSpPr>
            <p:cNvPr id="44038" name="Freeform 4"/>
            <p:cNvSpPr>
              <a:spLocks noChangeAspect="1"/>
            </p:cNvSpPr>
            <p:nvPr/>
          </p:nvSpPr>
          <p:spPr bwMode="auto">
            <a:xfrm>
              <a:off x="1957" y="793"/>
              <a:ext cx="1203" cy="2057"/>
            </a:xfrm>
            <a:custGeom>
              <a:avLst/>
              <a:gdLst>
                <a:gd name="T0" fmla="*/ 0 w 1203"/>
                <a:gd name="T1" fmla="*/ 1791 h 2057"/>
                <a:gd name="T2" fmla="*/ 339 w 1203"/>
                <a:gd name="T3" fmla="*/ 1799 h 2057"/>
                <a:gd name="T4" fmla="*/ 838 w 1203"/>
                <a:gd name="T5" fmla="*/ 1791 h 2057"/>
                <a:gd name="T6" fmla="*/ 1203 w 1203"/>
                <a:gd name="T7" fmla="*/ 1799 h 2057"/>
                <a:gd name="T8" fmla="*/ 1203 w 1203"/>
                <a:gd name="T9" fmla="*/ 240 h 2057"/>
                <a:gd name="T10" fmla="*/ 923 w 1203"/>
                <a:gd name="T11" fmla="*/ 359 h 2057"/>
                <a:gd name="T12" fmla="*/ 299 w 1203"/>
                <a:gd name="T13" fmla="*/ 359 h 2057"/>
                <a:gd name="T14" fmla="*/ 34 w 1203"/>
                <a:gd name="T15" fmla="*/ 308 h 2057"/>
                <a:gd name="T16" fmla="*/ 0 w 1203"/>
                <a:gd name="T17" fmla="*/ 1791 h 2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3"/>
                <a:gd name="T28" fmla="*/ 0 h 2057"/>
                <a:gd name="T29" fmla="*/ 1203 w 1203"/>
                <a:gd name="T30" fmla="*/ 2057 h 20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3" h="2057">
                  <a:moveTo>
                    <a:pt x="0" y="1791"/>
                  </a:moveTo>
                  <a:cubicBezTo>
                    <a:pt x="51" y="2039"/>
                    <a:pt x="199" y="1799"/>
                    <a:pt x="339" y="1799"/>
                  </a:cubicBezTo>
                  <a:cubicBezTo>
                    <a:pt x="480" y="1784"/>
                    <a:pt x="705" y="1777"/>
                    <a:pt x="838" y="1791"/>
                  </a:cubicBezTo>
                  <a:cubicBezTo>
                    <a:pt x="971" y="1805"/>
                    <a:pt x="1151" y="2057"/>
                    <a:pt x="1203" y="1799"/>
                  </a:cubicBezTo>
                  <a:lnTo>
                    <a:pt x="1203" y="240"/>
                  </a:lnTo>
                  <a:cubicBezTo>
                    <a:pt x="1156" y="0"/>
                    <a:pt x="1074" y="339"/>
                    <a:pt x="923" y="359"/>
                  </a:cubicBezTo>
                  <a:cubicBezTo>
                    <a:pt x="779" y="375"/>
                    <a:pt x="440" y="379"/>
                    <a:pt x="299" y="359"/>
                  </a:cubicBezTo>
                  <a:cubicBezTo>
                    <a:pt x="158" y="339"/>
                    <a:pt x="74" y="68"/>
                    <a:pt x="34" y="308"/>
                  </a:cubicBezTo>
                  <a:lnTo>
                    <a:pt x="0" y="179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39" name="Line 5"/>
            <p:cNvSpPr>
              <a:spLocks noChangeAspect="1" noChangeShapeType="1"/>
            </p:cNvSpPr>
            <p:nvPr/>
          </p:nvSpPr>
          <p:spPr bwMode="auto">
            <a:xfrm>
              <a:off x="2256" y="1152"/>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40" name="Freeform 6"/>
            <p:cNvSpPr>
              <a:spLocks noChangeAspect="1"/>
            </p:cNvSpPr>
            <p:nvPr/>
          </p:nvSpPr>
          <p:spPr bwMode="auto">
            <a:xfrm>
              <a:off x="2880" y="1152"/>
              <a:ext cx="1" cy="1465"/>
            </a:xfrm>
            <a:custGeom>
              <a:avLst/>
              <a:gdLst>
                <a:gd name="T0" fmla="*/ 0 w 1"/>
                <a:gd name="T1" fmla="*/ 0 h 1465"/>
                <a:gd name="T2" fmla="*/ 0 w 1"/>
                <a:gd name="T3" fmla="*/ 1465 h 1465"/>
                <a:gd name="T4" fmla="*/ 0 60000 65536"/>
                <a:gd name="T5" fmla="*/ 0 60000 65536"/>
                <a:gd name="T6" fmla="*/ 0 w 1"/>
                <a:gd name="T7" fmla="*/ 0 h 1465"/>
                <a:gd name="T8" fmla="*/ 1 w 1"/>
                <a:gd name="T9" fmla="*/ 1465 h 1465"/>
              </a:gdLst>
              <a:ahLst/>
              <a:cxnLst>
                <a:cxn ang="T4">
                  <a:pos x="T0" y="T1"/>
                </a:cxn>
                <a:cxn ang="T5">
                  <a:pos x="T2" y="T3"/>
                </a:cxn>
              </a:cxnLst>
              <a:rect l="T6" t="T7" r="T8" b="T9"/>
              <a:pathLst>
                <a:path w="1" h="1465">
                  <a:moveTo>
                    <a:pt x="0" y="0"/>
                  </a:moveTo>
                  <a:lnTo>
                    <a:pt x="0" y="146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41" name="Line 7"/>
            <p:cNvSpPr>
              <a:spLocks noChangeAspect="1" noChangeShapeType="1"/>
            </p:cNvSpPr>
            <p:nvPr/>
          </p:nvSpPr>
          <p:spPr bwMode="auto">
            <a:xfrm flipV="1">
              <a:off x="2160" y="1152"/>
              <a:ext cx="1584" cy="48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4042" name="Line 8"/>
            <p:cNvSpPr>
              <a:spLocks noChangeAspect="1" noChangeShapeType="1"/>
            </p:cNvSpPr>
            <p:nvPr/>
          </p:nvSpPr>
          <p:spPr bwMode="auto">
            <a:xfrm flipH="1">
              <a:off x="3024" y="1152"/>
              <a:ext cx="720"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4043" name="Text Box 9"/>
            <p:cNvSpPr txBox="1">
              <a:spLocks noChangeAspect="1" noChangeArrowheads="1"/>
            </p:cNvSpPr>
            <p:nvPr/>
          </p:nvSpPr>
          <p:spPr bwMode="auto">
            <a:xfrm>
              <a:off x="3830" y="953"/>
              <a:ext cx="1091"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Swollen layer</a:t>
              </a:r>
            </a:p>
            <a:p>
              <a:pPr eaLnBrk="1" hangingPunct="1">
                <a:spcBef>
                  <a:spcPct val="0"/>
                </a:spcBef>
                <a:buFontTx/>
                <a:buNone/>
              </a:pPr>
              <a:r>
                <a:rPr lang="it-IT" altLang="en-US">
                  <a:latin typeface="Times New Roman" charset="0"/>
                </a:rPr>
                <a:t>(</a:t>
              </a:r>
              <a:r>
                <a:rPr lang="it-IT" altLang="en-US" i="1">
                  <a:latin typeface="Times New Roman" charset="0"/>
                </a:rPr>
                <a:t>in compression</a:t>
              </a:r>
              <a:r>
                <a:rPr lang="it-IT" altLang="en-US">
                  <a:latin typeface="Times New Roman" charset="0"/>
                </a:rPr>
                <a:t>)</a:t>
              </a:r>
            </a:p>
          </p:txBody>
        </p:sp>
        <p:sp>
          <p:nvSpPr>
            <p:cNvPr id="44044" name="Line 10"/>
            <p:cNvSpPr>
              <a:spLocks noChangeAspect="1" noChangeShapeType="1"/>
            </p:cNvSpPr>
            <p:nvPr/>
          </p:nvSpPr>
          <p:spPr bwMode="auto">
            <a:xfrm flipV="1">
              <a:off x="2640" y="2064"/>
              <a:ext cx="1152" cy="24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4045" name="Text Box 11"/>
            <p:cNvSpPr txBox="1">
              <a:spLocks noChangeAspect="1" noChangeArrowheads="1"/>
            </p:cNvSpPr>
            <p:nvPr/>
          </p:nvSpPr>
          <p:spPr bwMode="auto">
            <a:xfrm>
              <a:off x="3878" y="1865"/>
              <a:ext cx="833"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Glassy layer</a:t>
              </a:r>
            </a:p>
            <a:p>
              <a:pPr eaLnBrk="1" hangingPunct="1">
                <a:spcBef>
                  <a:spcPct val="0"/>
                </a:spcBef>
                <a:buFontTx/>
                <a:buNone/>
              </a:pPr>
              <a:r>
                <a:rPr lang="it-IT" altLang="en-US">
                  <a:latin typeface="Times New Roman" charset="0"/>
                </a:rPr>
                <a:t>(</a:t>
              </a:r>
              <a:r>
                <a:rPr lang="it-IT" altLang="en-US" i="1">
                  <a:latin typeface="Times New Roman" charset="0"/>
                </a:rPr>
                <a:t>in tension)</a:t>
              </a:r>
            </a:p>
          </p:txBody>
        </p:sp>
      </p:grpSp>
      <p:sp>
        <p:nvSpPr>
          <p:cNvPr id="44036" name="Text Box 12"/>
          <p:cNvSpPr txBox="1">
            <a:spLocks noChangeArrowheads="1"/>
          </p:cNvSpPr>
          <p:nvPr/>
        </p:nvSpPr>
        <p:spPr bwMode="auto">
          <a:xfrm>
            <a:off x="179388" y="5157788"/>
            <a:ext cx="8778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If the absorption is due to the advancement of the swollen front towards the  glassy core not penetrated, the mass increase follows a linear law: </a:t>
            </a:r>
          </a:p>
        </p:txBody>
      </p:sp>
      <p:graphicFrame>
        <p:nvGraphicFramePr>
          <p:cNvPr id="44037" name="Object 14"/>
          <p:cNvGraphicFramePr>
            <a:graphicFrameLocks noChangeAspect="1"/>
          </p:cNvGraphicFramePr>
          <p:nvPr/>
        </p:nvGraphicFramePr>
        <p:xfrm>
          <a:off x="3721100" y="5876925"/>
          <a:ext cx="1285875" cy="909638"/>
        </p:xfrm>
        <a:graphic>
          <a:graphicData uri="http://schemas.openxmlformats.org/presentationml/2006/ole">
            <mc:AlternateContent xmlns:mc="http://schemas.openxmlformats.org/markup-compatibility/2006">
              <mc:Choice xmlns:v="urn:schemas-microsoft-com:vml" Requires="v">
                <p:oleObj name="Equation" r:id="rId2" imgW="609600" imgH="431800" progId="Equation.3">
                  <p:embed/>
                </p:oleObj>
              </mc:Choice>
              <mc:Fallback>
                <p:oleObj name="Equation" r:id="rId2" imgW="609600" imgH="431800" progId="Equation.3">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5876925"/>
                        <a:ext cx="1285875"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36525" y="674688"/>
            <a:ext cx="87788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Between the two extreme cases, fickian diffusion and Case II, intermediate cases are possible, then</a:t>
            </a:r>
            <a:r>
              <a:rPr lang="it-IT" altLang="en-US">
                <a:latin typeface="Times New Roman" charset="0"/>
              </a:rPr>
              <a:t>: </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en-US" altLang="en-US">
              <a:latin typeface="Times New Roman" charset="0"/>
            </a:endParaRPr>
          </a:p>
          <a:p>
            <a:pPr algn="just" eaLnBrk="1" hangingPunct="1">
              <a:spcBef>
                <a:spcPct val="0"/>
              </a:spcBef>
              <a:buFontTx/>
              <a:buNone/>
            </a:pPr>
            <a:r>
              <a:rPr lang="en-US" altLang="en-US">
                <a:latin typeface="Times New Roman" charset="0"/>
              </a:rPr>
              <a:t>the value of the index </a:t>
            </a:r>
            <a:r>
              <a:rPr lang="en-US" altLang="en-US" i="1">
                <a:latin typeface="Times New Roman" charset="0"/>
              </a:rPr>
              <a:t>n</a:t>
            </a:r>
            <a:r>
              <a:rPr lang="en-US" altLang="en-US">
                <a:latin typeface="Times New Roman" charset="0"/>
              </a:rPr>
              <a:t>, is 0.5 for the diffusion controlled by Fick's law and 1 in the case of absorption controlled only by the relaxation (Case II).</a:t>
            </a:r>
          </a:p>
          <a:p>
            <a:pPr algn="just" eaLnBrk="1" hangingPunct="1">
              <a:spcBef>
                <a:spcPct val="0"/>
              </a:spcBef>
              <a:buFontTx/>
              <a:buNone/>
            </a:pPr>
            <a:r>
              <a:rPr lang="en-US" altLang="en-US">
                <a:latin typeface="Times New Roman" charset="0"/>
              </a:rPr>
              <a:t>In Case II the concentration profiles are typically:</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p:txBody>
      </p:sp>
      <p:sp>
        <p:nvSpPr>
          <p:cNvPr id="45059" name="Rectangle 4"/>
          <p:cNvSpPr>
            <a:spLocks noChangeArrowheads="1"/>
          </p:cNvSpPr>
          <p:nvPr/>
        </p:nvSpPr>
        <p:spPr bwMode="auto">
          <a:xfrm>
            <a:off x="3779838" y="3933825"/>
            <a:ext cx="1008062" cy="2016125"/>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0" name="Rectangle 5"/>
          <p:cNvSpPr>
            <a:spLocks noChangeArrowheads="1"/>
          </p:cNvSpPr>
          <p:nvPr/>
        </p:nvSpPr>
        <p:spPr bwMode="auto">
          <a:xfrm>
            <a:off x="3419475" y="3933825"/>
            <a:ext cx="360363" cy="2016125"/>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1" name="Rectangle 6" descr="Puntini ravvicinati"/>
          <p:cNvSpPr>
            <a:spLocks noChangeArrowheads="1"/>
          </p:cNvSpPr>
          <p:nvPr/>
        </p:nvSpPr>
        <p:spPr bwMode="auto">
          <a:xfrm>
            <a:off x="4787900" y="3933825"/>
            <a:ext cx="360363" cy="2016125"/>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2" name="Line 7"/>
          <p:cNvSpPr>
            <a:spLocks noChangeShapeType="1"/>
          </p:cNvSpPr>
          <p:nvPr/>
        </p:nvSpPr>
        <p:spPr bwMode="auto">
          <a:xfrm>
            <a:off x="4284663" y="5949950"/>
            <a:ext cx="2303462"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3" name="Text Box 8"/>
          <p:cNvSpPr txBox="1">
            <a:spLocks noChangeArrowheads="1"/>
          </p:cNvSpPr>
          <p:nvPr/>
        </p:nvSpPr>
        <p:spPr bwMode="auto">
          <a:xfrm>
            <a:off x="6281738" y="6040438"/>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45064" name="Freeform 9"/>
          <p:cNvSpPr>
            <a:spLocks/>
          </p:cNvSpPr>
          <p:nvPr/>
        </p:nvSpPr>
        <p:spPr bwMode="auto">
          <a:xfrm>
            <a:off x="3419475" y="4292600"/>
            <a:ext cx="360363" cy="288925"/>
          </a:xfrm>
          <a:custGeom>
            <a:avLst/>
            <a:gdLst>
              <a:gd name="T0" fmla="*/ 0 w 227"/>
              <a:gd name="T1" fmla="*/ 0 h 182"/>
              <a:gd name="T2" fmla="*/ 2147483646 w 227"/>
              <a:gd name="T3" fmla="*/ 2147483646 h 182"/>
              <a:gd name="T4" fmla="*/ 2147483646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5065" name="Freeform 10"/>
          <p:cNvSpPr>
            <a:spLocks/>
          </p:cNvSpPr>
          <p:nvPr/>
        </p:nvSpPr>
        <p:spPr bwMode="auto">
          <a:xfrm rot="10800000" flipV="1">
            <a:off x="4787900" y="4292600"/>
            <a:ext cx="360363" cy="288925"/>
          </a:xfrm>
          <a:custGeom>
            <a:avLst/>
            <a:gdLst>
              <a:gd name="T0" fmla="*/ 0 w 227"/>
              <a:gd name="T1" fmla="*/ 0 h 182"/>
              <a:gd name="T2" fmla="*/ 2147483646 w 227"/>
              <a:gd name="T3" fmla="*/ 2147483646 h 182"/>
              <a:gd name="T4" fmla="*/ 2147483646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5066" name="Line 11"/>
          <p:cNvSpPr>
            <a:spLocks noChangeShapeType="1"/>
          </p:cNvSpPr>
          <p:nvPr/>
        </p:nvSpPr>
        <p:spPr bwMode="auto">
          <a:xfrm>
            <a:off x="3779838" y="5373688"/>
            <a:ext cx="10080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7" name="Line 12"/>
          <p:cNvSpPr>
            <a:spLocks noChangeShapeType="1"/>
          </p:cNvSpPr>
          <p:nvPr/>
        </p:nvSpPr>
        <p:spPr bwMode="auto">
          <a:xfrm>
            <a:off x="4787900" y="5373688"/>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8" name="Text Box 13"/>
          <p:cNvSpPr txBox="1">
            <a:spLocks noChangeArrowheads="1"/>
          </p:cNvSpPr>
          <p:nvPr/>
        </p:nvSpPr>
        <p:spPr bwMode="auto">
          <a:xfrm>
            <a:off x="5634038" y="5176838"/>
            <a:ext cx="430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45069" name="Text Box 14"/>
          <p:cNvSpPr txBox="1">
            <a:spLocks noChangeArrowheads="1"/>
          </p:cNvSpPr>
          <p:nvPr/>
        </p:nvSpPr>
        <p:spPr bwMode="auto">
          <a:xfrm>
            <a:off x="5219700" y="4149725"/>
            <a:ext cx="481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45070" name="Text Box 15"/>
          <p:cNvSpPr txBox="1">
            <a:spLocks noChangeArrowheads="1"/>
          </p:cNvSpPr>
          <p:nvPr/>
        </p:nvSpPr>
        <p:spPr bwMode="auto">
          <a:xfrm>
            <a:off x="250825" y="4005263"/>
            <a:ext cx="2771775"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Rubbery swollen polymer</a:t>
            </a:r>
          </a:p>
        </p:txBody>
      </p:sp>
      <p:sp>
        <p:nvSpPr>
          <p:cNvPr id="45071" name="Text Box 16"/>
          <p:cNvSpPr txBox="1">
            <a:spLocks noChangeArrowheads="1"/>
          </p:cNvSpPr>
          <p:nvPr/>
        </p:nvSpPr>
        <p:spPr bwMode="auto">
          <a:xfrm>
            <a:off x="231775" y="5140325"/>
            <a:ext cx="1771650"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Glassy polymer</a:t>
            </a:r>
          </a:p>
        </p:txBody>
      </p:sp>
      <p:sp>
        <p:nvSpPr>
          <p:cNvPr id="45072" name="Line 18"/>
          <p:cNvSpPr>
            <a:spLocks noChangeShapeType="1"/>
          </p:cNvSpPr>
          <p:nvPr/>
        </p:nvSpPr>
        <p:spPr bwMode="auto">
          <a:xfrm flipV="1">
            <a:off x="2124075" y="4868863"/>
            <a:ext cx="23034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3" name="Line 19"/>
          <p:cNvSpPr>
            <a:spLocks noChangeShapeType="1"/>
          </p:cNvSpPr>
          <p:nvPr/>
        </p:nvSpPr>
        <p:spPr bwMode="auto">
          <a:xfrm>
            <a:off x="3059113" y="4365625"/>
            <a:ext cx="576262"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nvGrpSpPr>
          <p:cNvPr id="45074" name="Group 24"/>
          <p:cNvGrpSpPr>
            <a:grpSpLocks/>
          </p:cNvGrpSpPr>
          <p:nvPr/>
        </p:nvGrpSpPr>
        <p:grpSpPr bwMode="auto">
          <a:xfrm>
            <a:off x="3419475" y="5949950"/>
            <a:ext cx="1728788" cy="719138"/>
            <a:chOff x="2154" y="3748"/>
            <a:chExt cx="1089" cy="453"/>
          </a:xfrm>
        </p:grpSpPr>
        <p:sp>
          <p:nvSpPr>
            <p:cNvPr id="45076" name="Line 20"/>
            <p:cNvSpPr>
              <a:spLocks noChangeShapeType="1"/>
            </p:cNvSpPr>
            <p:nvPr/>
          </p:nvSpPr>
          <p:spPr bwMode="auto">
            <a:xfrm>
              <a:off x="2154" y="4020"/>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7" name="Line 21"/>
            <p:cNvSpPr>
              <a:spLocks noChangeShapeType="1"/>
            </p:cNvSpPr>
            <p:nvPr/>
          </p:nvSpPr>
          <p:spPr bwMode="auto">
            <a:xfrm>
              <a:off x="2154" y="3748"/>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8" name="Line 22"/>
            <p:cNvSpPr>
              <a:spLocks noChangeShapeType="1"/>
            </p:cNvSpPr>
            <p:nvPr/>
          </p:nvSpPr>
          <p:spPr bwMode="auto">
            <a:xfrm>
              <a:off x="3243" y="3748"/>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9" name="Text Box 23"/>
            <p:cNvSpPr txBox="1">
              <a:spLocks noChangeArrowheads="1"/>
            </p:cNvSpPr>
            <p:nvPr/>
          </p:nvSpPr>
          <p:spPr bwMode="auto">
            <a:xfrm>
              <a:off x="2505" y="3760"/>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grpSp>
      <p:graphicFrame>
        <p:nvGraphicFramePr>
          <p:cNvPr id="45075" name="Object 14"/>
          <p:cNvGraphicFramePr>
            <a:graphicFrameLocks noChangeAspect="1"/>
          </p:cNvGraphicFramePr>
          <p:nvPr/>
        </p:nvGraphicFramePr>
        <p:xfrm>
          <a:off x="3943350" y="1412875"/>
          <a:ext cx="1392238" cy="909638"/>
        </p:xfrm>
        <a:graphic>
          <a:graphicData uri="http://schemas.openxmlformats.org/presentationml/2006/ole">
            <mc:AlternateContent xmlns:mc="http://schemas.openxmlformats.org/markup-compatibility/2006">
              <mc:Choice xmlns:v="urn:schemas-microsoft-com:vml" Requires="v">
                <p:oleObj name="Equation" r:id="rId3" imgW="660400" imgH="431800" progId="Equation.3">
                  <p:embed/>
                </p:oleObj>
              </mc:Choice>
              <mc:Fallback>
                <p:oleObj name="Equation" r:id="rId3" imgW="660400" imgH="4318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1412875"/>
                        <a:ext cx="13922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9388" y="476250"/>
            <a:ext cx="8778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However, looking better the concentration profile, the region interested to the phase transition can have a finite thickness</a:t>
            </a:r>
          </a:p>
        </p:txBody>
      </p:sp>
      <p:sp>
        <p:nvSpPr>
          <p:cNvPr id="46083" name="Text Box 8"/>
          <p:cNvSpPr txBox="1">
            <a:spLocks noChangeArrowheads="1"/>
          </p:cNvSpPr>
          <p:nvPr/>
        </p:nvSpPr>
        <p:spPr bwMode="auto">
          <a:xfrm>
            <a:off x="8172450" y="3573463"/>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grpSp>
        <p:nvGrpSpPr>
          <p:cNvPr id="46084" name="Group 18"/>
          <p:cNvGrpSpPr>
            <a:grpSpLocks/>
          </p:cNvGrpSpPr>
          <p:nvPr/>
        </p:nvGrpSpPr>
        <p:grpSpPr bwMode="auto">
          <a:xfrm>
            <a:off x="3995738" y="1412875"/>
            <a:ext cx="4176712" cy="2087563"/>
            <a:chOff x="2517" y="981"/>
            <a:chExt cx="2631" cy="1315"/>
          </a:xfrm>
        </p:grpSpPr>
        <p:sp>
          <p:nvSpPr>
            <p:cNvPr id="46116" name="Rectangle 4"/>
            <p:cNvSpPr>
              <a:spLocks noChangeArrowheads="1"/>
            </p:cNvSpPr>
            <p:nvPr/>
          </p:nvSpPr>
          <p:spPr bwMode="auto">
            <a:xfrm>
              <a:off x="3379" y="1026"/>
              <a:ext cx="635" cy="1270"/>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17" name="Rectangle 5"/>
            <p:cNvSpPr>
              <a:spLocks noChangeArrowheads="1"/>
            </p:cNvSpPr>
            <p:nvPr/>
          </p:nvSpPr>
          <p:spPr bwMode="auto">
            <a:xfrm>
              <a:off x="2925" y="1026"/>
              <a:ext cx="227" cy="1270"/>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18" name="Line 7"/>
            <p:cNvSpPr>
              <a:spLocks noChangeShapeType="1"/>
            </p:cNvSpPr>
            <p:nvPr/>
          </p:nvSpPr>
          <p:spPr bwMode="auto">
            <a:xfrm>
              <a:off x="3697" y="2296"/>
              <a:ext cx="1451"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9" name="Freeform 9"/>
            <p:cNvSpPr>
              <a:spLocks/>
            </p:cNvSpPr>
            <p:nvPr/>
          </p:nvSpPr>
          <p:spPr bwMode="auto">
            <a:xfrm>
              <a:off x="2925" y="1207"/>
              <a:ext cx="227" cy="182"/>
            </a:xfrm>
            <a:custGeom>
              <a:avLst/>
              <a:gdLst>
                <a:gd name="T0" fmla="*/ 0 w 227"/>
                <a:gd name="T1" fmla="*/ 0 h 182"/>
                <a:gd name="T2" fmla="*/ 136 w 227"/>
                <a:gd name="T3" fmla="*/ 136 h 182"/>
                <a:gd name="T4" fmla="*/ 227 w 227"/>
                <a:gd name="T5" fmla="*/ 182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6120" name="Line 11"/>
            <p:cNvSpPr>
              <a:spLocks noChangeShapeType="1"/>
            </p:cNvSpPr>
            <p:nvPr/>
          </p:nvSpPr>
          <p:spPr bwMode="auto">
            <a:xfrm>
              <a:off x="3379" y="1933"/>
              <a:ext cx="63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21" name="Line 12"/>
            <p:cNvSpPr>
              <a:spLocks noChangeShapeType="1"/>
            </p:cNvSpPr>
            <p:nvPr/>
          </p:nvSpPr>
          <p:spPr bwMode="auto">
            <a:xfrm>
              <a:off x="4014" y="1933"/>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22" name="Text Box 13"/>
            <p:cNvSpPr txBox="1">
              <a:spLocks noChangeArrowheads="1"/>
            </p:cNvSpPr>
            <p:nvPr/>
          </p:nvSpPr>
          <p:spPr bwMode="auto">
            <a:xfrm>
              <a:off x="4547" y="1809"/>
              <a:ext cx="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46123" name="Text Box 14"/>
            <p:cNvSpPr txBox="1">
              <a:spLocks noChangeArrowheads="1"/>
            </p:cNvSpPr>
            <p:nvPr/>
          </p:nvSpPr>
          <p:spPr bwMode="auto">
            <a:xfrm>
              <a:off x="2517" y="981"/>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46124" name="Rectangle 15" descr="5%"/>
            <p:cNvSpPr>
              <a:spLocks noChangeArrowheads="1"/>
            </p:cNvSpPr>
            <p:nvPr/>
          </p:nvSpPr>
          <p:spPr bwMode="auto">
            <a:xfrm>
              <a:off x="3152" y="1026"/>
              <a:ext cx="227" cy="1270"/>
            </a:xfrm>
            <a:prstGeom prst="rect">
              <a:avLst/>
            </a:prstGeom>
            <a:blipFill dpi="0" rotWithShape="0">
              <a:blip r:embed="rId3"/>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25" name="Freeform 16"/>
            <p:cNvSpPr>
              <a:spLocks/>
            </p:cNvSpPr>
            <p:nvPr/>
          </p:nvSpPr>
          <p:spPr bwMode="auto">
            <a:xfrm>
              <a:off x="3152" y="1388"/>
              <a:ext cx="227" cy="545"/>
            </a:xfrm>
            <a:custGeom>
              <a:avLst/>
              <a:gdLst>
                <a:gd name="T0" fmla="*/ 0 w 227"/>
                <a:gd name="T1" fmla="*/ 0 h 182"/>
                <a:gd name="T2" fmla="*/ 136 w 227"/>
                <a:gd name="T3" fmla="*/ 2147483646 h 182"/>
                <a:gd name="T4" fmla="*/ 227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grpSp>
      <p:sp>
        <p:nvSpPr>
          <p:cNvPr id="46085" name="Text Box 17"/>
          <p:cNvSpPr txBox="1">
            <a:spLocks noChangeArrowheads="1"/>
          </p:cNvSpPr>
          <p:nvPr/>
        </p:nvSpPr>
        <p:spPr bwMode="auto">
          <a:xfrm>
            <a:off x="611188" y="1700213"/>
            <a:ext cx="2771775"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Rubbery swollen polymer</a:t>
            </a:r>
          </a:p>
        </p:txBody>
      </p:sp>
      <p:sp>
        <p:nvSpPr>
          <p:cNvPr id="46086" name="Text Box 19"/>
          <p:cNvSpPr txBox="1">
            <a:spLocks noChangeArrowheads="1"/>
          </p:cNvSpPr>
          <p:nvPr/>
        </p:nvSpPr>
        <p:spPr bwMode="auto">
          <a:xfrm>
            <a:off x="684213" y="2349500"/>
            <a:ext cx="2566987"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Zone of glass transition</a:t>
            </a:r>
          </a:p>
        </p:txBody>
      </p:sp>
      <p:sp>
        <p:nvSpPr>
          <p:cNvPr id="46087" name="Line 20"/>
          <p:cNvSpPr>
            <a:spLocks noChangeShapeType="1"/>
          </p:cNvSpPr>
          <p:nvPr/>
        </p:nvSpPr>
        <p:spPr bwMode="auto">
          <a:xfrm>
            <a:off x="3563938" y="1844675"/>
            <a:ext cx="12239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88" name="Line 21"/>
          <p:cNvSpPr>
            <a:spLocks noChangeShapeType="1"/>
          </p:cNvSpPr>
          <p:nvPr/>
        </p:nvSpPr>
        <p:spPr bwMode="auto">
          <a:xfrm>
            <a:off x="3635375" y="2565400"/>
            <a:ext cx="15843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89" name="Text Box 22"/>
          <p:cNvSpPr txBox="1">
            <a:spLocks noChangeArrowheads="1"/>
          </p:cNvSpPr>
          <p:nvPr/>
        </p:nvSpPr>
        <p:spPr bwMode="auto">
          <a:xfrm>
            <a:off x="611188" y="3068638"/>
            <a:ext cx="1771650"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Glassy polymer</a:t>
            </a:r>
          </a:p>
        </p:txBody>
      </p:sp>
      <p:sp>
        <p:nvSpPr>
          <p:cNvPr id="46090" name="Line 23"/>
          <p:cNvSpPr>
            <a:spLocks noChangeShapeType="1"/>
          </p:cNvSpPr>
          <p:nvPr/>
        </p:nvSpPr>
        <p:spPr bwMode="auto">
          <a:xfrm>
            <a:off x="2484438" y="3357563"/>
            <a:ext cx="3167062"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1" name="Text Box 24"/>
          <p:cNvSpPr txBox="1">
            <a:spLocks noChangeArrowheads="1"/>
          </p:cNvSpPr>
          <p:nvPr/>
        </p:nvSpPr>
        <p:spPr bwMode="auto">
          <a:xfrm>
            <a:off x="609600" y="5468938"/>
            <a:ext cx="3817938" cy="1201737"/>
          </a:xfrm>
          <a:prstGeom prst="rect">
            <a:avLst/>
          </a:prstGeom>
          <a:solidFill>
            <a:schemeClr val="bg1"/>
          </a:solidFill>
          <a:ln w="9525">
            <a:solidFill>
              <a:schemeClr val="tx1"/>
            </a:solidFill>
            <a:miter lim="800000"/>
            <a:headEnd/>
            <a:tailEn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1800"/>
              <a:t>In this example, the diffusive resistance of the rubbery layer may be negligible: control of the </a:t>
            </a:r>
            <a:r>
              <a:rPr lang="it-IT" altLang="en-US" sz="1800"/>
              <a:t>swelling </a:t>
            </a:r>
            <a:r>
              <a:rPr lang="it-IT" altLang="en-US" sz="1800">
                <a:sym typeface="Wingdings" charset="2"/>
              </a:rPr>
              <a:t></a:t>
            </a:r>
            <a:r>
              <a:rPr lang="it-IT" altLang="en-US" sz="1800" b="1">
                <a:sym typeface="Wingdings" charset="2"/>
              </a:rPr>
              <a:t>M</a:t>
            </a:r>
            <a:r>
              <a:rPr lang="it-IT" altLang="en-US" sz="1800" b="1" baseline="-25000">
                <a:sym typeface="Wingdings" charset="2"/>
              </a:rPr>
              <a:t>t</a:t>
            </a:r>
            <a:r>
              <a:rPr lang="it-IT" altLang="en-US" sz="1800" b="1">
                <a:sym typeface="Wingdings" charset="2"/>
              </a:rPr>
              <a:t> vs t</a:t>
            </a:r>
            <a:r>
              <a:rPr lang="it-IT" altLang="en-US" sz="1800">
                <a:sym typeface="Wingdings" charset="2"/>
              </a:rPr>
              <a:t> linear</a:t>
            </a:r>
            <a:endParaRPr lang="it-IT" altLang="en-US" sz="1800"/>
          </a:p>
        </p:txBody>
      </p:sp>
      <p:sp>
        <p:nvSpPr>
          <p:cNvPr id="46092" name="Rectangle 26"/>
          <p:cNvSpPr>
            <a:spLocks noChangeArrowheads="1"/>
          </p:cNvSpPr>
          <p:nvPr/>
        </p:nvSpPr>
        <p:spPr bwMode="auto">
          <a:xfrm>
            <a:off x="5940425" y="4437063"/>
            <a:ext cx="1008063" cy="2016125"/>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093" name="Rectangle 27"/>
          <p:cNvSpPr>
            <a:spLocks noChangeArrowheads="1"/>
          </p:cNvSpPr>
          <p:nvPr/>
        </p:nvSpPr>
        <p:spPr bwMode="auto">
          <a:xfrm>
            <a:off x="5219700" y="4437063"/>
            <a:ext cx="360363" cy="2016125"/>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094" name="Line 28"/>
          <p:cNvSpPr>
            <a:spLocks noChangeShapeType="1"/>
          </p:cNvSpPr>
          <p:nvPr/>
        </p:nvSpPr>
        <p:spPr bwMode="auto">
          <a:xfrm>
            <a:off x="6445250" y="6453188"/>
            <a:ext cx="2303463"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5" name="Line 30"/>
          <p:cNvSpPr>
            <a:spLocks noChangeShapeType="1"/>
          </p:cNvSpPr>
          <p:nvPr/>
        </p:nvSpPr>
        <p:spPr bwMode="auto">
          <a:xfrm>
            <a:off x="5940425" y="5876925"/>
            <a:ext cx="100806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6" name="Line 31"/>
          <p:cNvSpPr>
            <a:spLocks noChangeShapeType="1"/>
          </p:cNvSpPr>
          <p:nvPr/>
        </p:nvSpPr>
        <p:spPr bwMode="auto">
          <a:xfrm>
            <a:off x="6948488" y="58769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7" name="Text Box 32"/>
          <p:cNvSpPr txBox="1">
            <a:spLocks noChangeArrowheads="1"/>
          </p:cNvSpPr>
          <p:nvPr/>
        </p:nvSpPr>
        <p:spPr bwMode="auto">
          <a:xfrm>
            <a:off x="7794625" y="5680075"/>
            <a:ext cx="43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46098" name="Text Box 33"/>
          <p:cNvSpPr txBox="1">
            <a:spLocks noChangeArrowheads="1"/>
          </p:cNvSpPr>
          <p:nvPr/>
        </p:nvSpPr>
        <p:spPr bwMode="auto">
          <a:xfrm>
            <a:off x="4643438" y="4652963"/>
            <a:ext cx="481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46099" name="Rectangle 34" descr="5%"/>
          <p:cNvSpPr>
            <a:spLocks noChangeArrowheads="1"/>
          </p:cNvSpPr>
          <p:nvPr/>
        </p:nvSpPr>
        <p:spPr bwMode="auto">
          <a:xfrm>
            <a:off x="5580063" y="4437063"/>
            <a:ext cx="360362" cy="2016125"/>
          </a:xfrm>
          <a:prstGeom prst="rect">
            <a:avLst/>
          </a:prstGeom>
          <a:blipFill dpi="0" rotWithShape="0">
            <a:blip r:embed="rId3"/>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00" name="Freeform 35"/>
          <p:cNvSpPr>
            <a:spLocks/>
          </p:cNvSpPr>
          <p:nvPr/>
        </p:nvSpPr>
        <p:spPr bwMode="auto">
          <a:xfrm>
            <a:off x="5580063" y="5011738"/>
            <a:ext cx="360362" cy="865187"/>
          </a:xfrm>
          <a:custGeom>
            <a:avLst/>
            <a:gdLst>
              <a:gd name="T0" fmla="*/ 0 w 227"/>
              <a:gd name="T1" fmla="*/ 0 h 182"/>
              <a:gd name="T2" fmla="*/ 2147483646 w 227"/>
              <a:gd name="T3" fmla="*/ 2147483646 h 182"/>
              <a:gd name="T4" fmla="*/ 2147483646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6101" name="Text Box 47"/>
          <p:cNvSpPr txBox="1">
            <a:spLocks noChangeArrowheads="1"/>
          </p:cNvSpPr>
          <p:nvPr/>
        </p:nvSpPr>
        <p:spPr bwMode="auto">
          <a:xfrm>
            <a:off x="8597900" y="6446838"/>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46102" name="Line 48"/>
          <p:cNvSpPr>
            <a:spLocks noChangeShapeType="1"/>
          </p:cNvSpPr>
          <p:nvPr/>
        </p:nvSpPr>
        <p:spPr bwMode="auto">
          <a:xfrm>
            <a:off x="5219700" y="5013325"/>
            <a:ext cx="36036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03" name="Rectangle 49"/>
          <p:cNvSpPr>
            <a:spLocks noChangeArrowheads="1"/>
          </p:cNvSpPr>
          <p:nvPr/>
        </p:nvSpPr>
        <p:spPr bwMode="auto">
          <a:xfrm>
            <a:off x="468313" y="3716338"/>
            <a:ext cx="3960812" cy="1203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1800"/>
              <a:t>In this example, the diffusive resistance of the rubbery layer controls the absorption </a:t>
            </a:r>
            <a:r>
              <a:rPr lang="it-IT" altLang="en-US" sz="1800">
                <a:sym typeface="Wingdings" charset="2"/>
              </a:rPr>
              <a:t></a:t>
            </a:r>
            <a:r>
              <a:rPr lang="it-IT" altLang="en-US" sz="1800" b="1">
                <a:sym typeface="Wingdings" charset="2"/>
              </a:rPr>
              <a:t>M</a:t>
            </a:r>
            <a:r>
              <a:rPr lang="it-IT" altLang="en-US" sz="1800" b="1" baseline="-25000">
                <a:sym typeface="Wingdings" charset="2"/>
              </a:rPr>
              <a:t>t</a:t>
            </a:r>
            <a:r>
              <a:rPr lang="it-IT" altLang="en-US" sz="1800" b="1">
                <a:sym typeface="Wingdings" charset="2"/>
              </a:rPr>
              <a:t> vs t</a:t>
            </a:r>
            <a:r>
              <a:rPr lang="it-IT" altLang="en-US" sz="1800" b="1" baseline="30000">
                <a:sym typeface="Wingdings" charset="2"/>
              </a:rPr>
              <a:t>0.5</a:t>
            </a:r>
            <a:r>
              <a:rPr lang="it-IT" altLang="en-US" sz="1800">
                <a:sym typeface="Wingdings" charset="2"/>
              </a:rPr>
              <a:t> linear</a:t>
            </a:r>
          </a:p>
        </p:txBody>
      </p:sp>
      <p:sp>
        <p:nvSpPr>
          <p:cNvPr id="46104" name="Line 50"/>
          <p:cNvSpPr>
            <a:spLocks noChangeShapeType="1"/>
          </p:cNvSpPr>
          <p:nvPr/>
        </p:nvSpPr>
        <p:spPr bwMode="auto">
          <a:xfrm flipV="1">
            <a:off x="4500563" y="3789363"/>
            <a:ext cx="9350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05" name="Line 51"/>
          <p:cNvSpPr>
            <a:spLocks noChangeShapeType="1"/>
          </p:cNvSpPr>
          <p:nvPr/>
        </p:nvSpPr>
        <p:spPr bwMode="auto">
          <a:xfrm flipV="1">
            <a:off x="4427538" y="5589588"/>
            <a:ext cx="5762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nvGrpSpPr>
          <p:cNvPr id="46106" name="Group 58"/>
          <p:cNvGrpSpPr>
            <a:grpSpLocks/>
          </p:cNvGrpSpPr>
          <p:nvPr/>
        </p:nvGrpSpPr>
        <p:grpSpPr bwMode="auto">
          <a:xfrm>
            <a:off x="4643438" y="3500438"/>
            <a:ext cx="1728787" cy="719137"/>
            <a:chOff x="2925" y="2205"/>
            <a:chExt cx="1089" cy="453"/>
          </a:xfrm>
        </p:grpSpPr>
        <p:sp>
          <p:nvSpPr>
            <p:cNvPr id="46112" name="Line 54"/>
            <p:cNvSpPr>
              <a:spLocks noChangeShapeType="1"/>
            </p:cNvSpPr>
            <p:nvPr/>
          </p:nvSpPr>
          <p:spPr bwMode="auto">
            <a:xfrm>
              <a:off x="2925" y="2477"/>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3" name="Line 55"/>
            <p:cNvSpPr>
              <a:spLocks noChangeShapeType="1"/>
            </p:cNvSpPr>
            <p:nvPr/>
          </p:nvSpPr>
          <p:spPr bwMode="auto">
            <a:xfrm>
              <a:off x="2925"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4" name="Line 56"/>
            <p:cNvSpPr>
              <a:spLocks noChangeShapeType="1"/>
            </p:cNvSpPr>
            <p:nvPr/>
          </p:nvSpPr>
          <p:spPr bwMode="auto">
            <a:xfrm>
              <a:off x="4014"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5" name="Text Box 57"/>
            <p:cNvSpPr txBox="1">
              <a:spLocks noChangeArrowheads="1"/>
            </p:cNvSpPr>
            <p:nvPr/>
          </p:nvSpPr>
          <p:spPr bwMode="auto">
            <a:xfrm>
              <a:off x="3606" y="2251"/>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pSp>
      <p:grpSp>
        <p:nvGrpSpPr>
          <p:cNvPr id="46107" name="Group 59"/>
          <p:cNvGrpSpPr>
            <a:grpSpLocks/>
          </p:cNvGrpSpPr>
          <p:nvPr/>
        </p:nvGrpSpPr>
        <p:grpSpPr bwMode="auto">
          <a:xfrm>
            <a:off x="5219700" y="6308725"/>
            <a:ext cx="1728788" cy="719138"/>
            <a:chOff x="2925" y="2205"/>
            <a:chExt cx="1089" cy="453"/>
          </a:xfrm>
        </p:grpSpPr>
        <p:sp>
          <p:nvSpPr>
            <p:cNvPr id="46108" name="Line 60"/>
            <p:cNvSpPr>
              <a:spLocks noChangeShapeType="1"/>
            </p:cNvSpPr>
            <p:nvPr/>
          </p:nvSpPr>
          <p:spPr bwMode="auto">
            <a:xfrm>
              <a:off x="2925" y="2477"/>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09" name="Line 61"/>
            <p:cNvSpPr>
              <a:spLocks noChangeShapeType="1"/>
            </p:cNvSpPr>
            <p:nvPr/>
          </p:nvSpPr>
          <p:spPr bwMode="auto">
            <a:xfrm>
              <a:off x="2925"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0" name="Line 62"/>
            <p:cNvSpPr>
              <a:spLocks noChangeShapeType="1"/>
            </p:cNvSpPr>
            <p:nvPr/>
          </p:nvSpPr>
          <p:spPr bwMode="auto">
            <a:xfrm>
              <a:off x="4014"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1" name="Text Box 63"/>
            <p:cNvSpPr txBox="1">
              <a:spLocks noChangeArrowheads="1"/>
            </p:cNvSpPr>
            <p:nvPr/>
          </p:nvSpPr>
          <p:spPr bwMode="auto">
            <a:xfrm>
              <a:off x="3606" y="2251"/>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sc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5" y="-171450"/>
            <a:ext cx="12241213" cy="734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8"/>
          <p:cNvSpPr txBox="1">
            <a:spLocks noChangeArrowheads="1"/>
          </p:cNvSpPr>
          <p:nvPr/>
        </p:nvSpPr>
        <p:spPr bwMode="auto">
          <a:xfrm>
            <a:off x="4929188" y="1071563"/>
            <a:ext cx="3167062" cy="2587625"/>
          </a:xfrm>
          <a:prstGeom prst="rect">
            <a:avLst/>
          </a:prstGeom>
          <a:solidFill>
            <a:schemeClr val="bg1"/>
          </a:solidFill>
          <a:ln w="9525">
            <a:solidFill>
              <a:schemeClr val="tx1"/>
            </a:solidFill>
            <a:miter lim="800000"/>
            <a:headEnd/>
            <a:tailEn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latin typeface="Symbol" charset="2"/>
              </a:rPr>
              <a:t>a</a:t>
            </a:r>
            <a:r>
              <a:rPr lang="it-IT" altLang="en-US" sz="1800"/>
              <a:t>=D/(</a:t>
            </a:r>
            <a:r>
              <a:rPr lang="it-IT" altLang="en-US" sz="1800">
                <a:latin typeface="Symbol" charset="2"/>
              </a:rPr>
              <a:t>d</a:t>
            </a:r>
            <a:r>
              <a:rPr lang="it-IT" altLang="en-US" sz="1800"/>
              <a:t>(t) v)</a:t>
            </a:r>
          </a:p>
          <a:p>
            <a:pPr eaLnBrk="1" hangingPunct="1">
              <a:spcBef>
                <a:spcPct val="0"/>
              </a:spcBef>
              <a:buFontTx/>
              <a:buNone/>
            </a:pPr>
            <a:endParaRPr lang="it-IT" altLang="en-US" sz="1800"/>
          </a:p>
          <a:p>
            <a:pPr eaLnBrk="1" hangingPunct="1">
              <a:spcBef>
                <a:spcPct val="0"/>
              </a:spcBef>
              <a:buFontTx/>
              <a:buNone/>
            </a:pPr>
            <a:r>
              <a:rPr lang="it-IT" altLang="en-US" sz="1800"/>
              <a:t>Velocity v of swelling,  cm/s</a:t>
            </a:r>
          </a:p>
          <a:p>
            <a:pPr eaLnBrk="1" hangingPunct="1">
              <a:spcBef>
                <a:spcPct val="0"/>
              </a:spcBef>
              <a:buFontTx/>
              <a:buNone/>
            </a:pPr>
            <a:endParaRPr lang="it-IT" altLang="en-US" sz="1800"/>
          </a:p>
          <a:p>
            <a:pPr eaLnBrk="1" hangingPunct="1">
              <a:spcBef>
                <a:spcPct val="0"/>
              </a:spcBef>
              <a:buFontTx/>
              <a:buNone/>
            </a:pPr>
            <a:r>
              <a:rPr lang="it-IT" altLang="en-US" sz="1800"/>
              <a:t>Diffusive conductance in the swollen layer:</a:t>
            </a:r>
          </a:p>
          <a:p>
            <a:pPr eaLnBrk="1" hangingPunct="1">
              <a:spcBef>
                <a:spcPct val="0"/>
              </a:spcBef>
              <a:buFontTx/>
              <a:buNone/>
            </a:pPr>
            <a:r>
              <a:rPr lang="it-IT" altLang="en-US" sz="1800"/>
              <a:t>	 D/</a:t>
            </a:r>
            <a:r>
              <a:rPr lang="it-IT" altLang="en-US" sz="1800">
                <a:latin typeface="Symbol" charset="2"/>
              </a:rPr>
              <a:t>d</a:t>
            </a:r>
            <a:r>
              <a:rPr lang="it-IT" altLang="en-US" sz="1800"/>
              <a:t>(t), cm/s</a:t>
            </a:r>
          </a:p>
          <a:p>
            <a:pPr eaLnBrk="1" hangingPunct="1">
              <a:spcBef>
                <a:spcPct val="0"/>
              </a:spcBef>
              <a:buFontTx/>
              <a:buNone/>
            </a:pPr>
            <a:endParaRPr lang="it-IT" altLang="en-US" sz="1800"/>
          </a:p>
          <a:p>
            <a:pPr eaLnBrk="1" hangingPunct="1">
              <a:spcBef>
                <a:spcPct val="0"/>
              </a:spcBef>
              <a:buFontTx/>
              <a:buNone/>
            </a:pPr>
            <a:endParaRPr lang="it-IT" altLang="en-US" sz="1800"/>
          </a:p>
        </p:txBody>
      </p:sp>
      <p:sp>
        <p:nvSpPr>
          <p:cNvPr id="47108" name="Text Box 12"/>
          <p:cNvSpPr txBox="1">
            <a:spLocks noChangeArrowheads="1"/>
          </p:cNvSpPr>
          <p:nvPr/>
        </p:nvSpPr>
        <p:spPr bwMode="auto">
          <a:xfrm>
            <a:off x="3121025" y="4046538"/>
            <a:ext cx="1541463" cy="525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400">
                <a:sym typeface="Wingdings" charset="2"/>
              </a:rPr>
              <a:t>Swelling control</a:t>
            </a:r>
          </a:p>
          <a:p>
            <a:pPr algn="ctr" eaLnBrk="1" hangingPunct="1">
              <a:spcBef>
                <a:spcPct val="0"/>
              </a:spcBef>
              <a:buFontTx/>
              <a:buNone/>
            </a:pPr>
            <a:r>
              <a:rPr lang="it-IT" altLang="en-US" sz="1400">
                <a:latin typeface="Symbol" charset="2"/>
                <a:sym typeface="Wingdings" charset="2"/>
              </a:rPr>
              <a:t>a&gt;</a:t>
            </a:r>
            <a:r>
              <a:rPr lang="it-IT" altLang="en-US" sz="1400">
                <a:sym typeface="Wingdings" charset="2"/>
              </a:rPr>
              <a:t>1 M</a:t>
            </a:r>
            <a:r>
              <a:rPr lang="it-IT" altLang="en-US" sz="1400" baseline="-25000">
                <a:sym typeface="Wingdings" charset="2"/>
              </a:rPr>
              <a:t>t</a:t>
            </a:r>
            <a:r>
              <a:rPr lang="it-IT" altLang="en-US" sz="1400">
                <a:sym typeface="Wingdings" charset="2"/>
              </a:rPr>
              <a:t> vs t linear</a:t>
            </a:r>
            <a:endParaRPr lang="it-IT" altLang="en-US" sz="1400"/>
          </a:p>
        </p:txBody>
      </p:sp>
      <p:sp>
        <p:nvSpPr>
          <p:cNvPr id="47109" name="Rettangolo 5"/>
          <p:cNvSpPr>
            <a:spLocks noChangeArrowheads="1"/>
          </p:cNvSpPr>
          <p:nvPr/>
        </p:nvSpPr>
        <p:spPr bwMode="auto">
          <a:xfrm>
            <a:off x="-2773363" y="476250"/>
            <a:ext cx="3960813" cy="6000750"/>
          </a:xfrm>
          <a:prstGeom prst="rect">
            <a:avLst/>
          </a:prstGeom>
          <a:solidFill>
            <a:schemeClr val="bg1"/>
          </a:solidFill>
          <a:ln w="9525">
            <a:solidFill>
              <a:schemeClr val="bg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7110" name="Rettangolo 6"/>
          <p:cNvSpPr>
            <a:spLocks noChangeArrowheads="1"/>
          </p:cNvSpPr>
          <p:nvPr/>
        </p:nvSpPr>
        <p:spPr bwMode="auto">
          <a:xfrm rot="5400000">
            <a:off x="-397668" y="4398168"/>
            <a:ext cx="2857500" cy="2062163"/>
          </a:xfrm>
          <a:prstGeom prst="rect">
            <a:avLst/>
          </a:prstGeom>
          <a:solidFill>
            <a:schemeClr val="bg1"/>
          </a:solidFill>
          <a:ln w="9525">
            <a:solidFill>
              <a:schemeClr val="bg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8" name="CasellaDiTesto 7"/>
          <p:cNvSpPr txBox="1"/>
          <p:nvPr/>
        </p:nvSpPr>
        <p:spPr>
          <a:xfrm>
            <a:off x="3071813" y="6429375"/>
            <a:ext cx="417830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dirty="0"/>
              <a:t>M</a:t>
            </a:r>
            <a:r>
              <a:rPr lang="it-IT" baseline="-25000" dirty="0"/>
              <a:t>t</a:t>
            </a:r>
            <a:r>
              <a:rPr lang="it-IT" dirty="0"/>
              <a:t> </a:t>
            </a:r>
            <a:r>
              <a:rPr lang="it-IT" dirty="0" err="1"/>
              <a:t>is</a:t>
            </a:r>
            <a:r>
              <a:rPr lang="it-IT" dirty="0"/>
              <a:t> </a:t>
            </a:r>
            <a:r>
              <a:rPr lang="it-IT" dirty="0" err="1"/>
              <a:t>controlled</a:t>
            </a:r>
            <a:r>
              <a:rPr lang="it-IT" dirty="0"/>
              <a:t> </a:t>
            </a:r>
            <a:r>
              <a:rPr lang="it-IT" dirty="0" err="1"/>
              <a:t>by</a:t>
            </a:r>
            <a:r>
              <a:rPr lang="it-IT" dirty="0"/>
              <a:t> the </a:t>
            </a:r>
            <a:r>
              <a:rPr lang="it-IT" dirty="0" err="1"/>
              <a:t>slowest</a:t>
            </a:r>
            <a:r>
              <a:rPr lang="it-IT" dirty="0"/>
              <a:t> </a:t>
            </a:r>
            <a:r>
              <a:rPr lang="it-IT" dirty="0" err="1"/>
              <a:t>process</a:t>
            </a:r>
            <a:endParaRPr lang="en-US" dirty="0"/>
          </a:p>
        </p:txBody>
      </p:sp>
      <p:sp>
        <p:nvSpPr>
          <p:cNvPr id="47112" name="Text Box 12"/>
          <p:cNvSpPr txBox="1">
            <a:spLocks noChangeArrowheads="1"/>
          </p:cNvSpPr>
          <p:nvPr/>
        </p:nvSpPr>
        <p:spPr bwMode="auto">
          <a:xfrm>
            <a:off x="4692650" y="5072063"/>
            <a:ext cx="1716088" cy="525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400">
                <a:sym typeface="Wingdings" charset="2"/>
              </a:rPr>
              <a:t>Diffusive control</a:t>
            </a:r>
          </a:p>
          <a:p>
            <a:pPr algn="ctr" eaLnBrk="1" hangingPunct="1">
              <a:spcBef>
                <a:spcPct val="0"/>
              </a:spcBef>
              <a:buFontTx/>
              <a:buNone/>
            </a:pPr>
            <a:r>
              <a:rPr lang="it-IT" altLang="en-US" sz="1400">
                <a:latin typeface="Symbol" charset="2"/>
                <a:sym typeface="Wingdings" charset="2"/>
              </a:rPr>
              <a:t>a</a:t>
            </a:r>
            <a:r>
              <a:rPr lang="it-IT" altLang="en-US" sz="1400">
                <a:sym typeface="Wingdings" charset="2"/>
              </a:rPr>
              <a:t>&lt;1 M</a:t>
            </a:r>
            <a:r>
              <a:rPr lang="it-IT" altLang="en-US" sz="1400" baseline="-25000">
                <a:sym typeface="Wingdings" charset="2"/>
              </a:rPr>
              <a:t>t</a:t>
            </a:r>
            <a:r>
              <a:rPr lang="it-IT" altLang="en-US" sz="1400">
                <a:sym typeface="Wingdings" charset="2"/>
              </a:rPr>
              <a:t> vs t</a:t>
            </a:r>
            <a:r>
              <a:rPr lang="it-IT" altLang="en-US" sz="1400" baseline="30000">
                <a:sym typeface="Wingdings" charset="2"/>
              </a:rPr>
              <a:t>0.5</a:t>
            </a:r>
            <a:r>
              <a:rPr lang="it-IT" altLang="en-US" sz="1400">
                <a:sym typeface="Wingdings" charset="2"/>
              </a:rPr>
              <a:t> linear</a:t>
            </a:r>
            <a:endParaRPr lang="it-IT" altLang="en-US" sz="1400"/>
          </a:p>
        </p:txBody>
      </p:sp>
      <p:sp>
        <p:nvSpPr>
          <p:cNvPr id="47113" name="Text Box 12"/>
          <p:cNvSpPr txBox="1">
            <a:spLocks noChangeArrowheads="1"/>
          </p:cNvSpPr>
          <p:nvPr/>
        </p:nvSpPr>
        <p:spPr bwMode="auto">
          <a:xfrm>
            <a:off x="4572000" y="6021388"/>
            <a:ext cx="520700" cy="309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400">
                <a:sym typeface="Wingdings" charset="2"/>
              </a:rPr>
              <a:t>time</a:t>
            </a:r>
            <a:endParaRPr lang="it-IT" altLang="en-US" sz="1400"/>
          </a:p>
        </p:txBody>
      </p:sp>
      <p:sp>
        <p:nvSpPr>
          <p:cNvPr id="47114" name="CasellaDiTesto 1"/>
          <p:cNvSpPr txBox="1">
            <a:spLocks noChangeArrowheads="1"/>
          </p:cNvSpPr>
          <p:nvPr/>
        </p:nvSpPr>
        <p:spPr bwMode="auto">
          <a:xfrm>
            <a:off x="2916238" y="2852738"/>
            <a:ext cx="15192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swollen layer</a:t>
            </a:r>
          </a:p>
        </p:txBody>
      </p:sp>
      <p:sp>
        <p:nvSpPr>
          <p:cNvPr id="47115" name="CasellaDiTesto 10"/>
          <p:cNvSpPr txBox="1">
            <a:spLocks noChangeArrowheads="1"/>
          </p:cNvSpPr>
          <p:nvPr/>
        </p:nvSpPr>
        <p:spPr bwMode="auto">
          <a:xfrm rot="-5400000">
            <a:off x="1438276" y="2170112"/>
            <a:ext cx="13906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400"/>
              <a:t>glassy polymer</a:t>
            </a:r>
          </a:p>
        </p:txBody>
      </p:sp>
      <p:sp>
        <p:nvSpPr>
          <p:cNvPr id="47116" name="Rettangolo 5"/>
          <p:cNvSpPr>
            <a:spLocks noChangeArrowheads="1"/>
          </p:cNvSpPr>
          <p:nvPr/>
        </p:nvSpPr>
        <p:spPr bwMode="auto">
          <a:xfrm>
            <a:off x="-1189038" y="0"/>
            <a:ext cx="7121526" cy="836613"/>
          </a:xfrm>
          <a:prstGeom prst="rect">
            <a:avLst/>
          </a:prstGeom>
          <a:solidFill>
            <a:schemeClr val="bg1"/>
          </a:solidFill>
          <a:ln w="9525">
            <a:solidFill>
              <a:schemeClr val="bg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800"/>
              <a:t>CASE II SORPTION</a:t>
            </a:r>
          </a:p>
        </p:txBody>
      </p:sp>
      <p:graphicFrame>
        <p:nvGraphicFramePr>
          <p:cNvPr id="47117" name="Object 14"/>
          <p:cNvGraphicFramePr>
            <a:graphicFrameLocks noChangeAspect="1"/>
          </p:cNvGraphicFramePr>
          <p:nvPr/>
        </p:nvGraphicFramePr>
        <p:xfrm>
          <a:off x="2300288" y="4292600"/>
          <a:ext cx="615950" cy="909638"/>
        </p:xfrm>
        <a:graphic>
          <a:graphicData uri="http://schemas.openxmlformats.org/presentationml/2006/ole">
            <mc:AlternateContent xmlns:mc="http://schemas.openxmlformats.org/markup-compatibility/2006">
              <mc:Choice xmlns:v="urn:schemas-microsoft-com:vml" Requires="v">
                <p:oleObj name="Equation" r:id="rId3" imgW="292100" imgH="431800" progId="Equation.3">
                  <p:embed/>
                </p:oleObj>
              </mc:Choice>
              <mc:Fallback>
                <p:oleObj name="Equation" r:id="rId3" imgW="292100" imgH="4318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288" y="4292600"/>
                        <a:ext cx="615950" cy="909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141288" y="76200"/>
            <a:ext cx="8931275" cy="6629400"/>
            <a:chOff x="96" y="48"/>
            <a:chExt cx="6095" cy="4176"/>
          </a:xfrm>
        </p:grpSpPr>
        <p:sp>
          <p:nvSpPr>
            <p:cNvPr id="48133"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48134"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6"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7"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8"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9"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40"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41"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48131" name="Rectangle 13"/>
          <p:cNvSpPr>
            <a:spLocks noChangeArrowheads="1"/>
          </p:cNvSpPr>
          <p:nvPr/>
        </p:nvSpPr>
        <p:spPr bwMode="blackWhite">
          <a:xfrm>
            <a:off x="422275" y="1481138"/>
            <a:ext cx="836930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30000"/>
              </a:spcBef>
            </a:pPr>
            <a:r>
              <a:rPr lang="en-GB" altLang="en-US" sz="2400" b="1">
                <a:solidFill>
                  <a:srgbClr val="000000"/>
                </a:solidFill>
                <a:latin typeface="Tahoma" charset="0"/>
              </a:rPr>
              <a:t>  Ultrasonic waves are mechanical vibrations that propagate in a polymeric material as a consequence of a series of very small continuous displacements of atoms and chain segments around their equilibrium positions. </a:t>
            </a:r>
          </a:p>
          <a:p>
            <a:pPr>
              <a:spcBef>
                <a:spcPct val="0"/>
              </a:spcBef>
              <a:buFontTx/>
              <a:buNone/>
            </a:pPr>
            <a:endParaRPr lang="en-GB" altLang="en-US" sz="2400" b="1">
              <a:solidFill>
                <a:srgbClr val="000000"/>
              </a:solidFill>
              <a:latin typeface="Tahoma" charset="0"/>
            </a:endParaRPr>
          </a:p>
          <a:p>
            <a:pPr>
              <a:spcBef>
                <a:spcPct val="0"/>
              </a:spcBef>
            </a:pPr>
            <a:r>
              <a:rPr lang="en-GB" altLang="en-US" sz="2400" b="1">
                <a:solidFill>
                  <a:srgbClr val="000000"/>
                </a:solidFill>
                <a:latin typeface="Tahoma" charset="0"/>
              </a:rPr>
              <a:t>  The ultrasonic waves act as a high frequency dynamic mechanical deformation applied to the material.</a:t>
            </a:r>
          </a:p>
          <a:p>
            <a:pPr>
              <a:spcBef>
                <a:spcPct val="0"/>
              </a:spcBef>
              <a:buFontTx/>
              <a:buNone/>
            </a:pPr>
            <a:endParaRPr lang="en-GB" altLang="en-US" sz="2400" b="1">
              <a:solidFill>
                <a:srgbClr val="000000"/>
              </a:solidFill>
              <a:latin typeface="Tahoma" charset="0"/>
            </a:endParaRPr>
          </a:p>
          <a:p>
            <a:pPr>
              <a:spcBef>
                <a:spcPct val="30000"/>
              </a:spcBef>
            </a:pPr>
            <a:r>
              <a:rPr lang="en-GB" altLang="en-US" sz="2400" b="1">
                <a:solidFill>
                  <a:srgbClr val="000000"/>
                </a:solidFill>
                <a:latin typeface="Tahoma" charset="0"/>
              </a:rPr>
              <a:t>  The ultrasonic analysis is related to the small-scale mobility of short segments between entanglements.</a:t>
            </a:r>
            <a:r>
              <a:rPr lang="en-GB" altLang="en-US" sz="2400">
                <a:solidFill>
                  <a:srgbClr val="000000"/>
                </a:solidFill>
                <a:latin typeface="Tahoma" charset="0"/>
              </a:rPr>
              <a:t> </a:t>
            </a:r>
          </a:p>
        </p:txBody>
      </p:sp>
      <p:sp>
        <p:nvSpPr>
          <p:cNvPr id="70670" name="Text Box 14"/>
          <p:cNvSpPr txBox="1">
            <a:spLocks noChangeArrowheads="1"/>
          </p:cNvSpPr>
          <p:nvPr/>
        </p:nvSpPr>
        <p:spPr bwMode="auto">
          <a:xfrm>
            <a:off x="468313" y="723900"/>
            <a:ext cx="8323262" cy="976313"/>
          </a:xfrm>
          <a:prstGeom prst="rect">
            <a:avLst/>
          </a:prstGeom>
          <a:noFill/>
          <a:ln w="9525">
            <a:noFill/>
            <a:miter lim="800000"/>
            <a:headEnd/>
            <a:tailEnd/>
          </a:ln>
          <a:effectLst/>
        </p:spPr>
        <p:txBody>
          <a:bodyPr wrap="none" lIns="90000" tIns="46800" rIns="90000" bIns="46800">
            <a:spAutoFit/>
          </a:bodyPr>
          <a:lstStyle/>
          <a:p>
            <a:pPr>
              <a:defRPr/>
            </a:pPr>
            <a:r>
              <a:rPr kumimoji="1" lang="en-GB" sz="4000" b="1">
                <a:solidFill>
                  <a:srgbClr val="2548DB"/>
                </a:solidFill>
                <a:effectLst>
                  <a:outerShdw blurRad="38100" dist="38100" dir="2700000" algn="tl">
                    <a:srgbClr val="C0C0C0"/>
                  </a:outerShdw>
                </a:effectLst>
                <a:latin typeface="Arial Narrow" pitchFamily="34" charset="0"/>
                <a:ea typeface="+mn-ea"/>
              </a:rPr>
              <a:t>Ultrasonic wave propagation in polymers</a:t>
            </a:r>
          </a:p>
          <a:p>
            <a:pPr eaLnBrk="1" hangingPunct="1">
              <a:defRPr/>
            </a:pPr>
            <a:endParaRPr lang="it-IT">
              <a:latin typeface="Arial" panose="020B0604020202020204" pitchFamily="34" charset="0"/>
              <a:ea typeface="+mn-ea"/>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141288" y="76200"/>
            <a:ext cx="8931275" cy="6629400"/>
            <a:chOff x="96" y="48"/>
            <a:chExt cx="6095" cy="4176"/>
          </a:xfrm>
        </p:grpSpPr>
        <p:sp>
          <p:nvSpPr>
            <p:cNvPr id="50189"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0190"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2"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3"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4"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5"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6"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7"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3740" name="Rectangle 12"/>
          <p:cNvSpPr>
            <a:spLocks noChangeArrowheads="1"/>
          </p:cNvSpPr>
          <p:nvPr/>
        </p:nvSpPr>
        <p:spPr bwMode="auto">
          <a:xfrm>
            <a:off x="492125" y="503238"/>
            <a:ext cx="8229600" cy="698500"/>
          </a:xfrm>
          <a:prstGeom prst="rect">
            <a:avLst/>
          </a:prstGeom>
          <a:noFill/>
          <a:ln w="12700">
            <a:noFill/>
            <a:miter lim="800000"/>
            <a:headEnd/>
            <a:tailEnd/>
          </a:ln>
          <a:effectLst/>
        </p:spPr>
        <p:txBody>
          <a:bodyPr lIns="90488" tIns="44450" rIns="90488" bIns="44450" anchor="ctr">
            <a:spAutoFit/>
          </a:bodyPr>
          <a:lstStyle/>
          <a:p>
            <a:pPr algn="ctr">
              <a:defRPr/>
            </a:pPr>
            <a:r>
              <a:rPr kumimoji="1" lang="en-GB" sz="4000" b="1">
                <a:solidFill>
                  <a:srgbClr val="2548DB"/>
                </a:solidFill>
                <a:effectLst>
                  <a:outerShdw blurRad="38100" dist="38100" dir="2700000" algn="tl">
                    <a:srgbClr val="C0C0C0"/>
                  </a:outerShdw>
                </a:effectLst>
                <a:latin typeface="Arial Narrow" pitchFamily="34" charset="0"/>
                <a:ea typeface="ＭＳ Ｐゴシック" panose="020B0600070205080204" pitchFamily="34" charset="-128"/>
              </a:rPr>
              <a:t>Ultrasonic parameters</a:t>
            </a:r>
          </a:p>
        </p:txBody>
      </p:sp>
      <p:sp>
        <p:nvSpPr>
          <p:cNvPr id="50180" name="Rectangle 13"/>
          <p:cNvSpPr>
            <a:spLocks noChangeArrowheads="1"/>
          </p:cNvSpPr>
          <p:nvPr/>
        </p:nvSpPr>
        <p:spPr bwMode="blackWhite">
          <a:xfrm>
            <a:off x="422275" y="1371600"/>
            <a:ext cx="83693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GB" altLang="en-US" sz="2400" b="1" u="sng">
                <a:solidFill>
                  <a:srgbClr val="000000"/>
                </a:solidFill>
                <a:latin typeface="Tahoma" charset="0"/>
              </a:rPr>
              <a:t>VELOCITY</a:t>
            </a:r>
            <a:r>
              <a:rPr lang="en-GB" altLang="en-US" sz="2400" b="1">
                <a:solidFill>
                  <a:srgbClr val="000000"/>
                </a:solidFill>
                <a:latin typeface="Tahoma" charset="0"/>
              </a:rPr>
              <a:t>: is related with the mechanical stiffness of the material.</a:t>
            </a:r>
          </a:p>
          <a:p>
            <a:pPr>
              <a:spcBef>
                <a:spcPct val="0"/>
              </a:spcBef>
              <a:buFontTx/>
              <a:buNone/>
            </a:pP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It is calculated on the basis of the measured time of flight, that is the amount of time for the sound to travel through the sample.</a:t>
            </a:r>
          </a:p>
        </p:txBody>
      </p:sp>
      <p:sp>
        <p:nvSpPr>
          <p:cNvPr id="50181" name="Rectangle 14"/>
          <p:cNvSpPr>
            <a:spLocks noChangeArrowheads="1"/>
          </p:cNvSpPr>
          <p:nvPr/>
        </p:nvSpPr>
        <p:spPr bwMode="blackWhite">
          <a:xfrm>
            <a:off x="4383088"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82" name="Rectangle 15"/>
          <p:cNvSpPr>
            <a:spLocks noChangeArrowheads="1"/>
          </p:cNvSpPr>
          <p:nvPr/>
        </p:nvSpPr>
        <p:spPr bwMode="blackWhite">
          <a:xfrm>
            <a:off x="4048125"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83" name="Rectangle 16"/>
          <p:cNvSpPr>
            <a:spLocks noChangeArrowheads="1"/>
          </p:cNvSpPr>
          <p:nvPr/>
        </p:nvSpPr>
        <p:spPr bwMode="blackWhite">
          <a:xfrm>
            <a:off x="4391025"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nvGrpSpPr>
          <p:cNvPr id="50184" name="Group 17"/>
          <p:cNvGrpSpPr>
            <a:grpSpLocks/>
          </p:cNvGrpSpPr>
          <p:nvPr/>
        </p:nvGrpSpPr>
        <p:grpSpPr bwMode="auto">
          <a:xfrm>
            <a:off x="3516313" y="3810000"/>
            <a:ext cx="2268537" cy="949325"/>
            <a:chOff x="2784" y="2112"/>
            <a:chExt cx="1408" cy="495"/>
          </a:xfrm>
        </p:grpSpPr>
        <p:graphicFrame>
          <p:nvGraphicFramePr>
            <p:cNvPr id="50187" name="Object 18"/>
            <p:cNvGraphicFramePr>
              <a:graphicFrameLocks noChangeAspect="1"/>
            </p:cNvGraphicFramePr>
            <p:nvPr/>
          </p:nvGraphicFramePr>
          <p:xfrm>
            <a:off x="2784" y="2112"/>
            <a:ext cx="519" cy="495"/>
          </p:xfrm>
          <a:graphic>
            <a:graphicData uri="http://schemas.openxmlformats.org/presentationml/2006/ole">
              <mc:AlternateContent xmlns:mc="http://schemas.openxmlformats.org/markup-compatibility/2006">
                <mc:Choice xmlns:v="urn:schemas-microsoft-com:vml" Requires="v">
                  <p:oleObj r:id="rId4" imgW="406048" imgH="393359" progId="Equation.3">
                    <p:embed/>
                  </p:oleObj>
                </mc:Choice>
                <mc:Fallback>
                  <p:oleObj r:id="rId4" imgW="406048" imgH="393359"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112"/>
                          <a:ext cx="519"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8" name="Object 19"/>
            <p:cNvGraphicFramePr>
              <a:graphicFrameLocks noChangeAspect="1"/>
            </p:cNvGraphicFramePr>
            <p:nvPr/>
          </p:nvGraphicFramePr>
          <p:xfrm>
            <a:off x="3696" y="2256"/>
            <a:ext cx="496" cy="278"/>
          </p:xfrm>
          <a:graphic>
            <a:graphicData uri="http://schemas.openxmlformats.org/presentationml/2006/ole">
              <mc:AlternateContent xmlns:mc="http://schemas.openxmlformats.org/markup-compatibility/2006">
                <mc:Choice xmlns:v="urn:schemas-microsoft-com:vml" Requires="v">
                  <p:oleObj r:id="rId6" imgW="393359" imgH="215713" progId="Equation.3">
                    <p:embed/>
                  </p:oleObj>
                </mc:Choice>
                <mc:Fallback>
                  <p:oleObj r:id="rId6" imgW="393359" imgH="215713"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2256"/>
                          <a:ext cx="49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0185" name="Rectangle 20"/>
          <p:cNvSpPr>
            <a:spLocks noChangeArrowheads="1"/>
          </p:cNvSpPr>
          <p:nvPr/>
        </p:nvSpPr>
        <p:spPr bwMode="blackWhite">
          <a:xfrm>
            <a:off x="43608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86" name="Text Box 21"/>
          <p:cNvSpPr txBox="1">
            <a:spLocks noChangeArrowheads="1"/>
          </p:cNvSpPr>
          <p:nvPr/>
        </p:nvSpPr>
        <p:spPr bwMode="blackWhite">
          <a:xfrm>
            <a:off x="2390775" y="4800600"/>
            <a:ext cx="4221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pPr>
            <a:r>
              <a:rPr lang="en-GB" altLang="en-US" sz="2400" b="1">
                <a:solidFill>
                  <a:srgbClr val="000000"/>
                </a:solidFill>
                <a:latin typeface="Tahoma" charset="0"/>
              </a:rPr>
              <a:t> d is the sample thickness</a:t>
            </a:r>
          </a:p>
          <a:p>
            <a:pPr>
              <a:spcBef>
                <a:spcPct val="0"/>
              </a:spcBef>
            </a:pPr>
            <a:r>
              <a:rPr lang="en-GB" altLang="en-US" sz="2400" b="1">
                <a:solidFill>
                  <a:srgbClr val="000000"/>
                </a:solidFill>
                <a:latin typeface="Tahoma" charset="0"/>
              </a:rPr>
              <a:t> t is the time of flight</a:t>
            </a: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141288" y="76200"/>
            <a:ext cx="8931275" cy="6629400"/>
            <a:chOff x="96" y="48"/>
            <a:chExt cx="6095" cy="4176"/>
          </a:xfrm>
        </p:grpSpPr>
        <p:sp>
          <p:nvSpPr>
            <p:cNvPr id="52234"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2235"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7"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8"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9"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40"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41"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42"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2227" name="Rectangle 12"/>
          <p:cNvSpPr>
            <a:spLocks noChangeArrowheads="1"/>
          </p:cNvSpPr>
          <p:nvPr/>
        </p:nvSpPr>
        <p:spPr bwMode="blackWhite">
          <a:xfrm>
            <a:off x="4383088"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28" name="Rectangle 13"/>
          <p:cNvSpPr>
            <a:spLocks noChangeArrowheads="1"/>
          </p:cNvSpPr>
          <p:nvPr/>
        </p:nvSpPr>
        <p:spPr bwMode="blackWhite">
          <a:xfrm>
            <a:off x="4048125"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29" name="Rectangle 14"/>
          <p:cNvSpPr>
            <a:spLocks noChangeArrowheads="1"/>
          </p:cNvSpPr>
          <p:nvPr/>
        </p:nvSpPr>
        <p:spPr bwMode="blackWhite">
          <a:xfrm>
            <a:off x="4391025"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0" name="Text Box 15"/>
          <p:cNvSpPr txBox="1">
            <a:spLocks noChangeArrowheads="1"/>
          </p:cNvSpPr>
          <p:nvPr/>
        </p:nvSpPr>
        <p:spPr bwMode="blackWhite">
          <a:xfrm>
            <a:off x="422275" y="1320800"/>
            <a:ext cx="82994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61988" algn="l"/>
              </a:tabLst>
              <a:defRPr sz="2200">
                <a:solidFill>
                  <a:schemeClr val="tx1"/>
                </a:solidFill>
                <a:latin typeface="Arial" charset="0"/>
                <a:ea typeface="MS PGothic" charset="-128"/>
              </a:defRPr>
            </a:lvl1pPr>
            <a:lvl2pPr marL="742950" indent="-285750">
              <a:spcBef>
                <a:spcPct val="20000"/>
              </a:spcBef>
              <a:buChar char="–"/>
              <a:tabLst>
                <a:tab pos="661988" algn="l"/>
              </a:tabLst>
              <a:defRPr sz="2000">
                <a:solidFill>
                  <a:schemeClr val="tx1"/>
                </a:solidFill>
                <a:latin typeface="Arial" charset="0"/>
                <a:ea typeface="MS PGothic" charset="-128"/>
              </a:defRPr>
            </a:lvl2pPr>
            <a:lvl3pPr marL="1143000" indent="-228600">
              <a:spcBef>
                <a:spcPct val="20000"/>
              </a:spcBef>
              <a:buChar char="•"/>
              <a:tabLst>
                <a:tab pos="661988" algn="l"/>
              </a:tabLst>
              <a:defRPr sz="2000">
                <a:solidFill>
                  <a:schemeClr val="tx1"/>
                </a:solidFill>
                <a:latin typeface="Arial" charset="0"/>
                <a:ea typeface="MS PGothic" charset="-128"/>
              </a:defRPr>
            </a:lvl3pPr>
            <a:lvl4pPr marL="1600200" indent="-228600">
              <a:spcBef>
                <a:spcPct val="20000"/>
              </a:spcBef>
              <a:buChar char="–"/>
              <a:tabLst>
                <a:tab pos="661988" algn="l"/>
              </a:tabLst>
              <a:defRPr sz="2000">
                <a:solidFill>
                  <a:schemeClr val="tx1"/>
                </a:solidFill>
                <a:latin typeface="Arial" charset="0"/>
                <a:ea typeface="MS PGothic" charset="-128"/>
              </a:defRPr>
            </a:lvl4pPr>
            <a:lvl5pPr marL="2057400" indent="-228600">
              <a:spcBef>
                <a:spcPct val="20000"/>
              </a:spcBef>
              <a:buChar char="»"/>
              <a:tabLst>
                <a:tab pos="661988" algn="l"/>
              </a:tabLst>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9pPr>
          </a:lstStyle>
          <a:p>
            <a:pPr>
              <a:spcBef>
                <a:spcPct val="0"/>
              </a:spcBef>
              <a:buFontTx/>
              <a:buNone/>
            </a:pPr>
            <a:r>
              <a:rPr lang="en-GB" altLang="en-US" sz="2400" b="1" u="sng">
                <a:solidFill>
                  <a:srgbClr val="000000"/>
                </a:solidFill>
                <a:latin typeface="Tahoma" charset="0"/>
              </a:rPr>
              <a:t>ATTENUATION</a:t>
            </a:r>
            <a:r>
              <a:rPr lang="en-GB" altLang="en-US" sz="2400" b="1">
                <a:solidFill>
                  <a:srgbClr val="000000"/>
                </a:solidFill>
                <a:latin typeface="Tahoma" charset="0"/>
              </a:rPr>
              <a:t>: is a measure of the dissipative energy losses as the ultrasonic  wave travels through the polymer, due to:</a:t>
            </a:r>
          </a:p>
          <a:p>
            <a:pPr>
              <a:spcBef>
                <a:spcPct val="0"/>
              </a:spcBef>
              <a:buFontTx/>
              <a:buNone/>
            </a:pPr>
            <a:r>
              <a:rPr lang="en-GB" altLang="en-US" sz="2400" b="1">
                <a:solidFill>
                  <a:srgbClr val="000000"/>
                </a:solidFill>
                <a:latin typeface="Tahoma" charset="0"/>
              </a:rPr>
              <a:t>	- absorption, </a:t>
            </a:r>
            <a:r>
              <a:rPr lang="en-GB" altLang="en-US" sz="2400" b="1">
                <a:solidFill>
                  <a:srgbClr val="000000"/>
                </a:solidFill>
                <a:latin typeface="Symbol" charset="2"/>
              </a:rPr>
              <a:t>a</a:t>
            </a:r>
            <a:r>
              <a:rPr lang="en-GB" altLang="en-US" sz="2400" b="1" baseline="-25000">
                <a:solidFill>
                  <a:srgbClr val="000000"/>
                </a:solidFill>
                <a:latin typeface="Times New Roman" charset="0"/>
              </a:rPr>
              <a:t>a</a:t>
            </a: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	- scattering, </a:t>
            </a:r>
            <a:r>
              <a:rPr lang="en-GB" altLang="en-US" sz="2400" b="1">
                <a:solidFill>
                  <a:srgbClr val="000000"/>
                </a:solidFill>
                <a:latin typeface="Symbol" charset="2"/>
              </a:rPr>
              <a:t>a</a:t>
            </a:r>
            <a:r>
              <a:rPr lang="en-GB" altLang="en-US" sz="2400" b="1" baseline="-25000">
                <a:solidFill>
                  <a:srgbClr val="000000"/>
                </a:solidFill>
                <a:latin typeface="Times New Roman" charset="0"/>
              </a:rPr>
              <a:t>s</a:t>
            </a:r>
            <a:endParaRPr lang="en-GB" altLang="en-US" sz="2400" b="1">
              <a:solidFill>
                <a:srgbClr val="000000"/>
              </a:solidFill>
              <a:latin typeface="Tahoma" charset="0"/>
            </a:endParaRPr>
          </a:p>
          <a:p>
            <a:pPr>
              <a:lnSpc>
                <a:spcPct val="40000"/>
              </a:lnSpc>
              <a:spcBef>
                <a:spcPct val="0"/>
              </a:spcBef>
              <a:buFontTx/>
              <a:buNone/>
            </a:pP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It is calculated from the change in the amplitude of the acoustic signal.</a:t>
            </a:r>
          </a:p>
          <a:p>
            <a:pPr>
              <a:spcBef>
                <a:spcPct val="0"/>
              </a:spcBef>
              <a:buFontTx/>
              <a:buNone/>
            </a:pPr>
            <a:r>
              <a:rPr lang="en-GB" altLang="en-US" sz="2400" b="1">
                <a:solidFill>
                  <a:srgbClr val="000000"/>
                </a:solidFill>
                <a:latin typeface="Tahoma" charset="0"/>
              </a:rPr>
              <a:t>		</a:t>
            </a:r>
            <a:r>
              <a:rPr lang="en-GB" altLang="en-US" sz="2400" b="1">
                <a:solidFill>
                  <a:srgbClr val="000000"/>
                </a:solidFill>
                <a:latin typeface="Symbol" charset="2"/>
              </a:rPr>
              <a:t>a</a:t>
            </a:r>
            <a:r>
              <a:rPr lang="en-GB" altLang="en-US" sz="2400" b="1">
                <a:solidFill>
                  <a:srgbClr val="000000"/>
                </a:solidFill>
                <a:latin typeface="Tahoma" charset="0"/>
              </a:rPr>
              <a:t>= (1/d)20 log(A</a:t>
            </a:r>
            <a:r>
              <a:rPr lang="en-GB" altLang="en-US" sz="2400" b="1" baseline="-25000">
                <a:solidFill>
                  <a:srgbClr val="000000"/>
                </a:solidFill>
                <a:latin typeface="Tahoma" charset="0"/>
              </a:rPr>
              <a:t>o</a:t>
            </a:r>
            <a:r>
              <a:rPr lang="en-GB" altLang="en-US" sz="2400" b="1">
                <a:solidFill>
                  <a:srgbClr val="000000"/>
                </a:solidFill>
                <a:latin typeface="Tahoma" charset="0"/>
              </a:rPr>
              <a:t>/A)    [dB/mm]</a:t>
            </a:r>
          </a:p>
        </p:txBody>
      </p:sp>
      <p:sp>
        <p:nvSpPr>
          <p:cNvPr id="52231" name="Rectangle 16"/>
          <p:cNvSpPr>
            <a:spLocks noChangeArrowheads="1"/>
          </p:cNvSpPr>
          <p:nvPr/>
        </p:nvSpPr>
        <p:spPr bwMode="blackWhite">
          <a:xfrm>
            <a:off x="43608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5793" name="Rectangle 17"/>
          <p:cNvSpPr>
            <a:spLocks noChangeArrowheads="1"/>
          </p:cNvSpPr>
          <p:nvPr/>
        </p:nvSpPr>
        <p:spPr bwMode="auto">
          <a:xfrm>
            <a:off x="492125" y="503238"/>
            <a:ext cx="8229600" cy="698500"/>
          </a:xfrm>
          <a:prstGeom prst="rect">
            <a:avLst/>
          </a:prstGeom>
          <a:noFill/>
          <a:ln w="12700">
            <a:noFill/>
            <a:miter lim="800000"/>
            <a:headEnd/>
            <a:tailEnd/>
          </a:ln>
          <a:effectLst/>
        </p:spPr>
        <p:txBody>
          <a:bodyPr lIns="90488" tIns="44450" rIns="90488" bIns="44450" anchor="ctr">
            <a:spAutoFit/>
          </a:bodyPr>
          <a:lstStyle/>
          <a:p>
            <a:pPr algn="ctr">
              <a:defRPr/>
            </a:pPr>
            <a:r>
              <a:rPr kumimoji="1" lang="en-GB" sz="4000" b="1">
                <a:solidFill>
                  <a:srgbClr val="2548DB"/>
                </a:solidFill>
                <a:effectLst>
                  <a:outerShdw blurRad="38100" dist="38100" dir="2700000" algn="tl">
                    <a:srgbClr val="C0C0C0"/>
                  </a:outerShdw>
                </a:effectLst>
                <a:latin typeface="Arial Narrow" pitchFamily="34" charset="0"/>
                <a:ea typeface="ＭＳ Ｐゴシック" panose="020B0600070205080204" pitchFamily="34" charset="-128"/>
              </a:rPr>
              <a:t>Ultrasonic parameters</a:t>
            </a:r>
          </a:p>
        </p:txBody>
      </p:sp>
      <p:sp>
        <p:nvSpPr>
          <p:cNvPr id="52233" name="Text Box 18"/>
          <p:cNvSpPr txBox="1">
            <a:spLocks noChangeArrowheads="1"/>
          </p:cNvSpPr>
          <p:nvPr/>
        </p:nvSpPr>
        <p:spPr bwMode="blackWhite">
          <a:xfrm>
            <a:off x="422275" y="4572000"/>
            <a:ext cx="82994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pPr>
            <a:r>
              <a:rPr lang="en-GB" altLang="en-US" sz="2400" b="1">
                <a:solidFill>
                  <a:srgbClr val="000000"/>
                </a:solidFill>
                <a:latin typeface="Tahoma" charset="0"/>
              </a:rPr>
              <a:t> d   is the sample thickness</a:t>
            </a:r>
          </a:p>
          <a:p>
            <a:pPr>
              <a:spcBef>
                <a:spcPct val="0"/>
              </a:spcBef>
            </a:pPr>
            <a:r>
              <a:rPr lang="en-GB" altLang="en-US" sz="2400" b="1">
                <a:solidFill>
                  <a:srgbClr val="000000"/>
                </a:solidFill>
                <a:latin typeface="Tahoma" charset="0"/>
              </a:rPr>
              <a:t> A</a:t>
            </a:r>
            <a:r>
              <a:rPr lang="en-GB" altLang="en-US" sz="1600" b="1" baseline="-25000">
                <a:solidFill>
                  <a:srgbClr val="000000"/>
                </a:solidFill>
                <a:latin typeface="Tahoma" charset="0"/>
              </a:rPr>
              <a:t>0</a:t>
            </a:r>
            <a:r>
              <a:rPr lang="en-GB" altLang="en-US" sz="2400" b="1">
                <a:solidFill>
                  <a:srgbClr val="000000"/>
                </a:solidFill>
                <a:latin typeface="Tahoma" charset="0"/>
              </a:rPr>
              <a:t> is the amplitude of the reference echo</a:t>
            </a:r>
          </a:p>
          <a:p>
            <a:pPr>
              <a:spcBef>
                <a:spcPct val="0"/>
              </a:spcBef>
            </a:pPr>
            <a:r>
              <a:rPr lang="en-GB" altLang="en-US" sz="2400" b="1">
                <a:solidFill>
                  <a:srgbClr val="000000"/>
                </a:solidFill>
                <a:latin typeface="Tahoma" charset="0"/>
              </a:rPr>
              <a:t> A  is the amplitude of the actual echo</a:t>
            </a:r>
          </a:p>
          <a:p>
            <a:pPr>
              <a:spcBef>
                <a:spcPct val="0"/>
              </a:spcBef>
            </a:pP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Through a material thickness x: </a:t>
            </a:r>
            <a:r>
              <a:rPr lang="en-GB" altLang="en-US" sz="2400" b="1">
                <a:solidFill>
                  <a:srgbClr val="000000"/>
                </a:solidFill>
                <a:latin typeface="Times New Roman" charset="0"/>
              </a:rPr>
              <a:t>A = Ao exp(-</a:t>
            </a:r>
            <a:r>
              <a:rPr lang="en-GB" altLang="en-US" sz="2400" b="1">
                <a:solidFill>
                  <a:srgbClr val="000000"/>
                </a:solidFill>
                <a:latin typeface="Symbol" charset="2"/>
              </a:rPr>
              <a:t>a</a:t>
            </a:r>
            <a:r>
              <a:rPr lang="en-GB" altLang="en-US" sz="2400" b="1" baseline="-25000">
                <a:solidFill>
                  <a:srgbClr val="000000"/>
                </a:solidFill>
                <a:latin typeface="Times New Roman" charset="0"/>
              </a:rPr>
              <a:t>a</a:t>
            </a:r>
            <a:r>
              <a:rPr lang="en-GB" altLang="en-US" sz="2400" b="1">
                <a:solidFill>
                  <a:srgbClr val="000000"/>
                </a:solidFill>
                <a:latin typeface="Times New Roman" charset="0"/>
              </a:rPr>
              <a:t>x)</a:t>
            </a:r>
            <a:endParaRPr lang="en-GB" altLang="en-US" sz="2400" b="1">
              <a:solidFill>
                <a:srgbClr val="000000"/>
              </a:solidFill>
              <a:latin typeface="Tahoma" charset="0"/>
            </a:endParaRPr>
          </a:p>
          <a:p>
            <a:pPr>
              <a:spcBef>
                <a:spcPct val="0"/>
              </a:spcBef>
              <a:buFontTx/>
              <a:buNone/>
            </a:pPr>
            <a:endParaRPr lang="en-GB" altLang="en-US" sz="2400" b="1">
              <a:solidFill>
                <a:srgbClr val="000000"/>
              </a:solidFill>
              <a:latin typeface="Tahoma" charset="0"/>
            </a:endParaRPr>
          </a:p>
          <a:p>
            <a:pPr>
              <a:spcBef>
                <a:spcPct val="0"/>
              </a:spcBef>
            </a:pPr>
            <a:endParaRPr lang="en-GB" altLang="en-US" sz="2400" b="1">
              <a:solidFill>
                <a:srgbClr val="000000"/>
              </a:solidFill>
              <a:latin typeface="Tahoma" charset="0"/>
            </a:endParaRP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141288" y="76200"/>
            <a:ext cx="8931275" cy="6629400"/>
            <a:chOff x="96" y="48"/>
            <a:chExt cx="6095" cy="4176"/>
          </a:xfrm>
        </p:grpSpPr>
        <p:sp>
          <p:nvSpPr>
            <p:cNvPr id="54286"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4287"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89"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0"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1"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2"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3"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4"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4275" name="Text Box 13"/>
          <p:cNvSpPr txBox="1">
            <a:spLocks noChangeArrowheads="1"/>
          </p:cNvSpPr>
          <p:nvPr/>
        </p:nvSpPr>
        <p:spPr bwMode="blackWhite">
          <a:xfrm>
            <a:off x="422275" y="1143000"/>
            <a:ext cx="84407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buFontTx/>
              <a:buNone/>
            </a:pPr>
            <a:r>
              <a:rPr lang="en-GB" altLang="en-US" b="1">
                <a:solidFill>
                  <a:srgbClr val="000000"/>
                </a:solidFill>
              </a:rPr>
              <a:t>The ultrasonic wave propagation in polymers is related to their viscoelastic behaviour. When longitudinal waves are propagated:</a:t>
            </a:r>
          </a:p>
          <a:p>
            <a:pPr algn="ctr">
              <a:lnSpc>
                <a:spcPct val="96000"/>
              </a:lnSpc>
              <a:spcBef>
                <a:spcPct val="50000"/>
              </a:spcBef>
              <a:buFontTx/>
              <a:buNone/>
            </a:pPr>
            <a:r>
              <a:rPr lang="en-GB" altLang="en-US" b="1">
                <a:solidFill>
                  <a:srgbClr val="000000"/>
                </a:solidFill>
              </a:rPr>
              <a:t>L* = L’+ iL’’        </a:t>
            </a:r>
          </a:p>
          <a:p>
            <a:pPr>
              <a:spcBef>
                <a:spcPct val="50000"/>
              </a:spcBef>
              <a:buFontTx/>
              <a:buNone/>
            </a:pPr>
            <a:r>
              <a:rPr lang="en-GB" altLang="en-US" b="1">
                <a:solidFill>
                  <a:srgbClr val="000000"/>
                </a:solidFill>
              </a:rPr>
              <a:t>        where           L’= K’+ 4/3 G’       and          L’’= K’’+ 4/3 G’’</a:t>
            </a:r>
          </a:p>
        </p:txBody>
      </p:sp>
      <p:grpSp>
        <p:nvGrpSpPr>
          <p:cNvPr id="54276" name="Group 14"/>
          <p:cNvGrpSpPr>
            <a:grpSpLocks/>
          </p:cNvGrpSpPr>
          <p:nvPr/>
        </p:nvGrpSpPr>
        <p:grpSpPr bwMode="auto">
          <a:xfrm>
            <a:off x="1403350" y="3357563"/>
            <a:ext cx="6408738" cy="3024187"/>
            <a:chOff x="1234" y="1861"/>
            <a:chExt cx="3819" cy="2135"/>
          </a:xfrm>
        </p:grpSpPr>
        <p:graphicFrame>
          <p:nvGraphicFramePr>
            <p:cNvPr id="54279" name="Object 15"/>
            <p:cNvGraphicFramePr>
              <a:graphicFrameLocks noChangeAspect="1"/>
            </p:cNvGraphicFramePr>
            <p:nvPr/>
          </p:nvGraphicFramePr>
          <p:xfrm>
            <a:off x="1234" y="1861"/>
            <a:ext cx="1357" cy="1031"/>
          </p:xfrm>
          <a:graphic>
            <a:graphicData uri="http://schemas.openxmlformats.org/presentationml/2006/ole">
              <mc:AlternateContent xmlns:mc="http://schemas.openxmlformats.org/markup-compatibility/2006">
                <mc:Choice xmlns:v="urn:schemas-microsoft-com:vml" Requires="v">
                  <p:oleObj name="Equation" r:id="rId4" imgW="2324100" imgH="1765300" progId="Equation.3">
                    <p:embed/>
                  </p:oleObj>
                </mc:Choice>
                <mc:Fallback>
                  <p:oleObj name="Equation" r:id="rId4" imgW="2324100" imgH="17653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1861"/>
                          <a:ext cx="1357" cy="1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80" name="AutoShape 16"/>
            <p:cNvSpPr>
              <a:spLocks noChangeAspect="1" noChangeArrowheads="1"/>
            </p:cNvSpPr>
            <p:nvPr/>
          </p:nvSpPr>
          <p:spPr bwMode="blackWhite">
            <a:xfrm>
              <a:off x="3075" y="2184"/>
              <a:ext cx="770" cy="268"/>
            </a:xfrm>
            <a:prstGeom prst="notchedRightArrow">
              <a:avLst>
                <a:gd name="adj1" fmla="val 50000"/>
                <a:gd name="adj2" fmla="val 71828"/>
              </a:avLst>
            </a:prstGeom>
            <a:gradFill rotWithShape="0">
              <a:gsLst>
                <a:gs pos="0">
                  <a:srgbClr val="CC00FF"/>
                </a:gs>
                <a:gs pos="100000">
                  <a:srgbClr val="2548D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4281" name="Object 17"/>
            <p:cNvGraphicFramePr>
              <a:graphicFrameLocks noChangeAspect="1"/>
            </p:cNvGraphicFramePr>
            <p:nvPr/>
          </p:nvGraphicFramePr>
          <p:xfrm>
            <a:off x="4211" y="2143"/>
            <a:ext cx="574" cy="319"/>
          </p:xfrm>
          <a:graphic>
            <a:graphicData uri="http://schemas.openxmlformats.org/presentationml/2006/ole">
              <mc:AlternateContent xmlns:mc="http://schemas.openxmlformats.org/markup-compatibility/2006">
                <mc:Choice xmlns:v="urn:schemas-microsoft-com:vml" Requires="v">
                  <p:oleObj name="Equation" r:id="rId6" imgW="914400" imgH="508000" progId="Equation.3">
                    <p:embed/>
                  </p:oleObj>
                </mc:Choice>
                <mc:Fallback>
                  <p:oleObj name="Equation" r:id="rId6" imgW="914400" imgH="5080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 y="2143"/>
                          <a:ext cx="57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82" name="Object 18"/>
            <p:cNvGraphicFramePr>
              <a:graphicFrameLocks noChangeAspect="1"/>
            </p:cNvGraphicFramePr>
            <p:nvPr/>
          </p:nvGraphicFramePr>
          <p:xfrm>
            <a:off x="1302" y="3017"/>
            <a:ext cx="1164" cy="979"/>
          </p:xfrm>
          <a:graphic>
            <a:graphicData uri="http://schemas.openxmlformats.org/presentationml/2006/ole">
              <mc:AlternateContent xmlns:mc="http://schemas.openxmlformats.org/markup-compatibility/2006">
                <mc:Choice xmlns:v="urn:schemas-microsoft-com:vml" Requires="v">
                  <p:oleObj name="Equation" r:id="rId8" imgW="1993900" imgH="1676400" progId="Equation.3">
                    <p:embed/>
                  </p:oleObj>
                </mc:Choice>
                <mc:Fallback>
                  <p:oleObj name="Equation" r:id="rId8" imgW="1993900" imgH="1676400"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2" y="3017"/>
                          <a:ext cx="1164" cy="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83" name="AutoShape 19"/>
            <p:cNvSpPr>
              <a:spLocks noChangeAspect="1" noChangeArrowheads="1"/>
            </p:cNvSpPr>
            <p:nvPr/>
          </p:nvSpPr>
          <p:spPr bwMode="blackWhite">
            <a:xfrm>
              <a:off x="3074" y="3296"/>
              <a:ext cx="770" cy="269"/>
            </a:xfrm>
            <a:prstGeom prst="notchedRightArrow">
              <a:avLst>
                <a:gd name="adj1" fmla="val 50000"/>
                <a:gd name="adj2" fmla="val 71561"/>
              </a:avLst>
            </a:prstGeom>
            <a:gradFill rotWithShape="0">
              <a:gsLst>
                <a:gs pos="0">
                  <a:srgbClr val="CC00FF"/>
                </a:gs>
                <a:gs pos="100000">
                  <a:srgbClr val="2548D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4284" name="Object 20"/>
            <p:cNvGraphicFramePr>
              <a:graphicFrameLocks noChangeAspect="1"/>
            </p:cNvGraphicFramePr>
            <p:nvPr/>
          </p:nvGraphicFramePr>
          <p:xfrm>
            <a:off x="4163" y="3222"/>
            <a:ext cx="890" cy="415"/>
          </p:xfrm>
          <a:graphic>
            <a:graphicData uri="http://schemas.openxmlformats.org/presentationml/2006/ole">
              <mc:AlternateContent xmlns:mc="http://schemas.openxmlformats.org/markup-compatibility/2006">
                <mc:Choice xmlns:v="urn:schemas-microsoft-com:vml" Requires="v">
                  <p:oleObj name="Equation" r:id="rId10" imgW="1308100" imgH="609600" progId="Equation.3">
                    <p:embed/>
                  </p:oleObj>
                </mc:Choice>
                <mc:Fallback>
                  <p:oleObj name="Equation" r:id="rId10" imgW="1308100" imgH="609600" progId="Equation.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63" y="3222"/>
                          <a:ext cx="890"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85" name="Text Box 21"/>
            <p:cNvSpPr txBox="1">
              <a:spLocks noChangeArrowheads="1"/>
            </p:cNvSpPr>
            <p:nvPr/>
          </p:nvSpPr>
          <p:spPr bwMode="blackWhite">
            <a:xfrm>
              <a:off x="2928" y="2707"/>
              <a:ext cx="129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en-GB" altLang="en-US" b="1">
                  <a:solidFill>
                    <a:srgbClr val="FD0926"/>
                  </a:solidFill>
                </a:rPr>
                <a:t>( if </a:t>
              </a:r>
              <a:r>
                <a:rPr lang="en-GB" altLang="en-US" b="1">
                  <a:solidFill>
                    <a:srgbClr val="FD0926"/>
                  </a:solidFill>
                  <a:latin typeface="Symbol" charset="2"/>
                </a:rPr>
                <a:t>al/2p&lt;&lt;1 )</a:t>
              </a:r>
            </a:p>
          </p:txBody>
        </p:sp>
      </p:grpSp>
      <p:sp useBgFill="1">
        <p:nvSpPr>
          <p:cNvPr id="54277" name="Text Box 22"/>
          <p:cNvSpPr txBox="1">
            <a:spLocks noChangeArrowheads="1"/>
          </p:cNvSpPr>
          <p:nvPr/>
        </p:nvSpPr>
        <p:spPr bwMode="blackWhite">
          <a:xfrm>
            <a:off x="6011863" y="5373688"/>
            <a:ext cx="2481262" cy="77946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800" b="1" i="1">
                <a:latin typeface="Times New Roman" charset="0"/>
              </a:rPr>
              <a:t>L</a:t>
            </a:r>
            <a:r>
              <a:rPr lang="ja-JP" altLang="it-IT" sz="1800" b="1" i="1">
                <a:latin typeface="Times New Roman" charset="0"/>
              </a:rPr>
              <a:t>”</a:t>
            </a:r>
            <a:r>
              <a:rPr lang="it-IT" altLang="ja-JP" sz="1800" b="1" i="1">
                <a:latin typeface="Times New Roman" charset="0"/>
              </a:rPr>
              <a:t> </a:t>
            </a:r>
            <a:r>
              <a:rPr lang="it-IT" altLang="ja-JP" sz="1800" i="1">
                <a:latin typeface="Symbol" charset="2"/>
              </a:rPr>
              <a:t>»</a:t>
            </a:r>
            <a:r>
              <a:rPr lang="it-IT" altLang="ja-JP" sz="1800" b="1" i="1">
                <a:latin typeface="Tahoma" charset="0"/>
              </a:rPr>
              <a:t>2  </a:t>
            </a:r>
            <a:r>
              <a:rPr lang="it-IT" altLang="ja-JP" sz="1800" b="1" i="1">
                <a:latin typeface="Symbol" charset="2"/>
              </a:rPr>
              <a:t>r</a:t>
            </a:r>
            <a:r>
              <a:rPr lang="it-IT" altLang="ja-JP" sz="1800" b="1" i="1">
                <a:latin typeface="Tahoma" charset="0"/>
              </a:rPr>
              <a:t>v</a:t>
            </a:r>
            <a:r>
              <a:rPr lang="it-IT" altLang="ja-JP" sz="1800" b="1" i="1" baseline="-25000">
                <a:latin typeface="Tahoma" charset="0"/>
              </a:rPr>
              <a:t>L  </a:t>
            </a:r>
            <a:r>
              <a:rPr lang="it-IT" altLang="ja-JP" sz="1800" b="1" i="1" baseline="30000">
                <a:latin typeface="Tahoma" charset="0"/>
              </a:rPr>
              <a:t>2</a:t>
            </a:r>
            <a:r>
              <a:rPr lang="it-IT" altLang="ja-JP" sz="1800" b="1" i="1">
                <a:latin typeface="Tahoma" charset="0"/>
              </a:rPr>
              <a:t> (</a:t>
            </a:r>
            <a:r>
              <a:rPr lang="it-IT" altLang="ja-JP" sz="1800" b="1" i="1">
                <a:latin typeface="Symbol" charset="2"/>
              </a:rPr>
              <a:t>a</a:t>
            </a:r>
            <a:r>
              <a:rPr lang="it-IT" altLang="ja-JP" sz="1800" b="1" i="1">
                <a:latin typeface="Tahoma" charset="0"/>
              </a:rPr>
              <a:t>/</a:t>
            </a:r>
            <a:r>
              <a:rPr lang="it-IT" altLang="ja-JP" sz="1800" b="1" i="1">
                <a:latin typeface="Symbol" charset="2"/>
              </a:rPr>
              <a:t>w</a:t>
            </a:r>
            <a:r>
              <a:rPr lang="it-IT" altLang="ja-JP" sz="1800" b="1" i="1">
                <a:latin typeface="Tahoma" charset="0"/>
              </a:rPr>
              <a:t>)</a:t>
            </a:r>
          </a:p>
          <a:p>
            <a:pPr algn="ctr">
              <a:spcBef>
                <a:spcPct val="50000"/>
              </a:spcBef>
              <a:buFontTx/>
              <a:buNone/>
            </a:pPr>
            <a:endParaRPr lang="it-IT" altLang="en-US" sz="1800" b="1" i="1">
              <a:latin typeface="Tahoma" charset="0"/>
            </a:endParaRPr>
          </a:p>
        </p:txBody>
      </p:sp>
      <p:sp>
        <p:nvSpPr>
          <p:cNvPr id="77847" name="Text Box 23"/>
          <p:cNvSpPr txBox="1">
            <a:spLocks noChangeArrowheads="1"/>
          </p:cNvSpPr>
          <p:nvPr/>
        </p:nvSpPr>
        <p:spPr bwMode="auto">
          <a:xfrm>
            <a:off x="1042988" y="333375"/>
            <a:ext cx="7748587" cy="854075"/>
          </a:xfrm>
          <a:prstGeom prst="rect">
            <a:avLst/>
          </a:prstGeom>
          <a:noFill/>
          <a:ln w="9525">
            <a:noFill/>
            <a:miter lim="800000"/>
            <a:headEnd/>
            <a:tailEnd/>
          </a:ln>
          <a:effectLst/>
        </p:spPr>
        <p:txBody>
          <a:bodyPr lIns="90000" tIns="46800" rIns="90000" bIns="46800">
            <a:spAutoFit/>
          </a:bodyPr>
          <a:lstStyle/>
          <a:p>
            <a:pPr>
              <a:defRPr/>
            </a:pPr>
            <a:r>
              <a:rPr kumimoji="1" lang="en-GB" sz="3200" b="1">
                <a:solidFill>
                  <a:srgbClr val="2548DB"/>
                </a:solidFill>
                <a:effectLst>
                  <a:outerShdw blurRad="38100" dist="38100" dir="2700000" algn="tl">
                    <a:srgbClr val="C0C0C0"/>
                  </a:outerShdw>
                </a:effectLst>
                <a:latin typeface="Arial Narrow" pitchFamily="34" charset="0"/>
                <a:ea typeface="+mn-ea"/>
              </a:rPr>
              <a:t>Ultrasonic wave propagation in polymers</a:t>
            </a:r>
          </a:p>
          <a:p>
            <a:pPr eaLnBrk="1" hangingPunct="1">
              <a:defRPr/>
            </a:pPr>
            <a:endParaRPr lang="it-IT">
              <a:latin typeface="Arial" panose="020B0604020202020204" pitchFamily="34" charset="0"/>
              <a:ea typeface="+mn-ea"/>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8925" y="260350"/>
            <a:ext cx="86264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b="1" dirty="0">
                <a:latin typeface="Times New Roman" charset="0"/>
              </a:rPr>
              <a:t>DIFFUSION IN GLASSY POLIMERS</a:t>
            </a:r>
          </a:p>
          <a:p>
            <a:pPr algn="ctr" eaLnBrk="1" hangingPunct="1">
              <a:spcBef>
                <a:spcPct val="0"/>
              </a:spcBef>
              <a:buFontTx/>
              <a:buNone/>
            </a:pPr>
            <a:endParaRPr lang="it-IT" altLang="en-US" dirty="0">
              <a:latin typeface="Times New Roman" charset="0"/>
            </a:endParaRPr>
          </a:p>
          <a:p>
            <a:pPr algn="just" eaLnBrk="1" hangingPunct="1">
              <a:spcBef>
                <a:spcPct val="0"/>
              </a:spcBef>
              <a:buFontTx/>
              <a:buNone/>
            </a:pPr>
            <a:r>
              <a:rPr lang="it-IT" altLang="en-US" dirty="0">
                <a:latin typeface="Times New Roman" charset="0"/>
              </a:rPr>
              <a:t>In the case of </a:t>
            </a:r>
            <a:r>
              <a:rPr lang="en-US" altLang="en-US" i="1" dirty="0">
                <a:latin typeface="Times New Roman" charset="0"/>
              </a:rPr>
              <a:t>glassy polymers </a:t>
            </a:r>
            <a:r>
              <a:rPr lang="en-US" altLang="en-US" dirty="0">
                <a:latin typeface="Times New Roman" charset="0"/>
              </a:rPr>
              <a:t>(for which is no longer valid the Henry's law), the transport of matter is still related to the Fick's law, but in the equation of transport of the term relative to the </a:t>
            </a:r>
            <a:r>
              <a:rPr lang="en-US" altLang="en-US" i="1" dirty="0">
                <a:latin typeface="Times New Roman" charset="0"/>
              </a:rPr>
              <a:t>adsorption in the cavities </a:t>
            </a:r>
            <a:r>
              <a:rPr lang="en-US" altLang="en-US" dirty="0">
                <a:latin typeface="Times New Roman" charset="0"/>
              </a:rPr>
              <a:t>must be taken into account.</a:t>
            </a:r>
          </a:p>
          <a:p>
            <a:pPr algn="just" eaLnBrk="1" hangingPunct="1">
              <a:spcBef>
                <a:spcPct val="0"/>
              </a:spcBef>
              <a:buFontTx/>
              <a:buNone/>
            </a:pPr>
            <a:r>
              <a:rPr lang="en-US" altLang="en-US" dirty="0">
                <a:latin typeface="Times New Roman" charset="0"/>
              </a:rPr>
              <a:t>The accumulation term in the mass balance becomes </a:t>
            </a:r>
            <a:r>
              <a:rPr lang="it-IT" altLang="en-US" dirty="0">
                <a:latin typeface="Times New Roman" charset="0"/>
              </a:rPr>
              <a:t>:</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r>
              <a:rPr lang="en-US" altLang="en-US" dirty="0">
                <a:latin typeface="Times New Roman" charset="0"/>
              </a:rPr>
              <a:t>Correspondingly, the mobility of the absorbed or adsorbed molecules into the microcavities will be different: two diffusion coefficients, </a:t>
            </a:r>
            <a:r>
              <a:rPr lang="it-IT" altLang="en-US" dirty="0">
                <a:latin typeface="Times New Roman" charset="0"/>
              </a:rPr>
              <a:t>D</a:t>
            </a:r>
            <a:r>
              <a:rPr lang="it-IT" altLang="en-US" baseline="-25000" dirty="0">
                <a:latin typeface="Times New Roman" charset="0"/>
              </a:rPr>
              <a:t>H</a:t>
            </a:r>
            <a:r>
              <a:rPr lang="it-IT" altLang="en-US" dirty="0">
                <a:latin typeface="Times New Roman" charset="0"/>
              </a:rPr>
              <a:t> (Henry) and D</a:t>
            </a:r>
            <a:r>
              <a:rPr lang="it-IT" altLang="en-US" baseline="-25000" dirty="0">
                <a:latin typeface="Times New Roman" charset="0"/>
              </a:rPr>
              <a:t>L</a:t>
            </a:r>
            <a:r>
              <a:rPr lang="it-IT" altLang="en-US" dirty="0">
                <a:latin typeface="Times New Roman" charset="0"/>
              </a:rPr>
              <a:t> (</a:t>
            </a:r>
            <a:r>
              <a:rPr lang="it-IT" altLang="en-US" dirty="0" err="1">
                <a:latin typeface="Times New Roman" charset="0"/>
              </a:rPr>
              <a:t>Langmuir</a:t>
            </a:r>
            <a:r>
              <a:rPr lang="it-IT" altLang="en-US" dirty="0">
                <a:latin typeface="Times New Roman" charset="0"/>
              </a:rPr>
              <a:t>) can be </a:t>
            </a:r>
            <a:r>
              <a:rPr lang="it-IT" altLang="en-US" dirty="0" err="1">
                <a:latin typeface="Times New Roman" charset="0"/>
              </a:rPr>
              <a:t>defined</a:t>
            </a:r>
            <a:r>
              <a:rPr lang="it-IT" altLang="en-US" dirty="0">
                <a:latin typeface="Times New Roman" charset="0"/>
              </a:rPr>
              <a:t>.</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r>
              <a:rPr lang="en-US" altLang="en-US" dirty="0">
                <a:latin typeface="Times New Roman" charset="0"/>
              </a:rPr>
              <a:t>It is assumed, however, that the adsorbed molecules </a:t>
            </a:r>
            <a:r>
              <a:rPr lang="en-US" altLang="en-US" u="sng" dirty="0">
                <a:latin typeface="Times New Roman" charset="0"/>
              </a:rPr>
              <a:t>have no mobility </a:t>
            </a:r>
            <a:r>
              <a:rPr lang="en-US" altLang="en-US" dirty="0">
                <a:latin typeface="Times New Roman" charset="0"/>
              </a:rPr>
              <a:t>so </a:t>
            </a:r>
            <a:r>
              <a:rPr lang="it-IT" altLang="en-US" dirty="0">
                <a:latin typeface="Times New Roman" charset="0"/>
              </a:rPr>
              <a:t>D</a:t>
            </a:r>
            <a:r>
              <a:rPr lang="it-IT" altLang="en-US" baseline="-25000" dirty="0">
                <a:latin typeface="Times New Roman" charset="0"/>
              </a:rPr>
              <a:t>L</a:t>
            </a:r>
            <a:r>
              <a:rPr lang="it-IT" altLang="en-US" dirty="0">
                <a:latin typeface="Times New Roman" charset="0"/>
              </a:rPr>
              <a:t> =0 and the  I Fick</a:t>
            </a:r>
            <a:r>
              <a:rPr lang="ja-JP" altLang="it-IT" dirty="0">
                <a:latin typeface="Times New Roman" charset="0"/>
              </a:rPr>
              <a:t>’</a:t>
            </a:r>
            <a:r>
              <a:rPr lang="it-IT" altLang="ja-JP" dirty="0">
                <a:latin typeface="Times New Roman" charset="0"/>
              </a:rPr>
              <a:t>s </a:t>
            </a:r>
            <a:r>
              <a:rPr lang="it-IT" altLang="ja-JP" dirty="0" err="1">
                <a:latin typeface="Times New Roman" charset="0"/>
              </a:rPr>
              <a:t>law</a:t>
            </a:r>
            <a:r>
              <a:rPr lang="it-IT" altLang="ja-JP" dirty="0">
                <a:latin typeface="Times New Roman" charset="0"/>
              </a:rPr>
              <a:t> </a:t>
            </a:r>
            <a:r>
              <a:rPr lang="it-IT" altLang="ja-JP" dirty="0" err="1">
                <a:latin typeface="Times New Roman" charset="0"/>
              </a:rPr>
              <a:t>becomes</a:t>
            </a:r>
            <a:r>
              <a:rPr lang="it-IT" altLang="ja-JP" dirty="0">
                <a:latin typeface="Times New Roman" charset="0"/>
              </a:rPr>
              <a:t>:</a:t>
            </a:r>
          </a:p>
          <a:p>
            <a:pPr algn="ctr" eaLnBrk="1" hangingPunct="1">
              <a:spcBef>
                <a:spcPct val="0"/>
              </a:spcBef>
              <a:buFontTx/>
              <a:buNone/>
            </a:pPr>
            <a:endParaRPr lang="it-IT" altLang="en-US" dirty="0">
              <a:latin typeface="Times New Roman" charset="0"/>
            </a:endParaRPr>
          </a:p>
          <a:p>
            <a:pPr algn="ctr" eaLnBrk="1" hangingPunct="1">
              <a:spcBef>
                <a:spcPct val="0"/>
              </a:spcBef>
              <a:buFontTx/>
              <a:buNone/>
            </a:pPr>
            <a:r>
              <a:rPr lang="it-IT" altLang="en-US" dirty="0">
                <a:latin typeface="Times New Roman" charset="0"/>
              </a:rPr>
              <a:t>J = - D</a:t>
            </a:r>
            <a:r>
              <a:rPr lang="it-IT" altLang="en-US" baseline="-25000" dirty="0">
                <a:latin typeface="Times New Roman" charset="0"/>
              </a:rPr>
              <a:t>H</a:t>
            </a:r>
            <a:r>
              <a:rPr lang="it-IT" altLang="en-US" dirty="0">
                <a:latin typeface="Times New Roman" charset="0"/>
              </a:rPr>
              <a:t> </a:t>
            </a:r>
            <a:r>
              <a:rPr lang="it-IT" altLang="en-US" dirty="0">
                <a:latin typeface="Symbol" charset="2"/>
              </a:rPr>
              <a:t>¶</a:t>
            </a:r>
            <a:r>
              <a:rPr lang="it-IT" altLang="en-US" dirty="0">
                <a:latin typeface="Times New Roman" charset="0"/>
              </a:rPr>
              <a:t> C</a:t>
            </a:r>
            <a:r>
              <a:rPr lang="it-IT" altLang="en-US" baseline="-25000" dirty="0">
                <a:latin typeface="Times New Roman" charset="0"/>
              </a:rPr>
              <a:t>H</a:t>
            </a:r>
            <a:r>
              <a:rPr lang="it-IT" altLang="en-US" dirty="0">
                <a:latin typeface="Times New Roman" charset="0"/>
              </a:rPr>
              <a:t>/ </a:t>
            </a:r>
            <a:r>
              <a:rPr lang="it-IT" altLang="en-US" dirty="0">
                <a:latin typeface="Symbol" charset="2"/>
              </a:rPr>
              <a:t>¶</a:t>
            </a:r>
            <a:r>
              <a:rPr lang="it-IT" altLang="en-US" dirty="0">
                <a:latin typeface="Times New Roman" charset="0"/>
              </a:rPr>
              <a:t> x</a:t>
            </a:r>
          </a:p>
          <a:p>
            <a:pPr algn="just" eaLnBrk="1" hangingPunct="1">
              <a:spcBef>
                <a:spcPct val="0"/>
              </a:spcBef>
              <a:buFontTx/>
              <a:buNone/>
            </a:pPr>
            <a:endParaRPr lang="it-IT" altLang="en-US" dirty="0">
              <a:latin typeface="Times New Roman" charset="0"/>
            </a:endParaRPr>
          </a:p>
        </p:txBody>
      </p:sp>
      <mc:AlternateContent xmlns:mc="http://schemas.openxmlformats.org/markup-compatibility/2006" xmlns:a14="http://schemas.microsoft.com/office/drawing/2010/main">
        <mc:Choice Requires="a14">
          <p:sp>
            <p:nvSpPr>
              <p:cNvPr id="7171" name="Object 3"/>
              <p:cNvSpPr txBox="1"/>
              <p:nvPr/>
            </p:nvSpPr>
            <p:spPr bwMode="auto">
              <a:xfrm>
                <a:off x="3851275" y="2847975"/>
                <a:ext cx="1422400" cy="7239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m:t>
                          </m:r>
                          <m:d>
                            <m:dPr>
                              <m:ctrlPr>
                                <a:rPr lang="en-GB" i="1">
                                  <a:solidFill>
                                    <a:srgbClr val="000000"/>
                                  </a:solidFill>
                                  <a:latin typeface="Cambria Math" panose="02040503050406030204" pitchFamily="18" charset="0"/>
                                </a:rPr>
                              </m:ctrlPr>
                            </m:dPr>
                            <m:e>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en-GB" i="1">
                                      <a:solidFill>
                                        <a:srgbClr val="000000"/>
                                      </a:solidFill>
                                      <a:latin typeface="Cambria Math" panose="02040503050406030204" pitchFamily="18" charset="0"/>
                                    </a:rPr>
                                    <m:t>𝐻</m:t>
                                  </m:r>
                                </m:sub>
                              </m:sSub>
                            </m:e>
                          </m:d>
                        </m:num>
                        <m:den>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𝑡</m:t>
                          </m:r>
                        </m:den>
                      </m:f>
                    </m:oMath>
                  </m:oMathPara>
                </a14:m>
                <a:endParaRPr lang="en-GB" dirty="0"/>
              </a:p>
            </p:txBody>
          </p:sp>
        </mc:Choice>
        <mc:Fallback xmlns="">
          <p:sp>
            <p:nvSpPr>
              <p:cNvPr id="7171" name="Object 3"/>
              <p:cNvSpPr txBox="1">
                <a:spLocks noRot="1" noChangeAspect="1" noMove="1" noResize="1" noEditPoints="1" noAdjustHandles="1" noChangeArrowheads="1" noChangeShapeType="1" noTextEdit="1"/>
              </p:cNvSpPr>
              <p:nvPr/>
            </p:nvSpPr>
            <p:spPr bwMode="auto">
              <a:xfrm>
                <a:off x="3851275" y="2847975"/>
                <a:ext cx="1422400" cy="723900"/>
              </a:xfrm>
              <a:prstGeom prst="rect">
                <a:avLst/>
              </a:prstGeom>
              <a:blipFill>
                <a:blip r:embed="rId2"/>
                <a:stretch>
                  <a:fillRect/>
                </a:stretch>
              </a:blipFill>
              <a:ln>
                <a:noFill/>
              </a:ln>
              <a:effectLst/>
            </p:spPr>
            <p:txBody>
              <a:bodyPr/>
              <a:lstStyle/>
              <a:p>
                <a:r>
                  <a:rPr lang="en-GB">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141288" y="76200"/>
            <a:ext cx="8931275" cy="6629400"/>
            <a:chOff x="96" y="48"/>
            <a:chExt cx="6095" cy="4176"/>
          </a:xfrm>
        </p:grpSpPr>
        <p:sp>
          <p:nvSpPr>
            <p:cNvPr id="56325"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6326"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28"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29"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0"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1"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2"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3"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6323"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apparatus</a:t>
            </a:r>
          </a:p>
        </p:txBody>
      </p:sp>
      <p:pic>
        <p:nvPicPr>
          <p:cNvPr id="56324" name="Picture 13" descr="US-Appar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1524000"/>
            <a:ext cx="7391400" cy="46021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141288" y="76200"/>
            <a:ext cx="8931275" cy="6629400"/>
            <a:chOff x="96" y="48"/>
            <a:chExt cx="6095" cy="4176"/>
          </a:xfrm>
        </p:grpSpPr>
        <p:sp>
          <p:nvSpPr>
            <p:cNvPr id="58389"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8390"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1"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2"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3"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4"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5"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6"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7"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8371"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apparatus (UDMA)</a:t>
            </a:r>
          </a:p>
        </p:txBody>
      </p:sp>
      <p:grpSp>
        <p:nvGrpSpPr>
          <p:cNvPr id="58372" name="Group 13"/>
          <p:cNvGrpSpPr>
            <a:grpSpLocks/>
          </p:cNvGrpSpPr>
          <p:nvPr/>
        </p:nvGrpSpPr>
        <p:grpSpPr bwMode="auto">
          <a:xfrm>
            <a:off x="1055688" y="1524000"/>
            <a:ext cx="7243762" cy="4521200"/>
            <a:chOff x="624" y="1152"/>
            <a:chExt cx="4512" cy="2563"/>
          </a:xfrm>
        </p:grpSpPr>
        <p:pic>
          <p:nvPicPr>
            <p:cNvPr id="58373" name="Picture 14" descr="configurazione pulse-echo"/>
            <p:cNvPicPr>
              <a:picLocks noChangeArrowheads="1"/>
            </p:cNvPicPr>
            <p:nvPr/>
          </p:nvPicPr>
          <p:blipFill>
            <a:blip r:embed="rId4">
              <a:extLst>
                <a:ext uri="{28A0092B-C50C-407E-A947-70E740481C1C}">
                  <a14:useLocalDpi xmlns:a14="http://schemas.microsoft.com/office/drawing/2010/main" val="0"/>
                </a:ext>
              </a:extLst>
            </a:blip>
            <a:srcRect l="23680" t="11415" r="22813" b="19978"/>
            <a:stretch>
              <a:fillRect/>
            </a:stretch>
          </p:blipFill>
          <p:spPr bwMode="auto">
            <a:xfrm>
              <a:off x="768" y="1488"/>
              <a:ext cx="1308" cy="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5" descr="configurazione in trasmissione"/>
            <p:cNvPicPr>
              <a:picLocks noChangeArrowheads="1"/>
            </p:cNvPicPr>
            <p:nvPr/>
          </p:nvPicPr>
          <p:blipFill>
            <a:blip r:embed="rId5">
              <a:extLst>
                <a:ext uri="{28A0092B-C50C-407E-A947-70E740481C1C}">
                  <a14:useLocalDpi xmlns:a14="http://schemas.microsoft.com/office/drawing/2010/main" val="0"/>
                </a:ext>
              </a:extLst>
            </a:blip>
            <a:srcRect l="1854" t="1390" r="2383" b="2184"/>
            <a:stretch>
              <a:fillRect/>
            </a:stretch>
          </p:blipFill>
          <p:spPr bwMode="auto">
            <a:xfrm>
              <a:off x="3648" y="1488"/>
              <a:ext cx="1248"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6"/>
            <p:cNvSpPr txBox="1">
              <a:spLocks noChangeArrowheads="1"/>
            </p:cNvSpPr>
            <p:nvPr/>
          </p:nvSpPr>
          <p:spPr bwMode="auto">
            <a:xfrm>
              <a:off x="2544" y="1152"/>
              <a:ext cx="660"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en-US" altLang="en-US" sz="1400" b="1">
                  <a:solidFill>
                    <a:srgbClr val="0000FF"/>
                  </a:solidFill>
                  <a:latin typeface="Times New Roman" charset="0"/>
                </a:rPr>
                <a:t>Torque and axial force rheometer transducer</a:t>
              </a:r>
            </a:p>
          </p:txBody>
        </p:sp>
        <p:sp>
          <p:nvSpPr>
            <p:cNvPr id="58376" name="Text Box 17"/>
            <p:cNvSpPr txBox="1">
              <a:spLocks noChangeArrowheads="1"/>
            </p:cNvSpPr>
            <p:nvPr/>
          </p:nvSpPr>
          <p:spPr bwMode="auto">
            <a:xfrm>
              <a:off x="2520" y="3138"/>
              <a:ext cx="9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en-US" altLang="en-US" sz="1400" b="1">
                  <a:solidFill>
                    <a:srgbClr val="0000FF"/>
                  </a:solidFill>
                  <a:latin typeface="Times New Roman" charset="0"/>
                </a:rPr>
                <a:t>Rheometer oven</a:t>
              </a:r>
            </a:p>
          </p:txBody>
        </p:sp>
        <p:sp>
          <p:nvSpPr>
            <p:cNvPr id="58377" name="Text Box 18"/>
            <p:cNvSpPr txBox="1">
              <a:spLocks noChangeArrowheads="1"/>
            </p:cNvSpPr>
            <p:nvPr/>
          </p:nvSpPr>
          <p:spPr bwMode="auto">
            <a:xfrm>
              <a:off x="2544" y="1878"/>
              <a:ext cx="67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1400" b="1">
                  <a:solidFill>
                    <a:srgbClr val="0000FF"/>
                  </a:solidFill>
                  <a:latin typeface="Times New Roman" charset="0"/>
                </a:rPr>
                <a:t>Rheometer tool </a:t>
              </a:r>
            </a:p>
          </p:txBody>
        </p:sp>
        <p:sp>
          <p:nvSpPr>
            <p:cNvPr id="58378" name="Line 19"/>
            <p:cNvSpPr>
              <a:spLocks noChangeShapeType="1"/>
            </p:cNvSpPr>
            <p:nvPr/>
          </p:nvSpPr>
          <p:spPr bwMode="auto">
            <a:xfrm flipH="1">
              <a:off x="1584" y="1986"/>
              <a:ext cx="972" cy="3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79" name="Line 20"/>
            <p:cNvSpPr>
              <a:spLocks noChangeShapeType="1"/>
            </p:cNvSpPr>
            <p:nvPr/>
          </p:nvSpPr>
          <p:spPr bwMode="auto">
            <a:xfrm flipH="1" flipV="1">
              <a:off x="1296" y="2544"/>
              <a:ext cx="1308" cy="59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80" name="Text Box 21"/>
            <p:cNvSpPr txBox="1">
              <a:spLocks noChangeArrowheads="1"/>
            </p:cNvSpPr>
            <p:nvPr/>
          </p:nvSpPr>
          <p:spPr bwMode="auto">
            <a:xfrm>
              <a:off x="2436" y="2562"/>
              <a:ext cx="924"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solidFill>
                    <a:srgbClr val="FF0000"/>
                  </a:solidFill>
                  <a:latin typeface="Times New Roman" charset="0"/>
                </a:rPr>
                <a:t>emitter/receiver</a:t>
              </a:r>
            </a:p>
          </p:txBody>
        </p:sp>
        <p:sp>
          <p:nvSpPr>
            <p:cNvPr id="58381" name="Text Box 22"/>
            <p:cNvSpPr txBox="1">
              <a:spLocks noChangeArrowheads="1"/>
            </p:cNvSpPr>
            <p:nvPr/>
          </p:nvSpPr>
          <p:spPr bwMode="auto">
            <a:xfrm>
              <a:off x="2400" y="2160"/>
              <a:ext cx="828"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400" b="1">
                  <a:solidFill>
                    <a:srgbClr val="FF0000"/>
                  </a:solidFill>
                  <a:latin typeface="Times New Roman" charset="0"/>
                </a:rPr>
                <a:t>US receiver</a:t>
              </a:r>
            </a:p>
            <a:p>
              <a:pPr algn="ctr">
                <a:spcBef>
                  <a:spcPts val="900"/>
                </a:spcBef>
                <a:buFontTx/>
                <a:buNone/>
              </a:pPr>
              <a:r>
                <a:rPr lang="it-IT" altLang="en-US" sz="1400" b="1">
                  <a:solidFill>
                    <a:srgbClr val="FF0000"/>
                  </a:solidFill>
                  <a:latin typeface="Times New Roman" charset="0"/>
                </a:rPr>
                <a:t>US emitter</a:t>
              </a:r>
              <a:endParaRPr lang="it-IT" altLang="en-US" sz="1400">
                <a:solidFill>
                  <a:srgbClr val="FF0000"/>
                </a:solidFill>
                <a:latin typeface="Times New Roman" charset="0"/>
              </a:endParaRPr>
            </a:p>
          </p:txBody>
        </p:sp>
        <p:sp>
          <p:nvSpPr>
            <p:cNvPr id="58382" name="Line 23"/>
            <p:cNvSpPr>
              <a:spLocks noChangeShapeType="1"/>
            </p:cNvSpPr>
            <p:nvPr/>
          </p:nvSpPr>
          <p:spPr bwMode="auto">
            <a:xfrm flipH="1">
              <a:off x="1536" y="1518"/>
              <a:ext cx="1044" cy="16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83" name="Line 24"/>
            <p:cNvSpPr>
              <a:spLocks noChangeShapeType="1"/>
            </p:cNvSpPr>
            <p:nvPr/>
          </p:nvSpPr>
          <p:spPr bwMode="auto">
            <a:xfrm>
              <a:off x="3084" y="1500"/>
              <a:ext cx="1188" cy="8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84" name="Line 25"/>
            <p:cNvSpPr>
              <a:spLocks noChangeShapeType="1"/>
            </p:cNvSpPr>
            <p:nvPr/>
          </p:nvSpPr>
          <p:spPr bwMode="auto">
            <a:xfrm flipH="1" flipV="1">
              <a:off x="1488" y="2352"/>
              <a:ext cx="972" cy="30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8385" name="Line 26"/>
            <p:cNvSpPr>
              <a:spLocks noChangeShapeType="1"/>
            </p:cNvSpPr>
            <p:nvPr/>
          </p:nvSpPr>
          <p:spPr bwMode="auto">
            <a:xfrm flipV="1">
              <a:off x="3186" y="2160"/>
              <a:ext cx="1038" cy="96"/>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8386" name="Line 27"/>
            <p:cNvSpPr>
              <a:spLocks noChangeShapeType="1"/>
            </p:cNvSpPr>
            <p:nvPr/>
          </p:nvSpPr>
          <p:spPr bwMode="auto">
            <a:xfrm flipV="1">
              <a:off x="3168" y="2304"/>
              <a:ext cx="1104" cy="12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8387" name="Text Box 28"/>
            <p:cNvSpPr txBox="1">
              <a:spLocks noChangeArrowheads="1"/>
            </p:cNvSpPr>
            <p:nvPr/>
          </p:nvSpPr>
          <p:spPr bwMode="auto">
            <a:xfrm>
              <a:off x="624" y="3456"/>
              <a:ext cx="16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imes New Roman" charset="0"/>
                </a:rPr>
                <a:t>Reflection mode</a:t>
              </a:r>
            </a:p>
          </p:txBody>
        </p:sp>
        <p:sp>
          <p:nvSpPr>
            <p:cNvPr id="58388" name="Text Box 29"/>
            <p:cNvSpPr txBox="1">
              <a:spLocks noChangeArrowheads="1"/>
            </p:cNvSpPr>
            <p:nvPr/>
          </p:nvSpPr>
          <p:spPr bwMode="auto">
            <a:xfrm>
              <a:off x="3456" y="3456"/>
              <a:ext cx="16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imes New Roman" charset="0"/>
                </a:rPr>
                <a:t>Transmission  mode</a:t>
              </a:r>
            </a:p>
          </p:txBody>
        </p:sp>
      </p:gr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141288" y="76200"/>
            <a:ext cx="8931275" cy="6629400"/>
            <a:chOff x="96" y="48"/>
            <a:chExt cx="6095" cy="4176"/>
          </a:xfrm>
        </p:grpSpPr>
        <p:sp>
          <p:nvSpPr>
            <p:cNvPr id="60459"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0460"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1"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2"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3"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4"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5"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6"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7"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0419"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transducers</a:t>
            </a:r>
          </a:p>
        </p:txBody>
      </p:sp>
      <p:sp>
        <p:nvSpPr>
          <p:cNvPr id="60420" name="Text Box 13"/>
          <p:cNvSpPr txBox="1">
            <a:spLocks noChangeArrowheads="1"/>
          </p:cNvSpPr>
          <p:nvPr/>
        </p:nvSpPr>
        <p:spPr bwMode="blackWhite">
          <a:xfrm>
            <a:off x="422275" y="1295400"/>
            <a:ext cx="8510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pPr>
            <a:r>
              <a:rPr lang="en-GB" altLang="en-US" sz="2400" b="1">
                <a:solidFill>
                  <a:srgbClr val="000000"/>
                </a:solidFill>
                <a:latin typeface="Tahoma" charset="0"/>
              </a:rPr>
              <a:t>  </a:t>
            </a:r>
            <a:r>
              <a:rPr lang="en-GB" altLang="en-US" sz="1800" b="1">
                <a:solidFill>
                  <a:srgbClr val="000000"/>
                </a:solidFill>
                <a:latin typeface="Tahoma" charset="0"/>
              </a:rPr>
              <a:t>A piezoelectric crystal</a:t>
            </a:r>
            <a:r>
              <a:rPr lang="it-IT" altLang="en-US" sz="1800" b="1">
                <a:solidFill>
                  <a:srgbClr val="000000"/>
                </a:solidFill>
                <a:latin typeface="Tahoma" charset="0"/>
              </a:rPr>
              <a:t> (working</a:t>
            </a:r>
            <a:r>
              <a:rPr lang="en-GB" altLang="en-US" sz="1800" b="1">
                <a:solidFill>
                  <a:srgbClr val="000000"/>
                </a:solidFill>
                <a:latin typeface="Tahoma" charset="0"/>
              </a:rPr>
              <a:t> up to 500 °C</a:t>
            </a:r>
            <a:r>
              <a:rPr lang="it-IT" altLang="en-US" sz="1800" b="1">
                <a:solidFill>
                  <a:srgbClr val="000000"/>
                </a:solidFill>
                <a:latin typeface="Tahoma" charset="0"/>
              </a:rPr>
              <a:t>)</a:t>
            </a:r>
            <a:r>
              <a:rPr lang="en-GB" altLang="en-US" sz="1800" b="1">
                <a:solidFill>
                  <a:srgbClr val="000000"/>
                </a:solidFill>
                <a:latin typeface="Tahoma" charset="0"/>
              </a:rPr>
              <a:t> is fitted in a probe fitting into the disposable tool of the Ares rheometer </a:t>
            </a:r>
          </a:p>
          <a:p>
            <a:pPr>
              <a:lnSpc>
                <a:spcPct val="90000"/>
              </a:lnSpc>
              <a:spcBef>
                <a:spcPct val="50000"/>
              </a:spcBef>
            </a:pPr>
            <a:r>
              <a:rPr lang="en-GB" altLang="en-US" sz="1800" b="1">
                <a:solidFill>
                  <a:srgbClr val="000000"/>
                </a:solidFill>
                <a:latin typeface="Tahoma" charset="0"/>
              </a:rPr>
              <a:t>  f= 2-10 MHz</a:t>
            </a:r>
            <a:endParaRPr lang="it-IT" altLang="en-US" sz="1800" b="1">
              <a:solidFill>
                <a:srgbClr val="000000"/>
              </a:solidFill>
              <a:latin typeface="Tahoma" charset="0"/>
            </a:endParaRPr>
          </a:p>
          <a:p>
            <a:pPr>
              <a:lnSpc>
                <a:spcPct val="90000"/>
              </a:lnSpc>
              <a:spcBef>
                <a:spcPct val="50000"/>
              </a:spcBef>
            </a:pPr>
            <a:r>
              <a:rPr lang="it-IT" altLang="en-US" sz="1800" b="1">
                <a:solidFill>
                  <a:srgbClr val="000000"/>
                </a:solidFill>
                <a:latin typeface="Tahoma" charset="0"/>
              </a:rPr>
              <a:t>  </a:t>
            </a:r>
            <a:r>
              <a:rPr lang="en-GB" altLang="en-US" sz="1800" b="1">
                <a:solidFill>
                  <a:srgbClr val="000000"/>
                </a:solidFill>
                <a:latin typeface="Tahoma" charset="0"/>
              </a:rPr>
              <a:t>Transmission method </a:t>
            </a:r>
            <a:endParaRPr lang="en-GB" altLang="en-US" sz="1800" b="1" u="sng">
              <a:solidFill>
                <a:srgbClr val="000000"/>
              </a:solidFill>
              <a:latin typeface="Tahoma" charset="0"/>
            </a:endParaRPr>
          </a:p>
        </p:txBody>
      </p:sp>
      <p:sp>
        <p:nvSpPr>
          <p:cNvPr id="60421" name="Text Box 14"/>
          <p:cNvSpPr txBox="1">
            <a:spLocks noChangeArrowheads="1"/>
          </p:cNvSpPr>
          <p:nvPr/>
        </p:nvSpPr>
        <p:spPr bwMode="blackWhite">
          <a:xfrm>
            <a:off x="5978525" y="5867400"/>
            <a:ext cx="239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Oscilloscope output</a:t>
            </a:r>
          </a:p>
        </p:txBody>
      </p:sp>
      <p:grpSp>
        <p:nvGrpSpPr>
          <p:cNvPr id="60422" name="Group 15"/>
          <p:cNvGrpSpPr>
            <a:grpSpLocks/>
          </p:cNvGrpSpPr>
          <p:nvPr/>
        </p:nvGrpSpPr>
        <p:grpSpPr bwMode="auto">
          <a:xfrm>
            <a:off x="0" y="3048000"/>
            <a:ext cx="3727450" cy="2667000"/>
            <a:chOff x="1965" y="7285"/>
            <a:chExt cx="6360" cy="3217"/>
          </a:xfrm>
        </p:grpSpPr>
        <p:grpSp>
          <p:nvGrpSpPr>
            <p:cNvPr id="60425" name="Group 16"/>
            <p:cNvGrpSpPr>
              <a:grpSpLocks/>
            </p:cNvGrpSpPr>
            <p:nvPr/>
          </p:nvGrpSpPr>
          <p:grpSpPr bwMode="auto">
            <a:xfrm>
              <a:off x="1965" y="7285"/>
              <a:ext cx="4785" cy="3217"/>
              <a:chOff x="1965" y="7285"/>
              <a:chExt cx="4785" cy="3217"/>
            </a:xfrm>
          </p:grpSpPr>
          <p:grpSp>
            <p:nvGrpSpPr>
              <p:cNvPr id="60430" name="Group 17"/>
              <p:cNvGrpSpPr>
                <a:grpSpLocks/>
              </p:cNvGrpSpPr>
              <p:nvPr/>
            </p:nvGrpSpPr>
            <p:grpSpPr bwMode="auto">
              <a:xfrm>
                <a:off x="1965" y="7285"/>
                <a:ext cx="4565" cy="3217"/>
                <a:chOff x="1965" y="7285"/>
                <a:chExt cx="4565" cy="3217"/>
              </a:xfrm>
            </p:grpSpPr>
            <p:grpSp>
              <p:nvGrpSpPr>
                <p:cNvPr id="60435" name="Group 18"/>
                <p:cNvGrpSpPr>
                  <a:grpSpLocks/>
                </p:cNvGrpSpPr>
                <p:nvPr/>
              </p:nvGrpSpPr>
              <p:grpSpPr bwMode="auto">
                <a:xfrm>
                  <a:off x="3775" y="7285"/>
                  <a:ext cx="2755" cy="3217"/>
                  <a:chOff x="6495" y="1525"/>
                  <a:chExt cx="2755" cy="3217"/>
                </a:xfrm>
              </p:grpSpPr>
              <p:grpSp>
                <p:nvGrpSpPr>
                  <p:cNvPr id="60439" name="Group 19"/>
                  <p:cNvGrpSpPr>
                    <a:grpSpLocks/>
                  </p:cNvGrpSpPr>
                  <p:nvPr/>
                </p:nvGrpSpPr>
                <p:grpSpPr bwMode="auto">
                  <a:xfrm>
                    <a:off x="6495" y="1525"/>
                    <a:ext cx="2755" cy="3217"/>
                    <a:chOff x="6495" y="1525"/>
                    <a:chExt cx="2755" cy="3217"/>
                  </a:xfrm>
                </p:grpSpPr>
                <p:grpSp>
                  <p:nvGrpSpPr>
                    <p:cNvPr id="60452" name="Group 20"/>
                    <p:cNvGrpSpPr>
                      <a:grpSpLocks/>
                    </p:cNvGrpSpPr>
                    <p:nvPr/>
                  </p:nvGrpSpPr>
                  <p:grpSpPr bwMode="auto">
                    <a:xfrm>
                      <a:off x="6495" y="1525"/>
                      <a:ext cx="2755" cy="1247"/>
                      <a:chOff x="3195" y="1515"/>
                      <a:chExt cx="2755" cy="1247"/>
                    </a:xfrm>
                  </p:grpSpPr>
                  <p:sp>
                    <p:nvSpPr>
                      <p:cNvPr id="60457" name="Rectangle 21"/>
                      <p:cNvSpPr>
                        <a:spLocks noChangeArrowheads="1"/>
                      </p:cNvSpPr>
                      <p:nvPr/>
                    </p:nvSpPr>
                    <p:spPr bwMode="auto">
                      <a:xfrm>
                        <a:off x="3195" y="1515"/>
                        <a:ext cx="2755" cy="1247"/>
                      </a:xfrm>
                      <a:prstGeom prst="rect">
                        <a:avLst/>
                      </a:prstGeom>
                      <a:solidFill>
                        <a:srgbClr val="FFFF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58" name="Rectangle 22"/>
                      <p:cNvSpPr>
                        <a:spLocks noChangeArrowheads="1"/>
                      </p:cNvSpPr>
                      <p:nvPr/>
                    </p:nvSpPr>
                    <p:spPr bwMode="auto">
                      <a:xfrm>
                        <a:off x="3879" y="1533"/>
                        <a:ext cx="1387" cy="170"/>
                      </a:xfrm>
                      <a:prstGeom prst="rect">
                        <a:avLst/>
                      </a:prstGeom>
                      <a:solidFill>
                        <a:srgbClr val="0000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60453" name="Group 23"/>
                    <p:cNvGrpSpPr>
                      <a:grpSpLocks/>
                    </p:cNvGrpSpPr>
                    <p:nvPr/>
                  </p:nvGrpSpPr>
                  <p:grpSpPr bwMode="auto">
                    <a:xfrm>
                      <a:off x="6500" y="3495"/>
                      <a:ext cx="2750" cy="1247"/>
                      <a:chOff x="3200" y="3255"/>
                      <a:chExt cx="2750" cy="1247"/>
                    </a:xfrm>
                  </p:grpSpPr>
                  <p:sp>
                    <p:nvSpPr>
                      <p:cNvPr id="60455" name="Rectangle 24"/>
                      <p:cNvSpPr>
                        <a:spLocks noChangeArrowheads="1"/>
                      </p:cNvSpPr>
                      <p:nvPr/>
                    </p:nvSpPr>
                    <p:spPr bwMode="auto">
                      <a:xfrm rot="10800000" flipH="1">
                        <a:off x="3200" y="3255"/>
                        <a:ext cx="2750" cy="1247"/>
                      </a:xfrm>
                      <a:prstGeom prst="rect">
                        <a:avLst/>
                      </a:prstGeom>
                      <a:solidFill>
                        <a:srgbClr val="FFFF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56" name="Rectangle 25"/>
                      <p:cNvSpPr>
                        <a:spLocks noChangeArrowheads="1"/>
                      </p:cNvSpPr>
                      <p:nvPr/>
                    </p:nvSpPr>
                    <p:spPr bwMode="auto">
                      <a:xfrm rot="10800000" flipH="1">
                        <a:off x="3884" y="4324"/>
                        <a:ext cx="1384" cy="170"/>
                      </a:xfrm>
                      <a:prstGeom prst="rect">
                        <a:avLst/>
                      </a:prstGeom>
                      <a:solidFill>
                        <a:srgbClr val="0000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0454" name="Rectangle 26" descr="Light upward diagonal"/>
                    <p:cNvSpPr>
                      <a:spLocks noChangeArrowheads="1"/>
                    </p:cNvSpPr>
                    <p:nvPr/>
                  </p:nvSpPr>
                  <p:spPr bwMode="auto">
                    <a:xfrm>
                      <a:off x="6500" y="2780"/>
                      <a:ext cx="2750" cy="700"/>
                    </a:xfrm>
                    <a:prstGeom prst="rect">
                      <a:avLst/>
                    </a:prstGeom>
                    <a:blipFill dpi="0" rotWithShape="0">
                      <a:blip r:embed="rId4"/>
                      <a:srcRect/>
                      <a:tile tx="0" ty="0" sx="100000" sy="100000" flip="none" algn="tl"/>
                    </a:blip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60440" name="Group 27"/>
                  <p:cNvGrpSpPr>
                    <a:grpSpLocks/>
                  </p:cNvGrpSpPr>
                  <p:nvPr/>
                </p:nvGrpSpPr>
                <p:grpSpPr bwMode="auto">
                  <a:xfrm>
                    <a:off x="6994" y="1741"/>
                    <a:ext cx="1738" cy="2819"/>
                    <a:chOff x="6994" y="1741"/>
                    <a:chExt cx="1738" cy="2819"/>
                  </a:xfrm>
                </p:grpSpPr>
                <p:sp>
                  <p:nvSpPr>
                    <p:cNvPr id="60441" name="Line 28"/>
                    <p:cNvSpPr>
                      <a:spLocks noChangeShapeType="1"/>
                    </p:cNvSpPr>
                    <p:nvPr/>
                  </p:nvSpPr>
                  <p:spPr bwMode="auto">
                    <a:xfrm>
                      <a:off x="7861" y="3531"/>
                      <a:ext cx="0" cy="62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2" name="Line 29"/>
                    <p:cNvSpPr>
                      <a:spLocks noChangeShapeType="1"/>
                    </p:cNvSpPr>
                    <p:nvPr/>
                  </p:nvSpPr>
                  <p:spPr bwMode="auto">
                    <a:xfrm>
                      <a:off x="7839" y="2817"/>
                      <a:ext cx="0" cy="41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60443" name="Group 30"/>
                    <p:cNvGrpSpPr>
                      <a:grpSpLocks/>
                    </p:cNvGrpSpPr>
                    <p:nvPr/>
                  </p:nvGrpSpPr>
                  <p:grpSpPr bwMode="auto">
                    <a:xfrm>
                      <a:off x="6994" y="1741"/>
                      <a:ext cx="659" cy="2819"/>
                      <a:chOff x="6994" y="1741"/>
                      <a:chExt cx="659" cy="2819"/>
                    </a:xfrm>
                  </p:grpSpPr>
                  <p:sp>
                    <p:nvSpPr>
                      <p:cNvPr id="60446" name="Line 31"/>
                      <p:cNvSpPr>
                        <a:spLocks noChangeShapeType="1"/>
                      </p:cNvSpPr>
                      <p:nvPr/>
                    </p:nvSpPr>
                    <p:spPr bwMode="auto">
                      <a:xfrm flipV="1">
                        <a:off x="7588" y="3540"/>
                        <a:ext cx="0" cy="10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7" name="Line 32"/>
                      <p:cNvSpPr>
                        <a:spLocks noChangeShapeType="1"/>
                      </p:cNvSpPr>
                      <p:nvPr/>
                    </p:nvSpPr>
                    <p:spPr bwMode="auto">
                      <a:xfrm flipV="1">
                        <a:off x="7563" y="2805"/>
                        <a:ext cx="0" cy="6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8" name="Line 33"/>
                      <p:cNvSpPr>
                        <a:spLocks noChangeShapeType="1"/>
                      </p:cNvSpPr>
                      <p:nvPr/>
                    </p:nvSpPr>
                    <p:spPr bwMode="auto">
                      <a:xfrm flipV="1">
                        <a:off x="7563" y="1741"/>
                        <a:ext cx="0" cy="10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9" name="Text Box 34"/>
                      <p:cNvSpPr txBox="1">
                        <a:spLocks noChangeArrowheads="1"/>
                      </p:cNvSpPr>
                      <p:nvPr/>
                    </p:nvSpPr>
                    <p:spPr bwMode="auto">
                      <a:xfrm>
                        <a:off x="7012" y="3757"/>
                        <a:ext cx="564"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a:t>
                        </a:r>
                        <a:endParaRPr lang="it-IT" altLang="en-US" sz="1200">
                          <a:latin typeface="Times New Roman" charset="0"/>
                        </a:endParaRPr>
                      </a:p>
                    </p:txBody>
                  </p:sp>
                  <p:sp>
                    <p:nvSpPr>
                      <p:cNvPr id="60450" name="Text Box 35"/>
                      <p:cNvSpPr txBox="1">
                        <a:spLocks noChangeArrowheads="1"/>
                      </p:cNvSpPr>
                      <p:nvPr/>
                    </p:nvSpPr>
                    <p:spPr bwMode="auto">
                      <a:xfrm>
                        <a:off x="6994" y="2882"/>
                        <a:ext cx="56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a:t>
                        </a:r>
                        <a:endParaRPr lang="it-IT" altLang="en-US" sz="1200">
                          <a:latin typeface="Times New Roman" charset="0"/>
                        </a:endParaRPr>
                      </a:p>
                    </p:txBody>
                  </p:sp>
                  <p:sp>
                    <p:nvSpPr>
                      <p:cNvPr id="60451" name="Text Box 36"/>
                      <p:cNvSpPr txBox="1">
                        <a:spLocks noChangeArrowheads="1"/>
                      </p:cNvSpPr>
                      <p:nvPr/>
                    </p:nvSpPr>
                    <p:spPr bwMode="auto">
                      <a:xfrm>
                        <a:off x="7001" y="2082"/>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2</a:t>
                        </a:r>
                        <a:endParaRPr lang="it-IT" altLang="en-US" sz="1200">
                          <a:latin typeface="Times New Roman" charset="0"/>
                        </a:endParaRPr>
                      </a:p>
                    </p:txBody>
                  </p:sp>
                </p:grpSp>
                <p:sp>
                  <p:nvSpPr>
                    <p:cNvPr id="60444" name="Text Box 37"/>
                    <p:cNvSpPr txBox="1">
                      <a:spLocks noChangeArrowheads="1"/>
                    </p:cNvSpPr>
                    <p:nvPr/>
                  </p:nvSpPr>
                  <p:spPr bwMode="auto">
                    <a:xfrm>
                      <a:off x="7979" y="3597"/>
                      <a:ext cx="739"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0r</a:t>
                      </a:r>
                      <a:endParaRPr lang="it-IT" altLang="en-US" sz="1200">
                        <a:latin typeface="Times New Roman" charset="0"/>
                      </a:endParaRPr>
                    </a:p>
                  </p:txBody>
                </p:sp>
                <p:sp>
                  <p:nvSpPr>
                    <p:cNvPr id="60445" name="Text Box 38"/>
                    <p:cNvSpPr txBox="1">
                      <a:spLocks noChangeArrowheads="1"/>
                    </p:cNvSpPr>
                    <p:nvPr/>
                  </p:nvSpPr>
                  <p:spPr bwMode="auto">
                    <a:xfrm>
                      <a:off x="7993" y="2810"/>
                      <a:ext cx="739"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1r</a:t>
                      </a:r>
                      <a:endParaRPr lang="it-IT" altLang="en-US" sz="1200">
                        <a:latin typeface="Times New Roman" charset="0"/>
                      </a:endParaRPr>
                    </a:p>
                  </p:txBody>
                </p:sp>
              </p:grpSp>
            </p:grpSp>
            <p:sp>
              <p:nvSpPr>
                <p:cNvPr id="60436" name="Text Box 39"/>
                <p:cNvSpPr txBox="1">
                  <a:spLocks noChangeArrowheads="1"/>
                </p:cNvSpPr>
                <p:nvPr/>
              </p:nvSpPr>
              <p:spPr bwMode="auto">
                <a:xfrm>
                  <a:off x="1965" y="8460"/>
                  <a:ext cx="183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Piezoceramic transducer</a:t>
                  </a:r>
                </a:p>
              </p:txBody>
            </p:sp>
            <p:sp>
              <p:nvSpPr>
                <p:cNvPr id="60437" name="Line 40"/>
                <p:cNvSpPr>
                  <a:spLocks noChangeShapeType="1"/>
                </p:cNvSpPr>
                <p:nvPr/>
              </p:nvSpPr>
              <p:spPr bwMode="auto">
                <a:xfrm flipV="1">
                  <a:off x="3060" y="7485"/>
                  <a:ext cx="1320" cy="9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8" name="Line 41"/>
                <p:cNvSpPr>
                  <a:spLocks noChangeShapeType="1"/>
                </p:cNvSpPr>
                <p:nvPr/>
              </p:nvSpPr>
              <p:spPr bwMode="auto">
                <a:xfrm>
                  <a:off x="3150" y="9120"/>
                  <a:ext cx="1245" cy="1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0431" name="Group 42"/>
              <p:cNvGrpSpPr>
                <a:grpSpLocks/>
              </p:cNvGrpSpPr>
              <p:nvPr/>
            </p:nvGrpSpPr>
            <p:grpSpPr bwMode="auto">
              <a:xfrm>
                <a:off x="5625" y="7320"/>
                <a:ext cx="1125" cy="3090"/>
                <a:chOff x="5625" y="7320"/>
                <a:chExt cx="1125" cy="3090"/>
              </a:xfrm>
            </p:grpSpPr>
            <p:sp>
              <p:nvSpPr>
                <p:cNvPr id="60432" name="Text Box 43"/>
                <p:cNvSpPr txBox="1">
                  <a:spLocks noChangeArrowheads="1"/>
                </p:cNvSpPr>
                <p:nvPr/>
              </p:nvSpPr>
              <p:spPr bwMode="auto">
                <a:xfrm>
                  <a:off x="6015" y="10020"/>
                  <a:ext cx="60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(E)</a:t>
                  </a:r>
                </a:p>
              </p:txBody>
            </p:sp>
            <p:sp>
              <p:nvSpPr>
                <p:cNvPr id="60433" name="Text Box 44"/>
                <p:cNvSpPr txBox="1">
                  <a:spLocks noChangeArrowheads="1"/>
                </p:cNvSpPr>
                <p:nvPr/>
              </p:nvSpPr>
              <p:spPr bwMode="auto">
                <a:xfrm>
                  <a:off x="5970" y="7320"/>
                  <a:ext cx="60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(R)</a:t>
                  </a:r>
                </a:p>
              </p:txBody>
            </p:sp>
            <p:sp>
              <p:nvSpPr>
                <p:cNvPr id="60434" name="Text Box 45"/>
                <p:cNvSpPr txBox="1">
                  <a:spLocks noChangeArrowheads="1"/>
                </p:cNvSpPr>
                <p:nvPr/>
              </p:nvSpPr>
              <p:spPr bwMode="auto">
                <a:xfrm>
                  <a:off x="5625" y="8895"/>
                  <a:ext cx="112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Sample</a:t>
                  </a:r>
                </a:p>
              </p:txBody>
            </p:sp>
          </p:grpSp>
        </p:grpSp>
        <p:grpSp>
          <p:nvGrpSpPr>
            <p:cNvPr id="60426" name="Group 46"/>
            <p:cNvGrpSpPr>
              <a:grpSpLocks/>
            </p:cNvGrpSpPr>
            <p:nvPr/>
          </p:nvGrpSpPr>
          <p:grpSpPr bwMode="auto">
            <a:xfrm>
              <a:off x="6540" y="7830"/>
              <a:ext cx="1785" cy="2055"/>
              <a:chOff x="6540" y="7830"/>
              <a:chExt cx="1785" cy="2055"/>
            </a:xfrm>
          </p:grpSpPr>
          <p:sp>
            <p:nvSpPr>
              <p:cNvPr id="60427" name="Text Box 47"/>
              <p:cNvSpPr txBox="1">
                <a:spLocks noChangeArrowheads="1"/>
              </p:cNvSpPr>
              <p:nvPr/>
            </p:nvSpPr>
            <p:spPr bwMode="auto">
              <a:xfrm>
                <a:off x="6945" y="8535"/>
                <a:ext cx="138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Ultrasonic probe</a:t>
                </a:r>
              </a:p>
            </p:txBody>
          </p:sp>
          <p:sp>
            <p:nvSpPr>
              <p:cNvPr id="60428" name="Line 48"/>
              <p:cNvSpPr>
                <a:spLocks noChangeShapeType="1"/>
              </p:cNvSpPr>
              <p:nvPr/>
            </p:nvSpPr>
            <p:spPr bwMode="auto">
              <a:xfrm flipH="1">
                <a:off x="6540" y="9180"/>
                <a:ext cx="570" cy="7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9" name="Line 49"/>
              <p:cNvSpPr>
                <a:spLocks noChangeShapeType="1"/>
              </p:cNvSpPr>
              <p:nvPr/>
            </p:nvSpPr>
            <p:spPr bwMode="auto">
              <a:xfrm flipH="1" flipV="1">
                <a:off x="6540" y="7830"/>
                <a:ext cx="615" cy="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pic>
        <p:nvPicPr>
          <p:cNvPr id="60423" name="Picture 50"/>
          <p:cNvPicPr>
            <a:picLocks noChangeAspect="1" noChangeArrowheads="1"/>
          </p:cNvPicPr>
          <p:nvPr/>
        </p:nvPicPr>
        <p:blipFill>
          <a:blip r:embed="rId5">
            <a:extLst>
              <a:ext uri="{28A0092B-C50C-407E-A947-70E740481C1C}">
                <a14:useLocalDpi xmlns:a14="http://schemas.microsoft.com/office/drawing/2010/main" val="0"/>
              </a:ext>
            </a:extLst>
          </a:blip>
          <a:srcRect l="41002" t="29138" r="13982" b="23625"/>
          <a:stretch>
            <a:fillRect/>
          </a:stretch>
        </p:blipFill>
        <p:spPr bwMode="blackWhite">
          <a:xfrm>
            <a:off x="5767388" y="3048000"/>
            <a:ext cx="3006725" cy="2592388"/>
          </a:xfrm>
          <a:prstGeom prst="rect">
            <a:avLst/>
          </a:prstGeom>
          <a:noFill/>
          <a:ln w="28575">
            <a:solidFill>
              <a:srgbClr val="2548DB"/>
            </a:solidFill>
            <a:miter lim="800000"/>
            <a:headEnd/>
            <a:tailEnd/>
          </a:ln>
          <a:extLst>
            <a:ext uri="{909E8E84-426E-40DD-AFC4-6F175D3DCCD1}">
              <a14:hiddenFill xmlns:a14="http://schemas.microsoft.com/office/drawing/2010/main">
                <a:solidFill>
                  <a:srgbClr val="FFFFFF"/>
                </a:solidFill>
              </a14:hiddenFill>
            </a:ext>
          </a:extLst>
        </p:spPr>
      </p:pic>
      <p:pic>
        <p:nvPicPr>
          <p:cNvPr id="60424" name="Picture 51" descr="configurazione in trasmissione"/>
          <p:cNvPicPr>
            <a:picLocks noChangeAspect="1" noChangeArrowheads="1"/>
          </p:cNvPicPr>
          <p:nvPr/>
        </p:nvPicPr>
        <p:blipFill>
          <a:blip r:embed="rId6">
            <a:extLst>
              <a:ext uri="{28A0092B-C50C-407E-A947-70E740481C1C}">
                <a14:useLocalDpi xmlns:a14="http://schemas.microsoft.com/office/drawing/2010/main" val="0"/>
              </a:ext>
            </a:extLst>
          </a:blip>
          <a:srcRect l="5296" t="3970" r="5296" b="3970"/>
          <a:stretch>
            <a:fillRect/>
          </a:stretch>
        </p:blipFill>
        <p:spPr bwMode="auto">
          <a:xfrm>
            <a:off x="3657600" y="2590800"/>
            <a:ext cx="1895475" cy="3200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141288" y="76200"/>
            <a:ext cx="8931275" cy="6629400"/>
            <a:chOff x="96" y="48"/>
            <a:chExt cx="6095" cy="4176"/>
          </a:xfrm>
        </p:grpSpPr>
        <p:sp>
          <p:nvSpPr>
            <p:cNvPr id="62497"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2498"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9"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0"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1"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2"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3"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4"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5"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2467"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transducers</a:t>
            </a:r>
          </a:p>
        </p:txBody>
      </p:sp>
      <p:sp>
        <p:nvSpPr>
          <p:cNvPr id="62468" name="Text Box 13"/>
          <p:cNvSpPr txBox="1">
            <a:spLocks noChangeArrowheads="1"/>
          </p:cNvSpPr>
          <p:nvPr/>
        </p:nvSpPr>
        <p:spPr bwMode="blackWhite">
          <a:xfrm>
            <a:off x="633413" y="1676400"/>
            <a:ext cx="851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pPr>
            <a:r>
              <a:rPr lang="en-GB" altLang="en-US" sz="1800" b="1">
                <a:solidFill>
                  <a:srgbClr val="000000"/>
                </a:solidFill>
                <a:latin typeface="Tahoma" charset="0"/>
              </a:rPr>
              <a:t>Reflection method </a:t>
            </a:r>
            <a:endParaRPr lang="en-GB" altLang="en-US" sz="1800" b="1" u="sng">
              <a:solidFill>
                <a:srgbClr val="000000"/>
              </a:solidFill>
              <a:latin typeface="Tahoma" charset="0"/>
            </a:endParaRPr>
          </a:p>
        </p:txBody>
      </p:sp>
      <p:sp>
        <p:nvSpPr>
          <p:cNvPr id="62469" name="Line 14"/>
          <p:cNvSpPr>
            <a:spLocks noChangeShapeType="1"/>
          </p:cNvSpPr>
          <p:nvPr/>
        </p:nvSpPr>
        <p:spPr bwMode="auto">
          <a:xfrm flipV="1">
            <a:off x="1544638" y="3733800"/>
            <a:ext cx="0" cy="9667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62470" name="Group 15"/>
          <p:cNvGrpSpPr>
            <a:grpSpLocks/>
          </p:cNvGrpSpPr>
          <p:nvPr/>
        </p:nvGrpSpPr>
        <p:grpSpPr bwMode="auto">
          <a:xfrm>
            <a:off x="1198563" y="3733800"/>
            <a:ext cx="512762" cy="927100"/>
            <a:chOff x="3240" y="12660"/>
            <a:chExt cx="645" cy="720"/>
          </a:xfrm>
        </p:grpSpPr>
        <p:sp>
          <p:nvSpPr>
            <p:cNvPr id="62494" name="Line 16"/>
            <p:cNvSpPr>
              <a:spLocks noChangeShapeType="1"/>
            </p:cNvSpPr>
            <p:nvPr/>
          </p:nvSpPr>
          <p:spPr bwMode="auto">
            <a:xfrm flipH="1">
              <a:off x="3555" y="13380"/>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5" name="Line 17"/>
            <p:cNvSpPr>
              <a:spLocks noChangeShapeType="1"/>
            </p:cNvSpPr>
            <p:nvPr/>
          </p:nvSpPr>
          <p:spPr bwMode="auto">
            <a:xfrm flipH="1">
              <a:off x="3555" y="12660"/>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6" name="Text Box 18"/>
            <p:cNvSpPr txBox="1">
              <a:spLocks noChangeArrowheads="1"/>
            </p:cNvSpPr>
            <p:nvPr/>
          </p:nvSpPr>
          <p:spPr bwMode="auto">
            <a:xfrm>
              <a:off x="3240" y="12765"/>
              <a:ext cx="40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h</a:t>
              </a:r>
            </a:p>
          </p:txBody>
        </p:sp>
      </p:grpSp>
      <p:grpSp>
        <p:nvGrpSpPr>
          <p:cNvPr id="62471" name="Group 19"/>
          <p:cNvGrpSpPr>
            <a:grpSpLocks/>
          </p:cNvGrpSpPr>
          <p:nvPr/>
        </p:nvGrpSpPr>
        <p:grpSpPr bwMode="auto">
          <a:xfrm>
            <a:off x="492125" y="2438400"/>
            <a:ext cx="3622675" cy="3290888"/>
            <a:chOff x="1176" y="2352"/>
            <a:chExt cx="2472" cy="1593"/>
          </a:xfrm>
        </p:grpSpPr>
        <p:grpSp>
          <p:nvGrpSpPr>
            <p:cNvPr id="62476" name="Group 20"/>
            <p:cNvGrpSpPr>
              <a:grpSpLocks/>
            </p:cNvGrpSpPr>
            <p:nvPr/>
          </p:nvGrpSpPr>
          <p:grpSpPr bwMode="auto">
            <a:xfrm>
              <a:off x="1176" y="2352"/>
              <a:ext cx="2472" cy="1593"/>
              <a:chOff x="3900" y="12665"/>
              <a:chExt cx="4560" cy="1962"/>
            </a:xfrm>
          </p:grpSpPr>
          <p:sp>
            <p:nvSpPr>
              <p:cNvPr id="62478" name="Rectangle 21" descr="Light upward diagonal"/>
              <p:cNvSpPr>
                <a:spLocks noChangeArrowheads="1"/>
              </p:cNvSpPr>
              <p:nvPr/>
            </p:nvSpPr>
            <p:spPr bwMode="auto">
              <a:xfrm>
                <a:off x="3900" y="12665"/>
                <a:ext cx="2750" cy="700"/>
              </a:xfrm>
              <a:prstGeom prst="rect">
                <a:avLst/>
              </a:prstGeom>
              <a:blipFill dpi="0" rotWithShape="0">
                <a:blip r:embed="rId4"/>
                <a:srcRect/>
                <a:tile tx="0" ty="0" sx="100000" sy="100000" flip="none" algn="tl"/>
              </a:blip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nvGrpSpPr>
              <p:cNvPr id="62479" name="Group 22"/>
              <p:cNvGrpSpPr>
                <a:grpSpLocks/>
              </p:cNvGrpSpPr>
              <p:nvPr/>
            </p:nvGrpSpPr>
            <p:grpSpPr bwMode="auto">
              <a:xfrm>
                <a:off x="3900" y="13380"/>
                <a:ext cx="2750" cy="1247"/>
                <a:chOff x="3900" y="13380"/>
                <a:chExt cx="2750" cy="1247"/>
              </a:xfrm>
            </p:grpSpPr>
            <p:sp>
              <p:nvSpPr>
                <p:cNvPr id="62491" name="Rectangle 23"/>
                <p:cNvSpPr>
                  <a:spLocks noChangeArrowheads="1"/>
                </p:cNvSpPr>
                <p:nvPr/>
              </p:nvSpPr>
              <p:spPr bwMode="auto">
                <a:xfrm rot="10800000" flipH="1">
                  <a:off x="3900" y="13380"/>
                  <a:ext cx="2750" cy="1247"/>
                </a:xfrm>
                <a:prstGeom prst="rect">
                  <a:avLst/>
                </a:prstGeom>
                <a:solidFill>
                  <a:srgbClr val="FFFF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492" name="Rectangle 24"/>
                <p:cNvSpPr>
                  <a:spLocks noChangeArrowheads="1"/>
                </p:cNvSpPr>
                <p:nvPr/>
              </p:nvSpPr>
              <p:spPr bwMode="auto">
                <a:xfrm rot="10800000" flipH="1">
                  <a:off x="4584" y="14449"/>
                  <a:ext cx="1384" cy="170"/>
                </a:xfrm>
                <a:prstGeom prst="rect">
                  <a:avLst/>
                </a:prstGeom>
                <a:solidFill>
                  <a:srgbClr val="0000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493" name="Line 25"/>
                <p:cNvSpPr>
                  <a:spLocks noChangeShapeType="1"/>
                </p:cNvSpPr>
                <p:nvPr/>
              </p:nvSpPr>
              <p:spPr bwMode="auto">
                <a:xfrm flipV="1">
                  <a:off x="4988" y="13425"/>
                  <a:ext cx="0" cy="10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2480" name="Group 26"/>
              <p:cNvGrpSpPr>
                <a:grpSpLocks/>
              </p:cNvGrpSpPr>
              <p:nvPr/>
            </p:nvGrpSpPr>
            <p:grpSpPr bwMode="auto">
              <a:xfrm>
                <a:off x="4394" y="12695"/>
                <a:ext cx="4066" cy="1690"/>
                <a:chOff x="4394" y="12695"/>
                <a:chExt cx="4066" cy="1690"/>
              </a:xfrm>
            </p:grpSpPr>
            <p:sp>
              <p:nvSpPr>
                <p:cNvPr id="62481" name="Line 27"/>
                <p:cNvSpPr>
                  <a:spLocks noChangeShapeType="1"/>
                </p:cNvSpPr>
                <p:nvPr/>
              </p:nvSpPr>
              <p:spPr bwMode="auto">
                <a:xfrm>
                  <a:off x="5261" y="13416"/>
                  <a:ext cx="0" cy="62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2482" name="Line 28"/>
                <p:cNvSpPr>
                  <a:spLocks noChangeShapeType="1"/>
                </p:cNvSpPr>
                <p:nvPr/>
              </p:nvSpPr>
              <p:spPr bwMode="auto">
                <a:xfrm>
                  <a:off x="5239" y="12702"/>
                  <a:ext cx="0" cy="41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2483" name="Text Box 29"/>
                <p:cNvSpPr txBox="1">
                  <a:spLocks noChangeArrowheads="1"/>
                </p:cNvSpPr>
                <p:nvPr/>
              </p:nvSpPr>
              <p:spPr bwMode="auto">
                <a:xfrm>
                  <a:off x="4412" y="13642"/>
                  <a:ext cx="564"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a:t>
                  </a:r>
                  <a:endParaRPr lang="it-IT" altLang="en-US" sz="1200">
                    <a:latin typeface="Times New Roman" charset="0"/>
                  </a:endParaRPr>
                </a:p>
              </p:txBody>
            </p:sp>
            <p:sp>
              <p:nvSpPr>
                <p:cNvPr id="62484" name="Text Box 30"/>
                <p:cNvSpPr txBox="1">
                  <a:spLocks noChangeArrowheads="1"/>
                </p:cNvSpPr>
                <p:nvPr/>
              </p:nvSpPr>
              <p:spPr bwMode="auto">
                <a:xfrm>
                  <a:off x="4394" y="12767"/>
                  <a:ext cx="56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a:t>
                  </a:r>
                  <a:endParaRPr lang="it-IT" altLang="en-US" sz="1200">
                    <a:latin typeface="Times New Roman" charset="0"/>
                  </a:endParaRPr>
                </a:p>
              </p:txBody>
            </p:sp>
            <p:sp>
              <p:nvSpPr>
                <p:cNvPr id="62485" name="Text Box 31"/>
                <p:cNvSpPr txBox="1">
                  <a:spLocks noChangeArrowheads="1"/>
                </p:cNvSpPr>
                <p:nvPr/>
              </p:nvSpPr>
              <p:spPr bwMode="auto">
                <a:xfrm>
                  <a:off x="5379" y="13482"/>
                  <a:ext cx="739"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0r</a:t>
                  </a:r>
                  <a:endParaRPr lang="it-IT" altLang="en-US" sz="1200">
                    <a:latin typeface="Times New Roman" charset="0"/>
                  </a:endParaRPr>
                </a:p>
              </p:txBody>
            </p:sp>
            <p:sp>
              <p:nvSpPr>
                <p:cNvPr id="62486" name="Text Box 32"/>
                <p:cNvSpPr txBox="1">
                  <a:spLocks noChangeArrowheads="1"/>
                </p:cNvSpPr>
                <p:nvPr/>
              </p:nvSpPr>
              <p:spPr bwMode="auto">
                <a:xfrm>
                  <a:off x="5393" y="12695"/>
                  <a:ext cx="739"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1r</a:t>
                  </a:r>
                  <a:endParaRPr lang="it-IT" altLang="en-US" sz="1200">
                    <a:latin typeface="Times New Roman" charset="0"/>
                  </a:endParaRPr>
                </a:p>
              </p:txBody>
            </p:sp>
            <p:sp>
              <p:nvSpPr>
                <p:cNvPr id="62487" name="Text Box 33"/>
                <p:cNvSpPr txBox="1">
                  <a:spLocks noChangeArrowheads="1"/>
                </p:cNvSpPr>
                <p:nvPr/>
              </p:nvSpPr>
              <p:spPr bwMode="auto">
                <a:xfrm>
                  <a:off x="5745" y="13020"/>
                  <a:ext cx="112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Sample</a:t>
                  </a:r>
                </a:p>
              </p:txBody>
            </p:sp>
            <p:grpSp>
              <p:nvGrpSpPr>
                <p:cNvPr id="62488" name="Group 34"/>
                <p:cNvGrpSpPr>
                  <a:grpSpLocks/>
                </p:cNvGrpSpPr>
                <p:nvPr/>
              </p:nvGrpSpPr>
              <p:grpSpPr bwMode="auto">
                <a:xfrm>
                  <a:off x="6660" y="13710"/>
                  <a:ext cx="1800" cy="675"/>
                  <a:chOff x="6660" y="13710"/>
                  <a:chExt cx="1800" cy="675"/>
                </a:xfrm>
              </p:grpSpPr>
              <p:sp>
                <p:nvSpPr>
                  <p:cNvPr id="62489" name="Text Box 35"/>
                  <p:cNvSpPr txBox="1">
                    <a:spLocks noChangeArrowheads="1"/>
                  </p:cNvSpPr>
                  <p:nvPr/>
                </p:nvSpPr>
                <p:spPr bwMode="auto">
                  <a:xfrm>
                    <a:off x="7080" y="13710"/>
                    <a:ext cx="138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Ultrasonic probe</a:t>
                    </a:r>
                  </a:p>
                </p:txBody>
              </p:sp>
              <p:sp>
                <p:nvSpPr>
                  <p:cNvPr id="62490" name="Line 36"/>
                  <p:cNvSpPr>
                    <a:spLocks noChangeShapeType="1"/>
                  </p:cNvSpPr>
                  <p:nvPr/>
                </p:nvSpPr>
                <p:spPr bwMode="auto">
                  <a:xfrm flipH="1">
                    <a:off x="6660" y="14025"/>
                    <a:ext cx="4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sp>
          <p:nvSpPr>
            <p:cNvPr id="62477" name="Line 37"/>
            <p:cNvSpPr>
              <a:spLocks noChangeShapeType="1"/>
            </p:cNvSpPr>
            <p:nvPr/>
          </p:nvSpPr>
          <p:spPr bwMode="auto">
            <a:xfrm flipV="1">
              <a:off x="1770" y="2397"/>
              <a:ext cx="0" cy="5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62472" name="Picture 38" descr="Osci"/>
          <p:cNvPicPr>
            <a:picLocks noChangeAspect="1" noChangeArrowheads="1"/>
          </p:cNvPicPr>
          <p:nvPr/>
        </p:nvPicPr>
        <p:blipFill>
          <a:blip r:embed="rId5">
            <a:extLst>
              <a:ext uri="{28A0092B-C50C-407E-A947-70E740481C1C}">
                <a14:useLocalDpi xmlns:a14="http://schemas.microsoft.com/office/drawing/2010/main" val="0"/>
              </a:ext>
            </a:extLst>
          </a:blip>
          <a:srcRect l="3409" t="3769" r="6439" b="15076"/>
          <a:stretch>
            <a:fillRect/>
          </a:stretch>
        </p:blipFill>
        <p:spPr bwMode="auto">
          <a:xfrm>
            <a:off x="5556250" y="2438400"/>
            <a:ext cx="330676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 Box 39"/>
          <p:cNvSpPr txBox="1">
            <a:spLocks noChangeArrowheads="1"/>
          </p:cNvSpPr>
          <p:nvPr/>
        </p:nvSpPr>
        <p:spPr bwMode="blackWhite">
          <a:xfrm>
            <a:off x="492125" y="5867400"/>
            <a:ext cx="239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Piezo  crystal</a:t>
            </a:r>
          </a:p>
        </p:txBody>
      </p:sp>
      <p:sp>
        <p:nvSpPr>
          <p:cNvPr id="62474" name="Text Box 40"/>
          <p:cNvSpPr txBox="1">
            <a:spLocks noChangeArrowheads="1"/>
          </p:cNvSpPr>
          <p:nvPr/>
        </p:nvSpPr>
        <p:spPr bwMode="blackWhite">
          <a:xfrm>
            <a:off x="5838825" y="5867400"/>
            <a:ext cx="2390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Oscilloscope output</a:t>
            </a:r>
          </a:p>
        </p:txBody>
      </p:sp>
      <p:pic>
        <p:nvPicPr>
          <p:cNvPr id="62475" name="Picture 41" descr="configurazione pulse-echo"/>
          <p:cNvPicPr>
            <a:picLocks noChangeArrowheads="1"/>
          </p:cNvPicPr>
          <p:nvPr/>
        </p:nvPicPr>
        <p:blipFill>
          <a:blip r:embed="rId6">
            <a:extLst>
              <a:ext uri="{28A0092B-C50C-407E-A947-70E740481C1C}">
                <a14:useLocalDpi xmlns:a14="http://schemas.microsoft.com/office/drawing/2010/main" val="0"/>
              </a:ext>
            </a:extLst>
          </a:blip>
          <a:srcRect l="23680" t="11415" r="22813" b="19978"/>
          <a:stretch>
            <a:fillRect/>
          </a:stretch>
        </p:blipFill>
        <p:spPr bwMode="auto">
          <a:xfrm>
            <a:off x="3095625" y="2895600"/>
            <a:ext cx="20383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41288" y="76200"/>
            <a:ext cx="8931275" cy="6629400"/>
            <a:chOff x="96" y="48"/>
            <a:chExt cx="6095" cy="4176"/>
          </a:xfrm>
        </p:grpSpPr>
        <p:sp>
          <p:nvSpPr>
            <p:cNvPr id="64525"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4526"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8"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9"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0"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1"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2"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3"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4515" name="Rectangle 12"/>
          <p:cNvSpPr>
            <a:spLocks noChangeArrowheads="1"/>
          </p:cNvSpPr>
          <p:nvPr/>
        </p:nvSpPr>
        <p:spPr bwMode="auto">
          <a:xfrm>
            <a:off x="492125" y="492125"/>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Poly(hema) hydrogels: weight gain</a:t>
            </a:r>
            <a:r>
              <a:rPr kumimoji="1" lang="en-GB" altLang="en-US" sz="3200" b="1">
                <a:solidFill>
                  <a:srgbClr val="2548DB"/>
                </a:solidFill>
                <a:latin typeface="Arial Narrow" charset="0"/>
                <a:sym typeface="Wingdings" charset="2"/>
              </a:rPr>
              <a:t>apparent fickian behaviour</a:t>
            </a:r>
            <a:endParaRPr kumimoji="1" lang="en-GB" altLang="en-US" sz="3200" b="1">
              <a:solidFill>
                <a:srgbClr val="2548DB"/>
              </a:solidFill>
              <a:latin typeface="Arial Narrow" charset="0"/>
            </a:endParaRPr>
          </a:p>
        </p:txBody>
      </p:sp>
      <p:sp>
        <p:nvSpPr>
          <p:cNvPr id="64516"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17"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18"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19"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0"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1"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2"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3"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452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557338"/>
            <a:ext cx="70564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141288" y="76200"/>
            <a:ext cx="8931275" cy="6629400"/>
            <a:chOff x="96" y="48"/>
            <a:chExt cx="6095" cy="4176"/>
          </a:xfrm>
        </p:grpSpPr>
        <p:sp>
          <p:nvSpPr>
            <p:cNvPr id="66584"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6585"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6"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87"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88"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89"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90"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91"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92"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6563"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reflection losses</a:t>
            </a:r>
          </a:p>
        </p:txBody>
      </p:sp>
      <p:sp>
        <p:nvSpPr>
          <p:cNvPr id="66564"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5"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6"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7"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8"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9"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70"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71"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nvGrpSpPr>
          <p:cNvPr id="66572" name="Group 21"/>
          <p:cNvGrpSpPr>
            <a:grpSpLocks/>
          </p:cNvGrpSpPr>
          <p:nvPr/>
        </p:nvGrpSpPr>
        <p:grpSpPr bwMode="auto">
          <a:xfrm>
            <a:off x="1476375" y="2743200"/>
            <a:ext cx="5557838" cy="3625850"/>
            <a:chOff x="864" y="1116"/>
            <a:chExt cx="3792" cy="2284"/>
          </a:xfrm>
        </p:grpSpPr>
        <p:graphicFrame>
          <p:nvGraphicFramePr>
            <p:cNvPr id="66575" name="Object 22"/>
            <p:cNvGraphicFramePr>
              <a:graphicFrameLocks noChangeAspect="1"/>
            </p:cNvGraphicFramePr>
            <p:nvPr/>
          </p:nvGraphicFramePr>
          <p:xfrm>
            <a:off x="864" y="1116"/>
            <a:ext cx="3660" cy="2244"/>
          </p:xfrm>
          <a:graphic>
            <a:graphicData uri="http://schemas.openxmlformats.org/presentationml/2006/ole">
              <mc:AlternateContent xmlns:mc="http://schemas.openxmlformats.org/markup-compatibility/2006">
                <mc:Choice xmlns:v="urn:schemas-microsoft-com:vml" Requires="v">
                  <p:oleObj r:id="rId4" imgW="5811520" imgH="3563620" progId="Word.Picture.8">
                    <p:embed/>
                  </p:oleObj>
                </mc:Choice>
                <mc:Fallback>
                  <p:oleObj r:id="rId4" imgW="5811520" imgH="3563620" progId="Word.Picture.8">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1116"/>
                          <a:ext cx="3660" cy="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6576" name="Group 23"/>
            <p:cNvGrpSpPr>
              <a:grpSpLocks/>
            </p:cNvGrpSpPr>
            <p:nvPr/>
          </p:nvGrpSpPr>
          <p:grpSpPr bwMode="auto">
            <a:xfrm>
              <a:off x="1014" y="2016"/>
              <a:ext cx="3642" cy="1384"/>
              <a:chOff x="823" y="1959"/>
              <a:chExt cx="3642" cy="1384"/>
            </a:xfrm>
          </p:grpSpPr>
          <p:sp>
            <p:nvSpPr>
              <p:cNvPr id="66577" name="Text Box 24"/>
              <p:cNvSpPr txBox="1">
                <a:spLocks noChangeArrowheads="1"/>
              </p:cNvSpPr>
              <p:nvPr/>
            </p:nvSpPr>
            <p:spPr bwMode="auto">
              <a:xfrm>
                <a:off x="1548" y="2610"/>
                <a:ext cx="1497" cy="173"/>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Dry material</a:t>
                </a:r>
              </a:p>
            </p:txBody>
          </p:sp>
          <p:sp>
            <p:nvSpPr>
              <p:cNvPr id="66578" name="Text Box 25"/>
              <p:cNvSpPr txBox="1">
                <a:spLocks noChangeArrowheads="1"/>
              </p:cNvSpPr>
              <p:nvPr/>
            </p:nvSpPr>
            <p:spPr bwMode="auto">
              <a:xfrm>
                <a:off x="1548" y="2884"/>
                <a:ext cx="1440" cy="173"/>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Water absorbing material</a:t>
                </a:r>
              </a:p>
            </p:txBody>
          </p:sp>
          <p:sp>
            <p:nvSpPr>
              <p:cNvPr id="66579" name="Text Box 26"/>
              <p:cNvSpPr txBox="1">
                <a:spLocks noChangeArrowheads="1"/>
              </p:cNvSpPr>
              <p:nvPr/>
            </p:nvSpPr>
            <p:spPr bwMode="auto">
              <a:xfrm>
                <a:off x="1548" y="3171"/>
                <a:ext cx="1497" cy="172"/>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Saturated material</a:t>
                </a:r>
              </a:p>
            </p:txBody>
          </p:sp>
          <p:sp>
            <p:nvSpPr>
              <p:cNvPr id="66580" name="Text Box 27"/>
              <p:cNvSpPr txBox="1">
                <a:spLocks noChangeArrowheads="1"/>
              </p:cNvSpPr>
              <p:nvPr/>
            </p:nvSpPr>
            <p:spPr bwMode="auto">
              <a:xfrm>
                <a:off x="2736" y="1968"/>
                <a:ext cx="691" cy="461"/>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c)</a:t>
                </a:r>
              </a:p>
            </p:txBody>
          </p:sp>
          <p:sp>
            <p:nvSpPr>
              <p:cNvPr id="66581" name="Text Box 28"/>
              <p:cNvSpPr txBox="1">
                <a:spLocks noChangeArrowheads="1"/>
              </p:cNvSpPr>
              <p:nvPr/>
            </p:nvSpPr>
            <p:spPr bwMode="auto">
              <a:xfrm>
                <a:off x="3659" y="1968"/>
                <a:ext cx="806" cy="576"/>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d)</a:t>
                </a:r>
              </a:p>
            </p:txBody>
          </p:sp>
          <p:sp>
            <p:nvSpPr>
              <p:cNvPr id="66582" name="Text Box 29"/>
              <p:cNvSpPr txBox="1">
                <a:spLocks noChangeArrowheads="1"/>
              </p:cNvSpPr>
              <p:nvPr/>
            </p:nvSpPr>
            <p:spPr bwMode="auto">
              <a:xfrm>
                <a:off x="823" y="1959"/>
                <a:ext cx="634" cy="576"/>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a)</a:t>
                </a:r>
              </a:p>
            </p:txBody>
          </p:sp>
          <p:sp>
            <p:nvSpPr>
              <p:cNvPr id="66583" name="Text Box 30"/>
              <p:cNvSpPr txBox="1">
                <a:spLocks noChangeArrowheads="1"/>
              </p:cNvSpPr>
              <p:nvPr/>
            </p:nvSpPr>
            <p:spPr bwMode="auto">
              <a:xfrm>
                <a:off x="1778" y="1959"/>
                <a:ext cx="691" cy="576"/>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b)</a:t>
                </a:r>
              </a:p>
            </p:txBody>
          </p:sp>
        </p:grpSp>
      </p:grpSp>
      <p:sp>
        <p:nvSpPr>
          <p:cNvPr id="66573" name="Line 31"/>
          <p:cNvSpPr>
            <a:spLocks noChangeShapeType="1"/>
          </p:cNvSpPr>
          <p:nvPr/>
        </p:nvSpPr>
        <p:spPr bwMode="blackWhite">
          <a:xfrm>
            <a:off x="1828800" y="1981200"/>
            <a:ext cx="4783138"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66574" name="Text Box 32"/>
          <p:cNvSpPr txBox="1">
            <a:spLocks noChangeArrowheads="1"/>
          </p:cNvSpPr>
          <p:nvPr/>
        </p:nvSpPr>
        <p:spPr bwMode="blackWhite">
          <a:xfrm>
            <a:off x="3516313" y="1524000"/>
            <a:ext cx="1457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Sorption time</a:t>
            </a: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141288" y="76200"/>
            <a:ext cx="8931275" cy="6629400"/>
            <a:chOff x="96" y="48"/>
            <a:chExt cx="6095" cy="4176"/>
          </a:xfrm>
        </p:grpSpPr>
        <p:sp>
          <p:nvSpPr>
            <p:cNvPr id="68770"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8771"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72"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3"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4"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5"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6"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7"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8"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8611"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reflection losses</a:t>
            </a:r>
          </a:p>
        </p:txBody>
      </p:sp>
      <p:sp>
        <p:nvSpPr>
          <p:cNvPr id="68612"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3"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4"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5"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6"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7"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8"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9"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862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White">
          <a:xfrm>
            <a:off x="4430713" y="1143000"/>
            <a:ext cx="4713287"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White">
          <a:xfrm>
            <a:off x="69850" y="1066800"/>
            <a:ext cx="48545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22" name="Group 23"/>
          <p:cNvGrpSpPr>
            <a:grpSpLocks/>
          </p:cNvGrpSpPr>
          <p:nvPr/>
        </p:nvGrpSpPr>
        <p:grpSpPr bwMode="auto">
          <a:xfrm>
            <a:off x="1687513" y="4876800"/>
            <a:ext cx="1184275" cy="1390650"/>
            <a:chOff x="1967" y="3141"/>
            <a:chExt cx="808" cy="876"/>
          </a:xfrm>
        </p:grpSpPr>
        <p:grpSp>
          <p:nvGrpSpPr>
            <p:cNvPr id="68697" name="Group 24"/>
            <p:cNvGrpSpPr>
              <a:grpSpLocks/>
            </p:cNvGrpSpPr>
            <p:nvPr/>
          </p:nvGrpSpPr>
          <p:grpSpPr bwMode="auto">
            <a:xfrm>
              <a:off x="1967" y="3505"/>
              <a:ext cx="808" cy="309"/>
              <a:chOff x="1873" y="2929"/>
              <a:chExt cx="808" cy="309"/>
            </a:xfrm>
          </p:grpSpPr>
          <p:sp>
            <p:nvSpPr>
              <p:cNvPr id="68768" name="Rectangle 25"/>
              <p:cNvSpPr>
                <a:spLocks noChangeArrowheads="1"/>
              </p:cNvSpPr>
              <p:nvPr/>
            </p:nvSpPr>
            <p:spPr bwMode="auto">
              <a:xfrm>
                <a:off x="1873" y="2929"/>
                <a:ext cx="807" cy="30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69" name="Rectangle 26"/>
              <p:cNvSpPr>
                <a:spLocks noChangeArrowheads="1"/>
              </p:cNvSpPr>
              <p:nvPr/>
            </p:nvSpPr>
            <p:spPr bwMode="auto">
              <a:xfrm>
                <a:off x="1873" y="2929"/>
                <a:ext cx="808" cy="3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8698" name="Line 27"/>
            <p:cNvSpPr>
              <a:spLocks noChangeShapeType="1"/>
            </p:cNvSpPr>
            <p:nvPr/>
          </p:nvSpPr>
          <p:spPr bwMode="auto">
            <a:xfrm flipV="1">
              <a:off x="2270" y="3259"/>
              <a:ext cx="1" cy="70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9" name="Line 28"/>
            <p:cNvSpPr>
              <a:spLocks noChangeShapeType="1"/>
            </p:cNvSpPr>
            <p:nvPr/>
          </p:nvSpPr>
          <p:spPr bwMode="auto">
            <a:xfrm flipV="1">
              <a:off x="2508" y="3873"/>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0" name="Line 29"/>
            <p:cNvSpPr>
              <a:spLocks noChangeShapeType="1"/>
            </p:cNvSpPr>
            <p:nvPr/>
          </p:nvSpPr>
          <p:spPr bwMode="auto">
            <a:xfrm flipV="1">
              <a:off x="2484" y="3768"/>
              <a:ext cx="1" cy="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1" name="Line 30"/>
            <p:cNvSpPr>
              <a:spLocks noChangeShapeType="1"/>
            </p:cNvSpPr>
            <p:nvPr/>
          </p:nvSpPr>
          <p:spPr bwMode="auto">
            <a:xfrm>
              <a:off x="2503" y="3774"/>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2" name="Line 31"/>
            <p:cNvSpPr>
              <a:spLocks noChangeShapeType="1"/>
            </p:cNvSpPr>
            <p:nvPr/>
          </p:nvSpPr>
          <p:spPr bwMode="auto">
            <a:xfrm flipV="1">
              <a:off x="2546" y="3777"/>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03" name="Group 32"/>
            <p:cNvGrpSpPr>
              <a:grpSpLocks/>
            </p:cNvGrpSpPr>
            <p:nvPr/>
          </p:nvGrpSpPr>
          <p:grpSpPr bwMode="auto">
            <a:xfrm>
              <a:off x="2484" y="3755"/>
              <a:ext cx="19" cy="18"/>
              <a:chOff x="2390" y="3179"/>
              <a:chExt cx="19" cy="18"/>
            </a:xfrm>
          </p:grpSpPr>
          <p:sp>
            <p:nvSpPr>
              <p:cNvPr id="68766" name="Freeform 33"/>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19 w 19"/>
                  <a:gd name="T11" fmla="*/ 18 h 18"/>
                  <a:gd name="T12" fmla="*/ 0 w 19"/>
                  <a:gd name="T13" fmla="*/ 18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8"/>
                    </a:moveTo>
                    <a:lnTo>
                      <a:pt x="2" y="11"/>
                    </a:lnTo>
                    <a:lnTo>
                      <a:pt x="5" y="5"/>
                    </a:lnTo>
                    <a:lnTo>
                      <a:pt x="11" y="2"/>
                    </a:ln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7" name="Freeform 34"/>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lnTo>
                      <a:pt x="2" y="11"/>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04" name="Group 35"/>
            <p:cNvGrpSpPr>
              <a:grpSpLocks/>
            </p:cNvGrpSpPr>
            <p:nvPr/>
          </p:nvGrpSpPr>
          <p:grpSpPr bwMode="auto">
            <a:xfrm>
              <a:off x="2505" y="3755"/>
              <a:ext cx="22" cy="19"/>
              <a:chOff x="2411" y="3179"/>
              <a:chExt cx="22" cy="19"/>
            </a:xfrm>
          </p:grpSpPr>
          <p:sp>
            <p:nvSpPr>
              <p:cNvPr id="68764" name="Freeform 36"/>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w 22"/>
                  <a:gd name="T13" fmla="*/ 19 h 19"/>
                  <a:gd name="T14" fmla="*/ 0 w 22"/>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9"/>
                  <a:gd name="T26" fmla="*/ 22 w 2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9">
                    <a:moveTo>
                      <a:pt x="0" y="0"/>
                    </a:moveTo>
                    <a:lnTo>
                      <a:pt x="0" y="0"/>
                    </a:lnTo>
                    <a:lnTo>
                      <a:pt x="9" y="2"/>
                    </a:lnTo>
                    <a:lnTo>
                      <a:pt x="16" y="5"/>
                    </a:lnTo>
                    <a:lnTo>
                      <a:pt x="21" y="11"/>
                    </a:lnTo>
                    <a:lnTo>
                      <a:pt x="22"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5" name="Freeform 37"/>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0" y="0"/>
                    </a:moveTo>
                    <a:lnTo>
                      <a:pt x="0" y="0"/>
                    </a:lnTo>
                    <a:lnTo>
                      <a:pt x="9" y="2"/>
                    </a:lnTo>
                    <a:lnTo>
                      <a:pt x="16" y="5"/>
                    </a:lnTo>
                    <a:lnTo>
                      <a:pt x="21" y="11"/>
                    </a:lnTo>
                    <a:lnTo>
                      <a:pt x="22"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05" name="Line 38"/>
            <p:cNvSpPr>
              <a:spLocks noChangeShapeType="1"/>
            </p:cNvSpPr>
            <p:nvPr/>
          </p:nvSpPr>
          <p:spPr bwMode="auto">
            <a:xfrm>
              <a:off x="2570" y="3755"/>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06" name="Group 39"/>
            <p:cNvGrpSpPr>
              <a:grpSpLocks/>
            </p:cNvGrpSpPr>
            <p:nvPr/>
          </p:nvGrpSpPr>
          <p:grpSpPr bwMode="auto">
            <a:xfrm>
              <a:off x="2457" y="3712"/>
              <a:ext cx="40" cy="43"/>
              <a:chOff x="2363" y="3136"/>
              <a:chExt cx="40" cy="43"/>
            </a:xfrm>
          </p:grpSpPr>
          <p:sp>
            <p:nvSpPr>
              <p:cNvPr id="68762" name="Freeform 40"/>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40 w 40"/>
                  <a:gd name="T15" fmla="*/ 43 h 43"/>
                  <a:gd name="T16" fmla="*/ 0 w 40"/>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0" y="43"/>
                    </a:moveTo>
                    <a:lnTo>
                      <a:pt x="1" y="35"/>
                    </a:lnTo>
                    <a:lnTo>
                      <a:pt x="3" y="25"/>
                    </a:lnTo>
                    <a:lnTo>
                      <a:pt x="11" y="13"/>
                    </a:lnTo>
                    <a:lnTo>
                      <a:pt x="24" y="3"/>
                    </a:lnTo>
                    <a:lnTo>
                      <a:pt x="32" y="1"/>
                    </a:lnTo>
                    <a:lnTo>
                      <a:pt x="40" y="0"/>
                    </a:lnTo>
                    <a:lnTo>
                      <a:pt x="40" y="43"/>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3" name="Freeform 41"/>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0 60000 65536"/>
                  <a:gd name="T15" fmla="*/ 0 60000 65536"/>
                  <a:gd name="T16" fmla="*/ 0 60000 65536"/>
                  <a:gd name="T17" fmla="*/ 0 60000 65536"/>
                  <a:gd name="T18" fmla="*/ 0 60000 65536"/>
                  <a:gd name="T19" fmla="*/ 0 60000 65536"/>
                  <a:gd name="T20" fmla="*/ 0 60000 65536"/>
                  <a:gd name="T21" fmla="*/ 0 w 40"/>
                  <a:gd name="T22" fmla="*/ 0 h 43"/>
                  <a:gd name="T23" fmla="*/ 40 w 4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3">
                    <a:moveTo>
                      <a:pt x="0" y="43"/>
                    </a:moveTo>
                    <a:lnTo>
                      <a:pt x="1" y="35"/>
                    </a:lnTo>
                    <a:lnTo>
                      <a:pt x="3" y="25"/>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07" name="Group 42"/>
            <p:cNvGrpSpPr>
              <a:grpSpLocks/>
            </p:cNvGrpSpPr>
            <p:nvPr/>
          </p:nvGrpSpPr>
          <p:grpSpPr bwMode="auto">
            <a:xfrm>
              <a:off x="2497" y="3712"/>
              <a:ext cx="73" cy="43"/>
              <a:chOff x="2403" y="3136"/>
              <a:chExt cx="73" cy="43"/>
            </a:xfrm>
          </p:grpSpPr>
          <p:sp>
            <p:nvSpPr>
              <p:cNvPr id="68760" name="Freeform 43"/>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w 73"/>
                  <a:gd name="T21" fmla="*/ 43 h 43"/>
                  <a:gd name="T22" fmla="*/ 0 w 7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3"/>
                  <a:gd name="T38" fmla="*/ 73 w 7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3">
                    <a:moveTo>
                      <a:pt x="0" y="0"/>
                    </a:moveTo>
                    <a:lnTo>
                      <a:pt x="0" y="0"/>
                    </a:lnTo>
                    <a:lnTo>
                      <a:pt x="14" y="1"/>
                    </a:lnTo>
                    <a:lnTo>
                      <a:pt x="29" y="3"/>
                    </a:lnTo>
                    <a:lnTo>
                      <a:pt x="41" y="8"/>
                    </a:lnTo>
                    <a:lnTo>
                      <a:pt x="53" y="13"/>
                    </a:lnTo>
                    <a:lnTo>
                      <a:pt x="61" y="19"/>
                    </a:lnTo>
                    <a:lnTo>
                      <a:pt x="69" y="25"/>
                    </a:lnTo>
                    <a:lnTo>
                      <a:pt x="72" y="35"/>
                    </a:lnTo>
                    <a:lnTo>
                      <a:pt x="73" y="43"/>
                    </a:lnTo>
                    <a:lnTo>
                      <a:pt x="0"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1" name="Freeform 44"/>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3"/>
                  <a:gd name="T32" fmla="*/ 73 w 7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3">
                    <a:moveTo>
                      <a:pt x="0" y="0"/>
                    </a:moveTo>
                    <a:lnTo>
                      <a:pt x="0" y="0"/>
                    </a:lnTo>
                    <a:lnTo>
                      <a:pt x="14" y="1"/>
                    </a:lnTo>
                    <a:lnTo>
                      <a:pt x="29" y="3"/>
                    </a:lnTo>
                    <a:lnTo>
                      <a:pt x="41" y="8"/>
                    </a:lnTo>
                    <a:lnTo>
                      <a:pt x="53" y="13"/>
                    </a:lnTo>
                    <a:lnTo>
                      <a:pt x="61" y="19"/>
                    </a:lnTo>
                    <a:lnTo>
                      <a:pt x="69" y="25"/>
                    </a:lnTo>
                    <a:lnTo>
                      <a:pt x="72" y="35"/>
                    </a:lnTo>
                    <a:lnTo>
                      <a:pt x="73"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08" name="Line 45"/>
            <p:cNvSpPr>
              <a:spLocks noChangeShapeType="1"/>
            </p:cNvSpPr>
            <p:nvPr/>
          </p:nvSpPr>
          <p:spPr bwMode="auto">
            <a:xfrm>
              <a:off x="2457" y="3571"/>
              <a:ext cx="3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9" name="Line 46"/>
            <p:cNvSpPr>
              <a:spLocks noChangeShapeType="1"/>
            </p:cNvSpPr>
            <p:nvPr/>
          </p:nvSpPr>
          <p:spPr bwMode="auto">
            <a:xfrm flipV="1">
              <a:off x="2495" y="3574"/>
              <a:ext cx="47"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10" name="Group 47"/>
            <p:cNvGrpSpPr>
              <a:grpSpLocks/>
            </p:cNvGrpSpPr>
            <p:nvPr/>
          </p:nvGrpSpPr>
          <p:grpSpPr bwMode="auto">
            <a:xfrm>
              <a:off x="2439" y="3555"/>
              <a:ext cx="16" cy="14"/>
              <a:chOff x="2345" y="2979"/>
              <a:chExt cx="16" cy="14"/>
            </a:xfrm>
          </p:grpSpPr>
          <p:sp>
            <p:nvSpPr>
              <p:cNvPr id="68758" name="Freeform 48"/>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16 w 16"/>
                  <a:gd name="T11" fmla="*/ 14 h 14"/>
                  <a:gd name="T12" fmla="*/ 0 w 16"/>
                  <a:gd name="T13" fmla="*/ 14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14"/>
                    </a:moveTo>
                    <a:lnTo>
                      <a:pt x="2" y="10"/>
                    </a:lnTo>
                    <a:lnTo>
                      <a:pt x="5" y="5"/>
                    </a:lnTo>
                    <a:lnTo>
                      <a:pt x="10" y="2"/>
                    </a:lnTo>
                    <a:lnTo>
                      <a:pt x="16" y="0"/>
                    </a:lnTo>
                    <a:lnTo>
                      <a:pt x="16"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9" name="Freeform 49"/>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2" y="10"/>
                    </a:lnTo>
                    <a:lnTo>
                      <a:pt x="5" y="5"/>
                    </a:lnTo>
                    <a:lnTo>
                      <a:pt x="10" y="2"/>
                    </a:lnTo>
                    <a:lnTo>
                      <a:pt x="1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11" name="Group 50"/>
            <p:cNvGrpSpPr>
              <a:grpSpLocks/>
            </p:cNvGrpSpPr>
            <p:nvPr/>
          </p:nvGrpSpPr>
          <p:grpSpPr bwMode="auto">
            <a:xfrm>
              <a:off x="2458" y="3555"/>
              <a:ext cx="20" cy="14"/>
              <a:chOff x="2364" y="2979"/>
              <a:chExt cx="20" cy="14"/>
            </a:xfrm>
          </p:grpSpPr>
          <p:sp>
            <p:nvSpPr>
              <p:cNvPr id="68756" name="Freeform 51"/>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2 w 20"/>
                  <a:gd name="T11" fmla="*/ 14 h 14"/>
                  <a:gd name="T12" fmla="*/ 0 w 20"/>
                  <a:gd name="T13" fmla="*/ 0 h 14"/>
                  <a:gd name="T14" fmla="*/ 0 60000 65536"/>
                  <a:gd name="T15" fmla="*/ 0 60000 65536"/>
                  <a:gd name="T16" fmla="*/ 0 60000 65536"/>
                  <a:gd name="T17" fmla="*/ 0 60000 65536"/>
                  <a:gd name="T18" fmla="*/ 0 60000 65536"/>
                  <a:gd name="T19" fmla="*/ 0 60000 65536"/>
                  <a:gd name="T20" fmla="*/ 0 60000 65536"/>
                  <a:gd name="T21" fmla="*/ 0 w 20"/>
                  <a:gd name="T22" fmla="*/ 0 h 14"/>
                  <a:gd name="T23" fmla="*/ 20 w 2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4">
                    <a:moveTo>
                      <a:pt x="0" y="0"/>
                    </a:moveTo>
                    <a:lnTo>
                      <a:pt x="8" y="2"/>
                    </a:lnTo>
                    <a:lnTo>
                      <a:pt x="15" y="5"/>
                    </a:lnTo>
                    <a:lnTo>
                      <a:pt x="18" y="10"/>
                    </a:lnTo>
                    <a:lnTo>
                      <a:pt x="20"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7" name="Freeform 52"/>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0" y="0"/>
                    </a:moveTo>
                    <a:lnTo>
                      <a:pt x="8" y="2"/>
                    </a:lnTo>
                    <a:lnTo>
                      <a:pt x="15" y="5"/>
                    </a:lnTo>
                    <a:lnTo>
                      <a:pt x="18" y="10"/>
                    </a:lnTo>
                    <a:lnTo>
                      <a:pt x="20" y="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12" name="Line 53"/>
            <p:cNvSpPr>
              <a:spLocks noChangeShapeType="1"/>
            </p:cNvSpPr>
            <p:nvPr/>
          </p:nvSpPr>
          <p:spPr bwMode="auto">
            <a:xfrm>
              <a:off x="2519" y="3555"/>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13" name="Group 54"/>
            <p:cNvGrpSpPr>
              <a:grpSpLocks/>
            </p:cNvGrpSpPr>
            <p:nvPr/>
          </p:nvGrpSpPr>
          <p:grpSpPr bwMode="auto">
            <a:xfrm>
              <a:off x="2414" y="3518"/>
              <a:ext cx="36" cy="37"/>
              <a:chOff x="2320" y="2942"/>
              <a:chExt cx="36" cy="37"/>
            </a:xfrm>
          </p:grpSpPr>
          <p:sp>
            <p:nvSpPr>
              <p:cNvPr id="68754" name="Freeform 55"/>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36 w 36"/>
                  <a:gd name="T11" fmla="*/ 37 h 37"/>
                  <a:gd name="T12" fmla="*/ 0 w 36"/>
                  <a:gd name="T13" fmla="*/ 37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0" y="37"/>
                    </a:moveTo>
                    <a:lnTo>
                      <a:pt x="3" y="23"/>
                    </a:lnTo>
                    <a:lnTo>
                      <a:pt x="11" y="11"/>
                    </a:lnTo>
                    <a:lnTo>
                      <a:pt x="22" y="3"/>
                    </a:lnTo>
                    <a:lnTo>
                      <a:pt x="36" y="0"/>
                    </a:lnTo>
                    <a:lnTo>
                      <a:pt x="36"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5" name="Freeform 56"/>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37"/>
                    </a:moveTo>
                    <a:lnTo>
                      <a:pt x="3" y="23"/>
                    </a:lnTo>
                    <a:lnTo>
                      <a:pt x="11" y="11"/>
                    </a:lnTo>
                    <a:lnTo>
                      <a:pt x="22" y="3"/>
                    </a:lnTo>
                    <a:lnTo>
                      <a:pt x="3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14" name="Group 57"/>
            <p:cNvGrpSpPr>
              <a:grpSpLocks/>
            </p:cNvGrpSpPr>
            <p:nvPr/>
          </p:nvGrpSpPr>
          <p:grpSpPr bwMode="auto">
            <a:xfrm>
              <a:off x="2450" y="3518"/>
              <a:ext cx="69" cy="37"/>
              <a:chOff x="2356" y="2942"/>
              <a:chExt cx="69" cy="37"/>
            </a:xfrm>
          </p:grpSpPr>
          <p:sp>
            <p:nvSpPr>
              <p:cNvPr id="68752" name="Freeform 58"/>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2 w 69"/>
                  <a:gd name="T17" fmla="*/ 37 h 37"/>
                  <a:gd name="T18" fmla="*/ 0 w 6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7"/>
                  <a:gd name="T32" fmla="*/ 69 w 6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7">
                    <a:moveTo>
                      <a:pt x="0" y="0"/>
                    </a:moveTo>
                    <a:lnTo>
                      <a:pt x="28" y="3"/>
                    </a:lnTo>
                    <a:lnTo>
                      <a:pt x="39" y="7"/>
                    </a:lnTo>
                    <a:lnTo>
                      <a:pt x="50" y="11"/>
                    </a:lnTo>
                    <a:lnTo>
                      <a:pt x="58" y="16"/>
                    </a:lnTo>
                    <a:lnTo>
                      <a:pt x="64" y="23"/>
                    </a:lnTo>
                    <a:lnTo>
                      <a:pt x="68" y="29"/>
                    </a:lnTo>
                    <a:lnTo>
                      <a:pt x="69" y="37"/>
                    </a:lnTo>
                    <a:lnTo>
                      <a:pt x="2"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3" name="Freeform 59"/>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7"/>
                  <a:gd name="T26" fmla="*/ 69 w 6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7">
                    <a:moveTo>
                      <a:pt x="0" y="0"/>
                    </a:moveTo>
                    <a:lnTo>
                      <a:pt x="28" y="3"/>
                    </a:lnTo>
                    <a:lnTo>
                      <a:pt x="39" y="7"/>
                    </a:lnTo>
                    <a:lnTo>
                      <a:pt x="50" y="11"/>
                    </a:lnTo>
                    <a:lnTo>
                      <a:pt x="58" y="16"/>
                    </a:lnTo>
                    <a:lnTo>
                      <a:pt x="64" y="23"/>
                    </a:lnTo>
                    <a:lnTo>
                      <a:pt x="68" y="29"/>
                    </a:lnTo>
                    <a:lnTo>
                      <a:pt x="69" y="3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15" name="Line 60"/>
            <p:cNvSpPr>
              <a:spLocks noChangeShapeType="1"/>
            </p:cNvSpPr>
            <p:nvPr/>
          </p:nvSpPr>
          <p:spPr bwMode="auto">
            <a:xfrm>
              <a:off x="2529" y="3880"/>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6" name="Line 61"/>
            <p:cNvSpPr>
              <a:spLocks noChangeShapeType="1"/>
            </p:cNvSpPr>
            <p:nvPr/>
          </p:nvSpPr>
          <p:spPr bwMode="auto">
            <a:xfrm flipV="1">
              <a:off x="2572" y="3883"/>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17" name="Group 62"/>
            <p:cNvGrpSpPr>
              <a:grpSpLocks/>
            </p:cNvGrpSpPr>
            <p:nvPr/>
          </p:nvGrpSpPr>
          <p:grpSpPr bwMode="auto">
            <a:xfrm>
              <a:off x="2508" y="3861"/>
              <a:ext cx="21" cy="16"/>
              <a:chOff x="2414" y="3285"/>
              <a:chExt cx="21" cy="16"/>
            </a:xfrm>
          </p:grpSpPr>
          <p:sp>
            <p:nvSpPr>
              <p:cNvPr id="68750" name="Freeform 63"/>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21 w 21"/>
                  <a:gd name="T11" fmla="*/ 16 h 16"/>
                  <a:gd name="T12" fmla="*/ 0 w 21"/>
                  <a:gd name="T13" fmla="*/ 16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16"/>
                    </a:moveTo>
                    <a:lnTo>
                      <a:pt x="2" y="9"/>
                    </a:lnTo>
                    <a:lnTo>
                      <a:pt x="6" y="4"/>
                    </a:lnTo>
                    <a:lnTo>
                      <a:pt x="13" y="1"/>
                    </a:lnTo>
                    <a:lnTo>
                      <a:pt x="21" y="0"/>
                    </a:lnTo>
                    <a:lnTo>
                      <a:pt x="21"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1" name="Freeform 64"/>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2" y="9"/>
                    </a:lnTo>
                    <a:lnTo>
                      <a:pt x="6" y="4"/>
                    </a:lnTo>
                    <a:lnTo>
                      <a:pt x="13" y="1"/>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18" name="Group 65"/>
            <p:cNvGrpSpPr>
              <a:grpSpLocks/>
            </p:cNvGrpSpPr>
            <p:nvPr/>
          </p:nvGrpSpPr>
          <p:grpSpPr bwMode="auto">
            <a:xfrm>
              <a:off x="2532" y="3861"/>
              <a:ext cx="21" cy="17"/>
              <a:chOff x="2438" y="3285"/>
              <a:chExt cx="21" cy="17"/>
            </a:xfrm>
          </p:grpSpPr>
          <p:sp>
            <p:nvSpPr>
              <p:cNvPr id="68748" name="Freeform 66"/>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w 21"/>
                  <a:gd name="T11" fmla="*/ 17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8" y="1"/>
                    </a:lnTo>
                    <a:lnTo>
                      <a:pt x="14" y="4"/>
                    </a:lnTo>
                    <a:lnTo>
                      <a:pt x="19" y="11"/>
                    </a:lnTo>
                    <a:lnTo>
                      <a:pt x="21"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9" name="Freeform 67"/>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8" y="1"/>
                    </a:lnTo>
                    <a:lnTo>
                      <a:pt x="14" y="4"/>
                    </a:lnTo>
                    <a:lnTo>
                      <a:pt x="19" y="11"/>
                    </a:lnTo>
                    <a:lnTo>
                      <a:pt x="21" y="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19" name="Line 68"/>
            <p:cNvSpPr>
              <a:spLocks noChangeShapeType="1"/>
            </p:cNvSpPr>
            <p:nvPr/>
          </p:nvSpPr>
          <p:spPr bwMode="auto">
            <a:xfrm>
              <a:off x="2598" y="3861"/>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20" name="Group 69"/>
            <p:cNvGrpSpPr>
              <a:grpSpLocks/>
            </p:cNvGrpSpPr>
            <p:nvPr/>
          </p:nvGrpSpPr>
          <p:grpSpPr bwMode="auto">
            <a:xfrm>
              <a:off x="2484" y="3816"/>
              <a:ext cx="40" cy="45"/>
              <a:chOff x="2390" y="3240"/>
              <a:chExt cx="40" cy="45"/>
            </a:xfrm>
          </p:grpSpPr>
          <p:sp>
            <p:nvSpPr>
              <p:cNvPr id="68746" name="Freeform 70"/>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40 w 40"/>
                  <a:gd name="T15" fmla="*/ 45 h 45"/>
                  <a:gd name="T16" fmla="*/ 0 w 40"/>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45"/>
                    </a:moveTo>
                    <a:lnTo>
                      <a:pt x="2" y="35"/>
                    </a:lnTo>
                    <a:lnTo>
                      <a:pt x="3" y="27"/>
                    </a:lnTo>
                    <a:lnTo>
                      <a:pt x="11" y="13"/>
                    </a:lnTo>
                    <a:lnTo>
                      <a:pt x="24" y="3"/>
                    </a:lnTo>
                    <a:lnTo>
                      <a:pt x="32" y="1"/>
                    </a:lnTo>
                    <a:lnTo>
                      <a:pt x="40" y="0"/>
                    </a:lnTo>
                    <a:lnTo>
                      <a:pt x="40"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7" name="Freeform 71"/>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0 60000 65536"/>
                  <a:gd name="T15" fmla="*/ 0 60000 65536"/>
                  <a:gd name="T16" fmla="*/ 0 60000 65536"/>
                  <a:gd name="T17" fmla="*/ 0 60000 65536"/>
                  <a:gd name="T18" fmla="*/ 0 60000 65536"/>
                  <a:gd name="T19" fmla="*/ 0 60000 65536"/>
                  <a:gd name="T20" fmla="*/ 0 60000 65536"/>
                  <a:gd name="T21" fmla="*/ 0 w 40"/>
                  <a:gd name="T22" fmla="*/ 0 h 45"/>
                  <a:gd name="T23" fmla="*/ 40 w 4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5">
                    <a:moveTo>
                      <a:pt x="0" y="45"/>
                    </a:moveTo>
                    <a:lnTo>
                      <a:pt x="2" y="35"/>
                    </a:lnTo>
                    <a:lnTo>
                      <a:pt x="3" y="27"/>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21" name="Group 72"/>
            <p:cNvGrpSpPr>
              <a:grpSpLocks/>
            </p:cNvGrpSpPr>
            <p:nvPr/>
          </p:nvGrpSpPr>
          <p:grpSpPr bwMode="auto">
            <a:xfrm>
              <a:off x="2524" y="3816"/>
              <a:ext cx="74" cy="45"/>
              <a:chOff x="2430" y="3240"/>
              <a:chExt cx="74" cy="45"/>
            </a:xfrm>
          </p:grpSpPr>
          <p:sp>
            <p:nvSpPr>
              <p:cNvPr id="68744" name="Freeform 73"/>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2 w 74"/>
                  <a:gd name="T23" fmla="*/ 45 h 45"/>
                  <a:gd name="T24" fmla="*/ 0 w 74"/>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5"/>
                  <a:gd name="T41" fmla="*/ 74 w 7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lnTo>
                      <a:pt x="2"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5" name="Freeform 74"/>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5"/>
                  <a:gd name="T35" fmla="*/ 74 w 7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22" name="Rectangle 75"/>
            <p:cNvSpPr>
              <a:spLocks noChangeArrowheads="1"/>
            </p:cNvSpPr>
            <p:nvPr/>
          </p:nvSpPr>
          <p:spPr bwMode="auto">
            <a:xfrm>
              <a:off x="2207" y="3971"/>
              <a:ext cx="368" cy="46"/>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23" name="Line 76"/>
            <p:cNvSpPr>
              <a:spLocks noChangeShapeType="1"/>
            </p:cNvSpPr>
            <p:nvPr/>
          </p:nvSpPr>
          <p:spPr bwMode="auto">
            <a:xfrm flipV="1">
              <a:off x="2183" y="3141"/>
              <a:ext cx="152"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4" name="Line 77"/>
            <p:cNvSpPr>
              <a:spLocks noChangeShapeType="1"/>
            </p:cNvSpPr>
            <p:nvPr/>
          </p:nvSpPr>
          <p:spPr bwMode="auto">
            <a:xfrm>
              <a:off x="2337" y="3142"/>
              <a:ext cx="152"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5" name="Line 78"/>
            <p:cNvSpPr>
              <a:spLocks noChangeShapeType="1"/>
            </p:cNvSpPr>
            <p:nvPr/>
          </p:nvSpPr>
          <p:spPr bwMode="auto">
            <a:xfrm flipV="1">
              <a:off x="2401" y="3259"/>
              <a:ext cx="1" cy="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6" name="Rectangle 79"/>
            <p:cNvSpPr>
              <a:spLocks noChangeArrowheads="1"/>
            </p:cNvSpPr>
            <p:nvPr/>
          </p:nvSpPr>
          <p:spPr bwMode="auto">
            <a:xfrm>
              <a:off x="1967" y="3595"/>
              <a:ext cx="808" cy="122"/>
            </a:xfrm>
            <a:prstGeom prst="rect">
              <a:avLst/>
            </a:prstGeom>
            <a:solidFill>
              <a:srgbClr val="FFFFFF"/>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27" name="Line 80"/>
            <p:cNvSpPr>
              <a:spLocks noChangeShapeType="1"/>
            </p:cNvSpPr>
            <p:nvPr/>
          </p:nvSpPr>
          <p:spPr bwMode="auto">
            <a:xfrm flipV="1">
              <a:off x="2457" y="3654"/>
              <a:ext cx="1"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8" name="Line 81"/>
            <p:cNvSpPr>
              <a:spLocks noChangeShapeType="1"/>
            </p:cNvSpPr>
            <p:nvPr/>
          </p:nvSpPr>
          <p:spPr bwMode="auto">
            <a:xfrm flipV="1">
              <a:off x="2430" y="3566"/>
              <a:ext cx="1" cy="7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9" name="Line 82"/>
            <p:cNvSpPr>
              <a:spLocks noChangeShapeType="1"/>
            </p:cNvSpPr>
            <p:nvPr/>
          </p:nvSpPr>
          <p:spPr bwMode="auto">
            <a:xfrm>
              <a:off x="2478" y="3661"/>
              <a:ext cx="4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0" name="Line 83"/>
            <p:cNvSpPr>
              <a:spLocks noChangeShapeType="1"/>
            </p:cNvSpPr>
            <p:nvPr/>
          </p:nvSpPr>
          <p:spPr bwMode="auto">
            <a:xfrm flipV="1">
              <a:off x="2519" y="3664"/>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31" name="Group 84"/>
            <p:cNvGrpSpPr>
              <a:grpSpLocks/>
            </p:cNvGrpSpPr>
            <p:nvPr/>
          </p:nvGrpSpPr>
          <p:grpSpPr bwMode="auto">
            <a:xfrm>
              <a:off x="2457" y="3641"/>
              <a:ext cx="19" cy="16"/>
              <a:chOff x="2363" y="3065"/>
              <a:chExt cx="19" cy="16"/>
            </a:xfrm>
          </p:grpSpPr>
          <p:sp>
            <p:nvSpPr>
              <p:cNvPr id="68742" name="Freeform 85"/>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19 w 19"/>
                  <a:gd name="T11" fmla="*/ 16 h 16"/>
                  <a:gd name="T12" fmla="*/ 0 w 19"/>
                  <a:gd name="T13" fmla="*/ 16 h 16"/>
                  <a:gd name="T14" fmla="*/ 0 60000 65536"/>
                  <a:gd name="T15" fmla="*/ 0 60000 65536"/>
                  <a:gd name="T16" fmla="*/ 0 60000 65536"/>
                  <a:gd name="T17" fmla="*/ 0 60000 65536"/>
                  <a:gd name="T18" fmla="*/ 0 60000 65536"/>
                  <a:gd name="T19" fmla="*/ 0 60000 65536"/>
                  <a:gd name="T20" fmla="*/ 0 60000 65536"/>
                  <a:gd name="T21" fmla="*/ 0 w 19"/>
                  <a:gd name="T22" fmla="*/ 0 h 16"/>
                  <a:gd name="T23" fmla="*/ 19 w 1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6">
                    <a:moveTo>
                      <a:pt x="0" y="16"/>
                    </a:moveTo>
                    <a:lnTo>
                      <a:pt x="1" y="10"/>
                    </a:lnTo>
                    <a:lnTo>
                      <a:pt x="5" y="5"/>
                    </a:lnTo>
                    <a:lnTo>
                      <a:pt x="11" y="2"/>
                    </a:lnTo>
                    <a:lnTo>
                      <a:pt x="19" y="0"/>
                    </a:lnTo>
                    <a:lnTo>
                      <a:pt x="19"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3" name="Freeform 86"/>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16"/>
                    </a:moveTo>
                    <a:lnTo>
                      <a:pt x="1" y="10"/>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32" name="Group 87"/>
            <p:cNvGrpSpPr>
              <a:grpSpLocks/>
            </p:cNvGrpSpPr>
            <p:nvPr/>
          </p:nvGrpSpPr>
          <p:grpSpPr bwMode="auto">
            <a:xfrm>
              <a:off x="2478" y="3641"/>
              <a:ext cx="22" cy="18"/>
              <a:chOff x="2384" y="3065"/>
              <a:chExt cx="22" cy="18"/>
            </a:xfrm>
          </p:grpSpPr>
          <p:sp>
            <p:nvSpPr>
              <p:cNvPr id="68740" name="Freeform 88"/>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1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9" y="2"/>
                    </a:lnTo>
                    <a:lnTo>
                      <a:pt x="16" y="5"/>
                    </a:lnTo>
                    <a:lnTo>
                      <a:pt x="20" y="12"/>
                    </a:lnTo>
                    <a:lnTo>
                      <a:pt x="22" y="18"/>
                    </a:lnTo>
                    <a:lnTo>
                      <a:pt x="1"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1" name="Freeform 89"/>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9" y="2"/>
                    </a:lnTo>
                    <a:lnTo>
                      <a:pt x="16" y="5"/>
                    </a:lnTo>
                    <a:lnTo>
                      <a:pt x="20" y="12"/>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33" name="Line 90"/>
            <p:cNvSpPr>
              <a:spLocks noChangeShapeType="1"/>
            </p:cNvSpPr>
            <p:nvPr/>
          </p:nvSpPr>
          <p:spPr bwMode="auto">
            <a:xfrm>
              <a:off x="2543" y="3641"/>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34" name="Group 91"/>
            <p:cNvGrpSpPr>
              <a:grpSpLocks/>
            </p:cNvGrpSpPr>
            <p:nvPr/>
          </p:nvGrpSpPr>
          <p:grpSpPr bwMode="auto">
            <a:xfrm>
              <a:off x="2430" y="3597"/>
              <a:ext cx="40" cy="44"/>
              <a:chOff x="2336" y="3021"/>
              <a:chExt cx="40" cy="44"/>
            </a:xfrm>
          </p:grpSpPr>
          <p:sp>
            <p:nvSpPr>
              <p:cNvPr id="68738" name="Freeform 92"/>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40 w 40"/>
                  <a:gd name="T15" fmla="*/ 44 h 44"/>
                  <a:gd name="T16" fmla="*/ 0 w 4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4"/>
                  <a:gd name="T29" fmla="*/ 40 w 4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4">
                    <a:moveTo>
                      <a:pt x="0" y="44"/>
                    </a:moveTo>
                    <a:lnTo>
                      <a:pt x="1" y="36"/>
                    </a:lnTo>
                    <a:lnTo>
                      <a:pt x="3" y="27"/>
                    </a:lnTo>
                    <a:lnTo>
                      <a:pt x="11" y="12"/>
                    </a:lnTo>
                    <a:lnTo>
                      <a:pt x="24" y="3"/>
                    </a:lnTo>
                    <a:lnTo>
                      <a:pt x="32" y="1"/>
                    </a:lnTo>
                    <a:lnTo>
                      <a:pt x="40" y="0"/>
                    </a:lnTo>
                    <a:lnTo>
                      <a:pt x="40" y="44"/>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39" name="Freeform 93"/>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0 60000 65536"/>
                  <a:gd name="T15" fmla="*/ 0 60000 65536"/>
                  <a:gd name="T16" fmla="*/ 0 60000 65536"/>
                  <a:gd name="T17" fmla="*/ 0 60000 65536"/>
                  <a:gd name="T18" fmla="*/ 0 60000 65536"/>
                  <a:gd name="T19" fmla="*/ 0 60000 65536"/>
                  <a:gd name="T20" fmla="*/ 0 60000 65536"/>
                  <a:gd name="T21" fmla="*/ 0 w 40"/>
                  <a:gd name="T22" fmla="*/ 0 h 44"/>
                  <a:gd name="T23" fmla="*/ 40 w 4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4">
                    <a:moveTo>
                      <a:pt x="0" y="44"/>
                    </a:moveTo>
                    <a:lnTo>
                      <a:pt x="1" y="36"/>
                    </a:lnTo>
                    <a:lnTo>
                      <a:pt x="3" y="27"/>
                    </a:lnTo>
                    <a:lnTo>
                      <a:pt x="11" y="12"/>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35" name="Group 94"/>
            <p:cNvGrpSpPr>
              <a:grpSpLocks/>
            </p:cNvGrpSpPr>
            <p:nvPr/>
          </p:nvGrpSpPr>
          <p:grpSpPr bwMode="auto">
            <a:xfrm>
              <a:off x="2470" y="3597"/>
              <a:ext cx="73" cy="44"/>
              <a:chOff x="2376" y="3021"/>
              <a:chExt cx="73" cy="44"/>
            </a:xfrm>
          </p:grpSpPr>
          <p:sp>
            <p:nvSpPr>
              <p:cNvPr id="68736" name="Freeform 95"/>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1 w 73"/>
                  <a:gd name="T19" fmla="*/ 44 h 44"/>
                  <a:gd name="T20" fmla="*/ 0 w 73"/>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4"/>
                  <a:gd name="T35" fmla="*/ 73 w 7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4">
                    <a:moveTo>
                      <a:pt x="0" y="0"/>
                    </a:moveTo>
                    <a:lnTo>
                      <a:pt x="14" y="1"/>
                    </a:lnTo>
                    <a:lnTo>
                      <a:pt x="28" y="3"/>
                    </a:lnTo>
                    <a:lnTo>
                      <a:pt x="41" y="8"/>
                    </a:lnTo>
                    <a:lnTo>
                      <a:pt x="52" y="12"/>
                    </a:lnTo>
                    <a:lnTo>
                      <a:pt x="60" y="20"/>
                    </a:lnTo>
                    <a:lnTo>
                      <a:pt x="68" y="27"/>
                    </a:lnTo>
                    <a:lnTo>
                      <a:pt x="72" y="36"/>
                    </a:lnTo>
                    <a:lnTo>
                      <a:pt x="73" y="44"/>
                    </a:lnTo>
                    <a:lnTo>
                      <a:pt x="1"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37" name="Freeform 96"/>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4"/>
                  <a:gd name="T29" fmla="*/ 73 w 7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4">
                    <a:moveTo>
                      <a:pt x="0" y="0"/>
                    </a:moveTo>
                    <a:lnTo>
                      <a:pt x="14" y="1"/>
                    </a:lnTo>
                    <a:lnTo>
                      <a:pt x="28" y="3"/>
                    </a:lnTo>
                    <a:lnTo>
                      <a:pt x="41" y="8"/>
                    </a:lnTo>
                    <a:lnTo>
                      <a:pt x="52" y="12"/>
                    </a:lnTo>
                    <a:lnTo>
                      <a:pt x="60" y="20"/>
                    </a:lnTo>
                    <a:lnTo>
                      <a:pt x="68" y="27"/>
                    </a:lnTo>
                    <a:lnTo>
                      <a:pt x="72" y="36"/>
                    </a:lnTo>
                    <a:lnTo>
                      <a:pt x="73"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68623" name="Group 97"/>
          <p:cNvGrpSpPr>
            <a:grpSpLocks/>
          </p:cNvGrpSpPr>
          <p:nvPr/>
        </p:nvGrpSpPr>
        <p:grpSpPr bwMode="auto">
          <a:xfrm>
            <a:off x="6400800" y="4876800"/>
            <a:ext cx="1184275" cy="1390650"/>
            <a:chOff x="1967" y="3141"/>
            <a:chExt cx="808" cy="876"/>
          </a:xfrm>
        </p:grpSpPr>
        <p:grpSp>
          <p:nvGrpSpPr>
            <p:cNvPr id="68624" name="Group 98"/>
            <p:cNvGrpSpPr>
              <a:grpSpLocks/>
            </p:cNvGrpSpPr>
            <p:nvPr/>
          </p:nvGrpSpPr>
          <p:grpSpPr bwMode="auto">
            <a:xfrm>
              <a:off x="1967" y="3505"/>
              <a:ext cx="808" cy="309"/>
              <a:chOff x="1873" y="2929"/>
              <a:chExt cx="808" cy="309"/>
            </a:xfrm>
          </p:grpSpPr>
          <p:sp>
            <p:nvSpPr>
              <p:cNvPr id="68695" name="Rectangle 99"/>
              <p:cNvSpPr>
                <a:spLocks noChangeArrowheads="1"/>
              </p:cNvSpPr>
              <p:nvPr/>
            </p:nvSpPr>
            <p:spPr bwMode="auto">
              <a:xfrm>
                <a:off x="1873" y="2929"/>
                <a:ext cx="807" cy="30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96" name="Rectangle 100"/>
              <p:cNvSpPr>
                <a:spLocks noChangeArrowheads="1"/>
              </p:cNvSpPr>
              <p:nvPr/>
            </p:nvSpPr>
            <p:spPr bwMode="auto">
              <a:xfrm>
                <a:off x="1873" y="2929"/>
                <a:ext cx="808" cy="3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8625" name="Line 101"/>
            <p:cNvSpPr>
              <a:spLocks noChangeShapeType="1"/>
            </p:cNvSpPr>
            <p:nvPr/>
          </p:nvSpPr>
          <p:spPr bwMode="auto">
            <a:xfrm flipV="1">
              <a:off x="2270" y="3259"/>
              <a:ext cx="1" cy="70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6" name="Line 102"/>
            <p:cNvSpPr>
              <a:spLocks noChangeShapeType="1"/>
            </p:cNvSpPr>
            <p:nvPr/>
          </p:nvSpPr>
          <p:spPr bwMode="auto">
            <a:xfrm flipV="1">
              <a:off x="2508" y="3873"/>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7" name="Line 103"/>
            <p:cNvSpPr>
              <a:spLocks noChangeShapeType="1"/>
            </p:cNvSpPr>
            <p:nvPr/>
          </p:nvSpPr>
          <p:spPr bwMode="auto">
            <a:xfrm flipV="1">
              <a:off x="2484" y="3768"/>
              <a:ext cx="1" cy="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8" name="Line 104"/>
            <p:cNvSpPr>
              <a:spLocks noChangeShapeType="1"/>
            </p:cNvSpPr>
            <p:nvPr/>
          </p:nvSpPr>
          <p:spPr bwMode="auto">
            <a:xfrm>
              <a:off x="2503" y="3774"/>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9" name="Line 105"/>
            <p:cNvSpPr>
              <a:spLocks noChangeShapeType="1"/>
            </p:cNvSpPr>
            <p:nvPr/>
          </p:nvSpPr>
          <p:spPr bwMode="auto">
            <a:xfrm flipV="1">
              <a:off x="2546" y="3777"/>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30" name="Group 106"/>
            <p:cNvGrpSpPr>
              <a:grpSpLocks/>
            </p:cNvGrpSpPr>
            <p:nvPr/>
          </p:nvGrpSpPr>
          <p:grpSpPr bwMode="auto">
            <a:xfrm>
              <a:off x="2484" y="3755"/>
              <a:ext cx="19" cy="18"/>
              <a:chOff x="2390" y="3179"/>
              <a:chExt cx="19" cy="18"/>
            </a:xfrm>
          </p:grpSpPr>
          <p:sp>
            <p:nvSpPr>
              <p:cNvPr id="68693" name="Freeform 107"/>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19 w 19"/>
                  <a:gd name="T11" fmla="*/ 18 h 18"/>
                  <a:gd name="T12" fmla="*/ 0 w 19"/>
                  <a:gd name="T13" fmla="*/ 18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8"/>
                    </a:moveTo>
                    <a:lnTo>
                      <a:pt x="2" y="11"/>
                    </a:lnTo>
                    <a:lnTo>
                      <a:pt x="5" y="5"/>
                    </a:lnTo>
                    <a:lnTo>
                      <a:pt x="11" y="2"/>
                    </a:ln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4" name="Freeform 108"/>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lnTo>
                      <a:pt x="2" y="11"/>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31" name="Group 109"/>
            <p:cNvGrpSpPr>
              <a:grpSpLocks/>
            </p:cNvGrpSpPr>
            <p:nvPr/>
          </p:nvGrpSpPr>
          <p:grpSpPr bwMode="auto">
            <a:xfrm>
              <a:off x="2505" y="3755"/>
              <a:ext cx="22" cy="19"/>
              <a:chOff x="2411" y="3179"/>
              <a:chExt cx="22" cy="19"/>
            </a:xfrm>
          </p:grpSpPr>
          <p:sp>
            <p:nvSpPr>
              <p:cNvPr id="68691" name="Freeform 110"/>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w 22"/>
                  <a:gd name="T13" fmla="*/ 19 h 19"/>
                  <a:gd name="T14" fmla="*/ 0 w 22"/>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9"/>
                  <a:gd name="T26" fmla="*/ 22 w 2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9">
                    <a:moveTo>
                      <a:pt x="0" y="0"/>
                    </a:moveTo>
                    <a:lnTo>
                      <a:pt x="0" y="0"/>
                    </a:lnTo>
                    <a:lnTo>
                      <a:pt x="9" y="2"/>
                    </a:lnTo>
                    <a:lnTo>
                      <a:pt x="16" y="5"/>
                    </a:lnTo>
                    <a:lnTo>
                      <a:pt x="21" y="11"/>
                    </a:lnTo>
                    <a:lnTo>
                      <a:pt x="22"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2" name="Freeform 111"/>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0" y="0"/>
                    </a:moveTo>
                    <a:lnTo>
                      <a:pt x="0" y="0"/>
                    </a:lnTo>
                    <a:lnTo>
                      <a:pt x="9" y="2"/>
                    </a:lnTo>
                    <a:lnTo>
                      <a:pt x="16" y="5"/>
                    </a:lnTo>
                    <a:lnTo>
                      <a:pt x="21" y="11"/>
                    </a:lnTo>
                    <a:lnTo>
                      <a:pt x="22"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32" name="Line 112"/>
            <p:cNvSpPr>
              <a:spLocks noChangeShapeType="1"/>
            </p:cNvSpPr>
            <p:nvPr/>
          </p:nvSpPr>
          <p:spPr bwMode="auto">
            <a:xfrm>
              <a:off x="2570" y="3755"/>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33" name="Group 113"/>
            <p:cNvGrpSpPr>
              <a:grpSpLocks/>
            </p:cNvGrpSpPr>
            <p:nvPr/>
          </p:nvGrpSpPr>
          <p:grpSpPr bwMode="auto">
            <a:xfrm>
              <a:off x="2457" y="3712"/>
              <a:ext cx="40" cy="43"/>
              <a:chOff x="2363" y="3136"/>
              <a:chExt cx="40" cy="43"/>
            </a:xfrm>
          </p:grpSpPr>
          <p:sp>
            <p:nvSpPr>
              <p:cNvPr id="68689" name="Freeform 114"/>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40 w 40"/>
                  <a:gd name="T15" fmla="*/ 43 h 43"/>
                  <a:gd name="T16" fmla="*/ 0 w 40"/>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0" y="43"/>
                    </a:moveTo>
                    <a:lnTo>
                      <a:pt x="1" y="35"/>
                    </a:lnTo>
                    <a:lnTo>
                      <a:pt x="3" y="25"/>
                    </a:lnTo>
                    <a:lnTo>
                      <a:pt x="11" y="13"/>
                    </a:lnTo>
                    <a:lnTo>
                      <a:pt x="24" y="3"/>
                    </a:lnTo>
                    <a:lnTo>
                      <a:pt x="32" y="1"/>
                    </a:lnTo>
                    <a:lnTo>
                      <a:pt x="40" y="0"/>
                    </a:lnTo>
                    <a:lnTo>
                      <a:pt x="40" y="43"/>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0" name="Freeform 115"/>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0 60000 65536"/>
                  <a:gd name="T15" fmla="*/ 0 60000 65536"/>
                  <a:gd name="T16" fmla="*/ 0 60000 65536"/>
                  <a:gd name="T17" fmla="*/ 0 60000 65536"/>
                  <a:gd name="T18" fmla="*/ 0 60000 65536"/>
                  <a:gd name="T19" fmla="*/ 0 60000 65536"/>
                  <a:gd name="T20" fmla="*/ 0 60000 65536"/>
                  <a:gd name="T21" fmla="*/ 0 w 40"/>
                  <a:gd name="T22" fmla="*/ 0 h 43"/>
                  <a:gd name="T23" fmla="*/ 40 w 4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3">
                    <a:moveTo>
                      <a:pt x="0" y="43"/>
                    </a:moveTo>
                    <a:lnTo>
                      <a:pt x="1" y="35"/>
                    </a:lnTo>
                    <a:lnTo>
                      <a:pt x="3" y="25"/>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34" name="Group 116"/>
            <p:cNvGrpSpPr>
              <a:grpSpLocks/>
            </p:cNvGrpSpPr>
            <p:nvPr/>
          </p:nvGrpSpPr>
          <p:grpSpPr bwMode="auto">
            <a:xfrm>
              <a:off x="2497" y="3712"/>
              <a:ext cx="73" cy="43"/>
              <a:chOff x="2403" y="3136"/>
              <a:chExt cx="73" cy="43"/>
            </a:xfrm>
          </p:grpSpPr>
          <p:sp>
            <p:nvSpPr>
              <p:cNvPr id="68687" name="Freeform 117"/>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w 73"/>
                  <a:gd name="T21" fmla="*/ 43 h 43"/>
                  <a:gd name="T22" fmla="*/ 0 w 7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3"/>
                  <a:gd name="T38" fmla="*/ 73 w 7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3">
                    <a:moveTo>
                      <a:pt x="0" y="0"/>
                    </a:moveTo>
                    <a:lnTo>
                      <a:pt x="0" y="0"/>
                    </a:lnTo>
                    <a:lnTo>
                      <a:pt x="14" y="1"/>
                    </a:lnTo>
                    <a:lnTo>
                      <a:pt x="29" y="3"/>
                    </a:lnTo>
                    <a:lnTo>
                      <a:pt x="41" y="8"/>
                    </a:lnTo>
                    <a:lnTo>
                      <a:pt x="53" y="13"/>
                    </a:lnTo>
                    <a:lnTo>
                      <a:pt x="61" y="19"/>
                    </a:lnTo>
                    <a:lnTo>
                      <a:pt x="69" y="25"/>
                    </a:lnTo>
                    <a:lnTo>
                      <a:pt x="72" y="35"/>
                    </a:lnTo>
                    <a:lnTo>
                      <a:pt x="73" y="43"/>
                    </a:lnTo>
                    <a:lnTo>
                      <a:pt x="0"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8" name="Freeform 118"/>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3"/>
                  <a:gd name="T32" fmla="*/ 73 w 7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3">
                    <a:moveTo>
                      <a:pt x="0" y="0"/>
                    </a:moveTo>
                    <a:lnTo>
                      <a:pt x="0" y="0"/>
                    </a:lnTo>
                    <a:lnTo>
                      <a:pt x="14" y="1"/>
                    </a:lnTo>
                    <a:lnTo>
                      <a:pt x="29" y="3"/>
                    </a:lnTo>
                    <a:lnTo>
                      <a:pt x="41" y="8"/>
                    </a:lnTo>
                    <a:lnTo>
                      <a:pt x="53" y="13"/>
                    </a:lnTo>
                    <a:lnTo>
                      <a:pt x="61" y="19"/>
                    </a:lnTo>
                    <a:lnTo>
                      <a:pt x="69" y="25"/>
                    </a:lnTo>
                    <a:lnTo>
                      <a:pt x="72" y="35"/>
                    </a:lnTo>
                    <a:lnTo>
                      <a:pt x="73"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35" name="Line 119"/>
            <p:cNvSpPr>
              <a:spLocks noChangeShapeType="1"/>
            </p:cNvSpPr>
            <p:nvPr/>
          </p:nvSpPr>
          <p:spPr bwMode="auto">
            <a:xfrm>
              <a:off x="2457" y="3571"/>
              <a:ext cx="3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36" name="Line 120"/>
            <p:cNvSpPr>
              <a:spLocks noChangeShapeType="1"/>
            </p:cNvSpPr>
            <p:nvPr/>
          </p:nvSpPr>
          <p:spPr bwMode="auto">
            <a:xfrm flipV="1">
              <a:off x="2495" y="3574"/>
              <a:ext cx="47"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37" name="Group 121"/>
            <p:cNvGrpSpPr>
              <a:grpSpLocks/>
            </p:cNvGrpSpPr>
            <p:nvPr/>
          </p:nvGrpSpPr>
          <p:grpSpPr bwMode="auto">
            <a:xfrm>
              <a:off x="2439" y="3555"/>
              <a:ext cx="16" cy="14"/>
              <a:chOff x="2345" y="2979"/>
              <a:chExt cx="16" cy="14"/>
            </a:xfrm>
          </p:grpSpPr>
          <p:sp>
            <p:nvSpPr>
              <p:cNvPr id="68685" name="Freeform 122"/>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16 w 16"/>
                  <a:gd name="T11" fmla="*/ 14 h 14"/>
                  <a:gd name="T12" fmla="*/ 0 w 16"/>
                  <a:gd name="T13" fmla="*/ 14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14"/>
                    </a:moveTo>
                    <a:lnTo>
                      <a:pt x="2" y="10"/>
                    </a:lnTo>
                    <a:lnTo>
                      <a:pt x="5" y="5"/>
                    </a:lnTo>
                    <a:lnTo>
                      <a:pt x="10" y="2"/>
                    </a:lnTo>
                    <a:lnTo>
                      <a:pt x="16" y="0"/>
                    </a:lnTo>
                    <a:lnTo>
                      <a:pt x="16"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6" name="Freeform 123"/>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2" y="10"/>
                    </a:lnTo>
                    <a:lnTo>
                      <a:pt x="5" y="5"/>
                    </a:lnTo>
                    <a:lnTo>
                      <a:pt x="10" y="2"/>
                    </a:lnTo>
                    <a:lnTo>
                      <a:pt x="1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38" name="Group 124"/>
            <p:cNvGrpSpPr>
              <a:grpSpLocks/>
            </p:cNvGrpSpPr>
            <p:nvPr/>
          </p:nvGrpSpPr>
          <p:grpSpPr bwMode="auto">
            <a:xfrm>
              <a:off x="2458" y="3555"/>
              <a:ext cx="20" cy="14"/>
              <a:chOff x="2364" y="2979"/>
              <a:chExt cx="20" cy="14"/>
            </a:xfrm>
          </p:grpSpPr>
          <p:sp>
            <p:nvSpPr>
              <p:cNvPr id="68683" name="Freeform 125"/>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2 w 20"/>
                  <a:gd name="T11" fmla="*/ 14 h 14"/>
                  <a:gd name="T12" fmla="*/ 0 w 20"/>
                  <a:gd name="T13" fmla="*/ 0 h 14"/>
                  <a:gd name="T14" fmla="*/ 0 60000 65536"/>
                  <a:gd name="T15" fmla="*/ 0 60000 65536"/>
                  <a:gd name="T16" fmla="*/ 0 60000 65536"/>
                  <a:gd name="T17" fmla="*/ 0 60000 65536"/>
                  <a:gd name="T18" fmla="*/ 0 60000 65536"/>
                  <a:gd name="T19" fmla="*/ 0 60000 65536"/>
                  <a:gd name="T20" fmla="*/ 0 60000 65536"/>
                  <a:gd name="T21" fmla="*/ 0 w 20"/>
                  <a:gd name="T22" fmla="*/ 0 h 14"/>
                  <a:gd name="T23" fmla="*/ 20 w 2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4">
                    <a:moveTo>
                      <a:pt x="0" y="0"/>
                    </a:moveTo>
                    <a:lnTo>
                      <a:pt x="8" y="2"/>
                    </a:lnTo>
                    <a:lnTo>
                      <a:pt x="15" y="5"/>
                    </a:lnTo>
                    <a:lnTo>
                      <a:pt x="18" y="10"/>
                    </a:lnTo>
                    <a:lnTo>
                      <a:pt x="20"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4" name="Freeform 126"/>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0" y="0"/>
                    </a:moveTo>
                    <a:lnTo>
                      <a:pt x="8" y="2"/>
                    </a:lnTo>
                    <a:lnTo>
                      <a:pt x="15" y="5"/>
                    </a:lnTo>
                    <a:lnTo>
                      <a:pt x="18" y="10"/>
                    </a:lnTo>
                    <a:lnTo>
                      <a:pt x="20" y="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39" name="Line 127"/>
            <p:cNvSpPr>
              <a:spLocks noChangeShapeType="1"/>
            </p:cNvSpPr>
            <p:nvPr/>
          </p:nvSpPr>
          <p:spPr bwMode="auto">
            <a:xfrm>
              <a:off x="2519" y="3555"/>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40" name="Group 128"/>
            <p:cNvGrpSpPr>
              <a:grpSpLocks/>
            </p:cNvGrpSpPr>
            <p:nvPr/>
          </p:nvGrpSpPr>
          <p:grpSpPr bwMode="auto">
            <a:xfrm>
              <a:off x="2414" y="3518"/>
              <a:ext cx="36" cy="37"/>
              <a:chOff x="2320" y="2942"/>
              <a:chExt cx="36" cy="37"/>
            </a:xfrm>
          </p:grpSpPr>
          <p:sp>
            <p:nvSpPr>
              <p:cNvPr id="68681" name="Freeform 129"/>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36 w 36"/>
                  <a:gd name="T11" fmla="*/ 37 h 37"/>
                  <a:gd name="T12" fmla="*/ 0 w 36"/>
                  <a:gd name="T13" fmla="*/ 37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0" y="37"/>
                    </a:moveTo>
                    <a:lnTo>
                      <a:pt x="3" y="23"/>
                    </a:lnTo>
                    <a:lnTo>
                      <a:pt x="11" y="11"/>
                    </a:lnTo>
                    <a:lnTo>
                      <a:pt x="22" y="3"/>
                    </a:lnTo>
                    <a:lnTo>
                      <a:pt x="36" y="0"/>
                    </a:lnTo>
                    <a:lnTo>
                      <a:pt x="36"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2" name="Freeform 130"/>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37"/>
                    </a:moveTo>
                    <a:lnTo>
                      <a:pt x="3" y="23"/>
                    </a:lnTo>
                    <a:lnTo>
                      <a:pt x="11" y="11"/>
                    </a:lnTo>
                    <a:lnTo>
                      <a:pt x="22" y="3"/>
                    </a:lnTo>
                    <a:lnTo>
                      <a:pt x="3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41" name="Group 131"/>
            <p:cNvGrpSpPr>
              <a:grpSpLocks/>
            </p:cNvGrpSpPr>
            <p:nvPr/>
          </p:nvGrpSpPr>
          <p:grpSpPr bwMode="auto">
            <a:xfrm>
              <a:off x="2450" y="3518"/>
              <a:ext cx="69" cy="37"/>
              <a:chOff x="2356" y="2942"/>
              <a:chExt cx="69" cy="37"/>
            </a:xfrm>
          </p:grpSpPr>
          <p:sp>
            <p:nvSpPr>
              <p:cNvPr id="68679" name="Freeform 132"/>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2 w 69"/>
                  <a:gd name="T17" fmla="*/ 37 h 37"/>
                  <a:gd name="T18" fmla="*/ 0 w 6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7"/>
                  <a:gd name="T32" fmla="*/ 69 w 6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7">
                    <a:moveTo>
                      <a:pt x="0" y="0"/>
                    </a:moveTo>
                    <a:lnTo>
                      <a:pt x="28" y="3"/>
                    </a:lnTo>
                    <a:lnTo>
                      <a:pt x="39" y="7"/>
                    </a:lnTo>
                    <a:lnTo>
                      <a:pt x="50" y="11"/>
                    </a:lnTo>
                    <a:lnTo>
                      <a:pt x="58" y="16"/>
                    </a:lnTo>
                    <a:lnTo>
                      <a:pt x="64" y="23"/>
                    </a:lnTo>
                    <a:lnTo>
                      <a:pt x="68" y="29"/>
                    </a:lnTo>
                    <a:lnTo>
                      <a:pt x="69" y="37"/>
                    </a:lnTo>
                    <a:lnTo>
                      <a:pt x="2"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0" name="Freeform 133"/>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7"/>
                  <a:gd name="T26" fmla="*/ 69 w 6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7">
                    <a:moveTo>
                      <a:pt x="0" y="0"/>
                    </a:moveTo>
                    <a:lnTo>
                      <a:pt x="28" y="3"/>
                    </a:lnTo>
                    <a:lnTo>
                      <a:pt x="39" y="7"/>
                    </a:lnTo>
                    <a:lnTo>
                      <a:pt x="50" y="11"/>
                    </a:lnTo>
                    <a:lnTo>
                      <a:pt x="58" y="16"/>
                    </a:lnTo>
                    <a:lnTo>
                      <a:pt x="64" y="23"/>
                    </a:lnTo>
                    <a:lnTo>
                      <a:pt x="68" y="29"/>
                    </a:lnTo>
                    <a:lnTo>
                      <a:pt x="69" y="3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42" name="Line 134"/>
            <p:cNvSpPr>
              <a:spLocks noChangeShapeType="1"/>
            </p:cNvSpPr>
            <p:nvPr/>
          </p:nvSpPr>
          <p:spPr bwMode="auto">
            <a:xfrm>
              <a:off x="2529" y="3880"/>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43" name="Line 135"/>
            <p:cNvSpPr>
              <a:spLocks noChangeShapeType="1"/>
            </p:cNvSpPr>
            <p:nvPr/>
          </p:nvSpPr>
          <p:spPr bwMode="auto">
            <a:xfrm flipV="1">
              <a:off x="2572" y="3883"/>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44" name="Group 136"/>
            <p:cNvGrpSpPr>
              <a:grpSpLocks/>
            </p:cNvGrpSpPr>
            <p:nvPr/>
          </p:nvGrpSpPr>
          <p:grpSpPr bwMode="auto">
            <a:xfrm>
              <a:off x="2508" y="3861"/>
              <a:ext cx="21" cy="16"/>
              <a:chOff x="2414" y="3285"/>
              <a:chExt cx="21" cy="16"/>
            </a:xfrm>
          </p:grpSpPr>
          <p:sp>
            <p:nvSpPr>
              <p:cNvPr id="68677" name="Freeform 137"/>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21 w 21"/>
                  <a:gd name="T11" fmla="*/ 16 h 16"/>
                  <a:gd name="T12" fmla="*/ 0 w 21"/>
                  <a:gd name="T13" fmla="*/ 16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16"/>
                    </a:moveTo>
                    <a:lnTo>
                      <a:pt x="2" y="9"/>
                    </a:lnTo>
                    <a:lnTo>
                      <a:pt x="6" y="4"/>
                    </a:lnTo>
                    <a:lnTo>
                      <a:pt x="13" y="1"/>
                    </a:lnTo>
                    <a:lnTo>
                      <a:pt x="21" y="0"/>
                    </a:lnTo>
                    <a:lnTo>
                      <a:pt x="21"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8" name="Freeform 138"/>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2" y="9"/>
                    </a:lnTo>
                    <a:lnTo>
                      <a:pt x="6" y="4"/>
                    </a:lnTo>
                    <a:lnTo>
                      <a:pt x="13" y="1"/>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45" name="Group 139"/>
            <p:cNvGrpSpPr>
              <a:grpSpLocks/>
            </p:cNvGrpSpPr>
            <p:nvPr/>
          </p:nvGrpSpPr>
          <p:grpSpPr bwMode="auto">
            <a:xfrm>
              <a:off x="2532" y="3861"/>
              <a:ext cx="21" cy="17"/>
              <a:chOff x="2438" y="3285"/>
              <a:chExt cx="21" cy="17"/>
            </a:xfrm>
          </p:grpSpPr>
          <p:sp>
            <p:nvSpPr>
              <p:cNvPr id="68675" name="Freeform 140"/>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w 21"/>
                  <a:gd name="T11" fmla="*/ 17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8" y="1"/>
                    </a:lnTo>
                    <a:lnTo>
                      <a:pt x="14" y="4"/>
                    </a:lnTo>
                    <a:lnTo>
                      <a:pt x="19" y="11"/>
                    </a:lnTo>
                    <a:lnTo>
                      <a:pt x="21"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6" name="Freeform 141"/>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8" y="1"/>
                    </a:lnTo>
                    <a:lnTo>
                      <a:pt x="14" y="4"/>
                    </a:lnTo>
                    <a:lnTo>
                      <a:pt x="19" y="11"/>
                    </a:lnTo>
                    <a:lnTo>
                      <a:pt x="21" y="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46" name="Line 142"/>
            <p:cNvSpPr>
              <a:spLocks noChangeShapeType="1"/>
            </p:cNvSpPr>
            <p:nvPr/>
          </p:nvSpPr>
          <p:spPr bwMode="auto">
            <a:xfrm>
              <a:off x="2598" y="3861"/>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47" name="Group 143"/>
            <p:cNvGrpSpPr>
              <a:grpSpLocks/>
            </p:cNvGrpSpPr>
            <p:nvPr/>
          </p:nvGrpSpPr>
          <p:grpSpPr bwMode="auto">
            <a:xfrm>
              <a:off x="2484" y="3816"/>
              <a:ext cx="40" cy="45"/>
              <a:chOff x="2390" y="3240"/>
              <a:chExt cx="40" cy="45"/>
            </a:xfrm>
          </p:grpSpPr>
          <p:sp>
            <p:nvSpPr>
              <p:cNvPr id="68673" name="Freeform 144"/>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40 w 40"/>
                  <a:gd name="T15" fmla="*/ 45 h 45"/>
                  <a:gd name="T16" fmla="*/ 0 w 40"/>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45"/>
                    </a:moveTo>
                    <a:lnTo>
                      <a:pt x="2" y="35"/>
                    </a:lnTo>
                    <a:lnTo>
                      <a:pt x="3" y="27"/>
                    </a:lnTo>
                    <a:lnTo>
                      <a:pt x="11" y="13"/>
                    </a:lnTo>
                    <a:lnTo>
                      <a:pt x="24" y="3"/>
                    </a:lnTo>
                    <a:lnTo>
                      <a:pt x="32" y="1"/>
                    </a:lnTo>
                    <a:lnTo>
                      <a:pt x="40" y="0"/>
                    </a:lnTo>
                    <a:lnTo>
                      <a:pt x="40"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4" name="Freeform 145"/>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0 60000 65536"/>
                  <a:gd name="T15" fmla="*/ 0 60000 65536"/>
                  <a:gd name="T16" fmla="*/ 0 60000 65536"/>
                  <a:gd name="T17" fmla="*/ 0 60000 65536"/>
                  <a:gd name="T18" fmla="*/ 0 60000 65536"/>
                  <a:gd name="T19" fmla="*/ 0 60000 65536"/>
                  <a:gd name="T20" fmla="*/ 0 60000 65536"/>
                  <a:gd name="T21" fmla="*/ 0 w 40"/>
                  <a:gd name="T22" fmla="*/ 0 h 45"/>
                  <a:gd name="T23" fmla="*/ 40 w 4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5">
                    <a:moveTo>
                      <a:pt x="0" y="45"/>
                    </a:moveTo>
                    <a:lnTo>
                      <a:pt x="2" y="35"/>
                    </a:lnTo>
                    <a:lnTo>
                      <a:pt x="3" y="27"/>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48" name="Group 146"/>
            <p:cNvGrpSpPr>
              <a:grpSpLocks/>
            </p:cNvGrpSpPr>
            <p:nvPr/>
          </p:nvGrpSpPr>
          <p:grpSpPr bwMode="auto">
            <a:xfrm>
              <a:off x="2524" y="3816"/>
              <a:ext cx="74" cy="45"/>
              <a:chOff x="2430" y="3240"/>
              <a:chExt cx="74" cy="45"/>
            </a:xfrm>
          </p:grpSpPr>
          <p:sp>
            <p:nvSpPr>
              <p:cNvPr id="68671" name="Freeform 147"/>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2 w 74"/>
                  <a:gd name="T23" fmla="*/ 45 h 45"/>
                  <a:gd name="T24" fmla="*/ 0 w 74"/>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5"/>
                  <a:gd name="T41" fmla="*/ 74 w 7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lnTo>
                      <a:pt x="2"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2" name="Freeform 148"/>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5"/>
                  <a:gd name="T35" fmla="*/ 74 w 7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49" name="Rectangle 149"/>
            <p:cNvSpPr>
              <a:spLocks noChangeArrowheads="1"/>
            </p:cNvSpPr>
            <p:nvPr/>
          </p:nvSpPr>
          <p:spPr bwMode="auto">
            <a:xfrm>
              <a:off x="2207" y="3971"/>
              <a:ext cx="368" cy="46"/>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50" name="Line 150"/>
            <p:cNvSpPr>
              <a:spLocks noChangeShapeType="1"/>
            </p:cNvSpPr>
            <p:nvPr/>
          </p:nvSpPr>
          <p:spPr bwMode="auto">
            <a:xfrm flipV="1">
              <a:off x="2183" y="3141"/>
              <a:ext cx="152"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1" name="Line 151"/>
            <p:cNvSpPr>
              <a:spLocks noChangeShapeType="1"/>
            </p:cNvSpPr>
            <p:nvPr/>
          </p:nvSpPr>
          <p:spPr bwMode="auto">
            <a:xfrm>
              <a:off x="2337" y="3142"/>
              <a:ext cx="152"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2" name="Line 152"/>
            <p:cNvSpPr>
              <a:spLocks noChangeShapeType="1"/>
            </p:cNvSpPr>
            <p:nvPr/>
          </p:nvSpPr>
          <p:spPr bwMode="auto">
            <a:xfrm flipV="1">
              <a:off x="2401" y="3259"/>
              <a:ext cx="1" cy="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3" name="Rectangle 153"/>
            <p:cNvSpPr>
              <a:spLocks noChangeArrowheads="1"/>
            </p:cNvSpPr>
            <p:nvPr/>
          </p:nvSpPr>
          <p:spPr bwMode="auto">
            <a:xfrm>
              <a:off x="1967" y="3595"/>
              <a:ext cx="808" cy="122"/>
            </a:xfrm>
            <a:prstGeom prst="rect">
              <a:avLst/>
            </a:prstGeom>
            <a:solidFill>
              <a:srgbClr val="FFFFFF"/>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54" name="Line 154"/>
            <p:cNvSpPr>
              <a:spLocks noChangeShapeType="1"/>
            </p:cNvSpPr>
            <p:nvPr/>
          </p:nvSpPr>
          <p:spPr bwMode="auto">
            <a:xfrm flipV="1">
              <a:off x="2457" y="3654"/>
              <a:ext cx="1"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5" name="Line 155"/>
            <p:cNvSpPr>
              <a:spLocks noChangeShapeType="1"/>
            </p:cNvSpPr>
            <p:nvPr/>
          </p:nvSpPr>
          <p:spPr bwMode="auto">
            <a:xfrm flipV="1">
              <a:off x="2430" y="3566"/>
              <a:ext cx="1" cy="7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6" name="Line 156"/>
            <p:cNvSpPr>
              <a:spLocks noChangeShapeType="1"/>
            </p:cNvSpPr>
            <p:nvPr/>
          </p:nvSpPr>
          <p:spPr bwMode="auto">
            <a:xfrm>
              <a:off x="2478" y="3661"/>
              <a:ext cx="4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7" name="Line 157"/>
            <p:cNvSpPr>
              <a:spLocks noChangeShapeType="1"/>
            </p:cNvSpPr>
            <p:nvPr/>
          </p:nvSpPr>
          <p:spPr bwMode="auto">
            <a:xfrm flipV="1">
              <a:off x="2519" y="3664"/>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58" name="Group 158"/>
            <p:cNvGrpSpPr>
              <a:grpSpLocks/>
            </p:cNvGrpSpPr>
            <p:nvPr/>
          </p:nvGrpSpPr>
          <p:grpSpPr bwMode="auto">
            <a:xfrm>
              <a:off x="2457" y="3641"/>
              <a:ext cx="19" cy="16"/>
              <a:chOff x="2363" y="3065"/>
              <a:chExt cx="19" cy="16"/>
            </a:xfrm>
          </p:grpSpPr>
          <p:sp>
            <p:nvSpPr>
              <p:cNvPr id="68669" name="Freeform 159"/>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19 w 19"/>
                  <a:gd name="T11" fmla="*/ 16 h 16"/>
                  <a:gd name="T12" fmla="*/ 0 w 19"/>
                  <a:gd name="T13" fmla="*/ 16 h 16"/>
                  <a:gd name="T14" fmla="*/ 0 60000 65536"/>
                  <a:gd name="T15" fmla="*/ 0 60000 65536"/>
                  <a:gd name="T16" fmla="*/ 0 60000 65536"/>
                  <a:gd name="T17" fmla="*/ 0 60000 65536"/>
                  <a:gd name="T18" fmla="*/ 0 60000 65536"/>
                  <a:gd name="T19" fmla="*/ 0 60000 65536"/>
                  <a:gd name="T20" fmla="*/ 0 60000 65536"/>
                  <a:gd name="T21" fmla="*/ 0 w 19"/>
                  <a:gd name="T22" fmla="*/ 0 h 16"/>
                  <a:gd name="T23" fmla="*/ 19 w 1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6">
                    <a:moveTo>
                      <a:pt x="0" y="16"/>
                    </a:moveTo>
                    <a:lnTo>
                      <a:pt x="1" y="10"/>
                    </a:lnTo>
                    <a:lnTo>
                      <a:pt x="5" y="5"/>
                    </a:lnTo>
                    <a:lnTo>
                      <a:pt x="11" y="2"/>
                    </a:lnTo>
                    <a:lnTo>
                      <a:pt x="19" y="0"/>
                    </a:lnTo>
                    <a:lnTo>
                      <a:pt x="19"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0" name="Freeform 160"/>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16"/>
                    </a:moveTo>
                    <a:lnTo>
                      <a:pt x="1" y="10"/>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59" name="Group 161"/>
            <p:cNvGrpSpPr>
              <a:grpSpLocks/>
            </p:cNvGrpSpPr>
            <p:nvPr/>
          </p:nvGrpSpPr>
          <p:grpSpPr bwMode="auto">
            <a:xfrm>
              <a:off x="2478" y="3641"/>
              <a:ext cx="22" cy="18"/>
              <a:chOff x="2384" y="3065"/>
              <a:chExt cx="22" cy="18"/>
            </a:xfrm>
          </p:grpSpPr>
          <p:sp>
            <p:nvSpPr>
              <p:cNvPr id="68667" name="Freeform 162"/>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1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9" y="2"/>
                    </a:lnTo>
                    <a:lnTo>
                      <a:pt x="16" y="5"/>
                    </a:lnTo>
                    <a:lnTo>
                      <a:pt x="20" y="12"/>
                    </a:lnTo>
                    <a:lnTo>
                      <a:pt x="22" y="18"/>
                    </a:lnTo>
                    <a:lnTo>
                      <a:pt x="1"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8" name="Freeform 163"/>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9" y="2"/>
                    </a:lnTo>
                    <a:lnTo>
                      <a:pt x="16" y="5"/>
                    </a:lnTo>
                    <a:lnTo>
                      <a:pt x="20" y="12"/>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60" name="Line 164"/>
            <p:cNvSpPr>
              <a:spLocks noChangeShapeType="1"/>
            </p:cNvSpPr>
            <p:nvPr/>
          </p:nvSpPr>
          <p:spPr bwMode="auto">
            <a:xfrm>
              <a:off x="2543" y="3641"/>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61" name="Group 165"/>
            <p:cNvGrpSpPr>
              <a:grpSpLocks/>
            </p:cNvGrpSpPr>
            <p:nvPr/>
          </p:nvGrpSpPr>
          <p:grpSpPr bwMode="auto">
            <a:xfrm>
              <a:off x="2430" y="3597"/>
              <a:ext cx="40" cy="44"/>
              <a:chOff x="2336" y="3021"/>
              <a:chExt cx="40" cy="44"/>
            </a:xfrm>
          </p:grpSpPr>
          <p:sp>
            <p:nvSpPr>
              <p:cNvPr id="68665" name="Freeform 166"/>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40 w 40"/>
                  <a:gd name="T15" fmla="*/ 44 h 44"/>
                  <a:gd name="T16" fmla="*/ 0 w 4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4"/>
                  <a:gd name="T29" fmla="*/ 40 w 4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4">
                    <a:moveTo>
                      <a:pt x="0" y="44"/>
                    </a:moveTo>
                    <a:lnTo>
                      <a:pt x="1" y="36"/>
                    </a:lnTo>
                    <a:lnTo>
                      <a:pt x="3" y="27"/>
                    </a:lnTo>
                    <a:lnTo>
                      <a:pt x="11" y="12"/>
                    </a:lnTo>
                    <a:lnTo>
                      <a:pt x="24" y="3"/>
                    </a:lnTo>
                    <a:lnTo>
                      <a:pt x="32" y="1"/>
                    </a:lnTo>
                    <a:lnTo>
                      <a:pt x="40" y="0"/>
                    </a:lnTo>
                    <a:lnTo>
                      <a:pt x="40" y="44"/>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6" name="Freeform 167"/>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0 60000 65536"/>
                  <a:gd name="T15" fmla="*/ 0 60000 65536"/>
                  <a:gd name="T16" fmla="*/ 0 60000 65536"/>
                  <a:gd name="T17" fmla="*/ 0 60000 65536"/>
                  <a:gd name="T18" fmla="*/ 0 60000 65536"/>
                  <a:gd name="T19" fmla="*/ 0 60000 65536"/>
                  <a:gd name="T20" fmla="*/ 0 60000 65536"/>
                  <a:gd name="T21" fmla="*/ 0 w 40"/>
                  <a:gd name="T22" fmla="*/ 0 h 44"/>
                  <a:gd name="T23" fmla="*/ 40 w 4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4">
                    <a:moveTo>
                      <a:pt x="0" y="44"/>
                    </a:moveTo>
                    <a:lnTo>
                      <a:pt x="1" y="36"/>
                    </a:lnTo>
                    <a:lnTo>
                      <a:pt x="3" y="27"/>
                    </a:lnTo>
                    <a:lnTo>
                      <a:pt x="11" y="12"/>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62" name="Group 168"/>
            <p:cNvGrpSpPr>
              <a:grpSpLocks/>
            </p:cNvGrpSpPr>
            <p:nvPr/>
          </p:nvGrpSpPr>
          <p:grpSpPr bwMode="auto">
            <a:xfrm>
              <a:off x="2470" y="3597"/>
              <a:ext cx="73" cy="44"/>
              <a:chOff x="2376" y="3021"/>
              <a:chExt cx="73" cy="44"/>
            </a:xfrm>
          </p:grpSpPr>
          <p:sp>
            <p:nvSpPr>
              <p:cNvPr id="68663" name="Freeform 169"/>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1 w 73"/>
                  <a:gd name="T19" fmla="*/ 44 h 44"/>
                  <a:gd name="T20" fmla="*/ 0 w 73"/>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4"/>
                  <a:gd name="T35" fmla="*/ 73 w 7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4">
                    <a:moveTo>
                      <a:pt x="0" y="0"/>
                    </a:moveTo>
                    <a:lnTo>
                      <a:pt x="14" y="1"/>
                    </a:lnTo>
                    <a:lnTo>
                      <a:pt x="28" y="3"/>
                    </a:lnTo>
                    <a:lnTo>
                      <a:pt x="41" y="8"/>
                    </a:lnTo>
                    <a:lnTo>
                      <a:pt x="52" y="12"/>
                    </a:lnTo>
                    <a:lnTo>
                      <a:pt x="60" y="20"/>
                    </a:lnTo>
                    <a:lnTo>
                      <a:pt x="68" y="27"/>
                    </a:lnTo>
                    <a:lnTo>
                      <a:pt x="72" y="36"/>
                    </a:lnTo>
                    <a:lnTo>
                      <a:pt x="73" y="44"/>
                    </a:lnTo>
                    <a:lnTo>
                      <a:pt x="1"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4" name="Freeform 170"/>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4"/>
                  <a:gd name="T29" fmla="*/ 73 w 7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4">
                    <a:moveTo>
                      <a:pt x="0" y="0"/>
                    </a:moveTo>
                    <a:lnTo>
                      <a:pt x="14" y="1"/>
                    </a:lnTo>
                    <a:lnTo>
                      <a:pt x="28" y="3"/>
                    </a:lnTo>
                    <a:lnTo>
                      <a:pt x="41" y="8"/>
                    </a:lnTo>
                    <a:lnTo>
                      <a:pt x="52" y="12"/>
                    </a:lnTo>
                    <a:lnTo>
                      <a:pt x="60" y="20"/>
                    </a:lnTo>
                    <a:lnTo>
                      <a:pt x="68" y="27"/>
                    </a:lnTo>
                    <a:lnTo>
                      <a:pt x="72" y="36"/>
                    </a:lnTo>
                    <a:lnTo>
                      <a:pt x="73"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141288" y="76200"/>
            <a:ext cx="8931275" cy="6629400"/>
            <a:chOff x="96" y="48"/>
            <a:chExt cx="6095" cy="4176"/>
          </a:xfrm>
        </p:grpSpPr>
        <p:sp>
          <p:nvSpPr>
            <p:cNvPr id="70783"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0784"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85"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6"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7"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8"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9"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90"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91"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0659"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reflection losses</a:t>
            </a:r>
          </a:p>
        </p:txBody>
      </p:sp>
      <p:sp>
        <p:nvSpPr>
          <p:cNvPr id="70660"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1"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2"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3"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4"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5" name="Rectangle 18"/>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6" name="Rectangle 19"/>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066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White">
          <a:xfrm>
            <a:off x="0" y="1371600"/>
            <a:ext cx="471328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White">
          <a:xfrm>
            <a:off x="4360863" y="1600200"/>
            <a:ext cx="429101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9" name="Group 22"/>
          <p:cNvGrpSpPr>
            <a:grpSpLocks/>
          </p:cNvGrpSpPr>
          <p:nvPr/>
        </p:nvGrpSpPr>
        <p:grpSpPr bwMode="auto">
          <a:xfrm>
            <a:off x="2039938" y="4953000"/>
            <a:ext cx="1336675" cy="1371600"/>
            <a:chOff x="1967" y="3141"/>
            <a:chExt cx="808" cy="876"/>
          </a:xfrm>
        </p:grpSpPr>
        <p:grpSp>
          <p:nvGrpSpPr>
            <p:cNvPr id="70710" name="Group 23"/>
            <p:cNvGrpSpPr>
              <a:grpSpLocks/>
            </p:cNvGrpSpPr>
            <p:nvPr/>
          </p:nvGrpSpPr>
          <p:grpSpPr bwMode="auto">
            <a:xfrm>
              <a:off x="1967" y="3505"/>
              <a:ext cx="808" cy="309"/>
              <a:chOff x="1873" y="2929"/>
              <a:chExt cx="808" cy="309"/>
            </a:xfrm>
          </p:grpSpPr>
          <p:sp>
            <p:nvSpPr>
              <p:cNvPr id="70781" name="Rectangle 24"/>
              <p:cNvSpPr>
                <a:spLocks noChangeArrowheads="1"/>
              </p:cNvSpPr>
              <p:nvPr/>
            </p:nvSpPr>
            <p:spPr bwMode="auto">
              <a:xfrm>
                <a:off x="1873" y="2929"/>
                <a:ext cx="807" cy="30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2" name="Rectangle 25"/>
              <p:cNvSpPr>
                <a:spLocks noChangeArrowheads="1"/>
              </p:cNvSpPr>
              <p:nvPr/>
            </p:nvSpPr>
            <p:spPr bwMode="auto">
              <a:xfrm>
                <a:off x="1873" y="2929"/>
                <a:ext cx="808" cy="3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0711" name="Line 26"/>
            <p:cNvSpPr>
              <a:spLocks noChangeShapeType="1"/>
            </p:cNvSpPr>
            <p:nvPr/>
          </p:nvSpPr>
          <p:spPr bwMode="auto">
            <a:xfrm flipV="1">
              <a:off x="2270" y="3259"/>
              <a:ext cx="1" cy="70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2" name="Line 27"/>
            <p:cNvSpPr>
              <a:spLocks noChangeShapeType="1"/>
            </p:cNvSpPr>
            <p:nvPr/>
          </p:nvSpPr>
          <p:spPr bwMode="auto">
            <a:xfrm flipV="1">
              <a:off x="2508" y="3873"/>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3" name="Line 28"/>
            <p:cNvSpPr>
              <a:spLocks noChangeShapeType="1"/>
            </p:cNvSpPr>
            <p:nvPr/>
          </p:nvSpPr>
          <p:spPr bwMode="auto">
            <a:xfrm flipV="1">
              <a:off x="2484" y="3768"/>
              <a:ext cx="1" cy="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4" name="Line 29"/>
            <p:cNvSpPr>
              <a:spLocks noChangeShapeType="1"/>
            </p:cNvSpPr>
            <p:nvPr/>
          </p:nvSpPr>
          <p:spPr bwMode="auto">
            <a:xfrm>
              <a:off x="2503" y="3774"/>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5" name="Line 30"/>
            <p:cNvSpPr>
              <a:spLocks noChangeShapeType="1"/>
            </p:cNvSpPr>
            <p:nvPr/>
          </p:nvSpPr>
          <p:spPr bwMode="auto">
            <a:xfrm flipV="1">
              <a:off x="2546" y="3777"/>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16" name="Group 31"/>
            <p:cNvGrpSpPr>
              <a:grpSpLocks/>
            </p:cNvGrpSpPr>
            <p:nvPr/>
          </p:nvGrpSpPr>
          <p:grpSpPr bwMode="auto">
            <a:xfrm>
              <a:off x="2484" y="3755"/>
              <a:ext cx="19" cy="18"/>
              <a:chOff x="2390" y="3179"/>
              <a:chExt cx="19" cy="18"/>
            </a:xfrm>
          </p:grpSpPr>
          <p:sp>
            <p:nvSpPr>
              <p:cNvPr id="70779" name="Freeform 32"/>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19 w 19"/>
                  <a:gd name="T11" fmla="*/ 18 h 18"/>
                  <a:gd name="T12" fmla="*/ 0 w 19"/>
                  <a:gd name="T13" fmla="*/ 18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8"/>
                    </a:moveTo>
                    <a:lnTo>
                      <a:pt x="2" y="11"/>
                    </a:lnTo>
                    <a:lnTo>
                      <a:pt x="5" y="5"/>
                    </a:lnTo>
                    <a:lnTo>
                      <a:pt x="11" y="2"/>
                    </a:ln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80" name="Freeform 33"/>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lnTo>
                      <a:pt x="2" y="11"/>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17" name="Group 34"/>
            <p:cNvGrpSpPr>
              <a:grpSpLocks/>
            </p:cNvGrpSpPr>
            <p:nvPr/>
          </p:nvGrpSpPr>
          <p:grpSpPr bwMode="auto">
            <a:xfrm>
              <a:off x="2505" y="3755"/>
              <a:ext cx="22" cy="19"/>
              <a:chOff x="2411" y="3179"/>
              <a:chExt cx="22" cy="19"/>
            </a:xfrm>
          </p:grpSpPr>
          <p:sp>
            <p:nvSpPr>
              <p:cNvPr id="70777" name="Freeform 35"/>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w 22"/>
                  <a:gd name="T13" fmla="*/ 19 h 19"/>
                  <a:gd name="T14" fmla="*/ 0 w 22"/>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9"/>
                  <a:gd name="T26" fmla="*/ 22 w 2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9">
                    <a:moveTo>
                      <a:pt x="0" y="0"/>
                    </a:moveTo>
                    <a:lnTo>
                      <a:pt x="0" y="0"/>
                    </a:lnTo>
                    <a:lnTo>
                      <a:pt x="9" y="2"/>
                    </a:lnTo>
                    <a:lnTo>
                      <a:pt x="16" y="5"/>
                    </a:lnTo>
                    <a:lnTo>
                      <a:pt x="21" y="11"/>
                    </a:lnTo>
                    <a:lnTo>
                      <a:pt x="22"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8" name="Freeform 36"/>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0" y="0"/>
                    </a:moveTo>
                    <a:lnTo>
                      <a:pt x="0" y="0"/>
                    </a:lnTo>
                    <a:lnTo>
                      <a:pt x="9" y="2"/>
                    </a:lnTo>
                    <a:lnTo>
                      <a:pt x="16" y="5"/>
                    </a:lnTo>
                    <a:lnTo>
                      <a:pt x="21" y="11"/>
                    </a:lnTo>
                    <a:lnTo>
                      <a:pt x="22"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18" name="Line 37"/>
            <p:cNvSpPr>
              <a:spLocks noChangeShapeType="1"/>
            </p:cNvSpPr>
            <p:nvPr/>
          </p:nvSpPr>
          <p:spPr bwMode="auto">
            <a:xfrm>
              <a:off x="2570" y="3755"/>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19" name="Group 38"/>
            <p:cNvGrpSpPr>
              <a:grpSpLocks/>
            </p:cNvGrpSpPr>
            <p:nvPr/>
          </p:nvGrpSpPr>
          <p:grpSpPr bwMode="auto">
            <a:xfrm>
              <a:off x="2457" y="3712"/>
              <a:ext cx="40" cy="43"/>
              <a:chOff x="2363" y="3136"/>
              <a:chExt cx="40" cy="43"/>
            </a:xfrm>
          </p:grpSpPr>
          <p:sp>
            <p:nvSpPr>
              <p:cNvPr id="70775" name="Freeform 39"/>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40 w 40"/>
                  <a:gd name="T15" fmla="*/ 43 h 43"/>
                  <a:gd name="T16" fmla="*/ 0 w 40"/>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0" y="43"/>
                    </a:moveTo>
                    <a:lnTo>
                      <a:pt x="1" y="35"/>
                    </a:lnTo>
                    <a:lnTo>
                      <a:pt x="3" y="25"/>
                    </a:lnTo>
                    <a:lnTo>
                      <a:pt x="11" y="13"/>
                    </a:lnTo>
                    <a:lnTo>
                      <a:pt x="24" y="3"/>
                    </a:lnTo>
                    <a:lnTo>
                      <a:pt x="32" y="1"/>
                    </a:lnTo>
                    <a:lnTo>
                      <a:pt x="40" y="0"/>
                    </a:lnTo>
                    <a:lnTo>
                      <a:pt x="40" y="43"/>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6" name="Freeform 40"/>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0 60000 65536"/>
                  <a:gd name="T15" fmla="*/ 0 60000 65536"/>
                  <a:gd name="T16" fmla="*/ 0 60000 65536"/>
                  <a:gd name="T17" fmla="*/ 0 60000 65536"/>
                  <a:gd name="T18" fmla="*/ 0 60000 65536"/>
                  <a:gd name="T19" fmla="*/ 0 60000 65536"/>
                  <a:gd name="T20" fmla="*/ 0 60000 65536"/>
                  <a:gd name="T21" fmla="*/ 0 w 40"/>
                  <a:gd name="T22" fmla="*/ 0 h 43"/>
                  <a:gd name="T23" fmla="*/ 40 w 4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3">
                    <a:moveTo>
                      <a:pt x="0" y="43"/>
                    </a:moveTo>
                    <a:lnTo>
                      <a:pt x="1" y="35"/>
                    </a:lnTo>
                    <a:lnTo>
                      <a:pt x="3" y="25"/>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20" name="Group 41"/>
            <p:cNvGrpSpPr>
              <a:grpSpLocks/>
            </p:cNvGrpSpPr>
            <p:nvPr/>
          </p:nvGrpSpPr>
          <p:grpSpPr bwMode="auto">
            <a:xfrm>
              <a:off x="2497" y="3712"/>
              <a:ext cx="73" cy="43"/>
              <a:chOff x="2403" y="3136"/>
              <a:chExt cx="73" cy="43"/>
            </a:xfrm>
          </p:grpSpPr>
          <p:sp>
            <p:nvSpPr>
              <p:cNvPr id="70773" name="Freeform 42"/>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w 73"/>
                  <a:gd name="T21" fmla="*/ 43 h 43"/>
                  <a:gd name="T22" fmla="*/ 0 w 7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3"/>
                  <a:gd name="T38" fmla="*/ 73 w 7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3">
                    <a:moveTo>
                      <a:pt x="0" y="0"/>
                    </a:moveTo>
                    <a:lnTo>
                      <a:pt x="0" y="0"/>
                    </a:lnTo>
                    <a:lnTo>
                      <a:pt x="14" y="1"/>
                    </a:lnTo>
                    <a:lnTo>
                      <a:pt x="29" y="3"/>
                    </a:lnTo>
                    <a:lnTo>
                      <a:pt x="41" y="8"/>
                    </a:lnTo>
                    <a:lnTo>
                      <a:pt x="53" y="13"/>
                    </a:lnTo>
                    <a:lnTo>
                      <a:pt x="61" y="19"/>
                    </a:lnTo>
                    <a:lnTo>
                      <a:pt x="69" y="25"/>
                    </a:lnTo>
                    <a:lnTo>
                      <a:pt x="72" y="35"/>
                    </a:lnTo>
                    <a:lnTo>
                      <a:pt x="73" y="43"/>
                    </a:lnTo>
                    <a:lnTo>
                      <a:pt x="0"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4" name="Freeform 43"/>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3"/>
                  <a:gd name="T32" fmla="*/ 73 w 7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3">
                    <a:moveTo>
                      <a:pt x="0" y="0"/>
                    </a:moveTo>
                    <a:lnTo>
                      <a:pt x="0" y="0"/>
                    </a:lnTo>
                    <a:lnTo>
                      <a:pt x="14" y="1"/>
                    </a:lnTo>
                    <a:lnTo>
                      <a:pt x="29" y="3"/>
                    </a:lnTo>
                    <a:lnTo>
                      <a:pt x="41" y="8"/>
                    </a:lnTo>
                    <a:lnTo>
                      <a:pt x="53" y="13"/>
                    </a:lnTo>
                    <a:lnTo>
                      <a:pt x="61" y="19"/>
                    </a:lnTo>
                    <a:lnTo>
                      <a:pt x="69" y="25"/>
                    </a:lnTo>
                    <a:lnTo>
                      <a:pt x="72" y="35"/>
                    </a:lnTo>
                    <a:lnTo>
                      <a:pt x="73"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21" name="Line 44"/>
            <p:cNvSpPr>
              <a:spLocks noChangeShapeType="1"/>
            </p:cNvSpPr>
            <p:nvPr/>
          </p:nvSpPr>
          <p:spPr bwMode="auto">
            <a:xfrm>
              <a:off x="2457" y="3571"/>
              <a:ext cx="3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22" name="Line 45"/>
            <p:cNvSpPr>
              <a:spLocks noChangeShapeType="1"/>
            </p:cNvSpPr>
            <p:nvPr/>
          </p:nvSpPr>
          <p:spPr bwMode="auto">
            <a:xfrm flipV="1">
              <a:off x="2495" y="3574"/>
              <a:ext cx="47"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23" name="Group 46"/>
            <p:cNvGrpSpPr>
              <a:grpSpLocks/>
            </p:cNvGrpSpPr>
            <p:nvPr/>
          </p:nvGrpSpPr>
          <p:grpSpPr bwMode="auto">
            <a:xfrm>
              <a:off x="2439" y="3555"/>
              <a:ext cx="16" cy="14"/>
              <a:chOff x="2345" y="2979"/>
              <a:chExt cx="16" cy="14"/>
            </a:xfrm>
          </p:grpSpPr>
          <p:sp>
            <p:nvSpPr>
              <p:cNvPr id="70771" name="Freeform 47"/>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16 w 16"/>
                  <a:gd name="T11" fmla="*/ 14 h 14"/>
                  <a:gd name="T12" fmla="*/ 0 w 16"/>
                  <a:gd name="T13" fmla="*/ 14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14"/>
                    </a:moveTo>
                    <a:lnTo>
                      <a:pt x="2" y="10"/>
                    </a:lnTo>
                    <a:lnTo>
                      <a:pt x="5" y="5"/>
                    </a:lnTo>
                    <a:lnTo>
                      <a:pt x="10" y="2"/>
                    </a:lnTo>
                    <a:lnTo>
                      <a:pt x="16" y="0"/>
                    </a:lnTo>
                    <a:lnTo>
                      <a:pt x="16"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2" name="Freeform 48"/>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2" y="10"/>
                    </a:lnTo>
                    <a:lnTo>
                      <a:pt x="5" y="5"/>
                    </a:lnTo>
                    <a:lnTo>
                      <a:pt x="10" y="2"/>
                    </a:lnTo>
                    <a:lnTo>
                      <a:pt x="1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24" name="Group 49"/>
            <p:cNvGrpSpPr>
              <a:grpSpLocks/>
            </p:cNvGrpSpPr>
            <p:nvPr/>
          </p:nvGrpSpPr>
          <p:grpSpPr bwMode="auto">
            <a:xfrm>
              <a:off x="2458" y="3555"/>
              <a:ext cx="20" cy="14"/>
              <a:chOff x="2364" y="2979"/>
              <a:chExt cx="20" cy="14"/>
            </a:xfrm>
          </p:grpSpPr>
          <p:sp>
            <p:nvSpPr>
              <p:cNvPr id="70769" name="Freeform 50"/>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2 w 20"/>
                  <a:gd name="T11" fmla="*/ 14 h 14"/>
                  <a:gd name="T12" fmla="*/ 0 w 20"/>
                  <a:gd name="T13" fmla="*/ 0 h 14"/>
                  <a:gd name="T14" fmla="*/ 0 60000 65536"/>
                  <a:gd name="T15" fmla="*/ 0 60000 65536"/>
                  <a:gd name="T16" fmla="*/ 0 60000 65536"/>
                  <a:gd name="T17" fmla="*/ 0 60000 65536"/>
                  <a:gd name="T18" fmla="*/ 0 60000 65536"/>
                  <a:gd name="T19" fmla="*/ 0 60000 65536"/>
                  <a:gd name="T20" fmla="*/ 0 60000 65536"/>
                  <a:gd name="T21" fmla="*/ 0 w 20"/>
                  <a:gd name="T22" fmla="*/ 0 h 14"/>
                  <a:gd name="T23" fmla="*/ 20 w 2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4">
                    <a:moveTo>
                      <a:pt x="0" y="0"/>
                    </a:moveTo>
                    <a:lnTo>
                      <a:pt x="8" y="2"/>
                    </a:lnTo>
                    <a:lnTo>
                      <a:pt x="15" y="5"/>
                    </a:lnTo>
                    <a:lnTo>
                      <a:pt x="18" y="10"/>
                    </a:lnTo>
                    <a:lnTo>
                      <a:pt x="20"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0" name="Freeform 51"/>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0" y="0"/>
                    </a:moveTo>
                    <a:lnTo>
                      <a:pt x="8" y="2"/>
                    </a:lnTo>
                    <a:lnTo>
                      <a:pt x="15" y="5"/>
                    </a:lnTo>
                    <a:lnTo>
                      <a:pt x="18" y="10"/>
                    </a:lnTo>
                    <a:lnTo>
                      <a:pt x="20" y="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25" name="Line 52"/>
            <p:cNvSpPr>
              <a:spLocks noChangeShapeType="1"/>
            </p:cNvSpPr>
            <p:nvPr/>
          </p:nvSpPr>
          <p:spPr bwMode="auto">
            <a:xfrm>
              <a:off x="2519" y="3555"/>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26" name="Group 53"/>
            <p:cNvGrpSpPr>
              <a:grpSpLocks/>
            </p:cNvGrpSpPr>
            <p:nvPr/>
          </p:nvGrpSpPr>
          <p:grpSpPr bwMode="auto">
            <a:xfrm>
              <a:off x="2414" y="3518"/>
              <a:ext cx="36" cy="37"/>
              <a:chOff x="2320" y="2942"/>
              <a:chExt cx="36" cy="37"/>
            </a:xfrm>
          </p:grpSpPr>
          <p:sp>
            <p:nvSpPr>
              <p:cNvPr id="70767" name="Freeform 54"/>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36 w 36"/>
                  <a:gd name="T11" fmla="*/ 37 h 37"/>
                  <a:gd name="T12" fmla="*/ 0 w 36"/>
                  <a:gd name="T13" fmla="*/ 37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0" y="37"/>
                    </a:moveTo>
                    <a:lnTo>
                      <a:pt x="3" y="23"/>
                    </a:lnTo>
                    <a:lnTo>
                      <a:pt x="11" y="11"/>
                    </a:lnTo>
                    <a:lnTo>
                      <a:pt x="22" y="3"/>
                    </a:lnTo>
                    <a:lnTo>
                      <a:pt x="36" y="0"/>
                    </a:lnTo>
                    <a:lnTo>
                      <a:pt x="36"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8" name="Freeform 55"/>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37"/>
                    </a:moveTo>
                    <a:lnTo>
                      <a:pt x="3" y="23"/>
                    </a:lnTo>
                    <a:lnTo>
                      <a:pt x="11" y="11"/>
                    </a:lnTo>
                    <a:lnTo>
                      <a:pt x="22" y="3"/>
                    </a:lnTo>
                    <a:lnTo>
                      <a:pt x="3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27" name="Group 56"/>
            <p:cNvGrpSpPr>
              <a:grpSpLocks/>
            </p:cNvGrpSpPr>
            <p:nvPr/>
          </p:nvGrpSpPr>
          <p:grpSpPr bwMode="auto">
            <a:xfrm>
              <a:off x="2450" y="3518"/>
              <a:ext cx="69" cy="37"/>
              <a:chOff x="2356" y="2942"/>
              <a:chExt cx="69" cy="37"/>
            </a:xfrm>
          </p:grpSpPr>
          <p:sp>
            <p:nvSpPr>
              <p:cNvPr id="70765" name="Freeform 57"/>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2 w 69"/>
                  <a:gd name="T17" fmla="*/ 37 h 37"/>
                  <a:gd name="T18" fmla="*/ 0 w 6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7"/>
                  <a:gd name="T32" fmla="*/ 69 w 6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7">
                    <a:moveTo>
                      <a:pt x="0" y="0"/>
                    </a:moveTo>
                    <a:lnTo>
                      <a:pt x="28" y="3"/>
                    </a:lnTo>
                    <a:lnTo>
                      <a:pt x="39" y="7"/>
                    </a:lnTo>
                    <a:lnTo>
                      <a:pt x="50" y="11"/>
                    </a:lnTo>
                    <a:lnTo>
                      <a:pt x="58" y="16"/>
                    </a:lnTo>
                    <a:lnTo>
                      <a:pt x="64" y="23"/>
                    </a:lnTo>
                    <a:lnTo>
                      <a:pt x="68" y="29"/>
                    </a:lnTo>
                    <a:lnTo>
                      <a:pt x="69" y="37"/>
                    </a:lnTo>
                    <a:lnTo>
                      <a:pt x="2"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6" name="Freeform 58"/>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7"/>
                  <a:gd name="T26" fmla="*/ 69 w 6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7">
                    <a:moveTo>
                      <a:pt x="0" y="0"/>
                    </a:moveTo>
                    <a:lnTo>
                      <a:pt x="28" y="3"/>
                    </a:lnTo>
                    <a:lnTo>
                      <a:pt x="39" y="7"/>
                    </a:lnTo>
                    <a:lnTo>
                      <a:pt x="50" y="11"/>
                    </a:lnTo>
                    <a:lnTo>
                      <a:pt x="58" y="16"/>
                    </a:lnTo>
                    <a:lnTo>
                      <a:pt x="64" y="23"/>
                    </a:lnTo>
                    <a:lnTo>
                      <a:pt x="68" y="29"/>
                    </a:lnTo>
                    <a:lnTo>
                      <a:pt x="69" y="3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28" name="Line 59"/>
            <p:cNvSpPr>
              <a:spLocks noChangeShapeType="1"/>
            </p:cNvSpPr>
            <p:nvPr/>
          </p:nvSpPr>
          <p:spPr bwMode="auto">
            <a:xfrm>
              <a:off x="2529" y="3880"/>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29" name="Line 60"/>
            <p:cNvSpPr>
              <a:spLocks noChangeShapeType="1"/>
            </p:cNvSpPr>
            <p:nvPr/>
          </p:nvSpPr>
          <p:spPr bwMode="auto">
            <a:xfrm flipV="1">
              <a:off x="2572" y="3883"/>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30" name="Group 61"/>
            <p:cNvGrpSpPr>
              <a:grpSpLocks/>
            </p:cNvGrpSpPr>
            <p:nvPr/>
          </p:nvGrpSpPr>
          <p:grpSpPr bwMode="auto">
            <a:xfrm>
              <a:off x="2508" y="3861"/>
              <a:ext cx="21" cy="16"/>
              <a:chOff x="2414" y="3285"/>
              <a:chExt cx="21" cy="16"/>
            </a:xfrm>
          </p:grpSpPr>
          <p:sp>
            <p:nvSpPr>
              <p:cNvPr id="70763" name="Freeform 62"/>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21 w 21"/>
                  <a:gd name="T11" fmla="*/ 16 h 16"/>
                  <a:gd name="T12" fmla="*/ 0 w 21"/>
                  <a:gd name="T13" fmla="*/ 16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16"/>
                    </a:moveTo>
                    <a:lnTo>
                      <a:pt x="2" y="9"/>
                    </a:lnTo>
                    <a:lnTo>
                      <a:pt x="6" y="4"/>
                    </a:lnTo>
                    <a:lnTo>
                      <a:pt x="13" y="1"/>
                    </a:lnTo>
                    <a:lnTo>
                      <a:pt x="21" y="0"/>
                    </a:lnTo>
                    <a:lnTo>
                      <a:pt x="21"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4" name="Freeform 63"/>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2" y="9"/>
                    </a:lnTo>
                    <a:lnTo>
                      <a:pt x="6" y="4"/>
                    </a:lnTo>
                    <a:lnTo>
                      <a:pt x="13" y="1"/>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31" name="Group 64"/>
            <p:cNvGrpSpPr>
              <a:grpSpLocks/>
            </p:cNvGrpSpPr>
            <p:nvPr/>
          </p:nvGrpSpPr>
          <p:grpSpPr bwMode="auto">
            <a:xfrm>
              <a:off x="2532" y="3861"/>
              <a:ext cx="21" cy="17"/>
              <a:chOff x="2438" y="3285"/>
              <a:chExt cx="21" cy="17"/>
            </a:xfrm>
          </p:grpSpPr>
          <p:sp>
            <p:nvSpPr>
              <p:cNvPr id="70761" name="Freeform 65"/>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w 21"/>
                  <a:gd name="T11" fmla="*/ 17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8" y="1"/>
                    </a:lnTo>
                    <a:lnTo>
                      <a:pt x="14" y="4"/>
                    </a:lnTo>
                    <a:lnTo>
                      <a:pt x="19" y="11"/>
                    </a:lnTo>
                    <a:lnTo>
                      <a:pt x="21"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2" name="Freeform 66"/>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8" y="1"/>
                    </a:lnTo>
                    <a:lnTo>
                      <a:pt x="14" y="4"/>
                    </a:lnTo>
                    <a:lnTo>
                      <a:pt x="19" y="11"/>
                    </a:lnTo>
                    <a:lnTo>
                      <a:pt x="21" y="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32" name="Line 67"/>
            <p:cNvSpPr>
              <a:spLocks noChangeShapeType="1"/>
            </p:cNvSpPr>
            <p:nvPr/>
          </p:nvSpPr>
          <p:spPr bwMode="auto">
            <a:xfrm>
              <a:off x="2598" y="3861"/>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33" name="Group 68"/>
            <p:cNvGrpSpPr>
              <a:grpSpLocks/>
            </p:cNvGrpSpPr>
            <p:nvPr/>
          </p:nvGrpSpPr>
          <p:grpSpPr bwMode="auto">
            <a:xfrm>
              <a:off x="2484" y="3816"/>
              <a:ext cx="40" cy="45"/>
              <a:chOff x="2390" y="3240"/>
              <a:chExt cx="40" cy="45"/>
            </a:xfrm>
          </p:grpSpPr>
          <p:sp>
            <p:nvSpPr>
              <p:cNvPr id="70759" name="Freeform 69"/>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40 w 40"/>
                  <a:gd name="T15" fmla="*/ 45 h 45"/>
                  <a:gd name="T16" fmla="*/ 0 w 40"/>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45"/>
                    </a:moveTo>
                    <a:lnTo>
                      <a:pt x="2" y="35"/>
                    </a:lnTo>
                    <a:lnTo>
                      <a:pt x="3" y="27"/>
                    </a:lnTo>
                    <a:lnTo>
                      <a:pt x="11" y="13"/>
                    </a:lnTo>
                    <a:lnTo>
                      <a:pt x="24" y="3"/>
                    </a:lnTo>
                    <a:lnTo>
                      <a:pt x="32" y="1"/>
                    </a:lnTo>
                    <a:lnTo>
                      <a:pt x="40" y="0"/>
                    </a:lnTo>
                    <a:lnTo>
                      <a:pt x="40"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0" name="Freeform 70"/>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0 60000 65536"/>
                  <a:gd name="T15" fmla="*/ 0 60000 65536"/>
                  <a:gd name="T16" fmla="*/ 0 60000 65536"/>
                  <a:gd name="T17" fmla="*/ 0 60000 65536"/>
                  <a:gd name="T18" fmla="*/ 0 60000 65536"/>
                  <a:gd name="T19" fmla="*/ 0 60000 65536"/>
                  <a:gd name="T20" fmla="*/ 0 60000 65536"/>
                  <a:gd name="T21" fmla="*/ 0 w 40"/>
                  <a:gd name="T22" fmla="*/ 0 h 45"/>
                  <a:gd name="T23" fmla="*/ 40 w 4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5">
                    <a:moveTo>
                      <a:pt x="0" y="45"/>
                    </a:moveTo>
                    <a:lnTo>
                      <a:pt x="2" y="35"/>
                    </a:lnTo>
                    <a:lnTo>
                      <a:pt x="3" y="27"/>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34" name="Group 71"/>
            <p:cNvGrpSpPr>
              <a:grpSpLocks/>
            </p:cNvGrpSpPr>
            <p:nvPr/>
          </p:nvGrpSpPr>
          <p:grpSpPr bwMode="auto">
            <a:xfrm>
              <a:off x="2524" y="3816"/>
              <a:ext cx="74" cy="45"/>
              <a:chOff x="2430" y="3240"/>
              <a:chExt cx="74" cy="45"/>
            </a:xfrm>
          </p:grpSpPr>
          <p:sp>
            <p:nvSpPr>
              <p:cNvPr id="70757" name="Freeform 72"/>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2 w 74"/>
                  <a:gd name="T23" fmla="*/ 45 h 45"/>
                  <a:gd name="T24" fmla="*/ 0 w 74"/>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5"/>
                  <a:gd name="T41" fmla="*/ 74 w 7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lnTo>
                      <a:pt x="2"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8" name="Freeform 73"/>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5"/>
                  <a:gd name="T35" fmla="*/ 74 w 7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35" name="Rectangle 74"/>
            <p:cNvSpPr>
              <a:spLocks noChangeArrowheads="1"/>
            </p:cNvSpPr>
            <p:nvPr/>
          </p:nvSpPr>
          <p:spPr bwMode="auto">
            <a:xfrm>
              <a:off x="2207" y="3971"/>
              <a:ext cx="368" cy="46"/>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36" name="Line 75"/>
            <p:cNvSpPr>
              <a:spLocks noChangeShapeType="1"/>
            </p:cNvSpPr>
            <p:nvPr/>
          </p:nvSpPr>
          <p:spPr bwMode="auto">
            <a:xfrm flipV="1">
              <a:off x="2183" y="3141"/>
              <a:ext cx="152"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7" name="Line 76"/>
            <p:cNvSpPr>
              <a:spLocks noChangeShapeType="1"/>
            </p:cNvSpPr>
            <p:nvPr/>
          </p:nvSpPr>
          <p:spPr bwMode="auto">
            <a:xfrm>
              <a:off x="2337" y="3142"/>
              <a:ext cx="152"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8" name="Line 77"/>
            <p:cNvSpPr>
              <a:spLocks noChangeShapeType="1"/>
            </p:cNvSpPr>
            <p:nvPr/>
          </p:nvSpPr>
          <p:spPr bwMode="auto">
            <a:xfrm flipV="1">
              <a:off x="2401" y="3259"/>
              <a:ext cx="1" cy="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9" name="Rectangle 78"/>
            <p:cNvSpPr>
              <a:spLocks noChangeArrowheads="1"/>
            </p:cNvSpPr>
            <p:nvPr/>
          </p:nvSpPr>
          <p:spPr bwMode="auto">
            <a:xfrm>
              <a:off x="1967" y="3595"/>
              <a:ext cx="808" cy="122"/>
            </a:xfrm>
            <a:prstGeom prst="rect">
              <a:avLst/>
            </a:prstGeom>
            <a:solidFill>
              <a:srgbClr val="FFFFFF"/>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40" name="Line 79"/>
            <p:cNvSpPr>
              <a:spLocks noChangeShapeType="1"/>
            </p:cNvSpPr>
            <p:nvPr/>
          </p:nvSpPr>
          <p:spPr bwMode="auto">
            <a:xfrm flipV="1">
              <a:off x="2457" y="3654"/>
              <a:ext cx="1"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1" name="Line 80"/>
            <p:cNvSpPr>
              <a:spLocks noChangeShapeType="1"/>
            </p:cNvSpPr>
            <p:nvPr/>
          </p:nvSpPr>
          <p:spPr bwMode="auto">
            <a:xfrm flipV="1">
              <a:off x="2430" y="3566"/>
              <a:ext cx="1" cy="7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2" name="Line 81"/>
            <p:cNvSpPr>
              <a:spLocks noChangeShapeType="1"/>
            </p:cNvSpPr>
            <p:nvPr/>
          </p:nvSpPr>
          <p:spPr bwMode="auto">
            <a:xfrm>
              <a:off x="2478" y="3661"/>
              <a:ext cx="4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3" name="Line 82"/>
            <p:cNvSpPr>
              <a:spLocks noChangeShapeType="1"/>
            </p:cNvSpPr>
            <p:nvPr/>
          </p:nvSpPr>
          <p:spPr bwMode="auto">
            <a:xfrm flipV="1">
              <a:off x="2519" y="3664"/>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44" name="Group 83"/>
            <p:cNvGrpSpPr>
              <a:grpSpLocks/>
            </p:cNvGrpSpPr>
            <p:nvPr/>
          </p:nvGrpSpPr>
          <p:grpSpPr bwMode="auto">
            <a:xfrm>
              <a:off x="2457" y="3641"/>
              <a:ext cx="19" cy="16"/>
              <a:chOff x="2363" y="3065"/>
              <a:chExt cx="19" cy="16"/>
            </a:xfrm>
          </p:grpSpPr>
          <p:sp>
            <p:nvSpPr>
              <p:cNvPr id="70755" name="Freeform 84"/>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19 w 19"/>
                  <a:gd name="T11" fmla="*/ 16 h 16"/>
                  <a:gd name="T12" fmla="*/ 0 w 19"/>
                  <a:gd name="T13" fmla="*/ 16 h 16"/>
                  <a:gd name="T14" fmla="*/ 0 60000 65536"/>
                  <a:gd name="T15" fmla="*/ 0 60000 65536"/>
                  <a:gd name="T16" fmla="*/ 0 60000 65536"/>
                  <a:gd name="T17" fmla="*/ 0 60000 65536"/>
                  <a:gd name="T18" fmla="*/ 0 60000 65536"/>
                  <a:gd name="T19" fmla="*/ 0 60000 65536"/>
                  <a:gd name="T20" fmla="*/ 0 60000 65536"/>
                  <a:gd name="T21" fmla="*/ 0 w 19"/>
                  <a:gd name="T22" fmla="*/ 0 h 16"/>
                  <a:gd name="T23" fmla="*/ 19 w 1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6">
                    <a:moveTo>
                      <a:pt x="0" y="16"/>
                    </a:moveTo>
                    <a:lnTo>
                      <a:pt x="1" y="10"/>
                    </a:lnTo>
                    <a:lnTo>
                      <a:pt x="5" y="5"/>
                    </a:lnTo>
                    <a:lnTo>
                      <a:pt x="11" y="2"/>
                    </a:lnTo>
                    <a:lnTo>
                      <a:pt x="19" y="0"/>
                    </a:lnTo>
                    <a:lnTo>
                      <a:pt x="19"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6" name="Freeform 85"/>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16"/>
                    </a:moveTo>
                    <a:lnTo>
                      <a:pt x="1" y="10"/>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45" name="Group 86"/>
            <p:cNvGrpSpPr>
              <a:grpSpLocks/>
            </p:cNvGrpSpPr>
            <p:nvPr/>
          </p:nvGrpSpPr>
          <p:grpSpPr bwMode="auto">
            <a:xfrm>
              <a:off x="2478" y="3641"/>
              <a:ext cx="22" cy="18"/>
              <a:chOff x="2384" y="3065"/>
              <a:chExt cx="22" cy="18"/>
            </a:xfrm>
          </p:grpSpPr>
          <p:sp>
            <p:nvSpPr>
              <p:cNvPr id="70753" name="Freeform 87"/>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1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9" y="2"/>
                    </a:lnTo>
                    <a:lnTo>
                      <a:pt x="16" y="5"/>
                    </a:lnTo>
                    <a:lnTo>
                      <a:pt x="20" y="12"/>
                    </a:lnTo>
                    <a:lnTo>
                      <a:pt x="22" y="18"/>
                    </a:lnTo>
                    <a:lnTo>
                      <a:pt x="1"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4" name="Freeform 88"/>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9" y="2"/>
                    </a:lnTo>
                    <a:lnTo>
                      <a:pt x="16" y="5"/>
                    </a:lnTo>
                    <a:lnTo>
                      <a:pt x="20" y="12"/>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46" name="Line 89"/>
            <p:cNvSpPr>
              <a:spLocks noChangeShapeType="1"/>
            </p:cNvSpPr>
            <p:nvPr/>
          </p:nvSpPr>
          <p:spPr bwMode="auto">
            <a:xfrm>
              <a:off x="2543" y="3641"/>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47" name="Group 90"/>
            <p:cNvGrpSpPr>
              <a:grpSpLocks/>
            </p:cNvGrpSpPr>
            <p:nvPr/>
          </p:nvGrpSpPr>
          <p:grpSpPr bwMode="auto">
            <a:xfrm>
              <a:off x="2430" y="3597"/>
              <a:ext cx="40" cy="44"/>
              <a:chOff x="2336" y="3021"/>
              <a:chExt cx="40" cy="44"/>
            </a:xfrm>
          </p:grpSpPr>
          <p:sp>
            <p:nvSpPr>
              <p:cNvPr id="70751" name="Freeform 91"/>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40 w 40"/>
                  <a:gd name="T15" fmla="*/ 44 h 44"/>
                  <a:gd name="T16" fmla="*/ 0 w 4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4"/>
                  <a:gd name="T29" fmla="*/ 40 w 4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4">
                    <a:moveTo>
                      <a:pt x="0" y="44"/>
                    </a:moveTo>
                    <a:lnTo>
                      <a:pt x="1" y="36"/>
                    </a:lnTo>
                    <a:lnTo>
                      <a:pt x="3" y="27"/>
                    </a:lnTo>
                    <a:lnTo>
                      <a:pt x="11" y="12"/>
                    </a:lnTo>
                    <a:lnTo>
                      <a:pt x="24" y="3"/>
                    </a:lnTo>
                    <a:lnTo>
                      <a:pt x="32" y="1"/>
                    </a:lnTo>
                    <a:lnTo>
                      <a:pt x="40" y="0"/>
                    </a:lnTo>
                    <a:lnTo>
                      <a:pt x="40" y="44"/>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2" name="Freeform 92"/>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0 60000 65536"/>
                  <a:gd name="T15" fmla="*/ 0 60000 65536"/>
                  <a:gd name="T16" fmla="*/ 0 60000 65536"/>
                  <a:gd name="T17" fmla="*/ 0 60000 65536"/>
                  <a:gd name="T18" fmla="*/ 0 60000 65536"/>
                  <a:gd name="T19" fmla="*/ 0 60000 65536"/>
                  <a:gd name="T20" fmla="*/ 0 60000 65536"/>
                  <a:gd name="T21" fmla="*/ 0 w 40"/>
                  <a:gd name="T22" fmla="*/ 0 h 44"/>
                  <a:gd name="T23" fmla="*/ 40 w 4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4">
                    <a:moveTo>
                      <a:pt x="0" y="44"/>
                    </a:moveTo>
                    <a:lnTo>
                      <a:pt x="1" y="36"/>
                    </a:lnTo>
                    <a:lnTo>
                      <a:pt x="3" y="27"/>
                    </a:lnTo>
                    <a:lnTo>
                      <a:pt x="11" y="12"/>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48" name="Group 93"/>
            <p:cNvGrpSpPr>
              <a:grpSpLocks/>
            </p:cNvGrpSpPr>
            <p:nvPr/>
          </p:nvGrpSpPr>
          <p:grpSpPr bwMode="auto">
            <a:xfrm>
              <a:off x="2470" y="3597"/>
              <a:ext cx="73" cy="44"/>
              <a:chOff x="2376" y="3021"/>
              <a:chExt cx="73" cy="44"/>
            </a:xfrm>
          </p:grpSpPr>
          <p:sp>
            <p:nvSpPr>
              <p:cNvPr id="70749" name="Freeform 94"/>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1 w 73"/>
                  <a:gd name="T19" fmla="*/ 44 h 44"/>
                  <a:gd name="T20" fmla="*/ 0 w 73"/>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4"/>
                  <a:gd name="T35" fmla="*/ 73 w 7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4">
                    <a:moveTo>
                      <a:pt x="0" y="0"/>
                    </a:moveTo>
                    <a:lnTo>
                      <a:pt x="14" y="1"/>
                    </a:lnTo>
                    <a:lnTo>
                      <a:pt x="28" y="3"/>
                    </a:lnTo>
                    <a:lnTo>
                      <a:pt x="41" y="8"/>
                    </a:lnTo>
                    <a:lnTo>
                      <a:pt x="52" y="12"/>
                    </a:lnTo>
                    <a:lnTo>
                      <a:pt x="60" y="20"/>
                    </a:lnTo>
                    <a:lnTo>
                      <a:pt x="68" y="27"/>
                    </a:lnTo>
                    <a:lnTo>
                      <a:pt x="72" y="36"/>
                    </a:lnTo>
                    <a:lnTo>
                      <a:pt x="73" y="44"/>
                    </a:lnTo>
                    <a:lnTo>
                      <a:pt x="1"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0" name="Freeform 95"/>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4"/>
                  <a:gd name="T29" fmla="*/ 73 w 7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4">
                    <a:moveTo>
                      <a:pt x="0" y="0"/>
                    </a:moveTo>
                    <a:lnTo>
                      <a:pt x="14" y="1"/>
                    </a:lnTo>
                    <a:lnTo>
                      <a:pt x="28" y="3"/>
                    </a:lnTo>
                    <a:lnTo>
                      <a:pt x="41" y="8"/>
                    </a:lnTo>
                    <a:lnTo>
                      <a:pt x="52" y="12"/>
                    </a:lnTo>
                    <a:lnTo>
                      <a:pt x="60" y="20"/>
                    </a:lnTo>
                    <a:lnTo>
                      <a:pt x="68" y="27"/>
                    </a:lnTo>
                    <a:lnTo>
                      <a:pt x="72" y="36"/>
                    </a:lnTo>
                    <a:lnTo>
                      <a:pt x="73"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70670" name="Group 96"/>
          <p:cNvGrpSpPr>
            <a:grpSpLocks/>
          </p:cNvGrpSpPr>
          <p:nvPr/>
        </p:nvGrpSpPr>
        <p:grpSpPr bwMode="auto">
          <a:xfrm>
            <a:off x="6173788" y="5013325"/>
            <a:ext cx="990600" cy="1377950"/>
            <a:chOff x="3837" y="3120"/>
            <a:chExt cx="823" cy="916"/>
          </a:xfrm>
        </p:grpSpPr>
        <p:sp>
          <p:nvSpPr>
            <p:cNvPr id="70671" name="Rectangle 99"/>
            <p:cNvSpPr>
              <a:spLocks noChangeArrowheads="1"/>
            </p:cNvSpPr>
            <p:nvPr/>
          </p:nvSpPr>
          <p:spPr bwMode="auto">
            <a:xfrm>
              <a:off x="3837" y="3477"/>
              <a:ext cx="823" cy="36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72" name="Line 100"/>
            <p:cNvSpPr>
              <a:spLocks noChangeShapeType="1"/>
            </p:cNvSpPr>
            <p:nvPr/>
          </p:nvSpPr>
          <p:spPr bwMode="auto">
            <a:xfrm flipV="1">
              <a:off x="4161" y="3224"/>
              <a:ext cx="1" cy="76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3" name="Line 101"/>
            <p:cNvSpPr>
              <a:spLocks noChangeShapeType="1"/>
            </p:cNvSpPr>
            <p:nvPr/>
          </p:nvSpPr>
          <p:spPr bwMode="auto">
            <a:xfrm flipV="1">
              <a:off x="4328" y="3544"/>
              <a:ext cx="1" cy="3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4" name="Line 102"/>
            <p:cNvSpPr>
              <a:spLocks noChangeShapeType="1"/>
            </p:cNvSpPr>
            <p:nvPr/>
          </p:nvSpPr>
          <p:spPr bwMode="auto">
            <a:xfrm flipV="1">
              <a:off x="4282" y="3227"/>
              <a:ext cx="1" cy="3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5" name="Line 103"/>
            <p:cNvSpPr>
              <a:spLocks noChangeShapeType="1"/>
            </p:cNvSpPr>
            <p:nvPr/>
          </p:nvSpPr>
          <p:spPr bwMode="auto">
            <a:xfrm>
              <a:off x="4376" y="3897"/>
              <a:ext cx="42" cy="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6" name="Line 104"/>
            <p:cNvSpPr>
              <a:spLocks noChangeShapeType="1"/>
            </p:cNvSpPr>
            <p:nvPr/>
          </p:nvSpPr>
          <p:spPr bwMode="auto">
            <a:xfrm flipV="1">
              <a:off x="4420" y="3901"/>
              <a:ext cx="48"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77" name="Group 105"/>
            <p:cNvGrpSpPr>
              <a:grpSpLocks/>
            </p:cNvGrpSpPr>
            <p:nvPr/>
          </p:nvGrpSpPr>
          <p:grpSpPr bwMode="auto">
            <a:xfrm>
              <a:off x="4356" y="3878"/>
              <a:ext cx="20" cy="16"/>
              <a:chOff x="4262" y="3302"/>
              <a:chExt cx="20" cy="16"/>
            </a:xfrm>
          </p:grpSpPr>
          <p:sp>
            <p:nvSpPr>
              <p:cNvPr id="70708" name="Freeform 106"/>
              <p:cNvSpPr>
                <a:spLocks/>
              </p:cNvSpPr>
              <p:nvPr/>
            </p:nvSpPr>
            <p:spPr bwMode="auto">
              <a:xfrm>
                <a:off x="4262" y="3302"/>
                <a:ext cx="20" cy="16"/>
              </a:xfrm>
              <a:custGeom>
                <a:avLst/>
                <a:gdLst>
                  <a:gd name="T0" fmla="*/ 0 w 20"/>
                  <a:gd name="T1" fmla="*/ 16 h 16"/>
                  <a:gd name="T2" fmla="*/ 1 w 20"/>
                  <a:gd name="T3" fmla="*/ 10 h 16"/>
                  <a:gd name="T4" fmla="*/ 6 w 20"/>
                  <a:gd name="T5" fmla="*/ 5 h 16"/>
                  <a:gd name="T6" fmla="*/ 12 w 20"/>
                  <a:gd name="T7" fmla="*/ 2 h 16"/>
                  <a:gd name="T8" fmla="*/ 20 w 20"/>
                  <a:gd name="T9" fmla="*/ 0 h 16"/>
                  <a:gd name="T10" fmla="*/ 20 w 20"/>
                  <a:gd name="T11" fmla="*/ 16 h 16"/>
                  <a:gd name="T12" fmla="*/ 0 w 20"/>
                  <a:gd name="T13" fmla="*/ 16 h 16"/>
                  <a:gd name="T14" fmla="*/ 0 60000 65536"/>
                  <a:gd name="T15" fmla="*/ 0 60000 65536"/>
                  <a:gd name="T16" fmla="*/ 0 60000 65536"/>
                  <a:gd name="T17" fmla="*/ 0 60000 65536"/>
                  <a:gd name="T18" fmla="*/ 0 60000 65536"/>
                  <a:gd name="T19" fmla="*/ 0 60000 65536"/>
                  <a:gd name="T20" fmla="*/ 0 60000 65536"/>
                  <a:gd name="T21" fmla="*/ 0 w 20"/>
                  <a:gd name="T22" fmla="*/ 0 h 16"/>
                  <a:gd name="T23" fmla="*/ 20 w 2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6">
                    <a:moveTo>
                      <a:pt x="0" y="16"/>
                    </a:moveTo>
                    <a:lnTo>
                      <a:pt x="1" y="10"/>
                    </a:lnTo>
                    <a:lnTo>
                      <a:pt x="6" y="5"/>
                    </a:lnTo>
                    <a:lnTo>
                      <a:pt x="12" y="2"/>
                    </a:lnTo>
                    <a:lnTo>
                      <a:pt x="20" y="0"/>
                    </a:lnTo>
                    <a:lnTo>
                      <a:pt x="2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9" name="Freeform 107"/>
              <p:cNvSpPr>
                <a:spLocks/>
              </p:cNvSpPr>
              <p:nvPr/>
            </p:nvSpPr>
            <p:spPr bwMode="auto">
              <a:xfrm>
                <a:off x="4262" y="3302"/>
                <a:ext cx="20" cy="16"/>
              </a:xfrm>
              <a:custGeom>
                <a:avLst/>
                <a:gdLst>
                  <a:gd name="T0" fmla="*/ 0 w 20"/>
                  <a:gd name="T1" fmla="*/ 16 h 16"/>
                  <a:gd name="T2" fmla="*/ 1 w 20"/>
                  <a:gd name="T3" fmla="*/ 10 h 16"/>
                  <a:gd name="T4" fmla="*/ 6 w 20"/>
                  <a:gd name="T5" fmla="*/ 5 h 16"/>
                  <a:gd name="T6" fmla="*/ 12 w 20"/>
                  <a:gd name="T7" fmla="*/ 2 h 16"/>
                  <a:gd name="T8" fmla="*/ 20 w 20"/>
                  <a:gd name="T9" fmla="*/ 0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0" y="16"/>
                    </a:moveTo>
                    <a:lnTo>
                      <a:pt x="1" y="10"/>
                    </a:lnTo>
                    <a:lnTo>
                      <a:pt x="6" y="5"/>
                    </a:lnTo>
                    <a:lnTo>
                      <a:pt x="12" y="2"/>
                    </a:lnTo>
                    <a:lnTo>
                      <a:pt x="2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78" name="Group 108"/>
            <p:cNvGrpSpPr>
              <a:grpSpLocks/>
            </p:cNvGrpSpPr>
            <p:nvPr/>
          </p:nvGrpSpPr>
          <p:grpSpPr bwMode="auto">
            <a:xfrm>
              <a:off x="4378" y="3878"/>
              <a:ext cx="22" cy="18"/>
              <a:chOff x="4284" y="3302"/>
              <a:chExt cx="22" cy="18"/>
            </a:xfrm>
          </p:grpSpPr>
          <p:sp>
            <p:nvSpPr>
              <p:cNvPr id="70706" name="Freeform 109"/>
              <p:cNvSpPr>
                <a:spLocks/>
              </p:cNvSpPr>
              <p:nvPr/>
            </p:nvSpPr>
            <p:spPr bwMode="auto">
              <a:xfrm>
                <a:off x="4284" y="3302"/>
                <a:ext cx="22" cy="18"/>
              </a:xfrm>
              <a:custGeom>
                <a:avLst/>
                <a:gdLst>
                  <a:gd name="T0" fmla="*/ 0 w 22"/>
                  <a:gd name="T1" fmla="*/ 0 h 18"/>
                  <a:gd name="T2" fmla="*/ 8 w 22"/>
                  <a:gd name="T3" fmla="*/ 2 h 18"/>
                  <a:gd name="T4" fmla="*/ 16 w 22"/>
                  <a:gd name="T5" fmla="*/ 5 h 18"/>
                  <a:gd name="T6" fmla="*/ 21 w 22"/>
                  <a:gd name="T7" fmla="*/ 11 h 18"/>
                  <a:gd name="T8" fmla="*/ 22 w 22"/>
                  <a:gd name="T9" fmla="*/ 18 h 18"/>
                  <a:gd name="T10" fmla="*/ 0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8" y="2"/>
                    </a:lnTo>
                    <a:lnTo>
                      <a:pt x="16" y="5"/>
                    </a:lnTo>
                    <a:lnTo>
                      <a:pt x="21" y="11"/>
                    </a:lnTo>
                    <a:lnTo>
                      <a:pt x="22" y="18"/>
                    </a:lnTo>
                    <a:lnTo>
                      <a:pt x="0"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7" name="Freeform 110"/>
              <p:cNvSpPr>
                <a:spLocks/>
              </p:cNvSpPr>
              <p:nvPr/>
            </p:nvSpPr>
            <p:spPr bwMode="auto">
              <a:xfrm>
                <a:off x="4284" y="3302"/>
                <a:ext cx="22" cy="18"/>
              </a:xfrm>
              <a:custGeom>
                <a:avLst/>
                <a:gdLst>
                  <a:gd name="T0" fmla="*/ 0 w 22"/>
                  <a:gd name="T1" fmla="*/ 0 h 18"/>
                  <a:gd name="T2" fmla="*/ 8 w 22"/>
                  <a:gd name="T3" fmla="*/ 2 h 18"/>
                  <a:gd name="T4" fmla="*/ 16 w 22"/>
                  <a:gd name="T5" fmla="*/ 5 h 18"/>
                  <a:gd name="T6" fmla="*/ 21 w 22"/>
                  <a:gd name="T7" fmla="*/ 11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8" y="2"/>
                    </a:lnTo>
                    <a:lnTo>
                      <a:pt x="16" y="5"/>
                    </a:lnTo>
                    <a:lnTo>
                      <a:pt x="21" y="11"/>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79" name="Line 111"/>
            <p:cNvSpPr>
              <a:spLocks noChangeShapeType="1"/>
            </p:cNvSpPr>
            <p:nvPr/>
          </p:nvSpPr>
          <p:spPr bwMode="auto">
            <a:xfrm>
              <a:off x="4445" y="3878"/>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80" name="Group 112"/>
            <p:cNvGrpSpPr>
              <a:grpSpLocks/>
            </p:cNvGrpSpPr>
            <p:nvPr/>
          </p:nvGrpSpPr>
          <p:grpSpPr bwMode="auto">
            <a:xfrm>
              <a:off x="4328" y="3833"/>
              <a:ext cx="44" cy="45"/>
              <a:chOff x="4234" y="3257"/>
              <a:chExt cx="44" cy="45"/>
            </a:xfrm>
          </p:grpSpPr>
          <p:sp>
            <p:nvSpPr>
              <p:cNvPr id="70704" name="Freeform 113"/>
              <p:cNvSpPr>
                <a:spLocks/>
              </p:cNvSpPr>
              <p:nvPr/>
            </p:nvSpPr>
            <p:spPr bwMode="auto">
              <a:xfrm>
                <a:off x="4234" y="3257"/>
                <a:ext cx="44" cy="45"/>
              </a:xfrm>
              <a:custGeom>
                <a:avLst/>
                <a:gdLst>
                  <a:gd name="T0" fmla="*/ 0 w 44"/>
                  <a:gd name="T1" fmla="*/ 45 h 45"/>
                  <a:gd name="T2" fmla="*/ 2 w 44"/>
                  <a:gd name="T3" fmla="*/ 36 h 45"/>
                  <a:gd name="T4" fmla="*/ 4 w 44"/>
                  <a:gd name="T5" fmla="*/ 28 h 45"/>
                  <a:gd name="T6" fmla="*/ 13 w 44"/>
                  <a:gd name="T7" fmla="*/ 13 h 45"/>
                  <a:gd name="T8" fmla="*/ 26 w 44"/>
                  <a:gd name="T9" fmla="*/ 4 h 45"/>
                  <a:gd name="T10" fmla="*/ 36 w 44"/>
                  <a:gd name="T11" fmla="*/ 2 h 45"/>
                  <a:gd name="T12" fmla="*/ 44 w 44"/>
                  <a:gd name="T13" fmla="*/ 0 h 45"/>
                  <a:gd name="T14" fmla="*/ 44 w 44"/>
                  <a:gd name="T15" fmla="*/ 45 h 45"/>
                  <a:gd name="T16" fmla="*/ 0 w 44"/>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5"/>
                  <a:gd name="T29" fmla="*/ 44 w 44"/>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5">
                    <a:moveTo>
                      <a:pt x="0" y="45"/>
                    </a:moveTo>
                    <a:lnTo>
                      <a:pt x="2" y="36"/>
                    </a:lnTo>
                    <a:lnTo>
                      <a:pt x="4" y="28"/>
                    </a:lnTo>
                    <a:lnTo>
                      <a:pt x="13" y="13"/>
                    </a:lnTo>
                    <a:lnTo>
                      <a:pt x="26" y="4"/>
                    </a:lnTo>
                    <a:lnTo>
                      <a:pt x="36" y="2"/>
                    </a:lnTo>
                    <a:lnTo>
                      <a:pt x="44" y="0"/>
                    </a:lnTo>
                    <a:lnTo>
                      <a:pt x="44"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5" name="Freeform 114"/>
              <p:cNvSpPr>
                <a:spLocks/>
              </p:cNvSpPr>
              <p:nvPr/>
            </p:nvSpPr>
            <p:spPr bwMode="auto">
              <a:xfrm>
                <a:off x="4234" y="3257"/>
                <a:ext cx="44" cy="45"/>
              </a:xfrm>
              <a:custGeom>
                <a:avLst/>
                <a:gdLst>
                  <a:gd name="T0" fmla="*/ 0 w 44"/>
                  <a:gd name="T1" fmla="*/ 45 h 45"/>
                  <a:gd name="T2" fmla="*/ 2 w 44"/>
                  <a:gd name="T3" fmla="*/ 36 h 45"/>
                  <a:gd name="T4" fmla="*/ 4 w 44"/>
                  <a:gd name="T5" fmla="*/ 28 h 45"/>
                  <a:gd name="T6" fmla="*/ 13 w 44"/>
                  <a:gd name="T7" fmla="*/ 13 h 45"/>
                  <a:gd name="T8" fmla="*/ 26 w 44"/>
                  <a:gd name="T9" fmla="*/ 4 h 45"/>
                  <a:gd name="T10" fmla="*/ 36 w 44"/>
                  <a:gd name="T11" fmla="*/ 2 h 45"/>
                  <a:gd name="T12" fmla="*/ 44 w 44"/>
                  <a:gd name="T13" fmla="*/ 0 h 45"/>
                  <a:gd name="T14" fmla="*/ 0 60000 65536"/>
                  <a:gd name="T15" fmla="*/ 0 60000 65536"/>
                  <a:gd name="T16" fmla="*/ 0 60000 65536"/>
                  <a:gd name="T17" fmla="*/ 0 60000 65536"/>
                  <a:gd name="T18" fmla="*/ 0 60000 65536"/>
                  <a:gd name="T19" fmla="*/ 0 60000 65536"/>
                  <a:gd name="T20" fmla="*/ 0 60000 65536"/>
                  <a:gd name="T21" fmla="*/ 0 w 44"/>
                  <a:gd name="T22" fmla="*/ 0 h 45"/>
                  <a:gd name="T23" fmla="*/ 44 w 4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5">
                    <a:moveTo>
                      <a:pt x="0" y="45"/>
                    </a:moveTo>
                    <a:lnTo>
                      <a:pt x="2" y="36"/>
                    </a:lnTo>
                    <a:lnTo>
                      <a:pt x="4" y="28"/>
                    </a:lnTo>
                    <a:lnTo>
                      <a:pt x="13" y="13"/>
                    </a:lnTo>
                    <a:lnTo>
                      <a:pt x="26" y="4"/>
                    </a:lnTo>
                    <a:lnTo>
                      <a:pt x="36" y="2"/>
                    </a:lnTo>
                    <a:lnTo>
                      <a:pt x="4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81" name="Group 115"/>
            <p:cNvGrpSpPr>
              <a:grpSpLocks/>
            </p:cNvGrpSpPr>
            <p:nvPr/>
          </p:nvGrpSpPr>
          <p:grpSpPr bwMode="auto">
            <a:xfrm>
              <a:off x="4372" y="3833"/>
              <a:ext cx="73" cy="45"/>
              <a:chOff x="4278" y="3257"/>
              <a:chExt cx="73" cy="45"/>
            </a:xfrm>
          </p:grpSpPr>
          <p:sp>
            <p:nvSpPr>
              <p:cNvPr id="70702" name="Freeform 116"/>
              <p:cNvSpPr>
                <a:spLocks/>
              </p:cNvSpPr>
              <p:nvPr/>
            </p:nvSpPr>
            <p:spPr bwMode="auto">
              <a:xfrm>
                <a:off x="4278" y="3257"/>
                <a:ext cx="73" cy="45"/>
              </a:xfrm>
              <a:custGeom>
                <a:avLst/>
                <a:gdLst>
                  <a:gd name="T0" fmla="*/ 0 w 73"/>
                  <a:gd name="T1" fmla="*/ 0 h 45"/>
                  <a:gd name="T2" fmla="*/ 14 w 73"/>
                  <a:gd name="T3" fmla="*/ 2 h 45"/>
                  <a:gd name="T4" fmla="*/ 28 w 73"/>
                  <a:gd name="T5" fmla="*/ 4 h 45"/>
                  <a:gd name="T6" fmla="*/ 41 w 73"/>
                  <a:gd name="T7" fmla="*/ 8 h 45"/>
                  <a:gd name="T8" fmla="*/ 51 w 73"/>
                  <a:gd name="T9" fmla="*/ 13 h 45"/>
                  <a:gd name="T10" fmla="*/ 60 w 73"/>
                  <a:gd name="T11" fmla="*/ 20 h 45"/>
                  <a:gd name="T12" fmla="*/ 67 w 73"/>
                  <a:gd name="T13" fmla="*/ 28 h 45"/>
                  <a:gd name="T14" fmla="*/ 72 w 73"/>
                  <a:gd name="T15" fmla="*/ 36 h 45"/>
                  <a:gd name="T16" fmla="*/ 73 w 73"/>
                  <a:gd name="T17" fmla="*/ 45 h 45"/>
                  <a:gd name="T18" fmla="*/ 0 w 73"/>
                  <a:gd name="T19" fmla="*/ 45 h 45"/>
                  <a:gd name="T20" fmla="*/ 0 w 7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5"/>
                  <a:gd name="T35" fmla="*/ 73 w 7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5">
                    <a:moveTo>
                      <a:pt x="0" y="0"/>
                    </a:moveTo>
                    <a:lnTo>
                      <a:pt x="14" y="2"/>
                    </a:lnTo>
                    <a:lnTo>
                      <a:pt x="28" y="4"/>
                    </a:lnTo>
                    <a:lnTo>
                      <a:pt x="41" y="8"/>
                    </a:lnTo>
                    <a:lnTo>
                      <a:pt x="51" y="13"/>
                    </a:lnTo>
                    <a:lnTo>
                      <a:pt x="60" y="20"/>
                    </a:lnTo>
                    <a:lnTo>
                      <a:pt x="67" y="28"/>
                    </a:lnTo>
                    <a:lnTo>
                      <a:pt x="72" y="36"/>
                    </a:lnTo>
                    <a:lnTo>
                      <a:pt x="73" y="45"/>
                    </a:lnTo>
                    <a:lnTo>
                      <a:pt x="0"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3" name="Freeform 117"/>
              <p:cNvSpPr>
                <a:spLocks/>
              </p:cNvSpPr>
              <p:nvPr/>
            </p:nvSpPr>
            <p:spPr bwMode="auto">
              <a:xfrm>
                <a:off x="4278" y="3257"/>
                <a:ext cx="73" cy="45"/>
              </a:xfrm>
              <a:custGeom>
                <a:avLst/>
                <a:gdLst>
                  <a:gd name="T0" fmla="*/ 0 w 73"/>
                  <a:gd name="T1" fmla="*/ 0 h 45"/>
                  <a:gd name="T2" fmla="*/ 14 w 73"/>
                  <a:gd name="T3" fmla="*/ 2 h 45"/>
                  <a:gd name="T4" fmla="*/ 28 w 73"/>
                  <a:gd name="T5" fmla="*/ 4 h 45"/>
                  <a:gd name="T6" fmla="*/ 41 w 73"/>
                  <a:gd name="T7" fmla="*/ 8 h 45"/>
                  <a:gd name="T8" fmla="*/ 51 w 73"/>
                  <a:gd name="T9" fmla="*/ 13 h 45"/>
                  <a:gd name="T10" fmla="*/ 60 w 73"/>
                  <a:gd name="T11" fmla="*/ 20 h 45"/>
                  <a:gd name="T12" fmla="*/ 67 w 73"/>
                  <a:gd name="T13" fmla="*/ 28 h 45"/>
                  <a:gd name="T14" fmla="*/ 72 w 73"/>
                  <a:gd name="T15" fmla="*/ 36 h 45"/>
                  <a:gd name="T16" fmla="*/ 73 w 73"/>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5"/>
                  <a:gd name="T29" fmla="*/ 73 w 73"/>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5">
                    <a:moveTo>
                      <a:pt x="0" y="0"/>
                    </a:moveTo>
                    <a:lnTo>
                      <a:pt x="14" y="2"/>
                    </a:lnTo>
                    <a:lnTo>
                      <a:pt x="28" y="4"/>
                    </a:lnTo>
                    <a:lnTo>
                      <a:pt x="41" y="8"/>
                    </a:lnTo>
                    <a:lnTo>
                      <a:pt x="51" y="13"/>
                    </a:lnTo>
                    <a:lnTo>
                      <a:pt x="60" y="20"/>
                    </a:lnTo>
                    <a:lnTo>
                      <a:pt x="67" y="28"/>
                    </a:lnTo>
                    <a:lnTo>
                      <a:pt x="72" y="36"/>
                    </a:lnTo>
                    <a:lnTo>
                      <a:pt x="73"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82" name="Line 118"/>
            <p:cNvSpPr>
              <a:spLocks noChangeShapeType="1"/>
            </p:cNvSpPr>
            <p:nvPr/>
          </p:nvSpPr>
          <p:spPr bwMode="auto">
            <a:xfrm>
              <a:off x="4356" y="3891"/>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3" name="Line 119"/>
            <p:cNvSpPr>
              <a:spLocks noChangeShapeType="1"/>
            </p:cNvSpPr>
            <p:nvPr/>
          </p:nvSpPr>
          <p:spPr bwMode="auto">
            <a:xfrm>
              <a:off x="4352" y="3563"/>
              <a:ext cx="47" cy="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4" name="Line 120"/>
            <p:cNvSpPr>
              <a:spLocks noChangeShapeType="1"/>
            </p:cNvSpPr>
            <p:nvPr/>
          </p:nvSpPr>
          <p:spPr bwMode="auto">
            <a:xfrm flipV="1">
              <a:off x="4399" y="3568"/>
              <a:ext cx="53"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85" name="Group 121"/>
            <p:cNvGrpSpPr>
              <a:grpSpLocks/>
            </p:cNvGrpSpPr>
            <p:nvPr/>
          </p:nvGrpSpPr>
          <p:grpSpPr bwMode="auto">
            <a:xfrm>
              <a:off x="4282" y="3478"/>
              <a:ext cx="64" cy="64"/>
              <a:chOff x="4188" y="2902"/>
              <a:chExt cx="64" cy="64"/>
            </a:xfrm>
          </p:grpSpPr>
          <p:sp>
            <p:nvSpPr>
              <p:cNvPr id="70700" name="Freeform 122"/>
              <p:cNvSpPr>
                <a:spLocks/>
              </p:cNvSpPr>
              <p:nvPr/>
            </p:nvSpPr>
            <p:spPr bwMode="auto">
              <a:xfrm>
                <a:off x="4188" y="2902"/>
                <a:ext cx="64" cy="64"/>
              </a:xfrm>
              <a:custGeom>
                <a:avLst/>
                <a:gdLst>
                  <a:gd name="T0" fmla="*/ 0 w 64"/>
                  <a:gd name="T1" fmla="*/ 64 h 64"/>
                  <a:gd name="T2" fmla="*/ 2 w 64"/>
                  <a:gd name="T3" fmla="*/ 51 h 64"/>
                  <a:gd name="T4" fmla="*/ 5 w 64"/>
                  <a:gd name="T5" fmla="*/ 40 h 64"/>
                  <a:gd name="T6" fmla="*/ 11 w 64"/>
                  <a:gd name="T7" fmla="*/ 29 h 64"/>
                  <a:gd name="T8" fmla="*/ 19 w 64"/>
                  <a:gd name="T9" fmla="*/ 19 h 64"/>
                  <a:gd name="T10" fmla="*/ 29 w 64"/>
                  <a:gd name="T11" fmla="*/ 11 h 64"/>
                  <a:gd name="T12" fmla="*/ 40 w 64"/>
                  <a:gd name="T13" fmla="*/ 5 h 64"/>
                  <a:gd name="T14" fmla="*/ 51 w 64"/>
                  <a:gd name="T15" fmla="*/ 2 h 64"/>
                  <a:gd name="T16" fmla="*/ 64 w 64"/>
                  <a:gd name="T17" fmla="*/ 0 h 64"/>
                  <a:gd name="T18" fmla="*/ 64 w 64"/>
                  <a:gd name="T19" fmla="*/ 64 h 64"/>
                  <a:gd name="T20" fmla="*/ 0 w 64"/>
                  <a:gd name="T21" fmla="*/ 6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4"/>
                  <a:gd name="T35" fmla="*/ 64 w 6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4">
                    <a:moveTo>
                      <a:pt x="0" y="64"/>
                    </a:moveTo>
                    <a:lnTo>
                      <a:pt x="2" y="51"/>
                    </a:lnTo>
                    <a:lnTo>
                      <a:pt x="5" y="40"/>
                    </a:lnTo>
                    <a:lnTo>
                      <a:pt x="11" y="29"/>
                    </a:lnTo>
                    <a:lnTo>
                      <a:pt x="19" y="19"/>
                    </a:lnTo>
                    <a:lnTo>
                      <a:pt x="29" y="11"/>
                    </a:lnTo>
                    <a:lnTo>
                      <a:pt x="40" y="5"/>
                    </a:lnTo>
                    <a:lnTo>
                      <a:pt x="51" y="2"/>
                    </a:lnTo>
                    <a:lnTo>
                      <a:pt x="64" y="0"/>
                    </a:lnTo>
                    <a:lnTo>
                      <a:pt x="64" y="64"/>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1" name="Freeform 123"/>
              <p:cNvSpPr>
                <a:spLocks/>
              </p:cNvSpPr>
              <p:nvPr/>
            </p:nvSpPr>
            <p:spPr bwMode="auto">
              <a:xfrm>
                <a:off x="4188" y="2902"/>
                <a:ext cx="64" cy="64"/>
              </a:xfrm>
              <a:custGeom>
                <a:avLst/>
                <a:gdLst>
                  <a:gd name="T0" fmla="*/ 0 w 64"/>
                  <a:gd name="T1" fmla="*/ 64 h 64"/>
                  <a:gd name="T2" fmla="*/ 2 w 64"/>
                  <a:gd name="T3" fmla="*/ 51 h 64"/>
                  <a:gd name="T4" fmla="*/ 5 w 64"/>
                  <a:gd name="T5" fmla="*/ 40 h 64"/>
                  <a:gd name="T6" fmla="*/ 11 w 64"/>
                  <a:gd name="T7" fmla="*/ 29 h 64"/>
                  <a:gd name="T8" fmla="*/ 19 w 64"/>
                  <a:gd name="T9" fmla="*/ 19 h 64"/>
                  <a:gd name="T10" fmla="*/ 29 w 64"/>
                  <a:gd name="T11" fmla="*/ 11 h 64"/>
                  <a:gd name="T12" fmla="*/ 40 w 64"/>
                  <a:gd name="T13" fmla="*/ 5 h 64"/>
                  <a:gd name="T14" fmla="*/ 51 w 64"/>
                  <a:gd name="T15" fmla="*/ 2 h 64"/>
                  <a:gd name="T16" fmla="*/ 64 w 64"/>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4"/>
                  <a:gd name="T29" fmla="*/ 64 w 6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4">
                    <a:moveTo>
                      <a:pt x="0" y="64"/>
                    </a:moveTo>
                    <a:lnTo>
                      <a:pt x="2" y="51"/>
                    </a:lnTo>
                    <a:lnTo>
                      <a:pt x="5" y="40"/>
                    </a:lnTo>
                    <a:lnTo>
                      <a:pt x="11" y="29"/>
                    </a:lnTo>
                    <a:lnTo>
                      <a:pt x="19" y="19"/>
                    </a:lnTo>
                    <a:lnTo>
                      <a:pt x="29" y="11"/>
                    </a:lnTo>
                    <a:lnTo>
                      <a:pt x="40" y="5"/>
                    </a:lnTo>
                    <a:lnTo>
                      <a:pt x="51" y="2"/>
                    </a:lnTo>
                    <a:lnTo>
                      <a:pt x="6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86" name="Group 124"/>
            <p:cNvGrpSpPr>
              <a:grpSpLocks/>
            </p:cNvGrpSpPr>
            <p:nvPr/>
          </p:nvGrpSpPr>
          <p:grpSpPr bwMode="auto">
            <a:xfrm>
              <a:off x="4346" y="3478"/>
              <a:ext cx="80" cy="64"/>
              <a:chOff x="4252" y="2902"/>
              <a:chExt cx="80" cy="64"/>
            </a:xfrm>
          </p:grpSpPr>
          <p:sp>
            <p:nvSpPr>
              <p:cNvPr id="70698" name="Freeform 125"/>
              <p:cNvSpPr>
                <a:spLocks/>
              </p:cNvSpPr>
              <p:nvPr/>
            </p:nvSpPr>
            <p:spPr bwMode="auto">
              <a:xfrm>
                <a:off x="4252" y="2902"/>
                <a:ext cx="80" cy="64"/>
              </a:xfrm>
              <a:custGeom>
                <a:avLst/>
                <a:gdLst>
                  <a:gd name="T0" fmla="*/ 0 w 80"/>
                  <a:gd name="T1" fmla="*/ 0 h 64"/>
                  <a:gd name="T2" fmla="*/ 16 w 80"/>
                  <a:gd name="T3" fmla="*/ 2 h 64"/>
                  <a:gd name="T4" fmla="*/ 30 w 80"/>
                  <a:gd name="T5" fmla="*/ 5 h 64"/>
                  <a:gd name="T6" fmla="*/ 45 w 80"/>
                  <a:gd name="T7" fmla="*/ 11 h 64"/>
                  <a:gd name="T8" fmla="*/ 56 w 80"/>
                  <a:gd name="T9" fmla="*/ 19 h 64"/>
                  <a:gd name="T10" fmla="*/ 66 w 80"/>
                  <a:gd name="T11" fmla="*/ 29 h 64"/>
                  <a:gd name="T12" fmla="*/ 74 w 80"/>
                  <a:gd name="T13" fmla="*/ 40 h 64"/>
                  <a:gd name="T14" fmla="*/ 78 w 80"/>
                  <a:gd name="T15" fmla="*/ 51 h 64"/>
                  <a:gd name="T16" fmla="*/ 80 w 80"/>
                  <a:gd name="T17" fmla="*/ 64 h 64"/>
                  <a:gd name="T18" fmla="*/ 0 w 80"/>
                  <a:gd name="T19" fmla="*/ 64 h 64"/>
                  <a:gd name="T20" fmla="*/ 0 w 80"/>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4"/>
                  <a:gd name="T35" fmla="*/ 80 w 8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4">
                    <a:moveTo>
                      <a:pt x="0" y="0"/>
                    </a:moveTo>
                    <a:lnTo>
                      <a:pt x="16" y="2"/>
                    </a:lnTo>
                    <a:lnTo>
                      <a:pt x="30" y="5"/>
                    </a:lnTo>
                    <a:lnTo>
                      <a:pt x="45" y="11"/>
                    </a:lnTo>
                    <a:lnTo>
                      <a:pt x="56" y="19"/>
                    </a:lnTo>
                    <a:lnTo>
                      <a:pt x="66" y="29"/>
                    </a:lnTo>
                    <a:lnTo>
                      <a:pt x="74" y="40"/>
                    </a:lnTo>
                    <a:lnTo>
                      <a:pt x="78" y="51"/>
                    </a:lnTo>
                    <a:lnTo>
                      <a:pt x="80" y="64"/>
                    </a:lnTo>
                    <a:lnTo>
                      <a:pt x="0"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9" name="Freeform 126"/>
              <p:cNvSpPr>
                <a:spLocks/>
              </p:cNvSpPr>
              <p:nvPr/>
            </p:nvSpPr>
            <p:spPr bwMode="auto">
              <a:xfrm>
                <a:off x="4252" y="2902"/>
                <a:ext cx="80" cy="64"/>
              </a:xfrm>
              <a:custGeom>
                <a:avLst/>
                <a:gdLst>
                  <a:gd name="T0" fmla="*/ 0 w 80"/>
                  <a:gd name="T1" fmla="*/ 0 h 64"/>
                  <a:gd name="T2" fmla="*/ 16 w 80"/>
                  <a:gd name="T3" fmla="*/ 2 h 64"/>
                  <a:gd name="T4" fmla="*/ 30 w 80"/>
                  <a:gd name="T5" fmla="*/ 5 h 64"/>
                  <a:gd name="T6" fmla="*/ 45 w 80"/>
                  <a:gd name="T7" fmla="*/ 11 h 64"/>
                  <a:gd name="T8" fmla="*/ 56 w 80"/>
                  <a:gd name="T9" fmla="*/ 19 h 64"/>
                  <a:gd name="T10" fmla="*/ 66 w 80"/>
                  <a:gd name="T11" fmla="*/ 29 h 64"/>
                  <a:gd name="T12" fmla="*/ 74 w 80"/>
                  <a:gd name="T13" fmla="*/ 40 h 64"/>
                  <a:gd name="T14" fmla="*/ 78 w 80"/>
                  <a:gd name="T15" fmla="*/ 51 h 64"/>
                  <a:gd name="T16" fmla="*/ 80 w 80"/>
                  <a:gd name="T17" fmla="*/ 6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64"/>
                  <a:gd name="T29" fmla="*/ 80 w 8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64">
                    <a:moveTo>
                      <a:pt x="0" y="0"/>
                    </a:moveTo>
                    <a:lnTo>
                      <a:pt x="16" y="2"/>
                    </a:lnTo>
                    <a:lnTo>
                      <a:pt x="30" y="5"/>
                    </a:lnTo>
                    <a:lnTo>
                      <a:pt x="45" y="11"/>
                    </a:lnTo>
                    <a:lnTo>
                      <a:pt x="56" y="19"/>
                    </a:lnTo>
                    <a:lnTo>
                      <a:pt x="66" y="29"/>
                    </a:lnTo>
                    <a:lnTo>
                      <a:pt x="74" y="40"/>
                    </a:lnTo>
                    <a:lnTo>
                      <a:pt x="78" y="51"/>
                    </a:lnTo>
                    <a:lnTo>
                      <a:pt x="80" y="6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87" name="Line 127"/>
            <p:cNvSpPr>
              <a:spLocks noChangeShapeType="1"/>
            </p:cNvSpPr>
            <p:nvPr/>
          </p:nvSpPr>
          <p:spPr bwMode="auto">
            <a:xfrm>
              <a:off x="4426" y="3542"/>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88" name="Group 128"/>
            <p:cNvGrpSpPr>
              <a:grpSpLocks/>
            </p:cNvGrpSpPr>
            <p:nvPr/>
          </p:nvGrpSpPr>
          <p:grpSpPr bwMode="auto">
            <a:xfrm>
              <a:off x="4328" y="3528"/>
              <a:ext cx="26" cy="22"/>
              <a:chOff x="4234" y="2952"/>
              <a:chExt cx="26" cy="22"/>
            </a:xfrm>
          </p:grpSpPr>
          <p:sp>
            <p:nvSpPr>
              <p:cNvPr id="70696" name="Freeform 129"/>
              <p:cNvSpPr>
                <a:spLocks/>
              </p:cNvSpPr>
              <p:nvPr/>
            </p:nvSpPr>
            <p:spPr bwMode="auto">
              <a:xfrm>
                <a:off x="4234" y="2952"/>
                <a:ext cx="26" cy="22"/>
              </a:xfrm>
              <a:custGeom>
                <a:avLst/>
                <a:gdLst>
                  <a:gd name="T0" fmla="*/ 0 w 26"/>
                  <a:gd name="T1" fmla="*/ 22 h 22"/>
                  <a:gd name="T2" fmla="*/ 2 w 26"/>
                  <a:gd name="T3" fmla="*/ 13 h 22"/>
                  <a:gd name="T4" fmla="*/ 8 w 26"/>
                  <a:gd name="T5" fmla="*/ 6 h 22"/>
                  <a:gd name="T6" fmla="*/ 16 w 26"/>
                  <a:gd name="T7" fmla="*/ 1 h 22"/>
                  <a:gd name="T8" fmla="*/ 26 w 26"/>
                  <a:gd name="T9" fmla="*/ 0 h 22"/>
                  <a:gd name="T10" fmla="*/ 26 w 26"/>
                  <a:gd name="T11" fmla="*/ 22 h 22"/>
                  <a:gd name="T12" fmla="*/ 0 w 26"/>
                  <a:gd name="T13" fmla="*/ 22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0" y="22"/>
                    </a:moveTo>
                    <a:lnTo>
                      <a:pt x="2" y="13"/>
                    </a:lnTo>
                    <a:lnTo>
                      <a:pt x="8" y="6"/>
                    </a:lnTo>
                    <a:lnTo>
                      <a:pt x="16" y="1"/>
                    </a:lnTo>
                    <a:lnTo>
                      <a:pt x="26" y="0"/>
                    </a:lnTo>
                    <a:lnTo>
                      <a:pt x="26"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7" name="Freeform 130"/>
              <p:cNvSpPr>
                <a:spLocks/>
              </p:cNvSpPr>
              <p:nvPr/>
            </p:nvSpPr>
            <p:spPr bwMode="auto">
              <a:xfrm>
                <a:off x="4234" y="2952"/>
                <a:ext cx="26" cy="22"/>
              </a:xfrm>
              <a:custGeom>
                <a:avLst/>
                <a:gdLst>
                  <a:gd name="T0" fmla="*/ 0 w 26"/>
                  <a:gd name="T1" fmla="*/ 22 h 22"/>
                  <a:gd name="T2" fmla="*/ 2 w 26"/>
                  <a:gd name="T3" fmla="*/ 13 h 22"/>
                  <a:gd name="T4" fmla="*/ 8 w 26"/>
                  <a:gd name="T5" fmla="*/ 6 h 22"/>
                  <a:gd name="T6" fmla="*/ 16 w 26"/>
                  <a:gd name="T7" fmla="*/ 1 h 22"/>
                  <a:gd name="T8" fmla="*/ 26 w 26"/>
                  <a:gd name="T9" fmla="*/ 0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0" y="22"/>
                    </a:moveTo>
                    <a:lnTo>
                      <a:pt x="2" y="13"/>
                    </a:lnTo>
                    <a:lnTo>
                      <a:pt x="8" y="6"/>
                    </a:lnTo>
                    <a:lnTo>
                      <a:pt x="16" y="1"/>
                    </a:lnTo>
                    <a:lnTo>
                      <a:pt x="2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89" name="Group 131"/>
            <p:cNvGrpSpPr>
              <a:grpSpLocks/>
            </p:cNvGrpSpPr>
            <p:nvPr/>
          </p:nvGrpSpPr>
          <p:grpSpPr bwMode="auto">
            <a:xfrm>
              <a:off x="4349" y="3528"/>
              <a:ext cx="26" cy="19"/>
              <a:chOff x="4255" y="2952"/>
              <a:chExt cx="26" cy="19"/>
            </a:xfrm>
          </p:grpSpPr>
          <p:sp>
            <p:nvSpPr>
              <p:cNvPr id="70694" name="Freeform 132"/>
              <p:cNvSpPr>
                <a:spLocks/>
              </p:cNvSpPr>
              <p:nvPr/>
            </p:nvSpPr>
            <p:spPr bwMode="auto">
              <a:xfrm>
                <a:off x="4255" y="2952"/>
                <a:ext cx="26" cy="19"/>
              </a:xfrm>
              <a:custGeom>
                <a:avLst/>
                <a:gdLst>
                  <a:gd name="T0" fmla="*/ 0 w 26"/>
                  <a:gd name="T1" fmla="*/ 0 h 19"/>
                  <a:gd name="T2" fmla="*/ 10 w 26"/>
                  <a:gd name="T3" fmla="*/ 1 h 19"/>
                  <a:gd name="T4" fmla="*/ 18 w 26"/>
                  <a:gd name="T5" fmla="*/ 5 h 19"/>
                  <a:gd name="T6" fmla="*/ 24 w 26"/>
                  <a:gd name="T7" fmla="*/ 11 h 19"/>
                  <a:gd name="T8" fmla="*/ 26 w 26"/>
                  <a:gd name="T9" fmla="*/ 19 h 19"/>
                  <a:gd name="T10" fmla="*/ 0 w 26"/>
                  <a:gd name="T11" fmla="*/ 19 h 19"/>
                  <a:gd name="T12" fmla="*/ 0 w 26"/>
                  <a:gd name="T13" fmla="*/ 0 h 19"/>
                  <a:gd name="T14" fmla="*/ 0 60000 65536"/>
                  <a:gd name="T15" fmla="*/ 0 60000 65536"/>
                  <a:gd name="T16" fmla="*/ 0 60000 65536"/>
                  <a:gd name="T17" fmla="*/ 0 60000 65536"/>
                  <a:gd name="T18" fmla="*/ 0 60000 65536"/>
                  <a:gd name="T19" fmla="*/ 0 60000 65536"/>
                  <a:gd name="T20" fmla="*/ 0 60000 65536"/>
                  <a:gd name="T21" fmla="*/ 0 w 26"/>
                  <a:gd name="T22" fmla="*/ 0 h 19"/>
                  <a:gd name="T23" fmla="*/ 26 w 2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9">
                    <a:moveTo>
                      <a:pt x="0" y="0"/>
                    </a:moveTo>
                    <a:lnTo>
                      <a:pt x="10" y="1"/>
                    </a:lnTo>
                    <a:lnTo>
                      <a:pt x="18" y="5"/>
                    </a:lnTo>
                    <a:lnTo>
                      <a:pt x="24" y="11"/>
                    </a:lnTo>
                    <a:lnTo>
                      <a:pt x="26"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5" name="Freeform 133"/>
              <p:cNvSpPr>
                <a:spLocks/>
              </p:cNvSpPr>
              <p:nvPr/>
            </p:nvSpPr>
            <p:spPr bwMode="auto">
              <a:xfrm>
                <a:off x="4255" y="2952"/>
                <a:ext cx="26" cy="19"/>
              </a:xfrm>
              <a:custGeom>
                <a:avLst/>
                <a:gdLst>
                  <a:gd name="T0" fmla="*/ 0 w 26"/>
                  <a:gd name="T1" fmla="*/ 0 h 19"/>
                  <a:gd name="T2" fmla="*/ 10 w 26"/>
                  <a:gd name="T3" fmla="*/ 1 h 19"/>
                  <a:gd name="T4" fmla="*/ 18 w 26"/>
                  <a:gd name="T5" fmla="*/ 5 h 19"/>
                  <a:gd name="T6" fmla="*/ 24 w 26"/>
                  <a:gd name="T7" fmla="*/ 11 h 19"/>
                  <a:gd name="T8" fmla="*/ 26 w 26"/>
                  <a:gd name="T9" fmla="*/ 19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0" y="0"/>
                    </a:moveTo>
                    <a:lnTo>
                      <a:pt x="10" y="1"/>
                    </a:lnTo>
                    <a:lnTo>
                      <a:pt x="18" y="5"/>
                    </a:lnTo>
                    <a:lnTo>
                      <a:pt x="24" y="11"/>
                    </a:lnTo>
                    <a:lnTo>
                      <a:pt x="26"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90" name="Line 134"/>
            <p:cNvSpPr>
              <a:spLocks noChangeShapeType="1"/>
            </p:cNvSpPr>
            <p:nvPr/>
          </p:nvSpPr>
          <p:spPr bwMode="auto">
            <a:xfrm>
              <a:off x="4375" y="3547"/>
              <a:ext cx="1"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91" name="Rectangle 135"/>
            <p:cNvSpPr>
              <a:spLocks noChangeArrowheads="1"/>
            </p:cNvSpPr>
            <p:nvPr/>
          </p:nvSpPr>
          <p:spPr bwMode="auto">
            <a:xfrm>
              <a:off x="4076" y="3992"/>
              <a:ext cx="371" cy="44"/>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92" name="Line 136"/>
            <p:cNvSpPr>
              <a:spLocks noChangeShapeType="1"/>
            </p:cNvSpPr>
            <p:nvPr/>
          </p:nvSpPr>
          <p:spPr bwMode="auto">
            <a:xfrm flipV="1">
              <a:off x="4063" y="3120"/>
              <a:ext cx="153"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93" name="Line 137"/>
            <p:cNvSpPr>
              <a:spLocks noChangeShapeType="1"/>
            </p:cNvSpPr>
            <p:nvPr/>
          </p:nvSpPr>
          <p:spPr bwMode="auto">
            <a:xfrm>
              <a:off x="4216" y="3122"/>
              <a:ext cx="154" cy="1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141288" y="76200"/>
            <a:ext cx="8931275" cy="6629400"/>
            <a:chOff x="96" y="48"/>
            <a:chExt cx="6095" cy="4176"/>
          </a:xfrm>
        </p:grpSpPr>
        <p:sp>
          <p:nvSpPr>
            <p:cNvPr id="72720"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2721"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2"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3"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4"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5"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6"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7"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8"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2707"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hydrogels:attenuation</a:t>
            </a:r>
          </a:p>
        </p:txBody>
      </p:sp>
      <p:sp>
        <p:nvSpPr>
          <p:cNvPr id="72708"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09"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0"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1"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2"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3"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4"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5"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6" name="Rectangle 21"/>
          <p:cNvSpPr>
            <a:spLocks noChangeArrowheads="1"/>
          </p:cNvSpPr>
          <p:nvPr/>
        </p:nvSpPr>
        <p:spPr bwMode="blackWhite">
          <a:xfrm>
            <a:off x="1912938" y="1300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27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525" y="1219200"/>
            <a:ext cx="64008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2718" name="Rectangle 23"/>
          <p:cNvSpPr>
            <a:spLocks noChangeArrowheads="1"/>
          </p:cNvSpPr>
          <p:nvPr/>
        </p:nvSpPr>
        <p:spPr bwMode="blackWhite">
          <a:xfrm>
            <a:off x="2251075" y="1600200"/>
            <a:ext cx="5205413"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useBgFill="1">
        <p:nvSpPr>
          <p:cNvPr id="72719" name="Rectangle 24"/>
          <p:cNvSpPr>
            <a:spLocks noChangeArrowheads="1"/>
          </p:cNvSpPr>
          <p:nvPr/>
        </p:nvSpPr>
        <p:spPr bwMode="blackWhite">
          <a:xfrm rot="-5400000">
            <a:off x="5484019" y="3513931"/>
            <a:ext cx="3733800" cy="2111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141288" y="76200"/>
            <a:ext cx="8931275" cy="6629400"/>
            <a:chOff x="96" y="48"/>
            <a:chExt cx="6095" cy="4176"/>
          </a:xfrm>
        </p:grpSpPr>
        <p:sp>
          <p:nvSpPr>
            <p:cNvPr id="74767"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4768"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9"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0"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1"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2"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3"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4"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5"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4755" name="Rectangle 12"/>
          <p:cNvSpPr>
            <a:spLocks noChangeArrowheads="1"/>
          </p:cNvSpPr>
          <p:nvPr/>
        </p:nvSpPr>
        <p:spPr bwMode="auto">
          <a:xfrm>
            <a:off x="468313" y="90805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velocity and modulus</a:t>
            </a:r>
          </a:p>
        </p:txBody>
      </p:sp>
      <p:sp>
        <p:nvSpPr>
          <p:cNvPr id="74756"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57"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58"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59"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0"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1"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2"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3"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4" name="Rectangle 21"/>
          <p:cNvSpPr>
            <a:spLocks noChangeArrowheads="1"/>
          </p:cNvSpPr>
          <p:nvPr/>
        </p:nvSpPr>
        <p:spPr bwMode="blackWhite">
          <a:xfrm>
            <a:off x="1912938" y="1300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5" name="Rectangle 22"/>
          <p:cNvSpPr>
            <a:spLocks noChangeArrowheads="1"/>
          </p:cNvSpPr>
          <p:nvPr/>
        </p:nvSpPr>
        <p:spPr bwMode="blackWhite">
          <a:xfrm>
            <a:off x="1824038"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476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88" y="1524000"/>
            <a:ext cx="6472237"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8925" y="260350"/>
            <a:ext cx="86035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b="1" dirty="0">
                <a:latin typeface="Times New Roman" charset="0"/>
              </a:rPr>
              <a:t>DIFFUSION IN GLASSY POLYMERS</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r>
              <a:rPr lang="en-US" altLang="en-US" dirty="0">
                <a:latin typeface="Times New Roman" charset="0"/>
              </a:rPr>
              <a:t>The mass balance becomes</a:t>
            </a:r>
            <a:r>
              <a:rPr lang="it-IT" altLang="en-US" dirty="0">
                <a:latin typeface="Times New Roman" charset="0"/>
              </a:rPr>
              <a:t>:</a:t>
            </a:r>
          </a:p>
          <a:p>
            <a:pPr algn="just" eaLnBrk="1" hangingPunct="1">
              <a:spcBef>
                <a:spcPct val="0"/>
              </a:spcBef>
              <a:buFontTx/>
              <a:buNone/>
            </a:pPr>
            <a:endParaRPr lang="it-IT" altLang="en-US" i="1" dirty="0">
              <a:latin typeface="Times New Roman" charset="0"/>
            </a:endParaRPr>
          </a:p>
          <a:p>
            <a:pPr algn="just" eaLnBrk="1" hangingPunct="1">
              <a:spcBef>
                <a:spcPct val="0"/>
              </a:spcBef>
              <a:buFontTx/>
              <a:buNone/>
            </a:pPr>
            <a:endParaRPr lang="it-IT" altLang="en-US" i="1" dirty="0">
              <a:latin typeface="Times New Roman" charset="0"/>
            </a:endParaRPr>
          </a:p>
          <a:p>
            <a:pPr algn="r" eaLnBrk="1" hangingPunct="1">
              <a:spcBef>
                <a:spcPct val="0"/>
              </a:spcBef>
              <a:buFontTx/>
              <a:buNone/>
            </a:pPr>
            <a:r>
              <a:rPr lang="it-IT" altLang="en-US" dirty="0">
                <a:latin typeface="Times New Roman" charset="0"/>
              </a:rPr>
              <a:t>(1)</a:t>
            </a:r>
          </a:p>
        </p:txBody>
      </p:sp>
      <p:sp>
        <p:nvSpPr>
          <p:cNvPr id="8195" name="Text Box 5"/>
          <p:cNvSpPr txBox="1">
            <a:spLocks noChangeArrowheads="1"/>
          </p:cNvSpPr>
          <p:nvPr/>
        </p:nvSpPr>
        <p:spPr bwMode="auto">
          <a:xfrm>
            <a:off x="323850" y="2781300"/>
            <a:ext cx="82089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dirty="0">
                <a:latin typeface="Times New Roman" charset="0"/>
              </a:rPr>
              <a:t>Since both the concentrations depend on a, one concentration can be expressed as a function of the other: a is obtained (or equivalently p) by the Henry’s expression and then replaced in that of </a:t>
            </a:r>
            <a:r>
              <a:rPr lang="it-IT" altLang="en-US" dirty="0" err="1">
                <a:latin typeface="Times New Roman" charset="0"/>
              </a:rPr>
              <a:t>Langmuir</a:t>
            </a:r>
            <a:r>
              <a:rPr lang="it-IT" altLang="en-US" dirty="0">
                <a:latin typeface="Times New Roman" charset="0"/>
              </a:rPr>
              <a:t>:</a:t>
            </a:r>
          </a:p>
        </p:txBody>
      </p:sp>
      <mc:AlternateContent xmlns:mc="http://schemas.openxmlformats.org/markup-compatibility/2006" xmlns:a14="http://schemas.microsoft.com/office/drawing/2010/main">
        <mc:Choice Requires="a14">
          <p:sp>
            <p:nvSpPr>
              <p:cNvPr id="8196" name="Object 8"/>
              <p:cNvSpPr txBox="1"/>
              <p:nvPr/>
            </p:nvSpPr>
            <p:spPr bwMode="auto">
              <a:xfrm>
                <a:off x="3298031" y="1825207"/>
                <a:ext cx="3866257" cy="7921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GB" sz="2400" i="1" smtClean="0">
                              <a:solidFill>
                                <a:srgbClr val="000000"/>
                              </a:solidFill>
                              <a:latin typeface="Cambria Math" panose="02040503050406030204" pitchFamily="18" charset="0"/>
                            </a:rPr>
                          </m:ctrlPr>
                        </m:fPr>
                        <m:num>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𝐿</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en-GB" sz="2400" i="1">
                                  <a:solidFill>
                                    <a:srgbClr val="000000"/>
                                  </a:solidFill>
                                  <a:latin typeface="Cambria Math" panose="02040503050406030204" pitchFamily="18" charset="0"/>
                                </a:rPr>
                                <m:t>𝐻</m:t>
                              </m:r>
                            </m:sub>
                          </m:sSub>
                          <m:r>
                            <a:rPr lang="en-GB" sz="2400" i="1">
                              <a:solidFill>
                                <a:srgbClr val="000000"/>
                              </a:solidFill>
                              <a:latin typeface="Cambria Math" panose="02040503050406030204" pitchFamily="18" charset="0"/>
                            </a:rPr>
                            <m:t>)</m:t>
                          </m:r>
                        </m:num>
                        <m:den>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𝑡</m:t>
                          </m:r>
                        </m:den>
                      </m:f>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𝐷</m:t>
                          </m:r>
                        </m:e>
                        <m:sub>
                          <m:r>
                            <a:rPr lang="it-IT" sz="2400" b="0" i="1" smtClean="0">
                              <a:solidFill>
                                <a:srgbClr val="000000"/>
                              </a:solidFill>
                              <a:latin typeface="Cambria Math" panose="02040503050406030204" pitchFamily="18" charset="0"/>
                            </a:rPr>
                            <m:t>𝐻</m:t>
                          </m:r>
                        </m:sub>
                      </m:sSub>
                      <m:f>
                        <m:fPr>
                          <m:ctrlPr>
                            <a:rPr lang="en-GB" sz="2400" i="1">
                              <a:solidFill>
                                <a:srgbClr val="000000"/>
                              </a:solidFill>
                              <a:latin typeface="Cambria Math" panose="02040503050406030204" pitchFamily="18" charset="0"/>
                            </a:rPr>
                          </m:ctrlPr>
                        </m:fPr>
                        <m:num>
                          <m:sSup>
                            <m:sSupPr>
                              <m:ctrlPr>
                                <a:rPr lang="en-GB" sz="2400" i="1">
                                  <a:solidFill>
                                    <a:srgbClr val="000000"/>
                                  </a:solidFill>
                                  <a:latin typeface="Cambria Math" panose="02040503050406030204" pitchFamily="18" charset="0"/>
                                </a:rPr>
                              </m:ctrlPr>
                            </m:sSupPr>
                            <m:e>
                              <m:r>
                                <a:rPr lang="en-GB" sz="2400" i="1">
                                  <a:solidFill>
                                    <a:srgbClr val="000000"/>
                                  </a:solidFill>
                                  <a:latin typeface="Cambria Math" panose="02040503050406030204" pitchFamily="18" charset="0"/>
                                </a:rPr>
                                <m:t>𝜕</m:t>
                              </m:r>
                            </m:e>
                            <m:sup>
                              <m:r>
                                <a:rPr lang="en-GB" sz="2400" i="1">
                                  <a:solidFill>
                                    <a:srgbClr val="000000"/>
                                  </a:solidFill>
                                  <a:latin typeface="Cambria Math" panose="02040503050406030204" pitchFamily="18" charset="0"/>
                                </a:rPr>
                                <m:t>2</m:t>
                              </m:r>
                            </m:sup>
                          </m:sSup>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num>
                        <m:den>
                          <m:r>
                            <a:rPr lang="en-GB" sz="2400" i="1">
                              <a:solidFill>
                                <a:srgbClr val="000000"/>
                              </a:solidFill>
                              <a:latin typeface="Cambria Math" panose="02040503050406030204" pitchFamily="18" charset="0"/>
                            </a:rPr>
                            <m:t>𝜕</m:t>
                          </m:r>
                          <m:sSup>
                            <m:sSupPr>
                              <m:ctrlPr>
                                <a:rPr lang="en-GB" sz="2400" i="1">
                                  <a:solidFill>
                                    <a:srgbClr val="000000"/>
                                  </a:solidFill>
                                  <a:latin typeface="Cambria Math" panose="02040503050406030204" pitchFamily="18" charset="0"/>
                                </a:rPr>
                              </m:ctrlPr>
                            </m:sSupPr>
                            <m:e>
                              <m:r>
                                <a:rPr lang="en-GB" sz="2400" i="1">
                                  <a:solidFill>
                                    <a:srgbClr val="000000"/>
                                  </a:solidFill>
                                  <a:latin typeface="Cambria Math" panose="02040503050406030204" pitchFamily="18" charset="0"/>
                                </a:rPr>
                                <m:t>𝑥</m:t>
                              </m:r>
                            </m:e>
                            <m:sup>
                              <m:r>
                                <a:rPr lang="en-GB" sz="2400" i="1">
                                  <a:solidFill>
                                    <a:srgbClr val="000000"/>
                                  </a:solidFill>
                                  <a:latin typeface="Cambria Math" panose="02040503050406030204" pitchFamily="18" charset="0"/>
                                </a:rPr>
                                <m:t>2</m:t>
                              </m:r>
                            </m:sup>
                          </m:sSup>
                        </m:den>
                      </m:f>
                    </m:oMath>
                  </m:oMathPara>
                </a14:m>
                <a:endParaRPr lang="en-GB" sz="2400" dirty="0"/>
              </a:p>
            </p:txBody>
          </p:sp>
        </mc:Choice>
        <mc:Fallback xmlns="">
          <p:sp>
            <p:nvSpPr>
              <p:cNvPr id="8196" name="Object 8"/>
              <p:cNvSpPr txBox="1">
                <a:spLocks noRot="1" noChangeAspect="1" noMove="1" noResize="1" noEditPoints="1" noAdjustHandles="1" noChangeArrowheads="1" noChangeShapeType="1" noTextEdit="1"/>
              </p:cNvSpPr>
              <p:nvPr/>
            </p:nvSpPr>
            <p:spPr bwMode="auto">
              <a:xfrm>
                <a:off x="3298031" y="1825207"/>
                <a:ext cx="3866257" cy="792163"/>
              </a:xfrm>
              <a:prstGeom prst="rect">
                <a:avLst/>
              </a:prstGeom>
              <a:blipFill>
                <a:blip r:embed="rId2"/>
                <a:stretch>
                  <a:fillRect/>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97" name="Object 10"/>
              <p:cNvSpPr txBox="1"/>
              <p:nvPr/>
            </p:nvSpPr>
            <p:spPr bwMode="auto">
              <a:xfrm>
                <a:off x="2138363" y="4929188"/>
                <a:ext cx="1760537" cy="9480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2400" i="1" smtClean="0">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𝐿</m:t>
                          </m:r>
                        </m:sub>
                      </m:sSub>
                      <m:r>
                        <a:rPr lang="en-GB" sz="2400" i="1">
                          <a:solidFill>
                            <a:srgbClr val="000000"/>
                          </a:solidFill>
                          <a:latin typeface="Cambria Math" panose="02040503050406030204" pitchFamily="18" charset="0"/>
                        </a:rPr>
                        <m:t>=</m:t>
                      </m:r>
                      <m:f>
                        <m:fPr>
                          <m:ctrlPr>
                            <a:rPr lang="en-GB" sz="2400" i="1">
                              <a:solidFill>
                                <a:srgbClr val="000000"/>
                              </a:solidFill>
                              <a:latin typeface="Cambria Math" panose="02040503050406030204" pitchFamily="18" charset="0"/>
                            </a:rPr>
                          </m:ctrlPr>
                        </m:fPr>
                        <m:num>
                          <m:sSubSup>
                            <m:sSubSupPr>
                              <m:ctrlPr>
                                <a:rPr lang="en-GB" sz="2400" i="1">
                                  <a:solidFill>
                                    <a:srgbClr val="000000"/>
                                  </a:solidFill>
                                  <a:latin typeface="Cambria Math" panose="02040503050406030204" pitchFamily="18" charset="0"/>
                                </a:rPr>
                              </m:ctrlPr>
                            </m:sSubSup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𝐿</m:t>
                              </m:r>
                            </m:sub>
                            <m:sup>
                              <m:r>
                                <a:rPr lang="en-GB" sz="2400" i="1">
                                  <a:solidFill>
                                    <a:srgbClr val="000000"/>
                                  </a:solidFill>
                                  <a:latin typeface="Cambria Math" panose="02040503050406030204" pitchFamily="18" charset="0"/>
                                </a:rPr>
                                <m:t>′</m:t>
                              </m:r>
                            </m:sup>
                          </m:sSubSup>
                          <m:r>
                            <a:rPr lang="en-GB" sz="2400" i="1">
                              <a:solidFill>
                                <a:srgbClr val="000000"/>
                              </a:solidFill>
                              <a:latin typeface="Cambria Math" panose="02040503050406030204" pitchFamily="18" charset="0"/>
                            </a:rPr>
                            <m:t>𝑏𝑎</m:t>
                          </m:r>
                        </m:num>
                        <m:den>
                          <m:r>
                            <a:rPr lang="en-GB" sz="2400" i="1">
                              <a:solidFill>
                                <a:srgbClr val="000000"/>
                              </a:solidFill>
                              <a:latin typeface="Cambria Math" panose="02040503050406030204" pitchFamily="18" charset="0"/>
                            </a:rPr>
                            <m:t>1+</m:t>
                          </m:r>
                          <m:r>
                            <a:rPr lang="en-GB" sz="2400" i="1">
                              <a:solidFill>
                                <a:srgbClr val="000000"/>
                              </a:solidFill>
                              <a:latin typeface="Cambria Math" panose="02040503050406030204" pitchFamily="18" charset="0"/>
                            </a:rPr>
                            <m:t>𝑏𝑎</m:t>
                          </m:r>
                        </m:den>
                      </m:f>
                    </m:oMath>
                  </m:oMathPara>
                </a14:m>
                <a:endParaRPr lang="en-GB" sz="2400" dirty="0"/>
              </a:p>
            </p:txBody>
          </p:sp>
        </mc:Choice>
        <mc:Fallback xmlns="">
          <p:sp>
            <p:nvSpPr>
              <p:cNvPr id="8197" name="Object 10"/>
              <p:cNvSpPr txBox="1">
                <a:spLocks noRot="1" noChangeAspect="1" noMove="1" noResize="1" noEditPoints="1" noAdjustHandles="1" noChangeArrowheads="1" noChangeShapeType="1" noTextEdit="1"/>
              </p:cNvSpPr>
              <p:nvPr/>
            </p:nvSpPr>
            <p:spPr bwMode="auto">
              <a:xfrm>
                <a:off x="2138363" y="4929188"/>
                <a:ext cx="1760537" cy="948084"/>
              </a:xfrm>
              <a:prstGeom prst="rect">
                <a:avLst/>
              </a:prstGeom>
              <a:blipFill>
                <a:blip r:embed="rId3"/>
                <a:stretch>
                  <a:fillRect/>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98" name="Object 11"/>
              <p:cNvSpPr txBox="1"/>
              <p:nvPr/>
            </p:nvSpPr>
            <p:spPr bwMode="auto">
              <a:xfrm>
                <a:off x="2138363" y="4356100"/>
                <a:ext cx="1719262" cy="5730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2400" i="1" smtClean="0">
                          <a:solidFill>
                            <a:srgbClr val="000000"/>
                          </a:solidFill>
                          <a:latin typeface="Cambria Math" panose="02040503050406030204" pitchFamily="18" charset="0"/>
                        </a:rPr>
                        <m:t>𝑎</m:t>
                      </m:r>
                      <m:r>
                        <a:rPr lang="en-GB" sz="2400" i="1" smtClean="0">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𝑆</m:t>
                      </m:r>
                    </m:oMath>
                  </m:oMathPara>
                </a14:m>
                <a:endParaRPr lang="en-GB" sz="2400" dirty="0"/>
              </a:p>
            </p:txBody>
          </p:sp>
        </mc:Choice>
        <mc:Fallback xmlns="">
          <p:sp>
            <p:nvSpPr>
              <p:cNvPr id="8198" name="Object 11"/>
              <p:cNvSpPr txBox="1">
                <a:spLocks noRot="1" noChangeAspect="1" noMove="1" noResize="1" noEditPoints="1" noAdjustHandles="1" noChangeArrowheads="1" noChangeShapeType="1" noTextEdit="1"/>
              </p:cNvSpPr>
              <p:nvPr/>
            </p:nvSpPr>
            <p:spPr bwMode="auto">
              <a:xfrm>
                <a:off x="2138363" y="4356100"/>
                <a:ext cx="1719262" cy="573088"/>
              </a:xfrm>
              <a:prstGeom prst="rect">
                <a:avLst/>
              </a:prstGeom>
              <a:blipFill>
                <a:blip r:embed="rId4"/>
                <a:stretch>
                  <a:fillRect/>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99" name="Object 13"/>
              <p:cNvSpPr txBox="1"/>
              <p:nvPr/>
            </p:nvSpPr>
            <p:spPr bwMode="auto">
              <a:xfrm>
                <a:off x="4714875" y="4273550"/>
                <a:ext cx="3385517" cy="14414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2400" i="1" smtClean="0">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𝐿</m:t>
                          </m:r>
                        </m:sub>
                      </m:sSub>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𝑓</m:t>
                      </m:r>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en-GB" sz="2400" i="1">
                              <a:solidFill>
                                <a:srgbClr val="000000"/>
                              </a:solidFill>
                              <a:latin typeface="Cambria Math" panose="02040503050406030204" pitchFamily="18" charset="0"/>
                            </a:rPr>
                            <m:t>𝐷</m:t>
                          </m:r>
                        </m:sub>
                      </m:sSub>
                      <m:r>
                        <a:rPr lang="en-GB" sz="2400" i="1">
                          <a:solidFill>
                            <a:srgbClr val="000000"/>
                          </a:solidFill>
                          <a:latin typeface="Cambria Math" panose="02040503050406030204" pitchFamily="18" charset="0"/>
                        </a:rPr>
                        <m:t>)=</m:t>
                      </m:r>
                      <m:f>
                        <m:fPr>
                          <m:ctrlPr>
                            <a:rPr lang="en-GB" sz="2400" i="1">
                              <a:solidFill>
                                <a:srgbClr val="000000"/>
                              </a:solidFill>
                              <a:latin typeface="Cambria Math" panose="02040503050406030204" pitchFamily="18" charset="0"/>
                            </a:rPr>
                          </m:ctrlPr>
                        </m:fPr>
                        <m:num>
                          <m:f>
                            <m:fPr>
                              <m:ctrlPr>
                                <a:rPr lang="en-GB" sz="2400" i="1">
                                  <a:solidFill>
                                    <a:srgbClr val="000000"/>
                                  </a:solidFill>
                                  <a:latin typeface="Cambria Math" panose="02040503050406030204" pitchFamily="18" charset="0"/>
                                </a:rPr>
                              </m:ctrlPr>
                            </m:fPr>
                            <m:num>
                              <m:sSubSup>
                                <m:sSubSupPr>
                                  <m:ctrlPr>
                                    <a:rPr lang="en-GB" sz="2400" i="1">
                                      <a:solidFill>
                                        <a:srgbClr val="000000"/>
                                      </a:solidFill>
                                      <a:latin typeface="Cambria Math" panose="02040503050406030204" pitchFamily="18" charset="0"/>
                                    </a:rPr>
                                  </m:ctrlPr>
                                </m:sSubSup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𝐿</m:t>
                                  </m:r>
                                </m:sub>
                                <m:sup>
                                  <m:r>
                                    <a:rPr lang="en-GB" sz="2400" i="1">
                                      <a:solidFill>
                                        <a:srgbClr val="000000"/>
                                      </a:solidFill>
                                      <a:latin typeface="Cambria Math" panose="02040503050406030204" pitchFamily="18" charset="0"/>
                                    </a:rPr>
                                    <m:t>′</m:t>
                                  </m:r>
                                </m:sup>
                              </m:sSubSup>
                              <m:r>
                                <a:rPr lang="en-GB" sz="2400" i="1">
                                  <a:solidFill>
                                    <a:srgbClr val="000000"/>
                                  </a:solidFill>
                                  <a:latin typeface="Cambria Math" panose="02040503050406030204" pitchFamily="18" charset="0"/>
                                </a:rPr>
                                <m:t>𝑏</m:t>
                              </m:r>
                            </m:num>
                            <m:den>
                              <m:r>
                                <a:rPr lang="en-GB" sz="2400" i="1">
                                  <a:solidFill>
                                    <a:srgbClr val="000000"/>
                                  </a:solidFill>
                                  <a:latin typeface="Cambria Math" panose="02040503050406030204" pitchFamily="18" charset="0"/>
                                </a:rPr>
                                <m:t>𝑆</m:t>
                              </m:r>
                            </m:den>
                          </m:f>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num>
                        <m:den>
                          <m:r>
                            <a:rPr lang="en-GB" sz="2400" i="1">
                              <a:solidFill>
                                <a:srgbClr val="000000"/>
                              </a:solidFill>
                              <a:latin typeface="Cambria Math" panose="02040503050406030204" pitchFamily="18" charset="0"/>
                            </a:rPr>
                            <m:t>1+</m:t>
                          </m:r>
                          <m:f>
                            <m:fPr>
                              <m:ctrlPr>
                                <a:rPr lang="en-GB" sz="2400" i="1">
                                  <a:solidFill>
                                    <a:srgbClr val="000000"/>
                                  </a:solidFill>
                                  <a:latin typeface="Cambria Math" panose="02040503050406030204" pitchFamily="18" charset="0"/>
                                </a:rPr>
                              </m:ctrlPr>
                            </m:fPr>
                            <m:num>
                              <m:r>
                                <a:rPr lang="en-GB" sz="2400" i="1">
                                  <a:solidFill>
                                    <a:srgbClr val="000000"/>
                                  </a:solidFill>
                                  <a:latin typeface="Cambria Math" panose="02040503050406030204" pitchFamily="18" charset="0"/>
                                </a:rPr>
                                <m:t>𝑏</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num>
                            <m:den>
                              <m:r>
                                <a:rPr lang="en-GB" sz="2400" i="1">
                                  <a:solidFill>
                                    <a:srgbClr val="000000"/>
                                  </a:solidFill>
                                  <a:latin typeface="Cambria Math" panose="02040503050406030204" pitchFamily="18" charset="0"/>
                                </a:rPr>
                                <m:t>𝑆</m:t>
                              </m:r>
                            </m:den>
                          </m:f>
                        </m:den>
                      </m:f>
                    </m:oMath>
                  </m:oMathPara>
                </a14:m>
                <a:endParaRPr lang="en-GB" sz="2400" dirty="0"/>
              </a:p>
            </p:txBody>
          </p:sp>
        </mc:Choice>
        <mc:Fallback xmlns="">
          <p:sp>
            <p:nvSpPr>
              <p:cNvPr id="8199" name="Object 13"/>
              <p:cNvSpPr txBox="1">
                <a:spLocks noRot="1" noChangeAspect="1" noMove="1" noResize="1" noEditPoints="1" noAdjustHandles="1" noChangeArrowheads="1" noChangeShapeType="1" noTextEdit="1"/>
              </p:cNvSpPr>
              <p:nvPr/>
            </p:nvSpPr>
            <p:spPr bwMode="auto">
              <a:xfrm>
                <a:off x="4714875" y="4273550"/>
                <a:ext cx="3385517" cy="1441450"/>
              </a:xfrm>
              <a:prstGeom prst="rect">
                <a:avLst/>
              </a:prstGeom>
              <a:blipFill>
                <a:blip r:embed="rId5"/>
                <a:stretch>
                  <a:fillRect/>
                </a:stretch>
              </a:blipFill>
              <a:ln>
                <a:noFill/>
              </a:ln>
              <a:effectLst/>
            </p:spPr>
            <p:txBody>
              <a:bodyPr/>
              <a:lstStyle/>
              <a:p>
                <a:r>
                  <a:rPr lang="en-GB">
                    <a:noFill/>
                  </a:rPr>
                  <a:t> </a:t>
                </a:r>
              </a:p>
            </p:txBody>
          </p:sp>
        </mc:Fallback>
      </mc:AlternateContent>
      <p:sp>
        <p:nvSpPr>
          <p:cNvPr id="8200" name="Parentesi graffa chiusa 12"/>
          <p:cNvSpPr>
            <a:spLocks/>
          </p:cNvSpPr>
          <p:nvPr/>
        </p:nvSpPr>
        <p:spPr bwMode="auto">
          <a:xfrm>
            <a:off x="4143375" y="4357688"/>
            <a:ext cx="357188" cy="1285875"/>
          </a:xfrm>
          <a:prstGeom prst="rightBrace">
            <a:avLst>
              <a:gd name="adj1" fmla="val 8333"/>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1336675" y="2286000"/>
            <a:ext cx="6119813" cy="4343400"/>
            <a:chOff x="912" y="1440"/>
            <a:chExt cx="4176" cy="2736"/>
          </a:xfrm>
        </p:grpSpPr>
        <p:pic>
          <p:nvPicPr>
            <p:cNvPr id="768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1440"/>
              <a:ext cx="4176"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6828" name="Rectangle 4"/>
            <p:cNvSpPr>
              <a:spLocks noChangeArrowheads="1"/>
            </p:cNvSpPr>
            <p:nvPr/>
          </p:nvSpPr>
          <p:spPr bwMode="blackWhite">
            <a:xfrm>
              <a:off x="1536" y="1632"/>
              <a:ext cx="3552" cy="14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useBgFill="1">
          <p:nvSpPr>
            <p:cNvPr id="76829" name="Rectangle 5"/>
            <p:cNvSpPr>
              <a:spLocks noChangeArrowheads="1"/>
            </p:cNvSpPr>
            <p:nvPr/>
          </p:nvSpPr>
          <p:spPr bwMode="blackWhite">
            <a:xfrm rot="-5400000">
              <a:off x="3864" y="2616"/>
              <a:ext cx="1872"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76803" name="Group 6"/>
          <p:cNvGrpSpPr>
            <a:grpSpLocks/>
          </p:cNvGrpSpPr>
          <p:nvPr/>
        </p:nvGrpSpPr>
        <p:grpSpPr bwMode="auto">
          <a:xfrm>
            <a:off x="141288" y="76200"/>
            <a:ext cx="8931275" cy="6629400"/>
            <a:chOff x="96" y="48"/>
            <a:chExt cx="6095" cy="4176"/>
          </a:xfrm>
        </p:grpSpPr>
        <p:sp>
          <p:nvSpPr>
            <p:cNvPr id="76818" name="Rectangle 7"/>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6819" name="Picture 8" descr="Logo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0" name="Rectangle 9"/>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1" name="Rectangle 10"/>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2" name="Rectangle 11"/>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3" name="Rectangle 12"/>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4" name="Rectangle 13"/>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5" name="Rectangle 14"/>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6" name="Rectangle 15"/>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6804" name="Rectangle 16"/>
          <p:cNvSpPr>
            <a:spLocks noChangeArrowheads="1"/>
          </p:cNvSpPr>
          <p:nvPr/>
        </p:nvSpPr>
        <p:spPr bwMode="auto">
          <a:xfrm>
            <a:off x="492125" y="492125"/>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degree of crystallinity and thickness of the glassy core for PVA</a:t>
            </a:r>
          </a:p>
        </p:txBody>
      </p:sp>
      <p:sp>
        <p:nvSpPr>
          <p:cNvPr id="76805" name="Rectangle 17"/>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6" name="Rectangle 18"/>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7" name="Rectangle 19"/>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8" name="Rectangle 20"/>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9" name="Rectangle 21"/>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0" name="Rectangle 22"/>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1" name="Rectangle 23"/>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2" name="Rectangle 24"/>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3" name="Rectangle 25"/>
          <p:cNvSpPr>
            <a:spLocks noChangeArrowheads="1"/>
          </p:cNvSpPr>
          <p:nvPr/>
        </p:nvSpPr>
        <p:spPr bwMode="blackWhite">
          <a:xfrm>
            <a:off x="1912938" y="1300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4" name="Rectangle 26"/>
          <p:cNvSpPr>
            <a:spLocks noChangeArrowheads="1"/>
          </p:cNvSpPr>
          <p:nvPr/>
        </p:nvSpPr>
        <p:spPr bwMode="blackWhite">
          <a:xfrm>
            <a:off x="1824038"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5" name="Rectangle 27"/>
          <p:cNvSpPr>
            <a:spLocks noChangeArrowheads="1"/>
          </p:cNvSpPr>
          <p:nvPr/>
        </p:nvSpPr>
        <p:spPr bwMode="blackWhite">
          <a:xfrm>
            <a:off x="422275" y="1600200"/>
            <a:ext cx="81597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GB" altLang="en-US" sz="1800">
                <a:latin typeface="Times New Roman" charset="0"/>
              </a:rPr>
              <a:t>X</a:t>
            </a:r>
            <a:r>
              <a:rPr lang="en-GB" altLang="en-US" sz="1800" baseline="-30000">
                <a:latin typeface="Times New Roman" charset="0"/>
              </a:rPr>
              <a:t>g</a:t>
            </a:r>
            <a:r>
              <a:rPr lang="en-GB" altLang="en-US" sz="1800">
                <a:latin typeface="Times New Roman" charset="0"/>
              </a:rPr>
              <a:t> = 			    (from ultrasonic measurements) </a:t>
            </a:r>
          </a:p>
          <a:p>
            <a:pPr>
              <a:spcBef>
                <a:spcPct val="0"/>
              </a:spcBef>
              <a:buFontTx/>
              <a:buNone/>
            </a:pPr>
            <a:endParaRPr lang="en-GB" altLang="en-US" sz="1800">
              <a:latin typeface="Times New Roman" charset="0"/>
            </a:endParaRPr>
          </a:p>
          <a:p>
            <a:pPr>
              <a:spcBef>
                <a:spcPct val="0"/>
              </a:spcBef>
              <a:buFontTx/>
              <a:buNone/>
            </a:pPr>
            <a:r>
              <a:rPr lang="en-GB" altLang="en-US" sz="1800">
                <a:latin typeface="Times New Roman" charset="0"/>
              </a:rPr>
              <a:t>X</a:t>
            </a:r>
            <a:r>
              <a:rPr lang="en-GB" altLang="en-US" sz="1800" baseline="-30000">
                <a:latin typeface="Times New Roman" charset="0"/>
              </a:rPr>
              <a:t>c</a:t>
            </a:r>
            <a:r>
              <a:rPr lang="en-GB" altLang="en-US" sz="1800">
                <a:latin typeface="Times New Roman" charset="0"/>
              </a:rPr>
              <a:t> = Crystallinity (from WAXD</a:t>
            </a:r>
            <a:r>
              <a:rPr lang="it-IT" altLang="en-US" sz="1800">
                <a:latin typeface="Times New Roman" charset="0"/>
              </a:rPr>
              <a:t> )</a:t>
            </a:r>
            <a:endParaRPr lang="en-GB" altLang="en-US" sz="1800">
              <a:latin typeface="Times New Roman" charset="0"/>
            </a:endParaRPr>
          </a:p>
        </p:txBody>
      </p:sp>
      <p:graphicFrame>
        <p:nvGraphicFramePr>
          <p:cNvPr id="76816" name="Object 28"/>
          <p:cNvGraphicFramePr>
            <a:graphicFrameLocks noChangeAspect="1"/>
          </p:cNvGraphicFramePr>
          <p:nvPr/>
        </p:nvGraphicFramePr>
        <p:xfrm>
          <a:off x="1125538" y="1511300"/>
          <a:ext cx="2065337" cy="511175"/>
        </p:xfrm>
        <a:graphic>
          <a:graphicData uri="http://schemas.openxmlformats.org/presentationml/2006/ole">
            <mc:AlternateContent xmlns:mc="http://schemas.openxmlformats.org/markup-compatibility/2006">
              <mc:Choice xmlns:v="urn:schemas-microsoft-com:vml" Requires="v">
                <p:oleObj name="Equation" r:id="rId5" imgW="2235200" imgH="508000" progId="Equation.3">
                  <p:embed/>
                </p:oleObj>
              </mc:Choice>
              <mc:Fallback>
                <p:oleObj name="Equation" r:id="rId5" imgW="2235200" imgH="5080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538" y="1511300"/>
                        <a:ext cx="2065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7" name="Rectangle 29"/>
          <p:cNvSpPr>
            <a:spLocks noChangeArrowheads="1"/>
          </p:cNvSpPr>
          <p:nvPr/>
        </p:nvSpPr>
        <p:spPr bwMode="blackWhite">
          <a:xfrm>
            <a:off x="1868488" y="1257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42888" y="304800"/>
            <a:ext cx="6877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The mass balance  will therefore take the following form</a:t>
            </a:r>
            <a:r>
              <a:rPr lang="it-IT" altLang="en-US">
                <a:latin typeface="Times New Roman" charset="0"/>
              </a:rPr>
              <a:t>:</a:t>
            </a:r>
          </a:p>
        </p:txBody>
      </p:sp>
      <p:sp>
        <p:nvSpPr>
          <p:cNvPr id="9219" name="Text Box 4"/>
          <p:cNvSpPr txBox="1">
            <a:spLocks noChangeArrowheads="1"/>
          </p:cNvSpPr>
          <p:nvPr/>
        </p:nvSpPr>
        <p:spPr bwMode="auto">
          <a:xfrm>
            <a:off x="212725" y="2122488"/>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p:sp>
        <p:nvSpPr>
          <p:cNvPr id="9220" name="Text Box 5"/>
          <p:cNvSpPr txBox="1">
            <a:spLocks noChangeArrowheads="1"/>
          </p:cNvSpPr>
          <p:nvPr/>
        </p:nvSpPr>
        <p:spPr bwMode="auto">
          <a:xfrm>
            <a:off x="179388" y="2276475"/>
            <a:ext cx="87487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a:latin typeface="Times New Roman" charset="0"/>
              </a:rPr>
              <a:t>where:</a:t>
            </a:r>
          </a:p>
        </p:txBody>
      </p:sp>
      <p:sp>
        <p:nvSpPr>
          <p:cNvPr id="9221" name="Text Box 7"/>
          <p:cNvSpPr txBox="1">
            <a:spLocks noChangeArrowheads="1"/>
          </p:cNvSpPr>
          <p:nvPr/>
        </p:nvSpPr>
        <p:spPr bwMode="auto">
          <a:xfrm>
            <a:off x="242888" y="4419600"/>
            <a:ext cx="87026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dirty="0">
                <a:latin typeface="Times New Roman" charset="0"/>
              </a:rPr>
              <a:t>In this form of the mass balance D</a:t>
            </a:r>
            <a:r>
              <a:rPr lang="en-US" altLang="en-US" baseline="-25000" dirty="0">
                <a:latin typeface="Times New Roman" charset="0"/>
              </a:rPr>
              <a:t>app</a:t>
            </a:r>
            <a:r>
              <a:rPr lang="en-US" altLang="en-US" dirty="0">
                <a:latin typeface="Times New Roman" charset="0"/>
              </a:rPr>
              <a:t> ,lower than D</a:t>
            </a:r>
            <a:r>
              <a:rPr lang="en-US" altLang="en-US" baseline="-25000" dirty="0">
                <a:latin typeface="Times New Roman" charset="0"/>
              </a:rPr>
              <a:t>H </a:t>
            </a:r>
            <a:r>
              <a:rPr lang="en-US" altLang="en-US" dirty="0">
                <a:latin typeface="Times New Roman" charset="0"/>
              </a:rPr>
              <a:t>being </a:t>
            </a:r>
            <a:r>
              <a:rPr lang="en-US" altLang="en-US" dirty="0">
                <a:latin typeface="Symbol" charset="2"/>
              </a:rPr>
              <a:t>a</a:t>
            </a:r>
            <a:r>
              <a:rPr lang="en-US" altLang="en-US" dirty="0">
                <a:latin typeface="Times New Roman" charset="0"/>
              </a:rPr>
              <a:t>(C</a:t>
            </a:r>
            <a:r>
              <a:rPr lang="en-US" altLang="en-US" baseline="-25000" dirty="0">
                <a:latin typeface="Times New Roman" charset="0"/>
              </a:rPr>
              <a:t>H</a:t>
            </a:r>
            <a:r>
              <a:rPr lang="en-US" altLang="en-US" dirty="0">
                <a:latin typeface="Times New Roman" charset="0"/>
              </a:rPr>
              <a:t>)&lt;1, depends on the unknown function C</a:t>
            </a:r>
            <a:r>
              <a:rPr lang="en-US" altLang="en-US" baseline="-25000" dirty="0">
                <a:latin typeface="Times New Roman" charset="0"/>
              </a:rPr>
              <a:t>H</a:t>
            </a:r>
            <a:r>
              <a:rPr lang="en-US" altLang="en-US" dirty="0">
                <a:latin typeface="Times New Roman" charset="0"/>
              </a:rPr>
              <a:t> </a:t>
            </a:r>
            <a:r>
              <a:rPr lang="en-US" altLang="en-US" dirty="0">
                <a:latin typeface="Times New Roman" charset="0"/>
                <a:sym typeface="Wingdings" charset="2"/>
              </a:rPr>
              <a:t> the differential equation is not linear and it is a non-ideal </a:t>
            </a:r>
            <a:r>
              <a:rPr lang="en-US" altLang="en-US" dirty="0" err="1">
                <a:latin typeface="Times New Roman" charset="0"/>
                <a:sym typeface="Wingdings" charset="2"/>
              </a:rPr>
              <a:t>Fickian</a:t>
            </a:r>
            <a:r>
              <a:rPr lang="en-US" altLang="en-US" dirty="0">
                <a:latin typeface="Times New Roman" charset="0"/>
                <a:sym typeface="Wingdings" charset="2"/>
              </a:rPr>
              <a:t> case. </a:t>
            </a:r>
            <a:endParaRPr lang="en-US" altLang="en-US" dirty="0">
              <a:latin typeface="Times New Roman" charset="0"/>
            </a:endParaRPr>
          </a:p>
          <a:p>
            <a:pPr eaLnBrk="1" hangingPunct="1">
              <a:spcBef>
                <a:spcPct val="0"/>
              </a:spcBef>
              <a:buFontTx/>
              <a:buNone/>
            </a:pPr>
            <a:endParaRPr lang="it-IT" altLang="en-US" dirty="0">
              <a:latin typeface="Times New Roman" charset="0"/>
            </a:endParaRPr>
          </a:p>
          <a:p>
            <a:pPr eaLnBrk="1" hangingPunct="1">
              <a:spcBef>
                <a:spcPct val="0"/>
              </a:spcBef>
              <a:buFontTx/>
              <a:buNone/>
            </a:pPr>
            <a:r>
              <a:rPr lang="en-US" altLang="en-US" dirty="0">
                <a:latin typeface="Times New Roman" charset="0"/>
              </a:rPr>
              <a:t>Then, it is possible only a numerical solution, once the values of the parameters relating to the absorption are known .</a:t>
            </a:r>
          </a:p>
          <a:p>
            <a:pPr eaLnBrk="1" hangingPunct="1">
              <a:spcBef>
                <a:spcPct val="0"/>
              </a:spcBef>
              <a:buFontTx/>
              <a:buNone/>
            </a:pPr>
            <a:endParaRPr lang="it-IT" altLang="en-US" dirty="0">
              <a:latin typeface="Times New Roman" charset="0"/>
            </a:endParaRPr>
          </a:p>
        </p:txBody>
      </p:sp>
      <mc:AlternateContent xmlns:mc="http://schemas.openxmlformats.org/markup-compatibility/2006" xmlns:a14="http://schemas.microsoft.com/office/drawing/2010/main">
        <mc:Choice Requires="a14">
          <p:sp>
            <p:nvSpPr>
              <p:cNvPr id="9223" name="Object 9"/>
              <p:cNvSpPr txBox="1"/>
              <p:nvPr/>
            </p:nvSpPr>
            <p:spPr bwMode="auto">
              <a:xfrm>
                <a:off x="2243138" y="1196975"/>
                <a:ext cx="5425206" cy="7921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GB" sz="2400" i="1" smtClean="0">
                              <a:solidFill>
                                <a:srgbClr val="000000"/>
                              </a:solidFill>
                              <a:latin typeface="Cambria Math" panose="02040503050406030204" pitchFamily="18" charset="0"/>
                            </a:rPr>
                          </m:ctrlPr>
                        </m:fPr>
                        <m:num>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num>
                        <m:den>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𝑡</m:t>
                          </m:r>
                        </m:den>
                      </m:f>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𝛼</m:t>
                      </m:r>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𝐷</m:t>
                          </m:r>
                        </m:e>
                        <m:sub>
                          <m:r>
                            <a:rPr lang="it-IT" sz="2400" b="0" i="1" smtClean="0">
                              <a:solidFill>
                                <a:srgbClr val="000000"/>
                              </a:solidFill>
                              <a:latin typeface="Cambria Math" panose="02040503050406030204" pitchFamily="18" charset="0"/>
                            </a:rPr>
                            <m:t>𝐻</m:t>
                          </m:r>
                        </m:sub>
                      </m:sSub>
                      <m:f>
                        <m:fPr>
                          <m:ctrlPr>
                            <a:rPr lang="en-GB" sz="2400" i="1">
                              <a:solidFill>
                                <a:srgbClr val="000000"/>
                              </a:solidFill>
                              <a:latin typeface="Cambria Math" panose="02040503050406030204" pitchFamily="18" charset="0"/>
                            </a:rPr>
                          </m:ctrlPr>
                        </m:fPr>
                        <m:num>
                          <m:sSup>
                            <m:sSupPr>
                              <m:ctrlPr>
                                <a:rPr lang="en-GB" sz="2400" i="1">
                                  <a:solidFill>
                                    <a:srgbClr val="000000"/>
                                  </a:solidFill>
                                  <a:latin typeface="Cambria Math" panose="02040503050406030204" pitchFamily="18" charset="0"/>
                                </a:rPr>
                              </m:ctrlPr>
                            </m:sSupPr>
                            <m:e>
                              <m:r>
                                <a:rPr lang="en-GB" sz="2400" i="1">
                                  <a:solidFill>
                                    <a:srgbClr val="000000"/>
                                  </a:solidFill>
                                  <a:latin typeface="Cambria Math" panose="02040503050406030204" pitchFamily="18" charset="0"/>
                                </a:rPr>
                                <m:t>𝜕</m:t>
                              </m:r>
                            </m:e>
                            <m:sup>
                              <m:r>
                                <a:rPr lang="en-GB" sz="2400" i="1">
                                  <a:solidFill>
                                    <a:srgbClr val="000000"/>
                                  </a:solidFill>
                                  <a:latin typeface="Cambria Math" panose="02040503050406030204" pitchFamily="18" charset="0"/>
                                </a:rPr>
                                <m:t>2</m:t>
                              </m:r>
                            </m:sup>
                          </m:sSup>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num>
                        <m:den>
                          <m:r>
                            <a:rPr lang="en-GB" sz="2400" i="1">
                              <a:solidFill>
                                <a:srgbClr val="000000"/>
                              </a:solidFill>
                              <a:latin typeface="Cambria Math" panose="02040503050406030204" pitchFamily="18" charset="0"/>
                            </a:rPr>
                            <m:t>𝜕</m:t>
                          </m:r>
                          <m:sSup>
                            <m:sSupPr>
                              <m:ctrlPr>
                                <a:rPr lang="en-GB" sz="2400" i="1">
                                  <a:solidFill>
                                    <a:srgbClr val="000000"/>
                                  </a:solidFill>
                                  <a:latin typeface="Cambria Math" panose="02040503050406030204" pitchFamily="18" charset="0"/>
                                </a:rPr>
                              </m:ctrlPr>
                            </m:sSupPr>
                            <m:e>
                              <m:r>
                                <a:rPr lang="en-GB" sz="2400" i="1">
                                  <a:solidFill>
                                    <a:srgbClr val="000000"/>
                                  </a:solidFill>
                                  <a:latin typeface="Cambria Math" panose="02040503050406030204" pitchFamily="18" charset="0"/>
                                </a:rPr>
                                <m:t>𝑥</m:t>
                              </m:r>
                            </m:e>
                            <m:sup>
                              <m:r>
                                <a:rPr lang="en-GB" sz="2400" i="1">
                                  <a:solidFill>
                                    <a:srgbClr val="000000"/>
                                  </a:solidFill>
                                  <a:latin typeface="Cambria Math" panose="02040503050406030204" pitchFamily="18" charset="0"/>
                                </a:rPr>
                                <m:t>2</m:t>
                              </m:r>
                            </m:sup>
                          </m:sSup>
                        </m:den>
                      </m:f>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𝐷</m:t>
                          </m:r>
                        </m:e>
                        <m:sub>
                          <m:r>
                            <a:rPr lang="en-GB" sz="2400" i="1">
                              <a:solidFill>
                                <a:srgbClr val="000000"/>
                              </a:solidFill>
                              <a:latin typeface="Cambria Math" panose="02040503050406030204" pitchFamily="18" charset="0"/>
                            </a:rPr>
                            <m:t>𝑎𝑝𝑝</m:t>
                          </m:r>
                        </m:sub>
                      </m:sSub>
                      <m:f>
                        <m:fPr>
                          <m:ctrlPr>
                            <a:rPr lang="en-GB" sz="2400" i="1">
                              <a:solidFill>
                                <a:srgbClr val="000000"/>
                              </a:solidFill>
                              <a:latin typeface="Cambria Math" panose="02040503050406030204" pitchFamily="18" charset="0"/>
                            </a:rPr>
                          </m:ctrlPr>
                        </m:fPr>
                        <m:num>
                          <m:sSup>
                            <m:sSupPr>
                              <m:ctrlPr>
                                <a:rPr lang="en-GB" sz="2400" i="1">
                                  <a:solidFill>
                                    <a:srgbClr val="000000"/>
                                  </a:solidFill>
                                  <a:latin typeface="Cambria Math" panose="02040503050406030204" pitchFamily="18" charset="0"/>
                                </a:rPr>
                              </m:ctrlPr>
                            </m:sSupPr>
                            <m:e>
                              <m:r>
                                <a:rPr lang="en-GB" sz="2400" i="1">
                                  <a:solidFill>
                                    <a:srgbClr val="000000"/>
                                  </a:solidFill>
                                  <a:latin typeface="Cambria Math" panose="02040503050406030204" pitchFamily="18" charset="0"/>
                                </a:rPr>
                                <m:t>𝜕</m:t>
                              </m:r>
                            </m:e>
                            <m:sup>
                              <m:r>
                                <a:rPr lang="en-GB" sz="2400" i="1">
                                  <a:solidFill>
                                    <a:srgbClr val="000000"/>
                                  </a:solidFill>
                                  <a:latin typeface="Cambria Math" panose="02040503050406030204" pitchFamily="18" charset="0"/>
                                </a:rPr>
                                <m:t>2</m:t>
                              </m:r>
                            </m:sup>
                          </m:sSup>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𝐶</m:t>
                              </m:r>
                            </m:e>
                            <m:sub>
                              <m:r>
                                <a:rPr lang="it-IT" sz="2400" b="0" i="1" smtClean="0">
                                  <a:solidFill>
                                    <a:srgbClr val="000000"/>
                                  </a:solidFill>
                                  <a:latin typeface="Cambria Math" panose="02040503050406030204" pitchFamily="18" charset="0"/>
                                </a:rPr>
                                <m:t>𝐻</m:t>
                              </m:r>
                            </m:sub>
                          </m:sSub>
                        </m:num>
                        <m:den>
                          <m:r>
                            <a:rPr lang="en-GB" sz="2400" i="1">
                              <a:solidFill>
                                <a:srgbClr val="000000"/>
                              </a:solidFill>
                              <a:latin typeface="Cambria Math" panose="02040503050406030204" pitchFamily="18" charset="0"/>
                            </a:rPr>
                            <m:t>𝜕</m:t>
                          </m:r>
                          <m:sSup>
                            <m:sSupPr>
                              <m:ctrlPr>
                                <a:rPr lang="en-GB" sz="2400" i="1">
                                  <a:solidFill>
                                    <a:srgbClr val="000000"/>
                                  </a:solidFill>
                                  <a:latin typeface="Cambria Math" panose="02040503050406030204" pitchFamily="18" charset="0"/>
                                </a:rPr>
                              </m:ctrlPr>
                            </m:sSupPr>
                            <m:e>
                              <m:r>
                                <a:rPr lang="en-GB" sz="2400" i="1">
                                  <a:solidFill>
                                    <a:srgbClr val="000000"/>
                                  </a:solidFill>
                                  <a:latin typeface="Cambria Math" panose="02040503050406030204" pitchFamily="18" charset="0"/>
                                </a:rPr>
                                <m:t>𝑥</m:t>
                              </m:r>
                            </m:e>
                            <m:sup>
                              <m:r>
                                <a:rPr lang="en-GB" sz="2400" i="1">
                                  <a:solidFill>
                                    <a:srgbClr val="000000"/>
                                  </a:solidFill>
                                  <a:latin typeface="Cambria Math" panose="02040503050406030204" pitchFamily="18" charset="0"/>
                                </a:rPr>
                                <m:t>2</m:t>
                              </m:r>
                            </m:sup>
                          </m:sSup>
                        </m:den>
                      </m:f>
                    </m:oMath>
                  </m:oMathPara>
                </a14:m>
                <a:endParaRPr lang="en-GB" sz="2400" dirty="0"/>
              </a:p>
            </p:txBody>
          </p:sp>
        </mc:Choice>
        <mc:Fallback xmlns="">
          <p:sp>
            <p:nvSpPr>
              <p:cNvPr id="9223" name="Object 9"/>
              <p:cNvSpPr txBox="1">
                <a:spLocks noRot="1" noChangeAspect="1" noMove="1" noResize="1" noEditPoints="1" noAdjustHandles="1" noChangeArrowheads="1" noChangeShapeType="1" noTextEdit="1"/>
              </p:cNvSpPr>
              <p:nvPr/>
            </p:nvSpPr>
            <p:spPr bwMode="auto">
              <a:xfrm>
                <a:off x="2243138" y="1196975"/>
                <a:ext cx="5425206" cy="792163"/>
              </a:xfrm>
              <a:prstGeom prst="rect">
                <a:avLst/>
              </a:prstGeom>
              <a:blipFill>
                <a:blip r:embed="rId3"/>
                <a:stretch>
                  <a:fillRect/>
                </a:stretch>
              </a:blipFill>
              <a:ln>
                <a:noFill/>
              </a:ln>
              <a:effectLst/>
            </p:spPr>
            <p:txBody>
              <a:bodyPr/>
              <a:lstStyle/>
              <a:p>
                <a:r>
                  <a:rPr lang="en-GB">
                    <a:noFill/>
                  </a:rPr>
                  <a:t> </a:t>
                </a:r>
              </a:p>
            </p:txBody>
          </p:sp>
        </mc:Fallback>
      </mc:AlternateContent>
      <p:sp>
        <p:nvSpPr>
          <p:cNvPr id="9224" name="Ovale 7"/>
          <p:cNvSpPr>
            <a:spLocks noChangeArrowheads="1"/>
          </p:cNvSpPr>
          <p:nvPr/>
        </p:nvSpPr>
        <p:spPr bwMode="auto">
          <a:xfrm>
            <a:off x="5868144" y="2617093"/>
            <a:ext cx="574675" cy="523875"/>
          </a:xfrm>
          <a:prstGeom prst="ellipse">
            <a:avLst/>
          </a:prstGeom>
          <a:noFill/>
          <a:ln w="952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solidFill>
                <a:srgbClr val="FF0000"/>
              </a:solidFill>
            </a:endParaRPr>
          </a:p>
        </p:txBody>
      </p:sp>
      <mc:AlternateContent xmlns:mc="http://schemas.openxmlformats.org/markup-compatibility/2006" xmlns:a14="http://schemas.microsoft.com/office/drawing/2010/main">
        <mc:Choice Requires="a14">
          <p:sp>
            <p:nvSpPr>
              <p:cNvPr id="4" name="Object 9">
                <a:extLst>
                  <a:ext uri="{FF2B5EF4-FFF2-40B4-BE49-F238E27FC236}">
                    <a16:creationId xmlns:a16="http://schemas.microsoft.com/office/drawing/2014/main" id="{F395EACD-AE84-5225-8C88-2A1956561D83}"/>
                  </a:ext>
                </a:extLst>
              </p:cNvPr>
              <p:cNvSpPr txBox="1"/>
              <p:nvPr/>
            </p:nvSpPr>
            <p:spPr bwMode="auto">
              <a:xfrm>
                <a:off x="2200046" y="2665210"/>
                <a:ext cx="5425206" cy="118833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GB" sz="2400" i="1" smtClean="0">
                          <a:solidFill>
                            <a:srgbClr val="000000"/>
                          </a:solidFill>
                          <a:latin typeface="Cambria Math" panose="02040503050406030204" pitchFamily="18" charset="0"/>
                          <a:ea typeface="Cambria Math" panose="02040503050406030204" pitchFamily="18" charset="0"/>
                        </a:rPr>
                        <m:t>𝛼</m:t>
                      </m:r>
                      <m:r>
                        <a:rPr lang="it-IT" sz="2400" b="0" i="1" smtClean="0">
                          <a:solidFill>
                            <a:srgbClr val="000000"/>
                          </a:solidFill>
                          <a:latin typeface="Cambria Math" panose="02040503050406030204" pitchFamily="18" charset="0"/>
                          <a:ea typeface="Cambria Math" panose="02040503050406030204" pitchFamily="18" charset="0"/>
                        </a:rPr>
                        <m:t>(</m:t>
                      </m:r>
                      <m:sSub>
                        <m:sSubPr>
                          <m:ctrlPr>
                            <a:rPr lang="it-IT" sz="2400" b="0" i="1" smtClean="0">
                              <a:solidFill>
                                <a:srgbClr val="000000"/>
                              </a:solidFill>
                              <a:latin typeface="Cambria Math" panose="02040503050406030204" pitchFamily="18" charset="0"/>
                              <a:ea typeface="Cambria Math" panose="02040503050406030204" pitchFamily="18" charset="0"/>
                            </a:rPr>
                          </m:ctrlPr>
                        </m:sSubPr>
                        <m:e>
                          <m:r>
                            <a:rPr lang="it-IT" sz="2400" b="0" i="1" smtClean="0">
                              <a:solidFill>
                                <a:srgbClr val="000000"/>
                              </a:solidFill>
                              <a:latin typeface="Cambria Math" panose="02040503050406030204" pitchFamily="18" charset="0"/>
                              <a:ea typeface="Cambria Math" panose="02040503050406030204" pitchFamily="18" charset="0"/>
                            </a:rPr>
                            <m:t>𝐶</m:t>
                          </m:r>
                        </m:e>
                        <m:sub>
                          <m:r>
                            <a:rPr lang="it-IT" sz="2400" b="0" i="1" smtClean="0">
                              <a:solidFill>
                                <a:srgbClr val="000000"/>
                              </a:solidFill>
                              <a:latin typeface="Cambria Math" panose="02040503050406030204" pitchFamily="18" charset="0"/>
                              <a:ea typeface="Cambria Math" panose="02040503050406030204" pitchFamily="18" charset="0"/>
                            </a:rPr>
                            <m:t>𝐻</m:t>
                          </m:r>
                        </m:sub>
                      </m:sSub>
                      <m:r>
                        <a:rPr lang="it-IT" sz="2400" b="0" i="1" smtClean="0">
                          <a:solidFill>
                            <a:srgbClr val="000000"/>
                          </a:solidFill>
                          <a:latin typeface="Cambria Math" panose="02040503050406030204" pitchFamily="18" charset="0"/>
                          <a:ea typeface="Cambria Math" panose="02040503050406030204" pitchFamily="18" charset="0"/>
                        </a:rPr>
                        <m:t>)</m:t>
                      </m:r>
                      <m:r>
                        <a:rPr lang="en-GB" sz="2400" i="1">
                          <a:solidFill>
                            <a:srgbClr val="000000"/>
                          </a:solidFill>
                          <a:latin typeface="Cambria Math" panose="02040503050406030204" pitchFamily="18" charset="0"/>
                        </a:rPr>
                        <m:t>=</m:t>
                      </m:r>
                      <m:sSup>
                        <m:sSupPr>
                          <m:ctrlPr>
                            <a:rPr lang="en-GB" sz="2400" i="1" smtClean="0">
                              <a:solidFill>
                                <a:srgbClr val="000000"/>
                              </a:solidFill>
                              <a:latin typeface="Cambria Math" panose="02040503050406030204" pitchFamily="18" charset="0"/>
                            </a:rPr>
                          </m:ctrlPr>
                        </m:sSupPr>
                        <m:e>
                          <m:d>
                            <m:dPr>
                              <m:begChr m:val="["/>
                              <m:endChr m:val="]"/>
                              <m:ctrlPr>
                                <a:rPr lang="en-GB" sz="2400" i="1">
                                  <a:solidFill>
                                    <a:srgbClr val="000000"/>
                                  </a:solidFill>
                                  <a:latin typeface="Cambria Math" panose="02040503050406030204" pitchFamily="18" charset="0"/>
                                </a:rPr>
                              </m:ctrlPr>
                            </m:dPr>
                            <m:e>
                              <m:r>
                                <a:rPr lang="it-IT" sz="2400" i="1">
                                  <a:solidFill>
                                    <a:srgbClr val="000000"/>
                                  </a:solidFill>
                                  <a:latin typeface="Cambria Math" panose="02040503050406030204" pitchFamily="18" charset="0"/>
                                </a:rPr>
                                <m:t>1+</m:t>
                              </m:r>
                              <m:f>
                                <m:fPr>
                                  <m:ctrlPr>
                                    <a:rPr lang="it-IT" sz="2400" i="1">
                                      <a:solidFill>
                                        <a:srgbClr val="000000"/>
                                      </a:solidFill>
                                      <a:latin typeface="Cambria Math" panose="02040503050406030204" pitchFamily="18" charset="0"/>
                                    </a:rPr>
                                  </m:ctrlPr>
                                </m:fPr>
                                <m:num>
                                  <m:sSubSup>
                                    <m:sSubSupPr>
                                      <m:ctrlPr>
                                        <a:rPr lang="it-IT" sz="2400" i="1">
                                          <a:solidFill>
                                            <a:srgbClr val="000000"/>
                                          </a:solidFill>
                                          <a:latin typeface="Cambria Math" panose="02040503050406030204" pitchFamily="18" charset="0"/>
                                        </a:rPr>
                                      </m:ctrlPr>
                                    </m:sSubSupPr>
                                    <m:e>
                                      <m:r>
                                        <a:rPr lang="it-IT" sz="2400" i="1">
                                          <a:solidFill>
                                            <a:srgbClr val="000000"/>
                                          </a:solidFill>
                                          <a:latin typeface="Cambria Math" panose="02040503050406030204" pitchFamily="18" charset="0"/>
                                        </a:rPr>
                                        <m:t>𝐶</m:t>
                                      </m:r>
                                    </m:e>
                                    <m:sub>
                                      <m:r>
                                        <a:rPr lang="it-IT" sz="2400" i="1">
                                          <a:solidFill>
                                            <a:srgbClr val="000000"/>
                                          </a:solidFill>
                                          <a:latin typeface="Cambria Math" panose="02040503050406030204" pitchFamily="18" charset="0"/>
                                        </a:rPr>
                                        <m:t>𝐿</m:t>
                                      </m:r>
                                    </m:sub>
                                    <m:sup>
                                      <m:r>
                                        <a:rPr lang="it-IT" sz="2400" i="1">
                                          <a:solidFill>
                                            <a:srgbClr val="000000"/>
                                          </a:solidFill>
                                          <a:latin typeface="Cambria Math" panose="02040503050406030204" pitchFamily="18" charset="0"/>
                                        </a:rPr>
                                        <m:t>′</m:t>
                                      </m:r>
                                    </m:sup>
                                  </m:sSubSup>
                                  <m:f>
                                    <m:fPr>
                                      <m:type m:val="skw"/>
                                      <m:ctrlPr>
                                        <a:rPr lang="it-IT" sz="2400" i="1">
                                          <a:solidFill>
                                            <a:srgbClr val="000000"/>
                                          </a:solidFill>
                                          <a:latin typeface="Cambria Math" panose="02040503050406030204" pitchFamily="18" charset="0"/>
                                        </a:rPr>
                                      </m:ctrlPr>
                                    </m:fPr>
                                    <m:num>
                                      <m:r>
                                        <a:rPr lang="it-IT" sz="2400" i="1">
                                          <a:solidFill>
                                            <a:srgbClr val="000000"/>
                                          </a:solidFill>
                                          <a:latin typeface="Cambria Math" panose="02040503050406030204" pitchFamily="18" charset="0"/>
                                        </a:rPr>
                                        <m:t>𝑏</m:t>
                                      </m:r>
                                    </m:num>
                                    <m:den>
                                      <m:r>
                                        <a:rPr lang="it-IT" sz="2400" i="1">
                                          <a:solidFill>
                                            <a:srgbClr val="000000"/>
                                          </a:solidFill>
                                          <a:latin typeface="Cambria Math" panose="02040503050406030204" pitchFamily="18" charset="0"/>
                                        </a:rPr>
                                        <m:t>𝑆</m:t>
                                      </m:r>
                                    </m:den>
                                  </m:f>
                                </m:num>
                                <m:den>
                                  <m:sSup>
                                    <m:sSupPr>
                                      <m:ctrlPr>
                                        <a:rPr lang="it-IT" sz="2400" i="1" smtClean="0">
                                          <a:solidFill>
                                            <a:srgbClr val="000000"/>
                                          </a:solidFill>
                                          <a:latin typeface="Cambria Math" panose="02040503050406030204" pitchFamily="18" charset="0"/>
                                        </a:rPr>
                                      </m:ctrlPr>
                                    </m:sSupPr>
                                    <m:e>
                                      <m:r>
                                        <a:rPr lang="it-IT" sz="2400" b="0" i="1" smtClean="0">
                                          <a:solidFill>
                                            <a:srgbClr val="000000"/>
                                          </a:solidFill>
                                          <a:latin typeface="Cambria Math" panose="02040503050406030204" pitchFamily="18" charset="0"/>
                                        </a:rPr>
                                        <m:t>(1+</m:t>
                                      </m:r>
                                      <m:sSubSup>
                                        <m:sSubSupPr>
                                          <m:ctrlPr>
                                            <a:rPr lang="it-IT" sz="2400" b="0" i="1" smtClean="0">
                                              <a:solidFill>
                                                <a:srgbClr val="000000"/>
                                              </a:solidFill>
                                              <a:latin typeface="Cambria Math" panose="02040503050406030204" pitchFamily="18" charset="0"/>
                                            </a:rPr>
                                          </m:ctrlPr>
                                        </m:sSubSupPr>
                                        <m:e>
                                          <m:r>
                                            <a:rPr lang="it-IT" sz="2400" b="0" i="1" smtClean="0">
                                              <a:solidFill>
                                                <a:srgbClr val="000000"/>
                                              </a:solidFill>
                                              <a:latin typeface="Cambria Math" panose="02040503050406030204" pitchFamily="18" charset="0"/>
                                            </a:rPr>
                                            <m:t>𝐶</m:t>
                                          </m:r>
                                        </m:e>
                                        <m:sub>
                                          <m:r>
                                            <a:rPr lang="it-IT" b="0" i="1" smtClean="0">
                                              <a:latin typeface="Cambria Math" panose="02040503050406030204" pitchFamily="18" charset="0"/>
                                            </a:rPr>
                                            <m:t>𝐻</m:t>
                                          </m:r>
                                        </m:sub>
                                        <m:sup/>
                                      </m:sSubSup>
                                      <m:f>
                                        <m:fPr>
                                          <m:type m:val="skw"/>
                                          <m:ctrlPr>
                                            <a:rPr lang="en-GB" i="1" smtClean="0">
                                              <a:latin typeface="Cambria Math" panose="02040503050406030204" pitchFamily="18" charset="0"/>
                                            </a:rPr>
                                          </m:ctrlPr>
                                        </m:fPr>
                                        <m:num>
                                          <m:r>
                                            <a:rPr lang="it-IT" b="0" i="1" smtClean="0">
                                              <a:latin typeface="Cambria Math" panose="02040503050406030204" pitchFamily="18" charset="0"/>
                                            </a:rPr>
                                            <m:t>𝑏</m:t>
                                          </m:r>
                                        </m:num>
                                        <m:den>
                                          <m:r>
                                            <a:rPr lang="it-IT" b="0" i="1" smtClean="0">
                                              <a:latin typeface="Cambria Math" panose="02040503050406030204" pitchFamily="18" charset="0"/>
                                            </a:rPr>
                                            <m:t>𝑆</m:t>
                                          </m:r>
                                        </m:den>
                                      </m:f>
                                      <m:r>
                                        <a:rPr lang="it-IT" sz="2400" b="0" i="1" smtClean="0">
                                          <a:solidFill>
                                            <a:srgbClr val="000000"/>
                                          </a:solidFill>
                                          <a:latin typeface="Cambria Math" panose="02040503050406030204" pitchFamily="18" charset="0"/>
                                        </a:rPr>
                                        <m:t>)</m:t>
                                      </m:r>
                                    </m:e>
                                    <m:sup>
                                      <m:r>
                                        <a:rPr lang="it-IT" sz="2400" b="0" i="1" smtClean="0">
                                          <a:solidFill>
                                            <a:srgbClr val="000000"/>
                                          </a:solidFill>
                                          <a:latin typeface="Cambria Math" panose="02040503050406030204" pitchFamily="18" charset="0"/>
                                        </a:rPr>
                                        <m:t>2</m:t>
                                      </m:r>
                                    </m:sup>
                                  </m:sSup>
                                </m:den>
                              </m:f>
                            </m:e>
                          </m:d>
                        </m:e>
                        <m:sup>
                          <m:r>
                            <a:rPr lang="it-IT" sz="2400" b="0" i="1" smtClean="0">
                              <a:solidFill>
                                <a:srgbClr val="000000"/>
                              </a:solidFill>
                              <a:latin typeface="Cambria Math" panose="02040503050406030204" pitchFamily="18" charset="0"/>
                            </a:rPr>
                            <m:t>−1</m:t>
                          </m:r>
                        </m:sup>
                      </m:sSup>
                    </m:oMath>
                  </m:oMathPara>
                </a14:m>
                <a:endParaRPr lang="en-GB" sz="2400" dirty="0"/>
              </a:p>
            </p:txBody>
          </p:sp>
        </mc:Choice>
        <mc:Fallback xmlns="">
          <p:sp>
            <p:nvSpPr>
              <p:cNvPr id="4" name="Object 9">
                <a:extLst>
                  <a:ext uri="{FF2B5EF4-FFF2-40B4-BE49-F238E27FC236}">
                    <a16:creationId xmlns:a16="http://schemas.microsoft.com/office/drawing/2014/main" id="{F395EACD-AE84-5225-8C88-2A1956561D83}"/>
                  </a:ext>
                </a:extLst>
              </p:cNvPr>
              <p:cNvSpPr txBox="1">
                <a:spLocks noRot="1" noChangeAspect="1" noMove="1" noResize="1" noEditPoints="1" noAdjustHandles="1" noChangeArrowheads="1" noChangeShapeType="1" noTextEdit="1"/>
              </p:cNvSpPr>
              <p:nvPr/>
            </p:nvSpPr>
            <p:spPr bwMode="auto">
              <a:xfrm>
                <a:off x="2200046" y="2665210"/>
                <a:ext cx="5425206" cy="1188334"/>
              </a:xfrm>
              <a:prstGeom prst="rect">
                <a:avLst/>
              </a:prstGeom>
              <a:blipFill>
                <a:blip r:embed="rId4"/>
                <a:stretch>
                  <a:fillRect/>
                </a:stretch>
              </a:blipFill>
              <a:ln>
                <a:noFill/>
              </a:ln>
              <a:effectLst/>
            </p:spPr>
            <p:txBody>
              <a:bodyPr/>
              <a:lstStyle/>
              <a:p>
                <a:r>
                  <a:rPr lang="en-GB">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2725" y="65088"/>
            <a:ext cx="8778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dirty="0">
                <a:latin typeface="Times New Roman" charset="0"/>
              </a:rPr>
              <a:t>The balance is simplified in the case in which the isotherm is linear. For example, in the case of absorption at low pressure </a:t>
            </a:r>
            <a:r>
              <a:rPr lang="it-IT" altLang="en-US" dirty="0">
                <a:latin typeface="Times New Roman" charset="0"/>
              </a:rPr>
              <a:t>(b a &lt;&lt; 1):</a:t>
            </a:r>
          </a:p>
        </p:txBody>
      </p:sp>
      <p:sp>
        <p:nvSpPr>
          <p:cNvPr id="11267" name="Text Box 4"/>
          <p:cNvSpPr txBox="1">
            <a:spLocks noChangeArrowheads="1"/>
          </p:cNvSpPr>
          <p:nvPr/>
        </p:nvSpPr>
        <p:spPr bwMode="auto">
          <a:xfrm>
            <a:off x="7312109" y="2487998"/>
            <a:ext cx="511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dirty="0">
                <a:latin typeface="Times New Roman" charset="0"/>
              </a:rPr>
              <a:t>(2)</a:t>
            </a:r>
          </a:p>
        </p:txBody>
      </p:sp>
      <p:sp>
        <p:nvSpPr>
          <p:cNvPr id="11268" name="Text Box 5"/>
          <p:cNvSpPr txBox="1">
            <a:spLocks noChangeArrowheads="1"/>
          </p:cNvSpPr>
          <p:nvPr/>
        </p:nvSpPr>
        <p:spPr bwMode="auto">
          <a:xfrm>
            <a:off x="196850" y="3417888"/>
            <a:ext cx="8794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p:sp>
        <p:nvSpPr>
          <p:cNvPr id="11269" name="Text Box 6"/>
          <p:cNvSpPr txBox="1">
            <a:spLocks noChangeArrowheads="1"/>
          </p:cNvSpPr>
          <p:nvPr/>
        </p:nvSpPr>
        <p:spPr bwMode="auto">
          <a:xfrm>
            <a:off x="288925" y="3579836"/>
            <a:ext cx="87026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2000" dirty="0">
                <a:latin typeface="Times New Roman" charset="0"/>
              </a:rPr>
              <a:t>An expression equivalent to the classic II Fick's law, where κ’=1+C</a:t>
            </a:r>
            <a:r>
              <a:rPr lang="en-US" altLang="en-US" sz="2000" baseline="-25000" dirty="0">
                <a:latin typeface="Times New Roman" charset="0"/>
              </a:rPr>
              <a:t>L</a:t>
            </a:r>
            <a:r>
              <a:rPr lang="en-US" altLang="en-US" sz="2000" dirty="0">
                <a:latin typeface="Times New Roman" charset="0"/>
              </a:rPr>
              <a:t>’b/S is a constant of proportionality</a:t>
            </a:r>
            <a:r>
              <a:rPr lang="it-IT" altLang="en-US" sz="2000" dirty="0">
                <a:latin typeface="Times New Roman" charset="0"/>
              </a:rPr>
              <a:t>, </a:t>
            </a:r>
            <a:r>
              <a:rPr lang="it-IT" altLang="en-US" sz="2000" dirty="0" err="1">
                <a:latin typeface="Times New Roman" charset="0"/>
              </a:rPr>
              <a:t>is</a:t>
            </a:r>
            <a:r>
              <a:rPr lang="it-IT" altLang="en-US" sz="2000" dirty="0">
                <a:latin typeface="Times New Roman" charset="0"/>
              </a:rPr>
              <a:t> </a:t>
            </a:r>
            <a:r>
              <a:rPr lang="it-IT" altLang="en-US" sz="2000" dirty="0" err="1">
                <a:latin typeface="Times New Roman" charset="0"/>
              </a:rPr>
              <a:t>obtained</a:t>
            </a:r>
            <a:endParaRPr lang="en-US" altLang="en-US" sz="2000" dirty="0">
              <a:latin typeface="Times New Roman" charset="0"/>
            </a:endParaRPr>
          </a:p>
          <a:p>
            <a:pPr algn="just" eaLnBrk="1" hangingPunct="1">
              <a:spcBef>
                <a:spcPct val="0"/>
              </a:spcBef>
              <a:buFontTx/>
              <a:buNone/>
            </a:pPr>
            <a:r>
              <a:rPr lang="en-US" altLang="en-US" sz="2000" dirty="0">
                <a:latin typeface="Times New Roman" charset="0"/>
              </a:rPr>
              <a:t>Note in particular the disappearance of the dependence of </a:t>
            </a:r>
            <a:r>
              <a:rPr lang="it-IT" altLang="en-US" sz="2000" dirty="0">
                <a:latin typeface="Times New Roman" charset="0"/>
              </a:rPr>
              <a:t>D</a:t>
            </a:r>
            <a:r>
              <a:rPr lang="it-IT" altLang="en-US" sz="2000" baseline="-25000" dirty="0">
                <a:latin typeface="Times New Roman" charset="0"/>
              </a:rPr>
              <a:t>H </a:t>
            </a:r>
            <a:r>
              <a:rPr lang="en-US" altLang="en-US" sz="2000" dirty="0">
                <a:latin typeface="Times New Roman" charset="0"/>
              </a:rPr>
              <a:t>on the concentration, which enables to solve the (*) also analytically</a:t>
            </a:r>
            <a:r>
              <a:rPr lang="it-IT" altLang="en-US" sz="2000" dirty="0">
                <a:latin typeface="Times New Roman" charset="0"/>
              </a:rPr>
              <a:t>. </a:t>
            </a:r>
          </a:p>
          <a:p>
            <a:pPr algn="just" eaLnBrk="1" hangingPunct="1">
              <a:spcBef>
                <a:spcPct val="0"/>
              </a:spcBef>
              <a:buFontTx/>
              <a:buNone/>
            </a:pPr>
            <a:r>
              <a:rPr lang="it-IT" altLang="en-US" sz="2000" dirty="0">
                <a:latin typeface="Times New Roman" charset="0"/>
              </a:rPr>
              <a:t>The </a:t>
            </a:r>
            <a:r>
              <a:rPr lang="it-IT" altLang="en-US" sz="2000" dirty="0" err="1">
                <a:latin typeface="Times New Roman" charset="0"/>
              </a:rPr>
              <a:t>apparent</a:t>
            </a:r>
            <a:r>
              <a:rPr lang="it-IT" altLang="en-US" sz="2000" dirty="0">
                <a:latin typeface="Times New Roman" charset="0"/>
              </a:rPr>
              <a:t> </a:t>
            </a:r>
            <a:r>
              <a:rPr lang="it-IT" altLang="en-US" sz="2000" dirty="0" err="1">
                <a:latin typeface="Times New Roman" charset="0"/>
              </a:rPr>
              <a:t>diffusion</a:t>
            </a:r>
            <a:r>
              <a:rPr lang="it-IT" altLang="en-US" sz="2000" dirty="0">
                <a:latin typeface="Times New Roman" charset="0"/>
              </a:rPr>
              <a:t> </a:t>
            </a:r>
            <a:r>
              <a:rPr lang="it-IT" altLang="en-US" sz="2000" dirty="0" err="1">
                <a:latin typeface="Times New Roman" charset="0"/>
              </a:rPr>
              <a:t>coefficient</a:t>
            </a:r>
            <a:r>
              <a:rPr lang="it-IT" altLang="en-US" sz="2000" dirty="0">
                <a:latin typeface="Times New Roman" charset="0"/>
              </a:rPr>
              <a:t> </a:t>
            </a:r>
            <a:r>
              <a:rPr lang="en-US" altLang="en-US" sz="2000" dirty="0">
                <a:latin typeface="Times New Roman" charset="0"/>
              </a:rPr>
              <a:t>κ’</a:t>
            </a:r>
            <a:r>
              <a:rPr lang="it-IT" altLang="en-US" sz="2000" dirty="0">
                <a:latin typeface="Times New Roman" charset="0"/>
              </a:rPr>
              <a:t> &gt;1 and </a:t>
            </a:r>
            <a:r>
              <a:rPr lang="it-IT" altLang="en-US" sz="2000" dirty="0" err="1">
                <a:latin typeface="Times New Roman" charset="0"/>
              </a:rPr>
              <a:t>D</a:t>
            </a:r>
            <a:r>
              <a:rPr lang="it-IT" altLang="en-US" sz="2000" baseline="-25000" dirty="0" err="1">
                <a:latin typeface="Times New Roman" charset="0"/>
              </a:rPr>
              <a:t>app</a:t>
            </a:r>
            <a:r>
              <a:rPr lang="it-IT" altLang="en-US" sz="2000" dirty="0">
                <a:latin typeface="Times New Roman" charset="0"/>
              </a:rPr>
              <a:t>&lt;D</a:t>
            </a:r>
            <a:r>
              <a:rPr lang="it-IT" altLang="en-US" sz="2000" baseline="-25000" dirty="0">
                <a:latin typeface="Times New Roman" charset="0"/>
              </a:rPr>
              <a:t>H</a:t>
            </a:r>
            <a:r>
              <a:rPr lang="it-IT" altLang="en-US" sz="2000" dirty="0">
                <a:latin typeface="Times New Roman" charset="0"/>
              </a:rPr>
              <a:t>     </a:t>
            </a:r>
            <a:r>
              <a:rPr lang="it-IT" altLang="en-US" sz="2000" dirty="0">
                <a:latin typeface="Times New Roman" charset="0"/>
                <a:sym typeface="Wingdings" panose="05000000000000000000" pitchFamily="2" charset="2"/>
              </a:rPr>
              <a:t></a:t>
            </a:r>
            <a:endParaRPr lang="it-IT" altLang="en-US" sz="2000" dirty="0">
              <a:latin typeface="Times New Roman" charset="0"/>
            </a:endParaRPr>
          </a:p>
          <a:p>
            <a:pPr algn="just" eaLnBrk="1" hangingPunct="1">
              <a:spcBef>
                <a:spcPct val="0"/>
              </a:spcBef>
              <a:buFontTx/>
              <a:buNone/>
            </a:pPr>
            <a:endParaRPr lang="it-IT" altLang="en-US" sz="2000" dirty="0">
              <a:latin typeface="Times New Roman" charset="0"/>
            </a:endParaRPr>
          </a:p>
          <a:p>
            <a:pPr algn="just" eaLnBrk="1" hangingPunct="1">
              <a:spcBef>
                <a:spcPct val="0"/>
              </a:spcBef>
              <a:buFontTx/>
              <a:buNone/>
            </a:pPr>
            <a:r>
              <a:rPr lang="en-US" altLang="en-US" sz="2000" dirty="0">
                <a:latin typeface="Times New Roman" charset="0"/>
              </a:rPr>
              <a:t>expresses from a physical point of view the delay on the transport determined by the accumulation of penetrant in the cavities, when these have not yet saturated.</a:t>
            </a:r>
          </a:p>
        </p:txBody>
      </p:sp>
      <mc:AlternateContent xmlns:mc="http://schemas.openxmlformats.org/markup-compatibility/2006" xmlns:a14="http://schemas.microsoft.com/office/drawing/2010/main">
        <mc:Choice Requires="a14">
          <p:sp>
            <p:nvSpPr>
              <p:cNvPr id="11270" name="Object 12"/>
              <p:cNvSpPr txBox="1"/>
              <p:nvPr/>
            </p:nvSpPr>
            <p:spPr bwMode="auto">
              <a:xfrm>
                <a:off x="2901950" y="977900"/>
                <a:ext cx="3267075" cy="508000"/>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en-GB" i="1">
                              <a:solidFill>
                                <a:srgbClr val="000000"/>
                              </a:solidFill>
                              <a:latin typeface="Cambria Math" panose="02040503050406030204" pitchFamily="18" charset="0"/>
                            </a:rPr>
                            <m:t>𝐻</m:t>
                          </m:r>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Sub>
                      <m:r>
                        <a:rPr lang="en-GB" i="1">
                          <a:solidFill>
                            <a:srgbClr val="000000"/>
                          </a:solidFill>
                          <a:latin typeface="Cambria Math" panose="02040503050406030204" pitchFamily="18" charset="0"/>
                        </a:rPr>
                        <m:t>=</m:t>
                      </m:r>
                      <m:d>
                        <m:dPr>
                          <m:ctrlPr>
                            <a:rPr lang="en-GB" i="1">
                              <a:solidFill>
                                <a:srgbClr val="000000"/>
                              </a:solidFill>
                              <a:latin typeface="Cambria Math" panose="02040503050406030204" pitchFamily="18" charset="0"/>
                            </a:rPr>
                          </m:ctrlPr>
                        </m:dPr>
                        <m:e>
                          <m:r>
                            <a:rPr lang="en-GB" i="1">
                              <a:solidFill>
                                <a:srgbClr val="000000"/>
                              </a:solidFill>
                              <a:latin typeface="Cambria Math" panose="02040503050406030204" pitchFamily="18" charset="0"/>
                            </a:rPr>
                            <m:t>𝑆</m:t>
                          </m:r>
                          <m:r>
                            <a:rPr lang="en-GB" i="1">
                              <a:solidFill>
                                <a:srgbClr val="000000"/>
                              </a:solidFill>
                              <a:latin typeface="Cambria Math" panose="02040503050406030204" pitchFamily="18" charset="0"/>
                            </a:rPr>
                            <m: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up>
                              <m:r>
                                <a:rPr lang="en-GB" i="1">
                                  <a:solidFill>
                                    <a:srgbClr val="000000"/>
                                  </a:solidFill>
                                  <a:latin typeface="Cambria Math" panose="02040503050406030204" pitchFamily="18" charset="0"/>
                                </a:rPr>
                                <m:t>′</m:t>
                              </m:r>
                            </m:sup>
                          </m:sSubSup>
                          <m:r>
                            <a:rPr lang="en-GB" i="1">
                              <a:solidFill>
                                <a:srgbClr val="000000"/>
                              </a:solidFill>
                              <a:latin typeface="Cambria Math" panose="02040503050406030204" pitchFamily="18" charset="0"/>
                            </a:rPr>
                            <m:t>𝑏</m:t>
                          </m:r>
                        </m:e>
                      </m:d>
                      <m:r>
                        <a:rPr lang="en-GB" i="1">
                          <a:solidFill>
                            <a:srgbClr val="000000"/>
                          </a:solidFill>
                          <a:latin typeface="Cambria Math" panose="02040503050406030204" pitchFamily="18" charset="0"/>
                        </a:rPr>
                        <m:t>𝑎</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𝜅</m:t>
                      </m:r>
                      <m:r>
                        <a:rPr lang="en-GB" i="1">
                          <a:solidFill>
                            <a:srgbClr val="000000"/>
                          </a:solidFill>
                          <a:latin typeface="Cambria Math" panose="02040503050406030204" pitchFamily="18" charset="0"/>
                        </a:rPr>
                        <m:t>𝑎</m:t>
                      </m:r>
                    </m:oMath>
                  </m:oMathPara>
                </a14:m>
                <a:endParaRPr lang="en-GB" dirty="0"/>
              </a:p>
            </p:txBody>
          </p:sp>
        </mc:Choice>
        <mc:Fallback xmlns="">
          <p:sp>
            <p:nvSpPr>
              <p:cNvPr id="11270" name="Object 12"/>
              <p:cNvSpPr txBox="1">
                <a:spLocks noRot="1" noChangeAspect="1" noMove="1" noResize="1" noEditPoints="1" noAdjustHandles="1" noChangeArrowheads="1" noChangeShapeType="1" noTextEdit="1"/>
              </p:cNvSpPr>
              <p:nvPr/>
            </p:nvSpPr>
            <p:spPr bwMode="auto">
              <a:xfrm>
                <a:off x="2901950" y="977900"/>
                <a:ext cx="3267075" cy="508000"/>
              </a:xfrm>
              <a:prstGeom prst="rect">
                <a:avLst/>
              </a:prstGeom>
              <a:blipFill>
                <a:blip r:embed="rId2"/>
                <a:stretch>
                  <a:fillRect/>
                </a:stretch>
              </a:blipFill>
              <a:ln>
                <a:noFill/>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271" name="Object 13"/>
              <p:cNvSpPr txBox="1"/>
              <p:nvPr/>
            </p:nvSpPr>
            <p:spPr bwMode="auto">
              <a:xfrm>
                <a:off x="3400425" y="2261587"/>
                <a:ext cx="2768600" cy="1382712"/>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GB" sz="2000" i="1" smtClean="0">
                              <a:solidFill>
                                <a:srgbClr val="000000"/>
                              </a:solidFill>
                              <a:latin typeface="Cambria Math" panose="02040503050406030204" pitchFamily="18" charset="0"/>
                            </a:rPr>
                          </m:ctrlPr>
                        </m:fPr>
                        <m:num>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panose="02040503050406030204" pitchFamily="18" charset="0"/>
                                </a:rPr>
                                <m:t>𝐷</m:t>
                              </m:r>
                            </m:e>
                            <m:sub>
                              <m:r>
                                <a:rPr lang="it-IT" sz="2000" b="0" i="1" smtClean="0">
                                  <a:solidFill>
                                    <a:srgbClr val="000000"/>
                                  </a:solidFill>
                                  <a:latin typeface="Cambria Math" panose="02040503050406030204" pitchFamily="18" charset="0"/>
                                </a:rPr>
                                <m:t>𝐻</m:t>
                              </m:r>
                            </m:sub>
                          </m:sSub>
                        </m:num>
                        <m:den>
                          <m:r>
                            <a:rPr lang="en-GB" sz="2000" i="1">
                              <a:solidFill>
                                <a:srgbClr val="000000"/>
                              </a:solidFill>
                              <a:latin typeface="Cambria Math" panose="02040503050406030204" pitchFamily="18" charset="0"/>
                            </a:rPr>
                            <m:t>1+</m:t>
                          </m:r>
                          <m:f>
                            <m:fPr>
                              <m:ctrlPr>
                                <a:rPr lang="en-GB" sz="2000" i="1">
                                  <a:solidFill>
                                    <a:srgbClr val="000000"/>
                                  </a:solidFill>
                                  <a:latin typeface="Cambria Math" panose="02040503050406030204" pitchFamily="18" charset="0"/>
                                </a:rPr>
                              </m:ctrlPr>
                            </m:fPr>
                            <m:num>
                              <m:sSubSup>
                                <m:sSubSupPr>
                                  <m:ctrlPr>
                                    <a:rPr lang="en-GB" sz="2000" i="1">
                                      <a:solidFill>
                                        <a:srgbClr val="000000"/>
                                      </a:solidFill>
                                      <a:latin typeface="Cambria Math" panose="02040503050406030204" pitchFamily="18" charset="0"/>
                                    </a:rPr>
                                  </m:ctrlPr>
                                </m:sSubSupPr>
                                <m:e>
                                  <m:r>
                                    <a:rPr lang="en-GB" sz="2000" i="1">
                                      <a:solidFill>
                                        <a:srgbClr val="000000"/>
                                      </a:solidFill>
                                      <a:latin typeface="Cambria Math" panose="02040503050406030204" pitchFamily="18" charset="0"/>
                                    </a:rPr>
                                    <m:t>𝐶</m:t>
                                  </m:r>
                                </m:e>
                                <m:sub>
                                  <m:r>
                                    <a:rPr lang="it-IT" sz="2000" b="0" i="1" smtClean="0">
                                      <a:solidFill>
                                        <a:srgbClr val="000000"/>
                                      </a:solidFill>
                                      <a:latin typeface="Cambria Math" panose="02040503050406030204" pitchFamily="18" charset="0"/>
                                    </a:rPr>
                                    <m:t>𝐿</m:t>
                                  </m:r>
                                </m:sub>
                                <m:sup>
                                  <m:r>
                                    <a:rPr lang="en-GB" sz="2000" i="1">
                                      <a:solidFill>
                                        <a:srgbClr val="000000"/>
                                      </a:solidFill>
                                      <a:latin typeface="Cambria Math" panose="02040503050406030204" pitchFamily="18" charset="0"/>
                                    </a:rPr>
                                    <m:t>′</m:t>
                                  </m:r>
                                </m:sup>
                              </m:sSubSup>
                              <m:r>
                                <a:rPr lang="en-GB" sz="2000" i="1">
                                  <a:solidFill>
                                    <a:srgbClr val="000000"/>
                                  </a:solidFill>
                                  <a:latin typeface="Cambria Math" panose="02040503050406030204" pitchFamily="18" charset="0"/>
                                </a:rPr>
                                <m:t>𝑏</m:t>
                              </m:r>
                            </m:num>
                            <m:den>
                              <m:r>
                                <a:rPr lang="en-GB" sz="2000" i="1">
                                  <a:solidFill>
                                    <a:srgbClr val="000000"/>
                                  </a:solidFill>
                                  <a:latin typeface="Cambria Math" panose="02040503050406030204" pitchFamily="18" charset="0"/>
                                </a:rPr>
                                <m:t>𝑆</m:t>
                              </m:r>
                            </m:den>
                          </m:f>
                        </m:den>
                      </m:f>
                      <m:r>
                        <a:rPr lang="en-GB" sz="2000" i="1">
                          <a:solidFill>
                            <a:srgbClr val="000000"/>
                          </a:solidFill>
                          <a:latin typeface="Cambria Math" panose="02040503050406030204" pitchFamily="18" charset="0"/>
                        </a:rPr>
                        <m:t>⋅</m:t>
                      </m:r>
                      <m:f>
                        <m:fPr>
                          <m:ctrlPr>
                            <a:rPr lang="en-GB" sz="2000" i="1">
                              <a:solidFill>
                                <a:srgbClr val="000000"/>
                              </a:solidFill>
                              <a:latin typeface="Cambria Math" panose="02040503050406030204" pitchFamily="18" charset="0"/>
                            </a:rPr>
                          </m:ctrlPr>
                        </m:fPr>
                        <m:num>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panose="02040503050406030204" pitchFamily="18" charset="0"/>
                                </a:rPr>
                                <m:t>𝜕</m:t>
                              </m:r>
                            </m:e>
                            <m:sup>
                              <m:r>
                                <a:rPr lang="en-GB" sz="2000" i="1">
                                  <a:solidFill>
                                    <a:srgbClr val="000000"/>
                                  </a:solidFill>
                                  <a:latin typeface="Cambria Math" panose="02040503050406030204" pitchFamily="18" charset="0"/>
                                </a:rPr>
                                <m:t>2</m:t>
                              </m:r>
                            </m:sup>
                          </m:sSup>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panose="02040503050406030204" pitchFamily="18" charset="0"/>
                                </a:rPr>
                                <m:t>𝐶</m:t>
                              </m:r>
                            </m:e>
                            <m:sub>
                              <m:r>
                                <a:rPr lang="it-IT" sz="2000" b="0" i="1" smtClean="0">
                                  <a:solidFill>
                                    <a:srgbClr val="000000"/>
                                  </a:solidFill>
                                  <a:latin typeface="Cambria Math" panose="02040503050406030204" pitchFamily="18" charset="0"/>
                                </a:rPr>
                                <m:t>𝐻</m:t>
                              </m:r>
                            </m:sub>
                          </m:sSub>
                        </m:num>
                        <m:den>
                          <m:r>
                            <a:rPr lang="en-GB" sz="2000" i="1">
                              <a:solidFill>
                                <a:srgbClr val="000000"/>
                              </a:solidFill>
                              <a:latin typeface="Cambria Math" panose="02040503050406030204" pitchFamily="18" charset="0"/>
                            </a:rPr>
                            <m:t>𝜕</m:t>
                          </m:r>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panose="02040503050406030204" pitchFamily="18" charset="0"/>
                                </a:rPr>
                                <m:t>𝑥</m:t>
                              </m:r>
                            </m:e>
                            <m:sup>
                              <m:r>
                                <a:rPr lang="en-GB" sz="2000" i="1">
                                  <a:solidFill>
                                    <a:srgbClr val="000000"/>
                                  </a:solidFill>
                                  <a:latin typeface="Cambria Math" panose="02040503050406030204" pitchFamily="18" charset="0"/>
                                </a:rPr>
                                <m:t>2</m:t>
                              </m:r>
                            </m:sup>
                          </m:sSup>
                        </m:den>
                      </m:f>
                      <m:r>
                        <a:rPr lang="en-GB" sz="2000" i="1">
                          <a:solidFill>
                            <a:srgbClr val="000000"/>
                          </a:solidFill>
                          <a:latin typeface="Cambria Math" panose="02040503050406030204" pitchFamily="18" charset="0"/>
                        </a:rPr>
                        <m:t>=</m:t>
                      </m:r>
                      <m:f>
                        <m:fPr>
                          <m:ctrlPr>
                            <a:rPr lang="en-GB" sz="2000" i="1">
                              <a:solidFill>
                                <a:srgbClr val="000000"/>
                              </a:solidFill>
                              <a:latin typeface="Cambria Math" panose="02040503050406030204" pitchFamily="18" charset="0"/>
                            </a:rPr>
                          </m:ctrlPr>
                        </m:fPr>
                        <m:num>
                          <m:r>
                            <a:rPr lang="en-GB" sz="2000" i="1">
                              <a:solidFill>
                                <a:srgbClr val="000000"/>
                              </a:solidFill>
                              <a:latin typeface="Cambria Math" panose="02040503050406030204" pitchFamily="18" charset="0"/>
                            </a:rPr>
                            <m:t>𝜕</m:t>
                          </m:r>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panose="02040503050406030204" pitchFamily="18" charset="0"/>
                                </a:rPr>
                                <m:t>𝐶</m:t>
                              </m:r>
                            </m:e>
                            <m:sub>
                              <m:r>
                                <a:rPr lang="it-IT" sz="2000" b="0" i="1" smtClean="0">
                                  <a:solidFill>
                                    <a:srgbClr val="000000"/>
                                  </a:solidFill>
                                  <a:latin typeface="Cambria Math" panose="02040503050406030204" pitchFamily="18" charset="0"/>
                                </a:rPr>
                                <m:t>𝐻</m:t>
                              </m:r>
                            </m:sub>
                          </m:sSub>
                        </m:num>
                        <m:den>
                          <m:r>
                            <a:rPr lang="en-GB" sz="2000" i="1">
                              <a:solidFill>
                                <a:srgbClr val="000000"/>
                              </a:solidFill>
                              <a:latin typeface="Cambria Math" panose="02040503050406030204" pitchFamily="18" charset="0"/>
                            </a:rPr>
                            <m:t>𝜕</m:t>
                          </m:r>
                          <m:r>
                            <a:rPr lang="en-GB" sz="2000" i="1">
                              <a:solidFill>
                                <a:srgbClr val="000000"/>
                              </a:solidFill>
                              <a:latin typeface="Cambria Math" panose="02040503050406030204" pitchFamily="18" charset="0"/>
                            </a:rPr>
                            <m:t>𝑡</m:t>
                          </m:r>
                        </m:den>
                      </m:f>
                    </m:oMath>
                  </m:oMathPara>
                </a14:m>
                <a:endParaRPr lang="en-GB" sz="2000" dirty="0"/>
              </a:p>
            </p:txBody>
          </p:sp>
        </mc:Choice>
        <mc:Fallback>
          <p:sp>
            <p:nvSpPr>
              <p:cNvPr id="11271" name="Object 13"/>
              <p:cNvSpPr txBox="1">
                <a:spLocks noRot="1" noChangeAspect="1" noMove="1" noResize="1" noEditPoints="1" noAdjustHandles="1" noChangeArrowheads="1" noChangeShapeType="1" noTextEdit="1"/>
              </p:cNvSpPr>
              <p:nvPr/>
            </p:nvSpPr>
            <p:spPr bwMode="auto">
              <a:xfrm>
                <a:off x="3400425" y="2261587"/>
                <a:ext cx="2768600" cy="1382712"/>
              </a:xfrm>
              <a:prstGeom prst="rect">
                <a:avLst/>
              </a:prstGeom>
              <a:blipFill>
                <a:blip r:embed="rId3"/>
                <a:stretch>
                  <a:fillRect/>
                </a:stretch>
              </a:blipFill>
              <a:ln>
                <a:noFill/>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272" name="Object 15"/>
              <p:cNvSpPr txBox="1"/>
              <p:nvPr/>
            </p:nvSpPr>
            <p:spPr bwMode="auto">
              <a:xfrm>
                <a:off x="6516216" y="4637068"/>
                <a:ext cx="2145155" cy="860830"/>
              </a:xfrm>
              <a:prstGeom prst="rect">
                <a:avLst/>
              </a:prstGeom>
              <a:solidFill>
                <a:schemeClr val="bg1"/>
              </a:solid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GB" sz="2000" i="1" smtClean="0">
                              <a:solidFill>
                                <a:srgbClr val="000000"/>
                              </a:solidFill>
                              <a:latin typeface="Cambria Math" panose="02040503050406030204" pitchFamily="18" charset="0"/>
                            </a:rPr>
                          </m:ctrlPr>
                        </m:sSubPr>
                        <m:e>
                          <m:r>
                            <a:rPr lang="en-GB" sz="2000" i="1">
                              <a:solidFill>
                                <a:srgbClr val="000000"/>
                              </a:solidFill>
                              <a:latin typeface="Cambria Math" panose="02040503050406030204" pitchFamily="18" charset="0"/>
                            </a:rPr>
                            <m:t>𝐷</m:t>
                          </m:r>
                        </m:e>
                        <m:sub>
                          <m:r>
                            <a:rPr lang="en-GB" sz="2000" i="1">
                              <a:solidFill>
                                <a:srgbClr val="000000"/>
                              </a:solidFill>
                              <a:latin typeface="Cambria Math" panose="02040503050406030204" pitchFamily="18" charset="0"/>
                            </a:rPr>
                            <m:t>𝑎𝑝𝑝</m:t>
                          </m:r>
                        </m:sub>
                      </m:sSub>
                      <m:r>
                        <a:rPr lang="en-GB" sz="2000" i="1">
                          <a:solidFill>
                            <a:srgbClr val="000000"/>
                          </a:solidFill>
                          <a:latin typeface="Cambria Math" panose="02040503050406030204" pitchFamily="18" charset="0"/>
                        </a:rPr>
                        <m:t>=</m:t>
                      </m:r>
                      <m:f>
                        <m:fPr>
                          <m:ctrlPr>
                            <a:rPr lang="en-GB" sz="2000" i="1">
                              <a:solidFill>
                                <a:srgbClr val="000000"/>
                              </a:solidFill>
                              <a:latin typeface="Cambria Math" panose="02040503050406030204" pitchFamily="18" charset="0"/>
                            </a:rPr>
                          </m:ctrlPr>
                        </m:fPr>
                        <m:num>
                          <m:sSub>
                            <m:sSubPr>
                              <m:ctrlPr>
                                <a:rPr lang="en-GB" sz="2000" i="1" smtClean="0">
                                  <a:solidFill>
                                    <a:srgbClr val="000000"/>
                                  </a:solidFill>
                                  <a:latin typeface="Cambria Math" panose="02040503050406030204" pitchFamily="18" charset="0"/>
                                </a:rPr>
                              </m:ctrlPr>
                            </m:sSubPr>
                            <m:e>
                              <m:r>
                                <a:rPr lang="en-GB" sz="2000" i="1">
                                  <a:solidFill>
                                    <a:srgbClr val="000000"/>
                                  </a:solidFill>
                                  <a:latin typeface="Cambria Math" panose="02040503050406030204" pitchFamily="18" charset="0"/>
                                </a:rPr>
                                <m:t>𝐷</m:t>
                              </m:r>
                            </m:e>
                            <m:sub>
                              <m:r>
                                <a:rPr lang="it-IT" sz="2000" b="0" i="1" smtClean="0">
                                  <a:solidFill>
                                    <a:srgbClr val="000000"/>
                                  </a:solidFill>
                                  <a:latin typeface="Cambria Math" panose="02040503050406030204" pitchFamily="18" charset="0"/>
                                </a:rPr>
                                <m:t>𝐻</m:t>
                              </m:r>
                            </m:sub>
                          </m:sSub>
                        </m:num>
                        <m:den>
                          <m:r>
                            <a:rPr lang="it-IT" sz="2000" b="0" i="1" smtClean="0">
                              <a:solidFill>
                                <a:srgbClr val="000000"/>
                              </a:solidFill>
                              <a:latin typeface="Cambria Math" panose="02040503050406030204" pitchFamily="18" charset="0"/>
                            </a:rPr>
                            <m:t>𝑘</m:t>
                          </m:r>
                          <m:r>
                            <a:rPr lang="it-IT" sz="2000" b="0" i="1" smtClean="0">
                              <a:solidFill>
                                <a:srgbClr val="000000"/>
                              </a:solidFill>
                              <a:latin typeface="Cambria Math" panose="02040503050406030204" pitchFamily="18" charset="0"/>
                            </a:rPr>
                            <m:t>′</m:t>
                          </m:r>
                        </m:den>
                      </m:f>
                    </m:oMath>
                  </m:oMathPara>
                </a14:m>
                <a:endParaRPr lang="en-GB" sz="2000" dirty="0"/>
              </a:p>
            </p:txBody>
          </p:sp>
        </mc:Choice>
        <mc:Fallback>
          <p:sp>
            <p:nvSpPr>
              <p:cNvPr id="11272" name="Object 15"/>
              <p:cNvSpPr txBox="1">
                <a:spLocks noRot="1" noChangeAspect="1" noMove="1" noResize="1" noEditPoints="1" noAdjustHandles="1" noChangeArrowheads="1" noChangeShapeType="1" noTextEdit="1"/>
              </p:cNvSpPr>
              <p:nvPr/>
            </p:nvSpPr>
            <p:spPr bwMode="auto">
              <a:xfrm>
                <a:off x="6516216" y="4637068"/>
                <a:ext cx="2145155" cy="860830"/>
              </a:xfrm>
              <a:prstGeom prst="rect">
                <a:avLst/>
              </a:prstGeom>
              <a:blipFill>
                <a:blip r:embed="rId4"/>
                <a:stretch>
                  <a:fillRect/>
                </a:stretch>
              </a:blipFill>
              <a:ln>
                <a:noFill/>
              </a:ln>
              <a:effectLst/>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ABB64945-26B8-F4CF-1C43-0EBFD0F0AB5E}"/>
              </a:ext>
            </a:extLst>
          </p:cNvPr>
          <p:cNvGrpSpPr/>
          <p:nvPr/>
        </p:nvGrpSpPr>
        <p:grpSpPr>
          <a:xfrm>
            <a:off x="284056" y="1305310"/>
            <a:ext cx="3657600" cy="1370013"/>
            <a:chOff x="285750" y="1714500"/>
            <a:chExt cx="3657600" cy="1370013"/>
          </a:xfrm>
        </p:grpSpPr>
        <mc:AlternateContent xmlns:mc="http://schemas.openxmlformats.org/markup-compatibility/2006" xmlns:a14="http://schemas.microsoft.com/office/drawing/2010/main">
          <mc:Choice Requires="a14">
            <p:sp>
              <p:nvSpPr>
                <p:cNvPr id="11273" name="Object 14"/>
                <p:cNvSpPr txBox="1"/>
                <p:nvPr/>
              </p:nvSpPr>
              <p:spPr bwMode="auto">
                <a:xfrm>
                  <a:off x="422275" y="1714500"/>
                  <a:ext cx="1171575" cy="762000"/>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i="1" smtClean="0">
                            <a:solidFill>
                              <a:srgbClr val="000000"/>
                            </a:solidFill>
                            <a:latin typeface="Cambria Math" panose="02040503050406030204" pitchFamily="18" charset="0"/>
                          </a:rPr>
                          <m:t>𝑎</m:t>
                        </m:r>
                        <m:r>
                          <a:rPr lang="en-GB" i="1" smtClean="0">
                            <a:solidFill>
                              <a:srgbClr val="000000"/>
                            </a:solidFill>
                            <a:latin typeface="Cambria Math" panose="02040503050406030204" pitchFamily="18" charset="0"/>
                          </a:rPr>
                          <m:t>=</m:t>
                        </m:r>
                        <m:f>
                          <m:fPr>
                            <m:type m:val="skw"/>
                            <m:ctrlPr>
                              <a:rPr lang="en-GB" i="1">
                                <a:solidFill>
                                  <a:srgbClr val="000000"/>
                                </a:solidFill>
                                <a:latin typeface="Cambria Math" panose="02040503050406030204" pitchFamily="18" charset="0"/>
                              </a:rPr>
                            </m:ctrlPr>
                          </m:fPr>
                          <m:num>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𝐻</m:t>
                                </m:r>
                              </m:sub>
                            </m:sSub>
                          </m:num>
                          <m:den>
                            <m:r>
                              <a:rPr lang="en-GB" i="1">
                                <a:solidFill>
                                  <a:srgbClr val="000000"/>
                                </a:solidFill>
                                <a:latin typeface="Cambria Math" panose="02040503050406030204" pitchFamily="18" charset="0"/>
                              </a:rPr>
                              <m:t>𝑆</m:t>
                            </m:r>
                          </m:den>
                        </m:f>
                      </m:oMath>
                    </m:oMathPara>
                  </a14:m>
                  <a:endParaRPr lang="en-GB" dirty="0"/>
                </a:p>
              </p:txBody>
            </p:sp>
          </mc:Choice>
          <mc:Fallback xmlns="">
            <p:sp>
              <p:nvSpPr>
                <p:cNvPr id="11273" name="Object 14"/>
                <p:cNvSpPr txBox="1">
                  <a:spLocks noRot="1" noChangeAspect="1" noMove="1" noResize="1" noEditPoints="1" noAdjustHandles="1" noChangeArrowheads="1" noChangeShapeType="1" noTextEdit="1"/>
                </p:cNvSpPr>
                <p:nvPr/>
              </p:nvSpPr>
              <p:spPr bwMode="auto">
                <a:xfrm>
                  <a:off x="422275" y="1714500"/>
                  <a:ext cx="1171575" cy="762000"/>
                </a:xfrm>
                <a:prstGeom prst="rect">
                  <a:avLst/>
                </a:prstGeom>
                <a:blipFill>
                  <a:blip r:embed="rId5"/>
                  <a:stretch>
                    <a:fillRect/>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274" name="Object 6"/>
                <p:cNvSpPr txBox="1"/>
                <p:nvPr/>
              </p:nvSpPr>
              <p:spPr bwMode="auto">
                <a:xfrm>
                  <a:off x="285750" y="2484438"/>
                  <a:ext cx="1446213" cy="508000"/>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Sub>
                        <m:r>
                          <a:rPr lang="en-GB" i="1">
                            <a:solidFill>
                              <a:srgbClr val="000000"/>
                            </a:solidFill>
                            <a:latin typeface="Cambria Math" panose="02040503050406030204" pitchFamily="18" charset="0"/>
                          </a:rPr>
                          <m: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up>
                            <m:r>
                              <a:rPr lang="en-GB" i="1">
                                <a:solidFill>
                                  <a:srgbClr val="000000"/>
                                </a:solidFill>
                                <a:latin typeface="Cambria Math" panose="02040503050406030204" pitchFamily="18" charset="0"/>
                              </a:rPr>
                              <m:t>′</m:t>
                            </m:r>
                          </m:sup>
                        </m:sSubSup>
                        <m:r>
                          <a:rPr lang="en-GB" i="1">
                            <a:solidFill>
                              <a:srgbClr val="000000"/>
                            </a:solidFill>
                            <a:latin typeface="Cambria Math" panose="02040503050406030204" pitchFamily="18" charset="0"/>
                          </a:rPr>
                          <m:t>𝑏𝑎</m:t>
                        </m:r>
                      </m:oMath>
                    </m:oMathPara>
                  </a14:m>
                  <a:endParaRPr lang="en-GB" dirty="0"/>
                </a:p>
              </p:txBody>
            </p:sp>
          </mc:Choice>
          <mc:Fallback xmlns="">
            <p:sp>
              <p:nvSpPr>
                <p:cNvPr id="11274" name="Object 6"/>
                <p:cNvSpPr txBox="1">
                  <a:spLocks noRot="1" noChangeAspect="1" noMove="1" noResize="1" noEditPoints="1" noAdjustHandles="1" noChangeArrowheads="1" noChangeShapeType="1" noTextEdit="1"/>
                </p:cNvSpPr>
                <p:nvPr/>
              </p:nvSpPr>
              <p:spPr bwMode="auto">
                <a:xfrm>
                  <a:off x="285750" y="2484438"/>
                  <a:ext cx="1446213" cy="508000"/>
                </a:xfrm>
                <a:prstGeom prst="rect">
                  <a:avLst/>
                </a:prstGeom>
                <a:blipFill>
                  <a:blip r:embed="rId6"/>
                  <a:stretch>
                    <a:fillRect/>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275" name="Object 7"/>
                <p:cNvSpPr txBox="1"/>
                <p:nvPr/>
              </p:nvSpPr>
              <p:spPr bwMode="auto">
                <a:xfrm>
                  <a:off x="2065338" y="2000250"/>
                  <a:ext cx="1878012" cy="8969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Sub>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up>
                                <m:r>
                                  <a:rPr lang="en-GB" i="1">
                                    <a:solidFill>
                                      <a:srgbClr val="000000"/>
                                    </a:solidFill>
                                    <a:latin typeface="Cambria Math" panose="02040503050406030204" pitchFamily="18" charset="0"/>
                                  </a:rPr>
                                  <m:t>′</m:t>
                                </m:r>
                              </m:sup>
                            </m:sSubSup>
                            <m:r>
                              <a:rPr lang="en-GB" i="1">
                                <a:solidFill>
                                  <a:srgbClr val="000000"/>
                                </a:solidFill>
                                <a:latin typeface="Cambria Math" panose="02040503050406030204" pitchFamily="18" charset="0"/>
                              </a:rPr>
                              <m:t>𝑏</m:t>
                            </m:r>
                          </m:num>
                          <m:den>
                            <m:r>
                              <a:rPr lang="en-GB" i="1">
                                <a:solidFill>
                                  <a:srgbClr val="000000"/>
                                </a:solidFill>
                                <a:latin typeface="Cambria Math" panose="02040503050406030204" pitchFamily="18" charset="0"/>
                              </a:rPr>
                              <m:t>𝑆</m:t>
                            </m:r>
                          </m:den>
                        </m:f>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𝐻</m:t>
                            </m:r>
                          </m:sub>
                        </m:sSub>
                      </m:oMath>
                    </m:oMathPara>
                  </a14:m>
                  <a:endParaRPr lang="en-GB" dirty="0"/>
                </a:p>
              </p:txBody>
            </p:sp>
          </mc:Choice>
          <mc:Fallback xmlns="">
            <p:sp>
              <p:nvSpPr>
                <p:cNvPr id="11275" name="Object 7"/>
                <p:cNvSpPr txBox="1">
                  <a:spLocks noRot="1" noChangeAspect="1" noMove="1" noResize="1" noEditPoints="1" noAdjustHandles="1" noChangeArrowheads="1" noChangeShapeType="1" noTextEdit="1"/>
                </p:cNvSpPr>
                <p:nvPr/>
              </p:nvSpPr>
              <p:spPr bwMode="auto">
                <a:xfrm>
                  <a:off x="2065338" y="2000250"/>
                  <a:ext cx="1878012" cy="896938"/>
                </a:xfrm>
                <a:prstGeom prst="rect">
                  <a:avLst/>
                </a:prstGeom>
                <a:blipFill>
                  <a:blip r:embed="rId7"/>
                  <a:stretch>
                    <a:fillRect/>
                  </a:stretch>
                </a:blipFill>
                <a:ln>
                  <a:noFill/>
                </a:ln>
                <a:effectLst/>
              </p:spPr>
              <p:txBody>
                <a:bodyPr/>
                <a:lstStyle/>
                <a:p>
                  <a:r>
                    <a:rPr lang="en-GB">
                      <a:noFill/>
                    </a:rPr>
                    <a:t> </a:t>
                  </a:r>
                </a:p>
              </p:txBody>
            </p:sp>
          </mc:Fallback>
        </mc:AlternateContent>
        <p:sp>
          <p:nvSpPr>
            <p:cNvPr id="11276" name="Parentesi graffa chiusa 12"/>
            <p:cNvSpPr>
              <a:spLocks/>
            </p:cNvSpPr>
            <p:nvPr/>
          </p:nvSpPr>
          <p:spPr bwMode="auto">
            <a:xfrm>
              <a:off x="1636713" y="1798638"/>
              <a:ext cx="357187" cy="1285875"/>
            </a:xfrm>
            <a:prstGeom prst="rightBrace">
              <a:avLst>
                <a:gd name="adj1" fmla="val 8333"/>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10" name="TextBox 9">
            <a:extLst>
              <a:ext uri="{FF2B5EF4-FFF2-40B4-BE49-F238E27FC236}">
                <a16:creationId xmlns:a16="http://schemas.microsoft.com/office/drawing/2014/main" id="{7D19F13B-3B89-D031-1DF6-5C569D04806D}"/>
              </a:ext>
            </a:extLst>
          </p:cNvPr>
          <p:cNvSpPr txBox="1"/>
          <p:nvPr/>
        </p:nvSpPr>
        <p:spPr>
          <a:xfrm>
            <a:off x="3923847" y="1644361"/>
            <a:ext cx="2878480" cy="430887"/>
          </a:xfrm>
          <a:prstGeom prst="rect">
            <a:avLst/>
          </a:prstGeom>
          <a:noFill/>
        </p:spPr>
        <p:txBody>
          <a:bodyPr wrap="none" rtlCol="0">
            <a:spAutoFit/>
          </a:bodyPr>
          <a:lstStyle/>
          <a:p>
            <a:r>
              <a:rPr lang="en-GB" sz="2200" dirty="0">
                <a:latin typeface="Times New Roman" charset="0"/>
              </a:rPr>
              <a:t>Substituting C</a:t>
            </a:r>
            <a:r>
              <a:rPr lang="en-GB" sz="2200" baseline="-25000" dirty="0">
                <a:latin typeface="Times New Roman" charset="0"/>
              </a:rPr>
              <a:t>L</a:t>
            </a:r>
            <a:r>
              <a:rPr lang="en-GB" sz="2200" dirty="0">
                <a:latin typeface="Times New Roman" charset="0"/>
              </a:rPr>
              <a:t> in eq.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33"/>
          <p:cNvSpPr>
            <a:spLocks noChangeArrowheads="1"/>
          </p:cNvSpPr>
          <p:nvPr/>
        </p:nvSpPr>
        <p:spPr bwMode="auto">
          <a:xfrm>
            <a:off x="3500438" y="3500438"/>
            <a:ext cx="3857625" cy="2500312"/>
          </a:xfrm>
          <a:prstGeom prst="rect">
            <a:avLst/>
          </a:prstGeom>
          <a:solidFill>
            <a:schemeClr val="accent2">
              <a:alpha val="16078"/>
            </a:schemeClr>
          </a:solidFill>
          <a:ln w="9525">
            <a:solidFill>
              <a:schemeClr val="tx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2291" name="Text Box 2"/>
          <p:cNvSpPr txBox="1">
            <a:spLocks noChangeArrowheads="1"/>
          </p:cNvSpPr>
          <p:nvPr/>
        </p:nvSpPr>
        <p:spPr bwMode="auto">
          <a:xfrm>
            <a:off x="142875" y="571500"/>
            <a:ext cx="87788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dirty="0">
                <a:latin typeface="Times New Roman" charset="0"/>
              </a:rPr>
              <a:t>The balance is simplified also in the case in which (b a &gt;&gt; 1). In this case C</a:t>
            </a:r>
            <a:r>
              <a:rPr lang="en-US" altLang="en-US" baseline="-25000" dirty="0">
                <a:latin typeface="Times New Roman" charset="0"/>
              </a:rPr>
              <a:t>L</a:t>
            </a:r>
            <a:r>
              <a:rPr lang="en-US" altLang="en-US" dirty="0">
                <a:latin typeface="Times New Roman" charset="0"/>
              </a:rPr>
              <a:t>+C</a:t>
            </a:r>
            <a:r>
              <a:rPr lang="en-US" altLang="en-US" baseline="-25000" dirty="0">
                <a:latin typeface="Times New Roman" charset="0"/>
              </a:rPr>
              <a:t>H</a:t>
            </a:r>
            <a:r>
              <a:rPr lang="en-US" altLang="en-US" dirty="0">
                <a:latin typeface="Times New Roman" charset="0"/>
              </a:rPr>
              <a:t>=</a:t>
            </a:r>
            <a:r>
              <a:rPr lang="en-US" altLang="en-US" dirty="0" err="1">
                <a:latin typeface="Times New Roman" charset="0"/>
              </a:rPr>
              <a:t>Sa+C’</a:t>
            </a:r>
            <a:r>
              <a:rPr lang="en-US" altLang="ja-JP" baseline="-25000" dirty="0" err="1">
                <a:latin typeface="Times New Roman" charset="0"/>
              </a:rPr>
              <a:t>L</a:t>
            </a:r>
            <a:r>
              <a:rPr lang="en-US" altLang="ja-JP" dirty="0">
                <a:latin typeface="Times New Roman" charset="0"/>
              </a:rPr>
              <a:t> and the mass balance becomes once again ideal </a:t>
            </a:r>
            <a:r>
              <a:rPr lang="en-US" altLang="ja-JP" dirty="0" err="1">
                <a:latin typeface="Times New Roman" charset="0"/>
              </a:rPr>
              <a:t>Fickian</a:t>
            </a:r>
            <a:r>
              <a:rPr lang="en-US" altLang="ja-JP" dirty="0">
                <a:latin typeface="Times New Roman" charset="0"/>
              </a:rPr>
              <a:t> type</a:t>
            </a:r>
            <a:r>
              <a:rPr lang="it-IT" altLang="ja-JP" dirty="0">
                <a:latin typeface="Times New Roman" charset="0"/>
              </a:rPr>
              <a:t>:</a:t>
            </a:r>
            <a:endParaRPr lang="it-IT" altLang="en-US" dirty="0">
              <a:latin typeface="Times New Roman" charset="0"/>
            </a:endParaRPr>
          </a:p>
        </p:txBody>
      </p:sp>
      <p:sp>
        <p:nvSpPr>
          <p:cNvPr id="12292" name="Text Box 4"/>
          <p:cNvSpPr txBox="1">
            <a:spLocks noChangeArrowheads="1"/>
          </p:cNvSpPr>
          <p:nvPr/>
        </p:nvSpPr>
        <p:spPr bwMode="auto">
          <a:xfrm>
            <a:off x="196850" y="3417888"/>
            <a:ext cx="8794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mc:AlternateContent xmlns:mc="http://schemas.openxmlformats.org/markup-compatibility/2006" xmlns:a14="http://schemas.microsoft.com/office/drawing/2010/main">
        <mc:Choice Requires="a14">
          <p:sp>
            <p:nvSpPr>
              <p:cNvPr id="12293" name="Object 12"/>
              <p:cNvSpPr txBox="1"/>
              <p:nvPr/>
            </p:nvSpPr>
            <p:spPr bwMode="auto">
              <a:xfrm>
                <a:off x="3348038" y="1989138"/>
                <a:ext cx="1993900" cy="7921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𝐻</m:t>
                              </m:r>
                            </m:sub>
                          </m:sSub>
                        </m:num>
                        <m:den>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𝑡</m:t>
                          </m:r>
                        </m:den>
                      </m:f>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𝐷</m:t>
                          </m:r>
                        </m:e>
                        <m:sub>
                          <m:r>
                            <a:rPr lang="it-IT" b="0" i="1" smtClean="0">
                              <a:solidFill>
                                <a:srgbClr val="000000"/>
                              </a:solidFill>
                              <a:latin typeface="Cambria Math" panose="02040503050406030204" pitchFamily="18" charset="0"/>
                            </a:rPr>
                            <m:t>𝐻</m:t>
                          </m:r>
                        </m:sub>
                      </m:sSub>
                      <m:f>
                        <m:fPr>
                          <m:ctrlPr>
                            <a:rPr lang="en-GB" i="1">
                              <a:solidFill>
                                <a:srgbClr val="000000"/>
                              </a:solidFill>
                              <a:latin typeface="Cambria Math" panose="02040503050406030204" pitchFamily="18" charset="0"/>
                            </a:rPr>
                          </m:ctrlPr>
                        </m:fPr>
                        <m:num>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m:t>
                              </m:r>
                            </m:e>
                            <m:sup>
                              <m:r>
                                <a:rPr lang="en-GB" i="1">
                                  <a:solidFill>
                                    <a:srgbClr val="000000"/>
                                  </a:solidFill>
                                  <a:latin typeface="Cambria Math" panose="02040503050406030204" pitchFamily="18" charset="0"/>
                                </a:rPr>
                                <m:t>2</m:t>
                              </m:r>
                            </m:sup>
                          </m:sSup>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𝐻</m:t>
                              </m:r>
                            </m:sub>
                          </m:sSub>
                        </m:num>
                        <m:den>
                          <m:r>
                            <a:rPr lang="en-GB" i="1">
                              <a:solidFill>
                                <a:srgbClr val="000000"/>
                              </a:solidFill>
                              <a:latin typeface="Cambria Math" panose="02040503050406030204" pitchFamily="18" charset="0"/>
                            </a:rPr>
                            <m:t>𝜕</m:t>
                          </m:r>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𝑥</m:t>
                              </m:r>
                            </m:e>
                            <m:sup>
                              <m:r>
                                <a:rPr lang="en-GB" i="1">
                                  <a:solidFill>
                                    <a:srgbClr val="000000"/>
                                  </a:solidFill>
                                  <a:latin typeface="Cambria Math" panose="02040503050406030204" pitchFamily="18" charset="0"/>
                                </a:rPr>
                                <m:t>2</m:t>
                              </m:r>
                            </m:sup>
                          </m:sSup>
                        </m:den>
                      </m:f>
                    </m:oMath>
                  </m:oMathPara>
                </a14:m>
                <a:endParaRPr lang="en-GB" dirty="0"/>
              </a:p>
            </p:txBody>
          </p:sp>
        </mc:Choice>
        <mc:Fallback xmlns="">
          <p:sp>
            <p:nvSpPr>
              <p:cNvPr id="12293" name="Object 12"/>
              <p:cNvSpPr txBox="1">
                <a:spLocks noRot="1" noChangeAspect="1" noMove="1" noResize="1" noEditPoints="1" noAdjustHandles="1" noChangeArrowheads="1" noChangeShapeType="1" noTextEdit="1"/>
              </p:cNvSpPr>
              <p:nvPr/>
            </p:nvSpPr>
            <p:spPr bwMode="auto">
              <a:xfrm>
                <a:off x="3348038" y="1989138"/>
                <a:ext cx="1993900" cy="792162"/>
              </a:xfrm>
              <a:prstGeom prst="rect">
                <a:avLst/>
              </a:prstGeom>
              <a:blipFill>
                <a:blip r:embed="rId2"/>
                <a:stretch>
                  <a:fillRect/>
                </a:stretch>
              </a:blipFill>
              <a:ln>
                <a:noFill/>
              </a:ln>
              <a:effectLst/>
            </p:spPr>
            <p:txBody>
              <a:bodyPr/>
              <a:lstStyle/>
              <a:p>
                <a:r>
                  <a:rPr lang="en-GB">
                    <a:noFill/>
                  </a:rPr>
                  <a:t> </a:t>
                </a:r>
              </a:p>
            </p:txBody>
          </p:sp>
        </mc:Fallback>
      </mc:AlternateContent>
      <p:sp>
        <p:nvSpPr>
          <p:cNvPr id="10" name="Text Box 24"/>
          <p:cNvSpPr txBox="1">
            <a:spLocks noChangeArrowheads="1"/>
          </p:cNvSpPr>
          <p:nvPr/>
        </p:nvSpPr>
        <p:spPr bwMode="auto">
          <a:xfrm>
            <a:off x="500063" y="4572000"/>
            <a:ext cx="877887"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b="1" dirty="0" err="1"/>
              <a:t>ba</a:t>
            </a:r>
            <a:r>
              <a:rPr lang="it-IT" b="1" dirty="0"/>
              <a:t>&lt;&lt;1</a:t>
            </a:r>
          </a:p>
        </p:txBody>
      </p:sp>
      <p:sp>
        <p:nvSpPr>
          <p:cNvPr id="12295" name="Line 4"/>
          <p:cNvSpPr>
            <a:spLocks noChangeAspect="1" noChangeShapeType="1"/>
          </p:cNvSpPr>
          <p:nvPr/>
        </p:nvSpPr>
        <p:spPr bwMode="auto">
          <a:xfrm flipV="1">
            <a:off x="1716088" y="2844800"/>
            <a:ext cx="0" cy="3167063"/>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2296" name="Line 5"/>
          <p:cNvSpPr>
            <a:spLocks noChangeAspect="1" noChangeShapeType="1"/>
          </p:cNvSpPr>
          <p:nvPr/>
        </p:nvSpPr>
        <p:spPr bwMode="auto">
          <a:xfrm rot="5400000" flipV="1">
            <a:off x="4715669" y="3012282"/>
            <a:ext cx="0" cy="5999162"/>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2297" name="Freeform 6"/>
          <p:cNvSpPr>
            <a:spLocks noChangeAspect="1"/>
          </p:cNvSpPr>
          <p:nvPr/>
        </p:nvSpPr>
        <p:spPr bwMode="auto">
          <a:xfrm>
            <a:off x="1712913" y="3660775"/>
            <a:ext cx="5646737" cy="2344738"/>
          </a:xfrm>
          <a:custGeom>
            <a:avLst/>
            <a:gdLst>
              <a:gd name="T0" fmla="*/ 0 w 4202"/>
              <a:gd name="T1" fmla="*/ 2147483646 h 1990"/>
              <a:gd name="T2" fmla="*/ 2147483646 w 4202"/>
              <a:gd name="T3" fmla="*/ 2147483646 h 1990"/>
              <a:gd name="T4" fmla="*/ 2147483646 w 4202"/>
              <a:gd name="T5" fmla="*/ 0 h 1990"/>
              <a:gd name="T6" fmla="*/ 0 60000 65536"/>
              <a:gd name="T7" fmla="*/ 0 60000 65536"/>
              <a:gd name="T8" fmla="*/ 0 60000 65536"/>
              <a:gd name="T9" fmla="*/ 0 w 4202"/>
              <a:gd name="T10" fmla="*/ 0 h 1990"/>
              <a:gd name="T11" fmla="*/ 4202 w 4202"/>
              <a:gd name="T12" fmla="*/ 1990 h 1990"/>
            </a:gdLst>
            <a:ahLst/>
            <a:cxnLst>
              <a:cxn ang="T6">
                <a:pos x="T0" y="T1"/>
              </a:cxn>
              <a:cxn ang="T7">
                <a:pos x="T2" y="T3"/>
              </a:cxn>
              <a:cxn ang="T8">
                <a:pos x="T4" y="T5"/>
              </a:cxn>
            </a:cxnLst>
            <a:rect l="T9" t="T10" r="T11" b="T12"/>
            <a:pathLst>
              <a:path w="4202" h="1990">
                <a:moveTo>
                  <a:pt x="0" y="1990"/>
                </a:moveTo>
                <a:cubicBezTo>
                  <a:pt x="114" y="1791"/>
                  <a:pt x="152" y="1262"/>
                  <a:pt x="686" y="796"/>
                </a:cubicBezTo>
                <a:cubicBezTo>
                  <a:pt x="1220" y="330"/>
                  <a:pt x="3469" y="166"/>
                  <a:pt x="420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298" name="CasellaDiTesto 24"/>
          <p:cNvSpPr txBox="1">
            <a:spLocks noChangeArrowheads="1"/>
          </p:cNvSpPr>
          <p:nvPr/>
        </p:nvSpPr>
        <p:spPr bwMode="auto">
          <a:xfrm>
            <a:off x="7072313" y="6143625"/>
            <a:ext cx="10239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P(o a)</a:t>
            </a:r>
            <a:endParaRPr lang="en-US" altLang="en-US" sz="1800"/>
          </a:p>
        </p:txBody>
      </p:sp>
      <p:sp>
        <p:nvSpPr>
          <p:cNvPr id="12299" name="CasellaDiTesto 25"/>
          <p:cNvSpPr txBox="1">
            <a:spLocks noChangeArrowheads="1"/>
          </p:cNvSpPr>
          <p:nvPr/>
        </p:nvSpPr>
        <p:spPr bwMode="auto">
          <a:xfrm>
            <a:off x="1071563" y="2857500"/>
            <a:ext cx="6302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endParaRPr lang="en-US" altLang="en-US" sz="1800"/>
          </a:p>
        </p:txBody>
      </p:sp>
      <p:sp>
        <p:nvSpPr>
          <p:cNvPr id="27" name="Text Box 24"/>
          <p:cNvSpPr txBox="1">
            <a:spLocks noChangeArrowheads="1"/>
          </p:cNvSpPr>
          <p:nvPr/>
        </p:nvSpPr>
        <p:spPr bwMode="auto">
          <a:xfrm>
            <a:off x="5857875" y="4643438"/>
            <a:ext cx="877888" cy="36988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it-IT" b="1" dirty="0" err="1"/>
              <a:t>ba</a:t>
            </a:r>
            <a:r>
              <a:rPr lang="it-IT" b="1" dirty="0"/>
              <a:t>&gt;&gt;1</a:t>
            </a:r>
          </a:p>
        </p:txBody>
      </p:sp>
      <p:sp>
        <p:nvSpPr>
          <p:cNvPr id="12301" name="Rettangolo 28"/>
          <p:cNvSpPr>
            <a:spLocks noChangeArrowheads="1"/>
          </p:cNvSpPr>
          <p:nvPr/>
        </p:nvSpPr>
        <p:spPr bwMode="auto">
          <a:xfrm>
            <a:off x="1714500" y="3500438"/>
            <a:ext cx="285750" cy="2500312"/>
          </a:xfrm>
          <a:prstGeom prst="rect">
            <a:avLst/>
          </a:prstGeom>
          <a:solidFill>
            <a:schemeClr val="accent2">
              <a:alpha val="20000"/>
            </a:schemeClr>
          </a:solidFill>
          <a:ln w="9525">
            <a:solidFill>
              <a:schemeClr val="tx1"/>
            </a:solidFill>
            <a:round/>
            <a:headEnd/>
            <a:tailEnd type="triangle" w="med" len="me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cxnSp>
        <p:nvCxnSpPr>
          <p:cNvPr id="12302" name="Connettore 2 30"/>
          <p:cNvCxnSpPr>
            <a:cxnSpLocks noChangeShapeType="1"/>
          </p:cNvCxnSpPr>
          <p:nvPr/>
        </p:nvCxnSpPr>
        <p:spPr bwMode="auto">
          <a:xfrm flipV="1">
            <a:off x="1428750" y="4214813"/>
            <a:ext cx="428625" cy="3571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6940</Words>
  <Application>Microsoft Office PowerPoint</Application>
  <PresentationFormat>On-screen Show (4:3)</PresentationFormat>
  <Paragraphs>682</Paragraphs>
  <Slides>60</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60</vt:i4>
      </vt:variant>
    </vt:vector>
  </HeadingPairs>
  <TitlesOfParts>
    <vt:vector size="74" baseType="lpstr">
      <vt:lpstr>MS PGothic</vt:lpstr>
      <vt:lpstr>Arial</vt:lpstr>
      <vt:lpstr>Arial Narrow</vt:lpstr>
      <vt:lpstr>Cambria Math</vt:lpstr>
      <vt:lpstr>MS Shell Dlg</vt:lpstr>
      <vt:lpstr>Symbol</vt:lpstr>
      <vt:lpstr>Tahoma</vt:lpstr>
      <vt:lpstr>Times New Roman</vt:lpstr>
      <vt:lpstr>Wingdings</vt:lpstr>
      <vt:lpstr>Struttura predefinita</vt:lpstr>
      <vt:lpstr>Equation</vt:lpstr>
      <vt:lpstr>Equazione</vt:lpstr>
      <vt:lpstr>Equation.3</vt:lpstr>
      <vt:lpstr>Microsoft Word Picture</vt:lpstr>
      <vt:lpstr>Thermodynamic Diffusion Coefficient</vt:lpstr>
      <vt:lpstr>Thermodynamic Diffusion Coefficient</vt:lpstr>
      <vt:lpstr>Thermodynamic Diffusion Coefficient</vt:lpstr>
      <vt:lpstr>Relation between the two diffusion coefficients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drying of a pellet</vt:lpstr>
      <vt:lpstr>Dimensionless analysis</vt:lpstr>
      <vt:lpstr>Dimensionless analysis</vt:lpstr>
      <vt:lpstr>Dimensionless analysis</vt:lpstr>
      <vt:lpstr>Drying of a PET granule: Dt/l2&gt;&gt;1 </vt:lpstr>
      <vt:lpstr>Summary</vt:lpstr>
      <vt:lpstr>Indirect measure of the concentration of water</vt:lpstr>
      <vt:lpstr>Indirect measurements of the concentration of water</vt:lpstr>
      <vt:lpstr>Indirect measurement of the concentration of water</vt:lpstr>
      <vt:lpstr>Indirect measurement of the concentration of water</vt:lpstr>
      <vt:lpstr>Indirect measurement of the concentration of water</vt:lpstr>
      <vt:lpstr>Measure of water concentration in dough</vt:lpstr>
      <vt:lpstr>Measure of water concentration in dough</vt:lpstr>
      <vt:lpstr>Measure of water concentration in dough</vt:lpstr>
      <vt:lpstr>Absoprtion of chloroform in syndiotactic polystyrene</vt:lpstr>
      <vt:lpstr>Absoprtion of chloroform syndiotactic in polystyrene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Diffusion: behavior for type of polymers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Diffusion Coefficient</dc:title>
  <dc:creator>Utente di Microsoft Office</dc:creator>
  <cp:lastModifiedBy>Alfonso Maffezzoli</cp:lastModifiedBy>
  <cp:revision>22</cp:revision>
  <dcterms:created xsi:type="dcterms:W3CDTF">2020-10-07T15:53:41Z</dcterms:created>
  <dcterms:modified xsi:type="dcterms:W3CDTF">2025-12-11T09:26:11Z</dcterms:modified>
</cp:coreProperties>
</file>