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7" r:id="rId2"/>
    <p:sldId id="299" r:id="rId3"/>
    <p:sldId id="258" r:id="rId4"/>
    <p:sldId id="259" r:id="rId5"/>
    <p:sldId id="280" r:id="rId6"/>
    <p:sldId id="296" r:id="rId7"/>
    <p:sldId id="274" r:id="rId8"/>
    <p:sldId id="288" r:id="rId9"/>
    <p:sldId id="298" r:id="rId10"/>
    <p:sldId id="290" r:id="rId11"/>
    <p:sldId id="291" r:id="rId12"/>
    <p:sldId id="275" r:id="rId13"/>
    <p:sldId id="279" r:id="rId14"/>
    <p:sldId id="278" r:id="rId15"/>
    <p:sldId id="297" r:id="rId16"/>
    <p:sldId id="300" r:id="rId17"/>
    <p:sldId id="282" r:id="rId18"/>
    <p:sldId id="285" r:id="rId19"/>
    <p:sldId id="286" r:id="rId20"/>
    <p:sldId id="287" r:id="rId21"/>
    <p:sldId id="295" r:id="rId22"/>
    <p:sldId id="306" r:id="rId23"/>
    <p:sldId id="292" r:id="rId24"/>
    <p:sldId id="310" r:id="rId25"/>
    <p:sldId id="281" r:id="rId26"/>
    <p:sldId id="294" r:id="rId27"/>
    <p:sldId id="304" r:id="rId28"/>
    <p:sldId id="307" r:id="rId29"/>
    <p:sldId id="301" r:id="rId30"/>
    <p:sldId id="302" r:id="rId31"/>
    <p:sldId id="311" r:id="rId32"/>
    <p:sldId id="308" r:id="rId33"/>
    <p:sldId id="309" r:id="rId34"/>
    <p:sldId id="289" r:id="rId35"/>
    <p:sldId id="305" r:id="rId36"/>
    <p:sldId id="267" r:id="rId37"/>
    <p:sldId id="269" r:id="rId38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02" autoAdjust="0"/>
    <p:restoredTop sz="95054"/>
  </p:normalViewPr>
  <p:slideViewPr>
    <p:cSldViewPr>
      <p:cViewPr varScale="1">
        <p:scale>
          <a:sx n="73" d="100"/>
          <a:sy n="73" d="100"/>
        </p:scale>
        <p:origin x="177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1336"/>
    </p:cViewPr>
  </p:sorterViewPr>
  <p:notesViewPr>
    <p:cSldViewPr>
      <p:cViewPr varScale="1">
        <p:scale>
          <a:sx n="41" d="100"/>
          <a:sy n="41" d="100"/>
        </p:scale>
        <p:origin x="-147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7AD904BE-E054-B04B-A614-544E3531E930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13729637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D904BE-E054-B04B-A614-544E3531E930}" type="slidenum">
              <a:rPr lang="it-IT" altLang="en-US" smtClean="0"/>
              <a:pPr>
                <a:defRPr/>
              </a:pPr>
              <a:t>34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8214213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spcBef>
                <a:spcPct val="0"/>
              </a:spcBef>
            </a:pPr>
            <a:fld id="{AFF59E6C-7F53-A148-A741-2FD6640F890F}" type="slidenum">
              <a:rPr lang="it-IT" altLang="en-US"/>
              <a:pPr>
                <a:spcBef>
                  <a:spcPct val="0"/>
                </a:spcBef>
              </a:pPr>
              <a:t>36</a:t>
            </a:fld>
            <a:endParaRPr lang="it-IT" alt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9256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spcBef>
                <a:spcPct val="0"/>
              </a:spcBef>
            </a:pPr>
            <a:fld id="{5F80400B-0B32-D740-9CBC-2A99A9EBFE13}" type="slidenum">
              <a:rPr lang="it-IT" altLang="en-US"/>
              <a:pPr>
                <a:spcBef>
                  <a:spcPct val="0"/>
                </a:spcBef>
              </a:pPr>
              <a:t>37</a:t>
            </a:fld>
            <a:endParaRPr lang="it-IT" alt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701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CE9493-8974-FA48-8CCA-83C8C4ACA054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364299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D1ED94-4996-3847-A890-D136102A03E7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314205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ACD982-2700-974C-AAB8-49A88AE2CBDD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191163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8E8F1-1BEB-EB4F-B284-72048C21190B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257795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07595-8B35-024C-93E2-9C342C0404C5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1290771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258B1-FE83-0A4B-9B4F-1A8E187AC124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121302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470104-52C1-EA4E-8013-31B434C541F7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773876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B08BE9-F800-E84F-B21E-C0D4DFE92571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1374159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8AF56A-6047-3247-B115-0BAAB9455016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1452265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997B73-D1B4-8040-9604-6FB0FDF11EE7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2076576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403687-3E31-2B4A-9195-0ACA45426984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1214415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30A39-CFC7-794D-878B-53D37520A6A6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957893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en-US"/>
              <a:t>Fare clic per modificare lo stile del titolo dello schema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en-US"/>
              <a:t>Fare clic per modificare gli stili del testo dello schema</a:t>
            </a:r>
          </a:p>
          <a:p>
            <a:pPr lvl="1"/>
            <a:r>
              <a:rPr lang="it-IT" altLang="en-US"/>
              <a:t>Secondo livello</a:t>
            </a:r>
          </a:p>
          <a:p>
            <a:pPr lvl="2"/>
            <a:r>
              <a:rPr lang="it-IT" altLang="en-US"/>
              <a:t>Terzo livello</a:t>
            </a:r>
          </a:p>
          <a:p>
            <a:pPr lvl="3"/>
            <a:r>
              <a:rPr lang="it-IT" altLang="en-US"/>
              <a:t>Quarto livello</a:t>
            </a:r>
          </a:p>
          <a:p>
            <a:pPr lvl="4"/>
            <a:r>
              <a:rPr lang="it-IT" altLang="en-US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F4FADDEA-356E-C546-9202-B327A253554F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DFrWFi64ew" TargetMode="External"/><Relationship Id="rId2" Type="http://schemas.openxmlformats.org/officeDocument/2006/relationships/hyperlink" Target="https://www.youtube.com/watch?v=DAdmo8ZCNfU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wmf"/><Relationship Id="rId4" Type="http://schemas.openxmlformats.org/officeDocument/2006/relationships/oleObject" Target="../embeddings/oleObject4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tif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 b="1"/>
              <a:t>Filament winding</a:t>
            </a: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3313113" y="2382838"/>
            <a:ext cx="8688387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pic>
        <p:nvPicPr>
          <p:cNvPr id="3076" name="Picture 4" descr="Fig_5-4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09800"/>
            <a:ext cx="44958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-192088" y="2309813"/>
            <a:ext cx="9144001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-192088" y="2309813"/>
            <a:ext cx="9144001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1588" y="20891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457200" y="3074988"/>
            <a:ext cx="215900" cy="130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en-US"/>
              <a:t>  </a:t>
            </a:r>
            <a:r>
              <a:rPr lang="it-IT" altLang="en-US" sz="1000"/>
              <a:t> </a:t>
            </a:r>
            <a:r>
              <a:rPr lang="it-IT" altLang="en-US"/>
              <a:t> </a:t>
            </a:r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457200" y="4384675"/>
            <a:ext cx="2159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en-US" sz="1400"/>
              <a:t>  </a:t>
            </a:r>
            <a:r>
              <a:rPr lang="it-IT" altLang="en-US" sz="1000"/>
              <a:t> </a:t>
            </a:r>
            <a:r>
              <a:rPr lang="it-IT" altLang="en-US" sz="1400"/>
              <a:t>  </a:t>
            </a:r>
            <a:endParaRPr lang="it-IT" altLang="en-US"/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457200" y="5111750"/>
            <a:ext cx="2159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en-US" sz="1400"/>
              <a:t>  </a:t>
            </a:r>
            <a:r>
              <a:rPr lang="it-IT" altLang="en-US" sz="1000"/>
              <a:t> </a:t>
            </a:r>
            <a:r>
              <a:rPr lang="it-IT" altLang="en-US" sz="1400"/>
              <a:t>  </a:t>
            </a:r>
            <a:endParaRPr lang="it-IT" altLang="en-US"/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457200" y="5597525"/>
            <a:ext cx="2159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en-US" sz="1400"/>
              <a:t>  </a:t>
            </a:r>
            <a:r>
              <a:rPr lang="it-IT" altLang="en-US" sz="1000"/>
              <a:t> </a:t>
            </a:r>
            <a:r>
              <a:rPr lang="it-IT" altLang="en-US" sz="1400"/>
              <a:t>  </a:t>
            </a:r>
            <a:endParaRPr lang="it-IT" altLang="en-US"/>
          </a:p>
        </p:txBody>
      </p:sp>
      <p:pic>
        <p:nvPicPr>
          <p:cNvPr id="3084" name="Picture 12" descr="filament_wind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590800"/>
            <a:ext cx="26289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 b="1"/>
              <a:t>Filament winding equipment</a:t>
            </a:r>
          </a:p>
        </p:txBody>
      </p:sp>
      <p:pic>
        <p:nvPicPr>
          <p:cNvPr id="409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844675"/>
            <a:ext cx="8293100" cy="489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 b="1"/>
              <a:t>Filament winding of prepregs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301625" y="16351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pic>
        <p:nvPicPr>
          <p:cNvPr id="5124" name="Picture 4" descr="filamentwinding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905000"/>
            <a:ext cx="481965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533400" y="2057400"/>
            <a:ext cx="27559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en-US" sz="2000"/>
              <a:t>Uses a continuous length of fiber strand, roving, or tape</a:t>
            </a: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457200" y="3124200"/>
            <a:ext cx="27432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en-US" sz="2000"/>
              <a:t>Results in a shell of materials with a high strength-to-weight ratio</a:t>
            </a:r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533400" y="4343400"/>
            <a:ext cx="2743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en-US" sz="2000"/>
              <a:t>Requires thermal curing of workpieces</a:t>
            </a:r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609600" y="5257800"/>
            <a:ext cx="33528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en-US" sz="2000"/>
              <a:t>Patterns may be longitudinal, circumferential or helical.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 b="1"/>
              <a:t>Filament winding equipment</a:t>
            </a:r>
          </a:p>
        </p:txBody>
      </p:sp>
      <p:pic>
        <p:nvPicPr>
          <p:cNvPr id="6147" name="Picture 3" descr="filament-wind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981200"/>
            <a:ext cx="6400800" cy="441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 eaLnBrk="1" hangingPunct="1"/>
            <a:r>
              <a:rPr lang="it-IT" altLang="en-US"/>
              <a:t>fiber placement or filament winding ?</a:t>
            </a:r>
          </a:p>
        </p:txBody>
      </p:sp>
      <p:sp>
        <p:nvSpPr>
          <p:cNvPr id="717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7172" name="Picture 10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00"/>
            <a:ext cx="8915400" cy="461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olo 1"/>
          <p:cNvSpPr>
            <a:spLocks noGrp="1"/>
          </p:cNvSpPr>
          <p:nvPr>
            <p:ph type="title"/>
          </p:nvPr>
        </p:nvSpPr>
        <p:spPr>
          <a:xfrm>
            <a:off x="285750" y="142875"/>
            <a:ext cx="8572500" cy="714375"/>
          </a:xfrm>
        </p:spPr>
        <p:txBody>
          <a:bodyPr/>
          <a:lstStyle/>
          <a:p>
            <a:pPr eaLnBrk="1" hangingPunct="1"/>
            <a:r>
              <a:rPr lang="it-IT" altLang="en-US"/>
              <a:t>Defects in fiber placement multi-tow</a:t>
            </a:r>
          </a:p>
        </p:txBody>
      </p:sp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0125"/>
            <a:ext cx="3949700" cy="298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563" y="2781300"/>
            <a:ext cx="5962650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 eaLnBrk="1" hangingPunct="1"/>
            <a:r>
              <a:rPr lang="it-IT" altLang="en-US" b="1"/>
              <a:t>Filament winding: fiber impregnation</a:t>
            </a:r>
            <a:endParaRPr lang="it-IT" altLang="en-US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76400"/>
            <a:ext cx="4191000" cy="4724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Vaschetta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7" r="2612"/>
          <a:stretch>
            <a:fillRect/>
          </a:stretch>
        </p:blipFill>
        <p:spPr bwMode="auto">
          <a:xfrm>
            <a:off x="4953000" y="1752600"/>
            <a:ext cx="39624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 eaLnBrk="1" hangingPunct="1"/>
            <a:r>
              <a:rPr lang="it-IT" altLang="en-US" b="1"/>
              <a:t>Filament winding: fiber impregnation</a:t>
            </a:r>
            <a:endParaRPr lang="it-IT" altLang="en-US"/>
          </a:p>
        </p:txBody>
      </p:sp>
      <p:pic>
        <p:nvPicPr>
          <p:cNvPr id="10243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700808"/>
            <a:ext cx="6096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 eaLnBrk="1" hangingPunct="1"/>
            <a:r>
              <a:rPr lang="it-IT" altLang="en-US" b="1" dirty="0" err="1"/>
              <a:t>Filament</a:t>
            </a:r>
            <a:r>
              <a:rPr lang="it-IT" altLang="en-US" b="1" dirty="0"/>
              <a:t> </a:t>
            </a:r>
            <a:r>
              <a:rPr lang="it-IT" altLang="en-US" b="1" dirty="0" err="1"/>
              <a:t>winding</a:t>
            </a:r>
            <a:r>
              <a:rPr lang="it-IT" altLang="en-US" b="1" dirty="0"/>
              <a:t>: </a:t>
            </a:r>
            <a:r>
              <a:rPr lang="it-IT" altLang="en-US" b="1" dirty="0" err="1"/>
              <a:t>fiber</a:t>
            </a:r>
            <a:r>
              <a:rPr lang="it-IT" altLang="en-US" b="1" dirty="0"/>
              <a:t> </a:t>
            </a:r>
            <a:r>
              <a:rPr lang="it-IT" altLang="en-US" b="1" dirty="0" err="1"/>
              <a:t>feeding</a:t>
            </a:r>
            <a:endParaRPr lang="it-IT" altLang="en-US" dirty="0"/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557338"/>
            <a:ext cx="3167063" cy="260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CasellaDiTesto 4"/>
          <p:cNvSpPr txBox="1">
            <a:spLocks noChangeArrowheads="1"/>
          </p:cNvSpPr>
          <p:nvPr/>
        </p:nvSpPr>
        <p:spPr bwMode="auto">
          <a:xfrm>
            <a:off x="468313" y="1784350"/>
            <a:ext cx="8540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en-US" sz="2000" b="1"/>
              <a:t>Comb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en-US" sz="2000" b="1"/>
          </a:p>
        </p:txBody>
      </p:sp>
      <p:sp>
        <p:nvSpPr>
          <p:cNvPr id="11269" name="Rettangolo 5"/>
          <p:cNvSpPr>
            <a:spLocks noChangeArrowheads="1"/>
          </p:cNvSpPr>
          <p:nvPr/>
        </p:nvSpPr>
        <p:spPr bwMode="auto">
          <a:xfrm>
            <a:off x="4572000" y="1557338"/>
            <a:ext cx="4572000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Important parameters: 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US" altLang="en-US" sz="2000"/>
              <a:t> control of the </a:t>
            </a:r>
            <a:r>
              <a:rPr lang="en-US" altLang="en-US" sz="2000" b="1">
                <a:solidFill>
                  <a:srgbClr val="0070C0"/>
                </a:solidFill>
              </a:rPr>
              <a:t>resin temperature </a:t>
            </a:r>
            <a:br>
              <a:rPr lang="en-US" altLang="en-US" sz="2000" b="1">
                <a:solidFill>
                  <a:srgbClr val="0070C0"/>
                </a:solidFill>
              </a:rPr>
            </a:br>
            <a:r>
              <a:rPr lang="en-US" altLang="en-US" sz="2000"/>
              <a:t> (to have optimal viscosity  level) 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US" altLang="en-US" sz="2000"/>
              <a:t> </a:t>
            </a:r>
            <a:r>
              <a:rPr lang="en-US" altLang="en-US" sz="2000" b="1">
                <a:solidFill>
                  <a:srgbClr val="0070C0"/>
                </a:solidFill>
              </a:rPr>
              <a:t>fiber tension</a:t>
            </a:r>
            <a:r>
              <a:rPr lang="en-US" altLang="en-US" sz="2000"/>
              <a:t>(also promotes air expulsion from the roving) often not controlled with a load cell but depending on solid and viscous friction</a:t>
            </a:r>
            <a:endParaRPr lang="it-IT" altLang="en-US" sz="2000"/>
          </a:p>
        </p:txBody>
      </p:sp>
      <p:sp>
        <p:nvSpPr>
          <p:cNvPr id="11270" name="CasellaDiTesto 6"/>
          <p:cNvSpPr txBox="1">
            <a:spLocks noChangeArrowheads="1"/>
          </p:cNvSpPr>
          <p:nvPr/>
        </p:nvSpPr>
        <p:spPr bwMode="auto">
          <a:xfrm>
            <a:off x="71438" y="2424113"/>
            <a:ext cx="1620837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determines the bandwidth. </a:t>
            </a:r>
            <a:br>
              <a:rPr lang="en-US" altLang="en-US" sz="1600"/>
            </a:br>
            <a:r>
              <a:rPr lang="en-US" altLang="en-US" sz="1600"/>
              <a:t>It depends on the fiber diameter</a:t>
            </a:r>
            <a:endParaRPr lang="it-IT" altLang="en-US" sz="1600"/>
          </a:p>
        </p:txBody>
      </p:sp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94"/>
          <a:stretch>
            <a:fillRect/>
          </a:stretch>
        </p:blipFill>
        <p:spPr bwMode="auto">
          <a:xfrm>
            <a:off x="1763713" y="4076700"/>
            <a:ext cx="2641600" cy="2611438"/>
          </a:xfrm>
          <a:prstGeom prst="rect">
            <a:avLst/>
          </a:prstGeom>
          <a:noFill/>
          <a:ln w="38100" cap="sq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2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5257800" y="762000"/>
            <a:ext cx="3505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>
              <a:latin typeface="Arial" charset="0"/>
            </a:endParaRP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752600" y="1981200"/>
            <a:ext cx="7239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>
              <a:latin typeface="Arial" charset="0"/>
            </a:endParaRP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3914775" y="31670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12293" name="Text Box 6"/>
          <p:cNvSpPr txBox="1">
            <a:spLocks noChangeArrowheads="1"/>
          </p:cNvSpPr>
          <p:nvPr/>
        </p:nvSpPr>
        <p:spPr bwMode="auto">
          <a:xfrm>
            <a:off x="609600" y="1676400"/>
            <a:ext cx="5410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en-US" sz="2000" u="sng">
                <a:latin typeface="Arial" charset="0"/>
              </a:rPr>
              <a:t>Fiber tension</a:t>
            </a:r>
          </a:p>
        </p:txBody>
      </p:sp>
      <p:sp>
        <p:nvSpPr>
          <p:cNvPr id="12294" name="Text Box 7"/>
          <p:cNvSpPr txBox="1">
            <a:spLocks noChangeArrowheads="1"/>
          </p:cNvSpPr>
          <p:nvPr/>
        </p:nvSpPr>
        <p:spPr bwMode="auto">
          <a:xfrm>
            <a:off x="381000" y="2206625"/>
            <a:ext cx="85344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/>
              <a:t>TENSION MECHANISMS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en-US" sz="1800">
                <a:latin typeface="Arial" charset="0"/>
              </a:rPr>
              <a:t> Tension mechanisms must avoid stresses </a:t>
            </a:r>
            <a:r>
              <a:rPr lang="en-US" altLang="en-US" sz="1800">
                <a:latin typeface="Arial" charset="0"/>
                <a:ea typeface="Times New Roman" charset="0"/>
                <a:cs typeface="Times New Roman" charset="0"/>
              </a:rPr>
              <a:t>that could damage </a:t>
            </a:r>
            <a:r>
              <a:rPr lang="it-IT" altLang="en-US" sz="1800">
                <a:latin typeface="Arial" charset="0"/>
              </a:rPr>
              <a:t>the</a:t>
            </a:r>
            <a:r>
              <a:rPr lang="en-US" altLang="en-US" sz="1800">
                <a:latin typeface="Arial" charset="0"/>
                <a:ea typeface="Times New Roman" charset="0"/>
                <a:cs typeface="Times New Roman" charset="0"/>
              </a:rPr>
              <a:t> </a:t>
            </a:r>
            <a:r>
              <a:rPr lang="it-IT" altLang="en-US" sz="1800">
                <a:latin typeface="Arial" charset="0"/>
                <a:ea typeface="Times New Roman" charset="0"/>
                <a:cs typeface="Times New Roman" charset="0"/>
              </a:rPr>
              <a:t>fibers.</a:t>
            </a:r>
            <a:endParaRPr lang="it-IT" altLang="en-US" sz="1800">
              <a:latin typeface="Arial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en-US" sz="1800" u="sng">
                <a:latin typeface="Arial" charset="0"/>
              </a:rPr>
              <a:t>1° level tension</a:t>
            </a:r>
            <a:r>
              <a:rPr lang="it-IT" altLang="en-US" sz="1800">
                <a:latin typeface="Arial" charset="0"/>
              </a:rPr>
              <a:t>: Solid-solid friction by a </a:t>
            </a:r>
            <a:r>
              <a:rPr lang="en-US" altLang="en-US" sz="1800">
                <a:latin typeface="Arial" charset="0"/>
              </a:rPr>
              <a:t>system of ceramics guides</a:t>
            </a:r>
            <a:endParaRPr lang="it-IT" altLang="en-US" sz="1800">
              <a:latin typeface="Arial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en-US" sz="1800">
                <a:latin typeface="Arial" charset="0"/>
              </a:rPr>
              <a:t>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it-IT" altLang="en-US" sz="1800">
              <a:latin typeface="Arial" charset="0"/>
            </a:endParaRPr>
          </a:p>
        </p:txBody>
      </p:sp>
      <p:sp>
        <p:nvSpPr>
          <p:cNvPr id="12295" name="Rectangle 8"/>
          <p:cNvSpPr>
            <a:spLocks noChangeArrowheads="1"/>
          </p:cNvSpPr>
          <p:nvPr/>
        </p:nvSpPr>
        <p:spPr bwMode="auto">
          <a:xfrm>
            <a:off x="3648075" y="25336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graphicFrame>
        <p:nvGraphicFramePr>
          <p:cNvPr id="12296" name="Object 9"/>
          <p:cNvGraphicFramePr>
            <a:graphicFrameLocks noChangeAspect="1"/>
          </p:cNvGraphicFramePr>
          <p:nvPr/>
        </p:nvGraphicFramePr>
        <p:xfrm>
          <a:off x="914400" y="4478338"/>
          <a:ext cx="1924050" cy="186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205588" imgH="3000519" progId="Word.Picture.8">
                  <p:embed/>
                </p:oleObj>
              </mc:Choice>
              <mc:Fallback>
                <p:oleObj r:id="rId2" imgW="2205588" imgH="3000519" progId="Word.Picture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lum contrast="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672" t="7541" r="51329" b="66435"/>
                      <a:stretch>
                        <a:fillRect/>
                      </a:stretch>
                    </p:blipFill>
                    <p:spPr bwMode="auto">
                      <a:xfrm>
                        <a:off x="914400" y="4478338"/>
                        <a:ext cx="1924050" cy="1865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7" name="Rectangle 10"/>
          <p:cNvSpPr>
            <a:spLocks noChangeArrowheads="1"/>
          </p:cNvSpPr>
          <p:nvPr/>
        </p:nvSpPr>
        <p:spPr bwMode="auto">
          <a:xfrm>
            <a:off x="3648075" y="25336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12298" name="Rectangle 11"/>
          <p:cNvSpPr>
            <a:spLocks noChangeArrowheads="1"/>
          </p:cNvSpPr>
          <p:nvPr/>
        </p:nvSpPr>
        <p:spPr bwMode="auto">
          <a:xfrm>
            <a:off x="3652838" y="24765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pic>
        <p:nvPicPr>
          <p:cNvPr id="12299" name="Picture 12" descr="inge3"/>
          <p:cNvPicPr>
            <a:picLocks noChangeAspect="1" noChangeArrowheads="1"/>
          </p:cNvPicPr>
          <p:nvPr/>
        </p:nvPicPr>
        <p:blipFill>
          <a:blip r:embed="rId4" cstate="print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48" t="5811" r="1790" b="67438"/>
          <a:stretch>
            <a:fillRect/>
          </a:stretch>
        </p:blipFill>
        <p:spPr bwMode="auto">
          <a:xfrm>
            <a:off x="3343275" y="4476750"/>
            <a:ext cx="183832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0" name="Rectangle 13"/>
          <p:cNvSpPr>
            <a:spLocks noChangeArrowheads="1"/>
          </p:cNvSpPr>
          <p:nvPr/>
        </p:nvSpPr>
        <p:spPr bwMode="auto">
          <a:xfrm>
            <a:off x="3695700" y="25384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pic>
        <p:nvPicPr>
          <p:cNvPr id="12301" name="Picture 14" descr="inge3"/>
          <p:cNvPicPr>
            <a:picLocks noChangeAspect="1" noChangeArrowheads="1"/>
          </p:cNvPicPr>
          <p:nvPr/>
        </p:nvPicPr>
        <p:blipFill>
          <a:blip r:embed="rId4" cstate="print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08" t="55647" r="2025" b="18565"/>
          <a:stretch>
            <a:fillRect/>
          </a:stretch>
        </p:blipFill>
        <p:spPr bwMode="auto">
          <a:xfrm>
            <a:off x="5867400" y="4552950"/>
            <a:ext cx="1752600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2" name="Rectangle 15"/>
          <p:cNvSpPr>
            <a:spLocks noChangeArrowheads="1"/>
          </p:cNvSpPr>
          <p:nvPr/>
        </p:nvSpPr>
        <p:spPr bwMode="auto">
          <a:xfrm>
            <a:off x="684213" y="260350"/>
            <a:ext cx="7772400" cy="114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en-US" sz="2800" b="1">
                <a:solidFill>
                  <a:schemeClr val="tx2"/>
                </a:solidFill>
              </a:rPr>
              <a:t>Filament winding: fiber tension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5257800" y="762000"/>
            <a:ext cx="3505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>
              <a:latin typeface="Arial" charset="0"/>
            </a:endParaRP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1752600" y="1981200"/>
            <a:ext cx="7239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800">
              <a:latin typeface="Arial" charset="0"/>
            </a:endParaRP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3914775" y="31670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13317" name="Rectangle 7"/>
          <p:cNvSpPr>
            <a:spLocks noChangeArrowheads="1"/>
          </p:cNvSpPr>
          <p:nvPr/>
        </p:nvSpPr>
        <p:spPr bwMode="auto">
          <a:xfrm>
            <a:off x="3648075" y="25336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13318" name="Rectangle 9"/>
          <p:cNvSpPr>
            <a:spLocks noChangeArrowheads="1"/>
          </p:cNvSpPr>
          <p:nvPr/>
        </p:nvSpPr>
        <p:spPr bwMode="auto">
          <a:xfrm>
            <a:off x="3648075" y="25336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13319" name="Rectangle 10"/>
          <p:cNvSpPr>
            <a:spLocks noChangeArrowheads="1"/>
          </p:cNvSpPr>
          <p:nvPr/>
        </p:nvSpPr>
        <p:spPr bwMode="auto">
          <a:xfrm>
            <a:off x="3652838" y="24765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13320" name="Rectangle 12"/>
          <p:cNvSpPr>
            <a:spLocks noChangeArrowheads="1"/>
          </p:cNvSpPr>
          <p:nvPr/>
        </p:nvSpPr>
        <p:spPr bwMode="auto">
          <a:xfrm>
            <a:off x="3695700" y="25384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13321" name="Rectangle 14"/>
          <p:cNvSpPr>
            <a:spLocks noChangeArrowheads="1"/>
          </p:cNvSpPr>
          <p:nvPr/>
        </p:nvSpPr>
        <p:spPr bwMode="auto">
          <a:xfrm>
            <a:off x="684213" y="260350"/>
            <a:ext cx="7772400" cy="114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en-US" sz="2800" b="1">
                <a:solidFill>
                  <a:schemeClr val="tx2"/>
                </a:solidFill>
              </a:rPr>
              <a:t>Filament winding: fiber tension</a:t>
            </a:r>
          </a:p>
        </p:txBody>
      </p:sp>
      <p:grpSp>
        <p:nvGrpSpPr>
          <p:cNvPr id="13322" name="Group 16"/>
          <p:cNvGrpSpPr>
            <a:grpSpLocks/>
          </p:cNvGrpSpPr>
          <p:nvPr/>
        </p:nvGrpSpPr>
        <p:grpSpPr bwMode="auto">
          <a:xfrm>
            <a:off x="533400" y="1792288"/>
            <a:ext cx="8153400" cy="4084637"/>
            <a:chOff x="336" y="720"/>
            <a:chExt cx="5136" cy="2573"/>
          </a:xfrm>
        </p:grpSpPr>
        <p:sp>
          <p:nvSpPr>
            <p:cNvPr id="13324" name="Text Box 17"/>
            <p:cNvSpPr txBox="1">
              <a:spLocks noChangeArrowheads="1"/>
            </p:cNvSpPr>
            <p:nvPr/>
          </p:nvSpPr>
          <p:spPr bwMode="auto">
            <a:xfrm>
              <a:off x="384" y="720"/>
              <a:ext cx="340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it-IT" altLang="en-US" sz="2000" u="sng">
                  <a:latin typeface="Arial" charset="0"/>
                </a:rPr>
                <a:t>TENSION</a:t>
              </a:r>
            </a:p>
          </p:txBody>
        </p:sp>
        <p:sp>
          <p:nvSpPr>
            <p:cNvPr id="13325" name="Text Box 18"/>
            <p:cNvSpPr txBox="1">
              <a:spLocks noChangeArrowheads="1"/>
            </p:cNvSpPr>
            <p:nvPr/>
          </p:nvSpPr>
          <p:spPr bwMode="auto">
            <a:xfrm>
              <a:off x="336" y="1104"/>
              <a:ext cx="5136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it-IT" altLang="en-US" sz="1800" u="sng">
                  <a:latin typeface="Arial" charset="0"/>
                </a:rPr>
                <a:t>2° level tension</a:t>
              </a:r>
              <a:r>
                <a:rPr lang="it-IT" altLang="en-US" sz="1800">
                  <a:latin typeface="Arial" charset="0"/>
                </a:rPr>
                <a:t>: </a:t>
              </a:r>
              <a:r>
                <a:rPr lang="en-US" altLang="en-US" sz="1800">
                  <a:latin typeface="Arial" charset="0"/>
                </a:rPr>
                <a:t>Adjustable steel bars with different angles depending on the applied tension.</a:t>
              </a:r>
            </a:p>
          </p:txBody>
        </p:sp>
        <p:grpSp>
          <p:nvGrpSpPr>
            <p:cNvPr id="13326" name="Group 19"/>
            <p:cNvGrpSpPr>
              <a:grpSpLocks/>
            </p:cNvGrpSpPr>
            <p:nvPr/>
          </p:nvGrpSpPr>
          <p:grpSpPr bwMode="auto">
            <a:xfrm>
              <a:off x="432" y="1632"/>
              <a:ext cx="4446" cy="1661"/>
              <a:chOff x="432" y="1632"/>
              <a:chExt cx="4446" cy="1661"/>
            </a:xfrm>
          </p:grpSpPr>
          <p:pic>
            <p:nvPicPr>
              <p:cNvPr id="13327" name="Picture 20" descr="inge4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72644"/>
              <a:stretch>
                <a:fillRect/>
              </a:stretch>
            </p:blipFill>
            <p:spPr bwMode="auto">
              <a:xfrm>
                <a:off x="432" y="1632"/>
                <a:ext cx="1248" cy="12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28" name="Picture 21" descr="inge4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6015" b="36591"/>
              <a:stretch>
                <a:fillRect/>
              </a:stretch>
            </p:blipFill>
            <p:spPr bwMode="auto">
              <a:xfrm>
                <a:off x="2010" y="1632"/>
                <a:ext cx="1254" cy="12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29" name="Picture 22" descr="inge4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2032" b="1976"/>
              <a:stretch>
                <a:fillRect/>
              </a:stretch>
            </p:blipFill>
            <p:spPr bwMode="auto">
              <a:xfrm>
                <a:off x="3600" y="1632"/>
                <a:ext cx="1278" cy="12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3330" name="Group 23"/>
              <p:cNvGrpSpPr>
                <a:grpSpLocks/>
              </p:cNvGrpSpPr>
              <p:nvPr/>
            </p:nvGrpSpPr>
            <p:grpSpPr bwMode="auto">
              <a:xfrm>
                <a:off x="1056" y="3072"/>
                <a:ext cx="3264" cy="221"/>
                <a:chOff x="1056" y="3072"/>
                <a:chExt cx="3264" cy="221"/>
              </a:xfrm>
            </p:grpSpPr>
            <p:sp>
              <p:nvSpPr>
                <p:cNvPr id="13331" name="Line 24"/>
                <p:cNvSpPr>
                  <a:spLocks noChangeShapeType="1"/>
                </p:cNvSpPr>
                <p:nvPr/>
              </p:nvSpPr>
              <p:spPr bwMode="auto">
                <a:xfrm>
                  <a:off x="1056" y="3072"/>
                  <a:ext cx="316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GB"/>
                </a:p>
              </p:txBody>
            </p:sp>
            <p:sp>
              <p:nvSpPr>
                <p:cNvPr id="13332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1872" y="3120"/>
                  <a:ext cx="2448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it-IT" altLang="en-US" sz="1200" b="1">
                      <a:latin typeface="Arial" charset="0"/>
                    </a:rPr>
                    <a:t>Tension increase</a:t>
                  </a:r>
                </a:p>
              </p:txBody>
            </p:sp>
          </p:grpSp>
        </p:grpSp>
      </p:grpSp>
      <p:sp>
        <p:nvSpPr>
          <p:cNvPr id="13323" name="Text Box 18"/>
          <p:cNvSpPr txBox="1">
            <a:spLocks noChangeArrowheads="1"/>
          </p:cNvSpPr>
          <p:nvPr/>
        </p:nvSpPr>
        <p:spPr bwMode="auto">
          <a:xfrm>
            <a:off x="357188" y="5929313"/>
            <a:ext cx="81534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u="sng">
                <a:latin typeface="Arial" charset="0"/>
              </a:rPr>
              <a:t>3° level tension:</a:t>
            </a:r>
            <a:r>
              <a:rPr lang="en-US" altLang="en-US" sz="1800">
                <a:latin typeface="Arial" charset="0"/>
              </a:rPr>
              <a:t> the bobin is equpped with a torque meter that can be set to a given value 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5" descr="cant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-76200"/>
            <a:ext cx="7305675" cy="769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b="1"/>
          </a:p>
        </p:txBody>
      </p:sp>
      <p:sp>
        <p:nvSpPr>
          <p:cNvPr id="1536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15364" name="Picture 1028" descr="separata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3500"/>
            <a:ext cx="9144000" cy="692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b="1"/>
          </a:p>
        </p:txBody>
      </p:sp>
      <p:sp>
        <p:nvSpPr>
          <p:cNvPr id="1638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16388" name="Picture 1028" descr="separata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34500" cy="724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88913"/>
            <a:ext cx="7772400" cy="792162"/>
          </a:xfrm>
        </p:spPr>
        <p:txBody>
          <a:bodyPr/>
          <a:lstStyle/>
          <a:p>
            <a:pPr eaLnBrk="1" hangingPunct="1"/>
            <a:r>
              <a:rPr lang="it-IT" altLang="en-US" b="1"/>
              <a:t>Filament Winding: winding patterns </a:t>
            </a:r>
          </a:p>
        </p:txBody>
      </p:sp>
      <p:pic>
        <p:nvPicPr>
          <p:cNvPr id="17411" name="Picture 2" descr="Figure 17 - Fiber Payout Ey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581525"/>
            <a:ext cx="3810000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8" descr="http://tifac.org.in/images/banners/advanced_composite/a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3800475"/>
            <a:ext cx="4970462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10" descr="http://tifac.org.in/images/banners/advanced_composite/a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8" r="4668"/>
          <a:stretch>
            <a:fillRect/>
          </a:stretch>
        </p:blipFill>
        <p:spPr bwMode="auto">
          <a:xfrm>
            <a:off x="4284663" y="1196975"/>
            <a:ext cx="4849812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Immagine 7" descr="Immagin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125538"/>
            <a:ext cx="2735262" cy="338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5" name="CasellaDiTesto 1"/>
          <p:cNvSpPr txBox="1">
            <a:spLocks noChangeArrowheads="1"/>
          </p:cNvSpPr>
          <p:nvPr/>
        </p:nvSpPr>
        <p:spPr bwMode="auto">
          <a:xfrm>
            <a:off x="2709863" y="4138613"/>
            <a:ext cx="15001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en-US" sz="1800"/>
              <a:t>(not common)</a:t>
            </a:r>
            <a:endParaRPr lang="en-US" altLang="en-US" sz="1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88913"/>
            <a:ext cx="7772400" cy="792162"/>
          </a:xfrm>
        </p:spPr>
        <p:txBody>
          <a:bodyPr/>
          <a:lstStyle/>
          <a:p>
            <a:pPr eaLnBrk="1" hangingPunct="1"/>
            <a:r>
              <a:rPr lang="it-IT" altLang="en-US" b="1"/>
              <a:t>Filament Winding: winding parameters </a:t>
            </a:r>
          </a:p>
        </p:txBody>
      </p:sp>
      <p:sp>
        <p:nvSpPr>
          <p:cNvPr id="18435" name="CasellaDiTesto 6"/>
          <p:cNvSpPr txBox="1">
            <a:spLocks noChangeArrowheads="1"/>
          </p:cNvSpPr>
          <p:nvPr/>
        </p:nvSpPr>
        <p:spPr bwMode="auto">
          <a:xfrm>
            <a:off x="611188" y="1412875"/>
            <a:ext cx="7489825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it-IT" altLang="en-US"/>
              <a:t> </a:t>
            </a:r>
            <a:r>
              <a:rPr lang="it-IT" altLang="en-US" b="1">
                <a:sym typeface="Symbol" charset="2"/>
              </a:rPr>
              <a:t></a:t>
            </a:r>
            <a:r>
              <a:rPr lang="it-IT" altLang="en-US">
                <a:sym typeface="Symbol" charset="2"/>
              </a:rPr>
              <a:t> winding angle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/>
              <a:t> </a:t>
            </a:r>
            <a:r>
              <a:rPr lang="en-US" altLang="en-US" b="1"/>
              <a:t>v</a:t>
            </a:r>
            <a:r>
              <a:rPr lang="en-US" altLang="en-US" b="1" baseline="-25000"/>
              <a:t>p</a:t>
            </a:r>
            <a:r>
              <a:rPr lang="en-US" altLang="en-US"/>
              <a:t>  mandrel speed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/>
              <a:t> </a:t>
            </a:r>
            <a:r>
              <a:rPr lang="it-IT" altLang="en-US" b="1"/>
              <a:t>v</a:t>
            </a:r>
            <a:r>
              <a:rPr lang="it-IT" altLang="en-US" b="1" baseline="-25000"/>
              <a:t>t</a:t>
            </a:r>
            <a:r>
              <a:rPr lang="it-IT" altLang="en-US"/>
              <a:t> </a:t>
            </a:r>
            <a:r>
              <a:rPr lang="en-US" altLang="en-US"/>
              <a:t>translation speed of the deposition comb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>
                <a:sym typeface="Symbol" charset="2"/>
              </a:rPr>
              <a:t> </a:t>
            </a:r>
            <a:r>
              <a:rPr lang="en-US" altLang="en-US" b="1">
                <a:sym typeface="Symbol" charset="2"/>
              </a:rPr>
              <a:t>h</a:t>
            </a:r>
            <a:r>
              <a:rPr lang="en-US" altLang="en-US">
                <a:sym typeface="Symbol" charset="2"/>
              </a:rPr>
              <a:t> bundle bandwidth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>
                <a:sym typeface="Symbol" charset="2"/>
              </a:rPr>
              <a:t> </a:t>
            </a:r>
            <a:r>
              <a:rPr lang="en-US" altLang="en-US" b="1">
                <a:sym typeface="Symbol" charset="2"/>
              </a:rPr>
              <a:t>p</a:t>
            </a:r>
            <a:r>
              <a:rPr lang="en-US" altLang="en-US">
                <a:sym typeface="Symbol" charset="2"/>
              </a:rPr>
              <a:t> winding pitch</a:t>
            </a:r>
            <a:endParaRPr lang="en-US" altLang="en-US"/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>
                <a:sym typeface="Symbol" charset="2"/>
              </a:rPr>
              <a:t> </a:t>
            </a:r>
            <a:r>
              <a:rPr lang="en-US" altLang="en-US" b="1">
                <a:sym typeface="Symbol" charset="2"/>
              </a:rPr>
              <a:t>n</a:t>
            </a:r>
            <a:r>
              <a:rPr lang="en-US" altLang="en-US">
                <a:sym typeface="Symbol" charset="2"/>
              </a:rPr>
              <a:t> numbers of runs</a:t>
            </a:r>
          </a:p>
          <a:p>
            <a:pPr eaLnBrk="1" hangingPunct="1">
              <a:spcBef>
                <a:spcPct val="0"/>
              </a:spcBef>
            </a:pPr>
            <a:endParaRPr lang="it-IT" altLang="en-US">
              <a:sym typeface="Symbol" charset="2"/>
            </a:endParaRPr>
          </a:p>
          <a:p>
            <a:pPr eaLnBrk="1" hangingPunct="1">
              <a:spcBef>
                <a:spcPct val="0"/>
              </a:spcBef>
            </a:pPr>
            <a:endParaRPr lang="it-IT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25413"/>
            <a:ext cx="7772400" cy="843831"/>
          </a:xfrm>
        </p:spPr>
        <p:txBody>
          <a:bodyPr/>
          <a:lstStyle/>
          <a:p>
            <a:pPr eaLnBrk="1" hangingPunct="1"/>
            <a:r>
              <a:rPr lang="en-US" altLang="en-US" dirty="0"/>
              <a:t>Helical windings on cylindrical surfaces</a:t>
            </a:r>
            <a:endParaRPr lang="it-IT" altLang="en-US" b="1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9959" y="1100306"/>
            <a:ext cx="8713788" cy="4213226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 typeface="Wingdings" charset="2"/>
              <a:buChar char="§"/>
            </a:pPr>
            <a:r>
              <a:rPr lang="en-US" altLang="en-US" sz="2000" dirty="0"/>
              <a:t>The winding angle </a:t>
            </a:r>
            <a:r>
              <a:rPr lang="it-IT" altLang="en-US" sz="2000" dirty="0"/>
              <a:t>(</a:t>
            </a:r>
            <a:r>
              <a:rPr lang="it-IT" altLang="en-US" sz="2000" dirty="0" err="1">
                <a:latin typeface="Symbol" charset="2"/>
              </a:rPr>
              <a:t>q</a:t>
            </a:r>
            <a:r>
              <a:rPr lang="it-IT" altLang="en-US" sz="2000" dirty="0"/>
              <a:t>)</a:t>
            </a:r>
            <a:r>
              <a:rPr lang="en-US" altLang="en-US" sz="2000" dirty="0"/>
              <a:t> is defined by the ratio between the mandrel peripheral speed (</a:t>
            </a:r>
            <a:r>
              <a:rPr lang="en-US" altLang="en-US" sz="2000" dirty="0" err="1"/>
              <a:t>v</a:t>
            </a:r>
            <a:r>
              <a:rPr lang="en-US" altLang="en-US" sz="2000" baseline="-25000" dirty="0" err="1"/>
              <a:t>p</a:t>
            </a:r>
            <a:r>
              <a:rPr lang="en-US" altLang="en-US" sz="2000" dirty="0"/>
              <a:t>) and the speed of translation of the deposition comb </a:t>
            </a:r>
            <a:r>
              <a:rPr lang="it-IT" altLang="en-US" sz="2000" dirty="0"/>
              <a:t>(</a:t>
            </a:r>
            <a:r>
              <a:rPr lang="it-IT" altLang="en-US" sz="2000" dirty="0" err="1"/>
              <a:t>v</a:t>
            </a:r>
            <a:r>
              <a:rPr lang="it-IT" altLang="en-US" sz="2000" baseline="-25000" dirty="0" err="1"/>
              <a:t>t</a:t>
            </a:r>
            <a:r>
              <a:rPr lang="it-IT" altLang="en-US" sz="2000" dirty="0"/>
              <a:t>). </a:t>
            </a:r>
          </a:p>
          <a:p>
            <a:pPr algn="just" eaLnBrk="1" hangingPunct="1">
              <a:lnSpc>
                <a:spcPct val="90000"/>
              </a:lnSpc>
              <a:buFont typeface="Wingdings" charset="2"/>
              <a:buChar char="§"/>
            </a:pPr>
            <a:r>
              <a:rPr lang="it-IT" altLang="en-US" sz="2000" dirty="0" err="1">
                <a:latin typeface="Symbol" charset="2"/>
              </a:rPr>
              <a:t>q</a:t>
            </a:r>
            <a:r>
              <a:rPr lang="it-IT" altLang="en-US" sz="2000" dirty="0">
                <a:latin typeface="Symbol" charset="2"/>
              </a:rPr>
              <a:t> </a:t>
            </a:r>
            <a:r>
              <a:rPr lang="en-US" altLang="en-US" sz="2000" dirty="0"/>
              <a:t>is defined from design. </a:t>
            </a:r>
            <a:r>
              <a:rPr lang="it-IT" altLang="en-US" sz="2000" dirty="0" err="1">
                <a:latin typeface="Symbol" charset="2"/>
              </a:rPr>
              <a:t>q</a:t>
            </a:r>
            <a:r>
              <a:rPr lang="en-US" altLang="en-US" sz="2000" dirty="0"/>
              <a:t> determines the ratio between the two speeds</a:t>
            </a:r>
          </a:p>
          <a:p>
            <a:pPr algn="just" eaLnBrk="1" hangingPunct="1">
              <a:lnSpc>
                <a:spcPct val="90000"/>
              </a:lnSpc>
              <a:buFont typeface="Wingdings" charset="2"/>
              <a:buChar char="§"/>
            </a:pPr>
            <a:endParaRPr lang="en-US" altLang="en-US" sz="2000" dirty="0"/>
          </a:p>
          <a:p>
            <a:pPr marL="0" indent="0" algn="just" eaLnBrk="1" hangingPunct="1">
              <a:lnSpc>
                <a:spcPct val="90000"/>
              </a:lnSpc>
              <a:buNone/>
            </a:pPr>
            <a:r>
              <a:rPr lang="en-US" altLang="en-US" sz="2000" dirty="0" err="1"/>
              <a:t>tan</a:t>
            </a:r>
            <a:r>
              <a:rPr lang="en-US" altLang="en-US" sz="2000" dirty="0" err="1">
                <a:latin typeface="Symbol" charset="2"/>
                <a:ea typeface="Symbol" charset="2"/>
                <a:cs typeface="Symbol" charset="2"/>
              </a:rPr>
              <a:t>q</a:t>
            </a:r>
            <a:r>
              <a:rPr lang="en-US" altLang="en-US" sz="2000" dirty="0"/>
              <a:t>=</a:t>
            </a:r>
            <a:r>
              <a:rPr lang="en-US" altLang="en-US" sz="2000" dirty="0" err="1"/>
              <a:t>v</a:t>
            </a:r>
            <a:r>
              <a:rPr lang="en-US" altLang="en-US" sz="2000" baseline="-25000" dirty="0" err="1"/>
              <a:t>p</a:t>
            </a:r>
            <a:r>
              <a:rPr lang="en-US" altLang="en-US" sz="2000" dirty="0"/>
              <a:t>/</a:t>
            </a:r>
            <a:r>
              <a:rPr lang="en-US" altLang="en-US" sz="2000" dirty="0" err="1"/>
              <a:t>v</a:t>
            </a:r>
            <a:r>
              <a:rPr lang="en-US" altLang="en-US" sz="2000" baseline="-25000" dirty="0" err="1"/>
              <a:t>t</a:t>
            </a:r>
            <a:r>
              <a:rPr lang="en-US" altLang="en-US" sz="2000" dirty="0"/>
              <a:t>= </a:t>
            </a:r>
            <a:r>
              <a:rPr lang="en-US" altLang="en-US" sz="2000" dirty="0">
                <a:latin typeface="Symbol" charset="2"/>
                <a:ea typeface="Symbol" charset="2"/>
                <a:cs typeface="Symbol" charset="2"/>
              </a:rPr>
              <a:t>w</a:t>
            </a:r>
            <a:r>
              <a:rPr lang="en-US" altLang="en-US" sz="2000" dirty="0"/>
              <a:t> (D/2+s) /</a:t>
            </a:r>
            <a:r>
              <a:rPr lang="en-US" altLang="en-US" sz="2000" dirty="0" err="1"/>
              <a:t>v</a:t>
            </a:r>
            <a:r>
              <a:rPr lang="en-US" altLang="en-US" sz="2000" baseline="-25000" dirty="0" err="1"/>
              <a:t>t</a:t>
            </a:r>
            <a:r>
              <a:rPr lang="en-US" altLang="en-US" sz="2000" baseline="-25000" dirty="0"/>
              <a:t> </a:t>
            </a:r>
            <a:r>
              <a:rPr lang="en-US" altLang="en-US" sz="2000" dirty="0"/>
              <a:t>= </a:t>
            </a:r>
            <a:r>
              <a:rPr lang="en-US" altLang="en-US" sz="2000" dirty="0">
                <a:latin typeface="Symbol" charset="2"/>
                <a:ea typeface="Symbol" charset="2"/>
                <a:cs typeface="Symbol" charset="2"/>
              </a:rPr>
              <a:t>p</a:t>
            </a:r>
            <a:r>
              <a:rPr lang="en-US" altLang="en-US" sz="2000" dirty="0"/>
              <a:t> (rpm/60) (D/2+s) /</a:t>
            </a:r>
            <a:r>
              <a:rPr lang="en-US" altLang="en-US" sz="2000" dirty="0" err="1"/>
              <a:t>v</a:t>
            </a:r>
            <a:r>
              <a:rPr lang="en-US" altLang="en-US" sz="2000" baseline="-25000" dirty="0" err="1"/>
              <a:t>t</a:t>
            </a:r>
            <a:endParaRPr lang="en-US" altLang="en-US" sz="2000" baseline="-25000" dirty="0"/>
          </a:p>
          <a:p>
            <a:pPr marL="0" indent="0" algn="just" eaLnBrk="1" hangingPunct="1">
              <a:lnSpc>
                <a:spcPct val="90000"/>
              </a:lnSpc>
              <a:buNone/>
            </a:pPr>
            <a:endParaRPr lang="en-US" altLang="en-US" sz="2000" dirty="0"/>
          </a:p>
          <a:p>
            <a:pPr marL="0" indent="0" algn="just" eaLnBrk="1" hangingPunct="1">
              <a:lnSpc>
                <a:spcPct val="90000"/>
              </a:lnSpc>
              <a:buNone/>
            </a:pPr>
            <a:r>
              <a:rPr lang="en-US" altLang="en-US" sz="2000" dirty="0"/>
              <a:t>rpm=round per minutes of the mandrel</a:t>
            </a:r>
          </a:p>
          <a:p>
            <a:pPr marL="0" indent="0" algn="just" eaLnBrk="1" hangingPunct="1">
              <a:lnSpc>
                <a:spcPct val="90000"/>
              </a:lnSpc>
              <a:buNone/>
            </a:pPr>
            <a:r>
              <a:rPr lang="en-US" altLang="en-US" sz="2000" dirty="0">
                <a:latin typeface="Symbol" charset="2"/>
                <a:ea typeface="Symbol" charset="2"/>
                <a:cs typeface="Symbol" charset="2"/>
              </a:rPr>
              <a:t>w</a:t>
            </a:r>
            <a:r>
              <a:rPr lang="en-US" altLang="en-US" sz="2000" dirty="0"/>
              <a:t>=angular velocity</a:t>
            </a:r>
          </a:p>
          <a:p>
            <a:pPr marL="0" indent="0" algn="just" eaLnBrk="1" hangingPunct="1">
              <a:lnSpc>
                <a:spcPct val="90000"/>
              </a:lnSpc>
              <a:buNone/>
            </a:pPr>
            <a:r>
              <a:rPr lang="en-US" altLang="en-US" sz="2000" dirty="0"/>
              <a:t>s= thickness. </a:t>
            </a:r>
          </a:p>
          <a:p>
            <a:pPr algn="just" eaLnBrk="1" hangingPunct="1">
              <a:lnSpc>
                <a:spcPct val="90000"/>
              </a:lnSpc>
            </a:pPr>
            <a:r>
              <a:rPr lang="en-US" altLang="en-US" sz="2000" dirty="0"/>
              <a:t>Thickness progressively increases at every run of the comb. To keep </a:t>
            </a:r>
            <a:r>
              <a:rPr lang="en-US" altLang="en-US" sz="2000" dirty="0">
                <a:latin typeface="Symbol" charset="2"/>
                <a:ea typeface="Symbol" charset="2"/>
                <a:cs typeface="Symbol" charset="2"/>
              </a:rPr>
              <a:t>q</a:t>
            </a:r>
            <a:r>
              <a:rPr lang="en-US" altLang="en-US" sz="2000" dirty="0"/>
              <a:t> constant, the ratio rpm/</a:t>
            </a:r>
            <a:r>
              <a:rPr lang="en-US" altLang="en-US" sz="2000" dirty="0" err="1"/>
              <a:t>v</a:t>
            </a:r>
            <a:r>
              <a:rPr lang="en-US" altLang="en-US" sz="2000" baseline="-25000" dirty="0" err="1"/>
              <a:t>t</a:t>
            </a:r>
            <a:r>
              <a:rPr lang="en-US" altLang="en-US" sz="2000" dirty="0"/>
              <a:t> (or w/</a:t>
            </a:r>
            <a:r>
              <a:rPr lang="en-US" altLang="en-US" sz="2000" dirty="0" err="1"/>
              <a:t>v</a:t>
            </a:r>
            <a:r>
              <a:rPr lang="en-US" altLang="en-US" sz="2000" baseline="-25000" dirty="0" err="1"/>
              <a:t>t</a:t>
            </a:r>
            <a:r>
              <a:rPr lang="en-US" altLang="en-US" sz="2000" dirty="0"/>
              <a:t>) is usually adjusted increasing </a:t>
            </a:r>
            <a:r>
              <a:rPr lang="en-US" altLang="en-US" sz="2000" dirty="0" err="1"/>
              <a:t>v</a:t>
            </a:r>
            <a:r>
              <a:rPr lang="en-US" altLang="en-US" sz="2000" baseline="-25000" dirty="0" err="1"/>
              <a:t>t</a:t>
            </a:r>
            <a:r>
              <a:rPr lang="en-US" altLang="en-US" sz="2000" dirty="0"/>
              <a:t> at each run of the deposition comb.</a:t>
            </a:r>
          </a:p>
          <a:p>
            <a:pPr marL="0" indent="0" algn="just" eaLnBrk="1" hangingPunct="1">
              <a:lnSpc>
                <a:spcPct val="90000"/>
              </a:lnSpc>
              <a:buNone/>
            </a:pPr>
            <a:r>
              <a:rPr lang="it-IT" altLang="en-US" sz="2000" dirty="0"/>
              <a:t>	</a:t>
            </a:r>
          </a:p>
          <a:p>
            <a:pPr eaLnBrk="1" hangingPunct="1">
              <a:lnSpc>
                <a:spcPct val="90000"/>
              </a:lnSpc>
            </a:pPr>
            <a:endParaRPr lang="it-IT" altLang="en-US" sz="2000" dirty="0"/>
          </a:p>
        </p:txBody>
      </p:sp>
      <p:sp>
        <p:nvSpPr>
          <p:cNvPr id="19460" name="Rectangle 7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19461" name="Rectangle 9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grpSp>
        <p:nvGrpSpPr>
          <p:cNvPr id="19464" name="Group 55"/>
          <p:cNvGrpSpPr>
            <a:grpSpLocks/>
          </p:cNvGrpSpPr>
          <p:nvPr/>
        </p:nvGrpSpPr>
        <p:grpSpPr bwMode="auto">
          <a:xfrm>
            <a:off x="6010997" y="4663356"/>
            <a:ext cx="2952750" cy="2103438"/>
            <a:chOff x="3470" y="2786"/>
            <a:chExt cx="1860" cy="1325"/>
          </a:xfrm>
        </p:grpSpPr>
        <p:grpSp>
          <p:nvGrpSpPr>
            <p:cNvPr id="19465" name="Group 49"/>
            <p:cNvGrpSpPr>
              <a:grpSpLocks/>
            </p:cNvGrpSpPr>
            <p:nvPr/>
          </p:nvGrpSpPr>
          <p:grpSpPr bwMode="auto">
            <a:xfrm>
              <a:off x="4332" y="3113"/>
              <a:ext cx="998" cy="998"/>
              <a:chOff x="2835" y="3067"/>
              <a:chExt cx="998" cy="998"/>
            </a:xfrm>
          </p:grpSpPr>
          <p:sp>
            <p:nvSpPr>
              <p:cNvPr id="19470" name="Line 44"/>
              <p:cNvSpPr>
                <a:spLocks noChangeShapeType="1"/>
              </p:cNvSpPr>
              <p:nvPr/>
            </p:nvSpPr>
            <p:spPr bwMode="auto">
              <a:xfrm>
                <a:off x="2835" y="3067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471" name="Line 45"/>
              <p:cNvSpPr>
                <a:spLocks noChangeShapeType="1"/>
              </p:cNvSpPr>
              <p:nvPr/>
            </p:nvSpPr>
            <p:spPr bwMode="auto">
              <a:xfrm>
                <a:off x="2835" y="3067"/>
                <a:ext cx="0" cy="99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472" name="Line 46"/>
              <p:cNvSpPr>
                <a:spLocks noChangeShapeType="1"/>
              </p:cNvSpPr>
              <p:nvPr/>
            </p:nvSpPr>
            <p:spPr bwMode="auto">
              <a:xfrm>
                <a:off x="2835" y="4020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473" name="Line 47"/>
              <p:cNvSpPr>
                <a:spLocks noChangeShapeType="1"/>
              </p:cNvSpPr>
              <p:nvPr/>
            </p:nvSpPr>
            <p:spPr bwMode="auto">
              <a:xfrm rot="16200000" flipH="1">
                <a:off x="3310" y="3544"/>
                <a:ext cx="95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474" name="Line 48"/>
              <p:cNvSpPr>
                <a:spLocks noChangeShapeType="1"/>
              </p:cNvSpPr>
              <p:nvPr/>
            </p:nvSpPr>
            <p:spPr bwMode="auto">
              <a:xfrm>
                <a:off x="2835" y="3067"/>
                <a:ext cx="952" cy="95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9466" name="Text Box 50"/>
            <p:cNvSpPr txBox="1">
              <a:spLocks noChangeArrowheads="1"/>
            </p:cNvSpPr>
            <p:nvPr/>
          </p:nvSpPr>
          <p:spPr bwMode="auto">
            <a:xfrm>
              <a:off x="3470" y="3793"/>
              <a:ext cx="80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en-US"/>
                <a:t>v</a:t>
              </a:r>
              <a:r>
                <a:rPr lang="it-IT" altLang="en-US" baseline="-25000"/>
                <a:t>p</a:t>
              </a:r>
              <a:r>
                <a:rPr lang="it-IT" altLang="en-US" dirty="0"/>
                <a:t>=</a:t>
              </a:r>
              <a:r>
                <a:rPr lang="it-IT" altLang="en-US" dirty="0" err="1">
                  <a:latin typeface="Symbol" charset="2"/>
                </a:rPr>
                <a:t>w</a:t>
              </a:r>
              <a:r>
                <a:rPr lang="it-IT" altLang="en-US" dirty="0" err="1"/>
                <a:t>D</a:t>
              </a:r>
              <a:r>
                <a:rPr lang="it-IT" altLang="en-US" dirty="0"/>
                <a:t>/2</a:t>
              </a:r>
            </a:p>
          </p:txBody>
        </p:sp>
        <p:sp>
          <p:nvSpPr>
            <p:cNvPr id="19467" name="Text Box 51"/>
            <p:cNvSpPr txBox="1">
              <a:spLocks noChangeArrowheads="1"/>
            </p:cNvSpPr>
            <p:nvPr/>
          </p:nvSpPr>
          <p:spPr bwMode="auto">
            <a:xfrm>
              <a:off x="5011" y="2786"/>
              <a:ext cx="24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en-US" dirty="0" err="1"/>
                <a:t>v</a:t>
              </a:r>
              <a:r>
                <a:rPr lang="it-IT" altLang="en-US" baseline="-25000" dirty="0" err="1"/>
                <a:t>t</a:t>
              </a:r>
              <a:endParaRPr lang="it-IT" altLang="en-US" baseline="-25000" dirty="0"/>
            </a:p>
          </p:txBody>
        </p:sp>
        <p:sp>
          <p:nvSpPr>
            <p:cNvPr id="19468" name="Freeform 52"/>
            <p:cNvSpPr>
              <a:spLocks/>
            </p:cNvSpPr>
            <p:nvPr/>
          </p:nvSpPr>
          <p:spPr bwMode="auto">
            <a:xfrm>
              <a:off x="4514" y="3113"/>
              <a:ext cx="52" cy="181"/>
            </a:xfrm>
            <a:custGeom>
              <a:avLst/>
              <a:gdLst>
                <a:gd name="T0" fmla="*/ 0 w 52"/>
                <a:gd name="T1" fmla="*/ 181 h 181"/>
                <a:gd name="T2" fmla="*/ 45 w 52"/>
                <a:gd name="T3" fmla="*/ 90 h 181"/>
                <a:gd name="T4" fmla="*/ 45 w 52"/>
                <a:gd name="T5" fmla="*/ 0 h 181"/>
                <a:gd name="T6" fmla="*/ 0 60000 65536"/>
                <a:gd name="T7" fmla="*/ 0 60000 65536"/>
                <a:gd name="T8" fmla="*/ 0 60000 65536"/>
                <a:gd name="T9" fmla="*/ 0 w 52"/>
                <a:gd name="T10" fmla="*/ 0 h 181"/>
                <a:gd name="T11" fmla="*/ 52 w 52"/>
                <a:gd name="T12" fmla="*/ 181 h 1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2" h="181">
                  <a:moveTo>
                    <a:pt x="0" y="181"/>
                  </a:moveTo>
                  <a:cubicBezTo>
                    <a:pt x="19" y="150"/>
                    <a:pt x="38" y="120"/>
                    <a:pt x="45" y="90"/>
                  </a:cubicBezTo>
                  <a:cubicBezTo>
                    <a:pt x="52" y="60"/>
                    <a:pt x="48" y="30"/>
                    <a:pt x="45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469" name="Text Box 54"/>
            <p:cNvSpPr txBox="1">
              <a:spLocks noChangeArrowheads="1"/>
            </p:cNvSpPr>
            <p:nvPr/>
          </p:nvSpPr>
          <p:spPr bwMode="auto">
            <a:xfrm>
              <a:off x="4500" y="3076"/>
              <a:ext cx="21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en-US">
                  <a:latin typeface="Symbol" charset="2"/>
                </a:rPr>
                <a:t>q</a:t>
              </a:r>
            </a:p>
          </p:txBody>
        </p:sp>
      </p:grpSp>
      <p:grpSp>
        <p:nvGrpSpPr>
          <p:cNvPr id="2" name="Gruppo 1"/>
          <p:cNvGrpSpPr/>
          <p:nvPr/>
        </p:nvGrpSpPr>
        <p:grpSpPr>
          <a:xfrm>
            <a:off x="588183" y="5848371"/>
            <a:ext cx="4667561" cy="647700"/>
            <a:chOff x="539750" y="5445125"/>
            <a:chExt cx="4667561" cy="647700"/>
          </a:xfrm>
        </p:grpSpPr>
        <p:grpSp>
          <p:nvGrpSpPr>
            <p:cNvPr id="19463" name="Group 43"/>
            <p:cNvGrpSpPr>
              <a:grpSpLocks/>
            </p:cNvGrpSpPr>
            <p:nvPr/>
          </p:nvGrpSpPr>
          <p:grpSpPr bwMode="auto">
            <a:xfrm>
              <a:off x="539750" y="5445125"/>
              <a:ext cx="4248150" cy="647700"/>
              <a:chOff x="567" y="2614"/>
              <a:chExt cx="4762" cy="408"/>
            </a:xfrm>
          </p:grpSpPr>
          <p:sp>
            <p:nvSpPr>
              <p:cNvPr id="19475" name="Rectangle 41"/>
              <p:cNvSpPr>
                <a:spLocks noChangeArrowheads="1"/>
              </p:cNvSpPr>
              <p:nvPr/>
            </p:nvSpPr>
            <p:spPr bwMode="auto">
              <a:xfrm>
                <a:off x="748" y="2614"/>
                <a:ext cx="4309" cy="40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/>
              </a:p>
            </p:txBody>
          </p:sp>
          <p:sp>
            <p:nvSpPr>
              <p:cNvPr id="19476" name="Line 42"/>
              <p:cNvSpPr>
                <a:spLocks noChangeShapeType="1"/>
              </p:cNvSpPr>
              <p:nvPr/>
            </p:nvSpPr>
            <p:spPr bwMode="auto">
              <a:xfrm>
                <a:off x="567" y="2818"/>
                <a:ext cx="476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21" name="Line 45"/>
            <p:cNvSpPr>
              <a:spLocks noChangeShapeType="1"/>
            </p:cNvSpPr>
            <p:nvPr/>
          </p:nvSpPr>
          <p:spPr bwMode="auto">
            <a:xfrm>
              <a:off x="4787900" y="5445125"/>
              <a:ext cx="0" cy="6477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Text Box 50"/>
            <p:cNvSpPr txBox="1">
              <a:spLocks noChangeArrowheads="1"/>
            </p:cNvSpPr>
            <p:nvPr/>
          </p:nvSpPr>
          <p:spPr bwMode="auto">
            <a:xfrm>
              <a:off x="4799827" y="5467499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en-US" dirty="0"/>
                <a:t>D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25413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Helical windings on cylindrical surfaces</a:t>
            </a:r>
            <a:endParaRPr lang="it-IT" altLang="en-US" b="1"/>
          </a:p>
        </p:txBody>
      </p:sp>
      <p:sp>
        <p:nvSpPr>
          <p:cNvPr id="20483" name="Text Box 14"/>
          <p:cNvSpPr txBox="1">
            <a:spLocks noChangeArrowheads="1"/>
          </p:cNvSpPr>
          <p:nvPr/>
        </p:nvSpPr>
        <p:spPr bwMode="auto">
          <a:xfrm>
            <a:off x="179388" y="2492375"/>
            <a:ext cx="6651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en-US"/>
              <a:t>n=1</a:t>
            </a:r>
          </a:p>
        </p:txBody>
      </p:sp>
      <p:sp>
        <p:nvSpPr>
          <p:cNvPr id="20484" name="Text Box 20"/>
          <p:cNvSpPr txBox="1">
            <a:spLocks noChangeArrowheads="1"/>
          </p:cNvSpPr>
          <p:nvPr/>
        </p:nvSpPr>
        <p:spPr bwMode="auto">
          <a:xfrm>
            <a:off x="2824163" y="2944813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en-US"/>
              <a:t>p</a:t>
            </a:r>
          </a:p>
        </p:txBody>
      </p:sp>
      <p:sp>
        <p:nvSpPr>
          <p:cNvPr id="20485" name="Text Box 21"/>
          <p:cNvSpPr txBox="1">
            <a:spLocks noChangeArrowheads="1"/>
          </p:cNvSpPr>
          <p:nvPr/>
        </p:nvSpPr>
        <p:spPr bwMode="auto">
          <a:xfrm>
            <a:off x="5076825" y="3068638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en-US"/>
              <a:t>h</a:t>
            </a:r>
          </a:p>
        </p:txBody>
      </p:sp>
      <p:grpSp>
        <p:nvGrpSpPr>
          <p:cNvPr id="20486" name="Group 53"/>
          <p:cNvGrpSpPr>
            <a:grpSpLocks/>
          </p:cNvGrpSpPr>
          <p:nvPr/>
        </p:nvGrpSpPr>
        <p:grpSpPr bwMode="auto">
          <a:xfrm>
            <a:off x="395288" y="1628775"/>
            <a:ext cx="8435975" cy="1512888"/>
            <a:chOff x="249" y="1026"/>
            <a:chExt cx="5314" cy="953"/>
          </a:xfrm>
        </p:grpSpPr>
        <p:sp>
          <p:nvSpPr>
            <p:cNvPr id="20504" name="Rectangle 7"/>
            <p:cNvSpPr>
              <a:spLocks noChangeArrowheads="1"/>
            </p:cNvSpPr>
            <p:nvPr/>
          </p:nvSpPr>
          <p:spPr bwMode="auto">
            <a:xfrm>
              <a:off x="748" y="1026"/>
              <a:ext cx="4309" cy="77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20505" name="AutoShape 8"/>
            <p:cNvSpPr>
              <a:spLocks noChangeArrowheads="1"/>
            </p:cNvSpPr>
            <p:nvPr/>
          </p:nvSpPr>
          <p:spPr bwMode="auto">
            <a:xfrm flipH="1">
              <a:off x="748" y="1026"/>
              <a:ext cx="907" cy="771"/>
            </a:xfrm>
            <a:prstGeom prst="parallelogram">
              <a:avLst>
                <a:gd name="adj" fmla="val 100625"/>
              </a:avLst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20506" name="AutoShape 9"/>
            <p:cNvSpPr>
              <a:spLocks noChangeArrowheads="1"/>
            </p:cNvSpPr>
            <p:nvPr/>
          </p:nvSpPr>
          <p:spPr bwMode="auto">
            <a:xfrm flipH="1">
              <a:off x="1519" y="1026"/>
              <a:ext cx="907" cy="771"/>
            </a:xfrm>
            <a:prstGeom prst="parallelogram">
              <a:avLst>
                <a:gd name="adj" fmla="val 100625"/>
              </a:avLst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20507" name="Line 10"/>
            <p:cNvSpPr>
              <a:spLocks noChangeShapeType="1"/>
            </p:cNvSpPr>
            <p:nvPr/>
          </p:nvSpPr>
          <p:spPr bwMode="auto">
            <a:xfrm flipV="1">
              <a:off x="1519" y="1026"/>
              <a:ext cx="0" cy="7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08" name="AutoShape 11"/>
            <p:cNvSpPr>
              <a:spLocks noChangeArrowheads="1"/>
            </p:cNvSpPr>
            <p:nvPr/>
          </p:nvSpPr>
          <p:spPr bwMode="auto">
            <a:xfrm flipH="1">
              <a:off x="2427" y="1026"/>
              <a:ext cx="907" cy="771"/>
            </a:xfrm>
            <a:prstGeom prst="parallelogram">
              <a:avLst>
                <a:gd name="adj" fmla="val 100625"/>
              </a:avLst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20509" name="AutoShape 12"/>
            <p:cNvSpPr>
              <a:spLocks noChangeArrowheads="1"/>
            </p:cNvSpPr>
            <p:nvPr/>
          </p:nvSpPr>
          <p:spPr bwMode="auto">
            <a:xfrm flipH="1">
              <a:off x="3288" y="1026"/>
              <a:ext cx="907" cy="771"/>
            </a:xfrm>
            <a:prstGeom prst="parallelogram">
              <a:avLst>
                <a:gd name="adj" fmla="val 100625"/>
              </a:avLst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20510" name="AutoShape 13"/>
            <p:cNvSpPr>
              <a:spLocks noChangeArrowheads="1"/>
            </p:cNvSpPr>
            <p:nvPr/>
          </p:nvSpPr>
          <p:spPr bwMode="auto">
            <a:xfrm flipH="1">
              <a:off x="4150" y="1026"/>
              <a:ext cx="907" cy="771"/>
            </a:xfrm>
            <a:prstGeom prst="parallelogram">
              <a:avLst>
                <a:gd name="adj" fmla="val 100625"/>
              </a:avLst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20511" name="Line 15"/>
            <p:cNvSpPr>
              <a:spLocks noChangeShapeType="1"/>
            </p:cNvSpPr>
            <p:nvPr/>
          </p:nvSpPr>
          <p:spPr bwMode="auto">
            <a:xfrm>
              <a:off x="2290" y="1797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12" name="Line 16"/>
            <p:cNvSpPr>
              <a:spLocks noChangeShapeType="1"/>
            </p:cNvSpPr>
            <p:nvPr/>
          </p:nvSpPr>
          <p:spPr bwMode="auto">
            <a:xfrm>
              <a:off x="1519" y="1797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13" name="Line 18"/>
            <p:cNvSpPr>
              <a:spLocks noChangeShapeType="1"/>
            </p:cNvSpPr>
            <p:nvPr/>
          </p:nvSpPr>
          <p:spPr bwMode="auto">
            <a:xfrm>
              <a:off x="1519" y="1888"/>
              <a:ext cx="77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14" name="Line 22"/>
            <p:cNvSpPr>
              <a:spLocks noChangeShapeType="1"/>
            </p:cNvSpPr>
            <p:nvPr/>
          </p:nvSpPr>
          <p:spPr bwMode="auto">
            <a:xfrm>
              <a:off x="3334" y="1797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15" name="Line 23"/>
            <p:cNvSpPr>
              <a:spLocks noChangeShapeType="1"/>
            </p:cNvSpPr>
            <p:nvPr/>
          </p:nvSpPr>
          <p:spPr bwMode="auto">
            <a:xfrm>
              <a:off x="3198" y="1797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16" name="Line 24"/>
            <p:cNvSpPr>
              <a:spLocks noChangeShapeType="1"/>
            </p:cNvSpPr>
            <p:nvPr/>
          </p:nvSpPr>
          <p:spPr bwMode="auto">
            <a:xfrm>
              <a:off x="3198" y="1888"/>
              <a:ext cx="13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17" name="Line 25"/>
            <p:cNvSpPr>
              <a:spLocks noChangeShapeType="1"/>
            </p:cNvSpPr>
            <p:nvPr/>
          </p:nvSpPr>
          <p:spPr bwMode="auto">
            <a:xfrm>
              <a:off x="249" y="1389"/>
              <a:ext cx="512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18" name="Text Box 27"/>
            <p:cNvSpPr txBox="1">
              <a:spLocks noChangeArrowheads="1"/>
            </p:cNvSpPr>
            <p:nvPr/>
          </p:nvSpPr>
          <p:spPr bwMode="auto">
            <a:xfrm>
              <a:off x="5362" y="1402"/>
              <a:ext cx="20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en-US"/>
                <a:t>z</a:t>
              </a:r>
            </a:p>
          </p:txBody>
        </p:sp>
      </p:grpSp>
      <p:sp>
        <p:nvSpPr>
          <p:cNvPr id="20487" name="Text Box 28"/>
          <p:cNvSpPr txBox="1">
            <a:spLocks noChangeArrowheads="1"/>
          </p:cNvSpPr>
          <p:nvPr/>
        </p:nvSpPr>
        <p:spPr bwMode="auto">
          <a:xfrm>
            <a:off x="5357813" y="2997200"/>
            <a:ext cx="3714750" cy="338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/>
              <a:t>development of the mandrel in the plane </a:t>
            </a:r>
            <a:endParaRPr lang="it-IT" altLang="en-US" sz="1600" b="1"/>
          </a:p>
        </p:txBody>
      </p:sp>
      <p:sp>
        <p:nvSpPr>
          <p:cNvPr id="20488" name="Rectangle 29"/>
          <p:cNvSpPr>
            <a:spLocks noGrp="1" noChangeArrowheads="1"/>
          </p:cNvSpPr>
          <p:nvPr>
            <p:ph type="body" idx="1"/>
          </p:nvPr>
        </p:nvSpPr>
        <p:spPr>
          <a:xfrm>
            <a:off x="685800" y="5229225"/>
            <a:ext cx="7772400" cy="1223963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en-US" altLang="en-US" sz="2000"/>
              <a:t>in the general case more deposition runs of the comb are necessary to complete  a coating</a:t>
            </a:r>
          </a:p>
          <a:p>
            <a:pPr algn="just" eaLnBrk="1" hangingPunct="1">
              <a:lnSpc>
                <a:spcPct val="80000"/>
              </a:lnSpc>
            </a:pPr>
            <a:r>
              <a:rPr lang="en-US" altLang="en-US" sz="2000"/>
              <a:t>each coating may be represented by an antisymmetric laminate with fibers</a:t>
            </a:r>
            <a:r>
              <a:rPr lang="it-IT" altLang="en-US" sz="2000"/>
              <a:t>[</a:t>
            </a:r>
            <a:r>
              <a:rPr lang="it-IT" altLang="en-US" sz="2000" u="sng"/>
              <a:t>+</a:t>
            </a:r>
            <a:r>
              <a:rPr lang="it-IT" altLang="en-US" sz="2000">
                <a:latin typeface="Symbol" charset="2"/>
              </a:rPr>
              <a:t>q</a:t>
            </a:r>
            <a:r>
              <a:rPr lang="it-IT" altLang="en-US" sz="2000"/>
              <a:t>]</a:t>
            </a:r>
          </a:p>
        </p:txBody>
      </p:sp>
      <p:sp>
        <p:nvSpPr>
          <p:cNvPr id="20489" name="Rectangle 34"/>
          <p:cNvSpPr>
            <a:spLocks noChangeArrowheads="1"/>
          </p:cNvSpPr>
          <p:nvPr/>
        </p:nvSpPr>
        <p:spPr bwMode="auto">
          <a:xfrm>
            <a:off x="1187450" y="3573463"/>
            <a:ext cx="6840538" cy="12239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20490" name="AutoShape 35"/>
          <p:cNvSpPr>
            <a:spLocks noChangeArrowheads="1"/>
          </p:cNvSpPr>
          <p:nvPr/>
        </p:nvSpPr>
        <p:spPr bwMode="auto">
          <a:xfrm flipH="1">
            <a:off x="1187450" y="3573463"/>
            <a:ext cx="1439863" cy="1223962"/>
          </a:xfrm>
          <a:prstGeom prst="parallelogram">
            <a:avLst>
              <a:gd name="adj" fmla="val 100625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20491" name="AutoShape 36"/>
          <p:cNvSpPr>
            <a:spLocks noChangeArrowheads="1"/>
          </p:cNvSpPr>
          <p:nvPr/>
        </p:nvSpPr>
        <p:spPr bwMode="auto">
          <a:xfrm flipH="1">
            <a:off x="2411413" y="3573463"/>
            <a:ext cx="1439862" cy="1223962"/>
          </a:xfrm>
          <a:prstGeom prst="parallelogram">
            <a:avLst>
              <a:gd name="adj" fmla="val 100625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20492" name="Line 37"/>
          <p:cNvSpPr>
            <a:spLocks noChangeShapeType="1"/>
          </p:cNvSpPr>
          <p:nvPr/>
        </p:nvSpPr>
        <p:spPr bwMode="auto">
          <a:xfrm flipV="1">
            <a:off x="2411413" y="3573463"/>
            <a:ext cx="0" cy="1223962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493" name="AutoShape 38"/>
          <p:cNvSpPr>
            <a:spLocks noChangeArrowheads="1"/>
          </p:cNvSpPr>
          <p:nvPr/>
        </p:nvSpPr>
        <p:spPr bwMode="auto">
          <a:xfrm flipH="1">
            <a:off x="3852863" y="3573463"/>
            <a:ext cx="1439862" cy="1223962"/>
          </a:xfrm>
          <a:prstGeom prst="parallelogram">
            <a:avLst>
              <a:gd name="adj" fmla="val 100625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20494" name="AutoShape 39"/>
          <p:cNvSpPr>
            <a:spLocks noChangeArrowheads="1"/>
          </p:cNvSpPr>
          <p:nvPr/>
        </p:nvSpPr>
        <p:spPr bwMode="auto">
          <a:xfrm flipH="1">
            <a:off x="5219700" y="3573463"/>
            <a:ext cx="1439863" cy="1223962"/>
          </a:xfrm>
          <a:prstGeom prst="parallelogram">
            <a:avLst>
              <a:gd name="adj" fmla="val 100625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20495" name="AutoShape 40"/>
          <p:cNvSpPr>
            <a:spLocks noChangeArrowheads="1"/>
          </p:cNvSpPr>
          <p:nvPr/>
        </p:nvSpPr>
        <p:spPr bwMode="auto">
          <a:xfrm flipH="1">
            <a:off x="6588125" y="3573463"/>
            <a:ext cx="1439863" cy="1223962"/>
          </a:xfrm>
          <a:prstGeom prst="parallelogram">
            <a:avLst>
              <a:gd name="adj" fmla="val 100625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20496" name="AutoShape 47"/>
          <p:cNvSpPr>
            <a:spLocks noChangeArrowheads="1"/>
          </p:cNvSpPr>
          <p:nvPr/>
        </p:nvSpPr>
        <p:spPr bwMode="auto">
          <a:xfrm>
            <a:off x="6661150" y="3573463"/>
            <a:ext cx="1439863" cy="1223962"/>
          </a:xfrm>
          <a:prstGeom prst="parallelogram">
            <a:avLst>
              <a:gd name="adj" fmla="val 100625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20497" name="AutoShape 48"/>
          <p:cNvSpPr>
            <a:spLocks noChangeArrowheads="1"/>
          </p:cNvSpPr>
          <p:nvPr/>
        </p:nvSpPr>
        <p:spPr bwMode="auto">
          <a:xfrm>
            <a:off x="5219700" y="3573463"/>
            <a:ext cx="1439863" cy="1223962"/>
          </a:xfrm>
          <a:prstGeom prst="parallelogram">
            <a:avLst>
              <a:gd name="adj" fmla="val 100625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20498" name="AutoShape 49"/>
          <p:cNvSpPr>
            <a:spLocks noChangeArrowheads="1"/>
          </p:cNvSpPr>
          <p:nvPr/>
        </p:nvSpPr>
        <p:spPr bwMode="auto">
          <a:xfrm>
            <a:off x="3851275" y="3573463"/>
            <a:ext cx="1439863" cy="1223962"/>
          </a:xfrm>
          <a:prstGeom prst="parallelogram">
            <a:avLst>
              <a:gd name="adj" fmla="val 100625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20499" name="AutoShape 50"/>
          <p:cNvSpPr>
            <a:spLocks noChangeArrowheads="1"/>
          </p:cNvSpPr>
          <p:nvPr/>
        </p:nvSpPr>
        <p:spPr bwMode="auto">
          <a:xfrm>
            <a:off x="2555875" y="3573463"/>
            <a:ext cx="1368425" cy="1223962"/>
          </a:xfrm>
          <a:prstGeom prst="parallelogram">
            <a:avLst>
              <a:gd name="adj" fmla="val 95633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20500" name="AutoShape 51"/>
          <p:cNvSpPr>
            <a:spLocks noChangeArrowheads="1"/>
          </p:cNvSpPr>
          <p:nvPr/>
        </p:nvSpPr>
        <p:spPr bwMode="auto">
          <a:xfrm>
            <a:off x="1189038" y="3573463"/>
            <a:ext cx="1366837" cy="1223962"/>
          </a:xfrm>
          <a:prstGeom prst="parallelogram">
            <a:avLst>
              <a:gd name="adj" fmla="val 95522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20501" name="Text Box 52"/>
          <p:cNvSpPr txBox="1">
            <a:spLocks noChangeArrowheads="1"/>
          </p:cNvSpPr>
          <p:nvPr/>
        </p:nvSpPr>
        <p:spPr bwMode="auto">
          <a:xfrm>
            <a:off x="250825" y="4076700"/>
            <a:ext cx="660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en-US"/>
              <a:t>n=2</a:t>
            </a:r>
          </a:p>
        </p:txBody>
      </p:sp>
      <p:sp>
        <p:nvSpPr>
          <p:cNvPr id="20502" name="Line 54"/>
          <p:cNvSpPr>
            <a:spLocks noChangeShapeType="1"/>
          </p:cNvSpPr>
          <p:nvPr/>
        </p:nvSpPr>
        <p:spPr bwMode="auto">
          <a:xfrm>
            <a:off x="7524750" y="1628775"/>
            <a:ext cx="0" cy="1223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503" name="Text Box 55"/>
          <p:cNvSpPr txBox="1">
            <a:spLocks noChangeArrowheads="1"/>
          </p:cNvSpPr>
          <p:nvPr/>
        </p:nvSpPr>
        <p:spPr bwMode="auto">
          <a:xfrm rot="-5400000">
            <a:off x="7394575" y="1968500"/>
            <a:ext cx="581025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en-US">
                <a:latin typeface="Symbol" charset="2"/>
              </a:rPr>
              <a:t>p</a:t>
            </a:r>
            <a:r>
              <a:rPr lang="it-IT" altLang="en-US"/>
              <a:t>D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25413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Helical windings on cylindrical surfaces</a:t>
            </a:r>
            <a:endParaRPr lang="it-IT" altLang="en-US" b="1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3716338"/>
            <a:ext cx="8713788" cy="23558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000" dirty="0"/>
              <a:t>The deposition parameters are: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b="1" dirty="0">
                <a:solidFill>
                  <a:srgbClr val="FF0000"/>
                </a:solidFill>
              </a:rPr>
              <a:t>h</a:t>
            </a:r>
            <a:r>
              <a:rPr lang="en-US" dirty="0"/>
              <a:t>: the width of wound fiber bundle (even more than several cm if several  spools and a comb are used)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b="1" dirty="0">
                <a:solidFill>
                  <a:srgbClr val="FF0000"/>
                </a:solidFill>
              </a:rPr>
              <a:t>n</a:t>
            </a:r>
            <a:r>
              <a:rPr lang="en-US" dirty="0"/>
              <a:t>: number of runs along z to make a complete covering</a:t>
            </a:r>
            <a:endParaRPr lang="en-US" dirty="0">
              <a:ea typeface="+mn-ea"/>
              <a:cs typeface="+mn-cs"/>
            </a:endParaRPr>
          </a:p>
          <a:p>
            <a:pPr>
              <a:defRPr/>
            </a:pPr>
            <a:r>
              <a:rPr lang="en-US" sz="2000" dirty="0"/>
              <a:t>The pitch </a:t>
            </a:r>
            <a:r>
              <a:rPr lang="en-US" sz="2000" b="1" dirty="0">
                <a:solidFill>
                  <a:srgbClr val="FF0000"/>
                </a:solidFill>
              </a:rPr>
              <a:t>p</a:t>
            </a:r>
            <a:r>
              <a:rPr lang="en-US" sz="2000" dirty="0"/>
              <a:t> is defined as the distance along z between two bundles.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US" sz="2000" dirty="0"/>
              <a:t>If the deposition occurs at a constant speed along z, then the pitch must be an integer multiple of the bandwidth:</a:t>
            </a:r>
          </a:p>
        </p:txBody>
      </p:sp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3857625" y="6143625"/>
          <a:ext cx="1439863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45626" imgH="203024" progId="Equation.3">
                  <p:embed/>
                </p:oleObj>
              </mc:Choice>
              <mc:Fallback>
                <p:oleObj name="Equation" r:id="rId2" imgW="545626" imgH="203024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7625" y="6143625"/>
                        <a:ext cx="1439863" cy="53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179388" y="2492375"/>
            <a:ext cx="6651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en-US"/>
              <a:t>n=1</a:t>
            </a: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2824163" y="2944813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en-US"/>
              <a:t>p</a:t>
            </a: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5076825" y="3068638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en-US"/>
              <a:t>h</a:t>
            </a:r>
          </a:p>
        </p:txBody>
      </p:sp>
      <p:grpSp>
        <p:nvGrpSpPr>
          <p:cNvPr id="21512" name="Group 8"/>
          <p:cNvGrpSpPr>
            <a:grpSpLocks/>
          </p:cNvGrpSpPr>
          <p:nvPr/>
        </p:nvGrpSpPr>
        <p:grpSpPr bwMode="auto">
          <a:xfrm>
            <a:off x="1187450" y="1628775"/>
            <a:ext cx="6840538" cy="1512888"/>
            <a:chOff x="748" y="1026"/>
            <a:chExt cx="4309" cy="953"/>
          </a:xfrm>
        </p:grpSpPr>
        <p:sp>
          <p:nvSpPr>
            <p:cNvPr id="21516" name="Rectangle 9"/>
            <p:cNvSpPr>
              <a:spLocks noChangeArrowheads="1"/>
            </p:cNvSpPr>
            <p:nvPr/>
          </p:nvSpPr>
          <p:spPr bwMode="auto">
            <a:xfrm>
              <a:off x="748" y="1026"/>
              <a:ext cx="4309" cy="77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21517" name="AutoShape 10"/>
            <p:cNvSpPr>
              <a:spLocks noChangeArrowheads="1"/>
            </p:cNvSpPr>
            <p:nvPr/>
          </p:nvSpPr>
          <p:spPr bwMode="auto">
            <a:xfrm flipH="1">
              <a:off x="748" y="1026"/>
              <a:ext cx="907" cy="771"/>
            </a:xfrm>
            <a:prstGeom prst="parallelogram">
              <a:avLst>
                <a:gd name="adj" fmla="val 100625"/>
              </a:avLst>
            </a:prstGeom>
            <a:blipFill dpi="0" rotWithShape="0">
              <a:blip r:embed="rId4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21518" name="AutoShape 11"/>
            <p:cNvSpPr>
              <a:spLocks noChangeArrowheads="1"/>
            </p:cNvSpPr>
            <p:nvPr/>
          </p:nvSpPr>
          <p:spPr bwMode="auto">
            <a:xfrm flipH="1">
              <a:off x="1519" y="1026"/>
              <a:ext cx="907" cy="771"/>
            </a:xfrm>
            <a:prstGeom prst="parallelogram">
              <a:avLst>
                <a:gd name="adj" fmla="val 100625"/>
              </a:avLst>
            </a:prstGeom>
            <a:blipFill dpi="0" rotWithShape="0">
              <a:blip r:embed="rId4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21519" name="Line 12"/>
            <p:cNvSpPr>
              <a:spLocks noChangeShapeType="1"/>
            </p:cNvSpPr>
            <p:nvPr/>
          </p:nvSpPr>
          <p:spPr bwMode="auto">
            <a:xfrm flipV="1">
              <a:off x="1519" y="1026"/>
              <a:ext cx="0" cy="7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1520" name="AutoShape 13"/>
            <p:cNvSpPr>
              <a:spLocks noChangeArrowheads="1"/>
            </p:cNvSpPr>
            <p:nvPr/>
          </p:nvSpPr>
          <p:spPr bwMode="auto">
            <a:xfrm flipH="1">
              <a:off x="2427" y="1026"/>
              <a:ext cx="907" cy="771"/>
            </a:xfrm>
            <a:prstGeom prst="parallelogram">
              <a:avLst>
                <a:gd name="adj" fmla="val 100625"/>
              </a:avLst>
            </a:prstGeom>
            <a:blipFill dpi="0" rotWithShape="0">
              <a:blip r:embed="rId4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21521" name="AutoShape 14"/>
            <p:cNvSpPr>
              <a:spLocks noChangeArrowheads="1"/>
            </p:cNvSpPr>
            <p:nvPr/>
          </p:nvSpPr>
          <p:spPr bwMode="auto">
            <a:xfrm flipH="1">
              <a:off x="3288" y="1026"/>
              <a:ext cx="907" cy="771"/>
            </a:xfrm>
            <a:prstGeom prst="parallelogram">
              <a:avLst>
                <a:gd name="adj" fmla="val 100625"/>
              </a:avLst>
            </a:prstGeom>
            <a:blipFill dpi="0" rotWithShape="0">
              <a:blip r:embed="rId4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21522" name="AutoShape 15"/>
            <p:cNvSpPr>
              <a:spLocks noChangeArrowheads="1"/>
            </p:cNvSpPr>
            <p:nvPr/>
          </p:nvSpPr>
          <p:spPr bwMode="auto">
            <a:xfrm flipH="1">
              <a:off x="4150" y="1026"/>
              <a:ext cx="907" cy="771"/>
            </a:xfrm>
            <a:prstGeom prst="parallelogram">
              <a:avLst>
                <a:gd name="adj" fmla="val 100625"/>
              </a:avLst>
            </a:prstGeom>
            <a:blipFill dpi="0" rotWithShape="0">
              <a:blip r:embed="rId4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/>
            </a:p>
          </p:txBody>
        </p:sp>
        <p:sp>
          <p:nvSpPr>
            <p:cNvPr id="21523" name="Line 16"/>
            <p:cNvSpPr>
              <a:spLocks noChangeShapeType="1"/>
            </p:cNvSpPr>
            <p:nvPr/>
          </p:nvSpPr>
          <p:spPr bwMode="auto">
            <a:xfrm>
              <a:off x="2290" y="1797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1524" name="Line 17"/>
            <p:cNvSpPr>
              <a:spLocks noChangeShapeType="1"/>
            </p:cNvSpPr>
            <p:nvPr/>
          </p:nvSpPr>
          <p:spPr bwMode="auto">
            <a:xfrm>
              <a:off x="1519" y="1797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1525" name="Line 18"/>
            <p:cNvSpPr>
              <a:spLocks noChangeShapeType="1"/>
            </p:cNvSpPr>
            <p:nvPr/>
          </p:nvSpPr>
          <p:spPr bwMode="auto">
            <a:xfrm>
              <a:off x="1519" y="1888"/>
              <a:ext cx="77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1526" name="Line 19"/>
            <p:cNvSpPr>
              <a:spLocks noChangeShapeType="1"/>
            </p:cNvSpPr>
            <p:nvPr/>
          </p:nvSpPr>
          <p:spPr bwMode="auto">
            <a:xfrm>
              <a:off x="3334" y="1797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1527" name="Line 20"/>
            <p:cNvSpPr>
              <a:spLocks noChangeShapeType="1"/>
            </p:cNvSpPr>
            <p:nvPr/>
          </p:nvSpPr>
          <p:spPr bwMode="auto">
            <a:xfrm>
              <a:off x="3198" y="1797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1528" name="Line 21"/>
            <p:cNvSpPr>
              <a:spLocks noChangeShapeType="1"/>
            </p:cNvSpPr>
            <p:nvPr/>
          </p:nvSpPr>
          <p:spPr bwMode="auto">
            <a:xfrm>
              <a:off x="3198" y="1888"/>
              <a:ext cx="13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1513" name="Line 22"/>
          <p:cNvSpPr>
            <a:spLocks noChangeShapeType="1"/>
          </p:cNvSpPr>
          <p:nvPr/>
        </p:nvSpPr>
        <p:spPr bwMode="auto">
          <a:xfrm>
            <a:off x="395288" y="2205038"/>
            <a:ext cx="81375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514" name="Text Box 23"/>
          <p:cNvSpPr txBox="1">
            <a:spLocks noChangeArrowheads="1"/>
          </p:cNvSpPr>
          <p:nvPr/>
        </p:nvSpPr>
        <p:spPr bwMode="auto">
          <a:xfrm>
            <a:off x="8512175" y="2225675"/>
            <a:ext cx="319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en-US"/>
              <a:t>z</a:t>
            </a:r>
          </a:p>
        </p:txBody>
      </p:sp>
      <p:sp>
        <p:nvSpPr>
          <p:cNvPr id="21515" name="Text Box 24"/>
          <p:cNvSpPr txBox="1">
            <a:spLocks noChangeArrowheads="1"/>
          </p:cNvSpPr>
          <p:nvPr/>
        </p:nvSpPr>
        <p:spPr bwMode="auto">
          <a:xfrm>
            <a:off x="5357813" y="2997200"/>
            <a:ext cx="3714750" cy="338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/>
              <a:t>development of the mandrel in the plane </a:t>
            </a:r>
            <a:endParaRPr lang="it-IT" altLang="en-US" sz="1600" b="1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25413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Helical windings on cylindrical surfaces</a:t>
            </a:r>
            <a:endParaRPr lang="it-IT" altLang="en-US" b="1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3716338"/>
            <a:ext cx="8893175" cy="29273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In the extreme case of a full covering in just one run (n = 1), then </a:t>
            </a:r>
            <a:r>
              <a:rPr lang="it-IT" altLang="en-US" sz="2000" dirty="0" err="1"/>
              <a:t>p</a:t>
            </a:r>
            <a:r>
              <a:rPr lang="it-IT" altLang="en-US" sz="2000" dirty="0"/>
              <a:t>=</a:t>
            </a:r>
            <a:r>
              <a:rPr lang="it-IT" altLang="en-US" sz="2000" dirty="0" err="1"/>
              <a:t>h</a:t>
            </a:r>
            <a:r>
              <a:rPr lang="it-IT" altLang="en-US" sz="2000" baseline="-25000" dirty="0" err="1"/>
              <a:t>max</a:t>
            </a:r>
            <a:r>
              <a:rPr lang="it-IT" altLang="en-US" sz="2000" dirty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it-IT" altLang="en-US" sz="2000" dirty="0"/>
              <a:t>in </a:t>
            </a:r>
            <a:r>
              <a:rPr lang="it-IT" altLang="en-US" sz="2000" dirty="0" err="1"/>
              <a:t>this</a:t>
            </a:r>
            <a:r>
              <a:rPr lang="it-IT" altLang="en-US" sz="2000" dirty="0"/>
              <a:t> case  </a:t>
            </a:r>
            <a:r>
              <a:rPr lang="it-IT" altLang="en-US" sz="2000" dirty="0" err="1">
                <a:latin typeface="Symbol" charset="2"/>
              </a:rPr>
              <a:t>p</a:t>
            </a:r>
            <a:r>
              <a:rPr lang="it-IT" altLang="en-US" sz="2000" dirty="0" err="1"/>
              <a:t>D</a:t>
            </a:r>
            <a:r>
              <a:rPr lang="it-IT" altLang="en-US" sz="2000" dirty="0"/>
              <a:t>/</a:t>
            </a:r>
            <a:r>
              <a:rPr lang="it-IT" altLang="en-US" sz="2000" dirty="0" err="1"/>
              <a:t>h</a:t>
            </a:r>
            <a:r>
              <a:rPr lang="it-IT" altLang="en-US" sz="2000" baseline="-25000" dirty="0" err="1"/>
              <a:t>max</a:t>
            </a:r>
            <a:r>
              <a:rPr lang="it-IT" altLang="en-US" sz="2000" dirty="0"/>
              <a:t>=</a:t>
            </a:r>
            <a:r>
              <a:rPr lang="it-IT" altLang="en-US" sz="2000" dirty="0" err="1">
                <a:latin typeface="Symbol" charset="2"/>
              </a:rPr>
              <a:t>p</a:t>
            </a:r>
            <a:r>
              <a:rPr lang="it-IT" altLang="en-US" sz="2000" dirty="0" err="1"/>
              <a:t>D</a:t>
            </a:r>
            <a:r>
              <a:rPr lang="it-IT" altLang="en-US" sz="2000" dirty="0"/>
              <a:t>/</a:t>
            </a:r>
            <a:r>
              <a:rPr lang="it-IT" altLang="en-US" sz="2000" dirty="0" err="1"/>
              <a:t>p</a:t>
            </a:r>
            <a:r>
              <a:rPr lang="it-IT" altLang="en-US" sz="2000" dirty="0"/>
              <a:t>=</a:t>
            </a:r>
            <a:r>
              <a:rPr lang="it-IT" altLang="en-US" sz="2000" dirty="0" err="1"/>
              <a:t>tg</a:t>
            </a:r>
            <a:r>
              <a:rPr lang="it-IT" altLang="en-US" sz="2000" dirty="0" err="1">
                <a:latin typeface="Symbol" charset="2"/>
              </a:rPr>
              <a:t>q</a:t>
            </a:r>
            <a:r>
              <a:rPr lang="it-IT" altLang="en-US" sz="2000" dirty="0">
                <a:latin typeface="Symbol" charset="2"/>
              </a:rPr>
              <a:t>. </a:t>
            </a:r>
            <a:endParaRPr lang="it-IT" altLang="en-US" sz="20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Once obtained p, the actual width h will have to be  a sub integer multiple of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 dirty="0"/>
              <a:t>		</a:t>
            </a:r>
            <a:r>
              <a:rPr lang="it-IT" altLang="en-US" sz="2000" dirty="0" err="1"/>
              <a:t>p</a:t>
            </a:r>
            <a:r>
              <a:rPr lang="it-IT" altLang="en-US" sz="2000" dirty="0"/>
              <a:t>: h=</a:t>
            </a:r>
            <a:r>
              <a:rPr lang="it-IT" altLang="en-US" sz="2000" dirty="0" err="1"/>
              <a:t>p</a:t>
            </a:r>
            <a:r>
              <a:rPr lang="it-IT" altLang="en-US" sz="2000" dirty="0"/>
              <a:t>/n. </a:t>
            </a:r>
          </a:p>
          <a:p>
            <a:pPr eaLnBrk="1" hangingPunct="1">
              <a:lnSpc>
                <a:spcPct val="90000"/>
              </a:lnSpc>
            </a:pPr>
            <a:r>
              <a:rPr lang="it-IT" altLang="en-US" sz="2000" dirty="0"/>
              <a:t>E.g. for D=400 mm and </a:t>
            </a:r>
            <a:r>
              <a:rPr lang="it-IT" altLang="en-US" sz="2000" dirty="0" err="1">
                <a:latin typeface="Symbol" charset="2"/>
              </a:rPr>
              <a:t>q</a:t>
            </a:r>
            <a:r>
              <a:rPr lang="it-IT" altLang="en-US" sz="2000" dirty="0"/>
              <a:t>=55° </a:t>
            </a:r>
            <a:r>
              <a:rPr lang="it-IT" altLang="en-US" sz="2000" dirty="0" err="1"/>
              <a:t>p</a:t>
            </a:r>
            <a:r>
              <a:rPr lang="it-IT" altLang="en-US" sz="2000" dirty="0"/>
              <a:t>=</a:t>
            </a:r>
            <a:r>
              <a:rPr lang="it-IT" altLang="en-US" sz="2000" dirty="0" err="1"/>
              <a:t>h</a:t>
            </a:r>
            <a:r>
              <a:rPr lang="it-IT" altLang="en-US" sz="2000" baseline="-25000" dirty="0" err="1"/>
              <a:t>max</a:t>
            </a:r>
            <a:r>
              <a:rPr lang="it-IT" altLang="en-US" sz="2000" dirty="0"/>
              <a:t>=1800 mm</a:t>
            </a:r>
          </a:p>
          <a:p>
            <a:pPr eaLnBrk="1" hangingPunct="1">
              <a:lnSpc>
                <a:spcPct val="90000"/>
              </a:lnSpc>
            </a:pPr>
            <a:r>
              <a:rPr lang="it-IT" altLang="en-US" sz="2000" dirty="0" err="1"/>
              <a:t>If</a:t>
            </a:r>
            <a:r>
              <a:rPr lang="it-IT" altLang="en-US" sz="2000" dirty="0"/>
              <a:t> I </a:t>
            </a:r>
            <a:r>
              <a:rPr lang="it-IT" altLang="en-US" sz="2000" dirty="0" err="1"/>
              <a:t>want</a:t>
            </a:r>
            <a:r>
              <a:rPr lang="it-IT" altLang="en-US" sz="2000" dirty="0"/>
              <a:t> to complete a </a:t>
            </a:r>
            <a:r>
              <a:rPr lang="it-IT" altLang="en-US" sz="2000" dirty="0" err="1"/>
              <a:t>covering</a:t>
            </a:r>
            <a:r>
              <a:rPr lang="it-IT" altLang="en-US" sz="2000" dirty="0"/>
              <a:t> with </a:t>
            </a:r>
            <a:r>
              <a:rPr lang="it-IT" altLang="en-US" sz="2000" dirty="0" err="1"/>
              <a:t>n</a:t>
            </a:r>
            <a:r>
              <a:rPr lang="it-IT" altLang="en-US" sz="2000" dirty="0"/>
              <a:t>=6, </a:t>
            </a:r>
            <a:r>
              <a:rPr lang="it-IT" altLang="en-US" sz="2000" dirty="0" err="1"/>
              <a:t>then</a:t>
            </a:r>
            <a:r>
              <a:rPr lang="it-IT" altLang="en-US" sz="2000" dirty="0"/>
              <a:t> h=1800/6=300 mm= bundle </a:t>
            </a:r>
            <a:r>
              <a:rPr lang="it-IT" altLang="en-US" sz="2000" dirty="0" err="1"/>
              <a:t>width</a:t>
            </a:r>
            <a:r>
              <a:rPr lang="it-IT" altLang="en-US" sz="2000" dirty="0"/>
              <a:t> to be </a:t>
            </a:r>
            <a:r>
              <a:rPr lang="it-IT" altLang="en-US" sz="2000" dirty="0" err="1"/>
              <a:t>used</a:t>
            </a:r>
            <a:r>
              <a:rPr lang="it-IT" altLang="en-US" sz="2000" dirty="0"/>
              <a:t> </a:t>
            </a:r>
            <a:r>
              <a:rPr lang="it-IT" altLang="en-US" sz="2000" dirty="0" err="1"/>
              <a:t>during</a:t>
            </a:r>
            <a:r>
              <a:rPr lang="it-IT" altLang="en-US" sz="2000" dirty="0"/>
              <a:t> </a:t>
            </a:r>
            <a:r>
              <a:rPr lang="it-IT" altLang="en-US" sz="2000" dirty="0" err="1"/>
              <a:t>covering</a:t>
            </a:r>
            <a:endParaRPr lang="it-IT" altLang="en-US" sz="20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Conversely, if the comb allows to </a:t>
            </a:r>
            <a:r>
              <a:rPr lang="it-IT" altLang="en-US" sz="2000" dirty="0" err="1"/>
              <a:t>wind</a:t>
            </a:r>
            <a:r>
              <a:rPr lang="it-IT" altLang="en-US" sz="2000" dirty="0"/>
              <a:t> a bundle </a:t>
            </a:r>
            <a:r>
              <a:rPr lang="it-IT" altLang="en-US" sz="2000" dirty="0" err="1"/>
              <a:t>width</a:t>
            </a:r>
            <a:r>
              <a:rPr lang="it-IT" altLang="en-US" sz="2000" dirty="0"/>
              <a:t> h=100 mm </a:t>
            </a:r>
            <a:r>
              <a:rPr lang="it-IT" altLang="en-US" sz="2000" dirty="0">
                <a:sym typeface="Wingdings" charset="2"/>
              </a:rPr>
              <a:t></a:t>
            </a:r>
            <a:r>
              <a:rPr lang="it-IT" altLang="en-US" sz="2000" dirty="0" err="1"/>
              <a:t>n</a:t>
            </a:r>
            <a:r>
              <a:rPr lang="it-IT" altLang="en-US" sz="2000"/>
              <a:t>=1800/100=18 </a:t>
            </a:r>
          </a:p>
        </p:txBody>
      </p:sp>
      <p:sp>
        <p:nvSpPr>
          <p:cNvPr id="22532" name="Text Box 5"/>
          <p:cNvSpPr txBox="1">
            <a:spLocks noChangeArrowheads="1"/>
          </p:cNvSpPr>
          <p:nvPr/>
        </p:nvSpPr>
        <p:spPr bwMode="auto">
          <a:xfrm>
            <a:off x="179388" y="2492375"/>
            <a:ext cx="6651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en-US"/>
              <a:t>n=1</a:t>
            </a:r>
          </a:p>
        </p:txBody>
      </p:sp>
      <p:sp>
        <p:nvSpPr>
          <p:cNvPr id="22533" name="Text Box 6"/>
          <p:cNvSpPr txBox="1">
            <a:spLocks noChangeArrowheads="1"/>
          </p:cNvSpPr>
          <p:nvPr/>
        </p:nvSpPr>
        <p:spPr bwMode="auto">
          <a:xfrm>
            <a:off x="2555875" y="2997200"/>
            <a:ext cx="10112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en-US"/>
              <a:t>p=h</a:t>
            </a:r>
            <a:r>
              <a:rPr lang="it-IT" altLang="en-US" baseline="-25000"/>
              <a:t>max</a:t>
            </a:r>
          </a:p>
        </p:txBody>
      </p:sp>
      <p:sp>
        <p:nvSpPr>
          <p:cNvPr id="22534" name="Rectangle 9"/>
          <p:cNvSpPr>
            <a:spLocks noChangeArrowheads="1"/>
          </p:cNvSpPr>
          <p:nvPr/>
        </p:nvSpPr>
        <p:spPr bwMode="auto">
          <a:xfrm>
            <a:off x="1187450" y="1628775"/>
            <a:ext cx="6840538" cy="12239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22535" name="AutoShape 13"/>
          <p:cNvSpPr>
            <a:spLocks noChangeArrowheads="1"/>
          </p:cNvSpPr>
          <p:nvPr/>
        </p:nvSpPr>
        <p:spPr bwMode="auto">
          <a:xfrm flipH="1">
            <a:off x="1187450" y="1628775"/>
            <a:ext cx="2376488" cy="1223963"/>
          </a:xfrm>
          <a:prstGeom prst="parallelogram">
            <a:avLst>
              <a:gd name="adj" fmla="val 103104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22536" name="AutoShape 14"/>
          <p:cNvSpPr>
            <a:spLocks noChangeArrowheads="1"/>
          </p:cNvSpPr>
          <p:nvPr/>
        </p:nvSpPr>
        <p:spPr bwMode="auto">
          <a:xfrm flipH="1">
            <a:off x="5219700" y="1628775"/>
            <a:ext cx="1439863" cy="1223963"/>
          </a:xfrm>
          <a:prstGeom prst="parallelogram">
            <a:avLst>
              <a:gd name="adj" fmla="val 100625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22537" name="AutoShape 15"/>
          <p:cNvSpPr>
            <a:spLocks noChangeArrowheads="1"/>
          </p:cNvSpPr>
          <p:nvPr/>
        </p:nvSpPr>
        <p:spPr bwMode="auto">
          <a:xfrm flipH="1">
            <a:off x="6588125" y="1628775"/>
            <a:ext cx="1439863" cy="1223963"/>
          </a:xfrm>
          <a:prstGeom prst="parallelogram">
            <a:avLst>
              <a:gd name="adj" fmla="val 100625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22538" name="Line 16"/>
          <p:cNvSpPr>
            <a:spLocks noChangeShapeType="1"/>
          </p:cNvSpPr>
          <p:nvPr/>
        </p:nvSpPr>
        <p:spPr bwMode="auto">
          <a:xfrm>
            <a:off x="3563938" y="2852738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539" name="Line 17"/>
          <p:cNvSpPr>
            <a:spLocks noChangeShapeType="1"/>
          </p:cNvSpPr>
          <p:nvPr/>
        </p:nvSpPr>
        <p:spPr bwMode="auto">
          <a:xfrm>
            <a:off x="2411413" y="2852738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540" name="Line 18"/>
          <p:cNvSpPr>
            <a:spLocks noChangeShapeType="1"/>
          </p:cNvSpPr>
          <p:nvPr/>
        </p:nvSpPr>
        <p:spPr bwMode="auto">
          <a:xfrm>
            <a:off x="2411413" y="2997200"/>
            <a:ext cx="1152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541" name="Line 22"/>
          <p:cNvSpPr>
            <a:spLocks noChangeShapeType="1"/>
          </p:cNvSpPr>
          <p:nvPr/>
        </p:nvSpPr>
        <p:spPr bwMode="auto">
          <a:xfrm>
            <a:off x="395288" y="2205038"/>
            <a:ext cx="81375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542" name="Text Box 23"/>
          <p:cNvSpPr txBox="1">
            <a:spLocks noChangeArrowheads="1"/>
          </p:cNvSpPr>
          <p:nvPr/>
        </p:nvSpPr>
        <p:spPr bwMode="auto">
          <a:xfrm>
            <a:off x="8512175" y="2225675"/>
            <a:ext cx="319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en-US"/>
              <a:t>z</a:t>
            </a:r>
          </a:p>
        </p:txBody>
      </p:sp>
      <p:sp>
        <p:nvSpPr>
          <p:cNvPr id="22543" name="Line 29"/>
          <p:cNvSpPr>
            <a:spLocks noChangeShapeType="1"/>
          </p:cNvSpPr>
          <p:nvPr/>
        </p:nvSpPr>
        <p:spPr bwMode="auto">
          <a:xfrm>
            <a:off x="2339975" y="1628775"/>
            <a:ext cx="71438" cy="1223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544" name="AutoShape 30"/>
          <p:cNvSpPr>
            <a:spLocks noChangeArrowheads="1"/>
          </p:cNvSpPr>
          <p:nvPr/>
        </p:nvSpPr>
        <p:spPr bwMode="auto">
          <a:xfrm flipH="1">
            <a:off x="2339975" y="1628775"/>
            <a:ext cx="2376488" cy="1223963"/>
          </a:xfrm>
          <a:prstGeom prst="parallelogram">
            <a:avLst>
              <a:gd name="adj" fmla="val 103104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sp>
        <p:nvSpPr>
          <p:cNvPr id="22545" name="Line 31"/>
          <p:cNvSpPr>
            <a:spLocks noChangeShapeType="1"/>
          </p:cNvSpPr>
          <p:nvPr/>
        </p:nvSpPr>
        <p:spPr bwMode="auto">
          <a:xfrm>
            <a:off x="4859338" y="1628775"/>
            <a:ext cx="0" cy="1223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546" name="Text Box 32"/>
          <p:cNvSpPr txBox="1">
            <a:spLocks noChangeArrowheads="1"/>
          </p:cNvSpPr>
          <p:nvPr/>
        </p:nvSpPr>
        <p:spPr bwMode="auto">
          <a:xfrm rot="-5400000">
            <a:off x="4730750" y="2190750"/>
            <a:ext cx="571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en-US">
                <a:latin typeface="Symbol" charset="2"/>
              </a:rPr>
              <a:t>p</a:t>
            </a:r>
            <a:r>
              <a:rPr lang="it-IT" altLang="en-US"/>
              <a:t>D</a:t>
            </a:r>
          </a:p>
        </p:txBody>
      </p:sp>
      <p:sp>
        <p:nvSpPr>
          <p:cNvPr id="22547" name="Freeform 33"/>
          <p:cNvSpPr>
            <a:spLocks/>
          </p:cNvSpPr>
          <p:nvPr/>
        </p:nvSpPr>
        <p:spPr bwMode="auto">
          <a:xfrm>
            <a:off x="4284663" y="2205038"/>
            <a:ext cx="166687" cy="215900"/>
          </a:xfrm>
          <a:custGeom>
            <a:avLst/>
            <a:gdLst>
              <a:gd name="T0" fmla="*/ 0 w 105"/>
              <a:gd name="T1" fmla="*/ 2147483646 h 136"/>
              <a:gd name="T2" fmla="*/ 2147483646 w 105"/>
              <a:gd name="T3" fmla="*/ 2147483646 h 136"/>
              <a:gd name="T4" fmla="*/ 2147483646 w 105"/>
              <a:gd name="T5" fmla="*/ 0 h 136"/>
              <a:gd name="T6" fmla="*/ 0 60000 65536"/>
              <a:gd name="T7" fmla="*/ 0 60000 65536"/>
              <a:gd name="T8" fmla="*/ 0 60000 65536"/>
              <a:gd name="T9" fmla="*/ 0 w 105"/>
              <a:gd name="T10" fmla="*/ 0 h 136"/>
              <a:gd name="T11" fmla="*/ 105 w 105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5" h="136">
                <a:moveTo>
                  <a:pt x="0" y="136"/>
                </a:moveTo>
                <a:cubicBezTo>
                  <a:pt x="37" y="125"/>
                  <a:pt x="75" y="114"/>
                  <a:pt x="90" y="91"/>
                </a:cubicBezTo>
                <a:cubicBezTo>
                  <a:pt x="105" y="68"/>
                  <a:pt x="90" y="15"/>
                  <a:pt x="9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548" name="Freeform 34"/>
          <p:cNvSpPr>
            <a:spLocks/>
          </p:cNvSpPr>
          <p:nvPr/>
        </p:nvSpPr>
        <p:spPr bwMode="auto">
          <a:xfrm>
            <a:off x="1381125" y="1628775"/>
            <a:ext cx="166688" cy="215900"/>
          </a:xfrm>
          <a:custGeom>
            <a:avLst/>
            <a:gdLst>
              <a:gd name="T0" fmla="*/ 0 w 105"/>
              <a:gd name="T1" fmla="*/ 2147483646 h 136"/>
              <a:gd name="T2" fmla="*/ 2147483646 w 105"/>
              <a:gd name="T3" fmla="*/ 2147483646 h 136"/>
              <a:gd name="T4" fmla="*/ 2147483646 w 105"/>
              <a:gd name="T5" fmla="*/ 0 h 136"/>
              <a:gd name="T6" fmla="*/ 0 60000 65536"/>
              <a:gd name="T7" fmla="*/ 0 60000 65536"/>
              <a:gd name="T8" fmla="*/ 0 60000 65536"/>
              <a:gd name="T9" fmla="*/ 0 w 105"/>
              <a:gd name="T10" fmla="*/ 0 h 136"/>
              <a:gd name="T11" fmla="*/ 105 w 105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5" h="136">
                <a:moveTo>
                  <a:pt x="0" y="136"/>
                </a:moveTo>
                <a:cubicBezTo>
                  <a:pt x="37" y="125"/>
                  <a:pt x="75" y="114"/>
                  <a:pt x="90" y="91"/>
                </a:cubicBezTo>
                <a:cubicBezTo>
                  <a:pt x="105" y="68"/>
                  <a:pt x="90" y="15"/>
                  <a:pt x="9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549" name="Text Box 35"/>
          <p:cNvSpPr txBox="1">
            <a:spLocks noChangeArrowheads="1"/>
          </p:cNvSpPr>
          <p:nvPr/>
        </p:nvSpPr>
        <p:spPr bwMode="auto">
          <a:xfrm>
            <a:off x="4500563" y="2205038"/>
            <a:ext cx="404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en-US">
                <a:latin typeface="Symbol" charset="2"/>
              </a:rPr>
              <a:t>q</a:t>
            </a:r>
          </a:p>
        </p:txBody>
      </p:sp>
      <p:sp>
        <p:nvSpPr>
          <p:cNvPr id="22550" name="Text Box 36"/>
          <p:cNvSpPr txBox="1">
            <a:spLocks noChangeArrowheads="1"/>
          </p:cNvSpPr>
          <p:nvPr/>
        </p:nvSpPr>
        <p:spPr bwMode="auto">
          <a:xfrm>
            <a:off x="1619250" y="1700213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en-US">
                <a:latin typeface="Symbol" charset="2"/>
              </a:rPr>
              <a:t>q</a:t>
            </a:r>
          </a:p>
        </p:txBody>
      </p:sp>
      <p:sp>
        <p:nvSpPr>
          <p:cNvPr id="22551" name="Text Box 24"/>
          <p:cNvSpPr txBox="1">
            <a:spLocks noChangeArrowheads="1"/>
          </p:cNvSpPr>
          <p:nvPr/>
        </p:nvSpPr>
        <p:spPr bwMode="auto">
          <a:xfrm>
            <a:off x="5214938" y="3019425"/>
            <a:ext cx="3714750" cy="338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/>
              <a:t>development of the mandrel in the plane </a:t>
            </a:r>
            <a:endParaRPr lang="it-IT" altLang="en-US" sz="1600" b="1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772400" cy="587375"/>
          </a:xfrm>
        </p:spPr>
        <p:txBody>
          <a:bodyPr/>
          <a:lstStyle/>
          <a:p>
            <a:pPr eaLnBrk="1" hangingPunct="1"/>
            <a:r>
              <a:rPr lang="it-IT" altLang="en-US" b="1"/>
              <a:t>Standard pipes: fiber angle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563" y="1052513"/>
            <a:ext cx="9088437" cy="4114800"/>
          </a:xfrm>
        </p:spPr>
        <p:txBody>
          <a:bodyPr/>
          <a:lstStyle/>
          <a:p>
            <a:pPr eaLnBrk="1" hangingPunct="1"/>
            <a:r>
              <a:rPr lang="it-IT" altLang="en-US" sz="2000" dirty="0"/>
              <a:t>T= </a:t>
            </a:r>
            <a:r>
              <a:rPr lang="en-US" altLang="en-US" sz="2000" dirty="0"/>
              <a:t>resultant force in the </a:t>
            </a:r>
            <a:r>
              <a:rPr lang="en-US" altLang="en-US" sz="2000" dirty="0">
                <a:latin typeface="Symbol" charset="2"/>
              </a:rPr>
              <a:t>a</a:t>
            </a:r>
            <a:r>
              <a:rPr lang="en-US" altLang="en-US" sz="2000" dirty="0"/>
              <a:t> direction (the winding angle), must be determined</a:t>
            </a:r>
            <a:endParaRPr lang="it-IT" altLang="en-US" sz="2000" dirty="0"/>
          </a:p>
          <a:p>
            <a:pPr eaLnBrk="1" hangingPunct="1"/>
            <a:r>
              <a:rPr lang="it-IT" altLang="en-US" sz="2000" dirty="0"/>
              <a:t> </a:t>
            </a:r>
            <a:r>
              <a:rPr lang="it-IT" altLang="en-US" sz="2000" dirty="0" err="1">
                <a:latin typeface="Symbol" charset="2"/>
              </a:rPr>
              <a:t>s</a:t>
            </a:r>
            <a:r>
              <a:rPr lang="it-IT" altLang="en-US" sz="2000" baseline="-25000" dirty="0" err="1">
                <a:latin typeface="Symbol" charset="2"/>
              </a:rPr>
              <a:t>q</a:t>
            </a:r>
            <a:r>
              <a:rPr lang="it-IT" altLang="en-US" sz="2000" dirty="0"/>
              <a:t>= </a:t>
            </a:r>
            <a:r>
              <a:rPr lang="it-IT" altLang="en-US" sz="2000" dirty="0" err="1"/>
              <a:t>circumferential</a:t>
            </a:r>
            <a:r>
              <a:rPr lang="it-IT" altLang="en-US" sz="2000" dirty="0"/>
              <a:t> stress= PR/s (</a:t>
            </a:r>
            <a:r>
              <a:rPr lang="it-IT" altLang="en-US" sz="2000" dirty="0" err="1"/>
              <a:t>Mariotte</a:t>
            </a:r>
            <a:r>
              <a:rPr lang="it-IT" altLang="en-US" sz="2000" dirty="0"/>
              <a:t> </a:t>
            </a:r>
            <a:r>
              <a:rPr lang="it-IT" altLang="en-US" sz="2000" dirty="0" err="1"/>
              <a:t>equation</a:t>
            </a:r>
            <a:r>
              <a:rPr lang="it-IT" altLang="en-US" sz="2000" dirty="0"/>
              <a:t>)</a:t>
            </a:r>
          </a:p>
          <a:p>
            <a:pPr algn="just" eaLnBrk="1" hangingPunct="1"/>
            <a:r>
              <a:rPr lang="it-IT" altLang="en-US" sz="2000" dirty="0"/>
              <a:t> </a:t>
            </a:r>
            <a:r>
              <a:rPr lang="it-IT" altLang="en-US" sz="2000" dirty="0">
                <a:latin typeface="Symbol" charset="2"/>
              </a:rPr>
              <a:t>s</a:t>
            </a:r>
            <a:r>
              <a:rPr lang="it-IT" altLang="en-US" sz="2000" baseline="-25000" dirty="0"/>
              <a:t>x</a:t>
            </a:r>
            <a:r>
              <a:rPr lang="it-IT" altLang="en-US" sz="2000" dirty="0"/>
              <a:t>= </a:t>
            </a:r>
            <a:r>
              <a:rPr lang="it-IT" altLang="en-US" sz="2000" dirty="0" err="1"/>
              <a:t>axial</a:t>
            </a:r>
            <a:r>
              <a:rPr lang="it-IT" altLang="en-US" sz="2000" dirty="0"/>
              <a:t> stress </a:t>
            </a:r>
            <a:r>
              <a:rPr lang="it-IT" altLang="en-US" sz="2000" dirty="0" err="1"/>
              <a:t>that</a:t>
            </a:r>
            <a:r>
              <a:rPr lang="it-IT" altLang="en-US" sz="2000" dirty="0"/>
              <a:t>, for a </a:t>
            </a:r>
            <a:r>
              <a:rPr lang="it-IT" altLang="en-US" sz="2000" dirty="0" err="1"/>
              <a:t>closed</a:t>
            </a:r>
            <a:r>
              <a:rPr lang="it-IT" altLang="en-US" sz="2000" dirty="0"/>
              <a:t> pipe, </a:t>
            </a:r>
            <a:r>
              <a:rPr lang="it-IT" altLang="en-US" sz="2000" dirty="0" err="1"/>
              <a:t>is</a:t>
            </a:r>
            <a:r>
              <a:rPr lang="it-IT" altLang="en-US" sz="2000" dirty="0"/>
              <a:t> </a:t>
            </a:r>
            <a:r>
              <a:rPr lang="it-IT" altLang="en-US" sz="2000" dirty="0" err="1"/>
              <a:t>obtained</a:t>
            </a:r>
            <a:r>
              <a:rPr lang="it-IT" altLang="en-US" sz="2000" dirty="0"/>
              <a:t> from the </a:t>
            </a:r>
            <a:r>
              <a:rPr lang="it-IT" altLang="en-US" sz="2000" dirty="0" err="1"/>
              <a:t>equilibrium</a:t>
            </a:r>
            <a:r>
              <a:rPr lang="it-IT" altLang="en-US" sz="2000" dirty="0"/>
              <a:t> of </a:t>
            </a:r>
            <a:r>
              <a:rPr lang="it-IT" altLang="en-US" sz="2000" dirty="0" err="1"/>
              <a:t>forces</a:t>
            </a:r>
            <a:r>
              <a:rPr lang="it-IT" altLang="en-US" sz="2000" dirty="0"/>
              <a:t> in the x </a:t>
            </a:r>
            <a:r>
              <a:rPr lang="it-IT" altLang="en-US" sz="2000" dirty="0" err="1"/>
              <a:t>direction</a:t>
            </a:r>
            <a:r>
              <a:rPr lang="it-IT" altLang="en-US" sz="2000" dirty="0">
                <a:sym typeface="Wingdings" charset="2"/>
              </a:rPr>
              <a:t></a:t>
            </a:r>
            <a:r>
              <a:rPr lang="it-IT" altLang="en-US" sz="2000" dirty="0"/>
              <a:t> P</a:t>
            </a:r>
            <a:r>
              <a:rPr lang="it-IT" altLang="en-US" sz="2000" dirty="0">
                <a:latin typeface="Symbol" charset="2"/>
              </a:rPr>
              <a:t>p</a:t>
            </a:r>
            <a:r>
              <a:rPr lang="it-IT" altLang="en-US" sz="2000" dirty="0"/>
              <a:t>R</a:t>
            </a:r>
            <a:r>
              <a:rPr lang="it-IT" altLang="en-US" sz="2000" baseline="30000" dirty="0"/>
              <a:t>2</a:t>
            </a:r>
            <a:r>
              <a:rPr lang="it-IT" altLang="en-US" sz="2000" dirty="0"/>
              <a:t>=2</a:t>
            </a:r>
            <a:r>
              <a:rPr lang="it-IT" altLang="en-US" sz="2000" dirty="0">
                <a:latin typeface="Symbol" charset="2"/>
              </a:rPr>
              <a:t>p</a:t>
            </a:r>
            <a:r>
              <a:rPr lang="it-IT" altLang="en-US" sz="2000" dirty="0"/>
              <a:t>Rs</a:t>
            </a:r>
            <a:r>
              <a:rPr lang="it-IT" altLang="en-US" sz="2000" dirty="0">
                <a:latin typeface="Symbol" charset="2"/>
              </a:rPr>
              <a:t>s</a:t>
            </a:r>
            <a:r>
              <a:rPr lang="it-IT" altLang="en-US" sz="2000" baseline="-25000" dirty="0"/>
              <a:t>x</a:t>
            </a:r>
            <a:r>
              <a:rPr lang="it-IT" altLang="en-US" sz="2000" dirty="0"/>
              <a:t> from </a:t>
            </a:r>
            <a:r>
              <a:rPr lang="it-IT" altLang="en-US" sz="2000" dirty="0" err="1"/>
              <a:t>which</a:t>
            </a:r>
            <a:r>
              <a:rPr lang="it-IT" altLang="en-US" sz="2000" dirty="0"/>
              <a:t> </a:t>
            </a:r>
            <a:r>
              <a:rPr lang="it-IT" altLang="en-US" sz="2000" dirty="0">
                <a:latin typeface="Symbol" charset="2"/>
              </a:rPr>
              <a:t>s</a:t>
            </a:r>
            <a:r>
              <a:rPr lang="it-IT" altLang="en-US" sz="2000" baseline="-25000" dirty="0"/>
              <a:t>x</a:t>
            </a:r>
            <a:r>
              <a:rPr lang="it-IT" altLang="en-US" sz="2000" dirty="0"/>
              <a:t>=PR/2s</a:t>
            </a:r>
          </a:p>
          <a:p>
            <a:pPr eaLnBrk="1" hangingPunct="1"/>
            <a:r>
              <a:rPr lang="it-IT" altLang="en-US" sz="2000" dirty="0"/>
              <a:t>Equilibrium </a:t>
            </a:r>
            <a:r>
              <a:rPr lang="en-US" altLang="en-US" sz="2000" dirty="0"/>
              <a:t>of forces on a small surface element of the cylinder with thickness s. 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3419475" y="3573463"/>
            <a:ext cx="5724525" cy="29860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en-US" dirty="0" err="1">
                <a:latin typeface="Symbol" charset="2"/>
              </a:rPr>
              <a:t>s</a:t>
            </a:r>
            <a:r>
              <a:rPr lang="it-IT" altLang="en-US" baseline="-25000" dirty="0" err="1">
                <a:latin typeface="Symbol" charset="2"/>
              </a:rPr>
              <a:t>q</a:t>
            </a:r>
            <a:r>
              <a:rPr lang="it-IT" altLang="en-US" dirty="0"/>
              <a:t>= PR/s=T sen</a:t>
            </a:r>
            <a:r>
              <a:rPr lang="it-IT" altLang="en-US" dirty="0">
                <a:latin typeface="Symbol" charset="2"/>
              </a:rPr>
              <a:t>a</a:t>
            </a:r>
            <a:r>
              <a:rPr lang="it-IT" altLang="en-US" dirty="0"/>
              <a:t> /(dx s)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en-US" dirty="0">
                <a:latin typeface="Symbol" charset="2"/>
              </a:rPr>
              <a:t>s</a:t>
            </a:r>
            <a:r>
              <a:rPr lang="it-IT" altLang="en-US" baseline="-25000" dirty="0"/>
              <a:t>x</a:t>
            </a:r>
            <a:r>
              <a:rPr lang="it-IT" altLang="en-US" dirty="0"/>
              <a:t>= PR/2s=T cos</a:t>
            </a:r>
            <a:r>
              <a:rPr lang="it-IT" altLang="en-US" dirty="0">
                <a:latin typeface="Symbol" charset="2"/>
              </a:rPr>
              <a:t>a</a:t>
            </a:r>
            <a:r>
              <a:rPr lang="it-IT" altLang="en-US" dirty="0"/>
              <a:t> /(dx s tan</a:t>
            </a:r>
            <a:r>
              <a:rPr lang="it-IT" altLang="en-US" dirty="0">
                <a:latin typeface="Symbol" charset="2"/>
              </a:rPr>
              <a:t>a</a:t>
            </a:r>
            <a:r>
              <a:rPr lang="it-IT" altLang="en-US" dirty="0"/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en-US" sz="2000" dirty="0"/>
              <a:t>By </a:t>
            </a:r>
            <a:r>
              <a:rPr lang="it-IT" altLang="en-US" sz="2000" dirty="0" err="1"/>
              <a:t>dividing</a:t>
            </a:r>
            <a:r>
              <a:rPr lang="it-IT" altLang="en-US" sz="2000" dirty="0"/>
              <a:t> </a:t>
            </a:r>
            <a:r>
              <a:rPr lang="it-IT" altLang="en-US" sz="2000" dirty="0" err="1"/>
              <a:t>member</a:t>
            </a:r>
            <a:r>
              <a:rPr lang="it-IT" altLang="en-US" sz="2000" dirty="0"/>
              <a:t> to </a:t>
            </a:r>
            <a:r>
              <a:rPr lang="it-IT" altLang="en-US" sz="2000" dirty="0" err="1"/>
              <a:t>member</a:t>
            </a:r>
            <a:r>
              <a:rPr lang="it-IT" altLang="en-US" sz="2000" dirty="0"/>
              <a:t> one can </a:t>
            </a:r>
            <a:r>
              <a:rPr lang="it-IT" altLang="en-US" sz="2000" dirty="0" err="1"/>
              <a:t>get</a:t>
            </a:r>
            <a:r>
              <a:rPr lang="it-IT" altLang="en-US" sz="2000" dirty="0"/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en-US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en-US" dirty="0"/>
          </a:p>
          <a:p>
            <a:pPr algn="just" eaLnBrk="1" hangingPunct="1">
              <a:spcBef>
                <a:spcPts val="600"/>
              </a:spcBef>
              <a:buFontTx/>
              <a:buNone/>
            </a:pPr>
            <a:r>
              <a:rPr lang="it-IT" altLang="en-US" sz="2200" dirty="0" err="1"/>
              <a:t>Which</a:t>
            </a:r>
            <a:r>
              <a:rPr lang="it-IT" altLang="en-US" sz="2200" dirty="0"/>
              <a:t> </a:t>
            </a:r>
            <a:r>
              <a:rPr lang="it-IT" altLang="en-US" sz="2200" dirty="0" err="1"/>
              <a:t>corresponds</a:t>
            </a:r>
            <a:r>
              <a:rPr lang="it-IT" altLang="en-US" sz="2200" dirty="0"/>
              <a:t> to an angle </a:t>
            </a:r>
            <a:r>
              <a:rPr lang="it-IT" altLang="en-US" sz="2200" dirty="0">
                <a:latin typeface="Symbol" charset="2"/>
              </a:rPr>
              <a:t>a</a:t>
            </a:r>
            <a:r>
              <a:rPr lang="it-IT" altLang="en-US" sz="2200" dirty="0"/>
              <a:t> of 55°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2200" u="sng" dirty="0"/>
              <a:t>For a pressure P the resultant of the forces is </a:t>
            </a:r>
            <a:r>
              <a:rPr lang="it-IT" altLang="en-US" sz="2200" u="sng" dirty="0" err="1"/>
              <a:t>at</a:t>
            </a:r>
            <a:r>
              <a:rPr lang="it-IT" altLang="en-US" sz="2200" u="sng" dirty="0"/>
              <a:t> 55°</a:t>
            </a:r>
            <a:r>
              <a:rPr lang="it-IT" altLang="en-US" sz="2200" u="sng" dirty="0">
                <a:sym typeface="Wingdings" charset="2"/>
              </a:rPr>
              <a:t>standard </a:t>
            </a:r>
            <a:r>
              <a:rPr lang="it-IT" altLang="en-US" sz="2200" u="sng" dirty="0" err="1">
                <a:sym typeface="Wingdings" charset="2"/>
              </a:rPr>
              <a:t>winding</a:t>
            </a:r>
            <a:r>
              <a:rPr lang="it-IT" altLang="en-US" sz="2200" u="sng" dirty="0">
                <a:sym typeface="Wingdings" charset="2"/>
              </a:rPr>
              <a:t> angle</a:t>
            </a:r>
            <a:endParaRPr lang="it-IT" altLang="en-US" sz="2200" u="sng" dirty="0"/>
          </a:p>
        </p:txBody>
      </p:sp>
      <p:grpSp>
        <p:nvGrpSpPr>
          <p:cNvPr id="23557" name="Group 5"/>
          <p:cNvGrpSpPr>
            <a:grpSpLocks/>
          </p:cNvGrpSpPr>
          <p:nvPr/>
        </p:nvGrpSpPr>
        <p:grpSpPr bwMode="auto">
          <a:xfrm>
            <a:off x="-36513" y="3716338"/>
            <a:ext cx="3289301" cy="3070225"/>
            <a:chOff x="191" y="2341"/>
            <a:chExt cx="2072" cy="1934"/>
          </a:xfrm>
        </p:grpSpPr>
        <p:grpSp>
          <p:nvGrpSpPr>
            <p:cNvPr id="23559" name="Group 6"/>
            <p:cNvGrpSpPr>
              <a:grpSpLocks/>
            </p:cNvGrpSpPr>
            <p:nvPr/>
          </p:nvGrpSpPr>
          <p:grpSpPr bwMode="auto">
            <a:xfrm>
              <a:off x="249" y="2432"/>
              <a:ext cx="1043" cy="1588"/>
              <a:chOff x="249" y="2205"/>
              <a:chExt cx="1043" cy="1588"/>
            </a:xfrm>
          </p:grpSpPr>
          <p:grpSp>
            <p:nvGrpSpPr>
              <p:cNvPr id="23579" name="Group 7"/>
              <p:cNvGrpSpPr>
                <a:grpSpLocks/>
              </p:cNvGrpSpPr>
              <p:nvPr/>
            </p:nvGrpSpPr>
            <p:grpSpPr bwMode="auto">
              <a:xfrm>
                <a:off x="612" y="2205"/>
                <a:ext cx="680" cy="1134"/>
                <a:chOff x="612" y="2205"/>
                <a:chExt cx="680" cy="1134"/>
              </a:xfrm>
            </p:grpSpPr>
            <p:sp>
              <p:nvSpPr>
                <p:cNvPr id="23583" name="Line 8"/>
                <p:cNvSpPr>
                  <a:spLocks noChangeShapeType="1"/>
                </p:cNvSpPr>
                <p:nvPr/>
              </p:nvSpPr>
              <p:spPr bwMode="auto">
                <a:xfrm flipV="1">
                  <a:off x="612" y="2205"/>
                  <a:ext cx="680" cy="113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3584" name="Line 9"/>
                <p:cNvSpPr>
                  <a:spLocks noChangeShapeType="1"/>
                </p:cNvSpPr>
                <p:nvPr/>
              </p:nvSpPr>
              <p:spPr bwMode="auto">
                <a:xfrm>
                  <a:off x="612" y="3339"/>
                  <a:ext cx="68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3585" name="Line 10"/>
                <p:cNvSpPr>
                  <a:spLocks noChangeShapeType="1"/>
                </p:cNvSpPr>
                <p:nvPr/>
              </p:nvSpPr>
              <p:spPr bwMode="auto">
                <a:xfrm>
                  <a:off x="1292" y="2205"/>
                  <a:ext cx="0" cy="113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23580" name="Freeform 11"/>
              <p:cNvSpPr>
                <a:spLocks/>
              </p:cNvSpPr>
              <p:nvPr/>
            </p:nvSpPr>
            <p:spPr bwMode="auto">
              <a:xfrm>
                <a:off x="703" y="3158"/>
                <a:ext cx="181" cy="181"/>
              </a:xfrm>
              <a:custGeom>
                <a:avLst/>
                <a:gdLst>
                  <a:gd name="T0" fmla="*/ 0 w 181"/>
                  <a:gd name="T1" fmla="*/ 0 h 181"/>
                  <a:gd name="T2" fmla="*/ 136 w 181"/>
                  <a:gd name="T3" fmla="*/ 45 h 181"/>
                  <a:gd name="T4" fmla="*/ 181 w 181"/>
                  <a:gd name="T5" fmla="*/ 181 h 181"/>
                  <a:gd name="T6" fmla="*/ 0 60000 65536"/>
                  <a:gd name="T7" fmla="*/ 0 60000 65536"/>
                  <a:gd name="T8" fmla="*/ 0 60000 65536"/>
                  <a:gd name="T9" fmla="*/ 0 w 181"/>
                  <a:gd name="T10" fmla="*/ 0 h 181"/>
                  <a:gd name="T11" fmla="*/ 181 w 181"/>
                  <a:gd name="T12" fmla="*/ 181 h 18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1" h="181">
                    <a:moveTo>
                      <a:pt x="0" y="0"/>
                    </a:moveTo>
                    <a:cubicBezTo>
                      <a:pt x="53" y="7"/>
                      <a:pt x="106" y="15"/>
                      <a:pt x="136" y="45"/>
                    </a:cubicBezTo>
                    <a:cubicBezTo>
                      <a:pt x="166" y="75"/>
                      <a:pt x="173" y="128"/>
                      <a:pt x="181" y="181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581" name="Text Box 12"/>
              <p:cNvSpPr txBox="1">
                <a:spLocks noChangeArrowheads="1"/>
              </p:cNvSpPr>
              <p:nvPr/>
            </p:nvSpPr>
            <p:spPr bwMode="auto">
              <a:xfrm>
                <a:off x="839" y="2976"/>
                <a:ext cx="23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it-IT" altLang="en-US" dirty="0">
                    <a:latin typeface="Symbol" charset="2"/>
                  </a:rPr>
                  <a:t>a</a:t>
                </a:r>
              </a:p>
            </p:txBody>
          </p:sp>
          <p:sp>
            <p:nvSpPr>
              <p:cNvPr id="23582" name="Line 13"/>
              <p:cNvSpPr>
                <a:spLocks noChangeShapeType="1"/>
              </p:cNvSpPr>
              <p:nvPr/>
            </p:nvSpPr>
            <p:spPr bwMode="auto">
              <a:xfrm flipH="1">
                <a:off x="249" y="3475"/>
                <a:ext cx="272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23560" name="Line 14"/>
            <p:cNvSpPr>
              <a:spLocks noChangeShapeType="1"/>
            </p:cNvSpPr>
            <p:nvPr/>
          </p:nvSpPr>
          <p:spPr bwMode="auto">
            <a:xfrm flipV="1">
              <a:off x="1292" y="2341"/>
              <a:ext cx="137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3561" name="Line 15"/>
            <p:cNvSpPr>
              <a:spLocks noChangeShapeType="1"/>
            </p:cNvSpPr>
            <p:nvPr/>
          </p:nvSpPr>
          <p:spPr bwMode="auto">
            <a:xfrm flipV="1">
              <a:off x="1292" y="3475"/>
              <a:ext cx="137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3562" name="Line 16"/>
            <p:cNvSpPr>
              <a:spLocks noChangeShapeType="1"/>
            </p:cNvSpPr>
            <p:nvPr/>
          </p:nvSpPr>
          <p:spPr bwMode="auto">
            <a:xfrm>
              <a:off x="1429" y="2341"/>
              <a:ext cx="0" cy="11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3563" name="Text Box 17"/>
            <p:cNvSpPr txBox="1">
              <a:spLocks noChangeArrowheads="1"/>
            </p:cNvSpPr>
            <p:nvPr/>
          </p:nvSpPr>
          <p:spPr bwMode="auto">
            <a:xfrm>
              <a:off x="1338" y="3430"/>
              <a:ext cx="19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en-US"/>
                <a:t>s</a:t>
              </a:r>
            </a:p>
          </p:txBody>
        </p:sp>
        <p:sp>
          <p:nvSpPr>
            <p:cNvPr id="23564" name="Line 18"/>
            <p:cNvSpPr>
              <a:spLocks noChangeShapeType="1"/>
            </p:cNvSpPr>
            <p:nvPr/>
          </p:nvSpPr>
          <p:spPr bwMode="auto">
            <a:xfrm>
              <a:off x="612" y="3566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3565" name="Line 19"/>
            <p:cNvSpPr>
              <a:spLocks noChangeShapeType="1"/>
            </p:cNvSpPr>
            <p:nvPr/>
          </p:nvSpPr>
          <p:spPr bwMode="auto">
            <a:xfrm>
              <a:off x="1292" y="3566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3566" name="Line 20"/>
            <p:cNvSpPr>
              <a:spLocks noChangeShapeType="1"/>
            </p:cNvSpPr>
            <p:nvPr/>
          </p:nvSpPr>
          <p:spPr bwMode="auto">
            <a:xfrm>
              <a:off x="612" y="3748"/>
              <a:ext cx="6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3567" name="Text Box 21"/>
            <p:cNvSpPr txBox="1">
              <a:spLocks noChangeArrowheads="1"/>
            </p:cNvSpPr>
            <p:nvPr/>
          </p:nvSpPr>
          <p:spPr bwMode="auto">
            <a:xfrm>
              <a:off x="826" y="3715"/>
              <a:ext cx="3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en-US"/>
                <a:t>dx</a:t>
              </a:r>
            </a:p>
          </p:txBody>
        </p:sp>
        <p:sp>
          <p:nvSpPr>
            <p:cNvPr id="23568" name="Line 22"/>
            <p:cNvSpPr>
              <a:spLocks noChangeShapeType="1"/>
            </p:cNvSpPr>
            <p:nvPr/>
          </p:nvSpPr>
          <p:spPr bwMode="auto">
            <a:xfrm flipH="1">
              <a:off x="1292" y="2432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3569" name="Line 23"/>
            <p:cNvSpPr>
              <a:spLocks noChangeShapeType="1"/>
            </p:cNvSpPr>
            <p:nvPr/>
          </p:nvSpPr>
          <p:spPr bwMode="auto">
            <a:xfrm flipH="1">
              <a:off x="1292" y="3566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3570" name="Line 24"/>
            <p:cNvSpPr>
              <a:spLocks noChangeShapeType="1"/>
            </p:cNvSpPr>
            <p:nvPr/>
          </p:nvSpPr>
          <p:spPr bwMode="auto">
            <a:xfrm>
              <a:off x="1519" y="2432"/>
              <a:ext cx="0" cy="11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3571" name="Text Box 25"/>
            <p:cNvSpPr txBox="1">
              <a:spLocks noChangeArrowheads="1"/>
            </p:cNvSpPr>
            <p:nvPr/>
          </p:nvSpPr>
          <p:spPr bwMode="auto">
            <a:xfrm>
              <a:off x="1552" y="2668"/>
              <a:ext cx="71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en-US"/>
                <a:t>dx tan</a:t>
              </a:r>
              <a:r>
                <a:rPr lang="it-IT" altLang="en-US">
                  <a:latin typeface="Symbol" charset="2"/>
                </a:rPr>
                <a:t>a</a:t>
              </a:r>
            </a:p>
          </p:txBody>
        </p:sp>
        <p:sp>
          <p:nvSpPr>
            <p:cNvPr id="23572" name="Text Box 26"/>
            <p:cNvSpPr txBox="1">
              <a:spLocks noChangeArrowheads="1"/>
            </p:cNvSpPr>
            <p:nvPr/>
          </p:nvSpPr>
          <p:spPr bwMode="auto">
            <a:xfrm>
              <a:off x="191" y="3987"/>
              <a:ext cx="23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en-US"/>
                <a:t>T</a:t>
              </a:r>
            </a:p>
          </p:txBody>
        </p:sp>
        <p:sp>
          <p:nvSpPr>
            <p:cNvPr id="23573" name="Line 27"/>
            <p:cNvSpPr>
              <a:spLocks noChangeShapeType="1"/>
            </p:cNvSpPr>
            <p:nvPr/>
          </p:nvSpPr>
          <p:spPr bwMode="auto">
            <a:xfrm>
              <a:off x="1383" y="3249"/>
              <a:ext cx="45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3574" name="Text Box 28"/>
            <p:cNvSpPr txBox="1">
              <a:spLocks noChangeArrowheads="1"/>
            </p:cNvSpPr>
            <p:nvPr/>
          </p:nvSpPr>
          <p:spPr bwMode="auto">
            <a:xfrm>
              <a:off x="1824" y="3167"/>
              <a:ext cx="29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en-US">
                  <a:latin typeface="Symbol" charset="2"/>
                </a:rPr>
                <a:t>s</a:t>
              </a:r>
              <a:r>
                <a:rPr lang="it-IT" altLang="en-US" baseline="-25000"/>
                <a:t>x</a:t>
              </a:r>
            </a:p>
          </p:txBody>
        </p:sp>
        <p:sp>
          <p:nvSpPr>
            <p:cNvPr id="23575" name="Line 29"/>
            <p:cNvSpPr>
              <a:spLocks noChangeShapeType="1"/>
            </p:cNvSpPr>
            <p:nvPr/>
          </p:nvSpPr>
          <p:spPr bwMode="auto">
            <a:xfrm flipV="1">
              <a:off x="612" y="3475"/>
              <a:ext cx="137" cy="91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3576" name="Line 30"/>
            <p:cNvSpPr>
              <a:spLocks noChangeShapeType="1"/>
            </p:cNvSpPr>
            <p:nvPr/>
          </p:nvSpPr>
          <p:spPr bwMode="auto">
            <a:xfrm>
              <a:off x="748" y="3475"/>
              <a:ext cx="681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3577" name="Line 31"/>
            <p:cNvSpPr>
              <a:spLocks noChangeShapeType="1"/>
            </p:cNvSpPr>
            <p:nvPr/>
          </p:nvSpPr>
          <p:spPr bwMode="auto">
            <a:xfrm>
              <a:off x="1066" y="3521"/>
              <a:ext cx="0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3578" name="Text Box 32"/>
            <p:cNvSpPr txBox="1">
              <a:spLocks noChangeArrowheads="1"/>
            </p:cNvSpPr>
            <p:nvPr/>
          </p:nvSpPr>
          <p:spPr bwMode="auto">
            <a:xfrm>
              <a:off x="1280" y="3938"/>
              <a:ext cx="29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en-US">
                  <a:latin typeface="Symbol" charset="2"/>
                </a:rPr>
                <a:t>s</a:t>
              </a:r>
              <a:r>
                <a:rPr lang="it-IT" altLang="en-US" baseline="-25000">
                  <a:latin typeface="Symbol" charset="2"/>
                </a:rPr>
                <a:t>q</a:t>
              </a:r>
            </a:p>
          </p:txBody>
        </p:sp>
      </p:grpSp>
      <p:graphicFrame>
        <p:nvGraphicFramePr>
          <p:cNvPr id="23558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8331808"/>
              </p:ext>
            </p:extLst>
          </p:nvPr>
        </p:nvGraphicFramePr>
        <p:xfrm>
          <a:off x="5076825" y="4941888"/>
          <a:ext cx="1943100" cy="547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01309" imgH="253890" progId="Equation.3">
                  <p:embed/>
                </p:oleObj>
              </mc:Choice>
              <mc:Fallback>
                <p:oleObj name="Equation" r:id="rId2" imgW="901309" imgH="253890" progId="Equation.3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825" y="4941888"/>
                        <a:ext cx="1943100" cy="547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88913"/>
            <a:ext cx="7772400" cy="792162"/>
          </a:xfrm>
        </p:spPr>
        <p:txBody>
          <a:bodyPr/>
          <a:lstStyle/>
          <a:p>
            <a:pPr eaLnBrk="1" hangingPunct="1"/>
            <a:r>
              <a:rPr lang="it-IT" altLang="en-US" b="1" dirty="0" err="1"/>
              <a:t>Filament</a:t>
            </a:r>
            <a:r>
              <a:rPr lang="it-IT" altLang="en-US" b="1" dirty="0"/>
              <a:t> </a:t>
            </a:r>
            <a:r>
              <a:rPr lang="it-IT" altLang="en-US" b="1" dirty="0" err="1"/>
              <a:t>Winding</a:t>
            </a:r>
            <a:r>
              <a:rPr lang="it-IT" altLang="en-US" b="1" dirty="0"/>
              <a:t>: </a:t>
            </a:r>
            <a:r>
              <a:rPr lang="it-IT" altLang="en-US" b="1" dirty="0" err="1"/>
              <a:t>movies</a:t>
            </a:r>
            <a:endParaRPr lang="it-IT" altLang="en-US" b="1" dirty="0"/>
          </a:p>
        </p:txBody>
      </p:sp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https://</a:t>
            </a:r>
            <a:r>
              <a:rPr lang="en-GB" dirty="0" err="1"/>
              <a:t>www.youtube.com</a:t>
            </a:r>
            <a:r>
              <a:rPr lang="en-GB" dirty="0"/>
              <a:t>/</a:t>
            </a:r>
            <a:r>
              <a:rPr lang="en-GB" dirty="0" err="1"/>
              <a:t>watch?v</a:t>
            </a:r>
            <a:r>
              <a:rPr lang="en-GB" dirty="0"/>
              <a:t>=ign6W5ENJAA</a:t>
            </a:r>
          </a:p>
          <a:p>
            <a:endParaRPr lang="en-GB" dirty="0"/>
          </a:p>
          <a:p>
            <a:r>
              <a:rPr lang="en-GB" dirty="0"/>
              <a:t>https://</a:t>
            </a:r>
            <a:r>
              <a:rPr lang="en-GB" dirty="0" err="1"/>
              <a:t>www.youtube.com</a:t>
            </a:r>
            <a:r>
              <a:rPr lang="en-GB" dirty="0"/>
              <a:t>/</a:t>
            </a:r>
            <a:r>
              <a:rPr lang="en-GB" dirty="0" err="1"/>
              <a:t>watch?v</a:t>
            </a:r>
            <a:r>
              <a:rPr lang="en-GB" dirty="0"/>
              <a:t>=4ihtyjydzqA</a:t>
            </a:r>
          </a:p>
          <a:p>
            <a:endParaRPr lang="en-GB" dirty="0"/>
          </a:p>
          <a:p>
            <a:r>
              <a:rPr lang="en-GB" dirty="0">
                <a:hlinkClick r:id="rId2"/>
              </a:rPr>
              <a:t>https://www.youtube.com/watch?v=DAdmo8ZCNfU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Continuous process</a:t>
            </a:r>
          </a:p>
          <a:p>
            <a:r>
              <a:rPr lang="en-GB" dirty="0"/>
              <a:t>https://www.youtube.com/watch?v=uePn-UP0xc4</a:t>
            </a:r>
          </a:p>
          <a:p>
            <a:r>
              <a:rPr lang="en-GB" dirty="0">
                <a:hlinkClick r:id="rId3"/>
              </a:rPr>
              <a:t>https://www.youtube.com/watch?v=yDFrWFi64ew</a:t>
            </a:r>
            <a:endParaRPr lang="en-GB" dirty="0"/>
          </a:p>
          <a:p>
            <a:r>
              <a:rPr lang="en-GB" dirty="0"/>
              <a:t>https://www.youtube.com/watch?v=14bVB5KYBsI</a:t>
            </a:r>
          </a:p>
        </p:txBody>
      </p:sp>
    </p:spTree>
    <p:extLst>
      <p:ext uri="{BB962C8B-B14F-4D97-AF65-F5344CB8AC3E}">
        <p14:creationId xmlns:p14="http://schemas.microsoft.com/office/powerpoint/2010/main" val="1888686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88913"/>
            <a:ext cx="7772400" cy="792162"/>
          </a:xfrm>
        </p:spPr>
        <p:txBody>
          <a:bodyPr/>
          <a:lstStyle/>
          <a:p>
            <a:pPr eaLnBrk="1" hangingPunct="1"/>
            <a:r>
              <a:rPr lang="it-IT" altLang="en-US" b="1"/>
              <a:t>Filament Winding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00125"/>
            <a:ext cx="9144000" cy="58578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 b="1" dirty="0"/>
              <a:t>Materials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/>
              <a:t>carbon, glass and </a:t>
            </a:r>
            <a:r>
              <a:rPr lang="en-US" altLang="en-US" sz="1800" dirty="0" err="1"/>
              <a:t>aramide</a:t>
            </a:r>
            <a:r>
              <a:rPr lang="en-US" altLang="en-US" sz="1800" dirty="0"/>
              <a:t> fibers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/>
              <a:t>epoxy, polyester, </a:t>
            </a:r>
            <a:r>
              <a:rPr lang="en-US" altLang="en-US" sz="1800" dirty="0" err="1"/>
              <a:t>vinylester</a:t>
            </a:r>
            <a:r>
              <a:rPr lang="en-US" altLang="en-US" sz="1800" dirty="0"/>
              <a:t> and phenolic matrices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dirty="0"/>
              <a:t>Process characteristics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/>
              <a:t>Impregnation during the process (wet FW) or more rarely with prepregs (dry FW)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/>
              <a:t>Winding angles &gt;10° and &lt;85°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n-US" altLang="en-US" sz="1800" dirty="0"/>
              <a:t>At least 2 degrees of freedom (mandrel rotation and  comb translation). Machines up to 6 degrees of freedom </a:t>
            </a:r>
            <a:r>
              <a:rPr lang="en-US" altLang="en-US" sz="1800" dirty="0">
                <a:sym typeface="Wingdings" charset="2"/>
              </a:rPr>
              <a:t> similar </a:t>
            </a:r>
            <a:r>
              <a:rPr lang="en-US" altLang="en-US" sz="1800">
                <a:sym typeface="Wingdings" charset="2"/>
              </a:rPr>
              <a:t>to ATL </a:t>
            </a:r>
            <a:r>
              <a:rPr lang="en-US" altLang="en-US" sz="1800" dirty="0">
                <a:sym typeface="Wingdings" charset="2"/>
              </a:rPr>
              <a:t>or AFP</a:t>
            </a:r>
            <a:r>
              <a:rPr lang="en-US" altLang="en-US" sz="1800" dirty="0"/>
              <a:t>.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n-US" altLang="en-US" sz="1800" b="1" u="sng" dirty="0">
                <a:solidFill>
                  <a:srgbClr val="0070C0"/>
                </a:solidFill>
              </a:rPr>
              <a:t>Helical winding</a:t>
            </a:r>
            <a:r>
              <a:rPr lang="en-US" altLang="en-US" sz="1800" dirty="0"/>
              <a:t>: </a:t>
            </a:r>
            <a:r>
              <a:rPr lang="en-US" altLang="en-US" sz="1800" dirty="0">
                <a:sym typeface="Symbol" charset="2"/>
              </a:rPr>
              <a:t> </a:t>
            </a:r>
            <a:r>
              <a:rPr lang="en-US" altLang="en-US" sz="1800" dirty="0"/>
              <a:t>angles&gt;20°. The fiber bundles are not wound adjacent to one another. The winding pitch is higher than the bandwidth. Each covering is simulated as  two laminae oriented at </a:t>
            </a:r>
            <a:r>
              <a:rPr lang="en-US" altLang="en-US" sz="1800" u="sng" dirty="0"/>
              <a:t>+</a:t>
            </a:r>
            <a:r>
              <a:rPr lang="en-US" altLang="en-US" sz="1800" dirty="0"/>
              <a:t> </a:t>
            </a:r>
            <a:r>
              <a:rPr lang="en-US" altLang="en-US" sz="1800" dirty="0">
                <a:sym typeface="Symbol" charset="2"/>
              </a:rPr>
              <a:t>. </a:t>
            </a:r>
            <a:r>
              <a:rPr lang="en-US" altLang="en-US" sz="1800" b="1" dirty="0">
                <a:sym typeface="Symbol" charset="2"/>
              </a:rPr>
              <a:t>Hoop</a:t>
            </a:r>
            <a:r>
              <a:rPr lang="en-US" altLang="en-US" sz="1800" dirty="0">
                <a:sym typeface="Symbol" charset="2"/>
              </a:rPr>
              <a:t> winding is performed at   close to 90°. </a:t>
            </a:r>
            <a:endParaRPr lang="en-US" altLang="en-US" sz="1800" dirty="0"/>
          </a:p>
          <a:p>
            <a:pPr lvl="1" algn="just" eaLnBrk="1" hangingPunct="1">
              <a:lnSpc>
                <a:spcPct val="90000"/>
              </a:lnSpc>
            </a:pPr>
            <a:r>
              <a:rPr lang="en-US" altLang="en-US" sz="1800" b="1" u="sng" dirty="0">
                <a:solidFill>
                  <a:srgbClr val="0070C0"/>
                </a:solidFill>
              </a:rPr>
              <a:t>Polar or Planar Winding</a:t>
            </a:r>
            <a:r>
              <a:rPr lang="en-US" altLang="en-US" sz="1800" dirty="0"/>
              <a:t>: </a:t>
            </a:r>
            <a:r>
              <a:rPr lang="en-US" altLang="en-US" sz="1800" dirty="0">
                <a:sym typeface="Symbol" charset="2"/>
              </a:rPr>
              <a:t> </a:t>
            </a:r>
            <a:r>
              <a:rPr lang="en-US" altLang="en-US" sz="1800" dirty="0"/>
              <a:t>angles&lt;20°. Typical winding used for tanks or structures subjected to bending. Longitudinal winding  can be performed only using prepregs and AFP machines 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n-US" altLang="en-US" sz="1800" u="sng" dirty="0"/>
              <a:t>Geodesic fiber path</a:t>
            </a:r>
            <a:r>
              <a:rPr lang="en-US" altLang="en-US" sz="1800" dirty="0"/>
              <a:t>: the fiber is wound on the shortest distance between two points.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b="1" dirty="0">
                <a:solidFill>
                  <a:srgbClr val="0070C0"/>
                </a:solidFill>
              </a:rPr>
              <a:t>Bridging </a:t>
            </a:r>
            <a:r>
              <a:rPr lang="en-US" altLang="en-US" sz="1800" dirty="0"/>
              <a:t>can occur on concave surfaces, also mandrels with flat surfaces are not </a:t>
            </a:r>
            <a:r>
              <a:rPr lang="en-US" altLang="en-US" sz="1800" dirty="0" err="1"/>
              <a:t>suitable</a:t>
            </a:r>
            <a:r>
              <a:rPr lang="en-US" altLang="en-US" sz="1800" dirty="0" err="1">
                <a:sym typeface="Wingdings" charset="2"/>
              </a:rPr>
              <a:t></a:t>
            </a:r>
            <a:r>
              <a:rPr lang="en-US" altLang="en-US" sz="1800" dirty="0" err="1"/>
              <a:t>Only</a:t>
            </a:r>
            <a:r>
              <a:rPr lang="en-US" altLang="en-US" sz="1800" dirty="0"/>
              <a:t> convex surfaces can be wound.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en-US" sz="1800" dirty="0"/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/>
              <a:t>Winding speed variable, up to 150 m/min.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6632"/>
            <a:ext cx="7772400" cy="603920"/>
          </a:xfrm>
        </p:spPr>
        <p:txBody>
          <a:bodyPr/>
          <a:lstStyle/>
          <a:p>
            <a:pPr eaLnBrk="1" hangingPunct="1"/>
            <a:r>
              <a:rPr lang="it-IT" altLang="en-US" b="1" dirty="0" err="1"/>
              <a:t>Mandrel</a:t>
            </a:r>
            <a:r>
              <a:rPr lang="it-IT" altLang="en-US" b="1" dirty="0"/>
              <a:t> </a:t>
            </a:r>
            <a:r>
              <a:rPr lang="it-IT" altLang="en-US" b="1" dirty="0" err="1"/>
              <a:t>materials</a:t>
            </a:r>
            <a:endParaRPr lang="it-IT" altLang="en-US" b="1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800100"/>
            <a:ext cx="8856984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Mandrel characteristics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/>
              <a:t>They must withstand the compression forces caused by the fibers during winding and have a high axial stiffness (</a:t>
            </a:r>
            <a:r>
              <a:rPr lang="en-US" altLang="en-US" sz="1800" dirty="0" err="1"/>
              <a:t>eg.</a:t>
            </a:r>
            <a:r>
              <a:rPr lang="en-US" altLang="en-US" sz="1800" dirty="0"/>
              <a:t> for pipes)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/>
              <a:t>They must retain sufficient mechanical properties at high temperature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/>
              <a:t>They must be easily removed and withstand to the forces applied for extraction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Materials used for mandrels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b="1" dirty="0">
                <a:solidFill>
                  <a:srgbClr val="0070C0"/>
                </a:solidFill>
              </a:rPr>
              <a:t>Not collapsible mandrels </a:t>
            </a:r>
          </a:p>
          <a:p>
            <a:pPr lvl="1" algn="just" eaLnBrk="1" hangingPunct="1">
              <a:lnSpc>
                <a:spcPct val="90000"/>
              </a:lnSpc>
              <a:buFontTx/>
              <a:buNone/>
            </a:pPr>
            <a:r>
              <a:rPr lang="en-US" altLang="en-US" sz="1800" dirty="0"/>
              <a:t>	generally of steel and used for geometries that allow for their extraction ("draft angle")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b="1" dirty="0">
                <a:solidFill>
                  <a:srgbClr val="0070C0"/>
                </a:solidFill>
              </a:rPr>
              <a:t>Collapsible mandrels </a:t>
            </a:r>
            <a:r>
              <a:rPr lang="en-US" altLang="en-US" sz="1800" dirty="0"/>
              <a:t>: removable in metal or more rarely in composite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800" dirty="0"/>
              <a:t>Inflatable rubber mandrels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800" dirty="0"/>
              <a:t>Water soluble (for example mixtures of sand and PVA)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800" dirty="0"/>
              <a:t>Fiber tension is associated to component normal to the mandrel surface which determines a pression P on the mandrel. The reinforcement “move” toward the mandrel axis in presence of a viscous resistance to the radial motion of the fibers will balance according to the Darcy eq: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it-IT" altLang="en-US" sz="1800" dirty="0"/>
              <a:t>			Q/A=-(K/</a:t>
            </a:r>
            <a:r>
              <a:rPr lang="it-IT" altLang="en-US" sz="1800" dirty="0">
                <a:latin typeface="Symbol" charset="2"/>
              </a:rPr>
              <a:t>h</a:t>
            </a:r>
            <a:r>
              <a:rPr lang="it-IT" altLang="en-US" sz="1800" dirty="0"/>
              <a:t>) (</a:t>
            </a:r>
            <a:r>
              <a:rPr lang="it-IT" altLang="en-US" sz="1800" dirty="0">
                <a:latin typeface="Symbol" charset="2"/>
              </a:rPr>
              <a:t>D</a:t>
            </a:r>
            <a:r>
              <a:rPr lang="it-IT" altLang="en-US" sz="1800" dirty="0"/>
              <a:t>P/l)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it-IT" altLang="en-US" sz="1800" dirty="0"/>
          </a:p>
          <a:p>
            <a:pPr marL="0" indent="0" algn="ctr" eaLnBrk="1" hangingPunct="1">
              <a:lnSpc>
                <a:spcPct val="90000"/>
              </a:lnSpc>
              <a:buFontTx/>
              <a:buNone/>
              <a:tabLst>
                <a:tab pos="93663" algn="l"/>
              </a:tabLst>
            </a:pPr>
            <a:r>
              <a:rPr lang="it-IT" altLang="en-US" sz="1800" dirty="0"/>
              <a:t>	</a:t>
            </a:r>
            <a:r>
              <a:rPr lang="it-IT" altLang="en-US" sz="2000" u="sng" dirty="0"/>
              <a:t>A </a:t>
            </a:r>
            <a:r>
              <a:rPr lang="it-IT" altLang="en-US" sz="2000" u="sng" dirty="0" err="1"/>
              <a:t>higher</a:t>
            </a:r>
            <a:r>
              <a:rPr lang="it-IT" altLang="en-US" sz="2000" u="sng" dirty="0"/>
              <a:t> </a:t>
            </a:r>
            <a:r>
              <a:rPr lang="it-IT" altLang="en-US" sz="2000" u="sng" dirty="0" err="1"/>
              <a:t>fiber</a:t>
            </a:r>
            <a:r>
              <a:rPr lang="it-IT" altLang="en-US" sz="2000" u="sng" dirty="0"/>
              <a:t> </a:t>
            </a:r>
            <a:r>
              <a:rPr lang="it-IT" altLang="en-US" sz="2000" u="sng" dirty="0" err="1"/>
              <a:t>content</a:t>
            </a:r>
            <a:r>
              <a:rPr lang="it-IT" altLang="en-US" sz="2000" u="sng" dirty="0"/>
              <a:t> </a:t>
            </a:r>
            <a:r>
              <a:rPr lang="it-IT" altLang="en-US" sz="2000" u="sng" dirty="0" err="1"/>
              <a:t>is</a:t>
            </a:r>
            <a:r>
              <a:rPr lang="it-IT" altLang="en-US" sz="2000" u="sng" dirty="0"/>
              <a:t> </a:t>
            </a:r>
            <a:r>
              <a:rPr lang="it-IT" altLang="en-US" sz="2000" u="sng" dirty="0" err="1"/>
              <a:t>found</a:t>
            </a:r>
            <a:r>
              <a:rPr lang="it-IT" altLang="en-US" sz="2000" u="sng" dirty="0"/>
              <a:t> close to </a:t>
            </a:r>
            <a:r>
              <a:rPr lang="it-IT" altLang="en-US" sz="2000" u="sng" dirty="0" err="1"/>
              <a:t>mandrel</a:t>
            </a:r>
            <a:r>
              <a:rPr lang="it-IT" altLang="en-US" sz="2000" u="sng" dirty="0"/>
              <a:t> </a:t>
            </a:r>
            <a:r>
              <a:rPr lang="it-IT" altLang="en-US" sz="2000" u="sng" dirty="0" err="1"/>
              <a:t>surface</a:t>
            </a:r>
            <a:r>
              <a:rPr lang="it-IT" altLang="en-US" sz="2000" u="sng"/>
              <a:t> and a  </a:t>
            </a:r>
            <a:r>
              <a:rPr lang="it-IT" altLang="en-US" sz="2000" u="sng" dirty="0" err="1"/>
              <a:t>higher</a:t>
            </a:r>
            <a:r>
              <a:rPr lang="it-IT" altLang="en-US" sz="2000" u="sng" dirty="0"/>
              <a:t> </a:t>
            </a:r>
            <a:r>
              <a:rPr lang="it-IT" altLang="en-US" sz="2000" u="sng" dirty="0" err="1"/>
              <a:t>resin</a:t>
            </a:r>
            <a:r>
              <a:rPr lang="it-IT" altLang="en-US" sz="2000" u="sng" dirty="0"/>
              <a:t> </a:t>
            </a:r>
            <a:r>
              <a:rPr lang="it-IT" altLang="en-US" sz="2000" u="sng" dirty="0" err="1"/>
              <a:t>content</a:t>
            </a:r>
            <a:r>
              <a:rPr lang="it-IT" altLang="en-US" sz="2000" u="sng" dirty="0"/>
              <a:t> on the </a:t>
            </a:r>
            <a:r>
              <a:rPr lang="it-IT" altLang="en-US" sz="2000" u="sng" dirty="0" err="1"/>
              <a:t>external</a:t>
            </a:r>
            <a:r>
              <a:rPr lang="it-IT" altLang="en-US" sz="2000" u="sng" dirty="0"/>
              <a:t> side</a:t>
            </a:r>
            <a:endParaRPr lang="en-US" altLang="en-US" sz="2000" u="sng" dirty="0"/>
          </a:p>
          <a:p>
            <a:pPr lvl="1" eaLnBrk="1" hangingPunct="1">
              <a:lnSpc>
                <a:spcPct val="90000"/>
              </a:lnSpc>
            </a:pPr>
            <a:endParaRPr lang="en-US" altLang="en-US" sz="1800" dirty="0"/>
          </a:p>
        </p:txBody>
      </p:sp>
      <p:sp>
        <p:nvSpPr>
          <p:cNvPr id="2" name="Freccia in giù 1">
            <a:extLst>
              <a:ext uri="{FF2B5EF4-FFF2-40B4-BE49-F238E27FC236}">
                <a16:creationId xmlns:a16="http://schemas.microsoft.com/office/drawing/2014/main" id="{D330C1C2-4ECB-FB58-B60A-9BCCA9F2C83A}"/>
              </a:ext>
            </a:extLst>
          </p:cNvPr>
          <p:cNvSpPr/>
          <p:nvPr/>
        </p:nvSpPr>
        <p:spPr bwMode="auto">
          <a:xfrm>
            <a:off x="3779912" y="5733256"/>
            <a:ext cx="288032" cy="288032"/>
          </a:xfrm>
          <a:prstGeom prst="downArrow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7185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eaLnBrk="1" hangingPunct="1"/>
            <a:r>
              <a:rPr lang="it-IT" altLang="en-US" b="1"/>
              <a:t>Collapsible mandrels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484313"/>
            <a:ext cx="8153400" cy="1584325"/>
          </a:xfrm>
        </p:spPr>
        <p:txBody>
          <a:bodyPr/>
          <a:lstStyle/>
          <a:p>
            <a:pPr eaLnBrk="1" hangingPunct="1"/>
            <a:r>
              <a:rPr lang="en-US" altLang="en-US"/>
              <a:t>Experiments on a fuselage of a business jet</a:t>
            </a:r>
            <a:endParaRPr lang="it-IT" altLang="en-US"/>
          </a:p>
          <a:p>
            <a:pPr lvl="1" eaLnBrk="1" hangingPunct="1"/>
            <a:r>
              <a:rPr lang="it-IT" altLang="en-US"/>
              <a:t> composite skin</a:t>
            </a:r>
          </a:p>
          <a:p>
            <a:pPr lvl="1" eaLnBrk="1" hangingPunct="1"/>
            <a:r>
              <a:rPr lang="en-US" altLang="en-US"/>
              <a:t>4 parts of which 2 are removed and 2 others retracted towards the center</a:t>
            </a:r>
            <a:endParaRPr lang="it-IT" altLang="en-US"/>
          </a:p>
        </p:txBody>
      </p:sp>
      <p:pic>
        <p:nvPicPr>
          <p:cNvPr id="30724" name="Picture 4" descr="collapsible_mandrel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588" y="3240088"/>
            <a:ext cx="4824412" cy="361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5" descr="collapsible_mandrel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57550"/>
            <a:ext cx="360045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1912"/>
          </a:xfrm>
        </p:spPr>
        <p:txBody>
          <a:bodyPr/>
          <a:lstStyle/>
          <a:p>
            <a:pPr eaLnBrk="1" hangingPunct="1"/>
            <a:r>
              <a:rPr lang="it-IT" altLang="en-US" b="1" dirty="0" err="1"/>
              <a:t>Typical</a:t>
            </a:r>
            <a:r>
              <a:rPr lang="it-IT" altLang="en-US" b="1" dirty="0"/>
              <a:t> pipe </a:t>
            </a:r>
            <a:r>
              <a:rPr lang="it-IT" altLang="en-US" b="1" dirty="0" err="1"/>
              <a:t>configuration</a:t>
            </a:r>
            <a:endParaRPr lang="it-IT" altLang="en-US" b="1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5275" y="1068288"/>
            <a:ext cx="855345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Pipes are made by a minimum of  2layers up to  to 4 layers. From the inside:</a:t>
            </a:r>
          </a:p>
          <a:p>
            <a:pPr marL="457200" indent="-45720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altLang="en-US" sz="2000" dirty="0"/>
              <a:t>Liner chemical resistant such as: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/>
              <a:t>Thermoplastic polymers (PVC and HDPE but also fluoropolymers)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/>
              <a:t>Composite with C-glass fiber content &lt; 20% or with PET veils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/>
              <a:t>Metallic (especially for pressurized gas)</a:t>
            </a:r>
          </a:p>
          <a:p>
            <a:pPr marL="457200" indent="-45720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altLang="en-US" sz="2200" dirty="0"/>
              <a:t>Fiber reinforced mechanical resistant layer</a:t>
            </a:r>
          </a:p>
          <a:p>
            <a:pPr marL="457200" indent="-45720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altLang="en-US" sz="2200" dirty="0"/>
              <a:t>Wear and impact resistant layer</a:t>
            </a:r>
          </a:p>
          <a:p>
            <a:pPr marL="457200" indent="-45720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altLang="en-US" sz="2200" dirty="0"/>
              <a:t>Thermal insulating layer</a:t>
            </a:r>
          </a:p>
          <a:p>
            <a:pPr marL="457200" indent="-457200" eaLnBrk="1" hangingPunct="1">
              <a:lnSpc>
                <a:spcPct val="90000"/>
              </a:lnSpc>
              <a:buFont typeface="+mj-lt"/>
              <a:buAutoNum type="arabicPeriod"/>
            </a:pPr>
            <a:endParaRPr lang="en-US" altLang="en-US" sz="2200" dirty="0"/>
          </a:p>
          <a:p>
            <a:pPr marL="457200" indent="-457200" eaLnBrk="1" hangingPunct="1">
              <a:lnSpc>
                <a:spcPct val="90000"/>
              </a:lnSpc>
              <a:buFont typeface="+mj-lt"/>
              <a:buAutoNum type="arabicPeriod"/>
            </a:pPr>
            <a:endParaRPr lang="en-US" altLang="en-US" sz="2200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200" dirty="0"/>
              <a:t>Example of a </a:t>
            </a:r>
            <a:r>
              <a:rPr lang="en-US" altLang="en-US" sz="2200" dirty="0" err="1"/>
              <a:t>spoolable</a:t>
            </a:r>
            <a:r>
              <a:rPr lang="en-US" altLang="en-US" sz="2200" dirty="0"/>
              <a:t> pipe for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200" dirty="0"/>
              <a:t>oil and gas</a:t>
            </a:r>
          </a:p>
          <a:p>
            <a:pPr marL="457200" indent="-457200" eaLnBrk="1" hangingPunct="1">
              <a:lnSpc>
                <a:spcPct val="90000"/>
              </a:lnSpc>
              <a:buFont typeface="+mj-lt"/>
              <a:buAutoNum type="arabicPeriod"/>
            </a:pPr>
            <a:endParaRPr lang="en-US" altLang="en-US" sz="2200" dirty="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51B886C5-561E-8F97-6F3D-040ED79F8B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935" y="3557858"/>
            <a:ext cx="5380665" cy="3300141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9854440-B3AB-A860-BFAA-7C859811C85F}"/>
              </a:ext>
            </a:extLst>
          </p:cNvPr>
          <p:cNvSpPr txBox="1"/>
          <p:nvPr/>
        </p:nvSpPr>
        <p:spPr>
          <a:xfrm>
            <a:off x="8604448" y="52292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1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FFB23D-2558-FB38-1709-D853CFBFF3E9}"/>
              </a:ext>
            </a:extLst>
          </p:cNvPr>
          <p:cNvSpPr txBox="1"/>
          <p:nvPr/>
        </p:nvSpPr>
        <p:spPr>
          <a:xfrm>
            <a:off x="7668344" y="4653136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2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4CA838B-B843-DAAD-0D57-E7DC2D12C334}"/>
              </a:ext>
            </a:extLst>
          </p:cNvPr>
          <p:cNvSpPr txBox="1"/>
          <p:nvPr/>
        </p:nvSpPr>
        <p:spPr>
          <a:xfrm>
            <a:off x="6578681" y="4293096"/>
            <a:ext cx="495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3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65F8D77F-2A39-CB83-D061-2B26666C8E87}"/>
              </a:ext>
            </a:extLst>
          </p:cNvPr>
          <p:cNvSpPr txBox="1"/>
          <p:nvPr/>
        </p:nvSpPr>
        <p:spPr>
          <a:xfrm>
            <a:off x="5549709" y="3831431"/>
            <a:ext cx="495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4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75928"/>
          </a:xfrm>
        </p:spPr>
        <p:txBody>
          <a:bodyPr/>
          <a:lstStyle/>
          <a:p>
            <a:pPr eaLnBrk="1" hangingPunct="1"/>
            <a:r>
              <a:rPr lang="it-IT" altLang="en-US" b="1" dirty="0" err="1"/>
              <a:t>Filament</a:t>
            </a:r>
            <a:r>
              <a:rPr lang="it-IT" altLang="en-US" b="1" dirty="0"/>
              <a:t> </a:t>
            </a:r>
            <a:r>
              <a:rPr lang="it-IT" altLang="en-US" b="1" dirty="0" err="1"/>
              <a:t>wound</a:t>
            </a:r>
            <a:r>
              <a:rPr lang="it-IT" altLang="en-US" b="1" dirty="0"/>
              <a:t> </a:t>
            </a:r>
            <a:r>
              <a:rPr lang="it-IT" altLang="en-US" b="1" dirty="0" err="1"/>
              <a:t>pipes</a:t>
            </a:r>
            <a:endParaRPr lang="it-IT" altLang="en-US" b="1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484784"/>
            <a:ext cx="8074610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0362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" y="304800"/>
            <a:ext cx="8553450" cy="1143000"/>
          </a:xfrm>
        </p:spPr>
        <p:txBody>
          <a:bodyPr/>
          <a:lstStyle/>
          <a:p>
            <a:pPr eaLnBrk="1" hangingPunct="1"/>
            <a:r>
              <a:rPr lang="it-IT" altLang="en-US" b="1"/>
              <a:t>Pressure vessels (CNG=Compressed Natural Gas)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50" y="1600200"/>
            <a:ext cx="8553450" cy="5257800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</a:pPr>
            <a:endParaRPr lang="en-US" altLang="en-US" sz="18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57AEAE4-0E6B-4355-8197-B1EC850BAF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500" t="31800" r="22437" b="26200"/>
          <a:stretch/>
        </p:blipFill>
        <p:spPr>
          <a:xfrm>
            <a:off x="-217040" y="1844824"/>
            <a:ext cx="9901100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229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" y="304800"/>
            <a:ext cx="8553450" cy="1143000"/>
          </a:xfrm>
        </p:spPr>
        <p:txBody>
          <a:bodyPr/>
          <a:lstStyle/>
          <a:p>
            <a:pPr eaLnBrk="1" hangingPunct="1"/>
            <a:r>
              <a:rPr lang="it-IT" altLang="en-US" b="1"/>
              <a:t>Pressure vessels (CNG=Compressed Natural Gas)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50" y="1600200"/>
            <a:ext cx="855345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Minimum Burst ratio= Safety factor</a:t>
            </a:r>
          </a:p>
          <a:p>
            <a:pPr eaLnBrk="1" hangingPunct="1">
              <a:lnSpc>
                <a:spcPct val="90000"/>
              </a:lnSpc>
            </a:pPr>
            <a:r>
              <a:rPr lang="it-IT" altLang="en-US" sz="2000" dirty="0" err="1"/>
              <a:t>Cylinder</a:t>
            </a:r>
            <a:r>
              <a:rPr lang="it-IT" altLang="en-US" sz="2000" dirty="0"/>
              <a:t> </a:t>
            </a:r>
            <a:r>
              <a:rPr lang="it-IT" altLang="en-US" sz="2000" dirty="0" err="1"/>
              <a:t>means</a:t>
            </a:r>
            <a:r>
              <a:rPr lang="it-IT" altLang="en-US" sz="2000" dirty="0"/>
              <a:t> </a:t>
            </a:r>
            <a:r>
              <a:rPr lang="it-IT" altLang="en-US" sz="2000" dirty="0" err="1"/>
              <a:t>here</a:t>
            </a:r>
            <a:r>
              <a:rPr lang="it-IT" altLang="en-US" sz="2000" dirty="0"/>
              <a:t> a pressure vessel</a:t>
            </a:r>
            <a:endParaRPr lang="en-US" altLang="en-US" sz="2000" dirty="0"/>
          </a:p>
          <a:p>
            <a:pPr eaLnBrk="1" hangingPunct="1">
              <a:lnSpc>
                <a:spcPct val="90000"/>
              </a:lnSpc>
            </a:pPr>
            <a:endParaRPr lang="it-IT" altLang="en-US" sz="2000" dirty="0"/>
          </a:p>
          <a:p>
            <a:pPr eaLnBrk="1" hangingPunct="1">
              <a:lnSpc>
                <a:spcPct val="90000"/>
              </a:lnSpc>
            </a:pPr>
            <a:endParaRPr lang="it-IT" altLang="en-US" sz="2000" dirty="0"/>
          </a:p>
          <a:p>
            <a:pPr eaLnBrk="1" hangingPunct="1">
              <a:lnSpc>
                <a:spcPct val="90000"/>
              </a:lnSpc>
            </a:pPr>
            <a:endParaRPr lang="it-IT" altLang="en-US" sz="2000" dirty="0"/>
          </a:p>
          <a:p>
            <a:pPr eaLnBrk="1" hangingPunct="1">
              <a:lnSpc>
                <a:spcPct val="90000"/>
              </a:lnSpc>
            </a:pPr>
            <a:endParaRPr lang="it-IT" altLang="en-US" sz="2000" dirty="0"/>
          </a:p>
          <a:p>
            <a:pPr eaLnBrk="1" hangingPunct="1">
              <a:lnSpc>
                <a:spcPct val="90000"/>
              </a:lnSpc>
            </a:pPr>
            <a:endParaRPr lang="it-IT" altLang="en-US" sz="2000" dirty="0"/>
          </a:p>
          <a:p>
            <a:pPr eaLnBrk="1" hangingPunct="1">
              <a:lnSpc>
                <a:spcPct val="90000"/>
              </a:lnSpc>
            </a:pPr>
            <a:endParaRPr lang="it-IT" altLang="en-US" sz="2000" dirty="0"/>
          </a:p>
          <a:p>
            <a:pPr eaLnBrk="1" hangingPunct="1">
              <a:lnSpc>
                <a:spcPct val="90000"/>
              </a:lnSpc>
            </a:pPr>
            <a:endParaRPr lang="it-IT" altLang="en-US" sz="2000" dirty="0"/>
          </a:p>
          <a:p>
            <a:pPr eaLnBrk="1" hangingPunct="1">
              <a:lnSpc>
                <a:spcPct val="90000"/>
              </a:lnSpc>
            </a:pPr>
            <a:endParaRPr lang="it-IT" altLang="en-US" sz="2000" dirty="0"/>
          </a:p>
          <a:p>
            <a:pPr eaLnBrk="1" hangingPunct="1">
              <a:lnSpc>
                <a:spcPct val="90000"/>
              </a:lnSpc>
            </a:pPr>
            <a:endParaRPr lang="it-IT" altLang="en-US" sz="2000" dirty="0"/>
          </a:p>
          <a:p>
            <a:pPr eaLnBrk="1" hangingPunct="1">
              <a:lnSpc>
                <a:spcPct val="90000"/>
              </a:lnSpc>
            </a:pPr>
            <a:endParaRPr lang="it-IT" altLang="en-US" sz="2000" dirty="0"/>
          </a:p>
          <a:p>
            <a:pPr eaLnBrk="1" hangingPunct="1">
              <a:lnSpc>
                <a:spcPct val="90000"/>
              </a:lnSpc>
            </a:pPr>
            <a:endParaRPr lang="it-IT" altLang="en-US" sz="2000" dirty="0"/>
          </a:p>
          <a:p>
            <a:pPr eaLnBrk="1" hangingPunct="1">
              <a:lnSpc>
                <a:spcPct val="90000"/>
              </a:lnSpc>
            </a:pPr>
            <a:endParaRPr lang="it-IT" altLang="en-US" sz="2000" dirty="0"/>
          </a:p>
          <a:p>
            <a:pPr eaLnBrk="1" hangingPunct="1">
              <a:lnSpc>
                <a:spcPct val="90000"/>
              </a:lnSpc>
            </a:pPr>
            <a:r>
              <a:rPr lang="it-IT" altLang="en-US" sz="2000" dirty="0" err="1"/>
              <a:t>Type</a:t>
            </a:r>
            <a:r>
              <a:rPr lang="it-IT" altLang="en-US" sz="2000" dirty="0"/>
              <a:t> 5: full composite pressure vessels</a:t>
            </a:r>
            <a:endParaRPr lang="en-US" altLang="en-US" sz="2000" dirty="0"/>
          </a:p>
          <a:p>
            <a:pPr lvl="1" eaLnBrk="1" hangingPunct="1">
              <a:lnSpc>
                <a:spcPct val="90000"/>
              </a:lnSpc>
            </a:pPr>
            <a:endParaRPr lang="en-US" altLang="en-US" sz="1800" dirty="0"/>
          </a:p>
        </p:txBody>
      </p:sp>
      <p:pic>
        <p:nvPicPr>
          <p:cNvPr id="2765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420938"/>
            <a:ext cx="7513638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olo 1"/>
          <p:cNvSpPr>
            <a:spLocks noGrp="1"/>
          </p:cNvSpPr>
          <p:nvPr>
            <p:ph type="title"/>
          </p:nvPr>
        </p:nvSpPr>
        <p:spPr>
          <a:xfrm>
            <a:off x="611188" y="260350"/>
            <a:ext cx="7772400" cy="1143000"/>
          </a:xfrm>
        </p:spPr>
        <p:txBody>
          <a:bodyPr/>
          <a:lstStyle/>
          <a:p>
            <a:r>
              <a:rPr lang="it-IT" altLang="en-US" dirty="0"/>
              <a:t>Cost breakout of a </a:t>
            </a:r>
            <a:r>
              <a:rPr lang="it-IT" altLang="en-US" u="sng" dirty="0"/>
              <a:t>700 bar H</a:t>
            </a:r>
            <a:r>
              <a:rPr lang="it-IT" altLang="en-US" u="sng" baseline="-25000" dirty="0"/>
              <a:t>2</a:t>
            </a:r>
            <a:r>
              <a:rPr lang="it-IT" altLang="en-US" u="sng" dirty="0"/>
              <a:t> </a:t>
            </a:r>
            <a:r>
              <a:rPr lang="it-IT" altLang="en-US" dirty="0"/>
              <a:t>pressure vessel</a:t>
            </a:r>
            <a:endParaRPr lang="en-US" altLang="en-US" dirty="0"/>
          </a:p>
        </p:txBody>
      </p:sp>
      <p:pic>
        <p:nvPicPr>
          <p:cNvPr id="28675" name="Segnaposto contenut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63592" y="4207175"/>
            <a:ext cx="3706613" cy="2473969"/>
          </a:xfrm>
        </p:spPr>
      </p:pic>
      <p:pic>
        <p:nvPicPr>
          <p:cNvPr id="28676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725" y="1484784"/>
            <a:ext cx="4105275" cy="255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8677" name="Ogget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6685650"/>
              </p:ext>
            </p:extLst>
          </p:nvPr>
        </p:nvGraphicFramePr>
        <p:xfrm>
          <a:off x="0" y="1840384"/>
          <a:ext cx="6324600" cy="440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4" imgW="4130650" imgH="2877312" progId="Origin50.Graph">
                  <p:embed/>
                </p:oleObj>
              </mc:Choice>
              <mc:Fallback>
                <p:oleObj name="Graph" r:id="rId4" imgW="4130650" imgH="2877312" progId="Origin50.Graph">
                  <p:embed/>
                  <p:pic>
                    <p:nvPicPr>
                      <p:cNvPr id="0" name="Oggetto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840384"/>
                        <a:ext cx="6324600" cy="440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olo 1"/>
          <p:cNvSpPr>
            <a:spLocks noGrp="1"/>
          </p:cNvSpPr>
          <p:nvPr>
            <p:ph type="title"/>
          </p:nvPr>
        </p:nvSpPr>
        <p:spPr>
          <a:xfrm>
            <a:off x="685800" y="175831"/>
            <a:ext cx="7772400" cy="360338"/>
          </a:xfrm>
        </p:spPr>
        <p:txBody>
          <a:bodyPr/>
          <a:lstStyle/>
          <a:p>
            <a:r>
              <a:rPr lang="it-IT" altLang="en-US" dirty="0"/>
              <a:t>BMW </a:t>
            </a:r>
            <a:r>
              <a:rPr lang="it-IT" altLang="en-US" dirty="0" err="1"/>
              <a:t>solution</a:t>
            </a:r>
            <a:r>
              <a:rPr lang="it-IT" altLang="en-US" dirty="0"/>
              <a:t>: </a:t>
            </a:r>
            <a:r>
              <a:rPr lang="it-IT" altLang="en-US" dirty="0" err="1"/>
              <a:t>cryo-compressed</a:t>
            </a:r>
            <a:r>
              <a:rPr lang="it-IT" altLang="en-US" dirty="0"/>
              <a:t> tank</a:t>
            </a:r>
            <a:endParaRPr lang="en-US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3CEDAF-B390-CCF9-260F-181CB9206CA7}"/>
              </a:ext>
            </a:extLst>
          </p:cNvPr>
          <p:cNvSpPr txBox="1"/>
          <p:nvPr/>
        </p:nvSpPr>
        <p:spPr>
          <a:xfrm>
            <a:off x="143508" y="5661248"/>
            <a:ext cx="88569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-40 °C: cooling required before refuelling at 700 bar to limit max temp. &lt; 85°C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Cryo-compressed (CcH</a:t>
            </a:r>
            <a:r>
              <a:rPr lang="en-GB" sz="2000" baseline="-25000" dirty="0"/>
              <a:t>2</a:t>
            </a:r>
            <a:r>
              <a:rPr lang="en-GB" sz="2000" dirty="0"/>
              <a:t>) at 350 bar and 80 k </a:t>
            </a:r>
            <a:r>
              <a:rPr lang="en-GB" sz="2000" dirty="0">
                <a:sym typeface="Wingdings" panose="05000000000000000000" pitchFamily="2" charset="2"/>
              </a:rPr>
              <a:t>63kg/m</a:t>
            </a:r>
            <a:r>
              <a:rPr lang="en-GB" sz="2000" baseline="30000" dirty="0">
                <a:sym typeface="Wingdings" panose="05000000000000000000" pitchFamily="2" charset="2"/>
              </a:rPr>
              <a:t>3</a:t>
            </a:r>
            <a:endParaRPr lang="en-GB" sz="2000" baseline="30000" dirty="0"/>
          </a:p>
        </p:txBody>
      </p:sp>
      <p:pic>
        <p:nvPicPr>
          <p:cNvPr id="1026" name="Picture 2" descr="BMW CcH2 storage, cryogenic gas denser than LH2">
            <a:extLst>
              <a:ext uri="{FF2B5EF4-FFF2-40B4-BE49-F238E27FC236}">
                <a16:creationId xmlns:a16="http://schemas.microsoft.com/office/drawing/2014/main" id="{4EAA3045-C0CB-AEBC-D3B3-0AF6741C8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28384"/>
            <a:ext cx="7772400" cy="4577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9B4204D-258A-5B72-3F77-3C3406833E23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699792" y="2348880"/>
            <a:ext cx="72008" cy="2376264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7707247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olo 1"/>
          <p:cNvSpPr>
            <a:spLocks noGrp="1"/>
          </p:cNvSpPr>
          <p:nvPr>
            <p:ph type="title"/>
          </p:nvPr>
        </p:nvSpPr>
        <p:spPr>
          <a:xfrm>
            <a:off x="755650" y="260350"/>
            <a:ext cx="7772400" cy="647700"/>
          </a:xfrm>
        </p:spPr>
        <p:txBody>
          <a:bodyPr/>
          <a:lstStyle/>
          <a:p>
            <a:r>
              <a:rPr lang="it-IT" altLang="it-IT"/>
              <a:t>Impact on carbon fiber market</a:t>
            </a:r>
            <a:endParaRPr lang="en-US" alt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58F1461-5ECA-4B82-BF4F-3BA290155C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463" t="20600" r="20863" b="9402"/>
          <a:stretch/>
        </p:blipFill>
        <p:spPr>
          <a:xfrm>
            <a:off x="3851920" y="1124744"/>
            <a:ext cx="5679991" cy="4896544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B6FA1A73-57AD-4EB3-B44B-3EF023C8D1C5}"/>
              </a:ext>
            </a:extLst>
          </p:cNvPr>
          <p:cNvSpPr txBox="1"/>
          <p:nvPr/>
        </p:nvSpPr>
        <p:spPr>
          <a:xfrm rot="16200000">
            <a:off x="2282552" y="2478088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Tons of Carbon </a:t>
            </a:r>
            <a:r>
              <a:rPr lang="it-IT" dirty="0" err="1"/>
              <a:t>fibers</a:t>
            </a:r>
            <a:r>
              <a:rPr lang="it-IT" dirty="0"/>
              <a:t> 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69D214D-7F75-472B-AFD2-2D8DFD8D0D2C}"/>
              </a:ext>
            </a:extLst>
          </p:cNvPr>
          <p:cNvSpPr txBox="1"/>
          <p:nvPr/>
        </p:nvSpPr>
        <p:spPr>
          <a:xfrm>
            <a:off x="9176" y="1124744"/>
            <a:ext cx="3456383" cy="55092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2000" dirty="0"/>
              <a:t>The graph shows projected carbon fiber usage (metric tons) in Type IV 700-bar compressed H</a:t>
            </a:r>
            <a:r>
              <a:rPr lang="en-US" sz="2000" baseline="-25000" dirty="0"/>
              <a:t>2</a:t>
            </a:r>
            <a:r>
              <a:rPr lang="en-US" sz="2000" dirty="0"/>
              <a:t> gas tanks for the highest production volume fuel cell vehicles (FCV). The table shows that these 2030 projections are conservative, for example, less than 1% of current car production will be FCV in 2030.</a:t>
            </a:r>
          </a:p>
          <a:p>
            <a:endParaRPr lang="en-US" sz="2000" dirty="0"/>
          </a:p>
          <a:p>
            <a:r>
              <a:rPr lang="en-US" sz="2000" dirty="0"/>
              <a:t>In 2020 CF production is estimated in 130 </a:t>
            </a:r>
            <a:r>
              <a:rPr lang="en-US" sz="2000" dirty="0" err="1"/>
              <a:t>ktons</a:t>
            </a: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1200" dirty="0"/>
              <a:t>Composites world Oct. 2021</a:t>
            </a:r>
            <a:endParaRPr lang="it-IT" sz="1200" dirty="0"/>
          </a:p>
        </p:txBody>
      </p:sp>
    </p:spTree>
    <p:extLst>
      <p:ext uri="{BB962C8B-B14F-4D97-AF65-F5344CB8AC3E}">
        <p14:creationId xmlns:p14="http://schemas.microsoft.com/office/powerpoint/2010/main" val="41695934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olo 1"/>
          <p:cNvSpPr>
            <a:spLocks noGrp="1"/>
          </p:cNvSpPr>
          <p:nvPr>
            <p:ph type="title"/>
          </p:nvPr>
        </p:nvSpPr>
        <p:spPr>
          <a:xfrm>
            <a:off x="755650" y="260350"/>
            <a:ext cx="7772400" cy="647700"/>
          </a:xfrm>
        </p:spPr>
        <p:txBody>
          <a:bodyPr/>
          <a:lstStyle/>
          <a:p>
            <a:r>
              <a:rPr lang="it-IT" altLang="it-IT" dirty="0"/>
              <a:t>Applications: </a:t>
            </a:r>
            <a:r>
              <a:rPr lang="it-IT" altLang="it-IT" dirty="0" err="1"/>
              <a:t>rail</a:t>
            </a:r>
            <a:r>
              <a:rPr lang="it-IT" altLang="it-IT" dirty="0"/>
              <a:t> and buses</a:t>
            </a:r>
            <a:endParaRPr lang="en-US" altLang="it-IT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69D214D-7F75-472B-AFD2-2D8DFD8D0D2C}"/>
              </a:ext>
            </a:extLst>
          </p:cNvPr>
          <p:cNvSpPr txBox="1"/>
          <p:nvPr/>
        </p:nvSpPr>
        <p:spPr>
          <a:xfrm>
            <a:off x="179512" y="1052736"/>
            <a:ext cx="3456383" cy="39703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2000" dirty="0"/>
              <a:t> Alstom has sold 41 </a:t>
            </a:r>
            <a:r>
              <a:rPr lang="en-US" sz="2000" dirty="0" err="1"/>
              <a:t>Coradia</a:t>
            </a:r>
            <a:r>
              <a:rPr lang="en-US" sz="2000" dirty="0"/>
              <a:t> </a:t>
            </a:r>
            <a:r>
              <a:rPr lang="en-US" sz="2000" dirty="0" err="1"/>
              <a:t>iLint</a:t>
            </a:r>
            <a:r>
              <a:rPr lang="en-US" sz="2000" dirty="0"/>
              <a:t> H</a:t>
            </a:r>
            <a:r>
              <a:rPr lang="en-US" sz="2000" baseline="-25000" dirty="0"/>
              <a:t>2</a:t>
            </a:r>
            <a:r>
              <a:rPr lang="en-US" sz="2000" dirty="0"/>
              <a:t> trains to Germany </a:t>
            </a:r>
          </a:p>
          <a:p>
            <a:r>
              <a:rPr lang="en-US" sz="2000" dirty="0"/>
              <a:t>With a 1,000-kilometer range and a top speed of 140 km/hour, it matches current regional train performance. Its two-car units use 24 Type IV tanks housed in a rooftop compartment atop each car, which also contains</a:t>
            </a:r>
          </a:p>
          <a:p>
            <a:r>
              <a:rPr lang="en-US" sz="2000" dirty="0"/>
              <a:t> the fuel cells.</a:t>
            </a:r>
          </a:p>
          <a:p>
            <a:endParaRPr lang="en-US" sz="2000" dirty="0"/>
          </a:p>
          <a:p>
            <a:endParaRPr lang="en-US" sz="2000" dirty="0"/>
          </a:p>
          <a:p>
            <a:r>
              <a:rPr lang="en-US" sz="1200" dirty="0"/>
              <a:t>Composites world Oct. 2021</a:t>
            </a:r>
            <a:endParaRPr lang="it-IT" sz="1200" dirty="0"/>
          </a:p>
        </p:txBody>
      </p:sp>
      <p:pic>
        <p:nvPicPr>
          <p:cNvPr id="35842" name="Picture 2" descr="coradia-ilint-treno-idrogeno-celle-combustibile-germania-sassonia-alstom-eba-passeggeri-CuE">
            <a:extLst>
              <a:ext uri="{FF2B5EF4-FFF2-40B4-BE49-F238E27FC236}">
                <a16:creationId xmlns:a16="http://schemas.microsoft.com/office/drawing/2014/main" id="{9DCD64EE-BF07-4E5D-AC19-AEDF64097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96671"/>
            <a:ext cx="8640960" cy="1813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4" name="Picture 4" descr="Il treno Alstom Coradia iLint alimentato a idrogeno.">
            <a:extLst>
              <a:ext uri="{FF2B5EF4-FFF2-40B4-BE49-F238E27FC236}">
                <a16:creationId xmlns:a16="http://schemas.microsoft.com/office/drawing/2014/main" id="{A560F230-883F-418C-95FE-D817D3C953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09" b="9508"/>
          <a:stretch/>
        </p:blipFill>
        <p:spPr bwMode="auto">
          <a:xfrm>
            <a:off x="3603947" y="1700808"/>
            <a:ext cx="5271204" cy="2157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35721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eaLnBrk="1" hangingPunct="1"/>
            <a:r>
              <a:rPr lang="it-IT" altLang="en-US" b="1"/>
              <a:t>Complex shapes</a:t>
            </a:r>
          </a:p>
        </p:txBody>
      </p:sp>
      <p:pic>
        <p:nvPicPr>
          <p:cNvPr id="3174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628775"/>
            <a:ext cx="6481762" cy="486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75928"/>
          </a:xfrm>
        </p:spPr>
        <p:txBody>
          <a:bodyPr/>
          <a:lstStyle/>
          <a:p>
            <a:pPr eaLnBrk="1" hangingPunct="1"/>
            <a:r>
              <a:rPr lang="it-IT" altLang="en-US" b="1" dirty="0"/>
              <a:t>High performance </a:t>
            </a:r>
            <a:r>
              <a:rPr lang="it-IT" altLang="en-US" b="1" dirty="0" err="1"/>
              <a:t>composites</a:t>
            </a:r>
            <a:endParaRPr lang="it-IT" altLang="en-US" b="1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1196752"/>
            <a:ext cx="5832648" cy="520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996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eaLnBrk="1" hangingPunct="1"/>
            <a:r>
              <a:rPr lang="it-IT" altLang="en-US" b="1"/>
              <a:t>Filament winding: critical parameters 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114800"/>
          </a:xfrm>
        </p:spPr>
        <p:txBody>
          <a:bodyPr/>
          <a:lstStyle/>
          <a:p>
            <a:pPr eaLnBrk="1" hangingPunct="1"/>
            <a:r>
              <a:rPr lang="it-IT" altLang="en-US" sz="2000"/>
              <a:t>Resin viscosity for wet FW (tipically 0.3-1.5 Pa*s) </a:t>
            </a:r>
          </a:p>
          <a:p>
            <a:pPr eaLnBrk="1" hangingPunct="1"/>
            <a:r>
              <a:rPr lang="it-IT" altLang="en-US" sz="2000"/>
              <a:t>Pot life</a:t>
            </a:r>
          </a:p>
          <a:p>
            <a:pPr eaLnBrk="1" hangingPunct="1"/>
            <a:r>
              <a:rPr lang="it-IT" altLang="en-US" sz="2000"/>
              <a:t>Fiber tension (slippage, radial movement and bridging)</a:t>
            </a:r>
          </a:p>
          <a:p>
            <a:pPr eaLnBrk="1" hangingPunct="1"/>
            <a:r>
              <a:rPr lang="it-IT" altLang="en-US" sz="2000"/>
              <a:t>Resin content and distribution</a:t>
            </a:r>
          </a:p>
          <a:p>
            <a:pPr eaLnBrk="1" hangingPunct="1"/>
            <a:r>
              <a:rPr lang="it-IT" altLang="en-US" sz="2000"/>
              <a:t>Adhesion among different layers (e.g. between liner and mechanical resistant layer)</a:t>
            </a:r>
          </a:p>
          <a:p>
            <a:pPr eaLnBrk="1" hangingPunct="1"/>
            <a:r>
              <a:rPr lang="it-IT" altLang="en-US" sz="2000"/>
              <a:t>Curing conditions</a:t>
            </a:r>
          </a:p>
          <a:p>
            <a:pPr lvl="1" eaLnBrk="1" hangingPunct="1"/>
            <a:r>
              <a:rPr lang="it-IT" altLang="en-US" sz="1800"/>
              <a:t>Room temperature and eventual post-curing</a:t>
            </a:r>
          </a:p>
          <a:p>
            <a:pPr lvl="1" eaLnBrk="1" hangingPunct="1"/>
            <a:r>
              <a:rPr lang="it-IT" altLang="en-US" sz="1800"/>
              <a:t>IR lamps and eventual post-curing</a:t>
            </a:r>
          </a:p>
          <a:p>
            <a:pPr lvl="1" eaLnBrk="1" hangingPunct="1"/>
            <a:r>
              <a:rPr lang="it-IT" altLang="en-US" sz="1800"/>
              <a:t>Oven</a:t>
            </a:r>
          </a:p>
          <a:p>
            <a:pPr lvl="1" eaLnBrk="1" hangingPunct="1"/>
            <a:r>
              <a:rPr lang="it-IT" altLang="en-US" sz="1800"/>
              <a:t>Autoclave with vacuum bag</a:t>
            </a:r>
          </a:p>
          <a:p>
            <a:pPr lvl="1" eaLnBrk="1" hangingPunct="1"/>
            <a:r>
              <a:rPr lang="it-IT" altLang="en-US" sz="1800"/>
              <a:t>UV lamps</a:t>
            </a:r>
          </a:p>
          <a:p>
            <a:pPr lvl="1" eaLnBrk="1" hangingPunct="1"/>
            <a:endParaRPr lang="it-IT" altLang="en-US" sz="18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GB" altLang="en-US" b="1"/>
              <a:t>Filament winding: process modeling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76400"/>
            <a:ext cx="7772400" cy="4114800"/>
          </a:xfrm>
        </p:spPr>
        <p:txBody>
          <a:bodyPr/>
          <a:lstStyle/>
          <a:p>
            <a:pPr eaLnBrk="1" hangingPunct="1"/>
            <a:r>
              <a:rPr lang="it-IT" altLang="en-US" sz="2000" dirty="0" err="1"/>
              <a:t>Submodels</a:t>
            </a:r>
            <a:endParaRPr lang="it-IT" altLang="en-US" sz="2000" dirty="0"/>
          </a:p>
          <a:p>
            <a:pPr lvl="1" algn="just" eaLnBrk="1" hangingPunct="1"/>
            <a:r>
              <a:rPr lang="en-US" altLang="en-US" sz="1800" dirty="0"/>
              <a:t>Fiber location (layer alternation of layers and pattern design, thickness of layers, fiber content, final thickness)</a:t>
            </a:r>
          </a:p>
          <a:p>
            <a:pPr lvl="1" eaLnBrk="1" hangingPunct="1"/>
            <a:r>
              <a:rPr lang="it-IT" altLang="en-US" sz="1800" dirty="0"/>
              <a:t>Energy balance in the </a:t>
            </a:r>
            <a:r>
              <a:rPr lang="it-IT" altLang="en-US" sz="1800" dirty="0" err="1"/>
              <a:t>mandrel</a:t>
            </a:r>
            <a:r>
              <a:rPr lang="it-IT" altLang="en-US" sz="1800" dirty="0"/>
              <a:t> (H= 0) and in the composite:</a:t>
            </a:r>
          </a:p>
          <a:p>
            <a:pPr lvl="1" eaLnBrk="1" hangingPunct="1"/>
            <a:endParaRPr lang="it-IT" altLang="en-US" sz="1800" dirty="0"/>
          </a:p>
          <a:p>
            <a:pPr lvl="1" eaLnBrk="1" hangingPunct="1"/>
            <a:endParaRPr lang="it-IT" altLang="en-US" sz="1800" dirty="0"/>
          </a:p>
          <a:p>
            <a:pPr lvl="1" eaLnBrk="1" hangingPunct="1"/>
            <a:endParaRPr lang="it-IT" altLang="en-US" sz="1800" dirty="0"/>
          </a:p>
          <a:p>
            <a:pPr lvl="1" eaLnBrk="1" hangingPunct="1"/>
            <a:endParaRPr lang="it-IT" altLang="en-US" sz="1800" dirty="0"/>
          </a:p>
          <a:p>
            <a:pPr lvl="1" eaLnBrk="1" hangingPunct="1"/>
            <a:r>
              <a:rPr lang="it-IT" altLang="en-US" sz="1800" dirty="0" err="1"/>
              <a:t>Kinetic</a:t>
            </a:r>
            <a:r>
              <a:rPr lang="it-IT" altLang="en-US" sz="1800" dirty="0"/>
              <a:t>: d</a:t>
            </a:r>
            <a:r>
              <a:rPr lang="it-IT" altLang="en-US" sz="1800" dirty="0">
                <a:latin typeface="Symbol" charset="2"/>
              </a:rPr>
              <a:t>a</a:t>
            </a:r>
            <a:r>
              <a:rPr lang="it-IT" altLang="en-US" sz="1800" dirty="0"/>
              <a:t>/</a:t>
            </a:r>
            <a:r>
              <a:rPr lang="it-IT" altLang="en-US" sz="1800" dirty="0" err="1"/>
              <a:t>dt</a:t>
            </a:r>
            <a:r>
              <a:rPr lang="it-IT" altLang="en-US" sz="1800" dirty="0"/>
              <a:t>=K(T)f(</a:t>
            </a:r>
            <a:r>
              <a:rPr lang="it-IT" altLang="en-US" sz="1800" dirty="0">
                <a:latin typeface="Symbol" charset="2"/>
              </a:rPr>
              <a:t>a</a:t>
            </a:r>
            <a:r>
              <a:rPr lang="it-IT" altLang="en-US" sz="1800" dirty="0"/>
              <a:t>)</a:t>
            </a:r>
          </a:p>
          <a:p>
            <a:pPr lvl="1" eaLnBrk="1" hangingPunct="1"/>
            <a:r>
              <a:rPr lang="it-IT" altLang="en-US" sz="1800" dirty="0" err="1"/>
              <a:t>Rheological</a:t>
            </a:r>
            <a:r>
              <a:rPr lang="it-IT" altLang="en-US" sz="1800" dirty="0"/>
              <a:t>: </a:t>
            </a:r>
            <a:r>
              <a:rPr lang="it-IT" altLang="en-US" sz="1800" dirty="0">
                <a:latin typeface="Symbol" charset="2"/>
              </a:rPr>
              <a:t>h</a:t>
            </a:r>
            <a:r>
              <a:rPr lang="it-IT" altLang="en-US" sz="1800" dirty="0"/>
              <a:t>=</a:t>
            </a:r>
            <a:r>
              <a:rPr lang="it-IT" altLang="en-US" sz="1800" dirty="0">
                <a:latin typeface="Symbol" charset="2"/>
              </a:rPr>
              <a:t>h</a:t>
            </a:r>
            <a:r>
              <a:rPr lang="it-IT" altLang="en-US" sz="1800" dirty="0"/>
              <a:t>(</a:t>
            </a:r>
            <a:r>
              <a:rPr lang="it-IT" altLang="en-US" sz="1800" dirty="0" err="1"/>
              <a:t>T,</a:t>
            </a:r>
            <a:r>
              <a:rPr lang="it-IT" altLang="en-US" sz="1800" dirty="0" err="1">
                <a:latin typeface="Symbol" charset="2"/>
              </a:rPr>
              <a:t>a</a:t>
            </a:r>
            <a:r>
              <a:rPr lang="it-IT" altLang="en-US" sz="1800" dirty="0"/>
              <a:t>)</a:t>
            </a:r>
          </a:p>
          <a:p>
            <a:pPr lvl="1" eaLnBrk="1" hangingPunct="1"/>
            <a:r>
              <a:rPr lang="en-US" altLang="en-US" sz="1800" dirty="0"/>
              <a:t>Stress state caused by the tension of the fibers and by the curing effects and temperature</a:t>
            </a:r>
            <a:endParaRPr lang="it-IT" altLang="en-US" sz="1800" dirty="0"/>
          </a:p>
        </p:txBody>
      </p:sp>
      <p:sp>
        <p:nvSpPr>
          <p:cNvPr id="34820" name="Rectangle 5"/>
          <p:cNvSpPr>
            <a:spLocks noChangeArrowheads="1"/>
          </p:cNvSpPr>
          <p:nvPr/>
        </p:nvSpPr>
        <p:spPr bwMode="auto">
          <a:xfrm>
            <a:off x="3443288" y="31861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/>
          </a:p>
        </p:txBody>
      </p:sp>
      <p:graphicFrame>
        <p:nvGraphicFramePr>
          <p:cNvPr id="34821" name="Object 4"/>
          <p:cNvGraphicFramePr>
            <a:graphicFrameLocks noChangeAspect="1"/>
          </p:cNvGraphicFramePr>
          <p:nvPr/>
        </p:nvGraphicFramePr>
        <p:xfrm>
          <a:off x="2627313" y="3213100"/>
          <a:ext cx="4267200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60600" imgH="482600" progId="Equation.3">
                  <p:embed/>
                </p:oleObj>
              </mc:Choice>
              <mc:Fallback>
                <p:oleObj name="Equation" r:id="rId3" imgW="2260600" imgH="482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3213100"/>
                        <a:ext cx="4267200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9557</TotalTime>
  <Words>1824</Words>
  <Application>Microsoft Office PowerPoint</Application>
  <PresentationFormat>On-screen Show (4:3)</PresentationFormat>
  <Paragraphs>240</Paragraphs>
  <Slides>37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37</vt:i4>
      </vt:variant>
    </vt:vector>
  </HeadingPairs>
  <TitlesOfParts>
    <vt:vector size="45" baseType="lpstr">
      <vt:lpstr>Arial</vt:lpstr>
      <vt:lpstr>Symbol</vt:lpstr>
      <vt:lpstr>Times New Roman</vt:lpstr>
      <vt:lpstr>Wingdings</vt:lpstr>
      <vt:lpstr>Struttura predefinita</vt:lpstr>
      <vt:lpstr>Microsoft Word Picture</vt:lpstr>
      <vt:lpstr>Equation</vt:lpstr>
      <vt:lpstr>Graph</vt:lpstr>
      <vt:lpstr>Filament winding</vt:lpstr>
      <vt:lpstr>Filament winding equipment</vt:lpstr>
      <vt:lpstr>Filament winding of prepregs</vt:lpstr>
      <vt:lpstr>Filament winding equipment</vt:lpstr>
      <vt:lpstr>fiber placement or filament winding ?</vt:lpstr>
      <vt:lpstr>Defects in fiber placement multi-tow</vt:lpstr>
      <vt:lpstr>Filament winding: fiber impregnation</vt:lpstr>
      <vt:lpstr>Filament winding: fiber impregnation</vt:lpstr>
      <vt:lpstr>Filament winding: fiber feeding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Filament Winding: winding patterns </vt:lpstr>
      <vt:lpstr>Filament Winding: winding parameters </vt:lpstr>
      <vt:lpstr>Helical windings on cylindrical surfaces</vt:lpstr>
      <vt:lpstr>Helical windings on cylindrical surfaces</vt:lpstr>
      <vt:lpstr>Helical windings on cylindrical surfaces</vt:lpstr>
      <vt:lpstr>Helical windings on cylindrical surfaces</vt:lpstr>
      <vt:lpstr>Standard pipes: fiber angle</vt:lpstr>
      <vt:lpstr>Filament Winding: movies</vt:lpstr>
      <vt:lpstr>Filament Winding</vt:lpstr>
      <vt:lpstr>Mandrel materials</vt:lpstr>
      <vt:lpstr>Collapsible mandrels</vt:lpstr>
      <vt:lpstr>Typical pipe configuration</vt:lpstr>
      <vt:lpstr>Filament wound pipes</vt:lpstr>
      <vt:lpstr>Pressure vessels (CNG=Compressed Natural Gas)</vt:lpstr>
      <vt:lpstr>Pressure vessels (CNG=Compressed Natural Gas)</vt:lpstr>
      <vt:lpstr>Cost breakout of a 700 bar H2 pressure vessel</vt:lpstr>
      <vt:lpstr>BMW solution: cryo-compressed tank</vt:lpstr>
      <vt:lpstr>Impact on carbon fiber market</vt:lpstr>
      <vt:lpstr>Applications: rail and buses</vt:lpstr>
      <vt:lpstr>Complex shapes</vt:lpstr>
      <vt:lpstr>High performance composites</vt:lpstr>
      <vt:lpstr>Filament winding: critical parameters </vt:lpstr>
      <vt:lpstr>Filament winding: process modeling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Filament winding</dc:title>
  <dc:creator>Utente di Microsoft Office</dc:creator>
  <cp:lastModifiedBy>Alfonso Maffezzoli</cp:lastModifiedBy>
  <cp:revision>40</cp:revision>
  <dcterms:created xsi:type="dcterms:W3CDTF">2020-03-22T17:51:26Z</dcterms:created>
  <dcterms:modified xsi:type="dcterms:W3CDTF">2025-11-18T10:38:15Z</dcterms:modified>
</cp:coreProperties>
</file>