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95" r:id="rId2"/>
    <p:sldId id="258" r:id="rId3"/>
    <p:sldId id="274" r:id="rId4"/>
    <p:sldId id="264" r:id="rId5"/>
    <p:sldId id="298" r:id="rId6"/>
    <p:sldId id="300" r:id="rId7"/>
    <p:sldId id="299" r:id="rId8"/>
    <p:sldId id="266" r:id="rId9"/>
    <p:sldId id="267" r:id="rId10"/>
    <p:sldId id="283" r:id="rId11"/>
    <p:sldId id="277" r:id="rId12"/>
    <p:sldId id="261" r:id="rId13"/>
    <p:sldId id="265" r:id="rId14"/>
    <p:sldId id="263" r:id="rId15"/>
    <p:sldId id="279" r:id="rId16"/>
    <p:sldId id="278" r:id="rId17"/>
    <p:sldId id="305" r:id="rId18"/>
    <p:sldId id="286" r:id="rId19"/>
    <p:sldId id="271" r:id="rId20"/>
    <p:sldId id="272" r:id="rId21"/>
    <p:sldId id="273" r:id="rId22"/>
    <p:sldId id="302" r:id="rId23"/>
    <p:sldId id="301" r:id="rId24"/>
    <p:sldId id="304" r:id="rId25"/>
    <p:sldId id="303" r:id="rId26"/>
    <p:sldId id="306" r:id="rId27"/>
  </p:sldIdLst>
  <p:sldSz cx="9144000" cy="6858000" type="screen4x3"/>
  <p:notesSz cx="6858000" cy="97742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56CB"/>
    <a:srgbClr val="8585E1"/>
    <a:srgbClr val="FB0735"/>
    <a:srgbClr val="FF81FF"/>
    <a:srgbClr val="69DB84"/>
    <a:srgbClr val="63D197"/>
    <a:srgbClr val="CDDD57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/>
    <p:restoredTop sz="94776"/>
  </p:normalViewPr>
  <p:slideViewPr>
    <p:cSldViewPr>
      <p:cViewPr varScale="1">
        <p:scale>
          <a:sx n="93" d="100"/>
          <a:sy n="93" d="100"/>
        </p:scale>
        <p:origin x="14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6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107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107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C2ECD910-14EE-CF44-8CD8-909ABB8EA7D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59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0" y="733425"/>
            <a:ext cx="48895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43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3438"/>
            <a:ext cx="50292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Fare clic per modificare gli stili del testo dello schema</a:t>
            </a:r>
          </a:p>
          <a:p>
            <a:pPr lvl="1"/>
            <a:r>
              <a:rPr lang="en-GB" noProof="0"/>
              <a:t>Secondo livello</a:t>
            </a:r>
          </a:p>
          <a:p>
            <a:pPr lvl="2"/>
            <a:r>
              <a:rPr lang="en-GB" noProof="0"/>
              <a:t>Terzo livello</a:t>
            </a:r>
          </a:p>
          <a:p>
            <a:pPr lvl="3"/>
            <a:r>
              <a:rPr lang="en-GB" noProof="0"/>
              <a:t>Quarto livello</a:t>
            </a:r>
          </a:p>
          <a:p>
            <a:pPr lvl="4"/>
            <a:r>
              <a:rPr lang="en-GB" noProof="0"/>
              <a:t>Quinto livello</a:t>
            </a:r>
          </a:p>
        </p:txBody>
      </p:sp>
      <p:sp>
        <p:nvSpPr>
          <p:cNvPr id="1843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2F34140E-C8EA-9342-A685-CB774226E2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4211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E6F9153D-6F2F-6746-B6D6-7D5627A8D9FE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it-IT" altLang="en-US">
              <a:latin typeface="Times New Roman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285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1DAFA12F-1EF2-A744-ABEE-8AE0D7A2E8A3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18434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18435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en-US" altLang="en-US" sz="2400">
              <a:latin typeface="Times New Roman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33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0133E8B3-4262-AF47-B89A-538DB155E470}" type="slidenum">
              <a:rPr lang="en-GB" altLang="en-US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it-IT" altLang="en-US" sz="1000">
              <a:latin typeface="Times New Roman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3521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52AA9DE2-8D51-AE48-9166-5C323522FAD6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en-US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9033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587DC7CF-C3AC-2F47-A906-E1DCF320B068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en-US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734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74824F0D-62E2-C840-AB04-212DB96ED9F1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en-US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2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58DAD230-E6A3-0846-BEA9-190DC15AA73A}" type="slidenum">
              <a:rPr lang="en-GB" altLang="en-US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en-US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6285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4D85F67A-5075-7343-8E41-02725DF9DF10}" type="slidenum">
              <a:rPr lang="en-GB" altLang="en-US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510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960DC08A-60FE-A34E-9514-6E2D5BC5E317}" type="slidenum">
              <a:rPr lang="en-GB" altLang="en-US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0393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EA9F2601-B27E-DA4F-94DF-30F0430AECB2}" type="slidenum">
              <a:rPr lang="en-GB" altLang="en-US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3481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it-IT" altLang="en-US">
              <a:latin typeface="Times New Roman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4915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CB7BCD4F-E087-7F4E-B145-73006DB26F64}" type="slidenum">
              <a:rPr lang="en-GB" altLang="en-US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3686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it-IT" altLang="en-US">
              <a:latin typeface="Times New Roman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748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85630EFE-5C64-2F42-8E17-2BB36749401E}" type="slidenum">
              <a:rPr lang="en-GB" altLang="en-US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2692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773845B4-83A3-624A-B0F7-56C16EAA4B16}" type="slidenum">
              <a:rPr lang="en-GB" altLang="en-US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9864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2E62483C-16A4-D44A-BB7C-6F0A6109F20C}" type="slidenum">
              <a:rPr lang="en-GB" altLang="en-US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451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4A66ACF8-A479-8E4F-BAAB-9F02B7C1E790}" type="slidenum">
              <a:rPr lang="en-GB" altLang="en-US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450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4505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54908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F29BC12E-3C00-9942-8783-322C818E1F5C}" type="slidenum">
              <a:rPr lang="en-GB" altLang="en-US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349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4E22176E-3B4A-ED48-8570-7EF13D2A231A}" type="slidenum">
              <a:rPr lang="en-GB" altLang="en-US"/>
              <a:pPr>
                <a:spcBef>
                  <a:spcPct val="0"/>
                </a:spcBef>
              </a:pPr>
              <a:t>18</a:t>
            </a:fld>
            <a:endParaRPr lang="en-GB" alt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3620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2C5DF203-05F0-7C42-84AD-12D4A48904CC}" type="slidenum">
              <a:rPr lang="en-GB" altLang="en-US"/>
              <a:pPr>
                <a:spcBef>
                  <a:spcPct val="0"/>
                </a:spcBef>
              </a:pPr>
              <a:t>19</a:t>
            </a:fld>
            <a:endParaRPr lang="en-GB" alt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22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8CAF541C-B20A-D947-BCC8-A5A0DD05881F}" type="slidenum">
              <a:rPr lang="en-GB" altLang="en-US"/>
              <a:pPr>
                <a:spcBef>
                  <a:spcPct val="0"/>
                </a:spcBef>
              </a:pPr>
              <a:t>20</a:t>
            </a:fld>
            <a:endParaRPr lang="en-GB" alt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 dirty="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0276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C6448DC2-9DA1-4242-9F7C-009FCB27D091}" type="slidenum">
              <a:rPr lang="en-GB" altLang="en-US"/>
              <a:pPr>
                <a:spcBef>
                  <a:spcPct val="0"/>
                </a:spcBef>
              </a:pPr>
              <a:t>21</a:t>
            </a:fld>
            <a:endParaRPr lang="en-GB" alt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9870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93F813BA-ED05-CF41-B77D-5C7619FCBEEA}" type="slidenum">
              <a:rPr lang="en-GB" altLang="en-US"/>
              <a:pPr>
                <a:spcBef>
                  <a:spcPct val="0"/>
                </a:spcBef>
              </a:pPr>
              <a:t>23</a:t>
            </a:fld>
            <a:endParaRPr lang="en-GB" alt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5666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</a:pPr>
            <a:fld id="{47102F9F-B51E-164D-AEE0-F83D3DD50786}" type="slidenum">
              <a:rPr lang="en-GB" altLang="en-US"/>
              <a:pPr>
                <a:spcBef>
                  <a:spcPct val="0"/>
                </a:spcBef>
              </a:pPr>
              <a:t>24</a:t>
            </a:fld>
            <a:endParaRPr lang="en-GB" alt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 altLang="en-US" sz="1000">
              <a:latin typeface="Arial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2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F207F-9C65-8543-89E2-9C16E309F3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225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570C1-0478-8542-96F3-B6D96783C5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1524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5354C-5DD5-2148-ACCD-117E2CF5F4F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3342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75568-3C8D-6C4E-95EB-BA1AD1DC204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7813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09870-005A-7948-BFE9-AB1DE1320E5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166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64322-A583-E44B-9484-9686D91DEC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07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6780C-177F-594E-BF87-1A39161518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392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F1F5B-E6E5-7A48-84C4-DD994A80FE8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092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F5638-D93A-504C-8CE2-79D58A5F64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441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696A-AC30-3D40-8793-582C41ACBAB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396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EAC58-89CC-7546-8900-A93B01C7F3E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790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ABAB"/>
            </a:gs>
            <a:gs pos="100000">
              <a:srgbClr val="FFED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Fare clic per modificare gli stili del testo dello schema</a:t>
            </a:r>
          </a:p>
          <a:p>
            <a:pPr lvl="1"/>
            <a:r>
              <a:rPr lang="en-GB" altLang="en-US"/>
              <a:t>Secondo livello</a:t>
            </a:r>
          </a:p>
          <a:p>
            <a:pPr lvl="2"/>
            <a:r>
              <a:rPr lang="en-GB" altLang="en-US"/>
              <a:t>Terzo livello</a:t>
            </a:r>
          </a:p>
          <a:p>
            <a:pPr lvl="3"/>
            <a:r>
              <a:rPr lang="en-GB" altLang="en-US"/>
              <a:t>Quarto livello</a:t>
            </a:r>
          </a:p>
          <a:p>
            <a:pPr lvl="4"/>
            <a:r>
              <a:rPr lang="en-GB" alt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6CDD76AE-B1EF-4E44-8E35-FF3EA167E98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.doc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file:///\\http\www.specialchem4polymers.com\documents\indexables\contents\41\images\mechanism.gif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33.wmf"/><Relationship Id="rId3" Type="http://schemas.openxmlformats.org/officeDocument/2006/relationships/oleObject" Target="../embeddings/oleObject5.bin"/><Relationship Id="rId7" Type="http://schemas.openxmlformats.org/officeDocument/2006/relationships/image" Target="../media/image32.png"/><Relationship Id="rId12" Type="http://schemas.openxmlformats.org/officeDocument/2006/relationships/oleObject" Target="../embeddings/oleObject8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wmf"/><Relationship Id="rId11" Type="http://schemas.openxmlformats.org/officeDocument/2006/relationships/image" Target="../media/image32.emf"/><Relationship Id="rId5" Type="http://schemas.openxmlformats.org/officeDocument/2006/relationships/oleObject" Target="../embeddings/oleObject5.bin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6.bin"/><Relationship Id="rId4" Type="http://schemas.openxmlformats.org/officeDocument/2006/relationships/image" Target="../media/image31.wmf"/><Relationship Id="rId9" Type="http://schemas.openxmlformats.org/officeDocument/2006/relationships/image" Target="../media/image32.emf"/><Relationship Id="rId1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4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9"/>
          <p:cNvSpPr txBox="1">
            <a:spLocks noChangeArrowheads="1"/>
          </p:cNvSpPr>
          <p:nvPr/>
        </p:nvSpPr>
        <p:spPr bwMode="auto">
          <a:xfrm>
            <a:off x="76200" y="762000"/>
            <a:ext cx="44243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it-IT" altLang="en-US" sz="2200" b="1"/>
              <a:t> </a:t>
            </a:r>
            <a:r>
              <a:rPr lang="en-US" altLang="en-US" sz="1800" b="1"/>
              <a:t>Only the molecular species containing active centers can be added to the monomers.</a:t>
            </a:r>
            <a:endParaRPr lang="it-IT" altLang="en-US" sz="1800" b="1"/>
          </a:p>
          <a:p>
            <a:pPr algn="just" eaLnBrk="1" hangingPunct="1">
              <a:spcBef>
                <a:spcPct val="0"/>
              </a:spcBef>
              <a:spcAft>
                <a:spcPct val="30000"/>
              </a:spcAft>
            </a:pPr>
            <a:r>
              <a:rPr lang="it-IT" altLang="en-US" sz="1800" b="1"/>
              <a:t> </a:t>
            </a:r>
            <a:r>
              <a:rPr lang="en-US" altLang="en-US" sz="1800" b="1"/>
              <a:t>A polymer with high molecular weight quickly forms and the concentration of monomers decreases continuously during the reaction.</a:t>
            </a:r>
          </a:p>
          <a:p>
            <a:pPr algn="just" eaLnBrk="1" hangingPunct="1">
              <a:spcBef>
                <a:spcPct val="0"/>
              </a:spcBef>
              <a:spcAft>
                <a:spcPct val="30000"/>
              </a:spcAft>
            </a:pPr>
            <a:r>
              <a:rPr lang="en-US" altLang="en-US" sz="1800" b="1"/>
              <a:t> Monomer, polymer of high molecular weight and active centers are present at any reaction time.</a:t>
            </a:r>
            <a:endParaRPr lang="it-IT" altLang="en-US" sz="1800" b="1"/>
          </a:p>
        </p:txBody>
      </p:sp>
      <p:sp>
        <p:nvSpPr>
          <p:cNvPr id="15362" name="Rectangle 1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4191000" cy="647700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000" b="1">
                <a:latin typeface="Tahoma" charset="0"/>
                <a:ea typeface="MS PGothic" charset="-128"/>
              </a:rPr>
              <a:t>CHAIN POLYMERIZATION</a:t>
            </a:r>
          </a:p>
        </p:txBody>
      </p:sp>
      <p:sp>
        <p:nvSpPr>
          <p:cNvPr id="15363" name="Rectangle 11"/>
          <p:cNvSpPr>
            <a:spLocks noChangeArrowheads="1"/>
          </p:cNvSpPr>
          <p:nvPr/>
        </p:nvSpPr>
        <p:spPr bwMode="auto">
          <a:xfrm>
            <a:off x="4724400" y="76200"/>
            <a:ext cx="4191000" cy="647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2000" b="1">
                <a:latin typeface="Tahoma" charset="0"/>
              </a:rPr>
              <a:t>STEP POLYMERIZATION</a:t>
            </a:r>
            <a:endParaRPr lang="it-IT" alt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15364" name="Text Box 13"/>
          <p:cNvSpPr txBox="1">
            <a:spLocks noChangeArrowheads="1"/>
          </p:cNvSpPr>
          <p:nvPr/>
        </p:nvSpPr>
        <p:spPr bwMode="auto">
          <a:xfrm>
            <a:off x="4714875" y="762000"/>
            <a:ext cx="44291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it-IT" altLang="en-US" sz="2200" b="1"/>
              <a:t> </a:t>
            </a:r>
            <a:r>
              <a:rPr lang="en-US" altLang="en-US" sz="1800" b="1"/>
              <a:t>Any reactive molecular species can react and combine</a:t>
            </a:r>
            <a:r>
              <a:rPr lang="it-IT" altLang="en-US" sz="1800" b="1"/>
              <a:t>.</a:t>
            </a:r>
          </a:p>
          <a:p>
            <a:pPr algn="just" eaLnBrk="1" hangingPunct="1">
              <a:spcBef>
                <a:spcPct val="0"/>
              </a:spcBef>
              <a:spcAft>
                <a:spcPct val="30000"/>
              </a:spcAft>
            </a:pPr>
            <a:r>
              <a:rPr lang="it-IT" altLang="en-US" sz="1800" b="1"/>
              <a:t> </a:t>
            </a:r>
            <a:r>
              <a:rPr lang="en-US" altLang="en-US" sz="1800" b="1"/>
              <a:t>Rapid disappearance of the monomer immediately after the start of the reaction.</a:t>
            </a:r>
            <a:endParaRPr lang="it-IT" altLang="en-US" sz="1800" b="1"/>
          </a:p>
          <a:p>
            <a:pPr algn="just" eaLnBrk="1" hangingPunct="1">
              <a:spcBef>
                <a:spcPct val="0"/>
              </a:spcBef>
              <a:spcAft>
                <a:spcPct val="30000"/>
              </a:spcAft>
            </a:pPr>
            <a:r>
              <a:rPr lang="en-US" altLang="en-US" sz="1800" b="1"/>
              <a:t> The molecular weight of the growing polymer increases slowly</a:t>
            </a:r>
            <a:r>
              <a:rPr lang="it-IT" altLang="en-US" sz="1800" b="1"/>
              <a:t>. </a:t>
            </a:r>
            <a:r>
              <a:rPr lang="en-US" altLang="en-US" sz="1800" b="1"/>
              <a:t>The high molecular weight polymer appears at high degrees of conversion.</a:t>
            </a:r>
          </a:p>
          <a:p>
            <a:pPr algn="just" eaLnBrk="1" hangingPunct="1">
              <a:spcBef>
                <a:spcPct val="0"/>
              </a:spcBef>
            </a:pPr>
            <a:r>
              <a:rPr lang="en-US" altLang="en-US" sz="1800" b="1"/>
              <a:t> Molecular species of any size are present at any reaction time.</a:t>
            </a:r>
            <a:endParaRPr lang="it-IT" altLang="en-US" sz="1800" b="1"/>
          </a:p>
        </p:txBody>
      </p:sp>
      <p:pic>
        <p:nvPicPr>
          <p:cNvPr id="1536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3" y="4076700"/>
            <a:ext cx="46958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7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sp>
        <p:nvSpPr>
          <p:cNvPr id="10243" name="Rectangle 48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52400" y="1143000"/>
            <a:ext cx="4705350" cy="54102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it-IT" sz="2800" b="1" dirty="0"/>
              <a:t>   </a:t>
            </a:r>
            <a:r>
              <a:rPr lang="it-IT" sz="2400" b="1" u="sng" kern="1200" dirty="0" err="1">
                <a:cs typeface="+mn-cs"/>
              </a:rPr>
              <a:t>Benefits</a:t>
            </a:r>
            <a:r>
              <a:rPr lang="it-IT" sz="2400" b="1" u="sng" kern="1200" dirty="0">
                <a:cs typeface="+mn-cs"/>
              </a:rPr>
              <a:t>: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en-US" sz="2200" b="1" dirty="0"/>
              <a:t>Large variety of properties (toughness, flexibility, rigidity)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en-US" sz="2200" b="1" dirty="0"/>
              <a:t>No emissions during curing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en-US" sz="2200" b="1" dirty="0"/>
              <a:t>Low shrinkage during curing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en-US" sz="2200" b="1" dirty="0"/>
              <a:t>Excellent resistance to chemical attack and solvents 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en-US" sz="2200" b="1" u="sng" dirty="0"/>
              <a:t>Excellent adhesion to various materials 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en-US" sz="2200" b="1" dirty="0"/>
              <a:t>Excellent electrical insulating properties </a:t>
            </a:r>
          </a:p>
          <a:p>
            <a:pPr algn="just" eaLnBrk="1" hangingPunct="1">
              <a:spcBef>
                <a:spcPct val="40000"/>
              </a:spcBef>
              <a:defRPr/>
            </a:pPr>
            <a:r>
              <a:rPr lang="en-US" sz="2200" b="1" dirty="0"/>
              <a:t>Possibility of partial cure (oligomers)</a:t>
            </a:r>
            <a:endParaRPr lang="it-IT" sz="2200" b="1" dirty="0"/>
          </a:p>
        </p:txBody>
      </p:sp>
      <p:sp>
        <p:nvSpPr>
          <p:cNvPr id="17411" name="Rectangle 52"/>
          <p:cNvSpPr>
            <a:spLocks noChangeAspect="1" noChangeArrowheads="1"/>
          </p:cNvSpPr>
          <p:nvPr/>
        </p:nvSpPr>
        <p:spPr bwMode="auto">
          <a:xfrm>
            <a:off x="4876800" y="1219200"/>
            <a:ext cx="4267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en-US" sz="2400" b="1" dirty="0"/>
              <a:t>  </a:t>
            </a:r>
            <a:r>
              <a:rPr lang="it-IT" altLang="en-US" sz="2400" b="1" u="sng" dirty="0" err="1"/>
              <a:t>Drawbacks</a:t>
            </a:r>
            <a:r>
              <a:rPr lang="it-IT" altLang="en-US" sz="2400" b="1" dirty="0"/>
              <a:t>:</a:t>
            </a:r>
          </a:p>
          <a:p>
            <a:pPr>
              <a:spcBef>
                <a:spcPts val="1200"/>
              </a:spcBef>
            </a:pPr>
            <a:r>
              <a:rPr lang="en-US" altLang="en-US" sz="2200" b="1" dirty="0"/>
              <a:t>Relatively high cost </a:t>
            </a:r>
          </a:p>
          <a:p>
            <a:pPr>
              <a:spcBef>
                <a:spcPct val="0"/>
              </a:spcBef>
            </a:pPr>
            <a:r>
              <a:rPr lang="en-US" altLang="en-US" sz="2200" b="1" dirty="0"/>
              <a:t>Long curing reaction</a:t>
            </a:r>
          </a:p>
          <a:p>
            <a:pPr>
              <a:spcBef>
                <a:spcPct val="0"/>
              </a:spcBef>
            </a:pPr>
            <a:r>
              <a:rPr lang="en-US" altLang="en-US" sz="2200" b="1" dirty="0"/>
              <a:t>Viscosity higher than polyester resins</a:t>
            </a:r>
            <a:endParaRPr lang="it-IT" altLang="en-US" sz="2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graphicFrame>
        <p:nvGraphicFramePr>
          <p:cNvPr id="19458" name="Object 20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838114"/>
              </p:ext>
            </p:extLst>
          </p:nvPr>
        </p:nvGraphicFramePr>
        <p:xfrm>
          <a:off x="1084263" y="1552575"/>
          <a:ext cx="6846887" cy="454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9162270" imgH="6083357" progId="Word.Document.8">
                  <p:embed/>
                </p:oleObj>
              </mc:Choice>
              <mc:Fallback>
                <p:oleObj name="Document" r:id="rId3" imgW="9162270" imgH="6083357" progId="Word.Document.8">
                  <p:embed/>
                  <p:pic>
                    <p:nvPicPr>
                      <p:cNvPr id="0" name="Object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t="8636" r="28757" b="6685"/>
                      <a:stretch>
                        <a:fillRect/>
                      </a:stretch>
                    </p:blipFill>
                    <p:spPr bwMode="auto">
                      <a:xfrm>
                        <a:off x="1084263" y="1552575"/>
                        <a:ext cx="6846887" cy="454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sp>
        <p:nvSpPr>
          <p:cNvPr id="21506" name="Text Box 10"/>
          <p:cNvSpPr txBox="1">
            <a:spLocks noChangeArrowheads="1"/>
          </p:cNvSpPr>
          <p:nvPr/>
        </p:nvSpPr>
        <p:spPr bwMode="auto">
          <a:xfrm>
            <a:off x="304800" y="990600"/>
            <a:ext cx="6781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Thermosetting matrices containing 2 or more </a:t>
            </a:r>
            <a:r>
              <a:rPr lang="en-US" altLang="en-US" sz="2400" b="1" u="sng"/>
              <a:t>epoxy rings</a:t>
            </a:r>
            <a:r>
              <a:rPr lang="en-US" altLang="en-US" sz="2400" b="1"/>
              <a:t>, which are the reactive sites for the crosslinking reaction</a:t>
            </a:r>
            <a:r>
              <a:rPr lang="it-IT" altLang="en-US" sz="2400" b="1"/>
              <a:t>. </a:t>
            </a:r>
          </a:p>
        </p:txBody>
      </p:sp>
      <p:pic>
        <p:nvPicPr>
          <p:cNvPr id="2150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8" t="23045" r="56250" b="66173"/>
          <a:stretch>
            <a:fillRect/>
          </a:stretch>
        </p:blipFill>
        <p:spPr bwMode="auto">
          <a:xfrm>
            <a:off x="7391400" y="1295400"/>
            <a:ext cx="1371600" cy="762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Text Box 16"/>
          <p:cNvSpPr txBox="1">
            <a:spLocks noChangeArrowheads="1"/>
          </p:cNvSpPr>
          <p:nvPr/>
        </p:nvSpPr>
        <p:spPr bwMode="auto">
          <a:xfrm>
            <a:off x="304800" y="2286000"/>
            <a:ext cx="84566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/>
              <a:t>The simplest bifunctional epoxy resin belongs to the class of Diglycidylether of Bisphenol </a:t>
            </a:r>
            <a:r>
              <a:rPr lang="it-IT" altLang="en-US" sz="2200" b="1"/>
              <a:t>A (</a:t>
            </a:r>
            <a:r>
              <a:rPr lang="it-IT" altLang="en-US" sz="2200" b="1">
                <a:solidFill>
                  <a:schemeClr val="accent2"/>
                </a:solidFill>
              </a:rPr>
              <a:t>DGEBA</a:t>
            </a:r>
            <a:r>
              <a:rPr lang="it-IT" altLang="en-US" sz="2200" b="1"/>
              <a:t>).</a:t>
            </a:r>
          </a:p>
        </p:txBody>
      </p:sp>
      <p:sp>
        <p:nvSpPr>
          <p:cNvPr id="21509" name="Text Box 19"/>
          <p:cNvSpPr txBox="1">
            <a:spLocks noChangeArrowheads="1"/>
          </p:cNvSpPr>
          <p:nvPr/>
        </p:nvSpPr>
        <p:spPr bwMode="auto">
          <a:xfrm>
            <a:off x="304800" y="5921375"/>
            <a:ext cx="845661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000" b="1" u="sng" dirty="0"/>
              <a:t>DGEBA is very reactive through the epoxy groups with an active hydrogen-containing substances (alcohols, acids, amines).</a:t>
            </a:r>
            <a:endParaRPr lang="it-IT" altLang="en-US" sz="2000" b="1" u="sng" dirty="0"/>
          </a:p>
        </p:txBody>
      </p:sp>
      <p:pic>
        <p:nvPicPr>
          <p:cNvPr id="21510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001963"/>
            <a:ext cx="75565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1" name="Gruppo 2"/>
          <p:cNvGrpSpPr>
            <a:grpSpLocks/>
          </p:cNvGrpSpPr>
          <p:nvPr/>
        </p:nvGrpSpPr>
        <p:grpSpPr bwMode="auto">
          <a:xfrm>
            <a:off x="5180013" y="4478338"/>
            <a:ext cx="2897187" cy="1384300"/>
            <a:chOff x="3000889" y="4381500"/>
            <a:chExt cx="2896731" cy="1384300"/>
          </a:xfrm>
        </p:grpSpPr>
        <p:pic>
          <p:nvPicPr>
            <p:cNvPr id="21514" name="Immagin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56" r="39124"/>
            <a:stretch>
              <a:fillRect/>
            </a:stretch>
          </p:blipFill>
          <p:spPr bwMode="auto">
            <a:xfrm>
              <a:off x="3275856" y="4381500"/>
              <a:ext cx="2376264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5" name="CasellaDiTesto 1"/>
            <p:cNvSpPr txBox="1">
              <a:spLocks noChangeArrowheads="1"/>
            </p:cNvSpPr>
            <p:nvPr/>
          </p:nvSpPr>
          <p:spPr bwMode="auto">
            <a:xfrm>
              <a:off x="3000889" y="4959215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r>
                <a:rPr lang="it-IT" altLang="it-IT" sz="1800"/>
                <a:t>H</a:t>
              </a:r>
            </a:p>
          </p:txBody>
        </p:sp>
        <p:sp>
          <p:nvSpPr>
            <p:cNvPr id="21516" name="CasellaDiTesto 9"/>
            <p:cNvSpPr txBox="1">
              <a:spLocks noChangeArrowheads="1"/>
            </p:cNvSpPr>
            <p:nvPr/>
          </p:nvSpPr>
          <p:spPr bwMode="auto">
            <a:xfrm>
              <a:off x="5546242" y="4951801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r>
                <a:rPr lang="it-IT" altLang="it-IT" sz="1800"/>
                <a:t>H</a:t>
              </a:r>
            </a:p>
          </p:txBody>
        </p:sp>
      </p:grpSp>
      <p:sp>
        <p:nvSpPr>
          <p:cNvPr id="21512" name="CasellaDiTesto 3"/>
          <p:cNvSpPr txBox="1">
            <a:spLocks noChangeArrowheads="1"/>
          </p:cNvSpPr>
          <p:nvPr/>
        </p:nvSpPr>
        <p:spPr bwMode="auto">
          <a:xfrm>
            <a:off x="4081463" y="5414963"/>
            <a:ext cx="171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r>
              <a:rPr lang="it-IT" altLang="it-IT"/>
              <a:t>Bisphenol A</a:t>
            </a:r>
          </a:p>
        </p:txBody>
      </p:sp>
      <p:sp>
        <p:nvSpPr>
          <p:cNvPr id="21513" name="CasellaDiTesto 13"/>
          <p:cNvSpPr txBox="1">
            <a:spLocks noChangeArrowheads="1"/>
          </p:cNvSpPr>
          <p:nvPr/>
        </p:nvSpPr>
        <p:spPr bwMode="auto">
          <a:xfrm>
            <a:off x="900113" y="4411663"/>
            <a:ext cx="1244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r>
              <a:rPr lang="it-IT" altLang="it-IT"/>
              <a:t>DGEBA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resins- DGEBA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sp>
        <p:nvSpPr>
          <p:cNvPr id="23554" name="Text Box 16"/>
          <p:cNvSpPr txBox="1">
            <a:spLocks noChangeArrowheads="1"/>
          </p:cNvSpPr>
          <p:nvPr/>
        </p:nvSpPr>
        <p:spPr bwMode="auto">
          <a:xfrm>
            <a:off x="323850" y="908050"/>
            <a:ext cx="84566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it-IT" altLang="en-US" sz="2200" b="1"/>
              <a:t>DGEBA epoxy resins can be characterized by higher molecular weight depending on the synthesis condition</a:t>
            </a:r>
          </a:p>
        </p:txBody>
      </p:sp>
      <p:sp>
        <p:nvSpPr>
          <p:cNvPr id="23555" name="Text Box 19"/>
          <p:cNvSpPr txBox="1">
            <a:spLocks noChangeArrowheads="1"/>
          </p:cNvSpPr>
          <p:nvPr/>
        </p:nvSpPr>
        <p:spPr bwMode="auto">
          <a:xfrm>
            <a:off x="250825" y="4868863"/>
            <a:ext cx="8456613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en-US" sz="2200" b="1"/>
              <a:t>Usually a resin contains molecules of different molecular weight, i.e n= 0, 1, 2 …..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en-US" sz="2200" b="1"/>
              <a:t>These mixtures are chracterized by a fractional value of n. The low molecular weight resins are characterized by n=0.15. Resin that are solid at room temperature are charcaterized by n&gt;2.5 up to n=18</a:t>
            </a:r>
          </a:p>
        </p:txBody>
      </p:sp>
      <p:pic>
        <p:nvPicPr>
          <p:cNvPr id="23556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74930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resins- DGEBA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pic>
        <p:nvPicPr>
          <p:cNvPr id="25602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74930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24400"/>
            <a:ext cx="864235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sp>
        <p:nvSpPr>
          <p:cNvPr id="27650" name="Text Box 16"/>
          <p:cNvSpPr txBox="1">
            <a:spLocks noChangeArrowheads="1"/>
          </p:cNvSpPr>
          <p:nvPr/>
        </p:nvSpPr>
        <p:spPr bwMode="auto">
          <a:xfrm>
            <a:off x="323850" y="908050"/>
            <a:ext cx="8456613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it-IT" altLang="en-US" sz="2200" b="1"/>
              <a:t>Epoxy resins can be also characterized by aliphatic backbone, and leads to crosslinked polymers with much lower physical and mechanical properties, lower Tg but with high ductility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it-IT" altLang="en-US" sz="2200" b="1"/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it-IT" altLang="en-US" sz="2200" b="1"/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it-IT" altLang="en-US" sz="2200" b="1"/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it-IT" altLang="en-US" sz="2200" b="1"/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it-IT" altLang="en-US" sz="2200" b="1"/>
          </a:p>
        </p:txBody>
      </p:sp>
      <p:pic>
        <p:nvPicPr>
          <p:cNvPr id="27651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76475"/>
            <a:ext cx="79756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pic>
        <p:nvPicPr>
          <p:cNvPr id="2969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1422" r="4977" b="47394"/>
          <a:stretch>
            <a:fillRect/>
          </a:stretch>
        </p:blipFill>
        <p:spPr bwMode="auto">
          <a:xfrm>
            <a:off x="1752600" y="4179888"/>
            <a:ext cx="5638800" cy="2057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Text Box 15"/>
          <p:cNvSpPr txBox="1">
            <a:spLocks noChangeArrowheads="1"/>
          </p:cNvSpPr>
          <p:nvPr/>
        </p:nvSpPr>
        <p:spPr bwMode="auto">
          <a:xfrm>
            <a:off x="381000" y="1219200"/>
            <a:ext cx="8382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en-US" altLang="en-US" sz="2400" b="1" u="sng" dirty="0"/>
              <a:t>Multifunctional epoxy resins</a:t>
            </a:r>
            <a:r>
              <a:rPr lang="en-US" altLang="en-US" sz="2400" b="1" dirty="0"/>
              <a:t>: they have more than two epoxy rings and are used in high-performance composites.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en-US" altLang="en-US" sz="2400" b="1" dirty="0"/>
              <a:t>Compared to bifunctional epoxy resins, they have:</a:t>
            </a:r>
          </a:p>
          <a:p>
            <a:pPr algn="just" eaLnBrk="1" hangingPunct="1">
              <a:spcBef>
                <a:spcPct val="30000"/>
              </a:spcBef>
            </a:pPr>
            <a:r>
              <a:rPr lang="en-US" altLang="en-US" sz="2400" b="1" dirty="0"/>
              <a:t> higher cross-linking density</a:t>
            </a:r>
          </a:p>
          <a:p>
            <a:pPr algn="just" eaLnBrk="1" hangingPunct="1">
              <a:spcBef>
                <a:spcPct val="30000"/>
              </a:spcBef>
            </a:pPr>
            <a:r>
              <a:rPr lang="en-US" altLang="en-US" sz="2400" b="1" dirty="0"/>
              <a:t> higher </a:t>
            </a:r>
            <a:r>
              <a:rPr lang="en-US" altLang="en-US" sz="2400" b="1" dirty="0" err="1"/>
              <a:t>Tg</a:t>
            </a:r>
            <a:r>
              <a:rPr lang="en-US" altLang="en-US" sz="2400" b="1" dirty="0"/>
              <a:t> and elastic modulus</a:t>
            </a:r>
          </a:p>
          <a:p>
            <a:pPr algn="just" eaLnBrk="1" hangingPunct="1">
              <a:spcBef>
                <a:spcPct val="30000"/>
              </a:spcBef>
            </a:pPr>
            <a:r>
              <a:rPr lang="en-US" altLang="en-US" sz="2400" b="1" dirty="0"/>
              <a:t> higher chemical and thermal resistance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en-US" altLang="en-US" sz="2400" b="1" dirty="0"/>
              <a:t> </a:t>
            </a:r>
            <a:br>
              <a:rPr lang="en-US" altLang="en-US" sz="2400" b="1" dirty="0"/>
            </a:br>
            <a:endParaRPr lang="it-IT" altLang="en-US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curing agents (hardeners)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sp>
        <p:nvSpPr>
          <p:cNvPr id="31746" name="Text Box 8"/>
          <p:cNvSpPr txBox="1">
            <a:spLocks noChangeArrowheads="1"/>
          </p:cNvSpPr>
          <p:nvPr/>
        </p:nvSpPr>
        <p:spPr bwMode="auto">
          <a:xfrm>
            <a:off x="304800" y="1177925"/>
            <a:ext cx="878522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/>
              <a:t>Crosslinking occurs primarily by step polymerization </a:t>
            </a:r>
            <a:r>
              <a:rPr lang="en-US" altLang="en-US" sz="2400" b="1" dirty="0" err="1"/>
              <a:t>trhough</a:t>
            </a:r>
            <a:r>
              <a:rPr lang="en-US" altLang="en-US" sz="2400" b="1" dirty="0"/>
              <a:t> curing agents containing 3 or 4 functional groups:</a:t>
            </a:r>
          </a:p>
          <a:p>
            <a:pPr eaLnBrk="1" hangingPunct="1">
              <a:spcBef>
                <a:spcPct val="50000"/>
              </a:spcBef>
            </a:pPr>
            <a:r>
              <a:rPr lang="it-IT" altLang="en-US" sz="2400" b="1" dirty="0"/>
              <a:t> </a:t>
            </a:r>
            <a:r>
              <a:rPr lang="it-IT" altLang="en-US" sz="2400" b="1" u="sng" dirty="0" err="1"/>
              <a:t>Primary</a:t>
            </a:r>
            <a:r>
              <a:rPr lang="it-IT" altLang="en-US" sz="2400" b="1" u="sng" dirty="0"/>
              <a:t> or </a:t>
            </a:r>
            <a:r>
              <a:rPr lang="it-IT" altLang="en-US" sz="2400" b="1" u="sng" dirty="0" err="1"/>
              <a:t>secondary</a:t>
            </a:r>
            <a:r>
              <a:rPr lang="it-IT" altLang="en-US" sz="2400" b="1" u="sng" dirty="0"/>
              <a:t> </a:t>
            </a:r>
            <a:r>
              <a:rPr lang="it-IT" altLang="en-US" sz="2400" b="1" u="sng" dirty="0" err="1"/>
              <a:t>amines</a:t>
            </a:r>
            <a:endParaRPr lang="it-IT" altLang="en-US" sz="2400" b="1" u="sng" dirty="0"/>
          </a:p>
          <a:p>
            <a:pPr eaLnBrk="1" hangingPunct="1">
              <a:spcBef>
                <a:spcPct val="25000"/>
              </a:spcBef>
            </a:pPr>
            <a:r>
              <a:rPr lang="it-IT" altLang="en-US" sz="2400" b="1" dirty="0"/>
              <a:t> </a:t>
            </a:r>
            <a:r>
              <a:rPr lang="it-IT" altLang="en-US" sz="2400" b="1" dirty="0" err="1"/>
              <a:t>Anhydrides</a:t>
            </a:r>
            <a:endParaRPr lang="it-IT" altLang="en-US" sz="2400" b="1" dirty="0"/>
          </a:p>
          <a:p>
            <a:pPr eaLnBrk="1" hangingPunct="1">
              <a:spcBef>
                <a:spcPct val="25000"/>
              </a:spcBef>
            </a:pPr>
            <a:r>
              <a:rPr lang="it-IT" altLang="en-US" sz="2400" b="1" dirty="0"/>
              <a:t> </a:t>
            </a:r>
            <a:r>
              <a:rPr lang="it-IT" altLang="en-US" sz="2400" b="1" dirty="0" err="1"/>
              <a:t>Hydroxyls</a:t>
            </a:r>
            <a:r>
              <a:rPr lang="it-IT" altLang="en-US" sz="2400" b="1" dirty="0"/>
              <a:t> </a:t>
            </a:r>
          </a:p>
          <a:p>
            <a:pPr eaLnBrk="1" hangingPunct="1">
              <a:spcBef>
                <a:spcPct val="25000"/>
              </a:spcBef>
            </a:pPr>
            <a:r>
              <a:rPr lang="it-IT" altLang="en-US" sz="2400" b="1" dirty="0"/>
              <a:t> </a:t>
            </a:r>
            <a:r>
              <a:rPr lang="en-US" altLang="en-US" sz="2400" b="1" dirty="0" err="1"/>
              <a:t>Homopolymerization</a:t>
            </a:r>
            <a:r>
              <a:rPr lang="en-US" altLang="en-US" sz="2400" b="1" dirty="0"/>
              <a:t> of the epoxy groups</a:t>
            </a:r>
            <a:endParaRPr lang="it-IT" altLang="en-US" sz="2400" b="1" dirty="0"/>
          </a:p>
        </p:txBody>
      </p:sp>
      <p:sp>
        <p:nvSpPr>
          <p:cNvPr id="31747" name="Text Box 10"/>
          <p:cNvSpPr txBox="1">
            <a:spLocks noChangeArrowheads="1"/>
          </p:cNvSpPr>
          <p:nvPr/>
        </p:nvSpPr>
        <p:spPr bwMode="auto">
          <a:xfrm>
            <a:off x="381000" y="4724400"/>
            <a:ext cx="84566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Epoxy resins have a low shrinkage cross-linking because they do not give rise to reaction products during crosslinking.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en-US" altLang="en-US" sz="24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Curing agents: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amines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sp>
        <p:nvSpPr>
          <p:cNvPr id="33794" name="Text Box 5"/>
          <p:cNvSpPr txBox="1">
            <a:spLocks noChangeArrowheads="1"/>
          </p:cNvSpPr>
          <p:nvPr/>
        </p:nvSpPr>
        <p:spPr bwMode="auto">
          <a:xfrm>
            <a:off x="304800" y="1066800"/>
            <a:ext cx="8534400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2000" b="1" u="sng">
                <a:solidFill>
                  <a:schemeClr val="accent2"/>
                </a:solidFill>
              </a:rPr>
              <a:t>Aliphatic amines</a:t>
            </a:r>
            <a:r>
              <a:rPr lang="it-IT" altLang="en-US" sz="2000" b="1"/>
              <a:t>: </a:t>
            </a:r>
            <a:r>
              <a:rPr lang="en-US" altLang="en-US" sz="2000" b="1"/>
              <a:t>high reactivity and fast cure even at room temperature. They give to the matrix a good chemical resistance to solvents. </a:t>
            </a:r>
            <a:br>
              <a:rPr lang="en-US" altLang="en-US" sz="2000" b="1"/>
            </a:br>
            <a:r>
              <a:rPr lang="en-US" altLang="en-US" sz="1800" b="1"/>
              <a:t>The matrix cured with </a:t>
            </a:r>
            <a:br>
              <a:rPr lang="en-US" altLang="en-US" sz="1800" b="1"/>
            </a:br>
            <a:r>
              <a:rPr lang="en-US" altLang="en-US" sz="1800" b="1"/>
              <a:t>aliphatic amines can </a:t>
            </a:r>
            <a:br>
              <a:rPr lang="en-US" altLang="en-US" sz="1800" b="1"/>
            </a:br>
            <a:r>
              <a:rPr lang="en-US" altLang="en-US" sz="1800" b="1"/>
              <a:t>withstand up to about 100°C.</a:t>
            </a:r>
          </a:p>
          <a:p>
            <a:pPr eaLnBrk="1" hangingPunct="1">
              <a:spcBef>
                <a:spcPts val="2400"/>
              </a:spcBef>
              <a:buFontTx/>
              <a:buNone/>
            </a:pPr>
            <a:r>
              <a:rPr lang="it-IT" altLang="en-US" sz="2000" b="1" u="sng">
                <a:solidFill>
                  <a:schemeClr val="accent2"/>
                </a:solidFill>
              </a:rPr>
              <a:t>Cycloaliphatic amines </a:t>
            </a:r>
            <a:r>
              <a:rPr lang="it-IT" altLang="en-US" sz="2000" b="1"/>
              <a:t>:</a:t>
            </a:r>
            <a:r>
              <a:rPr lang="it-IT" altLang="en-US" sz="2000"/>
              <a:t> </a:t>
            </a:r>
            <a:r>
              <a:rPr lang="en-US" altLang="en-US" sz="2000" b="1"/>
              <a:t>are very reactive at moderate temperatures and give good adhesion and excellent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/>
              <a:t>chemical resistance.</a:t>
            </a:r>
            <a:endParaRPr lang="it-IT" altLang="en-US" sz="2000" b="1" u="sng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en-US" sz="2000" b="1" u="sng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en-US" sz="2000" b="1" u="sng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2000" b="1" u="sng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000" b="1" u="sng">
                <a:solidFill>
                  <a:schemeClr val="accent2"/>
                </a:solidFill>
              </a:rPr>
              <a:t>Aromatic amines</a:t>
            </a:r>
            <a:r>
              <a:rPr lang="it-IT" altLang="en-US" sz="2000" b="1">
                <a:solidFill>
                  <a:schemeClr val="accent2"/>
                </a:solidFill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/>
              <a:t>react at high temperature, giving the best mechanical performance to the </a:t>
            </a:r>
            <a:br>
              <a:rPr lang="en-US" altLang="en-US" sz="2000" b="1"/>
            </a:br>
            <a:r>
              <a:rPr lang="en-US" altLang="en-US" sz="2000" b="1"/>
              <a:t>epoxy matrices up to 150 °C. </a:t>
            </a:r>
            <a:br>
              <a:rPr lang="en-US" altLang="en-US" sz="2000" b="1"/>
            </a:br>
            <a:r>
              <a:rPr lang="en-US" altLang="en-US" sz="2000" b="1"/>
              <a:t>Used for the pre-preg.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/>
          </a:p>
        </p:txBody>
      </p:sp>
      <p:graphicFrame>
        <p:nvGraphicFramePr>
          <p:cNvPr id="33795" name="Object 7"/>
          <p:cNvGraphicFramePr>
            <a:graphicFrameLocks noChangeAspect="1"/>
          </p:cNvGraphicFramePr>
          <p:nvPr/>
        </p:nvGraphicFramePr>
        <p:xfrm>
          <a:off x="3657600" y="1722438"/>
          <a:ext cx="5181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426200" imgH="1066800" progId="Word.Document.8">
                  <p:embed/>
                </p:oleObj>
              </mc:Choice>
              <mc:Fallback>
                <p:oleObj name="Document" r:id="rId3" imgW="6426200" imgH="106680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499" r="9770" b="13773"/>
                      <a:stretch>
                        <a:fillRect/>
                      </a:stretch>
                    </p:blipFill>
                    <p:spPr bwMode="auto">
                      <a:xfrm>
                        <a:off x="3657600" y="1722438"/>
                        <a:ext cx="5181600" cy="914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8"/>
          <p:cNvGraphicFramePr>
            <a:graphicFrameLocks noChangeAspect="1"/>
          </p:cNvGraphicFramePr>
          <p:nvPr/>
        </p:nvGraphicFramePr>
        <p:xfrm>
          <a:off x="3711575" y="3187700"/>
          <a:ext cx="5181600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6426200" imgH="1981200" progId="Word.Document.8">
                  <p:embed/>
                </p:oleObj>
              </mc:Choice>
              <mc:Fallback>
                <p:oleObj name="Document" r:id="rId5" imgW="6426200" imgH="19812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622" r="9647" b="7556"/>
                      <a:stretch>
                        <a:fillRect/>
                      </a:stretch>
                    </p:blipFill>
                    <p:spPr bwMode="auto">
                      <a:xfrm>
                        <a:off x="3711575" y="3187700"/>
                        <a:ext cx="5181600" cy="1825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9"/>
          <p:cNvGraphicFramePr>
            <a:graphicFrameLocks noChangeAspect="1"/>
          </p:cNvGraphicFramePr>
          <p:nvPr/>
        </p:nvGraphicFramePr>
        <p:xfrm>
          <a:off x="3897313" y="5581650"/>
          <a:ext cx="49228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o" r:id="rId7" imgW="6419088" imgH="1450848" progId="Word.Document.8">
                  <p:embed/>
                </p:oleObj>
              </mc:Choice>
              <mc:Fallback>
                <p:oleObj name="Documento" r:id="rId7" imgW="6419088" imgH="1450848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479" r="9760" b="10664"/>
                      <a:stretch>
                        <a:fillRect/>
                      </a:stretch>
                    </p:blipFill>
                    <p:spPr bwMode="auto">
                      <a:xfrm>
                        <a:off x="3897313" y="5581650"/>
                        <a:ext cx="4922837" cy="1231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4572000" y="1071563"/>
            <a:ext cx="4572000" cy="3143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Curing agents: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amines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pic>
        <p:nvPicPr>
          <p:cNvPr id="35843" name="Picture 6" descr="C:\Francesca-14-11-03\Didattica\didattica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"/>
          <a:stretch>
            <a:fillRect/>
          </a:stretch>
        </p:blipFill>
        <p:spPr bwMode="auto">
          <a:xfrm>
            <a:off x="124780" y="1143000"/>
            <a:ext cx="4343400" cy="51149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Text Box 10"/>
          <p:cNvSpPr txBox="1">
            <a:spLocks noChangeArrowheads="1"/>
          </p:cNvSpPr>
          <p:nvPr/>
        </p:nvSpPr>
        <p:spPr bwMode="auto">
          <a:xfrm>
            <a:off x="4648200" y="4292600"/>
            <a:ext cx="4191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200" b="1" dirty="0"/>
              <a:t>The amines react with the epoxy groups through the hydrogens of the amino group.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b="1" dirty="0"/>
              <a:t> </a:t>
            </a:r>
            <a:br>
              <a:rPr lang="en-US" altLang="en-US" sz="2200" b="1" dirty="0"/>
            </a:br>
            <a:r>
              <a:rPr lang="en-US" altLang="en-US" sz="2200" b="1" dirty="0"/>
              <a:t>Amine FUNCTIONALITY: number of hydrogen atoms of the -NH</a:t>
            </a:r>
            <a:r>
              <a:rPr lang="en-US" altLang="en-US" sz="2200" b="1" baseline="-25000" dirty="0"/>
              <a:t>2</a:t>
            </a:r>
            <a:r>
              <a:rPr lang="en-US" altLang="en-US" sz="2200" b="1" dirty="0"/>
              <a:t> and NH groups.</a:t>
            </a:r>
            <a:endParaRPr lang="it-IT" altLang="en-US" sz="2200" b="1" dirty="0"/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58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324708"/>
              </p:ext>
            </p:extLst>
          </p:nvPr>
        </p:nvGraphicFramePr>
        <p:xfrm>
          <a:off x="4602163" y="1143000"/>
          <a:ext cx="4541837" cy="321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983736" imgH="2815133" progId="Origin50.Graph">
                  <p:embed/>
                </p:oleObj>
              </mc:Choice>
              <mc:Fallback>
                <p:oleObj name="Graph" r:id="rId4" imgW="3983736" imgH="2815133" progId="Origin50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2163" y="1143000"/>
                        <a:ext cx="4541837" cy="32162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e 9"/>
          <p:cNvSpPr/>
          <p:nvPr/>
        </p:nvSpPr>
        <p:spPr>
          <a:xfrm>
            <a:off x="4932041" y="1885514"/>
            <a:ext cx="720080" cy="7200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e 10"/>
          <p:cNvSpPr/>
          <p:nvPr/>
        </p:nvSpPr>
        <p:spPr>
          <a:xfrm>
            <a:off x="4932041" y="3050163"/>
            <a:ext cx="720080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Parentesi graffa chiusa 1"/>
          <p:cNvSpPr/>
          <p:nvPr/>
        </p:nvSpPr>
        <p:spPr>
          <a:xfrm>
            <a:off x="4036132" y="1994126"/>
            <a:ext cx="432048" cy="25265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arentesi graffa chiusa 12"/>
          <p:cNvSpPr/>
          <p:nvPr/>
        </p:nvSpPr>
        <p:spPr>
          <a:xfrm>
            <a:off x="4036132" y="4653135"/>
            <a:ext cx="535868" cy="165569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ttore 2 3"/>
          <p:cNvCxnSpPr/>
          <p:nvPr/>
        </p:nvCxnSpPr>
        <p:spPr>
          <a:xfrm flipV="1">
            <a:off x="4572000" y="2420888"/>
            <a:ext cx="360041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 flipV="1">
            <a:off x="4525802" y="3537012"/>
            <a:ext cx="334230" cy="18173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curing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sp>
        <p:nvSpPr>
          <p:cNvPr id="37890" name="Text Box 11"/>
          <p:cNvSpPr txBox="1">
            <a:spLocks noChangeArrowheads="1"/>
          </p:cNvSpPr>
          <p:nvPr/>
        </p:nvSpPr>
        <p:spPr bwMode="auto">
          <a:xfrm>
            <a:off x="304800" y="1219200"/>
            <a:ext cx="8763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The crosslinking reaction with amines occurs by reaction between the active hydrogen of the amine with the epoxy groups of the resin.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en-US" sz="2400" b="1"/>
          </a:p>
        </p:txBody>
      </p:sp>
      <p:pic>
        <p:nvPicPr>
          <p:cNvPr id="3789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9" t="60323" r="32404" b="7780"/>
          <a:stretch>
            <a:fillRect/>
          </a:stretch>
        </p:blipFill>
        <p:spPr bwMode="auto">
          <a:xfrm>
            <a:off x="5486400" y="2362200"/>
            <a:ext cx="3124200" cy="12652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" t="4561" r="45366" b="8037"/>
          <a:stretch>
            <a:fillRect/>
          </a:stretch>
        </p:blipFill>
        <p:spPr bwMode="auto">
          <a:xfrm>
            <a:off x="763588" y="4724400"/>
            <a:ext cx="3275012" cy="14478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59" t="4597" r="4347" b="8046"/>
          <a:stretch>
            <a:fillRect/>
          </a:stretch>
        </p:blipFill>
        <p:spPr bwMode="auto">
          <a:xfrm>
            <a:off x="5791200" y="4724400"/>
            <a:ext cx="2514600" cy="14478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4" name="AutoShape 17"/>
          <p:cNvSpPr>
            <a:spLocks noChangeArrowheads="1"/>
          </p:cNvSpPr>
          <p:nvPr/>
        </p:nvSpPr>
        <p:spPr bwMode="auto">
          <a:xfrm>
            <a:off x="6858000" y="3733800"/>
            <a:ext cx="304800" cy="914400"/>
          </a:xfrm>
          <a:prstGeom prst="curvedLeft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curing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grpSp>
        <p:nvGrpSpPr>
          <p:cNvPr id="2" name="Group 1098"/>
          <p:cNvGrpSpPr>
            <a:grpSpLocks/>
          </p:cNvGrpSpPr>
          <p:nvPr/>
        </p:nvGrpSpPr>
        <p:grpSpPr bwMode="auto">
          <a:xfrm>
            <a:off x="381000" y="1062038"/>
            <a:ext cx="8229600" cy="2443162"/>
            <a:chOff x="240" y="669"/>
            <a:chExt cx="5184" cy="1539"/>
          </a:xfrm>
        </p:grpSpPr>
        <p:sp>
          <p:nvSpPr>
            <p:cNvPr id="39947" name="Oval 1046"/>
            <p:cNvSpPr>
              <a:spLocks noChangeArrowheads="1"/>
            </p:cNvSpPr>
            <p:nvPr/>
          </p:nvSpPr>
          <p:spPr bwMode="auto">
            <a:xfrm>
              <a:off x="3946" y="1776"/>
              <a:ext cx="96" cy="96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39948" name="Group 1097"/>
            <p:cNvGrpSpPr>
              <a:grpSpLocks/>
            </p:cNvGrpSpPr>
            <p:nvPr/>
          </p:nvGrpSpPr>
          <p:grpSpPr bwMode="auto">
            <a:xfrm>
              <a:off x="240" y="669"/>
              <a:ext cx="5184" cy="1539"/>
              <a:chOff x="240" y="669"/>
              <a:chExt cx="5184" cy="1539"/>
            </a:xfrm>
          </p:grpSpPr>
          <p:grpSp>
            <p:nvGrpSpPr>
              <p:cNvPr id="39949" name="Group 1078"/>
              <p:cNvGrpSpPr>
                <a:grpSpLocks/>
              </p:cNvGrpSpPr>
              <p:nvPr/>
            </p:nvGrpSpPr>
            <p:grpSpPr bwMode="auto">
              <a:xfrm>
                <a:off x="240" y="669"/>
                <a:ext cx="4944" cy="1539"/>
                <a:chOff x="240" y="669"/>
                <a:chExt cx="4944" cy="1539"/>
              </a:xfrm>
            </p:grpSpPr>
            <p:grpSp>
              <p:nvGrpSpPr>
                <p:cNvPr id="39951" name="Group 1079"/>
                <p:cNvGrpSpPr>
                  <a:grpSpLocks/>
                </p:cNvGrpSpPr>
                <p:nvPr/>
              </p:nvGrpSpPr>
              <p:grpSpPr bwMode="auto">
                <a:xfrm>
                  <a:off x="240" y="669"/>
                  <a:ext cx="3599" cy="1539"/>
                  <a:chOff x="240" y="669"/>
                  <a:chExt cx="3599" cy="1539"/>
                </a:xfrm>
              </p:grpSpPr>
              <p:grpSp>
                <p:nvGrpSpPr>
                  <p:cNvPr id="39955" name="Group 1080"/>
                  <p:cNvGrpSpPr>
                    <a:grpSpLocks/>
                  </p:cNvGrpSpPr>
                  <p:nvPr/>
                </p:nvGrpSpPr>
                <p:grpSpPr bwMode="auto">
                  <a:xfrm>
                    <a:off x="240" y="669"/>
                    <a:ext cx="3599" cy="1539"/>
                    <a:chOff x="240" y="669"/>
                    <a:chExt cx="3599" cy="1539"/>
                  </a:xfrm>
                </p:grpSpPr>
                <p:pic>
                  <p:nvPicPr>
                    <p:cNvPr id="39957" name="Picture 108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291" t="1405" r="1167" b="3232"/>
                    <a:stretch>
                      <a:fillRect/>
                    </a:stretch>
                  </p:blipFill>
                  <p:spPr bwMode="auto">
                    <a:xfrm>
                      <a:off x="240" y="669"/>
                      <a:ext cx="3599" cy="153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9958" name="Picture 108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000" t="73334" r="52000"/>
                    <a:stretch>
                      <a:fillRect/>
                    </a:stretch>
                  </p:blipFill>
                  <p:spPr bwMode="auto">
                    <a:xfrm>
                      <a:off x="480" y="1248"/>
                      <a:ext cx="960" cy="3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39956" name="Oval 1083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1920"/>
                    <a:ext cx="96" cy="96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2" name="Group 1084"/>
                <p:cNvGrpSpPr>
                  <a:grpSpLocks/>
                </p:cNvGrpSpPr>
                <p:nvPr/>
              </p:nvGrpSpPr>
              <p:grpSpPr bwMode="auto">
                <a:xfrm>
                  <a:off x="3466" y="1680"/>
                  <a:ext cx="1718" cy="476"/>
                  <a:chOff x="3466" y="1680"/>
                  <a:chExt cx="1718" cy="476"/>
                </a:xfrm>
              </p:grpSpPr>
              <p:pic>
                <p:nvPicPr>
                  <p:cNvPr id="39953" name="Picture 1085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9830" t="2356" r="1526" b="79732"/>
                  <a:stretch>
                    <a:fillRect/>
                  </a:stretch>
                </p:blipFill>
                <p:spPr bwMode="auto">
                  <a:xfrm>
                    <a:off x="3466" y="1680"/>
                    <a:ext cx="1718" cy="4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9954" name="Oval 1086"/>
                  <p:cNvSpPr>
                    <a:spLocks noChangeArrowheads="1"/>
                  </p:cNvSpPr>
                  <p:nvPr/>
                </p:nvSpPr>
                <p:spPr bwMode="auto">
                  <a:xfrm>
                    <a:off x="3936" y="1776"/>
                    <a:ext cx="96" cy="96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charset="0"/>
                        <a:ea typeface="MS PGothic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950" name="Text Box 1088"/>
              <p:cNvSpPr txBox="1">
                <a:spLocks noChangeArrowheads="1"/>
              </p:cNvSpPr>
              <p:nvPr/>
            </p:nvSpPr>
            <p:spPr bwMode="auto">
              <a:xfrm>
                <a:off x="2016" y="1104"/>
                <a:ext cx="3408" cy="624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  <a:buFontTx/>
                  <a:buNone/>
                </a:pPr>
                <a:r>
                  <a:rPr lang="it-IT" altLang="en-US" sz="2000" b="1" u="sng"/>
                  <a:t>PRIMARY AMINE ADDITION</a:t>
                </a:r>
                <a:r>
                  <a:rPr lang="it-IT" altLang="en-US" sz="2000" b="1"/>
                  <a:t>: </a:t>
                </a:r>
                <a:r>
                  <a:rPr lang="en-US" altLang="en-US" sz="2000" b="1"/>
                  <a:t>Opening of the epoxy ring and reaction with the hydrogen of the </a:t>
                </a:r>
                <a:r>
                  <a:rPr lang="it-IT" altLang="en-US" sz="2000" b="1"/>
                  <a:t>-NH</a:t>
                </a:r>
                <a:r>
                  <a:rPr lang="it-IT" altLang="en-US" sz="2000" b="1" baseline="-25000"/>
                  <a:t>2</a:t>
                </a:r>
                <a:r>
                  <a:rPr lang="en-US" altLang="en-US" sz="2000" b="1"/>
                  <a:t> amino groups</a:t>
                </a:r>
                <a:r>
                  <a:rPr lang="it-IT" altLang="en-US" sz="2000" b="1"/>
                  <a:t>.</a:t>
                </a:r>
              </a:p>
            </p:txBody>
          </p:sp>
        </p:grpSp>
      </p:grpSp>
      <p:grpSp>
        <p:nvGrpSpPr>
          <p:cNvPr id="8" name="Group 1099"/>
          <p:cNvGrpSpPr>
            <a:grpSpLocks/>
          </p:cNvGrpSpPr>
          <p:nvPr/>
        </p:nvGrpSpPr>
        <p:grpSpPr bwMode="auto">
          <a:xfrm>
            <a:off x="533400" y="3352800"/>
            <a:ext cx="7391400" cy="2744788"/>
            <a:chOff x="336" y="2112"/>
            <a:chExt cx="4656" cy="1729"/>
          </a:xfrm>
        </p:grpSpPr>
        <p:grpSp>
          <p:nvGrpSpPr>
            <p:cNvPr id="39940" name="Group 1095"/>
            <p:cNvGrpSpPr>
              <a:grpSpLocks/>
            </p:cNvGrpSpPr>
            <p:nvPr/>
          </p:nvGrpSpPr>
          <p:grpSpPr bwMode="auto">
            <a:xfrm>
              <a:off x="336" y="2112"/>
              <a:ext cx="4656" cy="1729"/>
              <a:chOff x="336" y="2112"/>
              <a:chExt cx="4656" cy="1729"/>
            </a:xfrm>
          </p:grpSpPr>
          <p:grpSp>
            <p:nvGrpSpPr>
              <p:cNvPr id="39942" name="Group 1074"/>
              <p:cNvGrpSpPr>
                <a:grpSpLocks/>
              </p:cNvGrpSpPr>
              <p:nvPr/>
            </p:nvGrpSpPr>
            <p:grpSpPr bwMode="auto">
              <a:xfrm>
                <a:off x="2592" y="2400"/>
                <a:ext cx="2400" cy="1441"/>
                <a:chOff x="2592" y="2400"/>
                <a:chExt cx="2400" cy="1441"/>
              </a:xfrm>
            </p:grpSpPr>
            <p:pic>
              <p:nvPicPr>
                <p:cNvPr id="39945" name="Picture 1075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149" t="38483" r="19661" b="2061"/>
                <a:stretch>
                  <a:fillRect/>
                </a:stretch>
              </p:blipFill>
              <p:spPr bwMode="auto">
                <a:xfrm>
                  <a:off x="2592" y="2400"/>
                  <a:ext cx="2400" cy="14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946" name="Picture 1076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00" t="73334" r="52000"/>
                <a:stretch>
                  <a:fillRect/>
                </a:stretch>
              </p:blipFill>
              <p:spPr bwMode="auto">
                <a:xfrm>
                  <a:off x="2592" y="3072"/>
                  <a:ext cx="96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9943" name="Picture 107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005" t="20419" r="44485" b="61552"/>
              <a:stretch>
                <a:fillRect/>
              </a:stretch>
            </p:blipFill>
            <p:spPr bwMode="auto">
              <a:xfrm>
                <a:off x="3600" y="2112"/>
                <a:ext cx="249" cy="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44" name="Text Box 1090"/>
              <p:cNvSpPr txBox="1">
                <a:spLocks noChangeArrowheads="1"/>
              </p:cNvSpPr>
              <p:nvPr/>
            </p:nvSpPr>
            <p:spPr bwMode="auto">
              <a:xfrm>
                <a:off x="336" y="2976"/>
                <a:ext cx="2976" cy="864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  <a:ea typeface="MS PGothic" charset="-128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  <a:buFontTx/>
                  <a:buNone/>
                </a:pPr>
                <a:r>
                  <a:rPr lang="it-IT" altLang="en-US" sz="2000" b="1" u="sng"/>
                  <a:t>SECONDARY AMINE ADDITION </a:t>
                </a:r>
                <a:r>
                  <a:rPr lang="it-IT" altLang="en-US" sz="2000" b="1"/>
                  <a:t>: </a:t>
                </a:r>
                <a:r>
                  <a:rPr lang="en-US" altLang="en-US" sz="2000" b="1"/>
                  <a:t>The -NH amine group reacts with the epoxy ring of another molecule of DGEBA</a:t>
                </a:r>
              </a:p>
              <a:p>
                <a:pPr algn="just" eaLnBrk="1" hangingPunct="1">
                  <a:spcBef>
                    <a:spcPts val="600"/>
                  </a:spcBef>
                  <a:buFontTx/>
                  <a:buNone/>
                </a:pPr>
                <a:r>
                  <a:rPr lang="it-IT" altLang="en-US" sz="2000" b="1"/>
                  <a:t>                     Crosslinked polymer</a:t>
                </a:r>
              </a:p>
            </p:txBody>
          </p:sp>
        </p:grpSp>
        <p:sp>
          <p:nvSpPr>
            <p:cNvPr id="39941" name="AutoShape 1091"/>
            <p:cNvSpPr>
              <a:spLocks noChangeArrowheads="1"/>
            </p:cNvSpPr>
            <p:nvPr/>
          </p:nvSpPr>
          <p:spPr bwMode="auto">
            <a:xfrm>
              <a:off x="567" y="3657"/>
              <a:ext cx="429" cy="144"/>
            </a:xfrm>
            <a:prstGeom prst="rightArrow">
              <a:avLst>
                <a:gd name="adj1" fmla="val 50000"/>
                <a:gd name="adj2" fmla="val 74479"/>
              </a:avLst>
            </a:prstGeom>
            <a:solidFill>
              <a:schemeClr val="accent2"/>
            </a:solidFill>
            <a:ln w="9525">
              <a:solidFill>
                <a:srgbClr val="FB0735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2286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curing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pic>
        <p:nvPicPr>
          <p:cNvPr id="41986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8" t="30260" r="51643" b="47220"/>
          <a:stretch>
            <a:fillRect/>
          </a:stretch>
        </p:blipFill>
        <p:spPr bwMode="auto">
          <a:xfrm>
            <a:off x="6196013" y="990600"/>
            <a:ext cx="2719387" cy="1905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67"/>
          <a:stretch>
            <a:fillRect/>
          </a:stretch>
        </p:blipFill>
        <p:spPr bwMode="auto">
          <a:xfrm>
            <a:off x="457200" y="1828800"/>
            <a:ext cx="3937000" cy="32035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8" name="Text Box 34"/>
          <p:cNvSpPr txBox="1">
            <a:spLocks noChangeArrowheads="1"/>
          </p:cNvSpPr>
          <p:nvPr/>
        </p:nvSpPr>
        <p:spPr bwMode="auto">
          <a:xfrm>
            <a:off x="1692275" y="1143000"/>
            <a:ext cx="4433888" cy="400050"/>
          </a:xfrm>
          <a:prstGeom prst="rect">
            <a:avLst/>
          </a:prstGeom>
          <a:solidFill>
            <a:srgbClr val="33C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en-US" sz="2000" b="1"/>
              <a:t>PRIMARY AMINE ADDITION</a:t>
            </a:r>
          </a:p>
        </p:txBody>
      </p:sp>
      <p:sp>
        <p:nvSpPr>
          <p:cNvPr id="41989" name="Text Box 35"/>
          <p:cNvSpPr txBox="1">
            <a:spLocks noChangeArrowheads="1"/>
          </p:cNvSpPr>
          <p:nvPr/>
        </p:nvSpPr>
        <p:spPr bwMode="auto">
          <a:xfrm>
            <a:off x="4500563" y="3573463"/>
            <a:ext cx="4395787" cy="400050"/>
          </a:xfrm>
          <a:prstGeom prst="rect">
            <a:avLst/>
          </a:prstGeom>
          <a:solidFill>
            <a:srgbClr val="33C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en-US" sz="2000" b="1"/>
              <a:t>SECONDARY AMINE ADDITION</a:t>
            </a:r>
          </a:p>
        </p:txBody>
      </p:sp>
      <p:pic>
        <p:nvPicPr>
          <p:cNvPr id="41990" name="Picture 37" descr="http://www.specialchem4polymers.com/documents/indexables/contents/41/images/mechanism.gif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181600"/>
            <a:ext cx="5791200" cy="14541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crosslinked structure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pic>
        <p:nvPicPr>
          <p:cNvPr id="44034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1" b="1582"/>
          <a:stretch>
            <a:fillRect/>
          </a:stretch>
        </p:blipFill>
        <p:spPr bwMode="auto">
          <a:xfrm>
            <a:off x="304800" y="1143000"/>
            <a:ext cx="5791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" t="6523" r="10271" b="12152"/>
          <a:stretch>
            <a:fillRect/>
          </a:stretch>
        </p:blipFill>
        <p:spPr bwMode="auto">
          <a:xfrm>
            <a:off x="4800600" y="3657600"/>
            <a:ext cx="414655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CasellaDiTesto 4"/>
          <p:cNvSpPr txBox="1">
            <a:spLocks noChangeArrowheads="1"/>
          </p:cNvSpPr>
          <p:nvPr/>
        </p:nvSpPr>
        <p:spPr bwMode="auto">
          <a:xfrm>
            <a:off x="4070350" y="1268413"/>
            <a:ext cx="2300288" cy="1477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1800" b="1"/>
              <a:t>DDS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1800" b="1"/>
              <a:t>TGDDM</a:t>
            </a:r>
            <a:endParaRPr lang="en-US" altLang="en-US" sz="18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1800" b="1"/>
              <a:t>Amine reaction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Reaction with OH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curing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sp>
        <p:nvSpPr>
          <p:cNvPr id="46082" name="Text Box 6"/>
          <p:cNvSpPr txBox="1">
            <a:spLocks noChangeArrowheads="1"/>
          </p:cNvSpPr>
          <p:nvPr/>
        </p:nvSpPr>
        <p:spPr bwMode="auto">
          <a:xfrm>
            <a:off x="306388" y="914400"/>
            <a:ext cx="845661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it-IT" altLang="en-US" sz="2200" b="1" u="sng"/>
              <a:t>REACTION WITH OH- OF EPOXY RESIN</a:t>
            </a:r>
            <a:r>
              <a:rPr lang="it-IT" altLang="en-US" sz="2200" b="1"/>
              <a:t>: </a:t>
            </a:r>
            <a:r>
              <a:rPr lang="en-US" altLang="en-US" sz="2200" b="1"/>
              <a:t>the epoxy ring of a DGEBA molecule reacts with the hydroxyl of another DGEBA molecule, formed after the addition with a primary amine</a:t>
            </a:r>
            <a:r>
              <a:rPr lang="it-IT" altLang="en-US" sz="2200" b="1"/>
              <a:t>.  </a:t>
            </a:r>
          </a:p>
        </p:txBody>
      </p:sp>
      <p:sp>
        <p:nvSpPr>
          <p:cNvPr id="46083" name="AutoShape 7"/>
          <p:cNvSpPr>
            <a:spLocks noChangeArrowheads="1"/>
          </p:cNvSpPr>
          <p:nvPr/>
        </p:nvSpPr>
        <p:spPr bwMode="auto">
          <a:xfrm>
            <a:off x="5029200" y="3505200"/>
            <a:ext cx="914400" cy="9144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084" name="Text Box 16"/>
          <p:cNvSpPr txBox="1">
            <a:spLocks noChangeArrowheads="1"/>
          </p:cNvSpPr>
          <p:nvPr/>
        </p:nvSpPr>
        <p:spPr bwMode="auto">
          <a:xfrm>
            <a:off x="357188" y="6072188"/>
            <a:ext cx="8501062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>
                <a:solidFill>
                  <a:schemeClr val="accent2"/>
                </a:solidFill>
              </a:rPr>
              <a:t>The reaction is favored only at high temperatures or T&gt;120 ° C in the presence of Lewis acid catalysts</a:t>
            </a:r>
            <a:r>
              <a:rPr lang="it-IT" altLang="en-US" sz="2200" b="1">
                <a:solidFill>
                  <a:schemeClr val="accent2"/>
                </a:solidFill>
              </a:rPr>
              <a:t> (ad es. BF</a:t>
            </a:r>
            <a:r>
              <a:rPr lang="it-IT" altLang="en-US" sz="2200" b="1" baseline="-25000">
                <a:solidFill>
                  <a:schemeClr val="accent2"/>
                </a:solidFill>
              </a:rPr>
              <a:t>3</a:t>
            </a:r>
            <a:r>
              <a:rPr lang="it-IT" altLang="en-US" sz="2200" b="1">
                <a:solidFill>
                  <a:schemeClr val="accent2"/>
                </a:solidFill>
              </a:rPr>
              <a:t> o BCl</a:t>
            </a:r>
            <a:r>
              <a:rPr lang="it-IT" altLang="en-US" sz="2200" b="1" baseline="-25000">
                <a:solidFill>
                  <a:schemeClr val="accent2"/>
                </a:solidFill>
              </a:rPr>
              <a:t>3</a:t>
            </a:r>
            <a:r>
              <a:rPr lang="it-IT" altLang="en-US" sz="2200" b="1">
                <a:solidFill>
                  <a:schemeClr val="accent2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2400"/>
          </a:p>
        </p:txBody>
      </p:sp>
      <p:grpSp>
        <p:nvGrpSpPr>
          <p:cNvPr id="46085" name="Gruppo 18"/>
          <p:cNvGrpSpPr>
            <a:grpSpLocks/>
          </p:cNvGrpSpPr>
          <p:nvPr/>
        </p:nvGrpSpPr>
        <p:grpSpPr bwMode="auto">
          <a:xfrm>
            <a:off x="1524000" y="2286000"/>
            <a:ext cx="6019800" cy="3643313"/>
            <a:chOff x="1524000" y="2286000"/>
            <a:chExt cx="6019800" cy="3643313"/>
          </a:xfrm>
        </p:grpSpPr>
        <p:grpSp>
          <p:nvGrpSpPr>
            <p:cNvPr id="46086" name="Group 8"/>
            <p:cNvGrpSpPr>
              <a:grpSpLocks/>
            </p:cNvGrpSpPr>
            <p:nvPr/>
          </p:nvGrpSpPr>
          <p:grpSpPr bwMode="auto">
            <a:xfrm>
              <a:off x="1524000" y="2286000"/>
              <a:ext cx="6019800" cy="3643313"/>
              <a:chOff x="960" y="1440"/>
              <a:chExt cx="3840" cy="2592"/>
            </a:xfrm>
          </p:grpSpPr>
          <p:grpSp>
            <p:nvGrpSpPr>
              <p:cNvPr id="46090" name="Group 9"/>
              <p:cNvGrpSpPr>
                <a:grpSpLocks/>
              </p:cNvGrpSpPr>
              <p:nvPr/>
            </p:nvGrpSpPr>
            <p:grpSpPr bwMode="auto">
              <a:xfrm>
                <a:off x="960" y="1440"/>
                <a:ext cx="3840" cy="2592"/>
                <a:chOff x="960" y="1440"/>
                <a:chExt cx="3840" cy="2592"/>
              </a:xfrm>
            </p:grpSpPr>
            <p:sp>
              <p:nvSpPr>
                <p:cNvPr id="46095" name="Rectangle 10"/>
                <p:cNvSpPr>
                  <a:spLocks noChangeArrowheads="1"/>
                </p:cNvSpPr>
                <p:nvPr/>
              </p:nvSpPr>
              <p:spPr bwMode="auto">
                <a:xfrm>
                  <a:off x="960" y="1440"/>
                  <a:ext cx="3840" cy="259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pic>
              <p:nvPicPr>
                <p:cNvPr id="46096" name="Picture 1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44" t="1852" r="1711" b="3703"/>
                <a:stretch>
                  <a:fillRect/>
                </a:stretch>
              </p:blipFill>
              <p:spPr bwMode="auto">
                <a:xfrm>
                  <a:off x="1008" y="1536"/>
                  <a:ext cx="3744" cy="24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6091" name="Group 12"/>
              <p:cNvGrpSpPr>
                <a:grpSpLocks/>
              </p:cNvGrpSpPr>
              <p:nvPr/>
            </p:nvGrpSpPr>
            <p:grpSpPr bwMode="auto">
              <a:xfrm>
                <a:off x="1824" y="1536"/>
                <a:ext cx="1968" cy="192"/>
                <a:chOff x="1824" y="1488"/>
                <a:chExt cx="1968" cy="192"/>
              </a:xfrm>
            </p:grpSpPr>
            <p:sp>
              <p:nvSpPr>
                <p:cNvPr id="46092" name="Oval 13"/>
                <p:cNvSpPr>
                  <a:spLocks noChangeArrowheads="1"/>
                </p:cNvSpPr>
                <p:nvPr/>
              </p:nvSpPr>
              <p:spPr bwMode="auto">
                <a:xfrm>
                  <a:off x="1824" y="1536"/>
                  <a:ext cx="144" cy="144"/>
                </a:xfrm>
                <a:prstGeom prst="ellipse">
                  <a:avLst/>
                </a:prstGeom>
                <a:noFill/>
                <a:ln w="19050">
                  <a:solidFill>
                    <a:srgbClr val="FB073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6093" name="Oval 14"/>
                <p:cNvSpPr>
                  <a:spLocks noChangeArrowheads="1"/>
                </p:cNvSpPr>
                <p:nvPr/>
              </p:nvSpPr>
              <p:spPr bwMode="auto">
                <a:xfrm>
                  <a:off x="3648" y="1584"/>
                  <a:ext cx="144" cy="96"/>
                </a:xfrm>
                <a:prstGeom prst="ellipse">
                  <a:avLst/>
                </a:prstGeom>
                <a:noFill/>
                <a:ln w="19050">
                  <a:solidFill>
                    <a:srgbClr val="FB073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6094" name="AutoShape 15"/>
                <p:cNvSpPr>
                  <a:spLocks/>
                </p:cNvSpPr>
                <p:nvPr/>
              </p:nvSpPr>
              <p:spPr bwMode="auto">
                <a:xfrm rot="5400000">
                  <a:off x="2808" y="648"/>
                  <a:ext cx="48" cy="1728"/>
                </a:xfrm>
                <a:prstGeom prst="leftBracket">
                  <a:avLst>
                    <a:gd name="adj" fmla="val 300000"/>
                  </a:avLst>
                </a:prstGeom>
                <a:noFill/>
                <a:ln w="19050">
                  <a:solidFill>
                    <a:srgbClr val="FB0735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  <a:ea typeface="MS PGothic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sp>
          <p:nvSpPr>
            <p:cNvPr id="14" name="CasellaDiTesto 13"/>
            <p:cNvSpPr txBox="1"/>
            <p:nvPr/>
          </p:nvSpPr>
          <p:spPr>
            <a:xfrm>
              <a:off x="3563938" y="4603750"/>
              <a:ext cx="960437" cy="554038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1000" dirty="0">
                  <a:latin typeface="Times New Roman" panose="02020603050405020304" pitchFamily="18" charset="0"/>
                  <a:ea typeface="MS PGothic" panose="020B0600070205080204" pitchFamily="34" charset="-128"/>
                </a:rPr>
                <a:t>CH2</a:t>
              </a:r>
            </a:p>
            <a:p>
              <a:pPr eaLnBrk="1" hangingPunct="1">
                <a:defRPr/>
              </a:pPr>
              <a:endParaRPr lang="en-US" sz="1000" dirty="0">
                <a:latin typeface="Times New Roman" panose="02020603050405020304" pitchFamily="18" charset="0"/>
                <a:ea typeface="MS PGothic" panose="020B0600070205080204" pitchFamily="34" charset="-128"/>
              </a:endParaRPr>
            </a:p>
            <a:p>
              <a:pPr eaLnBrk="1" hangingPunct="1">
                <a:defRPr/>
              </a:pPr>
              <a:r>
                <a:rPr lang="en-US" sz="1000" dirty="0">
                  <a:latin typeface="Times New Roman" panose="02020603050405020304" pitchFamily="18" charset="0"/>
                  <a:ea typeface="MS PGothic" panose="020B0600070205080204" pitchFamily="34" charset="-128"/>
                </a:rPr>
                <a:t>CHOH</a:t>
              </a:r>
            </a:p>
          </p:txBody>
        </p:sp>
        <p:cxnSp>
          <p:nvCxnSpPr>
            <p:cNvPr id="16" name="Connettore 1 15"/>
            <p:cNvCxnSpPr/>
            <p:nvPr/>
          </p:nvCxnSpPr>
          <p:spPr>
            <a:xfrm>
              <a:off x="3708400" y="4797425"/>
              <a:ext cx="0" cy="14446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ttangolo 17"/>
            <p:cNvSpPr/>
            <p:nvPr/>
          </p:nvSpPr>
          <p:spPr>
            <a:xfrm>
              <a:off x="3059113" y="4581525"/>
              <a:ext cx="576262" cy="3603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/>
          <p:cNvPicPr>
            <a:picLocks noChangeAspect="1" noChangeArrowheads="1"/>
          </p:cNvPicPr>
          <p:nvPr/>
        </p:nvPicPr>
        <p:blipFill>
          <a:blip r:embed="rId2">
            <a:lum bright="-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9" y="1196752"/>
            <a:ext cx="9095095" cy="503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58775" y="304800"/>
            <a:ext cx="8456613" cy="647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it-IT" sz="2800" b="1" kern="0" dirty="0" err="1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Epoxy</a:t>
            </a:r>
            <a:r>
              <a:rPr lang="it-IT" sz="2800" b="1" kern="0" dirty="0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 </a:t>
            </a:r>
            <a:r>
              <a:rPr lang="it-IT" sz="2800" b="1" kern="0" dirty="0" err="1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monomers</a:t>
            </a:r>
            <a:endParaRPr lang="en-GB" sz="2800" b="1" kern="0" dirty="0">
              <a:solidFill>
                <a:schemeClr val="accent2"/>
              </a:solidFill>
              <a:latin typeface="Tahoma" pitchFamily="34" charset="0"/>
              <a:ea typeface="MS PGothic" panose="020B0600070205080204" pitchFamily="34" charset="-128"/>
              <a:cs typeface="MS PGothic" charset="0"/>
            </a:endParaRPr>
          </a:p>
        </p:txBody>
      </p:sp>
      <p:sp>
        <p:nvSpPr>
          <p:cNvPr id="6" name="Ovale 5"/>
          <p:cNvSpPr/>
          <p:nvPr/>
        </p:nvSpPr>
        <p:spPr>
          <a:xfrm>
            <a:off x="7740352" y="4797152"/>
            <a:ext cx="1224136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EBA01EDE-5CA2-8148-99C2-993911E31E7F}"/>
              </a:ext>
            </a:extLst>
          </p:cNvPr>
          <p:cNvCxnSpPr/>
          <p:nvPr/>
        </p:nvCxnSpPr>
        <p:spPr>
          <a:xfrm>
            <a:off x="5148064" y="5301208"/>
            <a:ext cx="792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  <a:ea typeface="MS PGothic" charset="-128"/>
              </a:rPr>
              <a:t>curing</a:t>
            </a:r>
            <a:endParaRPr lang="en-GB" altLang="en-US" sz="2800" b="1">
              <a:solidFill>
                <a:schemeClr val="accent2"/>
              </a:solidFill>
              <a:latin typeface="Tahoma" charset="0"/>
              <a:ea typeface="MS PGothic" charset="-128"/>
            </a:endParaRPr>
          </a:p>
        </p:txBody>
      </p:sp>
      <p:sp>
        <p:nvSpPr>
          <p:cNvPr id="49154" name="Text Box 3"/>
          <p:cNvSpPr txBox="1">
            <a:spLocks noChangeArrowheads="1"/>
          </p:cNvSpPr>
          <p:nvPr/>
        </p:nvSpPr>
        <p:spPr bwMode="auto">
          <a:xfrm>
            <a:off x="304800" y="1143000"/>
            <a:ext cx="8456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200" b="1" u="sng"/>
              <a:t>REACTION WITH ANHYDRIDES</a:t>
            </a:r>
            <a:r>
              <a:rPr lang="en-US" altLang="en-US" sz="2200" b="1"/>
              <a:t>: anhydrides have a low reactivity with the epoxy so it is necessary to use accelerators (tertiary amines), high temperature treatment and post-treatment cycles</a:t>
            </a:r>
            <a:r>
              <a:rPr lang="it-IT" altLang="en-US" sz="2200" b="1"/>
              <a:t>.</a:t>
            </a:r>
          </a:p>
        </p:txBody>
      </p:sp>
      <p:sp>
        <p:nvSpPr>
          <p:cNvPr id="49155" name="Text Box 24"/>
          <p:cNvSpPr txBox="1">
            <a:spLocks noChangeArrowheads="1"/>
          </p:cNvSpPr>
          <p:nvPr/>
        </p:nvSpPr>
        <p:spPr bwMode="auto">
          <a:xfrm>
            <a:off x="304800" y="2514600"/>
            <a:ext cx="5715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b="1"/>
              <a:t>Ring-opening of anhydride with a hydroxyl group to form an ester</a:t>
            </a:r>
            <a:endParaRPr lang="en-GB" altLang="en-US" sz="2200" b="1"/>
          </a:p>
        </p:txBody>
      </p:sp>
      <p:sp>
        <p:nvSpPr>
          <p:cNvPr id="49156" name="Rectangle 26"/>
          <p:cNvSpPr>
            <a:spLocks noChangeArrowheads="1"/>
          </p:cNvSpPr>
          <p:nvPr/>
        </p:nvSpPr>
        <p:spPr bwMode="auto">
          <a:xfrm>
            <a:off x="1371600" y="2971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9157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62200"/>
            <a:ext cx="2587625" cy="11334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8" name="Text Box 27"/>
          <p:cNvSpPr txBox="1">
            <a:spLocks noChangeArrowheads="1"/>
          </p:cNvSpPr>
          <p:nvPr/>
        </p:nvSpPr>
        <p:spPr bwMode="auto">
          <a:xfrm>
            <a:off x="381000" y="4038600"/>
            <a:ext cx="4343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200" b="1"/>
              <a:t>Reaction of the carbossilic groups with epoxy</a:t>
            </a:r>
            <a:r>
              <a:rPr lang="en-GB" altLang="en-US" sz="2200" b="1"/>
              <a:t> </a:t>
            </a:r>
          </a:p>
        </p:txBody>
      </p:sp>
      <p:sp>
        <p:nvSpPr>
          <p:cNvPr id="49159" name="Rectangle 29"/>
          <p:cNvSpPr>
            <a:spLocks noChangeArrowheads="1"/>
          </p:cNvSpPr>
          <p:nvPr/>
        </p:nvSpPr>
        <p:spPr bwMode="auto">
          <a:xfrm>
            <a:off x="4033838" y="2952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160" name="Rectangle 31"/>
          <p:cNvSpPr>
            <a:spLocks noChangeArrowheads="1"/>
          </p:cNvSpPr>
          <p:nvPr/>
        </p:nvSpPr>
        <p:spPr bwMode="auto">
          <a:xfrm>
            <a:off x="4067175" y="3133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161" name="Rectangle 33"/>
          <p:cNvSpPr>
            <a:spLocks noChangeArrowheads="1"/>
          </p:cNvSpPr>
          <p:nvPr/>
        </p:nvSpPr>
        <p:spPr bwMode="auto">
          <a:xfrm>
            <a:off x="3824288" y="2981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9162" name="Group 36"/>
          <p:cNvGrpSpPr>
            <a:grpSpLocks noChangeAspect="1"/>
          </p:cNvGrpSpPr>
          <p:nvPr/>
        </p:nvGrpSpPr>
        <p:grpSpPr bwMode="auto">
          <a:xfrm>
            <a:off x="4648200" y="3733800"/>
            <a:ext cx="4386263" cy="1279525"/>
            <a:chOff x="2160" y="2832"/>
            <a:chExt cx="2304" cy="672"/>
          </a:xfrm>
        </p:grpSpPr>
        <p:sp>
          <p:nvSpPr>
            <p:cNvPr id="49168" name="Rectangle 35"/>
            <p:cNvSpPr>
              <a:spLocks noChangeAspect="1" noChangeArrowheads="1"/>
            </p:cNvSpPr>
            <p:nvPr/>
          </p:nvSpPr>
          <p:spPr bwMode="auto">
            <a:xfrm>
              <a:off x="2160" y="2832"/>
              <a:ext cx="2304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49169" name="Group 34"/>
            <p:cNvGrpSpPr>
              <a:grpSpLocks noChangeAspect="1"/>
            </p:cNvGrpSpPr>
            <p:nvPr/>
          </p:nvGrpSpPr>
          <p:grpSpPr bwMode="auto">
            <a:xfrm>
              <a:off x="2208" y="2880"/>
              <a:ext cx="2238" cy="600"/>
              <a:chOff x="2208" y="2880"/>
              <a:chExt cx="2238" cy="600"/>
            </a:xfrm>
          </p:grpSpPr>
          <p:pic>
            <p:nvPicPr>
              <p:cNvPr id="49170" name="Picture 2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2880"/>
                <a:ext cx="678" cy="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171" name="Picture 3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" y="2976"/>
                <a:ext cx="636" cy="3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172" name="Picture 3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4" y="2892"/>
                <a:ext cx="942" cy="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9163" name="Text Box 37"/>
          <p:cNvSpPr txBox="1">
            <a:spLocks noChangeArrowheads="1"/>
          </p:cNvSpPr>
          <p:nvPr/>
        </p:nvSpPr>
        <p:spPr bwMode="auto">
          <a:xfrm>
            <a:off x="304800" y="5638800"/>
            <a:ext cx="5257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b="1"/>
              <a:t>Other epoxy groups react with the already  formed hydroxyl groups or existing hydroxyl groups </a:t>
            </a:r>
            <a:r>
              <a:rPr lang="en-GB" altLang="en-US" sz="2200" b="1"/>
              <a:t> </a:t>
            </a:r>
          </a:p>
        </p:txBody>
      </p:sp>
      <p:sp>
        <p:nvSpPr>
          <p:cNvPr id="49164" name="Rectangle 39"/>
          <p:cNvSpPr>
            <a:spLocks noChangeArrowheads="1"/>
          </p:cNvSpPr>
          <p:nvPr/>
        </p:nvSpPr>
        <p:spPr bwMode="auto">
          <a:xfrm>
            <a:off x="3228975" y="30670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9165" name="Picture 3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486400"/>
            <a:ext cx="3232150" cy="8715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6" name="AutoShape 40"/>
          <p:cNvSpPr>
            <a:spLocks noChangeArrowheads="1"/>
          </p:cNvSpPr>
          <p:nvPr/>
        </p:nvSpPr>
        <p:spPr bwMode="auto">
          <a:xfrm>
            <a:off x="2286000" y="3352800"/>
            <a:ext cx="152400" cy="762000"/>
          </a:xfrm>
          <a:prstGeom prst="curvedLeftArrow">
            <a:avLst>
              <a:gd name="adj1" fmla="val 100000"/>
              <a:gd name="adj2" fmla="val 200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167" name="AutoShape 41"/>
          <p:cNvSpPr>
            <a:spLocks noChangeArrowheads="1"/>
          </p:cNvSpPr>
          <p:nvPr/>
        </p:nvSpPr>
        <p:spPr bwMode="auto">
          <a:xfrm>
            <a:off x="2286000" y="4800600"/>
            <a:ext cx="152400" cy="762000"/>
          </a:xfrm>
          <a:prstGeom prst="curvedLeftArrow">
            <a:avLst>
              <a:gd name="adj1" fmla="val 100000"/>
              <a:gd name="adj2" fmla="val 200000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800" b="1">
                <a:latin typeface="Tahoma" charset="0"/>
                <a:ea typeface="MS PGothic" charset="-128"/>
              </a:rPr>
              <a:t>Curing</a:t>
            </a:r>
            <a:endParaRPr lang="en-GB" altLang="en-US" sz="2800" b="1">
              <a:latin typeface="Tahoma" charset="0"/>
              <a:ea typeface="MS PGothic" charset="-128"/>
            </a:endParaRPr>
          </a:p>
        </p:txBody>
      </p:sp>
      <p:sp>
        <p:nvSpPr>
          <p:cNvPr id="51202" name="Text Box 7"/>
          <p:cNvSpPr txBox="1">
            <a:spLocks noChangeArrowheads="1"/>
          </p:cNvSpPr>
          <p:nvPr/>
        </p:nvSpPr>
        <p:spPr bwMode="auto">
          <a:xfrm>
            <a:off x="358775" y="4343400"/>
            <a:ext cx="84566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/>
              <a:t>Factors affecting the crosslinking density: </a:t>
            </a:r>
            <a:br>
              <a:rPr lang="en-US" altLang="en-US" sz="2400" b="1"/>
            </a:br>
            <a:r>
              <a:rPr lang="en-US" altLang="en-US" sz="2400" b="1"/>
              <a:t>- Chemistry (epoxy groups and their distribution) </a:t>
            </a:r>
            <a:br>
              <a:rPr lang="en-US" altLang="en-US" sz="2400" b="1"/>
            </a:br>
            <a:r>
              <a:rPr lang="en-US" altLang="en-US" sz="2400" b="1"/>
              <a:t>- Functionality of curing agents </a:t>
            </a:r>
            <a:br>
              <a:rPr lang="en-US" altLang="en-US" sz="2400" b="1"/>
            </a:br>
            <a:r>
              <a:rPr lang="en-US" altLang="en-US" sz="2400" b="1"/>
              <a:t>- Reaction conditions (time and temperature)                                        - Chemical s</a:t>
            </a:r>
            <a:r>
              <a:rPr lang="it-IT" altLang="en-US" sz="2400" b="1"/>
              <a:t>tructure (epoxy groups and their distribution)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2400" b="1"/>
          </a:p>
        </p:txBody>
      </p:sp>
      <p:sp>
        <p:nvSpPr>
          <p:cNvPr id="51203" name="Text Box 8"/>
          <p:cNvSpPr txBox="1">
            <a:spLocks noChangeArrowheads="1"/>
          </p:cNvSpPr>
          <p:nvPr/>
        </p:nvSpPr>
        <p:spPr bwMode="auto">
          <a:xfrm>
            <a:off x="381000" y="1905000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en-US" sz="2400"/>
          </a:p>
        </p:txBody>
      </p:sp>
      <p:sp>
        <p:nvSpPr>
          <p:cNvPr id="51204" name="Text Box 9"/>
          <p:cNvSpPr txBox="1">
            <a:spLocks noChangeArrowheads="1"/>
          </p:cNvSpPr>
          <p:nvPr/>
        </p:nvSpPr>
        <p:spPr bwMode="auto">
          <a:xfrm>
            <a:off x="381000" y="1925638"/>
            <a:ext cx="4678363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en-US" sz="2400" b="1"/>
              <a:t>  tensile modulus</a:t>
            </a:r>
          </a:p>
          <a:p>
            <a:pPr eaLnBrk="1" hangingPunct="1">
              <a:spcBef>
                <a:spcPct val="0"/>
              </a:spcBef>
            </a:pPr>
            <a:r>
              <a:rPr lang="it-IT" altLang="en-US" sz="2400" b="1"/>
              <a:t>  glass transition temperature</a:t>
            </a:r>
          </a:p>
          <a:p>
            <a:pPr eaLnBrk="1" hangingPunct="1">
              <a:spcBef>
                <a:spcPct val="0"/>
              </a:spcBef>
            </a:pPr>
            <a:r>
              <a:rPr lang="it-IT" altLang="en-US" sz="2400" b="1"/>
              <a:t>  thermal stability</a:t>
            </a:r>
          </a:p>
          <a:p>
            <a:pPr eaLnBrk="1" hangingPunct="1">
              <a:spcBef>
                <a:spcPct val="0"/>
              </a:spcBef>
            </a:pPr>
            <a:r>
              <a:rPr lang="it-IT" altLang="en-US" sz="2400" b="1"/>
              <a:t>  chemical resistance</a:t>
            </a:r>
          </a:p>
        </p:txBody>
      </p:sp>
      <p:sp>
        <p:nvSpPr>
          <p:cNvPr id="51205" name="Text Box 10"/>
          <p:cNvSpPr txBox="1">
            <a:spLocks noChangeArrowheads="1"/>
          </p:cNvSpPr>
          <p:nvPr/>
        </p:nvSpPr>
        <p:spPr bwMode="auto">
          <a:xfrm>
            <a:off x="4727575" y="1936750"/>
            <a:ext cx="4165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b="1"/>
              <a:t> strain at break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b="1"/>
              <a:t> fracture toughness</a:t>
            </a:r>
            <a:endParaRPr lang="it-IT" altLang="en-US" sz="2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400" b="1"/>
              <a:t>   </a:t>
            </a:r>
          </a:p>
        </p:txBody>
      </p:sp>
      <p:sp>
        <p:nvSpPr>
          <p:cNvPr id="51206" name="Text Box 11"/>
          <p:cNvSpPr txBox="1">
            <a:spLocks noChangeArrowheads="1"/>
          </p:cNvSpPr>
          <p:nvPr/>
        </p:nvSpPr>
        <p:spPr bwMode="auto">
          <a:xfrm>
            <a:off x="358775" y="1066800"/>
            <a:ext cx="84566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2400" b="1"/>
              <a:t>The increase of crosslinking density:</a:t>
            </a:r>
          </a:p>
          <a:p>
            <a:pPr algn="just" eaLnBrk="1" hangingPunct="1">
              <a:spcBef>
                <a:spcPct val="15000"/>
              </a:spcBef>
              <a:buFontTx/>
              <a:buNone/>
            </a:pPr>
            <a:r>
              <a:rPr lang="it-IT" altLang="en-US" sz="2400" b="1"/>
              <a:t>           </a:t>
            </a:r>
            <a:r>
              <a:rPr lang="it-IT" altLang="en-US" sz="2400" b="1" i="1"/>
              <a:t>increases    </a:t>
            </a:r>
            <a:r>
              <a:rPr lang="it-IT" altLang="en-US" sz="2400" b="1"/>
              <a:t>                                         </a:t>
            </a:r>
            <a:r>
              <a:rPr lang="it-IT" altLang="en-US" sz="2400" b="1" i="1"/>
              <a:t>reduces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152400"/>
            <a:ext cx="8456613" cy="457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400" b="1">
                <a:latin typeface="Tahoma" charset="0"/>
                <a:ea typeface="MS PGothic" charset="-128"/>
              </a:rPr>
              <a:t>Stoichiometric ratio epoxy-curing agent</a:t>
            </a:r>
            <a:endParaRPr lang="en-GB" altLang="en-US" sz="2400" b="1">
              <a:latin typeface="Tahoma" charset="0"/>
              <a:ea typeface="MS PGothic" charset="-128"/>
            </a:endParaRPr>
          </a:p>
        </p:txBody>
      </p:sp>
      <p:sp>
        <p:nvSpPr>
          <p:cNvPr id="53250" name="Rectangle 8"/>
          <p:cNvSpPr>
            <a:spLocks noChangeArrowheads="1"/>
          </p:cNvSpPr>
          <p:nvPr/>
        </p:nvSpPr>
        <p:spPr bwMode="auto">
          <a:xfrm>
            <a:off x="360045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251" name="Rectangle 10"/>
          <p:cNvSpPr>
            <a:spLocks noChangeArrowheads="1"/>
          </p:cNvSpPr>
          <p:nvPr/>
        </p:nvSpPr>
        <p:spPr bwMode="auto">
          <a:xfrm>
            <a:off x="2614613" y="2967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3252" name="Rectangle 12"/>
          <p:cNvSpPr>
            <a:spLocks noChangeArrowheads="1"/>
          </p:cNvSpPr>
          <p:nvPr/>
        </p:nvSpPr>
        <p:spPr bwMode="auto">
          <a:xfrm>
            <a:off x="2686050" y="2986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3253" name="Group 15"/>
          <p:cNvGrpSpPr>
            <a:grpSpLocks/>
          </p:cNvGrpSpPr>
          <p:nvPr/>
        </p:nvGrpSpPr>
        <p:grpSpPr bwMode="auto">
          <a:xfrm>
            <a:off x="304800" y="609600"/>
            <a:ext cx="8493125" cy="6019800"/>
            <a:chOff x="192" y="384"/>
            <a:chExt cx="5350" cy="3792"/>
          </a:xfrm>
        </p:grpSpPr>
        <p:sp>
          <p:nvSpPr>
            <p:cNvPr id="53254" name="Text Box 6"/>
            <p:cNvSpPr txBox="1">
              <a:spLocks noChangeArrowheads="1"/>
            </p:cNvSpPr>
            <p:nvPr/>
          </p:nvSpPr>
          <p:spPr bwMode="auto">
            <a:xfrm>
              <a:off x="192" y="384"/>
              <a:ext cx="5350" cy="3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57200" indent="-4572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it-IT" altLang="en-US" sz="2200" b="1" dirty="0" err="1">
                  <a:solidFill>
                    <a:srgbClr val="FB0735"/>
                  </a:solidFill>
                </a:rPr>
                <a:t>Epoxide</a:t>
              </a:r>
              <a:r>
                <a:rPr lang="it-IT" altLang="en-US" sz="2200" b="1" dirty="0">
                  <a:solidFill>
                    <a:srgbClr val="FB0735"/>
                  </a:solidFill>
                </a:rPr>
                <a:t> </a:t>
              </a:r>
              <a:r>
                <a:rPr lang="it-IT" altLang="en-US" sz="2200" b="1" dirty="0" err="1">
                  <a:solidFill>
                    <a:srgbClr val="FB0735"/>
                  </a:solidFill>
                </a:rPr>
                <a:t>content</a:t>
              </a:r>
              <a:r>
                <a:rPr lang="it-IT" altLang="en-US" sz="2200" b="1" dirty="0">
                  <a:solidFill>
                    <a:srgbClr val="FB0735"/>
                  </a:solidFill>
                </a:rPr>
                <a:t> </a:t>
              </a:r>
              <a:r>
                <a:rPr lang="it-IT" altLang="en-US" sz="2200" b="1" dirty="0">
                  <a:solidFill>
                    <a:schemeClr val="accent2"/>
                  </a:solidFill>
                </a:rPr>
                <a:t>(</a:t>
              </a:r>
              <a:r>
                <a:rPr lang="it-IT" altLang="en-US" sz="2200" b="1" dirty="0" err="1">
                  <a:solidFill>
                    <a:schemeClr val="accent2"/>
                  </a:solidFill>
                </a:rPr>
                <a:t>Epoxy</a:t>
              </a:r>
              <a:r>
                <a:rPr lang="it-IT" altLang="en-US" sz="2200" b="1" dirty="0">
                  <a:solidFill>
                    <a:schemeClr val="accent2"/>
                  </a:solidFill>
                </a:rPr>
                <a:t> </a:t>
              </a:r>
              <a:r>
                <a:rPr lang="it-IT" altLang="en-US" sz="2200" b="1" dirty="0" err="1">
                  <a:solidFill>
                    <a:schemeClr val="accent2"/>
                  </a:solidFill>
                </a:rPr>
                <a:t>Equivalent</a:t>
              </a:r>
              <a:r>
                <a:rPr lang="it-IT" altLang="en-US" sz="2200" b="1" dirty="0">
                  <a:solidFill>
                    <a:schemeClr val="accent2"/>
                  </a:solidFill>
                </a:rPr>
                <a:t> Weight EEW)</a:t>
              </a:r>
              <a:r>
                <a:rPr lang="it-IT" altLang="en-US" sz="2200" b="1" dirty="0"/>
                <a:t>: </a:t>
              </a:r>
              <a:r>
                <a:rPr lang="en-US" altLang="en-US" sz="2200" b="1" dirty="0"/>
                <a:t>weight in grams of resin containing 1 mole equivalent of epoxy (g/mol). </a:t>
              </a:r>
              <a:endParaRPr lang="it-IT" altLang="en-US" sz="2200" b="1" dirty="0"/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it-IT" altLang="en-US" sz="2400" b="1" dirty="0"/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it-IT" altLang="en-US" sz="2200" b="1" dirty="0">
                <a:solidFill>
                  <a:srgbClr val="FB0735"/>
                </a:solidFill>
              </a:endParaRPr>
            </a:p>
            <a:p>
              <a:pPr algn="just" eaLnBrk="1" hangingPunct="1">
                <a:lnSpc>
                  <a:spcPct val="130000"/>
                </a:lnSpc>
                <a:spcBef>
                  <a:spcPct val="45000"/>
                </a:spcBef>
                <a:buFontTx/>
                <a:buNone/>
              </a:pPr>
              <a:r>
                <a:rPr lang="it-IT" altLang="en-US" sz="2200" b="1" dirty="0">
                  <a:solidFill>
                    <a:srgbClr val="FB0735"/>
                  </a:solidFill>
                </a:rPr>
                <a:t>Mol </a:t>
              </a:r>
              <a:r>
                <a:rPr lang="it-IT" altLang="en-US" sz="2200" b="1" dirty="0" err="1">
                  <a:solidFill>
                    <a:srgbClr val="FB0735"/>
                  </a:solidFill>
                </a:rPr>
                <a:t>Eq</a:t>
              </a:r>
              <a:r>
                <a:rPr lang="it-IT" altLang="en-US" sz="2200" b="1" dirty="0">
                  <a:solidFill>
                    <a:srgbClr val="FB0735"/>
                  </a:solidFill>
                </a:rPr>
                <a:t> </a:t>
              </a:r>
              <a:r>
                <a:rPr lang="it-IT" altLang="en-US" sz="2200" b="1" dirty="0"/>
                <a:t>: </a:t>
              </a:r>
              <a:r>
                <a:rPr lang="en-US" altLang="en-US" sz="2200" b="1" dirty="0"/>
                <a:t>mole equivalent of epoxy </a:t>
              </a:r>
              <a:r>
                <a:rPr lang="it-IT" altLang="en-US" sz="2200" b="1" dirty="0"/>
                <a:t>in 100 g</a:t>
              </a:r>
              <a:endParaRPr lang="it-IT" altLang="en-US" sz="2400" b="1" dirty="0"/>
            </a:p>
            <a:p>
              <a:pPr algn="just" eaLnBrk="1" hangingPunct="1">
                <a:spcBef>
                  <a:spcPct val="45000"/>
                </a:spcBef>
                <a:buFontTx/>
                <a:buNone/>
              </a:pPr>
              <a:endParaRPr lang="it-IT" altLang="en-US" sz="2200" b="1" dirty="0">
                <a:solidFill>
                  <a:srgbClr val="FB0735"/>
                </a:solidFill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ct val="80000"/>
                </a:spcBef>
                <a:buFontTx/>
                <a:buNone/>
              </a:pPr>
              <a:r>
                <a:rPr lang="it-IT" altLang="en-US" sz="2200" b="1" dirty="0">
                  <a:solidFill>
                    <a:srgbClr val="FB0735"/>
                  </a:solidFill>
                </a:rPr>
                <a:t>Amine </a:t>
              </a:r>
              <a:r>
                <a:rPr lang="it-IT" altLang="en-US" sz="2200" b="1" dirty="0" err="1">
                  <a:solidFill>
                    <a:srgbClr val="FB0735"/>
                  </a:solidFill>
                </a:rPr>
                <a:t>hydrogen</a:t>
              </a:r>
              <a:r>
                <a:rPr lang="it-IT" altLang="en-US" sz="2200" b="1" dirty="0">
                  <a:solidFill>
                    <a:srgbClr val="FB0735"/>
                  </a:solidFill>
                </a:rPr>
                <a:t> </a:t>
              </a:r>
              <a:r>
                <a:rPr lang="it-IT" altLang="en-US" sz="2200" b="1" dirty="0" err="1">
                  <a:solidFill>
                    <a:srgbClr val="FB0735"/>
                  </a:solidFill>
                </a:rPr>
                <a:t>equivalent</a:t>
              </a:r>
              <a:r>
                <a:rPr lang="it-IT" altLang="en-US" sz="2200" b="1" dirty="0">
                  <a:solidFill>
                    <a:srgbClr val="FB0735"/>
                  </a:solidFill>
                </a:rPr>
                <a:t> </a:t>
              </a:r>
              <a:r>
                <a:rPr lang="it-IT" altLang="en-US" sz="2200" b="1" dirty="0" err="1">
                  <a:solidFill>
                    <a:srgbClr val="FB0735"/>
                  </a:solidFill>
                </a:rPr>
                <a:t>HE</a:t>
              </a:r>
              <a:r>
                <a:rPr lang="it-IT" altLang="en-US" sz="2200" b="1" baseline="-25000" dirty="0" err="1">
                  <a:solidFill>
                    <a:srgbClr val="FB0735"/>
                  </a:solidFill>
                </a:rPr>
                <a:t>q</a:t>
              </a:r>
              <a:r>
                <a:rPr lang="it-IT" altLang="en-US" sz="2200" b="1" dirty="0">
                  <a:solidFill>
                    <a:srgbClr val="FB0735"/>
                  </a:solidFill>
                </a:rPr>
                <a:t> </a:t>
              </a:r>
              <a:r>
                <a:rPr lang="it-IT" altLang="en-US" sz="2000" b="1" dirty="0">
                  <a:solidFill>
                    <a:schemeClr val="accent2"/>
                  </a:solidFill>
                </a:rPr>
                <a:t>(</a:t>
              </a:r>
              <a:r>
                <a:rPr lang="it-IT" altLang="en-US" sz="2000" b="1" dirty="0" err="1">
                  <a:solidFill>
                    <a:schemeClr val="accent2"/>
                  </a:solidFill>
                </a:rPr>
                <a:t>Hydrogen</a:t>
              </a:r>
              <a:r>
                <a:rPr lang="it-IT" altLang="en-US" sz="2000" b="1" dirty="0">
                  <a:solidFill>
                    <a:schemeClr val="accent2"/>
                  </a:solidFill>
                </a:rPr>
                <a:t> </a:t>
              </a:r>
              <a:r>
                <a:rPr lang="it-IT" altLang="en-US" sz="2000" b="1" dirty="0" err="1">
                  <a:solidFill>
                    <a:schemeClr val="accent2"/>
                  </a:solidFill>
                </a:rPr>
                <a:t>Equivalent</a:t>
              </a:r>
              <a:r>
                <a:rPr lang="it-IT" altLang="en-US" sz="2000" b="1" dirty="0">
                  <a:solidFill>
                    <a:schemeClr val="accent2"/>
                  </a:solidFill>
                </a:rPr>
                <a:t> Weight HEW)</a:t>
              </a:r>
              <a:r>
                <a:rPr lang="it-IT" altLang="en-US" sz="2000" b="1" dirty="0"/>
                <a:t>:</a:t>
              </a: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it-IT" altLang="en-US" sz="2200" b="1" dirty="0"/>
                <a:t> </a:t>
              </a:r>
              <a:r>
                <a:rPr lang="it-IT" altLang="en-US" sz="2000" b="1" dirty="0"/>
                <a:t>g</a:t>
              </a:r>
              <a:r>
                <a:rPr lang="en-US" altLang="en-US" sz="2000" b="1" dirty="0"/>
                <a:t>rams of hardener containing one equivalent of N-H groups. It is obtained by dividing the </a:t>
              </a:r>
              <a:r>
                <a:rPr lang="it-IT" altLang="en-US" sz="2000" b="1" dirty="0" err="1"/>
                <a:t>molecular</a:t>
              </a:r>
              <a:r>
                <a:rPr lang="it-IT" altLang="en-US" sz="2000" b="1" dirty="0"/>
                <a:t> weight</a:t>
              </a:r>
              <a:r>
                <a:rPr lang="en-US" altLang="en-US" sz="2000" b="1" dirty="0"/>
                <a:t> of the hardener by the number of active hydrogens per molecule </a:t>
              </a:r>
              <a:r>
                <a:rPr lang="it-IT" altLang="en-US" sz="2000" b="1" dirty="0"/>
                <a:t>of amine </a:t>
              </a: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it-IT" altLang="en-US" sz="2400" b="1" dirty="0"/>
                <a:t> </a:t>
              </a:r>
            </a:p>
            <a:p>
              <a:pPr algn="just" eaLnBrk="1" hangingPunct="1">
                <a:spcBef>
                  <a:spcPct val="30000"/>
                </a:spcBef>
                <a:buFontTx/>
                <a:buNone/>
              </a:pPr>
              <a:r>
                <a:rPr lang="it-IT" altLang="en-US" sz="2200" b="1" dirty="0" err="1">
                  <a:solidFill>
                    <a:srgbClr val="FB0735"/>
                  </a:solidFill>
                </a:rPr>
                <a:t>Phr</a:t>
              </a:r>
              <a:r>
                <a:rPr lang="it-IT" altLang="en-US" sz="2200" b="1" dirty="0">
                  <a:solidFill>
                    <a:srgbClr val="FB0735"/>
                  </a:solidFill>
                </a:rPr>
                <a:t> </a:t>
              </a:r>
              <a:r>
                <a:rPr lang="it-IT" altLang="en-US" sz="2200" b="1" dirty="0">
                  <a:solidFill>
                    <a:schemeClr val="accent2"/>
                  </a:solidFill>
                </a:rPr>
                <a:t>(parts per </a:t>
              </a:r>
              <a:r>
                <a:rPr lang="it-IT" altLang="en-US" sz="2200" b="1" dirty="0" err="1">
                  <a:solidFill>
                    <a:schemeClr val="accent2"/>
                  </a:solidFill>
                </a:rPr>
                <a:t>hundred</a:t>
              </a:r>
              <a:r>
                <a:rPr lang="it-IT" altLang="en-US" sz="2200" b="1" dirty="0">
                  <a:solidFill>
                    <a:schemeClr val="accent2"/>
                  </a:solidFill>
                </a:rPr>
                <a:t> </a:t>
              </a:r>
              <a:r>
                <a:rPr lang="it-IT" altLang="en-US" sz="2200" b="1" dirty="0" err="1">
                  <a:solidFill>
                    <a:schemeClr val="accent2"/>
                  </a:solidFill>
                </a:rPr>
                <a:t>resin</a:t>
              </a:r>
              <a:r>
                <a:rPr lang="it-IT" altLang="en-US" sz="2200" b="1" dirty="0">
                  <a:solidFill>
                    <a:schemeClr val="accent2"/>
                  </a:solidFill>
                </a:rPr>
                <a:t>)</a:t>
              </a:r>
              <a:r>
                <a:rPr lang="it-IT" altLang="en-US" sz="2200" b="1" dirty="0"/>
                <a:t>: </a:t>
              </a:r>
              <a:r>
                <a:rPr lang="en-US" altLang="en-US" sz="2200" b="1" dirty="0"/>
                <a:t>parts by weight of amine per 100 parts of epoxy resin</a:t>
              </a:r>
              <a:endParaRPr lang="it-IT" altLang="en-US" sz="2200" b="1" dirty="0"/>
            </a:p>
          </p:txBody>
        </p:sp>
        <p:grpSp>
          <p:nvGrpSpPr>
            <p:cNvPr id="53255" name="Group 14"/>
            <p:cNvGrpSpPr>
              <a:grpSpLocks/>
            </p:cNvGrpSpPr>
            <p:nvPr/>
          </p:nvGrpSpPr>
          <p:grpSpPr bwMode="auto">
            <a:xfrm>
              <a:off x="1699" y="897"/>
              <a:ext cx="3766" cy="3193"/>
              <a:chOff x="1699" y="897"/>
              <a:chExt cx="3766" cy="3193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53256" name="Object 0"/>
                  <p:cNvGraphicFramePr>
                    <a:graphicFrameLocks noChangeAspect="1"/>
                  </p:cNvGraphicFramePr>
                  <p:nvPr/>
                </p:nvGraphicFramePr>
                <p:xfrm>
                  <a:off x="2113" y="897"/>
                  <a:ext cx="1307" cy="51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3" imgW="1346200" imgH="533400" progId="Equation.3">
                          <p:embed/>
                        </p:oleObj>
                      </mc:Choice>
                      <mc:Fallback>
                        <p:oleObj name="Equation" r:id="rId3" imgW="1346200" imgH="533400" progId="Equation.3">
                          <p:embed/>
                          <p:pic>
                            <p:nvPicPr>
                              <p:cNvPr id="0" name="Object 0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13" y="897"/>
                                <a:ext cx="1307" cy="51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53256" name="Object 0"/>
                  <p:cNvGraphicFramePr>
                    <a:graphicFrameLocks noChangeAspect="1"/>
                  </p:cNvGraphicFramePr>
                  <p:nvPr/>
                </p:nvGraphicFramePr>
                <p:xfrm>
                  <a:off x="2113" y="897"/>
                  <a:ext cx="1307" cy="518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5" imgW="1346200" imgH="533400" progId="Equation.3">
                          <p:embed/>
                        </p:oleObj>
                      </mc:Choice>
                      <mc:Fallback>
                        <p:oleObj name="Equation" r:id="rId5" imgW="1346200" imgH="533400" progId="Equation.3">
                          <p:embed/>
                          <p:pic>
                            <p:nvPicPr>
                              <p:cNvPr id="0" name="Object 0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13" y="897"/>
                                <a:ext cx="1307" cy="51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257" name="Object 1"/>
                  <p:cNvSpPr txBox="1"/>
                  <p:nvPr/>
                </p:nvSpPr>
                <p:spPr bwMode="auto">
                  <a:xfrm>
                    <a:off x="3606" y="2840"/>
                    <a:ext cx="1859" cy="5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>
                    <a:normAutofit fontScale="70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it-IT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𝐻𝐸𝑊</m:t>
                          </m:r>
                          <m:r>
                            <a:rPr lang="it-IT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𝑎𝑚𝑖𝑛𝑒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°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  <m:r>
                                    <a:rPr lang="it-IT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𝑑𝑟𝑜𝑔𝑒𝑛</m:t>
                                  </m:r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it-IT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𝑚𝑖𝑛𝑒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53257" name="Object 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606" y="2840"/>
                    <a:ext cx="1859" cy="57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53258" name="Object 2"/>
                  <p:cNvGraphicFramePr>
                    <a:graphicFrameLocks noChangeAspect="1"/>
                  </p:cNvGraphicFramePr>
                  <p:nvPr/>
                </p:nvGraphicFramePr>
                <p:xfrm>
                  <a:off x="2284" y="3708"/>
                  <a:ext cx="2166" cy="382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8" imgW="2222500" imgH="393700" progId="Equation.3">
                          <p:embed/>
                        </p:oleObj>
                      </mc:Choice>
                      <mc:Fallback>
                        <p:oleObj name="Equation" r:id="rId8" imgW="2222500" imgH="393700" progId="Equation.3">
                          <p:embed/>
                          <p:pic>
                            <p:nvPicPr>
                              <p:cNvPr id="0" name="Object 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84" y="3708"/>
                                <a:ext cx="2166" cy="382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53258" name="Object 2"/>
                  <p:cNvGraphicFramePr>
                    <a:graphicFrameLocks noChangeAspect="1"/>
                  </p:cNvGraphicFramePr>
                  <p:nvPr/>
                </p:nvGraphicFramePr>
                <p:xfrm>
                  <a:off x="2284" y="3708"/>
                  <a:ext cx="2166" cy="382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10" imgW="2222500" imgH="393700" progId="Equation.3">
                          <p:embed/>
                        </p:oleObj>
                      </mc:Choice>
                      <mc:Fallback>
                        <p:oleObj name="Equation" r:id="rId10" imgW="2222500" imgH="393700" progId="Equation.3">
                          <p:embed/>
                          <p:pic>
                            <p:nvPicPr>
                              <p:cNvPr id="0" name="Object 2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84" y="3708"/>
                                <a:ext cx="2166" cy="382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53259" name="Object 3"/>
                  <p:cNvGraphicFramePr>
                    <a:graphicFrameLocks noChangeAspect="1"/>
                  </p:cNvGraphicFramePr>
                  <p:nvPr/>
                </p:nvGraphicFramePr>
                <p:xfrm>
                  <a:off x="1699" y="1718"/>
                  <a:ext cx="2246" cy="449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12" imgW="2222500" imgH="444500" progId="Equation.3">
                          <p:embed/>
                        </p:oleObj>
                      </mc:Choice>
                      <mc:Fallback>
                        <p:oleObj name="Equation" r:id="rId12" imgW="2222500" imgH="444500" progId="Equation.3">
                          <p:embed/>
                          <p:pic>
                            <p:nvPicPr>
                              <p:cNvPr id="0" name="Object 3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699" y="1718"/>
                                <a:ext cx="2246" cy="449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53259" name="Object 3"/>
                  <p:cNvGraphicFramePr>
                    <a:graphicFrameLocks noChangeAspect="1"/>
                  </p:cNvGraphicFramePr>
                  <p:nvPr/>
                </p:nvGraphicFramePr>
                <p:xfrm>
                  <a:off x="1699" y="1718"/>
                  <a:ext cx="2246" cy="449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14" imgW="2222500" imgH="444500" progId="Equation.3">
                          <p:embed/>
                        </p:oleObj>
                      </mc:Choice>
                      <mc:Fallback>
                        <p:oleObj name="Equation" r:id="rId14" imgW="2222500" imgH="444500" progId="Equation.3">
                          <p:embed/>
                          <p:pic>
                            <p:nvPicPr>
                              <p:cNvPr id="0" name="Object 3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699" y="1718"/>
                                <a:ext cx="2246" cy="449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400" b="1">
                <a:latin typeface="Tahoma" charset="0"/>
                <a:ea typeface="MS PGothic" charset="-128"/>
              </a:rPr>
              <a:t>Stoichiometric ratio epoxy-curing agent</a:t>
            </a:r>
            <a:endParaRPr lang="en-GB" altLang="en-US" sz="2400" b="1">
              <a:latin typeface="Tahoma" charset="0"/>
              <a:ea typeface="MS PGothic" charset="-128"/>
            </a:endParaRPr>
          </a:p>
        </p:txBody>
      </p:sp>
      <p:sp>
        <p:nvSpPr>
          <p:cNvPr id="55298" name="Text Box 6"/>
          <p:cNvSpPr txBox="1">
            <a:spLocks noChangeArrowheads="1"/>
          </p:cNvSpPr>
          <p:nvPr/>
        </p:nvSpPr>
        <p:spPr bwMode="auto">
          <a:xfrm>
            <a:off x="358775" y="1219200"/>
            <a:ext cx="84566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en-US" sz="2400" b="1"/>
              <a:t>Exampleo: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en-US" sz="2400" b="1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en-US" sz="2400" b="1"/>
              <a:t>DGEBA:      M</a:t>
            </a:r>
            <a:r>
              <a:rPr lang="it-IT" altLang="en-US" sz="2400" b="1" baseline="-25000"/>
              <a:t>w</a:t>
            </a:r>
            <a:r>
              <a:rPr lang="it-IT" altLang="en-US" sz="2400" b="1"/>
              <a:t>=340 (g/mol)                                      (g eq/mol)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en-US" sz="2400" b="1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en-US" sz="2400" b="1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en-US" sz="2400" b="1"/>
              <a:t>TETA:         M</a:t>
            </a:r>
            <a:r>
              <a:rPr lang="it-IT" altLang="en-US" sz="2400" b="1" baseline="-25000"/>
              <a:t>w</a:t>
            </a:r>
            <a:r>
              <a:rPr lang="it-IT" altLang="en-US" sz="2400" b="1"/>
              <a:t>=146 (g/mol)                                         (g eq/mol)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en-US" sz="2400" b="1"/>
          </a:p>
        </p:txBody>
      </p:sp>
      <p:sp>
        <p:nvSpPr>
          <p:cNvPr id="55299" name="Rectangle 7"/>
          <p:cNvSpPr>
            <a:spLocks noChangeArrowheads="1"/>
          </p:cNvSpPr>
          <p:nvPr/>
        </p:nvSpPr>
        <p:spPr bwMode="auto">
          <a:xfrm>
            <a:off x="360045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5300" name="Object 8"/>
          <p:cNvGraphicFramePr>
            <a:graphicFrameLocks noChangeAspect="1"/>
          </p:cNvGraphicFramePr>
          <p:nvPr/>
        </p:nvGraphicFramePr>
        <p:xfrm>
          <a:off x="4686300" y="1879600"/>
          <a:ext cx="21717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71700" imgH="711200" progId="Equation.3">
                  <p:embed/>
                </p:oleObj>
              </mc:Choice>
              <mc:Fallback>
                <p:oleObj name="Equation" r:id="rId3" imgW="2171700" imgH="71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1879600"/>
                        <a:ext cx="21717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1" name="Rectangle 9"/>
          <p:cNvSpPr>
            <a:spLocks noChangeArrowheads="1"/>
          </p:cNvSpPr>
          <p:nvPr/>
        </p:nvSpPr>
        <p:spPr bwMode="auto">
          <a:xfrm>
            <a:off x="2614613" y="2967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5302" name="Rectangle 11"/>
          <p:cNvSpPr>
            <a:spLocks noChangeArrowheads="1"/>
          </p:cNvSpPr>
          <p:nvPr/>
        </p:nvSpPr>
        <p:spPr bwMode="auto">
          <a:xfrm>
            <a:off x="2686050" y="2986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5303" name="Object 13"/>
          <p:cNvGraphicFramePr>
            <a:graphicFrameLocks noChangeAspect="1"/>
          </p:cNvGraphicFramePr>
          <p:nvPr/>
        </p:nvGraphicFramePr>
        <p:xfrm>
          <a:off x="4722813" y="2936875"/>
          <a:ext cx="22875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0" imgH="723900" progId="Equation.3">
                  <p:embed/>
                </p:oleObj>
              </mc:Choice>
              <mc:Fallback>
                <p:oleObj name="Equation" r:id="rId5" imgW="2286000" imgH="723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2813" y="2936875"/>
                        <a:ext cx="228758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14"/>
          <p:cNvGraphicFramePr>
            <a:graphicFrameLocks noChangeAspect="1"/>
          </p:cNvGraphicFramePr>
          <p:nvPr/>
        </p:nvGraphicFramePr>
        <p:xfrm>
          <a:off x="2235200" y="4054475"/>
          <a:ext cx="48260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26000" imgH="914400" progId="Equation.3">
                  <p:embed/>
                </p:oleObj>
              </mc:Choice>
              <mc:Fallback>
                <p:oleObj name="Equation" r:id="rId7" imgW="4826000" imgH="914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4054475"/>
                        <a:ext cx="482600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5" name="Rettangolo 9"/>
          <p:cNvSpPr>
            <a:spLocks noChangeArrowheads="1"/>
          </p:cNvSpPr>
          <p:nvPr/>
        </p:nvSpPr>
        <p:spPr bwMode="auto">
          <a:xfrm>
            <a:off x="323850" y="5673725"/>
            <a:ext cx="8280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000" b="1"/>
              <a:t>Epoxies are typically cured with stoichiometric or near-stoichiometric quantities of hardener to achieve the best physical and mechanical properties.</a:t>
            </a:r>
            <a:endParaRPr lang="it-IT" altLang="en-US" sz="20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4563"/>
            <a:ext cx="9324975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CasellaDiTesto 4"/>
          <p:cNvSpPr txBox="1">
            <a:spLocks noChangeArrowheads="1"/>
          </p:cNvSpPr>
          <p:nvPr/>
        </p:nvSpPr>
        <p:spPr bwMode="auto">
          <a:xfrm>
            <a:off x="179388" y="981075"/>
            <a:ext cx="87487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400"/>
              <a:t>The low reactivity can be improved adding a catalyzer such as a Lewis acid BF</a:t>
            </a:r>
            <a:r>
              <a:rPr lang="it-IT" altLang="en-US" sz="2400" baseline="-25000"/>
              <a:t>3</a:t>
            </a:r>
            <a:r>
              <a:rPr lang="it-IT" altLang="en-US" sz="2400"/>
              <a:t>MEA (monoethyl amine)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3850" y="260350"/>
            <a:ext cx="8456613" cy="647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it-IT" b="1" kern="0" dirty="0" err="1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Aromatic</a:t>
            </a:r>
            <a:r>
              <a:rPr lang="it-IT" b="1" kern="0" dirty="0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 </a:t>
            </a:r>
            <a:r>
              <a:rPr lang="it-IT" b="1" kern="0" dirty="0" err="1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amines</a:t>
            </a:r>
            <a:r>
              <a:rPr lang="it-IT" b="1" kern="0" dirty="0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 </a:t>
            </a:r>
            <a:r>
              <a:rPr lang="it-IT" b="1" kern="0" dirty="0" err="1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for</a:t>
            </a:r>
            <a:r>
              <a:rPr lang="it-IT" b="1" kern="0" dirty="0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 composite </a:t>
            </a:r>
            <a:r>
              <a:rPr lang="it-IT" b="1" kern="0" dirty="0" err="1">
                <a:solidFill>
                  <a:schemeClr val="tx2"/>
                </a:solidFill>
                <a:latin typeface="Tahoma" pitchFamily="34" charset="0"/>
                <a:ea typeface="MS PGothic" panose="020B0600070205080204" pitchFamily="34" charset="-128"/>
                <a:cs typeface="MS PGothic" charset="0"/>
              </a:rPr>
              <a:t>matrices</a:t>
            </a:r>
            <a:endParaRPr lang="en-GB" b="1" kern="0" dirty="0">
              <a:solidFill>
                <a:schemeClr val="tx2"/>
              </a:solidFill>
              <a:latin typeface="Tahoma" pitchFamily="34" charset="0"/>
              <a:ea typeface="MS PGothic" panose="020B0600070205080204" pitchFamily="34" charset="-128"/>
              <a:cs typeface="MS PGothic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938" y="188913"/>
            <a:ext cx="5251450" cy="763587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400" b="1">
                <a:latin typeface="Tahoma" charset="0"/>
                <a:ea typeface="MS PGothic" charset="-128"/>
              </a:rPr>
              <a:t>Reactive diluents</a:t>
            </a:r>
            <a:endParaRPr lang="en-GB" altLang="en-US" sz="2400" b="1">
              <a:latin typeface="Tahoma" charset="0"/>
              <a:ea typeface="MS PGothic" charset="-128"/>
            </a:endParaRPr>
          </a:p>
        </p:txBody>
      </p:sp>
      <p:sp>
        <p:nvSpPr>
          <p:cNvPr id="58370" name="Rectangle 7"/>
          <p:cNvSpPr>
            <a:spLocks noChangeArrowheads="1"/>
          </p:cNvSpPr>
          <p:nvPr/>
        </p:nvSpPr>
        <p:spPr bwMode="auto">
          <a:xfrm>
            <a:off x="360045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1" name="Rectangle 9"/>
          <p:cNvSpPr>
            <a:spLocks noChangeArrowheads="1"/>
          </p:cNvSpPr>
          <p:nvPr/>
        </p:nvSpPr>
        <p:spPr bwMode="auto">
          <a:xfrm>
            <a:off x="2614613" y="2967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2" name="Rectangle 11"/>
          <p:cNvSpPr>
            <a:spLocks noChangeArrowheads="1"/>
          </p:cNvSpPr>
          <p:nvPr/>
        </p:nvSpPr>
        <p:spPr bwMode="auto">
          <a:xfrm>
            <a:off x="2686050" y="2986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8373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-30163"/>
            <a:ext cx="2938462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125538"/>
            <a:ext cx="422910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CasellaDiTesto 7"/>
          <p:cNvSpPr txBox="1">
            <a:spLocks noChangeArrowheads="1"/>
          </p:cNvSpPr>
          <p:nvPr/>
        </p:nvSpPr>
        <p:spPr bwMode="auto">
          <a:xfrm>
            <a:off x="3419475" y="5589588"/>
            <a:ext cx="5400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400"/>
              <a:t>Reactive diluents reduce the crosslinking density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04800"/>
            <a:ext cx="8456613" cy="6477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altLang="en-US" sz="2400" b="1">
                <a:latin typeface="Tahoma" charset="0"/>
                <a:ea typeface="MS PGothic" charset="-128"/>
              </a:rPr>
              <a:t>Epoxy equivalent of a mixture</a:t>
            </a:r>
            <a:endParaRPr lang="en-GB" altLang="en-US" sz="2400" b="1">
              <a:latin typeface="Tahoma" charset="0"/>
              <a:ea typeface="MS PGothic" charset="-128"/>
            </a:endParaRPr>
          </a:p>
        </p:txBody>
      </p:sp>
      <p:sp>
        <p:nvSpPr>
          <p:cNvPr id="60418" name="Rectangle 7"/>
          <p:cNvSpPr>
            <a:spLocks noChangeArrowheads="1"/>
          </p:cNvSpPr>
          <p:nvPr/>
        </p:nvSpPr>
        <p:spPr bwMode="auto">
          <a:xfrm>
            <a:off x="360045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419" name="Rectangle 9"/>
          <p:cNvSpPr>
            <a:spLocks noChangeArrowheads="1"/>
          </p:cNvSpPr>
          <p:nvPr/>
        </p:nvSpPr>
        <p:spPr bwMode="auto">
          <a:xfrm>
            <a:off x="2614613" y="2967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420" name="Rectangle 11"/>
          <p:cNvSpPr>
            <a:spLocks noChangeArrowheads="1"/>
          </p:cNvSpPr>
          <p:nvPr/>
        </p:nvSpPr>
        <p:spPr bwMode="auto">
          <a:xfrm>
            <a:off x="2686050" y="29860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60421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052513"/>
            <a:ext cx="47529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852738"/>
            <a:ext cx="39624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981075"/>
            <a:ext cx="44196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0424" name="Object 14"/>
          <p:cNvGraphicFramePr>
            <a:graphicFrameLocks noChangeAspect="1"/>
          </p:cNvGraphicFramePr>
          <p:nvPr/>
        </p:nvGraphicFramePr>
        <p:xfrm>
          <a:off x="1763713" y="4797425"/>
          <a:ext cx="558165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79700" imgH="393700" progId="Equation.3">
                  <p:embed/>
                </p:oleObj>
              </mc:Choice>
              <mc:Fallback>
                <p:oleObj name="Equation" r:id="rId6" imgW="2679700" imgH="393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797425"/>
                        <a:ext cx="5581650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olo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7772400" cy="720725"/>
          </a:xfrm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altLang="en-US" sz="3200" b="1">
                <a:ea typeface="MS PGothic" charset="-128"/>
              </a:rPr>
              <a:t>Properties of DGEBA base epoxy resins</a:t>
            </a:r>
          </a:p>
        </p:txBody>
      </p:sp>
      <p:sp>
        <p:nvSpPr>
          <p:cNvPr id="62466" name="CasellaDiTesto 4"/>
          <p:cNvSpPr txBox="1">
            <a:spLocks noChangeArrowheads="1"/>
          </p:cNvSpPr>
          <p:nvPr/>
        </p:nvSpPr>
        <p:spPr bwMode="auto">
          <a:xfrm>
            <a:off x="179388" y="981075"/>
            <a:ext cx="8748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400" dirty="0"/>
              <a:t>DER 332 </a:t>
            </a:r>
            <a:r>
              <a:rPr lang="it-IT" altLang="en-US" sz="2400" dirty="0" err="1"/>
              <a:t>is</a:t>
            </a:r>
            <a:r>
              <a:rPr lang="it-IT" altLang="en-US" sz="2400" dirty="0"/>
              <a:t> an </a:t>
            </a:r>
            <a:r>
              <a:rPr lang="it-IT" altLang="en-US" sz="2400" dirty="0" err="1"/>
              <a:t>almost</a:t>
            </a:r>
            <a:r>
              <a:rPr lang="it-IT" altLang="en-US" sz="2400" dirty="0"/>
              <a:t> pure DGEBA </a:t>
            </a:r>
            <a:r>
              <a:rPr lang="it-IT" altLang="en-US" sz="2400" dirty="0" err="1"/>
              <a:t>resin</a:t>
            </a:r>
            <a:r>
              <a:rPr lang="it-IT" altLang="en-US" sz="2400" dirty="0"/>
              <a:t> and </a:t>
            </a:r>
            <a:r>
              <a:rPr lang="it-IT" altLang="en-US" sz="2400" dirty="0" err="1"/>
              <a:t>its</a:t>
            </a:r>
            <a:r>
              <a:rPr lang="it-IT" altLang="en-US" sz="2400" dirty="0"/>
              <a:t> </a:t>
            </a:r>
            <a:r>
              <a:rPr lang="it-IT" altLang="en-US" sz="2400" dirty="0" err="1"/>
              <a:t>viscosity</a:t>
            </a:r>
            <a:r>
              <a:rPr lang="it-IT" altLang="en-US" sz="2400" dirty="0"/>
              <a:t> </a:t>
            </a:r>
            <a:r>
              <a:rPr lang="it-IT" altLang="en-US" sz="2400" dirty="0" err="1"/>
              <a:t>is</a:t>
            </a:r>
            <a:r>
              <a:rPr lang="it-IT" altLang="en-US" sz="2400" dirty="0"/>
              <a:t> 4-6 Pas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400" dirty="0"/>
              <a:t>DER 362 for </a:t>
            </a:r>
            <a:r>
              <a:rPr lang="it-IT" altLang="en-US" sz="2400" dirty="0" err="1"/>
              <a:t>example</a:t>
            </a:r>
            <a:r>
              <a:rPr lang="it-IT" altLang="en-US" sz="2400" dirty="0"/>
              <a:t> </a:t>
            </a:r>
            <a:r>
              <a:rPr lang="it-IT" altLang="en-US" sz="2400" dirty="0" err="1"/>
              <a:t>is</a:t>
            </a:r>
            <a:r>
              <a:rPr lang="it-IT" altLang="en-US" sz="2400" dirty="0"/>
              <a:t> </a:t>
            </a:r>
            <a:r>
              <a:rPr lang="it-IT" altLang="en-US" sz="2400" dirty="0" err="1"/>
              <a:t>obtained</a:t>
            </a:r>
            <a:r>
              <a:rPr lang="it-IT" altLang="en-US" sz="2400" dirty="0"/>
              <a:t> </a:t>
            </a:r>
            <a:r>
              <a:rPr lang="it-IT" altLang="en-US" sz="2400" dirty="0" err="1"/>
              <a:t>adding</a:t>
            </a:r>
            <a:r>
              <a:rPr lang="it-IT" altLang="en-US" sz="2400" dirty="0"/>
              <a:t> </a:t>
            </a:r>
            <a:r>
              <a:rPr lang="it-IT" altLang="en-US" sz="2400" dirty="0" err="1"/>
              <a:t>diluents</a:t>
            </a:r>
            <a:r>
              <a:rPr lang="it-IT" altLang="en-US" sz="2400" dirty="0"/>
              <a:t> </a:t>
            </a:r>
            <a:r>
              <a:rPr lang="it-IT" altLang="en-US" sz="2400" dirty="0" err="1"/>
              <a:t>possibly</a:t>
            </a:r>
            <a:r>
              <a:rPr lang="it-IT" altLang="en-US" sz="2400" dirty="0"/>
              <a:t> mono </a:t>
            </a:r>
            <a:r>
              <a:rPr lang="it-IT" altLang="en-US" sz="2400" dirty="0" err="1"/>
              <a:t>epoxide</a:t>
            </a:r>
            <a:r>
              <a:rPr lang="it-IT" altLang="en-US" sz="2400" dirty="0"/>
              <a:t> low </a:t>
            </a:r>
            <a:r>
              <a:rPr lang="it-IT" altLang="en-US" sz="2400" dirty="0" err="1"/>
              <a:t>viscosity</a:t>
            </a:r>
            <a:r>
              <a:rPr lang="it-IT" altLang="en-US" sz="2400" dirty="0"/>
              <a:t> </a:t>
            </a:r>
            <a:r>
              <a:rPr lang="it-IT" altLang="en-US" sz="2400" dirty="0" err="1"/>
              <a:t>compounds</a:t>
            </a:r>
            <a:endParaRPr lang="it-IT" altLang="en-US" sz="2400" dirty="0"/>
          </a:p>
        </p:txBody>
      </p:sp>
      <p:pic>
        <p:nvPicPr>
          <p:cNvPr id="62467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2152650"/>
            <a:ext cx="441960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CasellaDiTesto 6"/>
          <p:cNvSpPr txBox="1">
            <a:spLocks noChangeArrowheads="1"/>
          </p:cNvSpPr>
          <p:nvPr/>
        </p:nvSpPr>
        <p:spPr bwMode="auto">
          <a:xfrm>
            <a:off x="4500563" y="6237288"/>
            <a:ext cx="3621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400"/>
              <a:t>DER 337 contains a solvent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050"/>
          <p:cNvSpPr>
            <a:spLocks noChangeArrowheads="1"/>
          </p:cNvSpPr>
          <p:nvPr/>
        </p:nvSpPr>
        <p:spPr bwMode="auto">
          <a:xfrm>
            <a:off x="358775" y="152400"/>
            <a:ext cx="8456613" cy="647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2800" b="1">
                <a:solidFill>
                  <a:schemeClr val="tx2"/>
                </a:solidFill>
                <a:latin typeface="Tahoma" charset="0"/>
              </a:rPr>
              <a:t>Epoxy resins: </a:t>
            </a:r>
            <a:r>
              <a:rPr lang="it-IT" altLang="en-US" sz="2800" b="1">
                <a:solidFill>
                  <a:schemeClr val="accent2"/>
                </a:solidFill>
                <a:latin typeface="Tahoma" charset="0"/>
              </a:rPr>
              <a:t>applications</a:t>
            </a:r>
            <a:endParaRPr lang="en-GB" altLang="en-US" sz="2800" b="1">
              <a:solidFill>
                <a:schemeClr val="accent2"/>
              </a:solidFill>
              <a:latin typeface="Tahoma" charset="0"/>
            </a:endParaRPr>
          </a:p>
        </p:txBody>
      </p:sp>
      <p:pic>
        <p:nvPicPr>
          <p:cNvPr id="63490" name="Picture 2" descr="http://www.bisphenol-a-europe.org/uploads/images/Screen%20Shot%202014-01-29%20at%2011.47.12%20A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8"/>
          <a:stretch/>
        </p:blipFill>
        <p:spPr bwMode="auto">
          <a:xfrm>
            <a:off x="1243806" y="1844824"/>
            <a:ext cx="6656388" cy="399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ttangolo 6"/>
          <p:cNvSpPr>
            <a:spLocks noChangeArrowheads="1"/>
          </p:cNvSpPr>
          <p:nvPr/>
        </p:nvSpPr>
        <p:spPr bwMode="auto">
          <a:xfrm>
            <a:off x="4429125" y="6643688"/>
            <a:ext cx="4572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100"/>
              <a:t>http://www.bisphenol-a-europe.org</a:t>
            </a:r>
          </a:p>
        </p:txBody>
      </p:sp>
      <p:sp>
        <p:nvSpPr>
          <p:cNvPr id="63492" name="CasellaDiTesto 7"/>
          <p:cNvSpPr txBox="1">
            <a:spLocks noChangeArrowheads="1"/>
          </p:cNvSpPr>
          <p:nvPr/>
        </p:nvSpPr>
        <p:spPr bwMode="auto">
          <a:xfrm>
            <a:off x="179512" y="1168573"/>
            <a:ext cx="87153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Epoxy resins constitute nearly 30% of total bisphenol A (BPA) use. </a:t>
            </a:r>
            <a:endParaRPr lang="en-GB" alt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2200</TotalTime>
  <Words>1182</Words>
  <Application>Microsoft Office PowerPoint</Application>
  <PresentationFormat>On-screen Show (4:3)</PresentationFormat>
  <Paragraphs>157</Paragraphs>
  <Slides>26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MS PGothic</vt:lpstr>
      <vt:lpstr>Arial</vt:lpstr>
      <vt:lpstr>Cambria Math</vt:lpstr>
      <vt:lpstr>Tahoma</vt:lpstr>
      <vt:lpstr>Times New Roman</vt:lpstr>
      <vt:lpstr>Struttura predefinita</vt:lpstr>
      <vt:lpstr>Microsoft Word 97 - 2003 Document</vt:lpstr>
      <vt:lpstr>Document</vt:lpstr>
      <vt:lpstr>Documento</vt:lpstr>
      <vt:lpstr>Graph</vt:lpstr>
      <vt:lpstr>Equation</vt:lpstr>
      <vt:lpstr>CHAIN POLYMERIZATION</vt:lpstr>
      <vt:lpstr>Epoxy resins</vt:lpstr>
      <vt:lpstr>Epoxy resins</vt:lpstr>
      <vt:lpstr>Epoxy resins</vt:lpstr>
      <vt:lpstr>Epoxy resins- DGEBA</vt:lpstr>
      <vt:lpstr>Epoxy resins- DGEBA</vt:lpstr>
      <vt:lpstr>Epoxy resins</vt:lpstr>
      <vt:lpstr>Epoxy resins</vt:lpstr>
      <vt:lpstr>Epoxy resins: curing agents (hardeners)</vt:lpstr>
      <vt:lpstr>Curing agents: amines</vt:lpstr>
      <vt:lpstr>Curing agents: amines</vt:lpstr>
      <vt:lpstr>Epoxy resins: curing</vt:lpstr>
      <vt:lpstr>Epoxy resins: curing</vt:lpstr>
      <vt:lpstr>Epoxy resins: curing</vt:lpstr>
      <vt:lpstr>Epoxy resins: crosslinked structure</vt:lpstr>
      <vt:lpstr>Epoxy resins: curing</vt:lpstr>
      <vt:lpstr>PowerPoint Presentation</vt:lpstr>
      <vt:lpstr>Epoxy resins: curing</vt:lpstr>
      <vt:lpstr>Curing</vt:lpstr>
      <vt:lpstr>Stoichiometric ratio epoxy-curing agent</vt:lpstr>
      <vt:lpstr>Stoichiometric ratio epoxy-curing agent</vt:lpstr>
      <vt:lpstr>PowerPoint Presentation</vt:lpstr>
      <vt:lpstr>Reactive diluents</vt:lpstr>
      <vt:lpstr>Epoxy equivalent of a mixture</vt:lpstr>
      <vt:lpstr>Properties of DGEBA base epoxy resins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POLYMERIZATION</dc:title>
  <dc:creator>Utente di Microsoft Office</dc:creator>
  <cp:lastModifiedBy>Alfonso Maffezzoli</cp:lastModifiedBy>
  <cp:revision>23</cp:revision>
  <dcterms:created xsi:type="dcterms:W3CDTF">2020-03-25T16:28:55Z</dcterms:created>
  <dcterms:modified xsi:type="dcterms:W3CDTF">2026-09-17T16:22:11Z</dcterms:modified>
</cp:coreProperties>
</file>