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5" r:id="rId2"/>
    <p:sldId id="258" r:id="rId3"/>
    <p:sldId id="274" r:id="rId4"/>
    <p:sldId id="264" r:id="rId5"/>
    <p:sldId id="298" r:id="rId6"/>
    <p:sldId id="300" r:id="rId7"/>
    <p:sldId id="299" r:id="rId8"/>
    <p:sldId id="266" r:id="rId9"/>
    <p:sldId id="267" r:id="rId10"/>
    <p:sldId id="283" r:id="rId11"/>
    <p:sldId id="277" r:id="rId12"/>
    <p:sldId id="261" r:id="rId13"/>
    <p:sldId id="265" r:id="rId14"/>
    <p:sldId id="263" r:id="rId15"/>
    <p:sldId id="279" r:id="rId16"/>
    <p:sldId id="278" r:id="rId17"/>
    <p:sldId id="305" r:id="rId18"/>
    <p:sldId id="286" r:id="rId19"/>
    <p:sldId id="271" r:id="rId20"/>
    <p:sldId id="272" r:id="rId21"/>
    <p:sldId id="273" r:id="rId22"/>
    <p:sldId id="302" r:id="rId23"/>
    <p:sldId id="301" r:id="rId24"/>
    <p:sldId id="304" r:id="rId25"/>
    <p:sldId id="303" r:id="rId26"/>
    <p:sldId id="309" r:id="rId27"/>
    <p:sldId id="310" r:id="rId28"/>
    <p:sldId id="306" r:id="rId29"/>
  </p:sldIdLst>
  <p:sldSz cx="9144000" cy="6858000" type="screen4x3"/>
  <p:notesSz cx="6858000" cy="97742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6CB"/>
    <a:srgbClr val="8585E1"/>
    <a:srgbClr val="FB0735"/>
    <a:srgbClr val="FF81FF"/>
    <a:srgbClr val="69DB84"/>
    <a:srgbClr val="63D197"/>
    <a:srgbClr val="CDDD57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776"/>
  </p:normalViewPr>
  <p:slideViewPr>
    <p:cSldViewPr>
      <p:cViewPr>
        <p:scale>
          <a:sx n="100" d="100"/>
          <a:sy n="100" d="100"/>
        </p:scale>
        <p:origin x="835" y="-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10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2ECD910-14EE-CF44-8CD8-909ABB8EA7D0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59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F34140E-C8EA-9342-A685-CB774226E2D4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211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E6F9153D-6F2F-6746-B6D6-7D5627A8D9F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it-IT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28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EA9F2601-B27E-DA4F-94DF-30F0430AECB2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91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B7BCD4F-E087-7F4E-B145-73006DB26F64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368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686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74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5630EFE-5C64-2F42-8E17-2BB36749401E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69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773845B4-83A3-624A-B0F7-56C16EAA4B16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86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E62483C-16A4-D44A-BB7C-6F0A6109F20C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451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A66ACF8-A479-8E4F-BAAB-9F02B7C1E790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490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F29BC12E-3C00-9942-8783-322C818E1F5C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349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E22176E-3B4A-ED48-8570-7EF13D2A231A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62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C5DF203-05F0-7C42-84AD-12D4A48904CC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2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CAF541C-B20A-D947-BCC8-A5A0DD05881F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 dirty="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80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1DAFA12F-1EF2-A744-ABEE-8AE0D7A2E8A3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3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8435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 altLang="en-US" sz="240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33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6448DC2-9DA1-4242-9F7C-009FCB27D091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87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3F813BA-ED05-CF41-B77D-5C7619FCBEEA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666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7102F9F-B51E-164D-AEE0-F83D3DD50786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03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0133E8B3-4262-AF47-B89A-538DB155E470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it-IT" altLang="en-US" sz="100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52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2AA9DE2-8D51-AE48-9166-5C323522FAD6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03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87DC7CF-C3AC-2F47-A906-E1DCF320B068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73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74824F0D-62E2-C840-AB04-212DB96ED9F1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8DAD230-E6A3-0846-BEA9-190DC15AA73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28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D85F67A-5075-7343-8E41-02725DF9DF10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1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0DC08A-60FE-A34E-9514-6E2D5BC5E317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altLang="en-US" sz="1000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39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207F-9C65-8543-89E2-9C16E309F3E2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25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696A-AC30-3D40-8793-582C41ACBABF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396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AC58-89CC-7546-8900-A93B01C7F3E5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9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70C1-0478-8542-96F3-B6D96783C591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52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5354C-5DD5-2148-ACCD-117E2CF5F4F4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34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5568-3C8D-6C4E-95EB-BA1AD1DC204F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13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9870-005A-7948-BFE9-AB1DE1320E5D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1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4322-A583-E44B-9484-9686D91DEC08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780C-177F-594E-BF87-1A391615187E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92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1F5B-E6E5-7A48-84C4-DD994A80FE8B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09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5638-D93A-504C-8CE2-79D58A5F6434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41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BAB"/>
            </a:gs>
            <a:gs pos="100000">
              <a:srgbClr val="FFED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Fare clic per modificare gli stili del testo dello schema</a:t>
            </a:r>
          </a:p>
          <a:p>
            <a:pPr lvl="1"/>
            <a:r>
              <a:rPr lang="en-GB" altLang="en-US"/>
              <a:t>Secondo livello</a:t>
            </a:r>
          </a:p>
          <a:p>
            <a:pPr lvl="2"/>
            <a:r>
              <a:rPr lang="en-GB" altLang="en-US"/>
              <a:t>Terzo livello</a:t>
            </a:r>
          </a:p>
          <a:p>
            <a:pPr lvl="3"/>
            <a:r>
              <a:rPr lang="en-GB" altLang="en-US"/>
              <a:t>Quarto livello</a:t>
            </a:r>
          </a:p>
          <a:p>
            <a:pPr lvl="4"/>
            <a:r>
              <a:rPr lang="en-GB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CDD76AE-B1EF-4E44-8E35-FF3EA167E980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\\http\www.specialchem4polymers.com\documents\indexables\contents\41\images\mechanism.gif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2.e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1.wmf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9"/>
          <p:cNvSpPr txBox="1">
            <a:spLocks noChangeArrowheads="1"/>
          </p:cNvSpPr>
          <p:nvPr/>
        </p:nvSpPr>
        <p:spPr bwMode="auto">
          <a:xfrm>
            <a:off x="76200" y="762000"/>
            <a:ext cx="44243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en-US" sz="2200" b="1"/>
              <a:t> </a:t>
            </a:r>
            <a:r>
              <a:rPr lang="en-US" altLang="en-US" sz="1800" b="1"/>
              <a:t>Only the molecular species containing active centers can be added to the monomers.</a:t>
            </a:r>
            <a:endParaRPr lang="it-IT" altLang="en-US" sz="1800" b="1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en-US" sz="1800" b="1"/>
              <a:t> </a:t>
            </a:r>
            <a:r>
              <a:rPr lang="en-US" altLang="en-US" sz="1800" b="1"/>
              <a:t>A polymer with high molecular weight quickly forms and the concentration of monomers decreases continuously during the reaction.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sz="1800" b="1"/>
              <a:t> Monomer, polymer of high molecular weight and active centers are present at any reaction time.</a:t>
            </a:r>
            <a:endParaRPr lang="it-IT" altLang="en-US" sz="1800" b="1"/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191000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000" b="1">
                <a:latin typeface="Tahoma" charset="0"/>
                <a:ea typeface="MS PGothic" charset="-128"/>
              </a:rPr>
              <a:t>CHAIN POLYMERIZATION</a:t>
            </a: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4724400" y="76200"/>
            <a:ext cx="41910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 b="1">
                <a:latin typeface="Tahoma" charset="0"/>
              </a:rPr>
              <a:t>STEP POLYMERIZATION</a:t>
            </a:r>
            <a:endParaRPr lang="it-IT" altLang="en-US" sz="20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4714875" y="762000"/>
            <a:ext cx="4429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en-US" sz="2200" b="1"/>
              <a:t> </a:t>
            </a:r>
            <a:r>
              <a:rPr lang="en-US" altLang="en-US" sz="1800" b="1"/>
              <a:t>Any reactive molecular species can react and combine</a:t>
            </a:r>
            <a:r>
              <a:rPr lang="it-IT" altLang="en-US" sz="1800" b="1"/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it-IT" altLang="en-US" sz="1800" b="1"/>
              <a:t> </a:t>
            </a:r>
            <a:r>
              <a:rPr lang="en-US" altLang="en-US" sz="1800" b="1"/>
              <a:t>Rapid disappearance of the monomer immediately after the start of the reaction.</a:t>
            </a:r>
            <a:endParaRPr lang="it-IT" altLang="en-US" sz="1800" b="1"/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altLang="en-US" sz="1800" b="1"/>
              <a:t> The molecular weight of the growing polymer increases slowly</a:t>
            </a:r>
            <a:r>
              <a:rPr lang="it-IT" altLang="en-US" sz="1800" b="1"/>
              <a:t>. </a:t>
            </a:r>
            <a:r>
              <a:rPr lang="en-US" altLang="en-US" sz="1800" b="1"/>
              <a:t>The high molecular weight polymer appears at high degrees of conversion.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b="1"/>
              <a:t> Molecular species of any size are present at any reaction time.</a:t>
            </a:r>
            <a:endParaRPr lang="it-IT" altLang="en-US" sz="1800" b="1"/>
          </a:p>
        </p:txBody>
      </p:sp>
      <p:pic>
        <p:nvPicPr>
          <p:cNvPr id="1536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076700"/>
            <a:ext cx="46958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Curing agents: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amines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85344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 u="sng">
                <a:solidFill>
                  <a:schemeClr val="accent2"/>
                </a:solidFill>
              </a:rPr>
              <a:t>Aliphatic amines</a:t>
            </a:r>
            <a:r>
              <a:rPr lang="it-IT" altLang="en-US" sz="2000" b="1"/>
              <a:t>: </a:t>
            </a:r>
            <a:r>
              <a:rPr lang="en-US" altLang="en-US" sz="2000" b="1"/>
              <a:t>high reactivity and fast cure even at room temperature. They give to the matrix a good chemical resistance to solvents. </a:t>
            </a:r>
            <a:br>
              <a:rPr lang="en-US" altLang="en-US" sz="2000" b="1"/>
            </a:br>
            <a:r>
              <a:rPr lang="en-US" altLang="en-US" sz="1800" b="1"/>
              <a:t>The matrix cured with </a:t>
            </a:r>
            <a:br>
              <a:rPr lang="en-US" altLang="en-US" sz="1800" b="1"/>
            </a:br>
            <a:r>
              <a:rPr lang="en-US" altLang="en-US" sz="1800" b="1"/>
              <a:t>aliphatic amines can </a:t>
            </a:r>
            <a:br>
              <a:rPr lang="en-US" altLang="en-US" sz="1800" b="1"/>
            </a:br>
            <a:r>
              <a:rPr lang="en-US" altLang="en-US" sz="1800" b="1"/>
              <a:t>withstand up to about 100°C.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it-IT" altLang="en-US" sz="2000" b="1" u="sng">
                <a:solidFill>
                  <a:schemeClr val="accent2"/>
                </a:solidFill>
              </a:rPr>
              <a:t>Cycloaliphatic amines </a:t>
            </a:r>
            <a:r>
              <a:rPr lang="it-IT" altLang="en-US" sz="2000" b="1"/>
              <a:t>:</a:t>
            </a:r>
            <a:r>
              <a:rPr lang="it-IT" altLang="en-US" sz="2000"/>
              <a:t> </a:t>
            </a:r>
            <a:r>
              <a:rPr lang="en-US" altLang="en-US" sz="2000" b="1"/>
              <a:t>are very reactive at moderate temperatures and give good adhesion and excellent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chemical resistance.</a:t>
            </a:r>
            <a:endParaRPr lang="it-IT" altLang="en-US" sz="2000" b="1" u="sng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2000" b="1" u="sng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20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 u="sng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 u="sng">
                <a:solidFill>
                  <a:schemeClr val="accent2"/>
                </a:solidFill>
              </a:rPr>
              <a:t>Aromatic amines</a:t>
            </a:r>
            <a:r>
              <a:rPr lang="it-IT" altLang="en-US" sz="2000" b="1">
                <a:solidFill>
                  <a:schemeClr val="accent2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react at high temperature, giving the best mechanical performance to the </a:t>
            </a:r>
            <a:br>
              <a:rPr lang="en-US" altLang="en-US" sz="2000" b="1"/>
            </a:br>
            <a:r>
              <a:rPr lang="en-US" altLang="en-US" sz="2000" b="1"/>
              <a:t>epoxy matrices up to 150 °C. </a:t>
            </a:r>
            <a:br>
              <a:rPr lang="en-US" altLang="en-US" sz="2000" b="1"/>
            </a:br>
            <a:r>
              <a:rPr lang="en-US" altLang="en-US" sz="2000" b="1"/>
              <a:t>Used for the pre-preg.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graphicFrame>
        <p:nvGraphicFramePr>
          <p:cNvPr id="33795" name="Object 7"/>
          <p:cNvGraphicFramePr>
            <a:graphicFrameLocks noChangeAspect="1"/>
          </p:cNvGraphicFramePr>
          <p:nvPr/>
        </p:nvGraphicFramePr>
        <p:xfrm>
          <a:off x="3657600" y="1722438"/>
          <a:ext cx="518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26200" imgH="1066800" progId="Word.Document.8">
                  <p:embed/>
                </p:oleObj>
              </mc:Choice>
              <mc:Fallback>
                <p:oleObj name="Document" r:id="rId3" imgW="6426200" imgH="10668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499" r="9770" b="13773"/>
                      <a:stretch>
                        <a:fillRect/>
                      </a:stretch>
                    </p:blipFill>
                    <p:spPr bwMode="auto">
                      <a:xfrm>
                        <a:off x="3657600" y="1722438"/>
                        <a:ext cx="5181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8"/>
          <p:cNvGraphicFramePr>
            <a:graphicFrameLocks noChangeAspect="1"/>
          </p:cNvGraphicFramePr>
          <p:nvPr/>
        </p:nvGraphicFramePr>
        <p:xfrm>
          <a:off x="3711575" y="3187700"/>
          <a:ext cx="51816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426200" imgH="1981200" progId="Word.Document.8">
                  <p:embed/>
                </p:oleObj>
              </mc:Choice>
              <mc:Fallback>
                <p:oleObj name="Document" r:id="rId5" imgW="6426200" imgH="19812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622" r="9647" b="7556"/>
                      <a:stretch>
                        <a:fillRect/>
                      </a:stretch>
                    </p:blipFill>
                    <p:spPr bwMode="auto">
                      <a:xfrm>
                        <a:off x="3711575" y="3187700"/>
                        <a:ext cx="5181600" cy="182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9"/>
          <p:cNvGraphicFramePr>
            <a:graphicFrameLocks noChangeAspect="1"/>
          </p:cNvGraphicFramePr>
          <p:nvPr/>
        </p:nvGraphicFramePr>
        <p:xfrm>
          <a:off x="3897313" y="5581650"/>
          <a:ext cx="492283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7" imgW="6419088" imgH="1450848" progId="Word.Document.8">
                  <p:embed/>
                </p:oleObj>
              </mc:Choice>
              <mc:Fallback>
                <p:oleObj name="Documento" r:id="rId7" imgW="6419088" imgH="1450848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479" r="9760" b="10664"/>
                      <a:stretch>
                        <a:fillRect/>
                      </a:stretch>
                    </p:blipFill>
                    <p:spPr bwMode="auto">
                      <a:xfrm>
                        <a:off x="3897313" y="5581650"/>
                        <a:ext cx="4922837" cy="1231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572000" y="1071563"/>
            <a:ext cx="4572000" cy="314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Curing agents: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amines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35843" name="Picture 6" descr="C:\Francesca-14-11-03\Didattica\didattic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/>
          <a:stretch>
            <a:fillRect/>
          </a:stretch>
        </p:blipFill>
        <p:spPr bwMode="auto">
          <a:xfrm>
            <a:off x="124780" y="1143000"/>
            <a:ext cx="4343400" cy="5114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4648200" y="4292600"/>
            <a:ext cx="4191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The amines react with the epoxy groups through the hydrogens of the amino group.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/>
              <a:t> </a:t>
            </a:r>
            <a:br>
              <a:rPr lang="en-US" altLang="en-US" sz="2200" b="1" dirty="0"/>
            </a:br>
            <a:r>
              <a:rPr lang="en-US" altLang="en-US" sz="2200" b="1" dirty="0"/>
              <a:t>Amine FUNCTIONALITY: number of hydrogen atoms of the -NH</a:t>
            </a:r>
            <a:r>
              <a:rPr lang="en-US" altLang="en-US" sz="2200" b="1" baseline="-25000" dirty="0"/>
              <a:t>2</a:t>
            </a:r>
            <a:r>
              <a:rPr lang="en-US" altLang="en-US" sz="2200" b="1" dirty="0"/>
              <a:t> and NH groups.</a:t>
            </a:r>
            <a:endParaRPr lang="it-IT" altLang="en-US" sz="2200" b="1" dirty="0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8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24708"/>
              </p:ext>
            </p:extLst>
          </p:nvPr>
        </p:nvGraphicFramePr>
        <p:xfrm>
          <a:off x="4602163" y="1143000"/>
          <a:ext cx="4541837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83736" imgH="2815133" progId="Origin50.Graph">
                  <p:embed/>
                </p:oleObj>
              </mc:Choice>
              <mc:Fallback>
                <p:oleObj name="Graph" r:id="rId4" imgW="3983736" imgH="2815133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143000"/>
                        <a:ext cx="4541837" cy="32162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e 9"/>
          <p:cNvSpPr/>
          <p:nvPr/>
        </p:nvSpPr>
        <p:spPr>
          <a:xfrm>
            <a:off x="4932041" y="1885514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4932041" y="3050163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arentesi graffa chiusa 1"/>
          <p:cNvSpPr/>
          <p:nvPr/>
        </p:nvSpPr>
        <p:spPr>
          <a:xfrm>
            <a:off x="4036132" y="1994126"/>
            <a:ext cx="432048" cy="25265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entesi graffa chiusa 12"/>
          <p:cNvSpPr/>
          <p:nvPr/>
        </p:nvSpPr>
        <p:spPr>
          <a:xfrm>
            <a:off x="4036132" y="4653135"/>
            <a:ext cx="535868" cy="16556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4572000" y="2420888"/>
            <a:ext cx="360041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4525802" y="3537012"/>
            <a:ext cx="334230" cy="1817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curing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37890" name="Text Box 11"/>
          <p:cNvSpPr txBox="1">
            <a:spLocks noChangeArrowheads="1"/>
          </p:cNvSpPr>
          <p:nvPr/>
        </p:nvSpPr>
        <p:spPr bwMode="auto">
          <a:xfrm>
            <a:off x="304800" y="1219200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 crosslinking reaction with amines occurs by reaction between the active hydrogen of the amine with the epoxy groups of the resin.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2400" b="1"/>
          </a:p>
        </p:txBody>
      </p:sp>
      <p:pic>
        <p:nvPicPr>
          <p:cNvPr id="3789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60323" r="32404" b="7780"/>
          <a:stretch>
            <a:fillRect/>
          </a:stretch>
        </p:blipFill>
        <p:spPr bwMode="auto">
          <a:xfrm>
            <a:off x="5486400" y="2362200"/>
            <a:ext cx="3124200" cy="1265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4561" r="45366" b="8037"/>
          <a:stretch>
            <a:fillRect/>
          </a:stretch>
        </p:blipFill>
        <p:spPr bwMode="auto">
          <a:xfrm>
            <a:off x="763588" y="4724400"/>
            <a:ext cx="3275012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9" t="4597" r="4347" b="8046"/>
          <a:stretch>
            <a:fillRect/>
          </a:stretch>
        </p:blipFill>
        <p:spPr bwMode="auto">
          <a:xfrm>
            <a:off x="5791200" y="4724400"/>
            <a:ext cx="25146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AutoShape 17"/>
          <p:cNvSpPr>
            <a:spLocks noChangeArrowheads="1"/>
          </p:cNvSpPr>
          <p:nvPr/>
        </p:nvSpPr>
        <p:spPr bwMode="auto">
          <a:xfrm>
            <a:off x="6858000" y="3733800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curing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grpSp>
        <p:nvGrpSpPr>
          <p:cNvPr id="2" name="Group 1098"/>
          <p:cNvGrpSpPr>
            <a:grpSpLocks/>
          </p:cNvGrpSpPr>
          <p:nvPr/>
        </p:nvGrpSpPr>
        <p:grpSpPr bwMode="auto">
          <a:xfrm>
            <a:off x="381000" y="1062038"/>
            <a:ext cx="8229600" cy="2443162"/>
            <a:chOff x="240" y="669"/>
            <a:chExt cx="5184" cy="1539"/>
          </a:xfrm>
        </p:grpSpPr>
        <p:sp>
          <p:nvSpPr>
            <p:cNvPr id="39947" name="Oval 1046"/>
            <p:cNvSpPr>
              <a:spLocks noChangeArrowheads="1"/>
            </p:cNvSpPr>
            <p:nvPr/>
          </p:nvSpPr>
          <p:spPr bwMode="auto">
            <a:xfrm>
              <a:off x="3946" y="1776"/>
              <a:ext cx="96" cy="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9948" name="Group 1097"/>
            <p:cNvGrpSpPr>
              <a:grpSpLocks/>
            </p:cNvGrpSpPr>
            <p:nvPr/>
          </p:nvGrpSpPr>
          <p:grpSpPr bwMode="auto">
            <a:xfrm>
              <a:off x="240" y="669"/>
              <a:ext cx="5184" cy="1539"/>
              <a:chOff x="240" y="669"/>
              <a:chExt cx="5184" cy="1539"/>
            </a:xfrm>
          </p:grpSpPr>
          <p:grpSp>
            <p:nvGrpSpPr>
              <p:cNvPr id="39949" name="Group 1078"/>
              <p:cNvGrpSpPr>
                <a:grpSpLocks/>
              </p:cNvGrpSpPr>
              <p:nvPr/>
            </p:nvGrpSpPr>
            <p:grpSpPr bwMode="auto">
              <a:xfrm>
                <a:off x="240" y="669"/>
                <a:ext cx="4944" cy="1539"/>
                <a:chOff x="240" y="669"/>
                <a:chExt cx="4944" cy="1539"/>
              </a:xfrm>
            </p:grpSpPr>
            <p:grpSp>
              <p:nvGrpSpPr>
                <p:cNvPr id="39951" name="Group 1079"/>
                <p:cNvGrpSpPr>
                  <a:grpSpLocks/>
                </p:cNvGrpSpPr>
                <p:nvPr/>
              </p:nvGrpSpPr>
              <p:grpSpPr bwMode="auto">
                <a:xfrm>
                  <a:off x="240" y="669"/>
                  <a:ext cx="3599" cy="1539"/>
                  <a:chOff x="240" y="669"/>
                  <a:chExt cx="3599" cy="1539"/>
                </a:xfrm>
              </p:grpSpPr>
              <p:grpSp>
                <p:nvGrpSpPr>
                  <p:cNvPr id="39955" name="Group 1080"/>
                  <p:cNvGrpSpPr>
                    <a:grpSpLocks/>
                  </p:cNvGrpSpPr>
                  <p:nvPr/>
                </p:nvGrpSpPr>
                <p:grpSpPr bwMode="auto">
                  <a:xfrm>
                    <a:off x="240" y="669"/>
                    <a:ext cx="3599" cy="1539"/>
                    <a:chOff x="240" y="669"/>
                    <a:chExt cx="3599" cy="1539"/>
                  </a:xfrm>
                </p:grpSpPr>
                <p:pic>
                  <p:nvPicPr>
                    <p:cNvPr id="39957" name="Picture 108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" t="1405" r="1167" b="3232"/>
                    <a:stretch>
                      <a:fillRect/>
                    </a:stretch>
                  </p:blipFill>
                  <p:spPr bwMode="auto">
                    <a:xfrm>
                      <a:off x="240" y="669"/>
                      <a:ext cx="3599" cy="15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9958" name="Picture 108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000" t="73334" r="52000"/>
                    <a:stretch>
                      <a:fillRect/>
                    </a:stretch>
                  </p:blipFill>
                  <p:spPr bwMode="auto">
                    <a:xfrm>
                      <a:off x="480" y="1248"/>
                      <a:ext cx="960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39956" name="Oval 108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920"/>
                    <a:ext cx="96" cy="9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2" name="Group 1084"/>
                <p:cNvGrpSpPr>
                  <a:grpSpLocks/>
                </p:cNvGrpSpPr>
                <p:nvPr/>
              </p:nvGrpSpPr>
              <p:grpSpPr bwMode="auto">
                <a:xfrm>
                  <a:off x="3466" y="1680"/>
                  <a:ext cx="1718" cy="476"/>
                  <a:chOff x="3466" y="1680"/>
                  <a:chExt cx="1718" cy="476"/>
                </a:xfrm>
              </p:grpSpPr>
              <p:pic>
                <p:nvPicPr>
                  <p:cNvPr id="39953" name="Picture 108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830" t="2356" r="1526" b="79732"/>
                  <a:stretch>
                    <a:fillRect/>
                  </a:stretch>
                </p:blipFill>
                <p:spPr bwMode="auto">
                  <a:xfrm>
                    <a:off x="3466" y="1680"/>
                    <a:ext cx="1718" cy="4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954" name="Oval 108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776"/>
                    <a:ext cx="96" cy="9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MS PGothic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950" name="Text Box 1088"/>
              <p:cNvSpPr txBox="1">
                <a:spLocks noChangeArrowheads="1"/>
              </p:cNvSpPr>
              <p:nvPr/>
            </p:nvSpPr>
            <p:spPr bwMode="auto">
              <a:xfrm>
                <a:off x="2016" y="1104"/>
                <a:ext cx="3408" cy="624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en-US" sz="2000" b="1" u="sng"/>
                  <a:t>PRIMARY AMINE ADDITION</a:t>
                </a:r>
                <a:r>
                  <a:rPr lang="it-IT" altLang="en-US" sz="2000" b="1"/>
                  <a:t>: </a:t>
                </a:r>
                <a:r>
                  <a:rPr lang="en-US" altLang="en-US" sz="2000" b="1"/>
                  <a:t>Opening of the epoxy ring and reaction with the hydrogen of the </a:t>
                </a:r>
                <a:r>
                  <a:rPr lang="it-IT" altLang="en-US" sz="2000" b="1"/>
                  <a:t>-NH</a:t>
                </a:r>
                <a:r>
                  <a:rPr lang="it-IT" altLang="en-US" sz="2000" b="1" baseline="-25000"/>
                  <a:t>2</a:t>
                </a:r>
                <a:r>
                  <a:rPr lang="en-US" altLang="en-US" sz="2000" b="1"/>
                  <a:t> amino groups</a:t>
                </a:r>
                <a:r>
                  <a:rPr lang="it-IT" altLang="en-US" sz="2000" b="1"/>
                  <a:t>.</a:t>
                </a:r>
              </a:p>
            </p:txBody>
          </p:sp>
        </p:grpSp>
      </p:grpSp>
      <p:grpSp>
        <p:nvGrpSpPr>
          <p:cNvPr id="8" name="Group 1099"/>
          <p:cNvGrpSpPr>
            <a:grpSpLocks/>
          </p:cNvGrpSpPr>
          <p:nvPr/>
        </p:nvGrpSpPr>
        <p:grpSpPr bwMode="auto">
          <a:xfrm>
            <a:off x="533400" y="3352800"/>
            <a:ext cx="7391400" cy="2744788"/>
            <a:chOff x="336" y="2112"/>
            <a:chExt cx="4656" cy="1729"/>
          </a:xfrm>
        </p:grpSpPr>
        <p:grpSp>
          <p:nvGrpSpPr>
            <p:cNvPr id="39940" name="Group 1095"/>
            <p:cNvGrpSpPr>
              <a:grpSpLocks/>
            </p:cNvGrpSpPr>
            <p:nvPr/>
          </p:nvGrpSpPr>
          <p:grpSpPr bwMode="auto">
            <a:xfrm>
              <a:off x="336" y="2112"/>
              <a:ext cx="4656" cy="1729"/>
              <a:chOff x="336" y="2112"/>
              <a:chExt cx="4656" cy="1729"/>
            </a:xfrm>
          </p:grpSpPr>
          <p:grpSp>
            <p:nvGrpSpPr>
              <p:cNvPr id="39942" name="Group 1074"/>
              <p:cNvGrpSpPr>
                <a:grpSpLocks/>
              </p:cNvGrpSpPr>
              <p:nvPr/>
            </p:nvGrpSpPr>
            <p:grpSpPr bwMode="auto">
              <a:xfrm>
                <a:off x="2592" y="2400"/>
                <a:ext cx="2400" cy="1441"/>
                <a:chOff x="2592" y="2400"/>
                <a:chExt cx="2400" cy="1441"/>
              </a:xfrm>
            </p:grpSpPr>
            <p:pic>
              <p:nvPicPr>
                <p:cNvPr id="39945" name="Picture 107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49" t="38483" r="19661" b="2061"/>
                <a:stretch>
                  <a:fillRect/>
                </a:stretch>
              </p:blipFill>
              <p:spPr bwMode="auto">
                <a:xfrm>
                  <a:off x="2592" y="2400"/>
                  <a:ext cx="2400" cy="1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46" name="Picture 107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00" t="73334" r="52000"/>
                <a:stretch>
                  <a:fillRect/>
                </a:stretch>
              </p:blipFill>
              <p:spPr bwMode="auto">
                <a:xfrm>
                  <a:off x="2592" y="3072"/>
                  <a:ext cx="960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943" name="Picture 107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05" t="20419" r="44485" b="61552"/>
              <a:stretch>
                <a:fillRect/>
              </a:stretch>
            </p:blipFill>
            <p:spPr bwMode="auto">
              <a:xfrm>
                <a:off x="3600" y="2112"/>
                <a:ext cx="249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4" name="Text Box 1090"/>
              <p:cNvSpPr txBox="1">
                <a:spLocks noChangeArrowheads="1"/>
              </p:cNvSpPr>
              <p:nvPr/>
            </p:nvSpPr>
            <p:spPr bwMode="auto">
              <a:xfrm>
                <a:off x="336" y="2976"/>
                <a:ext cx="2976" cy="864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MS PGothic" charset="-128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en-US" sz="2000" b="1" u="sng"/>
                  <a:t>SECONDARY AMINE ADDITION </a:t>
                </a:r>
                <a:r>
                  <a:rPr lang="it-IT" altLang="en-US" sz="2000" b="1"/>
                  <a:t>: </a:t>
                </a:r>
                <a:r>
                  <a:rPr lang="en-US" altLang="en-US" sz="2000" b="1"/>
                  <a:t>The -NH amine group reacts with the epoxy ring of another molecule of DGEBA</a:t>
                </a:r>
              </a:p>
              <a:p>
                <a:pPr algn="just" eaLnBrk="1" hangingPunct="1">
                  <a:spcBef>
                    <a:spcPts val="600"/>
                  </a:spcBef>
                  <a:buFontTx/>
                  <a:buNone/>
                </a:pPr>
                <a:r>
                  <a:rPr lang="it-IT" altLang="en-US" sz="2000" b="1"/>
                  <a:t>                     Crosslinked polymer</a:t>
                </a:r>
              </a:p>
            </p:txBody>
          </p:sp>
        </p:grpSp>
        <p:sp>
          <p:nvSpPr>
            <p:cNvPr id="39941" name="AutoShape 1091"/>
            <p:cNvSpPr>
              <a:spLocks noChangeArrowheads="1"/>
            </p:cNvSpPr>
            <p:nvPr/>
          </p:nvSpPr>
          <p:spPr bwMode="auto">
            <a:xfrm>
              <a:off x="567" y="3657"/>
              <a:ext cx="429" cy="144"/>
            </a:xfrm>
            <a:prstGeom prst="rightArrow">
              <a:avLst>
                <a:gd name="adj1" fmla="val 50000"/>
                <a:gd name="adj2" fmla="val 74479"/>
              </a:avLst>
            </a:prstGeom>
            <a:solidFill>
              <a:schemeClr val="accent2"/>
            </a:solidFill>
            <a:ln w="9525">
              <a:solidFill>
                <a:srgbClr val="FB073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286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curing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4198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30260" r="51643" b="47220"/>
          <a:stretch>
            <a:fillRect/>
          </a:stretch>
        </p:blipFill>
        <p:spPr bwMode="auto">
          <a:xfrm>
            <a:off x="6196013" y="990600"/>
            <a:ext cx="2719387" cy="1905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/>
          <a:stretch>
            <a:fillRect/>
          </a:stretch>
        </p:blipFill>
        <p:spPr bwMode="auto">
          <a:xfrm>
            <a:off x="457200" y="1828800"/>
            <a:ext cx="3937000" cy="3203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34"/>
          <p:cNvSpPr txBox="1">
            <a:spLocks noChangeArrowheads="1"/>
          </p:cNvSpPr>
          <p:nvPr/>
        </p:nvSpPr>
        <p:spPr bwMode="auto">
          <a:xfrm>
            <a:off x="1692275" y="1143000"/>
            <a:ext cx="4433888" cy="400050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/>
              <a:t>PRIMARY AMINE ADDITION</a:t>
            </a:r>
          </a:p>
        </p:txBody>
      </p:sp>
      <p:sp>
        <p:nvSpPr>
          <p:cNvPr id="41989" name="Text Box 35"/>
          <p:cNvSpPr txBox="1">
            <a:spLocks noChangeArrowheads="1"/>
          </p:cNvSpPr>
          <p:nvPr/>
        </p:nvSpPr>
        <p:spPr bwMode="auto">
          <a:xfrm>
            <a:off x="4500563" y="3573463"/>
            <a:ext cx="4395787" cy="400050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/>
              <a:t>SECONDARY AMINE ADDITION</a:t>
            </a:r>
          </a:p>
        </p:txBody>
      </p:sp>
      <p:pic>
        <p:nvPicPr>
          <p:cNvPr id="41990" name="Picture 37" descr="http://www.specialchem4polymers.com/documents/indexables/contents/41/images/mechanism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5791200" cy="1454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crosslinked structure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44034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" b="1582"/>
          <a:stretch>
            <a:fillRect/>
          </a:stretch>
        </p:blipFill>
        <p:spPr bwMode="auto">
          <a:xfrm>
            <a:off x="304800" y="1143000"/>
            <a:ext cx="579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6523" r="10271" b="12152"/>
          <a:stretch>
            <a:fillRect/>
          </a:stretch>
        </p:blipFill>
        <p:spPr bwMode="auto">
          <a:xfrm>
            <a:off x="4800600" y="3657600"/>
            <a:ext cx="41465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asellaDiTesto 4"/>
          <p:cNvSpPr txBox="1">
            <a:spLocks noChangeArrowheads="1"/>
          </p:cNvSpPr>
          <p:nvPr/>
        </p:nvSpPr>
        <p:spPr bwMode="auto">
          <a:xfrm>
            <a:off x="4070350" y="1268413"/>
            <a:ext cx="2300288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/>
              <a:t>DDS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/>
              <a:t>TGDDM</a:t>
            </a: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/>
              <a:t>Amine reaction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Reaction with 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curing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306388" y="914400"/>
            <a:ext cx="84566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en-US" sz="2200" b="1" u="sng"/>
              <a:t>REACTION WITH OH- OF EPOXY RESIN</a:t>
            </a:r>
            <a:r>
              <a:rPr lang="it-IT" altLang="en-US" sz="2200" b="1"/>
              <a:t>: </a:t>
            </a:r>
            <a:r>
              <a:rPr lang="en-US" altLang="en-US" sz="2200" b="1"/>
              <a:t>the epoxy ring of a DGEBA molecule reacts with the hydroxyl of another DGEBA molecule, formed after the addition with a primary amine</a:t>
            </a:r>
            <a:r>
              <a:rPr lang="it-IT" altLang="en-US" sz="2200" b="1"/>
              <a:t>.  </a:t>
            </a:r>
          </a:p>
        </p:txBody>
      </p:sp>
      <p:sp>
        <p:nvSpPr>
          <p:cNvPr id="46083" name="AutoShape 7"/>
          <p:cNvSpPr>
            <a:spLocks noChangeArrowheads="1"/>
          </p:cNvSpPr>
          <p:nvPr/>
        </p:nvSpPr>
        <p:spPr bwMode="auto">
          <a:xfrm>
            <a:off x="5029200" y="3505200"/>
            <a:ext cx="914400" cy="914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4" name="Text Box 16"/>
          <p:cNvSpPr txBox="1">
            <a:spLocks noChangeArrowheads="1"/>
          </p:cNvSpPr>
          <p:nvPr/>
        </p:nvSpPr>
        <p:spPr bwMode="auto">
          <a:xfrm>
            <a:off x="357188" y="6072188"/>
            <a:ext cx="85010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accent2"/>
                </a:solidFill>
              </a:rPr>
              <a:t>The reaction is favored only at high temperatures or T&gt;120 ° C in the presence of Lewis acid catalysts</a:t>
            </a:r>
            <a:r>
              <a:rPr lang="it-IT" altLang="en-US" sz="2200" b="1">
                <a:solidFill>
                  <a:schemeClr val="accent2"/>
                </a:solidFill>
              </a:rPr>
              <a:t> (ad es. BF</a:t>
            </a:r>
            <a:r>
              <a:rPr lang="it-IT" altLang="en-US" sz="2200" b="1" baseline="-25000">
                <a:solidFill>
                  <a:schemeClr val="accent2"/>
                </a:solidFill>
              </a:rPr>
              <a:t>3</a:t>
            </a:r>
            <a:r>
              <a:rPr lang="it-IT" altLang="en-US" sz="2200" b="1">
                <a:solidFill>
                  <a:schemeClr val="accent2"/>
                </a:solidFill>
              </a:rPr>
              <a:t> o BCl</a:t>
            </a:r>
            <a:r>
              <a:rPr lang="it-IT" altLang="en-US" sz="2200" b="1" baseline="-25000">
                <a:solidFill>
                  <a:schemeClr val="accent2"/>
                </a:solidFill>
              </a:rPr>
              <a:t>3</a:t>
            </a:r>
            <a:r>
              <a:rPr lang="it-IT" altLang="en-US" sz="2200" b="1">
                <a:solidFill>
                  <a:schemeClr val="accent2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/>
          </a:p>
        </p:txBody>
      </p:sp>
      <p:grpSp>
        <p:nvGrpSpPr>
          <p:cNvPr id="46085" name="Gruppo 18"/>
          <p:cNvGrpSpPr>
            <a:grpSpLocks/>
          </p:cNvGrpSpPr>
          <p:nvPr/>
        </p:nvGrpSpPr>
        <p:grpSpPr bwMode="auto">
          <a:xfrm>
            <a:off x="1524000" y="2286000"/>
            <a:ext cx="6019800" cy="3643313"/>
            <a:chOff x="1524000" y="2286000"/>
            <a:chExt cx="6019800" cy="3643313"/>
          </a:xfrm>
        </p:grpSpPr>
        <p:grpSp>
          <p:nvGrpSpPr>
            <p:cNvPr id="46086" name="Group 8"/>
            <p:cNvGrpSpPr>
              <a:grpSpLocks/>
            </p:cNvGrpSpPr>
            <p:nvPr/>
          </p:nvGrpSpPr>
          <p:grpSpPr bwMode="auto">
            <a:xfrm>
              <a:off x="1524000" y="2286000"/>
              <a:ext cx="6019800" cy="3643313"/>
              <a:chOff x="960" y="1440"/>
              <a:chExt cx="3840" cy="2592"/>
            </a:xfrm>
          </p:grpSpPr>
          <p:grpSp>
            <p:nvGrpSpPr>
              <p:cNvPr id="46090" name="Group 9"/>
              <p:cNvGrpSpPr>
                <a:grpSpLocks/>
              </p:cNvGrpSpPr>
              <p:nvPr/>
            </p:nvGrpSpPr>
            <p:grpSpPr bwMode="auto">
              <a:xfrm>
                <a:off x="960" y="1440"/>
                <a:ext cx="3840" cy="2592"/>
                <a:chOff x="960" y="1440"/>
                <a:chExt cx="3840" cy="2592"/>
              </a:xfrm>
            </p:grpSpPr>
            <p:sp>
              <p:nvSpPr>
                <p:cNvPr id="46095" name="Rectangle 10"/>
                <p:cNvSpPr>
                  <a:spLocks noChangeArrowheads="1"/>
                </p:cNvSpPr>
                <p:nvPr/>
              </p:nvSpPr>
              <p:spPr bwMode="auto">
                <a:xfrm>
                  <a:off x="960" y="1440"/>
                  <a:ext cx="3840" cy="259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pic>
              <p:nvPicPr>
                <p:cNvPr id="46096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44" t="1852" r="1711" b="3703"/>
                <a:stretch>
                  <a:fillRect/>
                </a:stretch>
              </p:blipFill>
              <p:spPr bwMode="auto">
                <a:xfrm>
                  <a:off x="1008" y="1536"/>
                  <a:ext cx="3744" cy="2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091" name="Group 12"/>
              <p:cNvGrpSpPr>
                <a:grpSpLocks/>
              </p:cNvGrpSpPr>
              <p:nvPr/>
            </p:nvGrpSpPr>
            <p:grpSpPr bwMode="auto">
              <a:xfrm>
                <a:off x="1824" y="1536"/>
                <a:ext cx="1968" cy="192"/>
                <a:chOff x="1824" y="1488"/>
                <a:chExt cx="1968" cy="192"/>
              </a:xfrm>
            </p:grpSpPr>
            <p:sp>
              <p:nvSpPr>
                <p:cNvPr id="46092" name="Oval 13"/>
                <p:cNvSpPr>
                  <a:spLocks noChangeArrowheads="1"/>
                </p:cNvSpPr>
                <p:nvPr/>
              </p:nvSpPr>
              <p:spPr bwMode="auto">
                <a:xfrm>
                  <a:off x="1824" y="1536"/>
                  <a:ext cx="144" cy="144"/>
                </a:xfrm>
                <a:prstGeom prst="ellipse">
                  <a:avLst/>
                </a:prstGeom>
                <a:noFill/>
                <a:ln w="19050">
                  <a:solidFill>
                    <a:srgbClr val="FB073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6093" name="Oval 14"/>
                <p:cNvSpPr>
                  <a:spLocks noChangeArrowheads="1"/>
                </p:cNvSpPr>
                <p:nvPr/>
              </p:nvSpPr>
              <p:spPr bwMode="auto">
                <a:xfrm>
                  <a:off x="3648" y="1584"/>
                  <a:ext cx="144" cy="96"/>
                </a:xfrm>
                <a:prstGeom prst="ellipse">
                  <a:avLst/>
                </a:prstGeom>
                <a:noFill/>
                <a:ln w="19050">
                  <a:solidFill>
                    <a:srgbClr val="FB073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6094" name="AutoShape 15"/>
                <p:cNvSpPr>
                  <a:spLocks/>
                </p:cNvSpPr>
                <p:nvPr/>
              </p:nvSpPr>
              <p:spPr bwMode="auto">
                <a:xfrm rot="5400000">
                  <a:off x="2808" y="648"/>
                  <a:ext cx="48" cy="1728"/>
                </a:xfrm>
                <a:prstGeom prst="leftBracket">
                  <a:avLst>
                    <a:gd name="adj" fmla="val 300000"/>
                  </a:avLst>
                </a:prstGeom>
                <a:noFill/>
                <a:ln w="19050">
                  <a:solidFill>
                    <a:srgbClr val="FB073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MS PGothic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sp>
          <p:nvSpPr>
            <p:cNvPr id="14" name="CasellaDiTesto 13"/>
            <p:cNvSpPr txBox="1"/>
            <p:nvPr/>
          </p:nvSpPr>
          <p:spPr>
            <a:xfrm>
              <a:off x="3563938" y="4603750"/>
              <a:ext cx="960437" cy="554038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000" dirty="0">
                  <a:latin typeface="Times New Roman" panose="02020603050405020304" pitchFamily="18" charset="0"/>
                  <a:ea typeface="MS PGothic" panose="020B0600070205080204" pitchFamily="34" charset="-128"/>
                </a:rPr>
                <a:t>CH2</a:t>
              </a:r>
            </a:p>
            <a:p>
              <a:pPr eaLnBrk="1" hangingPunct="1">
                <a:defRPr/>
              </a:pPr>
              <a:endParaRPr lang="en-US" sz="1000" dirty="0"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  <a:p>
              <a:pPr eaLnBrk="1" hangingPunct="1">
                <a:defRPr/>
              </a:pPr>
              <a:r>
                <a:rPr lang="en-US" sz="1000" dirty="0">
                  <a:latin typeface="Times New Roman" panose="02020603050405020304" pitchFamily="18" charset="0"/>
                  <a:ea typeface="MS PGothic" panose="020B0600070205080204" pitchFamily="34" charset="-128"/>
                </a:rPr>
                <a:t>CHOH</a:t>
              </a:r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3708400" y="4797425"/>
              <a:ext cx="0" cy="1444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ttangolo 17"/>
            <p:cNvSpPr/>
            <p:nvPr/>
          </p:nvSpPr>
          <p:spPr>
            <a:xfrm>
              <a:off x="3059113" y="4581525"/>
              <a:ext cx="576262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" y="1196752"/>
            <a:ext cx="9095095" cy="50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8775" y="304800"/>
            <a:ext cx="8456613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2800" b="1" kern="0" dirty="0" err="1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Epoxy</a:t>
            </a:r>
            <a:r>
              <a:rPr lang="it-IT" sz="2800" b="1" kern="0" dirty="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it-IT" sz="2800" b="1" kern="0" dirty="0" err="1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monomers</a:t>
            </a:r>
            <a:endParaRPr lang="en-GB" sz="2800" b="1" kern="0" dirty="0">
              <a:solidFill>
                <a:schemeClr val="accent2"/>
              </a:solidFill>
              <a:latin typeface="Tahoma" pitchFamily="34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740352" y="4797152"/>
            <a:ext cx="122413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BA01EDE-5CA2-8148-99C2-993911E31E7F}"/>
              </a:ext>
            </a:extLst>
          </p:cNvPr>
          <p:cNvCxnSpPr/>
          <p:nvPr/>
        </p:nvCxnSpPr>
        <p:spPr>
          <a:xfrm>
            <a:off x="5148064" y="5301208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curing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6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/>
              <a:t>REACTION WITH ANHYDRIDES</a:t>
            </a:r>
            <a:r>
              <a:rPr lang="en-US" altLang="en-US" sz="2200" b="1"/>
              <a:t>: anhydrides have a low reactivity with the epoxy so it is necessary to use accelerators (tertiary amines), high temperature treatment and post-treatment cycles</a:t>
            </a:r>
            <a:r>
              <a:rPr lang="it-IT" altLang="en-US" sz="2200" b="1"/>
              <a:t>.</a:t>
            </a:r>
          </a:p>
        </p:txBody>
      </p:sp>
      <p:sp>
        <p:nvSpPr>
          <p:cNvPr id="49155" name="Text Box 24"/>
          <p:cNvSpPr txBox="1">
            <a:spLocks noChangeArrowheads="1"/>
          </p:cNvSpPr>
          <p:nvPr/>
        </p:nvSpPr>
        <p:spPr bwMode="auto">
          <a:xfrm>
            <a:off x="304800" y="2514600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Ring-opening of anhydride with a hydroxyl group to form an ester</a:t>
            </a:r>
            <a:endParaRPr lang="en-GB" altLang="en-US" sz="2200" b="1"/>
          </a:p>
        </p:txBody>
      </p:sp>
      <p:sp>
        <p:nvSpPr>
          <p:cNvPr id="49156" name="Rectangle 26"/>
          <p:cNvSpPr>
            <a:spLocks noChangeArrowheads="1"/>
          </p:cNvSpPr>
          <p:nvPr/>
        </p:nvSpPr>
        <p:spPr bwMode="auto">
          <a:xfrm>
            <a:off x="137160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915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587625" cy="11334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27"/>
          <p:cNvSpPr txBox="1">
            <a:spLocks noChangeArrowheads="1"/>
          </p:cNvSpPr>
          <p:nvPr/>
        </p:nvSpPr>
        <p:spPr bwMode="auto">
          <a:xfrm>
            <a:off x="381000" y="4038600"/>
            <a:ext cx="434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200" b="1"/>
              <a:t>Reaction of the carbossilic groups with epoxy</a:t>
            </a:r>
            <a:r>
              <a:rPr lang="en-GB" altLang="en-US" sz="2200" b="1"/>
              <a:t> </a:t>
            </a:r>
          </a:p>
        </p:txBody>
      </p:sp>
      <p:sp>
        <p:nvSpPr>
          <p:cNvPr id="49159" name="Rectangle 29"/>
          <p:cNvSpPr>
            <a:spLocks noChangeArrowheads="1"/>
          </p:cNvSpPr>
          <p:nvPr/>
        </p:nvSpPr>
        <p:spPr bwMode="auto">
          <a:xfrm>
            <a:off x="4033838" y="2952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31"/>
          <p:cNvSpPr>
            <a:spLocks noChangeArrowheads="1"/>
          </p:cNvSpPr>
          <p:nvPr/>
        </p:nvSpPr>
        <p:spPr bwMode="auto">
          <a:xfrm>
            <a:off x="4067175" y="3133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33"/>
          <p:cNvSpPr>
            <a:spLocks noChangeArrowheads="1"/>
          </p:cNvSpPr>
          <p:nvPr/>
        </p:nvSpPr>
        <p:spPr bwMode="auto">
          <a:xfrm>
            <a:off x="3824288" y="2981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49162" name="Group 36"/>
          <p:cNvGrpSpPr>
            <a:grpSpLocks noChangeAspect="1"/>
          </p:cNvGrpSpPr>
          <p:nvPr/>
        </p:nvGrpSpPr>
        <p:grpSpPr bwMode="auto">
          <a:xfrm>
            <a:off x="4648200" y="3733800"/>
            <a:ext cx="4386263" cy="1279525"/>
            <a:chOff x="2160" y="2832"/>
            <a:chExt cx="2304" cy="672"/>
          </a:xfrm>
        </p:grpSpPr>
        <p:sp>
          <p:nvSpPr>
            <p:cNvPr id="49168" name="Rectangle 35"/>
            <p:cNvSpPr>
              <a:spLocks noChangeAspect="1" noChangeArrowheads="1"/>
            </p:cNvSpPr>
            <p:nvPr/>
          </p:nvSpPr>
          <p:spPr bwMode="auto">
            <a:xfrm>
              <a:off x="2160" y="2832"/>
              <a:ext cx="2304" cy="6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49169" name="Group 34"/>
            <p:cNvGrpSpPr>
              <a:grpSpLocks noChangeAspect="1"/>
            </p:cNvGrpSpPr>
            <p:nvPr/>
          </p:nvGrpSpPr>
          <p:grpSpPr bwMode="auto">
            <a:xfrm>
              <a:off x="2208" y="2880"/>
              <a:ext cx="2238" cy="600"/>
              <a:chOff x="2208" y="2880"/>
              <a:chExt cx="2238" cy="600"/>
            </a:xfrm>
          </p:grpSpPr>
          <p:pic>
            <p:nvPicPr>
              <p:cNvPr id="49170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2880"/>
                <a:ext cx="678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1" name="Picture 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976"/>
                <a:ext cx="63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72" name="Picture 3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2892"/>
                <a:ext cx="942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3" name="Text Box 37"/>
          <p:cNvSpPr txBox="1">
            <a:spLocks noChangeArrowheads="1"/>
          </p:cNvSpPr>
          <p:nvPr/>
        </p:nvSpPr>
        <p:spPr bwMode="auto">
          <a:xfrm>
            <a:off x="304800" y="5638800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Other epoxy groups react with the already  formed hydroxyl groups or existing hydroxyl groups </a:t>
            </a:r>
            <a:r>
              <a:rPr lang="en-GB" altLang="en-US" sz="2200" b="1"/>
              <a:t> </a:t>
            </a:r>
          </a:p>
        </p:txBody>
      </p:sp>
      <p:sp>
        <p:nvSpPr>
          <p:cNvPr id="49164" name="Rectangle 39"/>
          <p:cNvSpPr>
            <a:spLocks noChangeArrowheads="1"/>
          </p:cNvSpPr>
          <p:nvPr/>
        </p:nvSpPr>
        <p:spPr bwMode="auto">
          <a:xfrm>
            <a:off x="3228975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9165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3232150" cy="871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6" name="AutoShape 40"/>
          <p:cNvSpPr>
            <a:spLocks noChangeArrowheads="1"/>
          </p:cNvSpPr>
          <p:nvPr/>
        </p:nvSpPr>
        <p:spPr bwMode="auto">
          <a:xfrm>
            <a:off x="2286000" y="3352800"/>
            <a:ext cx="152400" cy="762000"/>
          </a:xfrm>
          <a:prstGeom prst="curvedLeftArrow">
            <a:avLst>
              <a:gd name="adj1" fmla="val 100000"/>
              <a:gd name="adj2" fmla="val 20000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7" name="AutoShape 41"/>
          <p:cNvSpPr>
            <a:spLocks noChangeArrowheads="1"/>
          </p:cNvSpPr>
          <p:nvPr/>
        </p:nvSpPr>
        <p:spPr bwMode="auto">
          <a:xfrm>
            <a:off x="2286000" y="4800600"/>
            <a:ext cx="152400" cy="762000"/>
          </a:xfrm>
          <a:prstGeom prst="curvedLeftArrow">
            <a:avLst>
              <a:gd name="adj1" fmla="val 100000"/>
              <a:gd name="adj2" fmla="val 20000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Curing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358775" y="4343400"/>
            <a:ext cx="8456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Factors affecting the crosslinking density: </a:t>
            </a:r>
            <a:br>
              <a:rPr lang="en-US" altLang="en-US" sz="2400" b="1"/>
            </a:br>
            <a:r>
              <a:rPr lang="en-US" altLang="en-US" sz="2400" b="1"/>
              <a:t>- Chemistry (epoxy groups and their distribution) </a:t>
            </a:r>
            <a:br>
              <a:rPr lang="en-US" altLang="en-US" sz="2400" b="1"/>
            </a:br>
            <a:r>
              <a:rPr lang="en-US" altLang="en-US" sz="2400" b="1"/>
              <a:t>- Functionality of curing agents </a:t>
            </a:r>
            <a:br>
              <a:rPr lang="en-US" altLang="en-US" sz="2400" b="1"/>
            </a:br>
            <a:r>
              <a:rPr lang="en-US" altLang="en-US" sz="2400" b="1"/>
              <a:t>- Reaction conditions (time and temperature)                                        - Chemical s</a:t>
            </a:r>
            <a:r>
              <a:rPr lang="it-IT" altLang="en-US" sz="2400" b="1"/>
              <a:t>tructure (epoxy groups and their distribution)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400" b="1"/>
          </a:p>
        </p:txBody>
      </p:sp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2400"/>
          </a:p>
        </p:txBody>
      </p: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81000" y="1925638"/>
            <a:ext cx="4678363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 sz="2400" b="1"/>
              <a:t>  tensile modulus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sz="2400" b="1"/>
              <a:t>  glass transition temperature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sz="2400" b="1"/>
              <a:t>  thermal stability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 sz="2400" b="1"/>
              <a:t>  chemical resistance</a:t>
            </a: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4727575" y="1936750"/>
            <a:ext cx="416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/>
              <a:t> strain at break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/>
              <a:t> fracture toughness</a:t>
            </a:r>
            <a:endParaRPr lang="it-IT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/>
              <a:t>   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358775" y="1066800"/>
            <a:ext cx="8456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/>
              <a:t>The increase of crosslinking density:</a:t>
            </a:r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it-IT" altLang="en-US" sz="2400" b="1"/>
              <a:t>           </a:t>
            </a:r>
            <a:r>
              <a:rPr lang="it-IT" altLang="en-US" sz="2400" b="1" i="1"/>
              <a:t>increases    </a:t>
            </a:r>
            <a:r>
              <a:rPr lang="it-IT" altLang="en-US" sz="2400" b="1"/>
              <a:t>                                         </a:t>
            </a:r>
            <a:r>
              <a:rPr lang="it-IT" altLang="en-US" sz="2400" b="1" i="1"/>
              <a:t>reduces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7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sp>
        <p:nvSpPr>
          <p:cNvPr id="10243" name="Rectangle 48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52400" y="1143000"/>
            <a:ext cx="4705350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800" b="1" dirty="0"/>
              <a:t>   </a:t>
            </a:r>
            <a:r>
              <a:rPr lang="it-IT" sz="2400" b="1" u="sng" kern="1200" dirty="0" err="1">
                <a:cs typeface="+mn-cs"/>
              </a:rPr>
              <a:t>Benefits</a:t>
            </a:r>
            <a:r>
              <a:rPr lang="it-IT" sz="2400" b="1" u="sng" kern="1200" dirty="0">
                <a:cs typeface="+mn-cs"/>
              </a:rPr>
              <a:t>: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dirty="0"/>
              <a:t>Large variety of properties (toughness, flexibility, rigidity)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dirty="0"/>
              <a:t>No emissions during curing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dirty="0"/>
              <a:t>Low shrinkage during curing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dirty="0"/>
              <a:t>Excellent resistance to chemical attack and solvents 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u="sng" dirty="0"/>
              <a:t>Excellent adhesion to various materials 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dirty="0"/>
              <a:t>Excellent electrical insulating properties 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en-US" sz="2200" b="1" dirty="0"/>
              <a:t>Possibility of partial cure (oligomers)</a:t>
            </a:r>
            <a:endParaRPr lang="it-IT" sz="2200" b="1" dirty="0"/>
          </a:p>
        </p:txBody>
      </p:sp>
      <p:sp>
        <p:nvSpPr>
          <p:cNvPr id="17411" name="Rectangle 52"/>
          <p:cNvSpPr>
            <a:spLocks noChangeAspect="1" noChangeArrowheads="1"/>
          </p:cNvSpPr>
          <p:nvPr/>
        </p:nvSpPr>
        <p:spPr bwMode="auto">
          <a:xfrm>
            <a:off x="4876800" y="1219200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2400" b="1" dirty="0"/>
              <a:t>  </a:t>
            </a:r>
            <a:r>
              <a:rPr lang="it-IT" altLang="en-US" sz="2400" b="1" u="sng" dirty="0" err="1"/>
              <a:t>Drawbacks</a:t>
            </a:r>
            <a:r>
              <a:rPr lang="it-IT" altLang="en-US" sz="2400" b="1" dirty="0"/>
              <a:t>:</a:t>
            </a:r>
          </a:p>
          <a:p>
            <a:pPr>
              <a:spcBef>
                <a:spcPts val="1200"/>
              </a:spcBef>
            </a:pPr>
            <a:r>
              <a:rPr lang="en-US" altLang="en-US" sz="2200" b="1" dirty="0"/>
              <a:t>Relatively high cost 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Long curing reaction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Viscosity higher than polyester resins</a:t>
            </a:r>
            <a:endParaRPr lang="it-IT" altLang="en-US" sz="2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8456613" cy="4572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400" b="1">
                <a:latin typeface="Tahoma" charset="0"/>
                <a:ea typeface="MS PGothic" charset="-128"/>
              </a:rPr>
              <a:t>Stoichiometric ratio epoxy-curing agent</a:t>
            </a:r>
            <a:endParaRPr lang="en-GB" altLang="en-US" sz="2400" b="1">
              <a:latin typeface="Tahoma" charset="0"/>
              <a:ea typeface="MS PGothic" charset="-128"/>
            </a:endParaRPr>
          </a:p>
        </p:txBody>
      </p:sp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360045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1" name="Rectangle 10"/>
          <p:cNvSpPr>
            <a:spLocks noChangeArrowheads="1"/>
          </p:cNvSpPr>
          <p:nvPr/>
        </p:nvSpPr>
        <p:spPr bwMode="auto">
          <a:xfrm>
            <a:off x="2614613" y="2967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2" name="Rectangle 12"/>
          <p:cNvSpPr>
            <a:spLocks noChangeArrowheads="1"/>
          </p:cNvSpPr>
          <p:nvPr/>
        </p:nvSpPr>
        <p:spPr bwMode="auto">
          <a:xfrm>
            <a:off x="268605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3253" name="Group 15"/>
          <p:cNvGrpSpPr>
            <a:grpSpLocks/>
          </p:cNvGrpSpPr>
          <p:nvPr/>
        </p:nvGrpSpPr>
        <p:grpSpPr bwMode="auto">
          <a:xfrm>
            <a:off x="304800" y="609600"/>
            <a:ext cx="8493125" cy="6019800"/>
            <a:chOff x="192" y="384"/>
            <a:chExt cx="5350" cy="3792"/>
          </a:xfrm>
        </p:grpSpPr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192" y="384"/>
              <a:ext cx="5350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200" b="1" dirty="0" err="1">
                  <a:solidFill>
                    <a:srgbClr val="FB0735"/>
                  </a:solidFill>
                </a:rPr>
                <a:t>Epoxide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200" b="1" dirty="0" err="1">
                  <a:solidFill>
                    <a:srgbClr val="FB0735"/>
                  </a:solidFill>
                </a:rPr>
                <a:t>content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200" b="1" dirty="0">
                  <a:solidFill>
                    <a:schemeClr val="accent2"/>
                  </a:solidFill>
                </a:rPr>
                <a:t>(</a:t>
              </a:r>
              <a:r>
                <a:rPr lang="it-IT" altLang="en-US" sz="2200" b="1" dirty="0" err="1">
                  <a:solidFill>
                    <a:schemeClr val="accent2"/>
                  </a:solidFill>
                </a:rPr>
                <a:t>Epoxy</a:t>
              </a:r>
              <a:r>
                <a:rPr lang="it-IT" altLang="en-US" sz="2200" b="1" dirty="0">
                  <a:solidFill>
                    <a:schemeClr val="accent2"/>
                  </a:solidFill>
                </a:rPr>
                <a:t> </a:t>
              </a:r>
              <a:r>
                <a:rPr lang="it-IT" altLang="en-US" sz="2200" b="1" dirty="0" err="1">
                  <a:solidFill>
                    <a:schemeClr val="accent2"/>
                  </a:solidFill>
                </a:rPr>
                <a:t>Equivalent</a:t>
              </a:r>
              <a:r>
                <a:rPr lang="it-IT" altLang="en-US" sz="2200" b="1" dirty="0">
                  <a:solidFill>
                    <a:schemeClr val="accent2"/>
                  </a:solidFill>
                </a:rPr>
                <a:t> Weight EEW)</a:t>
              </a:r>
              <a:r>
                <a:rPr lang="it-IT" altLang="en-US" sz="2200" b="1" dirty="0"/>
                <a:t>: </a:t>
              </a:r>
              <a:r>
                <a:rPr lang="en-US" altLang="en-US" sz="2200" b="1" dirty="0"/>
                <a:t>weight in grams of resin containing 1 mole equivalent of epoxy (g/mol). </a:t>
              </a:r>
              <a:endParaRPr lang="it-IT" altLang="en-US" sz="2200" b="1" dirty="0"/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en-US" sz="2400" b="1" dirty="0"/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it-IT" altLang="en-US" sz="2200" b="1" dirty="0">
                <a:solidFill>
                  <a:srgbClr val="FB0735"/>
                </a:solidFill>
              </a:endParaRPr>
            </a:p>
            <a:p>
              <a:pPr algn="just" eaLnBrk="1" hangingPunct="1">
                <a:lnSpc>
                  <a:spcPct val="130000"/>
                </a:lnSpc>
                <a:spcBef>
                  <a:spcPct val="45000"/>
                </a:spcBef>
                <a:buFontTx/>
                <a:buNone/>
              </a:pPr>
              <a:r>
                <a:rPr lang="it-IT" altLang="en-US" sz="2200" b="1" dirty="0">
                  <a:solidFill>
                    <a:srgbClr val="FB0735"/>
                  </a:solidFill>
                </a:rPr>
                <a:t>Mol </a:t>
              </a:r>
              <a:r>
                <a:rPr lang="it-IT" altLang="en-US" sz="2200" b="1" dirty="0" err="1">
                  <a:solidFill>
                    <a:srgbClr val="FB0735"/>
                  </a:solidFill>
                </a:rPr>
                <a:t>Eq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200" b="1" dirty="0"/>
                <a:t>: </a:t>
              </a:r>
              <a:r>
                <a:rPr lang="en-US" altLang="en-US" sz="2200" b="1" dirty="0"/>
                <a:t>mole equivalent of epoxy </a:t>
              </a:r>
              <a:r>
                <a:rPr lang="it-IT" altLang="en-US" sz="2200" b="1" dirty="0"/>
                <a:t>in 100 g</a:t>
              </a:r>
              <a:endParaRPr lang="it-IT" altLang="en-US" sz="2400" b="1" dirty="0"/>
            </a:p>
            <a:p>
              <a:pPr algn="just" eaLnBrk="1" hangingPunct="1">
                <a:spcBef>
                  <a:spcPct val="45000"/>
                </a:spcBef>
                <a:buFontTx/>
                <a:buNone/>
              </a:pPr>
              <a:endParaRPr lang="it-IT" altLang="en-US" sz="2200" b="1" dirty="0">
                <a:solidFill>
                  <a:srgbClr val="FB0735"/>
                </a:solidFill>
              </a:endParaRPr>
            </a:p>
            <a:p>
              <a:pPr algn="just" eaLnBrk="1" hangingPunct="1">
                <a:lnSpc>
                  <a:spcPct val="150000"/>
                </a:lnSpc>
                <a:spcBef>
                  <a:spcPct val="80000"/>
                </a:spcBef>
                <a:buFontTx/>
                <a:buNone/>
              </a:pPr>
              <a:r>
                <a:rPr lang="it-IT" altLang="en-US" sz="2200" b="1" dirty="0">
                  <a:solidFill>
                    <a:srgbClr val="FB0735"/>
                  </a:solidFill>
                </a:rPr>
                <a:t>Amine </a:t>
              </a:r>
              <a:r>
                <a:rPr lang="it-IT" altLang="en-US" sz="2200" b="1" dirty="0" err="1">
                  <a:solidFill>
                    <a:srgbClr val="FB0735"/>
                  </a:solidFill>
                </a:rPr>
                <a:t>hydrogen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200" b="1" dirty="0" err="1">
                  <a:solidFill>
                    <a:srgbClr val="FB0735"/>
                  </a:solidFill>
                </a:rPr>
                <a:t>equivalent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200" b="1" dirty="0" err="1">
                  <a:solidFill>
                    <a:srgbClr val="FB0735"/>
                  </a:solidFill>
                </a:rPr>
                <a:t>HE</a:t>
              </a:r>
              <a:r>
                <a:rPr lang="it-IT" altLang="en-US" sz="2200" b="1" baseline="-25000" dirty="0" err="1">
                  <a:solidFill>
                    <a:srgbClr val="FB0735"/>
                  </a:solidFill>
                </a:rPr>
                <a:t>q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000" b="1" dirty="0">
                  <a:solidFill>
                    <a:schemeClr val="accent2"/>
                  </a:solidFill>
                </a:rPr>
                <a:t>(</a:t>
              </a:r>
              <a:r>
                <a:rPr lang="it-IT" altLang="en-US" sz="2000" b="1" dirty="0" err="1">
                  <a:solidFill>
                    <a:schemeClr val="accent2"/>
                  </a:solidFill>
                </a:rPr>
                <a:t>Hydrogen</a:t>
              </a:r>
              <a:r>
                <a:rPr lang="it-IT" altLang="en-US" sz="2000" b="1" dirty="0">
                  <a:solidFill>
                    <a:schemeClr val="accent2"/>
                  </a:solidFill>
                </a:rPr>
                <a:t> </a:t>
              </a:r>
              <a:r>
                <a:rPr lang="it-IT" altLang="en-US" sz="2000" b="1" dirty="0" err="1">
                  <a:solidFill>
                    <a:schemeClr val="accent2"/>
                  </a:solidFill>
                </a:rPr>
                <a:t>Equivalent</a:t>
              </a:r>
              <a:r>
                <a:rPr lang="it-IT" altLang="en-US" sz="2000" b="1" dirty="0">
                  <a:solidFill>
                    <a:schemeClr val="accent2"/>
                  </a:solidFill>
                </a:rPr>
                <a:t> Weight HEW)</a:t>
              </a:r>
              <a:r>
                <a:rPr lang="it-IT" altLang="en-US" sz="2000" b="1" dirty="0"/>
                <a:t>: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200" b="1" dirty="0"/>
                <a:t> </a:t>
              </a:r>
              <a:r>
                <a:rPr lang="it-IT" altLang="en-US" sz="2000" b="1" dirty="0"/>
                <a:t>g</a:t>
              </a:r>
              <a:r>
                <a:rPr lang="en-US" altLang="en-US" sz="2000" b="1" dirty="0"/>
                <a:t>rams of hardener containing one equivalent of N-H groups. It is obtained by dividing the </a:t>
              </a:r>
              <a:r>
                <a:rPr lang="it-IT" altLang="en-US" sz="2000" b="1" dirty="0" err="1"/>
                <a:t>molecular</a:t>
              </a:r>
              <a:r>
                <a:rPr lang="it-IT" altLang="en-US" sz="2000" b="1" dirty="0"/>
                <a:t> weight</a:t>
              </a:r>
              <a:r>
                <a:rPr lang="en-US" altLang="en-US" sz="2000" b="1" dirty="0"/>
                <a:t> of the hardener by the number of active hydrogens per molecule </a:t>
              </a:r>
              <a:r>
                <a:rPr lang="it-IT" altLang="en-US" sz="2000" b="1" dirty="0"/>
                <a:t>of amine 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400" b="1" dirty="0"/>
                <a:t> </a:t>
              </a:r>
            </a:p>
            <a:p>
              <a:pPr algn="just" eaLnBrk="1" hangingPunct="1">
                <a:spcBef>
                  <a:spcPct val="30000"/>
                </a:spcBef>
                <a:buFontTx/>
                <a:buNone/>
              </a:pPr>
              <a:r>
                <a:rPr lang="it-IT" altLang="en-US" sz="2200" b="1" dirty="0" err="1">
                  <a:solidFill>
                    <a:srgbClr val="FB0735"/>
                  </a:solidFill>
                </a:rPr>
                <a:t>Phr</a:t>
              </a:r>
              <a:r>
                <a:rPr lang="it-IT" altLang="en-US" sz="2200" b="1" dirty="0">
                  <a:solidFill>
                    <a:srgbClr val="FB0735"/>
                  </a:solidFill>
                </a:rPr>
                <a:t> </a:t>
              </a:r>
              <a:r>
                <a:rPr lang="it-IT" altLang="en-US" sz="2200" b="1" dirty="0">
                  <a:solidFill>
                    <a:schemeClr val="accent2"/>
                  </a:solidFill>
                </a:rPr>
                <a:t>(parts per </a:t>
              </a:r>
              <a:r>
                <a:rPr lang="it-IT" altLang="en-US" sz="2200" b="1" dirty="0" err="1">
                  <a:solidFill>
                    <a:schemeClr val="accent2"/>
                  </a:solidFill>
                </a:rPr>
                <a:t>hundred</a:t>
              </a:r>
              <a:r>
                <a:rPr lang="it-IT" altLang="en-US" sz="2200" b="1" dirty="0">
                  <a:solidFill>
                    <a:schemeClr val="accent2"/>
                  </a:solidFill>
                </a:rPr>
                <a:t> </a:t>
              </a:r>
              <a:r>
                <a:rPr lang="it-IT" altLang="en-US" sz="2200" b="1" dirty="0" err="1">
                  <a:solidFill>
                    <a:schemeClr val="accent2"/>
                  </a:solidFill>
                </a:rPr>
                <a:t>resin</a:t>
              </a:r>
              <a:r>
                <a:rPr lang="it-IT" altLang="en-US" sz="2200" b="1" dirty="0">
                  <a:solidFill>
                    <a:schemeClr val="accent2"/>
                  </a:solidFill>
                </a:rPr>
                <a:t>)</a:t>
              </a:r>
              <a:r>
                <a:rPr lang="it-IT" altLang="en-US" sz="2200" b="1" dirty="0"/>
                <a:t>: </a:t>
              </a:r>
              <a:r>
                <a:rPr lang="en-US" altLang="en-US" sz="2200" b="1" dirty="0"/>
                <a:t>parts by weight of amine per 100 parts of epoxy resin</a:t>
              </a:r>
              <a:endParaRPr lang="it-IT" altLang="en-US" sz="2200" b="1" dirty="0"/>
            </a:p>
          </p:txBody>
        </p:sp>
        <p:grpSp>
          <p:nvGrpSpPr>
            <p:cNvPr id="53255" name="Group 14"/>
            <p:cNvGrpSpPr>
              <a:grpSpLocks/>
            </p:cNvGrpSpPr>
            <p:nvPr/>
          </p:nvGrpSpPr>
          <p:grpSpPr bwMode="auto">
            <a:xfrm>
              <a:off x="1699" y="897"/>
              <a:ext cx="3766" cy="3193"/>
              <a:chOff x="1699" y="897"/>
              <a:chExt cx="3766" cy="3193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3256" name="Object 0"/>
                  <p:cNvGraphicFramePr>
                    <a:graphicFrameLocks noChangeAspect="1"/>
                  </p:cNvGraphicFramePr>
                  <p:nvPr/>
                </p:nvGraphicFramePr>
                <p:xfrm>
                  <a:off x="2113" y="897"/>
                  <a:ext cx="1307" cy="51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1346200" imgH="533400" progId="Equation.3">
                          <p:embed/>
                        </p:oleObj>
                      </mc:Choice>
                      <mc:Fallback>
                        <p:oleObj name="Equation" r:id="rId3" imgW="1346200" imgH="533400" progId="Equation.3">
                          <p:embed/>
                          <p:pic>
                            <p:nvPicPr>
                              <p:cNvPr id="0" name="Object 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13" y="897"/>
                                <a:ext cx="1307" cy="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3256" name="Object 0"/>
                  <p:cNvGraphicFramePr>
                    <a:graphicFrameLocks noChangeAspect="1"/>
                  </p:cNvGraphicFramePr>
                  <p:nvPr/>
                </p:nvGraphicFramePr>
                <p:xfrm>
                  <a:off x="2113" y="897"/>
                  <a:ext cx="1307" cy="51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1346200" imgH="533400" progId="Equation.3">
                          <p:embed/>
                        </p:oleObj>
                      </mc:Choice>
                      <mc:Fallback>
                        <p:oleObj name="Equation" r:id="rId5" imgW="1346200" imgH="533400" progId="Equation.3">
                          <p:embed/>
                          <p:pic>
                            <p:nvPicPr>
                              <p:cNvPr id="0" name="Object 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13" y="897"/>
                                <a:ext cx="1307" cy="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257" name="Object 1"/>
                  <p:cNvSpPr txBox="1"/>
                  <p:nvPr/>
                </p:nvSpPr>
                <p:spPr bwMode="auto">
                  <a:xfrm>
                    <a:off x="3606" y="2840"/>
                    <a:ext cx="1859" cy="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 fontScale="70000" lnSpcReduction="2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𝐻𝐸𝑊</m:t>
                          </m:r>
                          <m: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𝑎𝑚𝑖𝑛𝑒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𝑑𝑟𝑜𝑔𝑒𝑛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𝑚𝑖𝑛𝑒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53257" name="Object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06" y="2840"/>
                    <a:ext cx="1859" cy="5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3258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284" y="3708"/>
                  <a:ext cx="2166" cy="38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2222500" imgH="393700" progId="Equation.3">
                          <p:embed/>
                        </p:oleObj>
                      </mc:Choice>
                      <mc:Fallback>
                        <p:oleObj name="Equation" r:id="rId8" imgW="2222500" imgH="393700" progId="Equation.3">
                          <p:embed/>
                          <p:pic>
                            <p:nvPicPr>
                              <p:cNvPr id="0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84" y="3708"/>
                                <a:ext cx="2166" cy="3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3258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284" y="3708"/>
                  <a:ext cx="2166" cy="38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2222500" imgH="393700" progId="Equation.3">
                          <p:embed/>
                        </p:oleObj>
                      </mc:Choice>
                      <mc:Fallback>
                        <p:oleObj name="Equation" r:id="rId10" imgW="2222500" imgH="393700" progId="Equation.3">
                          <p:embed/>
                          <p:pic>
                            <p:nvPicPr>
                              <p:cNvPr id="0" name="Object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84" y="3708"/>
                                <a:ext cx="2166" cy="3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325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1699" y="1718"/>
                  <a:ext cx="2246" cy="44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2222500" imgH="444500" progId="Equation.3">
                          <p:embed/>
                        </p:oleObj>
                      </mc:Choice>
                      <mc:Fallback>
                        <p:oleObj name="Equation" r:id="rId12" imgW="2222500" imgH="444500" progId="Equation.3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99" y="1718"/>
                                <a:ext cx="2246" cy="44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325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1699" y="1718"/>
                  <a:ext cx="2246" cy="44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4" imgW="2222500" imgH="444500" progId="Equation.3">
                          <p:embed/>
                        </p:oleObj>
                      </mc:Choice>
                      <mc:Fallback>
                        <p:oleObj name="Equation" r:id="rId14" imgW="2222500" imgH="444500" progId="Equation.3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99" y="1718"/>
                                <a:ext cx="2246" cy="44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400" b="1">
                <a:latin typeface="Tahoma" charset="0"/>
                <a:ea typeface="MS PGothic" charset="-128"/>
              </a:rPr>
              <a:t>Stoichiometric ratio epoxy-curing agent</a:t>
            </a:r>
            <a:endParaRPr lang="en-GB" altLang="en-US" sz="2400" b="1">
              <a:latin typeface="Tahoma" charset="0"/>
              <a:ea typeface="MS PGothic" charset="-128"/>
            </a:endParaRPr>
          </a:p>
        </p:txBody>
      </p:sp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358775" y="1219200"/>
            <a:ext cx="8456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b="1"/>
              <a:t>Exampleo: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24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b="1"/>
              <a:t>DGEBA:      M</a:t>
            </a:r>
            <a:r>
              <a:rPr lang="it-IT" altLang="en-US" sz="2400" b="1" baseline="-25000"/>
              <a:t>w</a:t>
            </a:r>
            <a:r>
              <a:rPr lang="it-IT" altLang="en-US" sz="2400" b="1"/>
              <a:t>=340 (g/mol)                                      (g eq/mol)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24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24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b="1"/>
              <a:t>TETA:         M</a:t>
            </a:r>
            <a:r>
              <a:rPr lang="it-IT" altLang="en-US" sz="2400" b="1" baseline="-25000"/>
              <a:t>w</a:t>
            </a:r>
            <a:r>
              <a:rPr lang="it-IT" altLang="en-US" sz="2400" b="1"/>
              <a:t>=146 (g/mol)                                         (g eq/mol)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en-US" sz="2400" b="1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360045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4686300" y="1879600"/>
          <a:ext cx="2171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700" imgH="711200" progId="Equation.3">
                  <p:embed/>
                </p:oleObj>
              </mc:Choice>
              <mc:Fallback>
                <p:oleObj name="Equation" r:id="rId3" imgW="2171700" imgH="71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1879600"/>
                        <a:ext cx="2171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2614613" y="2967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2" name="Rectangle 11"/>
          <p:cNvSpPr>
            <a:spLocks noChangeArrowheads="1"/>
          </p:cNvSpPr>
          <p:nvPr/>
        </p:nvSpPr>
        <p:spPr bwMode="auto">
          <a:xfrm>
            <a:off x="268605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5303" name="Object 13"/>
          <p:cNvGraphicFramePr>
            <a:graphicFrameLocks noChangeAspect="1"/>
          </p:cNvGraphicFramePr>
          <p:nvPr/>
        </p:nvGraphicFramePr>
        <p:xfrm>
          <a:off x="4722813" y="2936875"/>
          <a:ext cx="2287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0" imgH="723900" progId="Equation.3">
                  <p:embed/>
                </p:oleObj>
              </mc:Choice>
              <mc:Fallback>
                <p:oleObj name="Equation" r:id="rId5" imgW="2286000" imgH="723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2936875"/>
                        <a:ext cx="22875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14"/>
          <p:cNvGraphicFramePr>
            <a:graphicFrameLocks noChangeAspect="1"/>
          </p:cNvGraphicFramePr>
          <p:nvPr/>
        </p:nvGraphicFramePr>
        <p:xfrm>
          <a:off x="2235200" y="4054475"/>
          <a:ext cx="4826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6000" imgH="914400" progId="Equation.3">
                  <p:embed/>
                </p:oleObj>
              </mc:Choice>
              <mc:Fallback>
                <p:oleObj name="Equation" r:id="rId7" imgW="4826000" imgH="914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054475"/>
                        <a:ext cx="4826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ttangolo 9"/>
          <p:cNvSpPr>
            <a:spLocks noChangeArrowheads="1"/>
          </p:cNvSpPr>
          <p:nvPr/>
        </p:nvSpPr>
        <p:spPr bwMode="auto">
          <a:xfrm>
            <a:off x="323850" y="5673725"/>
            <a:ext cx="828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Epoxies are typically cured with stoichiometric or near-stoichiometric quantities of hardener to achieve the best physical and mechanical properties.</a:t>
            </a:r>
            <a:endParaRPr lang="it-IT" altLang="en-US" sz="2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3249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CasellaDiTesto 4"/>
          <p:cNvSpPr txBox="1">
            <a:spLocks noChangeArrowheads="1"/>
          </p:cNvSpPr>
          <p:nvPr/>
        </p:nvSpPr>
        <p:spPr bwMode="auto">
          <a:xfrm>
            <a:off x="179388" y="981075"/>
            <a:ext cx="8748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The low reactivity can be improved adding a catalyzer such as a Lewis acid BF</a:t>
            </a:r>
            <a:r>
              <a:rPr lang="it-IT" altLang="en-US" sz="2400" baseline="-25000"/>
              <a:t>3</a:t>
            </a:r>
            <a:r>
              <a:rPr lang="it-IT" altLang="en-US" sz="2400"/>
              <a:t>MEA (monoethyl amine)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260350"/>
            <a:ext cx="8456613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b="1" kern="0" dirty="0" err="1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Aromatic</a:t>
            </a:r>
            <a:r>
              <a:rPr lang="it-IT" b="1" kern="0" dirty="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it-IT" b="1" kern="0" dirty="0" err="1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amines</a:t>
            </a:r>
            <a:r>
              <a:rPr lang="it-IT" b="1" kern="0" dirty="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it-IT" b="1" kern="0" dirty="0" err="1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for</a:t>
            </a:r>
            <a:r>
              <a:rPr lang="it-IT" b="1" kern="0" dirty="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 composite </a:t>
            </a:r>
            <a:r>
              <a:rPr lang="it-IT" b="1" kern="0" dirty="0" err="1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MS PGothic" charset="0"/>
              </a:rPr>
              <a:t>matrices</a:t>
            </a:r>
            <a:endParaRPr lang="en-GB" b="1" kern="0" dirty="0">
              <a:solidFill>
                <a:schemeClr val="tx2"/>
              </a:solidFill>
              <a:latin typeface="Tahoma" pitchFamily="34" charset="0"/>
              <a:ea typeface="MS PGothic" panose="020B0600070205080204" pitchFamily="34" charset="-128"/>
              <a:cs typeface="MS PGothic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188913"/>
            <a:ext cx="5251450" cy="763587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400" b="1">
                <a:latin typeface="Tahoma" charset="0"/>
                <a:ea typeface="MS PGothic" charset="-128"/>
              </a:rPr>
              <a:t>Reactive diluents</a:t>
            </a:r>
            <a:endParaRPr lang="en-GB" altLang="en-US" sz="2400" b="1">
              <a:latin typeface="Tahoma" charset="0"/>
              <a:ea typeface="MS PGothic" charset="-128"/>
            </a:endParaRPr>
          </a:p>
        </p:txBody>
      </p:sp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360045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1" name="Rectangle 9"/>
          <p:cNvSpPr>
            <a:spLocks noChangeArrowheads="1"/>
          </p:cNvSpPr>
          <p:nvPr/>
        </p:nvSpPr>
        <p:spPr bwMode="auto">
          <a:xfrm>
            <a:off x="2614613" y="2967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268605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837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30163"/>
            <a:ext cx="29384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42291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CasellaDiTesto 7"/>
          <p:cNvSpPr txBox="1">
            <a:spLocks noChangeArrowheads="1"/>
          </p:cNvSpPr>
          <p:nvPr/>
        </p:nvSpPr>
        <p:spPr bwMode="auto">
          <a:xfrm>
            <a:off x="3419475" y="5589588"/>
            <a:ext cx="540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Reactive diluents reduce the crosslinking density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400" b="1">
                <a:latin typeface="Tahoma" charset="0"/>
                <a:ea typeface="MS PGothic" charset="-128"/>
              </a:rPr>
              <a:t>Epoxy equivalent of a mixture</a:t>
            </a:r>
            <a:endParaRPr lang="en-GB" altLang="en-US" sz="2400" b="1">
              <a:latin typeface="Tahoma" charset="0"/>
              <a:ea typeface="MS PGothic" charset="-128"/>
            </a:endParaRPr>
          </a:p>
        </p:txBody>
      </p:sp>
      <p:sp>
        <p:nvSpPr>
          <p:cNvPr id="60418" name="Rectangle 7"/>
          <p:cNvSpPr>
            <a:spLocks noChangeArrowheads="1"/>
          </p:cNvSpPr>
          <p:nvPr/>
        </p:nvSpPr>
        <p:spPr bwMode="auto">
          <a:xfrm>
            <a:off x="360045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19" name="Rectangle 9"/>
          <p:cNvSpPr>
            <a:spLocks noChangeArrowheads="1"/>
          </p:cNvSpPr>
          <p:nvPr/>
        </p:nvSpPr>
        <p:spPr bwMode="auto">
          <a:xfrm>
            <a:off x="2614613" y="2967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0" name="Rectangle 11"/>
          <p:cNvSpPr>
            <a:spLocks noChangeArrowheads="1"/>
          </p:cNvSpPr>
          <p:nvPr/>
        </p:nvSpPr>
        <p:spPr bwMode="auto">
          <a:xfrm>
            <a:off x="2686050" y="298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042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4752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962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81075"/>
            <a:ext cx="4419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4" name="Object 14"/>
          <p:cNvGraphicFramePr>
            <a:graphicFrameLocks noChangeAspect="1"/>
          </p:cNvGraphicFramePr>
          <p:nvPr/>
        </p:nvGraphicFramePr>
        <p:xfrm>
          <a:off x="1763713" y="4797425"/>
          <a:ext cx="55816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700" imgH="393700" progId="Equation.3">
                  <p:embed/>
                </p:oleObj>
              </mc:Choice>
              <mc:Fallback>
                <p:oleObj name="Equation" r:id="rId6" imgW="26797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97425"/>
                        <a:ext cx="55816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72400" cy="720725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en-US" sz="3200" b="1">
                <a:ea typeface="MS PGothic" charset="-128"/>
              </a:rPr>
              <a:t>Properties of DGEBA base epoxy resins</a:t>
            </a:r>
          </a:p>
        </p:txBody>
      </p:sp>
      <p:sp>
        <p:nvSpPr>
          <p:cNvPr id="62466" name="CasellaDiTesto 4"/>
          <p:cNvSpPr txBox="1">
            <a:spLocks noChangeArrowheads="1"/>
          </p:cNvSpPr>
          <p:nvPr/>
        </p:nvSpPr>
        <p:spPr bwMode="auto">
          <a:xfrm>
            <a:off x="179388" y="981075"/>
            <a:ext cx="874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DER 332 </a:t>
            </a:r>
            <a:r>
              <a:rPr lang="it-IT" altLang="en-US" sz="2400" dirty="0" err="1"/>
              <a:t>is</a:t>
            </a:r>
            <a:r>
              <a:rPr lang="it-IT" altLang="en-US" sz="2400" dirty="0"/>
              <a:t> an </a:t>
            </a:r>
            <a:r>
              <a:rPr lang="it-IT" altLang="en-US" sz="2400" dirty="0" err="1"/>
              <a:t>almost</a:t>
            </a:r>
            <a:r>
              <a:rPr lang="it-IT" altLang="en-US" sz="2400" dirty="0"/>
              <a:t> pure DGEBA </a:t>
            </a:r>
            <a:r>
              <a:rPr lang="it-IT" altLang="en-US" sz="2400" dirty="0" err="1"/>
              <a:t>resin</a:t>
            </a:r>
            <a:r>
              <a:rPr lang="it-IT" altLang="en-US" sz="2400" dirty="0"/>
              <a:t> and </a:t>
            </a:r>
            <a:r>
              <a:rPr lang="it-IT" altLang="en-US" sz="2400" dirty="0" err="1"/>
              <a:t>its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viscosity</a:t>
            </a:r>
            <a:r>
              <a:rPr lang="it-IT" altLang="en-US" sz="2400" dirty="0"/>
              <a:t> </a:t>
            </a:r>
            <a:r>
              <a:rPr lang="it-IT" altLang="en-US" sz="2400" dirty="0" err="1"/>
              <a:t>is</a:t>
            </a:r>
            <a:r>
              <a:rPr lang="it-IT" altLang="en-US" sz="2400" dirty="0"/>
              <a:t> 4-6 Pas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/>
              <a:t>DER 362 for </a:t>
            </a:r>
            <a:r>
              <a:rPr lang="it-IT" altLang="en-US" sz="2400" dirty="0" err="1"/>
              <a:t>example</a:t>
            </a:r>
            <a:r>
              <a:rPr lang="it-IT" altLang="en-US" sz="2400" dirty="0"/>
              <a:t> </a:t>
            </a:r>
            <a:r>
              <a:rPr lang="it-IT" altLang="en-US" sz="2400" dirty="0" err="1"/>
              <a:t>is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obtained</a:t>
            </a:r>
            <a:r>
              <a:rPr lang="it-IT" altLang="en-US" sz="2400" dirty="0"/>
              <a:t> </a:t>
            </a:r>
            <a:r>
              <a:rPr lang="it-IT" altLang="en-US" sz="2400" dirty="0" err="1"/>
              <a:t>adding</a:t>
            </a:r>
            <a:r>
              <a:rPr lang="it-IT" altLang="en-US" sz="2400" dirty="0"/>
              <a:t> </a:t>
            </a:r>
            <a:r>
              <a:rPr lang="it-IT" altLang="en-US" sz="2400" dirty="0" err="1"/>
              <a:t>diluents</a:t>
            </a:r>
            <a:r>
              <a:rPr lang="it-IT" altLang="en-US" sz="2400" dirty="0"/>
              <a:t> </a:t>
            </a:r>
            <a:r>
              <a:rPr lang="it-IT" altLang="en-US" sz="2400" dirty="0" err="1"/>
              <a:t>possibly</a:t>
            </a:r>
            <a:r>
              <a:rPr lang="it-IT" altLang="en-US" sz="2400" dirty="0"/>
              <a:t> mono </a:t>
            </a:r>
            <a:r>
              <a:rPr lang="it-IT" altLang="en-US" sz="2400" dirty="0" err="1"/>
              <a:t>epoxide</a:t>
            </a:r>
            <a:r>
              <a:rPr lang="it-IT" altLang="en-US" sz="2400" dirty="0"/>
              <a:t> low </a:t>
            </a:r>
            <a:r>
              <a:rPr lang="it-IT" altLang="en-US" sz="2400" dirty="0" err="1"/>
              <a:t>viscosity</a:t>
            </a:r>
            <a:r>
              <a:rPr lang="it-IT" altLang="en-US" sz="2400" dirty="0"/>
              <a:t> </a:t>
            </a:r>
            <a:r>
              <a:rPr lang="it-IT" altLang="en-US" sz="2400" dirty="0" err="1"/>
              <a:t>compounds</a:t>
            </a:r>
            <a:endParaRPr lang="it-IT" altLang="en-US" sz="2400" dirty="0"/>
          </a:p>
        </p:txBody>
      </p:sp>
      <p:pic>
        <p:nvPicPr>
          <p:cNvPr id="62467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152650"/>
            <a:ext cx="4419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CasellaDiTesto 6"/>
          <p:cNvSpPr txBox="1">
            <a:spLocks noChangeArrowheads="1"/>
          </p:cNvSpPr>
          <p:nvPr/>
        </p:nvSpPr>
        <p:spPr bwMode="auto">
          <a:xfrm>
            <a:off x="4500563" y="6237288"/>
            <a:ext cx="3621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DER 337 contains a solvent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>
          <a:xfrm>
            <a:off x="773113" y="104775"/>
            <a:ext cx="7772400" cy="5715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ea typeface="MS PGothic" charset="-128"/>
              </a:rPr>
              <a:t>Bio-based resins</a:t>
            </a:r>
          </a:p>
        </p:txBody>
      </p:sp>
      <p:sp>
        <p:nvSpPr>
          <p:cNvPr id="64514" name="Segnaposto contenuto 2"/>
          <p:cNvSpPr>
            <a:spLocks noGrp="1"/>
          </p:cNvSpPr>
          <p:nvPr>
            <p:ph idx="1"/>
          </p:nvPr>
        </p:nvSpPr>
        <p:spPr>
          <a:xfrm>
            <a:off x="-73025" y="688975"/>
            <a:ext cx="9429750" cy="7239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>
                <a:ea typeface="MS PGothic" charset="-128"/>
              </a:rPr>
              <a:t>Commercially available resins based on chemicals originating from renewable resources</a:t>
            </a:r>
          </a:p>
          <a:p>
            <a:pPr algn="ctr">
              <a:buFontTx/>
              <a:buNone/>
            </a:pPr>
            <a:r>
              <a:rPr lang="it-IT" altLang="en-US" sz="2000">
                <a:ea typeface="MS PGothic" charset="-128"/>
              </a:rPr>
              <a:t>(UPR=Unsaturated Polyester resins)</a:t>
            </a:r>
            <a:endParaRPr lang="en-US" altLang="en-US" sz="2000">
              <a:ea typeface="MS PGothic" charset="-128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84313"/>
            <a:ext cx="803433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5715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ea typeface="MS PGothic" charset="-128"/>
              </a:rPr>
              <a:t>Bio-based polymers</a:t>
            </a:r>
          </a:p>
        </p:txBody>
      </p:sp>
      <p:sp>
        <p:nvSpPr>
          <p:cNvPr id="65539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pic>
        <p:nvPicPr>
          <p:cNvPr id="1026" name="Picture 2" descr="1-01-28_Figure7_Bio-based_polymers–Evolution_of_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022"/>
            <a:ext cx="9069631" cy="51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7308304" y="314096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050"/>
          <p:cNvSpPr>
            <a:spLocks noChangeArrowheads="1"/>
          </p:cNvSpPr>
          <p:nvPr/>
        </p:nvSpPr>
        <p:spPr bwMode="auto">
          <a:xfrm>
            <a:off x="358775" y="152400"/>
            <a:ext cx="8456613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chemeClr val="tx2"/>
                </a:solidFill>
                <a:latin typeface="Tahoma" charset="0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</a:rPr>
              <a:t>applications</a:t>
            </a:r>
            <a:endParaRPr lang="en-GB" altLang="en-US" sz="2800" b="1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3490" name="Picture 2" descr="http://www.bisphenol-a-europe.org/uploads/images/Screen%20Shot%202014-01-29%20at%2011.47.12%20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/>
          <a:stretch/>
        </p:blipFill>
        <p:spPr bwMode="auto">
          <a:xfrm>
            <a:off x="1243806" y="1844824"/>
            <a:ext cx="6656388" cy="39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ttangolo 6"/>
          <p:cNvSpPr>
            <a:spLocks noChangeArrowheads="1"/>
          </p:cNvSpPr>
          <p:nvPr/>
        </p:nvSpPr>
        <p:spPr bwMode="auto">
          <a:xfrm>
            <a:off x="4429125" y="6643688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/>
              <a:t>http://www.bisphenol-a-europe.org</a:t>
            </a:r>
          </a:p>
        </p:txBody>
      </p:sp>
      <p:sp>
        <p:nvSpPr>
          <p:cNvPr id="63492" name="CasellaDiTesto 7"/>
          <p:cNvSpPr txBox="1">
            <a:spLocks noChangeArrowheads="1"/>
          </p:cNvSpPr>
          <p:nvPr/>
        </p:nvSpPr>
        <p:spPr bwMode="auto">
          <a:xfrm>
            <a:off x="179512" y="1168573"/>
            <a:ext cx="8715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Epoxy resins constitute nearly 30% of total bisphenol A (BPA) use. </a:t>
            </a:r>
            <a:endParaRPr lang="en-GB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graphicFrame>
        <p:nvGraphicFramePr>
          <p:cNvPr id="1945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86063"/>
              </p:ext>
            </p:extLst>
          </p:nvPr>
        </p:nvGraphicFramePr>
        <p:xfrm>
          <a:off x="1073150" y="1560513"/>
          <a:ext cx="6977063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162270" imgH="6084076" progId="Word.Document.8">
                  <p:embed/>
                </p:oleObj>
              </mc:Choice>
              <mc:Fallback>
                <p:oleObj name="Document" r:id="rId3" imgW="9162270" imgH="6084076" progId="Word.Document.8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8636" r="28757" b="6685"/>
                      <a:stretch>
                        <a:fillRect/>
                      </a:stretch>
                    </p:blipFill>
                    <p:spPr bwMode="auto">
                      <a:xfrm>
                        <a:off x="1073150" y="1560513"/>
                        <a:ext cx="6977063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304800" y="9906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Thermosetting matrices containing 2 or more </a:t>
            </a:r>
            <a:r>
              <a:rPr lang="en-US" altLang="en-US" sz="2400" b="1" u="sng"/>
              <a:t>epoxy rings</a:t>
            </a:r>
            <a:r>
              <a:rPr lang="en-US" altLang="en-US" sz="2400" b="1"/>
              <a:t>, which are the reactive sites for the crosslinking reaction</a:t>
            </a:r>
            <a:r>
              <a:rPr lang="it-IT" altLang="en-US" sz="2400" b="1"/>
              <a:t>. </a:t>
            </a:r>
          </a:p>
        </p:txBody>
      </p:sp>
      <p:pic>
        <p:nvPicPr>
          <p:cNvPr id="2150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23045" r="56250" b="66173"/>
          <a:stretch>
            <a:fillRect/>
          </a:stretch>
        </p:blipFill>
        <p:spPr bwMode="auto">
          <a:xfrm>
            <a:off x="7391400" y="1295400"/>
            <a:ext cx="1371600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16"/>
          <p:cNvSpPr txBox="1">
            <a:spLocks noChangeArrowheads="1"/>
          </p:cNvSpPr>
          <p:nvPr/>
        </p:nvSpPr>
        <p:spPr bwMode="auto">
          <a:xfrm>
            <a:off x="304800" y="2286000"/>
            <a:ext cx="8456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/>
              <a:t>The simplest bifunctional epoxy resin belongs to the class of Diglycidylether of Bisphenol </a:t>
            </a:r>
            <a:r>
              <a:rPr lang="it-IT" altLang="en-US" sz="2200" b="1"/>
              <a:t>A (</a:t>
            </a:r>
            <a:r>
              <a:rPr lang="it-IT" altLang="en-US" sz="2200" b="1">
                <a:solidFill>
                  <a:schemeClr val="accent2"/>
                </a:solidFill>
              </a:rPr>
              <a:t>DGEBA</a:t>
            </a:r>
            <a:r>
              <a:rPr lang="it-IT" altLang="en-US" sz="2200" b="1"/>
              <a:t>).</a:t>
            </a:r>
          </a:p>
        </p:txBody>
      </p:sp>
      <p:sp>
        <p:nvSpPr>
          <p:cNvPr id="21509" name="Text Box 19"/>
          <p:cNvSpPr txBox="1">
            <a:spLocks noChangeArrowheads="1"/>
          </p:cNvSpPr>
          <p:nvPr/>
        </p:nvSpPr>
        <p:spPr bwMode="auto">
          <a:xfrm>
            <a:off x="304800" y="5921375"/>
            <a:ext cx="8456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/>
              <a:t>DGEBA is very reactive through the epoxy groups with an active hydrogen-containing substances (alcohols, acids, amines).</a:t>
            </a:r>
            <a:endParaRPr lang="it-IT" altLang="en-US" sz="2000" b="1" u="sng" dirty="0"/>
          </a:p>
        </p:txBody>
      </p:sp>
      <p:pic>
        <p:nvPicPr>
          <p:cNvPr id="2151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001963"/>
            <a:ext cx="7556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uppo 2"/>
          <p:cNvGrpSpPr>
            <a:grpSpLocks/>
          </p:cNvGrpSpPr>
          <p:nvPr/>
        </p:nvGrpSpPr>
        <p:grpSpPr bwMode="auto">
          <a:xfrm>
            <a:off x="5180013" y="4478338"/>
            <a:ext cx="2897187" cy="1384300"/>
            <a:chOff x="3000889" y="4381500"/>
            <a:chExt cx="2896731" cy="1384300"/>
          </a:xfrm>
        </p:grpSpPr>
        <p:pic>
          <p:nvPicPr>
            <p:cNvPr id="21514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6" r="39124"/>
            <a:stretch>
              <a:fillRect/>
            </a:stretch>
          </p:blipFill>
          <p:spPr bwMode="auto">
            <a:xfrm>
              <a:off x="3275856" y="4381500"/>
              <a:ext cx="2376264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CasellaDiTesto 1"/>
            <p:cNvSpPr txBox="1">
              <a:spLocks noChangeArrowheads="1"/>
            </p:cNvSpPr>
            <p:nvPr/>
          </p:nvSpPr>
          <p:spPr bwMode="auto">
            <a:xfrm>
              <a:off x="3000889" y="4959215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r>
                <a:rPr lang="it-IT" altLang="it-IT" sz="1800"/>
                <a:t>H</a:t>
              </a:r>
            </a:p>
          </p:txBody>
        </p:sp>
        <p:sp>
          <p:nvSpPr>
            <p:cNvPr id="21516" name="CasellaDiTesto 9"/>
            <p:cNvSpPr txBox="1">
              <a:spLocks noChangeArrowheads="1"/>
            </p:cNvSpPr>
            <p:nvPr/>
          </p:nvSpPr>
          <p:spPr bwMode="auto">
            <a:xfrm>
              <a:off x="5546242" y="495180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r>
                <a:rPr lang="it-IT" altLang="it-IT" sz="1800"/>
                <a:t>H</a:t>
              </a:r>
            </a:p>
          </p:txBody>
        </p:sp>
      </p:grpSp>
      <p:sp>
        <p:nvSpPr>
          <p:cNvPr id="21512" name="CasellaDiTesto 3"/>
          <p:cNvSpPr txBox="1">
            <a:spLocks noChangeArrowheads="1"/>
          </p:cNvSpPr>
          <p:nvPr/>
        </p:nvSpPr>
        <p:spPr bwMode="auto">
          <a:xfrm>
            <a:off x="4081463" y="54149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it-IT" altLang="it-IT"/>
              <a:t>Bisphenol A</a:t>
            </a:r>
          </a:p>
        </p:txBody>
      </p:sp>
      <p:sp>
        <p:nvSpPr>
          <p:cNvPr id="21513" name="CasellaDiTesto 13"/>
          <p:cNvSpPr txBox="1">
            <a:spLocks noChangeArrowheads="1"/>
          </p:cNvSpPr>
          <p:nvPr/>
        </p:nvSpPr>
        <p:spPr bwMode="auto">
          <a:xfrm>
            <a:off x="900113" y="4411663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it-IT" altLang="it-IT"/>
              <a:t>DGEBA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resins- DGEBA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323850" y="908050"/>
            <a:ext cx="8456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en-US" sz="2200" b="1"/>
              <a:t>DGEBA epoxy resins can be characterized by higher molecular weight depending on the synthesis condition</a:t>
            </a:r>
          </a:p>
        </p:txBody>
      </p:sp>
      <p:sp>
        <p:nvSpPr>
          <p:cNvPr id="23555" name="Text Box 19"/>
          <p:cNvSpPr txBox="1">
            <a:spLocks noChangeArrowheads="1"/>
          </p:cNvSpPr>
          <p:nvPr/>
        </p:nvSpPr>
        <p:spPr bwMode="auto">
          <a:xfrm>
            <a:off x="250825" y="4868863"/>
            <a:ext cx="84566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200" b="1"/>
              <a:t>Usually a resin contains molecules of different molecular weight, i.e n= 0, 1, 2 …..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200" b="1"/>
              <a:t>These mixtures are chracterized by a fractional value of n. The low molecular weight resins are characterized by n=0.15. Resin that are solid at room temperature are charcaterized by n&gt;2.5 up to n=18</a:t>
            </a:r>
          </a:p>
        </p:txBody>
      </p:sp>
      <p:pic>
        <p:nvPicPr>
          <p:cNvPr id="2355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49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resins- DGEBA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pic>
        <p:nvPicPr>
          <p:cNvPr id="2560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49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86423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sp>
        <p:nvSpPr>
          <p:cNvPr id="27650" name="Text Box 16"/>
          <p:cNvSpPr txBox="1">
            <a:spLocks noChangeArrowheads="1"/>
          </p:cNvSpPr>
          <p:nvPr/>
        </p:nvSpPr>
        <p:spPr bwMode="auto">
          <a:xfrm>
            <a:off x="323850" y="908050"/>
            <a:ext cx="84566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en-US" sz="2200" b="1"/>
              <a:t>Epoxy resins can be also characterized by aliphatic backbone, and leads to crosslinked polymers with much lower physical and mechanical properties, lower Tg but with high ductility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en-US" sz="2200" b="1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en-US" sz="2200" b="1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en-US" sz="2200" b="1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en-US" sz="2200" b="1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en-US" sz="2200" b="1"/>
          </a:p>
        </p:txBody>
      </p:sp>
      <p:pic>
        <p:nvPicPr>
          <p:cNvPr id="2765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7975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</a:t>
            </a:r>
            <a:endParaRPr lang="en-GB" altLang="en-US" sz="2800" b="1">
              <a:latin typeface="Tahoma" charset="0"/>
              <a:ea typeface="MS PGothic" charset="-128"/>
            </a:endParaRPr>
          </a:p>
        </p:txBody>
      </p:sp>
      <p:pic>
        <p:nvPicPr>
          <p:cNvPr id="296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422" r="4977" b="47394"/>
          <a:stretch>
            <a:fillRect/>
          </a:stretch>
        </p:blipFill>
        <p:spPr bwMode="auto">
          <a:xfrm>
            <a:off x="1752600" y="4179888"/>
            <a:ext cx="5638800" cy="2057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15"/>
          <p:cNvSpPr txBox="1">
            <a:spLocks noChangeArrowheads="1"/>
          </p:cNvSpPr>
          <p:nvPr/>
        </p:nvSpPr>
        <p:spPr bwMode="auto">
          <a:xfrm>
            <a:off x="381000" y="1219200"/>
            <a:ext cx="838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2400" b="1" u="sng" dirty="0"/>
              <a:t>Multifunctional epoxy resins</a:t>
            </a:r>
            <a:r>
              <a:rPr lang="en-US" altLang="en-US" sz="2400" b="1" dirty="0"/>
              <a:t>: they have more than two epoxy rings and are used in high-performance composites. 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2400" b="1" dirty="0"/>
              <a:t>Compared to bifunctional epoxy resins, they have:</a:t>
            </a:r>
          </a:p>
          <a:p>
            <a:pPr algn="just" eaLnBrk="1" hangingPunct="1">
              <a:spcBef>
                <a:spcPct val="30000"/>
              </a:spcBef>
            </a:pPr>
            <a:r>
              <a:rPr lang="en-US" altLang="en-US" sz="2400" b="1" dirty="0"/>
              <a:t> higher cross-linking density</a:t>
            </a:r>
          </a:p>
          <a:p>
            <a:pPr algn="just" eaLnBrk="1" hangingPunct="1">
              <a:spcBef>
                <a:spcPct val="30000"/>
              </a:spcBef>
            </a:pPr>
            <a:r>
              <a:rPr lang="en-US" altLang="en-US" sz="2400" b="1" dirty="0"/>
              <a:t> higher </a:t>
            </a:r>
            <a:r>
              <a:rPr lang="en-US" altLang="en-US" sz="2400" b="1" dirty="0" err="1"/>
              <a:t>Tg</a:t>
            </a:r>
            <a:r>
              <a:rPr lang="en-US" altLang="en-US" sz="2400" b="1" dirty="0"/>
              <a:t> and elastic modulus</a:t>
            </a:r>
          </a:p>
          <a:p>
            <a:pPr algn="just" eaLnBrk="1" hangingPunct="1">
              <a:spcBef>
                <a:spcPct val="30000"/>
              </a:spcBef>
            </a:pPr>
            <a:r>
              <a:rPr lang="en-US" altLang="en-US" sz="2400" b="1" dirty="0"/>
              <a:t> higher chemical and thermal resistance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2400" b="1" dirty="0"/>
              <a:t> </a:t>
            </a:r>
            <a:br>
              <a:rPr lang="en-US" altLang="en-US" sz="2400" b="1" dirty="0"/>
            </a:br>
            <a:endParaRPr lang="it-IT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8456613" cy="6477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800" b="1">
                <a:latin typeface="Tahoma" charset="0"/>
                <a:ea typeface="MS PGothic" charset="-128"/>
              </a:rPr>
              <a:t>Epoxy resins: </a:t>
            </a:r>
            <a:r>
              <a:rPr lang="it-IT" altLang="en-US" sz="2800" b="1">
                <a:solidFill>
                  <a:schemeClr val="accent2"/>
                </a:solidFill>
                <a:latin typeface="Tahoma" charset="0"/>
                <a:ea typeface="MS PGothic" charset="-128"/>
              </a:rPr>
              <a:t>curing agents (hardeners)</a:t>
            </a:r>
            <a:endParaRPr lang="en-GB" altLang="en-US" sz="2800" b="1">
              <a:solidFill>
                <a:schemeClr val="accent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304800" y="1177925"/>
            <a:ext cx="8785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Crosslinking occurs primarily by step polymerization </a:t>
            </a:r>
            <a:r>
              <a:rPr lang="en-US" altLang="en-US" sz="2400" b="1" dirty="0" err="1"/>
              <a:t>trhough</a:t>
            </a:r>
            <a:r>
              <a:rPr lang="en-US" altLang="en-US" sz="2400" b="1" dirty="0"/>
              <a:t> curing agents containing 3 or 4 functional groups: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400" b="1" dirty="0"/>
              <a:t> </a:t>
            </a:r>
            <a:r>
              <a:rPr lang="it-IT" altLang="en-US" sz="2400" b="1" u="sng" dirty="0" err="1"/>
              <a:t>Primary</a:t>
            </a:r>
            <a:r>
              <a:rPr lang="it-IT" altLang="en-US" sz="2400" b="1" u="sng" dirty="0"/>
              <a:t> or </a:t>
            </a:r>
            <a:r>
              <a:rPr lang="it-IT" altLang="en-US" sz="2400" b="1" u="sng" dirty="0" err="1"/>
              <a:t>secondary</a:t>
            </a:r>
            <a:r>
              <a:rPr lang="it-IT" altLang="en-US" sz="2400" b="1" u="sng" dirty="0"/>
              <a:t> </a:t>
            </a:r>
            <a:r>
              <a:rPr lang="it-IT" altLang="en-US" sz="2400" b="1" u="sng" dirty="0" err="1"/>
              <a:t>amines</a:t>
            </a:r>
            <a:endParaRPr lang="it-IT" altLang="en-US" sz="2400" b="1" u="sng" dirty="0"/>
          </a:p>
          <a:p>
            <a:pPr eaLnBrk="1" hangingPunct="1">
              <a:spcBef>
                <a:spcPct val="25000"/>
              </a:spcBef>
            </a:pPr>
            <a:r>
              <a:rPr lang="it-IT" altLang="en-US" sz="2400" b="1" dirty="0"/>
              <a:t> </a:t>
            </a:r>
            <a:r>
              <a:rPr lang="it-IT" altLang="en-US" sz="2400" b="1" dirty="0" err="1"/>
              <a:t>Anhydrides</a:t>
            </a:r>
            <a:endParaRPr lang="it-IT" altLang="en-US" sz="2400" b="1" dirty="0"/>
          </a:p>
          <a:p>
            <a:pPr eaLnBrk="1" hangingPunct="1">
              <a:spcBef>
                <a:spcPct val="25000"/>
              </a:spcBef>
            </a:pPr>
            <a:r>
              <a:rPr lang="it-IT" altLang="en-US" sz="2400" b="1" dirty="0"/>
              <a:t> </a:t>
            </a:r>
            <a:r>
              <a:rPr lang="it-IT" altLang="en-US" sz="2400" b="1" dirty="0" err="1"/>
              <a:t>Hydroxyls</a:t>
            </a:r>
            <a:r>
              <a:rPr lang="it-IT" altLang="en-US" sz="2400" b="1" dirty="0"/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it-IT" altLang="en-US" sz="2400" b="1" dirty="0"/>
              <a:t> </a:t>
            </a:r>
            <a:r>
              <a:rPr lang="en-US" altLang="en-US" sz="2400" b="1" dirty="0" err="1"/>
              <a:t>Homopolymerization</a:t>
            </a:r>
            <a:r>
              <a:rPr lang="en-US" altLang="en-US" sz="2400" b="1" dirty="0"/>
              <a:t> of the epoxy groups</a:t>
            </a:r>
            <a:endParaRPr lang="it-IT" altLang="en-US" sz="2400" b="1" dirty="0"/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81000" y="4724400"/>
            <a:ext cx="8456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Epoxy resins have a low shrinkage cross-linking because they do not give rise to reaction products during crosslinking.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1203</Words>
  <Application>Microsoft Office PowerPoint</Application>
  <PresentationFormat>Presentazione su schermo (4:3)</PresentationFormat>
  <Paragraphs>161</Paragraphs>
  <Slides>28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5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Arial</vt:lpstr>
      <vt:lpstr>Cambria Math</vt:lpstr>
      <vt:lpstr>Tahoma</vt:lpstr>
      <vt:lpstr>Times New Roman</vt:lpstr>
      <vt:lpstr>Struttura predefinita</vt:lpstr>
      <vt:lpstr>Documento di Microsoft Word 97 - 2003</vt:lpstr>
      <vt:lpstr>Document</vt:lpstr>
      <vt:lpstr>Documento</vt:lpstr>
      <vt:lpstr>Graph</vt:lpstr>
      <vt:lpstr>Equation</vt:lpstr>
      <vt:lpstr>CHAIN POLYMERIZATION</vt:lpstr>
      <vt:lpstr>Epoxy resins</vt:lpstr>
      <vt:lpstr>Epoxy resins</vt:lpstr>
      <vt:lpstr>Epoxy resins</vt:lpstr>
      <vt:lpstr>Epoxy resins- DGEBA</vt:lpstr>
      <vt:lpstr>Epoxy resins- DGEBA</vt:lpstr>
      <vt:lpstr>Epoxy resins</vt:lpstr>
      <vt:lpstr>Epoxy resins</vt:lpstr>
      <vt:lpstr>Epoxy resins: curing agents (hardeners)</vt:lpstr>
      <vt:lpstr>Curing agents: amines</vt:lpstr>
      <vt:lpstr>Curing agents: amines</vt:lpstr>
      <vt:lpstr>Epoxy resins: curing</vt:lpstr>
      <vt:lpstr>Epoxy resins: curing</vt:lpstr>
      <vt:lpstr>Epoxy resins: curing</vt:lpstr>
      <vt:lpstr>Epoxy resins: crosslinked structure</vt:lpstr>
      <vt:lpstr>Epoxy resins: curing</vt:lpstr>
      <vt:lpstr>Presentazione standard di PowerPoint</vt:lpstr>
      <vt:lpstr>Epoxy resins: curing</vt:lpstr>
      <vt:lpstr>Curing</vt:lpstr>
      <vt:lpstr>Stoichiometric ratio epoxy-curing agent</vt:lpstr>
      <vt:lpstr>Stoichiometric ratio epoxy-curing agent</vt:lpstr>
      <vt:lpstr>Presentazione standard di PowerPoint</vt:lpstr>
      <vt:lpstr>Reactive diluents</vt:lpstr>
      <vt:lpstr>Epoxy equivalent of a mixture</vt:lpstr>
      <vt:lpstr>Properties of DGEBA base epoxy resins</vt:lpstr>
      <vt:lpstr>Bio-based resins</vt:lpstr>
      <vt:lpstr>Bio-based polymers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 POLYMERIZATION</dc:title>
  <dc:creator>Utente di Microsoft Office</dc:creator>
  <cp:lastModifiedBy>Alfonso Maffezzoli</cp:lastModifiedBy>
  <cp:revision>21</cp:revision>
  <dcterms:created xsi:type="dcterms:W3CDTF">2020-03-25T16:28:55Z</dcterms:created>
  <dcterms:modified xsi:type="dcterms:W3CDTF">2023-09-26T06:45:56Z</dcterms:modified>
</cp:coreProperties>
</file>