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291" r:id="rId2"/>
    <p:sldId id="292" r:id="rId3"/>
    <p:sldId id="293" r:id="rId4"/>
    <p:sldId id="294" r:id="rId5"/>
    <p:sldId id="295" r:id="rId6"/>
    <p:sldId id="296" r:id="rId7"/>
    <p:sldId id="297" r:id="rId8"/>
    <p:sldId id="298" r:id="rId9"/>
    <p:sldId id="299" r:id="rId10"/>
    <p:sldId id="300" r:id="rId11"/>
    <p:sldId id="301" r:id="rId12"/>
    <p:sldId id="302" r:id="rId13"/>
    <p:sldId id="303" r:id="rId14"/>
    <p:sldId id="304" r:id="rId15"/>
    <p:sldId id="259" r:id="rId16"/>
    <p:sldId id="262" r:id="rId17"/>
    <p:sldId id="261" r:id="rId18"/>
    <p:sldId id="271" r:id="rId19"/>
    <p:sldId id="318" r:id="rId20"/>
    <p:sldId id="273" r:id="rId21"/>
    <p:sldId id="274" r:id="rId22"/>
    <p:sldId id="277" r:id="rId23"/>
    <p:sldId id="272" r:id="rId24"/>
    <p:sldId id="260" r:id="rId25"/>
    <p:sldId id="275" r:id="rId26"/>
    <p:sldId id="276" r:id="rId27"/>
    <p:sldId id="278" r:id="rId28"/>
    <p:sldId id="290" r:id="rId29"/>
    <p:sldId id="320" r:id="rId30"/>
    <p:sldId id="279" r:id="rId31"/>
    <p:sldId id="280" r:id="rId32"/>
    <p:sldId id="282" r:id="rId33"/>
    <p:sldId id="283" r:id="rId34"/>
    <p:sldId id="281" r:id="rId35"/>
    <p:sldId id="285" r:id="rId36"/>
    <p:sldId id="286" r:id="rId37"/>
    <p:sldId id="257" r:id="rId38"/>
    <p:sldId id="287" r:id="rId39"/>
    <p:sldId id="305" r:id="rId40"/>
    <p:sldId id="306" r:id="rId41"/>
    <p:sldId id="307" r:id="rId42"/>
    <p:sldId id="308" r:id="rId43"/>
    <p:sldId id="309" r:id="rId44"/>
    <p:sldId id="310" r:id="rId45"/>
    <p:sldId id="311" r:id="rId46"/>
    <p:sldId id="312" r:id="rId47"/>
    <p:sldId id="313" r:id="rId48"/>
    <p:sldId id="314" r:id="rId49"/>
    <p:sldId id="315" r:id="rId50"/>
    <p:sldId id="316" r:id="rId51"/>
    <p:sldId id="317" r:id="rId52"/>
  </p:sldIdLst>
  <p:sldSz cx="9144000" cy="6858000" type="screen4x3"/>
  <p:notesSz cx="6797675" cy="9872663"/>
  <p:defaultTextStyle>
    <a:defPPr>
      <a:defRPr lang="it-IT"/>
    </a:defPPr>
    <a:lvl1pPr algn="l" rtl="0" eaLnBrk="0" fontAlgn="base" hangingPunct="0">
      <a:spcBef>
        <a:spcPct val="0"/>
      </a:spcBef>
      <a:spcAft>
        <a:spcPct val="0"/>
      </a:spcAft>
      <a:defRPr sz="2400" kern="1200">
        <a:solidFill>
          <a:schemeClr val="tx1"/>
        </a:solidFill>
        <a:latin typeface="Times New Roman" charset="0"/>
        <a:ea typeface="MS PGothic" charset="-128"/>
        <a:cs typeface="+mn-cs"/>
      </a:defRPr>
    </a:lvl1pPr>
    <a:lvl2pPr marL="457200" algn="l" rtl="0" eaLnBrk="0" fontAlgn="base" hangingPunct="0">
      <a:spcBef>
        <a:spcPct val="0"/>
      </a:spcBef>
      <a:spcAft>
        <a:spcPct val="0"/>
      </a:spcAft>
      <a:defRPr sz="2400" kern="1200">
        <a:solidFill>
          <a:schemeClr val="tx1"/>
        </a:solidFill>
        <a:latin typeface="Times New Roman" charset="0"/>
        <a:ea typeface="MS PGothic" charset="-128"/>
        <a:cs typeface="+mn-cs"/>
      </a:defRPr>
    </a:lvl2pPr>
    <a:lvl3pPr marL="914400" algn="l" rtl="0" eaLnBrk="0" fontAlgn="base" hangingPunct="0">
      <a:spcBef>
        <a:spcPct val="0"/>
      </a:spcBef>
      <a:spcAft>
        <a:spcPct val="0"/>
      </a:spcAft>
      <a:defRPr sz="2400" kern="1200">
        <a:solidFill>
          <a:schemeClr val="tx1"/>
        </a:solidFill>
        <a:latin typeface="Times New Roman" charset="0"/>
        <a:ea typeface="MS PGothic" charset="-128"/>
        <a:cs typeface="+mn-cs"/>
      </a:defRPr>
    </a:lvl3pPr>
    <a:lvl4pPr marL="1371600" algn="l" rtl="0" eaLnBrk="0" fontAlgn="base" hangingPunct="0">
      <a:spcBef>
        <a:spcPct val="0"/>
      </a:spcBef>
      <a:spcAft>
        <a:spcPct val="0"/>
      </a:spcAft>
      <a:defRPr sz="2400" kern="1200">
        <a:solidFill>
          <a:schemeClr val="tx1"/>
        </a:solidFill>
        <a:latin typeface="Times New Roman" charset="0"/>
        <a:ea typeface="MS PGothic" charset="-128"/>
        <a:cs typeface="+mn-cs"/>
      </a:defRPr>
    </a:lvl4pPr>
    <a:lvl5pPr marL="1828800" algn="l" rtl="0" eaLnBrk="0" fontAlgn="base" hangingPunct="0">
      <a:spcBef>
        <a:spcPct val="0"/>
      </a:spcBef>
      <a:spcAft>
        <a:spcPct val="0"/>
      </a:spcAft>
      <a:defRPr sz="2400" kern="1200">
        <a:solidFill>
          <a:schemeClr val="tx1"/>
        </a:solidFill>
        <a:latin typeface="Times New Roman" charset="0"/>
        <a:ea typeface="MS PGothic" charset="-128"/>
        <a:cs typeface="+mn-cs"/>
      </a:defRPr>
    </a:lvl5pPr>
    <a:lvl6pPr marL="2286000" algn="l" defTabSz="914400" rtl="0" eaLnBrk="1" latinLnBrk="0" hangingPunct="1">
      <a:defRPr sz="2400" kern="1200">
        <a:solidFill>
          <a:schemeClr val="tx1"/>
        </a:solidFill>
        <a:latin typeface="Times New Roman" charset="0"/>
        <a:ea typeface="MS PGothic" charset="-128"/>
        <a:cs typeface="+mn-cs"/>
      </a:defRPr>
    </a:lvl6pPr>
    <a:lvl7pPr marL="2743200" algn="l" defTabSz="914400" rtl="0" eaLnBrk="1" latinLnBrk="0" hangingPunct="1">
      <a:defRPr sz="2400" kern="1200">
        <a:solidFill>
          <a:schemeClr val="tx1"/>
        </a:solidFill>
        <a:latin typeface="Times New Roman" charset="0"/>
        <a:ea typeface="MS PGothic" charset="-128"/>
        <a:cs typeface="+mn-cs"/>
      </a:defRPr>
    </a:lvl7pPr>
    <a:lvl8pPr marL="3200400" algn="l" defTabSz="914400" rtl="0" eaLnBrk="1" latinLnBrk="0" hangingPunct="1">
      <a:defRPr sz="2400" kern="1200">
        <a:solidFill>
          <a:schemeClr val="tx1"/>
        </a:solidFill>
        <a:latin typeface="Times New Roman" charset="0"/>
        <a:ea typeface="MS PGothic" charset="-128"/>
        <a:cs typeface="+mn-cs"/>
      </a:defRPr>
    </a:lvl8pPr>
    <a:lvl9pPr marL="3657600" algn="l" defTabSz="914400" rtl="0" eaLnBrk="1" latinLnBrk="0" hangingPunct="1">
      <a:defRPr sz="2400" kern="1200">
        <a:solidFill>
          <a:schemeClr val="tx1"/>
        </a:solidFill>
        <a:latin typeface="Times New Roman" charset="0"/>
        <a:ea typeface="MS PGothic"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7"/>
    <p:restoredTop sz="94590"/>
  </p:normalViewPr>
  <p:slideViewPr>
    <p:cSldViewPr>
      <p:cViewPr varScale="1">
        <p:scale>
          <a:sx n="105" d="100"/>
          <a:sy n="105" d="100"/>
        </p:scale>
        <p:origin x="1614" y="114"/>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98" d="100"/>
        <a:sy n="98"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_rels/viewProps.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12.xml"/><Relationship Id="rId5" Type="http://schemas.openxmlformats.org/officeDocument/2006/relationships/slide" Target="slides/slide10.xml"/><Relationship Id="rId4"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1026"/>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it-IT"/>
          </a:p>
        </p:txBody>
      </p:sp>
      <p:sp>
        <p:nvSpPr>
          <p:cNvPr id="55299" name="Rectangle 1027"/>
          <p:cNvSpPr>
            <a:spLocks noGrp="1" noChangeArrowheads="1"/>
          </p:cNvSpPr>
          <p:nvPr>
            <p:ph type="dt" sz="quarter" idx="1"/>
          </p:nvPr>
        </p:nvSpPr>
        <p:spPr bwMode="auto">
          <a:xfrm>
            <a:off x="3851275"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it-IT"/>
          </a:p>
        </p:txBody>
      </p:sp>
      <p:sp>
        <p:nvSpPr>
          <p:cNvPr id="55300" name="Rectangle 1028"/>
          <p:cNvSpPr>
            <a:spLocks noGrp="1" noChangeArrowheads="1"/>
          </p:cNvSpPr>
          <p:nvPr>
            <p:ph type="ftr" sz="quarter" idx="2"/>
          </p:nvPr>
        </p:nvSpPr>
        <p:spPr bwMode="auto">
          <a:xfrm>
            <a:off x="0"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it-IT"/>
          </a:p>
        </p:txBody>
      </p:sp>
      <p:sp>
        <p:nvSpPr>
          <p:cNvPr id="55301" name="Rectangle 1029"/>
          <p:cNvSpPr>
            <a:spLocks noGrp="1" noChangeArrowheads="1"/>
          </p:cNvSpPr>
          <p:nvPr>
            <p:ph type="sldNum" sz="quarter" idx="3"/>
          </p:nvPr>
        </p:nvSpPr>
        <p:spPr bwMode="auto">
          <a:xfrm>
            <a:off x="3851275"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Times New Roman" panose="02020603050405020304" pitchFamily="18" charset="0"/>
                <a:ea typeface="MS PGothic" panose="020B0600070205080204" pitchFamily="34" charset="-128"/>
              </a:defRPr>
            </a:lvl1pPr>
          </a:lstStyle>
          <a:p>
            <a:pPr>
              <a:defRPr/>
            </a:pPr>
            <a:fld id="{85E7EA63-DE86-5B40-96A1-3E2ED71A9EBB}" type="slidenum">
              <a:rPr lang="it-IT" altLang="en-US"/>
              <a:pPr>
                <a:defRPr/>
              </a:pPr>
              <a:t>‹N›</a:t>
            </a:fld>
            <a:endParaRPr lang="it-IT" altLang="en-US"/>
          </a:p>
        </p:txBody>
      </p:sp>
    </p:spTree>
    <p:extLst>
      <p:ext uri="{BB962C8B-B14F-4D97-AF65-F5344CB8AC3E}">
        <p14:creationId xmlns:p14="http://schemas.microsoft.com/office/powerpoint/2010/main" val="1636502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49688" y="0"/>
            <a:ext cx="2946400" cy="495300"/>
          </a:xfrm>
          <a:prstGeom prst="rect">
            <a:avLst/>
          </a:prstGeom>
        </p:spPr>
        <p:txBody>
          <a:bodyPr vert="horz" lIns="91440" tIns="45720" rIns="91440" bIns="45720" rtlCol="0"/>
          <a:lstStyle>
            <a:lvl1pPr algn="r">
              <a:defRPr sz="1200"/>
            </a:lvl1pPr>
          </a:lstStyle>
          <a:p>
            <a:fld id="{99497465-70FD-7544-ACC1-1BCFA57C131F}" type="datetimeFigureOut">
              <a:rPr lang="en-GB" smtClean="0"/>
              <a:t>21/03/2022</a:t>
            </a:fld>
            <a:endParaRPr lang="en-GB"/>
          </a:p>
        </p:txBody>
      </p:sp>
      <p:sp>
        <p:nvSpPr>
          <p:cNvPr id="4" name="Segnaposto immagine diapositiva 3"/>
          <p:cNvSpPr>
            <a:spLocks noGrp="1" noRot="1" noChangeAspect="1"/>
          </p:cNvSpPr>
          <p:nvPr>
            <p:ph type="sldImg" idx="2"/>
          </p:nvPr>
        </p:nvSpPr>
        <p:spPr>
          <a:xfrm>
            <a:off x="1177925" y="1233488"/>
            <a:ext cx="4441825"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79450" y="4751388"/>
            <a:ext cx="5438775" cy="3887787"/>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piè di pagina 5"/>
          <p:cNvSpPr>
            <a:spLocks noGrp="1"/>
          </p:cNvSpPr>
          <p:nvPr>
            <p:ph type="ftr" sz="quarter" idx="4"/>
          </p:nvPr>
        </p:nvSpPr>
        <p:spPr>
          <a:xfrm>
            <a:off x="0" y="9377363"/>
            <a:ext cx="2946400" cy="495300"/>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49688" y="9377363"/>
            <a:ext cx="2946400" cy="495300"/>
          </a:xfrm>
          <a:prstGeom prst="rect">
            <a:avLst/>
          </a:prstGeom>
        </p:spPr>
        <p:txBody>
          <a:bodyPr vert="horz" lIns="91440" tIns="45720" rIns="91440" bIns="45720" rtlCol="0" anchor="b"/>
          <a:lstStyle>
            <a:lvl1pPr algn="r">
              <a:defRPr sz="1200"/>
            </a:lvl1pPr>
          </a:lstStyle>
          <a:p>
            <a:fld id="{FEC278A2-DE46-6640-9F70-451CF5922DB0}" type="slidenum">
              <a:rPr lang="en-GB" smtClean="0"/>
              <a:t>‹N›</a:t>
            </a:fld>
            <a:endParaRPr lang="en-GB"/>
          </a:p>
        </p:txBody>
      </p:sp>
    </p:spTree>
    <p:extLst>
      <p:ext uri="{BB962C8B-B14F-4D97-AF65-F5344CB8AC3E}">
        <p14:creationId xmlns:p14="http://schemas.microsoft.com/office/powerpoint/2010/main" val="1760880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a:p>
        </p:txBody>
      </p:sp>
      <p:sp>
        <p:nvSpPr>
          <p:cNvPr id="4" name="Segnaposto numero diapositiva 3"/>
          <p:cNvSpPr>
            <a:spLocks noGrp="1"/>
          </p:cNvSpPr>
          <p:nvPr>
            <p:ph type="sldNum" sz="quarter" idx="10"/>
          </p:nvPr>
        </p:nvSpPr>
        <p:spPr/>
        <p:txBody>
          <a:bodyPr/>
          <a:lstStyle/>
          <a:p>
            <a:pPr>
              <a:defRPr/>
            </a:pPr>
            <a:fld id="{3455FE43-6581-7349-8514-82439EFF9CCB}" type="slidenum">
              <a:rPr lang="it-IT" altLang="en-US" smtClean="0"/>
              <a:pPr>
                <a:defRPr/>
              </a:pPr>
              <a:t>29</a:t>
            </a:fld>
            <a:endParaRPr lang="it-IT" altLang="en-US"/>
          </a:p>
        </p:txBody>
      </p:sp>
    </p:spTree>
    <p:extLst>
      <p:ext uri="{BB962C8B-B14F-4D97-AF65-F5344CB8AC3E}">
        <p14:creationId xmlns:p14="http://schemas.microsoft.com/office/powerpoint/2010/main" val="964506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B935855A-84CA-F449-895C-AF7216577323}" type="slidenum">
              <a:rPr lang="it-IT" altLang="en-US"/>
              <a:pPr>
                <a:defRPr/>
              </a:pPr>
              <a:t>‹N›</a:t>
            </a:fld>
            <a:endParaRPr lang="it-IT" altLang="en-US"/>
          </a:p>
        </p:txBody>
      </p:sp>
    </p:spTree>
    <p:extLst>
      <p:ext uri="{BB962C8B-B14F-4D97-AF65-F5344CB8AC3E}">
        <p14:creationId xmlns:p14="http://schemas.microsoft.com/office/powerpoint/2010/main" val="1882181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B3CA2A85-204F-0441-AC3C-FD0FC67D165C}" type="slidenum">
              <a:rPr lang="it-IT" altLang="en-US"/>
              <a:pPr>
                <a:defRPr/>
              </a:pPr>
              <a:t>‹N›</a:t>
            </a:fld>
            <a:endParaRPr lang="it-IT" altLang="en-US"/>
          </a:p>
        </p:txBody>
      </p:sp>
    </p:spTree>
    <p:extLst>
      <p:ext uri="{BB962C8B-B14F-4D97-AF65-F5344CB8AC3E}">
        <p14:creationId xmlns:p14="http://schemas.microsoft.com/office/powerpoint/2010/main" val="1391879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73F17B6E-13CD-EB44-B70A-CFC602F9E09A}" type="slidenum">
              <a:rPr lang="it-IT" altLang="en-US"/>
              <a:pPr>
                <a:defRPr/>
              </a:pPr>
              <a:t>‹N›</a:t>
            </a:fld>
            <a:endParaRPr lang="it-IT" altLang="en-US"/>
          </a:p>
        </p:txBody>
      </p:sp>
    </p:spTree>
    <p:extLst>
      <p:ext uri="{BB962C8B-B14F-4D97-AF65-F5344CB8AC3E}">
        <p14:creationId xmlns:p14="http://schemas.microsoft.com/office/powerpoint/2010/main" val="781524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85800" y="1295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295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EB8C289D-492F-5C47-B94B-56F74AC989CB}" type="slidenum">
              <a:rPr lang="it-IT" altLang="en-US"/>
              <a:pPr>
                <a:defRPr/>
              </a:pPr>
              <a:t>‹N›</a:t>
            </a:fld>
            <a:endParaRPr lang="it-IT" altLang="en-US"/>
          </a:p>
        </p:txBody>
      </p:sp>
    </p:spTree>
    <p:extLst>
      <p:ext uri="{BB962C8B-B14F-4D97-AF65-F5344CB8AC3E}">
        <p14:creationId xmlns:p14="http://schemas.microsoft.com/office/powerpoint/2010/main" val="1067546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7202B3CF-316B-CA49-9BAC-AA469A6402EB}" type="slidenum">
              <a:rPr lang="it-IT" altLang="en-US"/>
              <a:pPr>
                <a:defRPr/>
              </a:pPr>
              <a:t>‹N›</a:t>
            </a:fld>
            <a:endParaRPr lang="it-IT" altLang="en-US"/>
          </a:p>
        </p:txBody>
      </p:sp>
    </p:spTree>
    <p:extLst>
      <p:ext uri="{BB962C8B-B14F-4D97-AF65-F5344CB8AC3E}">
        <p14:creationId xmlns:p14="http://schemas.microsoft.com/office/powerpoint/2010/main" val="34440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DBB9A519-C76E-7945-948D-90E295C7740E}" type="slidenum">
              <a:rPr lang="it-IT" altLang="en-US"/>
              <a:pPr>
                <a:defRPr/>
              </a:pPr>
              <a:t>‹N›</a:t>
            </a:fld>
            <a:endParaRPr lang="it-IT" altLang="en-US"/>
          </a:p>
        </p:txBody>
      </p:sp>
    </p:spTree>
    <p:extLst>
      <p:ext uri="{BB962C8B-B14F-4D97-AF65-F5344CB8AC3E}">
        <p14:creationId xmlns:p14="http://schemas.microsoft.com/office/powerpoint/2010/main" val="1170617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A002B360-3039-444B-8B58-0D97ECD0F4CE}" type="slidenum">
              <a:rPr lang="it-IT" altLang="en-US"/>
              <a:pPr>
                <a:defRPr/>
              </a:pPr>
              <a:t>‹N›</a:t>
            </a:fld>
            <a:endParaRPr lang="it-IT" altLang="en-US"/>
          </a:p>
        </p:txBody>
      </p:sp>
    </p:spTree>
    <p:extLst>
      <p:ext uri="{BB962C8B-B14F-4D97-AF65-F5344CB8AC3E}">
        <p14:creationId xmlns:p14="http://schemas.microsoft.com/office/powerpoint/2010/main" val="1475472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F3A43C2F-EA79-844B-8BF1-37656FB9C319}" type="slidenum">
              <a:rPr lang="it-IT" altLang="en-US"/>
              <a:pPr>
                <a:defRPr/>
              </a:pPr>
              <a:t>‹N›</a:t>
            </a:fld>
            <a:endParaRPr lang="it-IT" altLang="en-US"/>
          </a:p>
        </p:txBody>
      </p:sp>
    </p:spTree>
    <p:extLst>
      <p:ext uri="{BB962C8B-B14F-4D97-AF65-F5344CB8AC3E}">
        <p14:creationId xmlns:p14="http://schemas.microsoft.com/office/powerpoint/2010/main" val="1276820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80B4CEB9-F322-744F-AACA-BFB42E8B8A74}" type="slidenum">
              <a:rPr lang="it-IT" altLang="en-US"/>
              <a:pPr>
                <a:defRPr/>
              </a:pPr>
              <a:t>‹N›</a:t>
            </a:fld>
            <a:endParaRPr lang="it-IT" altLang="en-US"/>
          </a:p>
        </p:txBody>
      </p:sp>
    </p:spTree>
    <p:extLst>
      <p:ext uri="{BB962C8B-B14F-4D97-AF65-F5344CB8AC3E}">
        <p14:creationId xmlns:p14="http://schemas.microsoft.com/office/powerpoint/2010/main" val="1866114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5730055B-13A8-C043-BBD8-9C31F4C6F44C}" type="slidenum">
              <a:rPr lang="it-IT" altLang="en-US"/>
              <a:pPr>
                <a:defRPr/>
              </a:pPr>
              <a:t>‹N›</a:t>
            </a:fld>
            <a:endParaRPr lang="it-IT" altLang="en-US"/>
          </a:p>
        </p:txBody>
      </p:sp>
    </p:spTree>
    <p:extLst>
      <p:ext uri="{BB962C8B-B14F-4D97-AF65-F5344CB8AC3E}">
        <p14:creationId xmlns:p14="http://schemas.microsoft.com/office/powerpoint/2010/main" val="1928733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228600"/>
            <a:ext cx="1943100" cy="518160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85800" y="228600"/>
            <a:ext cx="5676900" cy="51816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8FC7F81A-3EF3-9C4A-B458-CBC1D983F6BD}" type="slidenum">
              <a:rPr lang="it-IT" altLang="en-US"/>
              <a:pPr>
                <a:defRPr/>
              </a:pPr>
              <a:t>‹N›</a:t>
            </a:fld>
            <a:endParaRPr lang="it-IT" altLang="en-US"/>
          </a:p>
        </p:txBody>
      </p:sp>
    </p:spTree>
    <p:extLst>
      <p:ext uri="{BB962C8B-B14F-4D97-AF65-F5344CB8AC3E}">
        <p14:creationId xmlns:p14="http://schemas.microsoft.com/office/powerpoint/2010/main" val="2100892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228600"/>
            <a:ext cx="7772400" cy="838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it-IT" altLang="en-US"/>
              <a:t>Fare clic per modificare lo stile del titolo dello schema</a:t>
            </a:r>
          </a:p>
        </p:txBody>
      </p:sp>
      <p:sp>
        <p:nvSpPr>
          <p:cNvPr id="1027" name="Rectangle 3"/>
          <p:cNvSpPr>
            <a:spLocks noGrp="1" noChangeArrowheads="1"/>
          </p:cNvSpPr>
          <p:nvPr>
            <p:ph type="body" idx="1"/>
          </p:nvPr>
        </p:nvSpPr>
        <p:spPr bwMode="auto">
          <a:xfrm>
            <a:off x="685800" y="12954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it-IT" altLang="en-US"/>
              <a:t>Fare clic per modificare gli stili del testo dello schema</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pitchFamily="18" charset="0"/>
                <a:ea typeface="+mn-ea"/>
                <a:cs typeface="+mn-cs"/>
              </a:defRPr>
            </a:lvl1pPr>
          </a:lstStyle>
          <a:p>
            <a:pPr>
              <a:defRPr/>
            </a:pPr>
            <a:endParaRPr lang="it-IT"/>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pitchFamily="18" charset="0"/>
                <a:ea typeface="+mn-ea"/>
                <a:cs typeface="+mn-cs"/>
              </a:defRPr>
            </a:lvl1pPr>
          </a:lstStyle>
          <a:p>
            <a:pPr>
              <a:defRPr/>
            </a:pPr>
            <a:endParaRPr lang="it-IT"/>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atin typeface="Times New Roman" panose="02020603050405020304" pitchFamily="18" charset="0"/>
                <a:ea typeface="MS PGothic" panose="020B0600070205080204" pitchFamily="34" charset="-128"/>
              </a:defRPr>
            </a:lvl1pPr>
          </a:lstStyle>
          <a:p>
            <a:pPr>
              <a:defRPr/>
            </a:pPr>
            <a:fld id="{5CFBC3A2-B260-9A4A-9FB1-95D3C00DAB2B}" type="slidenum">
              <a:rPr lang="it-IT" altLang="en-US"/>
              <a:pPr>
                <a:defRPr/>
              </a:pPr>
              <a:t>‹N›</a:t>
            </a:fld>
            <a:endParaRPr lang="it-IT"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3200">
          <a:solidFill>
            <a:schemeClr val="tx2"/>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3200">
          <a:solidFill>
            <a:schemeClr val="tx2"/>
          </a:solidFill>
          <a:latin typeface="Times New Roman" pitchFamily="18" charset="0"/>
          <a:ea typeface="MS PGothic" panose="020B0600070205080204" pitchFamily="34" charset="-128"/>
          <a:cs typeface="ＭＳ Ｐゴシック" charset="0"/>
        </a:defRPr>
      </a:lvl2pPr>
      <a:lvl3pPr algn="ctr" rtl="0" eaLnBrk="0" fontAlgn="base" hangingPunct="0">
        <a:spcBef>
          <a:spcPct val="0"/>
        </a:spcBef>
        <a:spcAft>
          <a:spcPct val="0"/>
        </a:spcAft>
        <a:defRPr sz="3200">
          <a:solidFill>
            <a:schemeClr val="tx2"/>
          </a:solidFill>
          <a:latin typeface="Times New Roman" pitchFamily="18" charset="0"/>
          <a:ea typeface="MS PGothic" panose="020B0600070205080204" pitchFamily="34" charset="-128"/>
          <a:cs typeface="ＭＳ Ｐゴシック" charset="0"/>
        </a:defRPr>
      </a:lvl3pPr>
      <a:lvl4pPr algn="ctr" rtl="0" eaLnBrk="0" fontAlgn="base" hangingPunct="0">
        <a:spcBef>
          <a:spcPct val="0"/>
        </a:spcBef>
        <a:spcAft>
          <a:spcPct val="0"/>
        </a:spcAft>
        <a:defRPr sz="3200">
          <a:solidFill>
            <a:schemeClr val="tx2"/>
          </a:solidFill>
          <a:latin typeface="Times New Roman" pitchFamily="18" charset="0"/>
          <a:ea typeface="MS PGothic" panose="020B0600070205080204" pitchFamily="34" charset="-128"/>
          <a:cs typeface="ＭＳ Ｐゴシック" charset="0"/>
        </a:defRPr>
      </a:lvl4pPr>
      <a:lvl5pPr algn="ctr" rtl="0" eaLnBrk="0" fontAlgn="base" hangingPunct="0">
        <a:spcBef>
          <a:spcPct val="0"/>
        </a:spcBef>
        <a:spcAft>
          <a:spcPct val="0"/>
        </a:spcAft>
        <a:defRPr sz="3200">
          <a:solidFill>
            <a:schemeClr val="tx2"/>
          </a:solidFill>
          <a:latin typeface="Times New Roman" pitchFamily="18" charset="0"/>
          <a:ea typeface="MS PGothic" panose="020B0600070205080204" pitchFamily="34" charset="-128"/>
          <a:cs typeface="ＭＳ Ｐゴシック" charset="0"/>
        </a:defRPr>
      </a:lvl5pPr>
      <a:lvl6pPr marL="457200" algn="ctr" rtl="0" fontAlgn="base">
        <a:spcBef>
          <a:spcPct val="0"/>
        </a:spcBef>
        <a:spcAft>
          <a:spcPct val="0"/>
        </a:spcAft>
        <a:defRPr sz="3200">
          <a:solidFill>
            <a:schemeClr val="tx2"/>
          </a:solidFill>
          <a:latin typeface="Times New Roman" pitchFamily="18" charset="0"/>
        </a:defRPr>
      </a:lvl6pPr>
      <a:lvl7pPr marL="914400" algn="ctr" rtl="0" fontAlgn="base">
        <a:spcBef>
          <a:spcPct val="0"/>
        </a:spcBef>
        <a:spcAft>
          <a:spcPct val="0"/>
        </a:spcAft>
        <a:defRPr sz="3200">
          <a:solidFill>
            <a:schemeClr val="tx2"/>
          </a:solidFill>
          <a:latin typeface="Times New Roman" pitchFamily="18" charset="0"/>
        </a:defRPr>
      </a:lvl7pPr>
      <a:lvl8pPr marL="1371600" algn="ctr" rtl="0" fontAlgn="base">
        <a:spcBef>
          <a:spcPct val="0"/>
        </a:spcBef>
        <a:spcAft>
          <a:spcPct val="0"/>
        </a:spcAft>
        <a:defRPr sz="3200">
          <a:solidFill>
            <a:schemeClr val="tx2"/>
          </a:solidFill>
          <a:latin typeface="Times New Roman" pitchFamily="18" charset="0"/>
        </a:defRPr>
      </a:lvl8pPr>
      <a:lvl9pPr marL="1828800" algn="ctr" rtl="0" fontAlgn="base">
        <a:spcBef>
          <a:spcPct val="0"/>
        </a:spcBef>
        <a:spcAft>
          <a:spcPct val="0"/>
        </a:spcAft>
        <a:defRPr sz="32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localhost/Users/alfonso/Documents/Documenti/presentazioni/didattica/polimeri/animazioni%20e%20materiale%20vario/rotazione3D.mov" TargetMode="External"/><Relationship Id="rId1" Type="http://schemas.microsoft.com/office/2007/relationships/media" Target="file://localhost/Users/alfonso/Documents/Documenti/presentazioni/didattica/polimeri/animazioni%20e%20materiale%20vario/rotazione3D.mov" TargetMode="External"/><Relationship Id="rId5" Type="http://schemas.openxmlformats.org/officeDocument/2006/relationships/image" Target="../media/image7.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image" Target="../media/image18.tiff"/></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31.wmf"/></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228600"/>
            <a:ext cx="7772400" cy="762000"/>
          </a:xfrm>
        </p:spPr>
        <p:txBody>
          <a:bodyPr/>
          <a:lstStyle/>
          <a:p>
            <a:r>
              <a:rPr lang="it-IT" altLang="en-US">
                <a:ea typeface="MS PGothic" charset="-128"/>
              </a:rPr>
              <a:t>Chemical bonds</a:t>
            </a:r>
          </a:p>
        </p:txBody>
      </p:sp>
      <p:grpSp>
        <p:nvGrpSpPr>
          <p:cNvPr id="3075" name="Gruppo 2"/>
          <p:cNvGrpSpPr>
            <a:grpSpLocks/>
          </p:cNvGrpSpPr>
          <p:nvPr/>
        </p:nvGrpSpPr>
        <p:grpSpPr bwMode="auto">
          <a:xfrm>
            <a:off x="369888" y="1844675"/>
            <a:ext cx="8137525" cy="4232275"/>
            <a:chOff x="370148" y="1844824"/>
            <a:chExt cx="8136904" cy="4232275"/>
          </a:xfrm>
        </p:grpSpPr>
        <p:pic>
          <p:nvPicPr>
            <p:cNvPr id="3076" name="Picture 3" descr="fig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44824"/>
              <a:ext cx="7620000" cy="423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CasellaDiTesto 1"/>
            <p:cNvSpPr txBox="1">
              <a:spLocks noChangeArrowheads="1"/>
            </p:cNvSpPr>
            <p:nvPr/>
          </p:nvSpPr>
          <p:spPr bwMode="auto">
            <a:xfrm>
              <a:off x="370148" y="5075312"/>
              <a:ext cx="8136904" cy="7078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r>
                <a:rPr lang="it-IT" altLang="it-IT" sz="2000"/>
                <a:t>H</a:t>
              </a:r>
              <a:r>
                <a:rPr lang="it-IT" altLang="it-IT" sz="2000" baseline="-25000"/>
                <a:t>2</a:t>
              </a:r>
              <a:r>
                <a:rPr lang="it-IT" altLang="it-IT" sz="2000"/>
                <a:t> molecule. a) s type orbitals (separated), b) s type orbitals (superimposed), c) and d) bonding orbital </a:t>
              </a:r>
              <a:r>
                <a:rPr lang="it-IT" altLang="it-IT" sz="2000">
                  <a:latin typeface="Symbol" charset="2"/>
                </a:rPr>
                <a:t>s </a:t>
              </a:r>
              <a:endParaRPr lang="en-US" altLang="it-IT" sz="2000">
                <a:latin typeface="Symbol" charset="2"/>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it-IT" altLang="en-US">
                <a:ea typeface="MS PGothic" charset="-128"/>
              </a:rPr>
              <a:t>Methane</a:t>
            </a:r>
          </a:p>
        </p:txBody>
      </p:sp>
      <p:sp>
        <p:nvSpPr>
          <p:cNvPr id="4099" name="Rectangle 3"/>
          <p:cNvSpPr>
            <a:spLocks noGrp="1" noChangeArrowheads="1"/>
          </p:cNvSpPr>
          <p:nvPr>
            <p:ph type="body" idx="1"/>
          </p:nvPr>
        </p:nvSpPr>
        <p:spPr>
          <a:xfrm>
            <a:off x="685800" y="1295400"/>
            <a:ext cx="8458200" cy="4114800"/>
          </a:xfrm>
        </p:spPr>
        <p:txBody>
          <a:bodyPr/>
          <a:lstStyle/>
          <a:p>
            <a:pPr>
              <a:buFontTx/>
              <a:buNone/>
            </a:pPr>
            <a:r>
              <a:rPr lang="it-IT" altLang="en-US">
                <a:ea typeface="MS PGothic" charset="-128"/>
              </a:rPr>
              <a:t>	Elctronic configuration of C and H	</a:t>
            </a:r>
          </a:p>
          <a:p>
            <a:pPr>
              <a:buFontTx/>
              <a:buNone/>
            </a:pPr>
            <a:r>
              <a:rPr lang="it-IT" altLang="en-US">
                <a:ea typeface="MS PGothic" charset="-128"/>
              </a:rPr>
              <a:t>		1s		2s		       2p</a:t>
            </a:r>
          </a:p>
          <a:p>
            <a:pPr>
              <a:buFontTx/>
              <a:buNone/>
            </a:pPr>
            <a:r>
              <a:rPr lang="it-IT" altLang="en-US">
                <a:ea typeface="MS PGothic" charset="-128"/>
              </a:rPr>
              <a:t>C									CH</a:t>
            </a:r>
            <a:r>
              <a:rPr lang="it-IT" altLang="en-US" baseline="-25000">
                <a:ea typeface="MS PGothic" charset="-128"/>
              </a:rPr>
              <a:t>2</a:t>
            </a:r>
          </a:p>
          <a:p>
            <a:pPr>
              <a:buFontTx/>
              <a:buNone/>
            </a:pPr>
            <a:endParaRPr lang="it-IT" altLang="en-US">
              <a:ea typeface="MS PGothic" charset="-128"/>
            </a:endParaRPr>
          </a:p>
          <a:p>
            <a:pPr>
              <a:buFontTx/>
              <a:buNone/>
            </a:pPr>
            <a:r>
              <a:rPr lang="it-IT" altLang="en-US">
                <a:ea typeface="MS PGothic" charset="-128"/>
              </a:rPr>
              <a:t>H</a:t>
            </a:r>
          </a:p>
          <a:p>
            <a:pPr>
              <a:buFontTx/>
              <a:buNone/>
            </a:pPr>
            <a:r>
              <a:rPr lang="it-IT" altLang="en-US">
                <a:ea typeface="MS PGothic" charset="-128"/>
              </a:rPr>
              <a:t>		</a:t>
            </a:r>
          </a:p>
        </p:txBody>
      </p:sp>
      <p:grpSp>
        <p:nvGrpSpPr>
          <p:cNvPr id="4100" name="Group 11"/>
          <p:cNvGrpSpPr>
            <a:grpSpLocks/>
          </p:cNvGrpSpPr>
          <p:nvPr/>
        </p:nvGrpSpPr>
        <p:grpSpPr bwMode="auto">
          <a:xfrm>
            <a:off x="3200400" y="2133600"/>
            <a:ext cx="838200" cy="533400"/>
            <a:chOff x="912" y="1056"/>
            <a:chExt cx="528" cy="336"/>
          </a:xfrm>
        </p:grpSpPr>
        <p:sp>
          <p:nvSpPr>
            <p:cNvPr id="4134" name="Oval 5"/>
            <p:cNvSpPr>
              <a:spLocks noChangeArrowheads="1"/>
            </p:cNvSpPr>
            <p:nvPr/>
          </p:nvSpPr>
          <p:spPr bwMode="auto">
            <a:xfrm>
              <a:off x="912" y="1056"/>
              <a:ext cx="528" cy="3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4135" name="Oval 6"/>
            <p:cNvSpPr>
              <a:spLocks noChangeArrowheads="1"/>
            </p:cNvSpPr>
            <p:nvPr/>
          </p:nvSpPr>
          <p:spPr bwMode="auto">
            <a:xfrm>
              <a:off x="1056" y="1200"/>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4136" name="Oval 7"/>
            <p:cNvSpPr>
              <a:spLocks noChangeArrowheads="1"/>
            </p:cNvSpPr>
            <p:nvPr/>
          </p:nvSpPr>
          <p:spPr bwMode="auto">
            <a:xfrm>
              <a:off x="1248" y="1200"/>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grpSp>
        <p:nvGrpSpPr>
          <p:cNvPr id="4101" name="Group 30"/>
          <p:cNvGrpSpPr>
            <a:grpSpLocks/>
          </p:cNvGrpSpPr>
          <p:nvPr/>
        </p:nvGrpSpPr>
        <p:grpSpPr bwMode="auto">
          <a:xfrm>
            <a:off x="1600200" y="2209800"/>
            <a:ext cx="838200" cy="533400"/>
            <a:chOff x="1008" y="1104"/>
            <a:chExt cx="528" cy="336"/>
          </a:xfrm>
        </p:grpSpPr>
        <p:sp>
          <p:nvSpPr>
            <p:cNvPr id="4131" name="Oval 13"/>
            <p:cNvSpPr>
              <a:spLocks noChangeArrowheads="1"/>
            </p:cNvSpPr>
            <p:nvPr/>
          </p:nvSpPr>
          <p:spPr bwMode="auto">
            <a:xfrm>
              <a:off x="1008" y="1104"/>
              <a:ext cx="528" cy="3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4132" name="Oval 14"/>
            <p:cNvSpPr>
              <a:spLocks noChangeArrowheads="1"/>
            </p:cNvSpPr>
            <p:nvPr/>
          </p:nvSpPr>
          <p:spPr bwMode="auto">
            <a:xfrm>
              <a:off x="1152" y="1248"/>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4133" name="Oval 15"/>
            <p:cNvSpPr>
              <a:spLocks noChangeArrowheads="1"/>
            </p:cNvSpPr>
            <p:nvPr/>
          </p:nvSpPr>
          <p:spPr bwMode="auto">
            <a:xfrm>
              <a:off x="1344" y="1248"/>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grpSp>
        <p:nvGrpSpPr>
          <p:cNvPr id="4102" name="Group 22"/>
          <p:cNvGrpSpPr>
            <a:grpSpLocks/>
          </p:cNvGrpSpPr>
          <p:nvPr/>
        </p:nvGrpSpPr>
        <p:grpSpPr bwMode="auto">
          <a:xfrm>
            <a:off x="5029200" y="2286000"/>
            <a:ext cx="381000" cy="381000"/>
            <a:chOff x="3168" y="1200"/>
            <a:chExt cx="240" cy="240"/>
          </a:xfrm>
        </p:grpSpPr>
        <p:sp>
          <p:nvSpPr>
            <p:cNvPr id="4129" name="Oval 20"/>
            <p:cNvSpPr>
              <a:spLocks noChangeArrowheads="1"/>
            </p:cNvSpPr>
            <p:nvPr/>
          </p:nvSpPr>
          <p:spPr bwMode="auto">
            <a:xfrm>
              <a:off x="3168" y="1200"/>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4130" name="Oval 21"/>
            <p:cNvSpPr>
              <a:spLocks noChangeArrowheads="1"/>
            </p:cNvSpPr>
            <p:nvPr/>
          </p:nvSpPr>
          <p:spPr bwMode="auto">
            <a:xfrm>
              <a:off x="3264" y="1296"/>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sp>
        <p:nvSpPr>
          <p:cNvPr id="4103" name="Oval 24"/>
          <p:cNvSpPr>
            <a:spLocks noChangeArrowheads="1"/>
          </p:cNvSpPr>
          <p:nvPr/>
        </p:nvSpPr>
        <p:spPr bwMode="auto">
          <a:xfrm>
            <a:off x="6553200" y="2286000"/>
            <a:ext cx="381000" cy="3810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nvGrpSpPr>
          <p:cNvPr id="4104" name="Group 26"/>
          <p:cNvGrpSpPr>
            <a:grpSpLocks/>
          </p:cNvGrpSpPr>
          <p:nvPr/>
        </p:nvGrpSpPr>
        <p:grpSpPr bwMode="auto">
          <a:xfrm>
            <a:off x="5791200" y="2286000"/>
            <a:ext cx="381000" cy="381000"/>
            <a:chOff x="3168" y="1200"/>
            <a:chExt cx="240" cy="240"/>
          </a:xfrm>
        </p:grpSpPr>
        <p:sp>
          <p:nvSpPr>
            <p:cNvPr id="4127" name="Oval 27"/>
            <p:cNvSpPr>
              <a:spLocks noChangeArrowheads="1"/>
            </p:cNvSpPr>
            <p:nvPr/>
          </p:nvSpPr>
          <p:spPr bwMode="auto">
            <a:xfrm>
              <a:off x="3168" y="1200"/>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4128" name="Oval 28"/>
            <p:cNvSpPr>
              <a:spLocks noChangeArrowheads="1"/>
            </p:cNvSpPr>
            <p:nvPr/>
          </p:nvSpPr>
          <p:spPr bwMode="auto">
            <a:xfrm>
              <a:off x="3264" y="1296"/>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sp>
        <p:nvSpPr>
          <p:cNvPr id="4105" name="AutoShape 29"/>
          <p:cNvSpPr>
            <a:spLocks/>
          </p:cNvSpPr>
          <p:nvPr/>
        </p:nvSpPr>
        <p:spPr bwMode="auto">
          <a:xfrm>
            <a:off x="7239000" y="2057400"/>
            <a:ext cx="152400" cy="685800"/>
          </a:xfrm>
          <a:prstGeom prst="rightBrace">
            <a:avLst>
              <a:gd name="adj1" fmla="val 375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nvGrpSpPr>
          <p:cNvPr id="4106" name="Group 31"/>
          <p:cNvGrpSpPr>
            <a:grpSpLocks/>
          </p:cNvGrpSpPr>
          <p:nvPr/>
        </p:nvGrpSpPr>
        <p:grpSpPr bwMode="auto">
          <a:xfrm>
            <a:off x="1828800" y="3124200"/>
            <a:ext cx="381000" cy="381000"/>
            <a:chOff x="3168" y="1200"/>
            <a:chExt cx="240" cy="240"/>
          </a:xfrm>
        </p:grpSpPr>
        <p:sp>
          <p:nvSpPr>
            <p:cNvPr id="4125" name="Oval 32"/>
            <p:cNvSpPr>
              <a:spLocks noChangeArrowheads="1"/>
            </p:cNvSpPr>
            <p:nvPr/>
          </p:nvSpPr>
          <p:spPr bwMode="auto">
            <a:xfrm>
              <a:off x="3168" y="1200"/>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4126" name="Oval 33"/>
            <p:cNvSpPr>
              <a:spLocks noChangeArrowheads="1"/>
            </p:cNvSpPr>
            <p:nvPr/>
          </p:nvSpPr>
          <p:spPr bwMode="auto">
            <a:xfrm>
              <a:off x="3264" y="1296"/>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sp>
        <p:nvSpPr>
          <p:cNvPr id="4107" name="Text Box 35"/>
          <p:cNvSpPr txBox="1">
            <a:spLocks noChangeArrowheads="1"/>
          </p:cNvSpPr>
          <p:nvPr/>
        </p:nvSpPr>
        <p:spPr bwMode="auto">
          <a:xfrm>
            <a:off x="609600" y="3733800"/>
            <a:ext cx="8001000"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		Hybrid orbitals:</a:t>
            </a:r>
          </a:p>
          <a:p>
            <a:pPr eaLnBrk="1" hangingPunct="1">
              <a:spcBef>
                <a:spcPct val="0"/>
              </a:spcBef>
            </a:pPr>
            <a:r>
              <a:rPr lang="it-IT" altLang="en-US" sz="2000"/>
              <a:t>An electron is promoted from an orbital 2s to a  2p</a:t>
            </a:r>
          </a:p>
          <a:p>
            <a:pPr eaLnBrk="1" hangingPunct="1">
              <a:spcBef>
                <a:spcPct val="0"/>
              </a:spcBef>
            </a:pPr>
            <a:r>
              <a:rPr lang="it-IT" altLang="en-US" sz="2000"/>
              <a:t>4 hybrid orbitals sp</a:t>
            </a:r>
            <a:r>
              <a:rPr lang="it-IT" altLang="en-US" sz="2000" baseline="30000"/>
              <a:t>3 </a:t>
            </a:r>
            <a:r>
              <a:rPr lang="it-IT" altLang="en-US" sz="2000"/>
              <a:t>are formed</a:t>
            </a:r>
          </a:p>
          <a:p>
            <a:pPr eaLnBrk="1" hangingPunct="1">
              <a:spcBef>
                <a:spcPct val="0"/>
              </a:spcBef>
            </a:pPr>
            <a:r>
              <a:rPr lang="it-IT" altLang="en-US" sz="2000"/>
              <a:t>4 unpaired electrons are now available to form 4 bonds</a:t>
            </a:r>
          </a:p>
          <a:p>
            <a:pPr eaLnBrk="1" hangingPunct="1">
              <a:spcBef>
                <a:spcPct val="0"/>
              </a:spcBef>
            </a:pPr>
            <a:endParaRPr lang="it-IT" altLang="en-US" sz="2000"/>
          </a:p>
          <a:p>
            <a:pPr eaLnBrk="1" hangingPunct="1">
              <a:spcBef>
                <a:spcPct val="0"/>
              </a:spcBef>
              <a:buFontTx/>
              <a:buNone/>
            </a:pPr>
            <a:r>
              <a:rPr lang="it-IT" altLang="en-US"/>
              <a:t>C</a:t>
            </a:r>
            <a:r>
              <a:rPr lang="it-IT" altLang="en-US" sz="2000"/>
              <a:t> 								CH</a:t>
            </a:r>
            <a:r>
              <a:rPr lang="it-IT" altLang="en-US" sz="2000" baseline="-25000"/>
              <a:t>4</a:t>
            </a:r>
          </a:p>
          <a:p>
            <a:pPr eaLnBrk="1" hangingPunct="1">
              <a:spcBef>
                <a:spcPct val="0"/>
              </a:spcBef>
              <a:buFontTx/>
              <a:buNone/>
            </a:pPr>
            <a:endParaRPr lang="it-IT" altLang="en-US" sz="2000" baseline="-25000"/>
          </a:p>
          <a:p>
            <a:pPr eaLnBrk="1" hangingPunct="1">
              <a:spcBef>
                <a:spcPct val="0"/>
              </a:spcBef>
              <a:buFontTx/>
              <a:buNone/>
            </a:pPr>
            <a:endParaRPr lang="it-IT" altLang="en-US" sz="2000" baseline="-25000"/>
          </a:p>
          <a:p>
            <a:pPr eaLnBrk="1" hangingPunct="1">
              <a:spcBef>
                <a:spcPct val="0"/>
              </a:spcBef>
              <a:buFontTx/>
              <a:buNone/>
            </a:pPr>
            <a:endParaRPr lang="it-IT" altLang="en-US" sz="2000" baseline="-25000"/>
          </a:p>
          <a:p>
            <a:pPr eaLnBrk="1" hangingPunct="1">
              <a:spcBef>
                <a:spcPct val="0"/>
              </a:spcBef>
              <a:buFontTx/>
              <a:buNone/>
            </a:pPr>
            <a:r>
              <a:rPr lang="it-IT" altLang="en-US" sz="2000" b="1"/>
              <a:t>4 </a:t>
            </a:r>
            <a:r>
              <a:rPr lang="it-IT" altLang="en-US" sz="2000" b="1" u="sng">
                <a:latin typeface="Symbol" charset="2"/>
              </a:rPr>
              <a:t>s</a:t>
            </a:r>
            <a:r>
              <a:rPr lang="it-IT" altLang="en-US" sz="2000" b="1" u="sng"/>
              <a:t> </a:t>
            </a:r>
            <a:r>
              <a:rPr lang="it-IT" altLang="en-US" sz="2000" b="1"/>
              <a:t>bonds of C with H, strongly directional, are formed</a:t>
            </a:r>
            <a:endParaRPr lang="it-IT" altLang="en-US" sz="2000" b="1" u="sng"/>
          </a:p>
          <a:p>
            <a:pPr eaLnBrk="1" hangingPunct="1">
              <a:spcBef>
                <a:spcPct val="0"/>
              </a:spcBef>
              <a:buFontTx/>
              <a:buNone/>
            </a:pPr>
            <a:endParaRPr lang="it-IT" altLang="en-US" sz="2000" b="1"/>
          </a:p>
        </p:txBody>
      </p:sp>
      <p:sp>
        <p:nvSpPr>
          <p:cNvPr id="4108" name="Oval 39"/>
          <p:cNvSpPr>
            <a:spLocks noChangeArrowheads="1"/>
          </p:cNvSpPr>
          <p:nvPr/>
        </p:nvSpPr>
        <p:spPr bwMode="auto">
          <a:xfrm>
            <a:off x="3429000" y="5410200"/>
            <a:ext cx="76200" cy="76200"/>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nvGrpSpPr>
          <p:cNvPr id="4109" name="Group 56"/>
          <p:cNvGrpSpPr>
            <a:grpSpLocks/>
          </p:cNvGrpSpPr>
          <p:nvPr/>
        </p:nvGrpSpPr>
        <p:grpSpPr bwMode="auto">
          <a:xfrm>
            <a:off x="1600200" y="5105400"/>
            <a:ext cx="5791200" cy="685800"/>
            <a:chOff x="1008" y="3216"/>
            <a:chExt cx="3648" cy="432"/>
          </a:xfrm>
        </p:grpSpPr>
        <p:sp>
          <p:nvSpPr>
            <p:cNvPr id="4110" name="Oval 38"/>
            <p:cNvSpPr>
              <a:spLocks noChangeArrowheads="1"/>
            </p:cNvSpPr>
            <p:nvPr/>
          </p:nvSpPr>
          <p:spPr bwMode="auto">
            <a:xfrm>
              <a:off x="2016" y="3264"/>
              <a:ext cx="528" cy="3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nvGrpSpPr>
            <p:cNvPr id="4111" name="Group 41"/>
            <p:cNvGrpSpPr>
              <a:grpSpLocks/>
            </p:cNvGrpSpPr>
            <p:nvPr/>
          </p:nvGrpSpPr>
          <p:grpSpPr bwMode="auto">
            <a:xfrm>
              <a:off x="1008" y="3312"/>
              <a:ext cx="528" cy="336"/>
              <a:chOff x="1008" y="1104"/>
              <a:chExt cx="528" cy="336"/>
            </a:xfrm>
          </p:grpSpPr>
          <p:sp>
            <p:nvSpPr>
              <p:cNvPr id="4122" name="Oval 42"/>
              <p:cNvSpPr>
                <a:spLocks noChangeArrowheads="1"/>
              </p:cNvSpPr>
              <p:nvPr/>
            </p:nvSpPr>
            <p:spPr bwMode="auto">
              <a:xfrm>
                <a:off x="1008" y="1104"/>
                <a:ext cx="528" cy="3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4123" name="Oval 43"/>
              <p:cNvSpPr>
                <a:spLocks noChangeArrowheads="1"/>
              </p:cNvSpPr>
              <p:nvPr/>
            </p:nvSpPr>
            <p:spPr bwMode="auto">
              <a:xfrm>
                <a:off x="1152" y="1248"/>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4124" name="Oval 44"/>
              <p:cNvSpPr>
                <a:spLocks noChangeArrowheads="1"/>
              </p:cNvSpPr>
              <p:nvPr/>
            </p:nvSpPr>
            <p:spPr bwMode="auto">
              <a:xfrm>
                <a:off x="1344" y="1248"/>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grpSp>
          <p:nvGrpSpPr>
            <p:cNvPr id="4112" name="Group 45"/>
            <p:cNvGrpSpPr>
              <a:grpSpLocks/>
            </p:cNvGrpSpPr>
            <p:nvPr/>
          </p:nvGrpSpPr>
          <p:grpSpPr bwMode="auto">
            <a:xfrm>
              <a:off x="3168" y="3360"/>
              <a:ext cx="240" cy="240"/>
              <a:chOff x="3168" y="1200"/>
              <a:chExt cx="240" cy="240"/>
            </a:xfrm>
          </p:grpSpPr>
          <p:sp>
            <p:nvSpPr>
              <p:cNvPr id="4120" name="Oval 46"/>
              <p:cNvSpPr>
                <a:spLocks noChangeArrowheads="1"/>
              </p:cNvSpPr>
              <p:nvPr/>
            </p:nvSpPr>
            <p:spPr bwMode="auto">
              <a:xfrm>
                <a:off x="3168" y="1200"/>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4121" name="Oval 47"/>
              <p:cNvSpPr>
                <a:spLocks noChangeArrowheads="1"/>
              </p:cNvSpPr>
              <p:nvPr/>
            </p:nvSpPr>
            <p:spPr bwMode="auto">
              <a:xfrm>
                <a:off x="3264" y="1296"/>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grpSp>
          <p:nvGrpSpPr>
            <p:cNvPr id="4113" name="Group 49"/>
            <p:cNvGrpSpPr>
              <a:grpSpLocks/>
            </p:cNvGrpSpPr>
            <p:nvPr/>
          </p:nvGrpSpPr>
          <p:grpSpPr bwMode="auto">
            <a:xfrm>
              <a:off x="3648" y="3360"/>
              <a:ext cx="240" cy="240"/>
              <a:chOff x="3168" y="1200"/>
              <a:chExt cx="240" cy="240"/>
            </a:xfrm>
          </p:grpSpPr>
          <p:sp>
            <p:nvSpPr>
              <p:cNvPr id="4118" name="Oval 50"/>
              <p:cNvSpPr>
                <a:spLocks noChangeArrowheads="1"/>
              </p:cNvSpPr>
              <p:nvPr/>
            </p:nvSpPr>
            <p:spPr bwMode="auto">
              <a:xfrm>
                <a:off x="3168" y="1200"/>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4119" name="Oval 51"/>
              <p:cNvSpPr>
                <a:spLocks noChangeArrowheads="1"/>
              </p:cNvSpPr>
              <p:nvPr/>
            </p:nvSpPr>
            <p:spPr bwMode="auto">
              <a:xfrm>
                <a:off x="3264" y="1296"/>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sp>
          <p:nvSpPr>
            <p:cNvPr id="4114" name="AutoShape 52"/>
            <p:cNvSpPr>
              <a:spLocks/>
            </p:cNvSpPr>
            <p:nvPr/>
          </p:nvSpPr>
          <p:spPr bwMode="auto">
            <a:xfrm>
              <a:off x="4560" y="3216"/>
              <a:ext cx="96" cy="432"/>
            </a:xfrm>
            <a:prstGeom prst="rightBrace">
              <a:avLst>
                <a:gd name="adj1" fmla="val 375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nvGrpSpPr>
            <p:cNvPr id="4115" name="Group 53"/>
            <p:cNvGrpSpPr>
              <a:grpSpLocks/>
            </p:cNvGrpSpPr>
            <p:nvPr/>
          </p:nvGrpSpPr>
          <p:grpSpPr bwMode="auto">
            <a:xfrm>
              <a:off x="4128" y="3360"/>
              <a:ext cx="240" cy="240"/>
              <a:chOff x="3168" y="1200"/>
              <a:chExt cx="240" cy="240"/>
            </a:xfrm>
          </p:grpSpPr>
          <p:sp>
            <p:nvSpPr>
              <p:cNvPr id="4116" name="Oval 54"/>
              <p:cNvSpPr>
                <a:spLocks noChangeArrowheads="1"/>
              </p:cNvSpPr>
              <p:nvPr/>
            </p:nvSpPr>
            <p:spPr bwMode="auto">
              <a:xfrm>
                <a:off x="3168" y="1200"/>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4117" name="Oval 55"/>
              <p:cNvSpPr>
                <a:spLocks noChangeArrowheads="1"/>
              </p:cNvSpPr>
              <p:nvPr/>
            </p:nvSpPr>
            <p:spPr bwMode="auto">
              <a:xfrm>
                <a:off x="3264" y="1296"/>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152400"/>
            <a:ext cx="7772400" cy="609600"/>
          </a:xfrm>
        </p:spPr>
        <p:txBody>
          <a:bodyPr/>
          <a:lstStyle/>
          <a:p>
            <a:r>
              <a:rPr lang="it-IT" altLang="en-US">
                <a:ea typeface="MS PGothic" charset="-128"/>
              </a:rPr>
              <a:t>Hybrid Orbitals sp</a:t>
            </a:r>
            <a:r>
              <a:rPr lang="it-IT" altLang="en-US" baseline="30000">
                <a:ea typeface="MS PGothic" charset="-128"/>
              </a:rPr>
              <a:t>3</a:t>
            </a:r>
          </a:p>
        </p:txBody>
      </p:sp>
      <p:pic>
        <p:nvPicPr>
          <p:cNvPr id="5123" name="Picture 5" descr="fig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5038" y="963613"/>
            <a:ext cx="6934200"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4" name="Gruppo 1"/>
          <p:cNvGrpSpPr>
            <a:grpSpLocks/>
          </p:cNvGrpSpPr>
          <p:nvPr/>
        </p:nvGrpSpPr>
        <p:grpSpPr bwMode="auto">
          <a:xfrm>
            <a:off x="166688" y="1125538"/>
            <a:ext cx="2125662" cy="3530600"/>
            <a:chOff x="6633368" y="990600"/>
            <a:chExt cx="2125663" cy="3530610"/>
          </a:xfrm>
        </p:grpSpPr>
        <p:pic>
          <p:nvPicPr>
            <p:cNvPr id="5126" name="Picture 6" descr="porbit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3204" y="990600"/>
              <a:ext cx="1050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descr="sorbit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3048000"/>
              <a:ext cx="10668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Text Box 8"/>
            <p:cNvSpPr txBox="1">
              <a:spLocks noChangeArrowheads="1"/>
            </p:cNvSpPr>
            <p:nvPr/>
          </p:nvSpPr>
          <p:spPr bwMode="auto">
            <a:xfrm>
              <a:off x="6633368" y="4059247"/>
              <a:ext cx="21256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Orbitals p and s</a:t>
              </a:r>
            </a:p>
          </p:txBody>
        </p:sp>
      </p:grpSp>
      <p:sp>
        <p:nvSpPr>
          <p:cNvPr id="5125" name="CasellaDiTesto 6"/>
          <p:cNvSpPr txBox="1">
            <a:spLocks noChangeArrowheads="1"/>
          </p:cNvSpPr>
          <p:nvPr/>
        </p:nvSpPr>
        <p:spPr bwMode="auto">
          <a:xfrm>
            <a:off x="1211263" y="5291138"/>
            <a:ext cx="8137525" cy="1014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r>
              <a:rPr lang="it-IT" altLang="it-IT" sz="2000"/>
              <a:t>Atomic orbitals sp</a:t>
            </a:r>
            <a:r>
              <a:rPr lang="it-IT" altLang="it-IT" sz="2000" baseline="30000"/>
              <a:t>3</a:t>
            </a:r>
            <a:r>
              <a:rPr lang="it-IT" altLang="it-IT" sz="2000"/>
              <a:t>. a) transversal section and approximated shape</a:t>
            </a:r>
          </a:p>
          <a:p>
            <a:pPr eaLnBrk="1" hangingPunct="1"/>
            <a:r>
              <a:rPr lang="it-IT" altLang="it-IT" sz="2000"/>
              <a:t>b) simplified sketch of the orbital (the small lobe is omitted)</a:t>
            </a:r>
          </a:p>
          <a:p>
            <a:pPr eaLnBrk="1" hangingPunct="1"/>
            <a:r>
              <a:rPr lang="it-IT" altLang="it-IT" sz="2000"/>
              <a:t>c) four orbitals with their axis oriented in the direction of tetrahedron axes. </a:t>
            </a:r>
            <a:endParaRPr lang="en-US" altLang="it-IT" sz="2000">
              <a:latin typeface="Symbol" charset="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152400"/>
            <a:ext cx="7772400" cy="609600"/>
          </a:xfrm>
        </p:spPr>
        <p:txBody>
          <a:bodyPr/>
          <a:lstStyle/>
          <a:p>
            <a:r>
              <a:rPr lang="it-IT" altLang="en-US">
                <a:ea typeface="MS PGothic" charset="-128"/>
              </a:rPr>
              <a:t>Bond angles of methane</a:t>
            </a:r>
            <a:endParaRPr lang="it-IT" altLang="en-US" baseline="30000">
              <a:ea typeface="MS PGothic" charset="-128"/>
            </a:endParaRPr>
          </a:p>
        </p:txBody>
      </p:sp>
      <p:grpSp>
        <p:nvGrpSpPr>
          <p:cNvPr id="6147" name="Gruppo 1"/>
          <p:cNvGrpSpPr>
            <a:grpSpLocks/>
          </p:cNvGrpSpPr>
          <p:nvPr/>
        </p:nvGrpSpPr>
        <p:grpSpPr bwMode="auto">
          <a:xfrm>
            <a:off x="107950" y="1125538"/>
            <a:ext cx="9144000" cy="4398962"/>
            <a:chOff x="107504" y="1125284"/>
            <a:chExt cx="9144000" cy="4399499"/>
          </a:xfrm>
        </p:grpSpPr>
        <p:pic>
          <p:nvPicPr>
            <p:cNvPr id="6148" name="Picture 4" descr="fig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25284"/>
              <a:ext cx="9144000" cy="430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CasellaDiTesto 3"/>
            <p:cNvSpPr txBox="1">
              <a:spLocks noChangeArrowheads="1"/>
            </p:cNvSpPr>
            <p:nvPr/>
          </p:nvSpPr>
          <p:spPr bwMode="auto">
            <a:xfrm>
              <a:off x="503548" y="4509120"/>
              <a:ext cx="8136904" cy="10156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r>
                <a:rPr lang="en-US" altLang="it-IT" sz="2000"/>
                <a:t>Bonds in methane (CH</a:t>
              </a:r>
              <a:r>
                <a:rPr lang="en-US" altLang="it-IT" sz="2000" baseline="-25000"/>
                <a:t>4</a:t>
              </a:r>
              <a:r>
                <a:rPr lang="en-US" altLang="it-IT" sz="2000"/>
                <a:t>). a) Tetrahedral disposition of orbitals sp</a:t>
              </a:r>
              <a:r>
                <a:rPr lang="en-US" altLang="it-IT" sz="2000" baseline="30000"/>
                <a:t>3</a:t>
              </a:r>
              <a:r>
                <a:rPr lang="en-US" altLang="it-IT" sz="2000"/>
                <a:t> b) Position of H nuclei to obtain the maximum superposition of orbitals c) shape and size of bonds in methane</a:t>
              </a:r>
              <a:endParaRPr lang="en-US" altLang="it-IT" sz="2000">
                <a:latin typeface="Symbol" charset="2"/>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152400"/>
            <a:ext cx="7772400" cy="609600"/>
          </a:xfrm>
        </p:spPr>
        <p:txBody>
          <a:bodyPr/>
          <a:lstStyle/>
          <a:p>
            <a:r>
              <a:rPr lang="it-IT" altLang="en-US">
                <a:ea typeface="MS PGothic" charset="-128"/>
              </a:rPr>
              <a:t>Ethane</a:t>
            </a:r>
            <a:endParaRPr lang="it-IT" altLang="en-US" baseline="30000">
              <a:ea typeface="MS PGothic" charset="-128"/>
            </a:endParaRPr>
          </a:p>
        </p:txBody>
      </p:sp>
      <p:grpSp>
        <p:nvGrpSpPr>
          <p:cNvPr id="7171" name="Group 19"/>
          <p:cNvGrpSpPr>
            <a:grpSpLocks/>
          </p:cNvGrpSpPr>
          <p:nvPr/>
        </p:nvGrpSpPr>
        <p:grpSpPr bwMode="auto">
          <a:xfrm>
            <a:off x="76200" y="914400"/>
            <a:ext cx="4291013" cy="1752600"/>
            <a:chOff x="336" y="576"/>
            <a:chExt cx="2703" cy="1104"/>
          </a:xfrm>
        </p:grpSpPr>
        <p:sp>
          <p:nvSpPr>
            <p:cNvPr id="7174" name="Line 4"/>
            <p:cNvSpPr>
              <a:spLocks noChangeShapeType="1"/>
            </p:cNvSpPr>
            <p:nvPr/>
          </p:nvSpPr>
          <p:spPr bwMode="auto">
            <a:xfrm>
              <a:off x="1104" y="1152"/>
              <a:ext cx="11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7175" name="Text Box 5"/>
            <p:cNvSpPr txBox="1">
              <a:spLocks noChangeArrowheads="1"/>
            </p:cNvSpPr>
            <p:nvPr/>
          </p:nvSpPr>
          <p:spPr bwMode="auto">
            <a:xfrm>
              <a:off x="854" y="986"/>
              <a:ext cx="24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C</a:t>
              </a:r>
            </a:p>
          </p:txBody>
        </p:sp>
        <p:sp>
          <p:nvSpPr>
            <p:cNvPr id="7176" name="Text Box 6"/>
            <p:cNvSpPr txBox="1">
              <a:spLocks noChangeArrowheads="1"/>
            </p:cNvSpPr>
            <p:nvPr/>
          </p:nvSpPr>
          <p:spPr bwMode="auto">
            <a:xfrm>
              <a:off x="2304" y="1008"/>
              <a:ext cx="24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C</a:t>
              </a:r>
            </a:p>
          </p:txBody>
        </p:sp>
        <p:sp>
          <p:nvSpPr>
            <p:cNvPr id="7177" name="Text Box 7"/>
            <p:cNvSpPr txBox="1">
              <a:spLocks noChangeArrowheads="1"/>
            </p:cNvSpPr>
            <p:nvPr/>
          </p:nvSpPr>
          <p:spPr bwMode="auto">
            <a:xfrm>
              <a:off x="1056" y="576"/>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7178" name="Text Box 8"/>
            <p:cNvSpPr txBox="1">
              <a:spLocks noChangeArrowheads="1"/>
            </p:cNvSpPr>
            <p:nvPr/>
          </p:nvSpPr>
          <p:spPr bwMode="auto">
            <a:xfrm>
              <a:off x="1008" y="1392"/>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7179" name="Text Box 9"/>
            <p:cNvSpPr txBox="1">
              <a:spLocks noChangeArrowheads="1"/>
            </p:cNvSpPr>
            <p:nvPr/>
          </p:nvSpPr>
          <p:spPr bwMode="auto">
            <a:xfrm>
              <a:off x="336" y="960"/>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7180" name="Text Box 10"/>
            <p:cNvSpPr txBox="1">
              <a:spLocks noChangeArrowheads="1"/>
            </p:cNvSpPr>
            <p:nvPr/>
          </p:nvSpPr>
          <p:spPr bwMode="auto">
            <a:xfrm>
              <a:off x="2208" y="624"/>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7181" name="Text Box 11"/>
            <p:cNvSpPr txBox="1">
              <a:spLocks noChangeArrowheads="1"/>
            </p:cNvSpPr>
            <p:nvPr/>
          </p:nvSpPr>
          <p:spPr bwMode="auto">
            <a:xfrm>
              <a:off x="2064" y="1392"/>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7182" name="Text Box 12"/>
            <p:cNvSpPr txBox="1">
              <a:spLocks noChangeArrowheads="1"/>
            </p:cNvSpPr>
            <p:nvPr/>
          </p:nvSpPr>
          <p:spPr bwMode="auto">
            <a:xfrm>
              <a:off x="2784" y="1008"/>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7183" name="Line 13"/>
            <p:cNvSpPr>
              <a:spLocks noChangeShapeType="1"/>
            </p:cNvSpPr>
            <p:nvPr/>
          </p:nvSpPr>
          <p:spPr bwMode="auto">
            <a:xfrm>
              <a:off x="576" y="1104"/>
              <a:ext cx="2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7184" name="Line 14"/>
            <p:cNvSpPr>
              <a:spLocks noChangeShapeType="1"/>
            </p:cNvSpPr>
            <p:nvPr/>
          </p:nvSpPr>
          <p:spPr bwMode="auto">
            <a:xfrm flipH="1" flipV="1">
              <a:off x="1008" y="1248"/>
              <a:ext cx="96"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7185" name="Line 15"/>
            <p:cNvSpPr>
              <a:spLocks noChangeShapeType="1"/>
            </p:cNvSpPr>
            <p:nvPr/>
          </p:nvSpPr>
          <p:spPr bwMode="auto">
            <a:xfrm flipV="1">
              <a:off x="2256" y="1248"/>
              <a:ext cx="96"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7186" name="Line 16"/>
            <p:cNvSpPr>
              <a:spLocks noChangeShapeType="1"/>
            </p:cNvSpPr>
            <p:nvPr/>
          </p:nvSpPr>
          <p:spPr bwMode="auto">
            <a:xfrm flipV="1">
              <a:off x="1008" y="816"/>
              <a:ext cx="96"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7187" name="Line 17"/>
            <p:cNvSpPr>
              <a:spLocks noChangeShapeType="1"/>
            </p:cNvSpPr>
            <p:nvPr/>
          </p:nvSpPr>
          <p:spPr bwMode="auto">
            <a:xfrm>
              <a:off x="2544" y="1152"/>
              <a:ext cx="2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7188" name="Line 18"/>
            <p:cNvSpPr>
              <a:spLocks noChangeShapeType="1"/>
            </p:cNvSpPr>
            <p:nvPr/>
          </p:nvSpPr>
          <p:spPr bwMode="auto">
            <a:xfrm>
              <a:off x="2352" y="864"/>
              <a:ext cx="48"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grpSp>
      <p:sp>
        <p:nvSpPr>
          <p:cNvPr id="7172" name="Text Box 20"/>
          <p:cNvSpPr txBox="1">
            <a:spLocks noChangeArrowheads="1"/>
          </p:cNvSpPr>
          <p:nvPr/>
        </p:nvSpPr>
        <p:spPr bwMode="auto">
          <a:xfrm>
            <a:off x="4876800" y="838200"/>
            <a:ext cx="42672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en-US" altLang="en-US" sz="2000"/>
              <a:t>The C-C bond  is also obtained from the overlap of orbitals sp</a:t>
            </a:r>
            <a:r>
              <a:rPr lang="en-US" altLang="en-US" sz="2000" baseline="30000"/>
              <a:t>3</a:t>
            </a:r>
            <a:r>
              <a:rPr lang="en-US" altLang="en-US" sz="2000"/>
              <a:t> with formation of a bond-type called “</a:t>
            </a:r>
            <a:r>
              <a:rPr lang="en-US" altLang="en-US" sz="2000">
                <a:latin typeface="Symbol" charset="2"/>
              </a:rPr>
              <a:t>s</a:t>
            </a:r>
            <a:r>
              <a:rPr lang="en-US" altLang="en-US" sz="2000"/>
              <a:t>”.</a:t>
            </a:r>
            <a:br>
              <a:rPr lang="en-US" altLang="en-US" sz="2000"/>
            </a:br>
            <a:r>
              <a:rPr lang="en-US" altLang="en-US" sz="2000"/>
              <a:t>The C-C and C-H bonds have cylindrical symmetry with respect to the line joining the nuclei. For them there is a fixed angle and bond distance.</a:t>
            </a:r>
            <a:endParaRPr lang="it-IT" altLang="en-US" sz="2000"/>
          </a:p>
        </p:txBody>
      </p:sp>
      <p:sp>
        <p:nvSpPr>
          <p:cNvPr id="7173" name="Text Box 21"/>
          <p:cNvSpPr txBox="1">
            <a:spLocks noChangeArrowheads="1"/>
          </p:cNvSpPr>
          <p:nvPr/>
        </p:nvSpPr>
        <p:spPr bwMode="auto">
          <a:xfrm>
            <a:off x="228600" y="3124200"/>
            <a:ext cx="8558213" cy="3416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a:spcBef>
                <a:spcPct val="20000"/>
              </a:spcBef>
              <a:buChar char="»"/>
              <a:defRPr sz="2000">
                <a:solidFill>
                  <a:schemeClr val="tx1"/>
                </a:solidFill>
                <a:latin typeface="Times New Roman" charset="0"/>
                <a:ea typeface="MS PGothic" charset="-128"/>
              </a:defRPr>
            </a:lvl5pPr>
            <a:lvl6pPr eaLnBrk="0" fontAlgn="base" hangingPunct="0">
              <a:spcBef>
                <a:spcPct val="20000"/>
              </a:spcBef>
              <a:spcAft>
                <a:spcPct val="0"/>
              </a:spcAft>
              <a:buChar char="»"/>
              <a:defRPr sz="2000">
                <a:solidFill>
                  <a:schemeClr val="tx1"/>
                </a:solidFill>
                <a:latin typeface="Times New Roman" charset="0"/>
                <a:ea typeface="MS PGothic" charset="-128"/>
              </a:defRPr>
            </a:lvl6pPr>
            <a:lvl7pPr eaLnBrk="0" fontAlgn="base" hangingPunct="0">
              <a:spcBef>
                <a:spcPct val="20000"/>
              </a:spcBef>
              <a:spcAft>
                <a:spcPct val="0"/>
              </a:spcAft>
              <a:buChar char="»"/>
              <a:defRPr sz="2000">
                <a:solidFill>
                  <a:schemeClr val="tx1"/>
                </a:solidFill>
                <a:latin typeface="Times New Roman" charset="0"/>
                <a:ea typeface="MS PGothic" charset="-128"/>
              </a:defRPr>
            </a:lvl7pPr>
            <a:lvl8pPr eaLnBrk="0" fontAlgn="base" hangingPunct="0">
              <a:spcBef>
                <a:spcPct val="20000"/>
              </a:spcBef>
              <a:spcAft>
                <a:spcPct val="0"/>
              </a:spcAft>
              <a:buChar char="»"/>
              <a:defRPr sz="2000">
                <a:solidFill>
                  <a:schemeClr val="tx1"/>
                </a:solidFill>
                <a:latin typeface="Times New Roman" charset="0"/>
                <a:ea typeface="MS PGothic" charset="-128"/>
              </a:defRPr>
            </a:lvl8pPr>
            <a:lvl9pPr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b="1"/>
              <a:t>Alcans C</a:t>
            </a:r>
            <a:r>
              <a:rPr lang="it-IT" altLang="en-US" b="1" baseline="-25000"/>
              <a:t>n</a:t>
            </a:r>
            <a:r>
              <a:rPr lang="it-IT" altLang="en-US" b="1"/>
              <a:t>H</a:t>
            </a:r>
            <a:r>
              <a:rPr lang="it-IT" altLang="en-US" b="1" baseline="-25000"/>
              <a:t>2n+2</a:t>
            </a:r>
            <a:r>
              <a:rPr lang="it-IT" altLang="en-US" b="1"/>
              <a:t>				T. eb.(°C)</a:t>
            </a:r>
          </a:p>
          <a:p>
            <a:pPr eaLnBrk="1" hangingPunct="1">
              <a:spcBef>
                <a:spcPct val="0"/>
              </a:spcBef>
            </a:pPr>
            <a:r>
              <a:rPr lang="it-IT" altLang="en-US"/>
              <a:t>Methane		CH</a:t>
            </a:r>
            <a:r>
              <a:rPr lang="it-IT" altLang="en-US" b="1" baseline="-25000"/>
              <a:t>4</a:t>
            </a:r>
            <a:r>
              <a:rPr lang="it-IT" altLang="en-US"/>
              <a:t>			-162</a:t>
            </a:r>
          </a:p>
          <a:p>
            <a:pPr eaLnBrk="1" hangingPunct="1">
              <a:spcBef>
                <a:spcPct val="0"/>
              </a:spcBef>
            </a:pPr>
            <a:r>
              <a:rPr lang="it-IT" altLang="en-US"/>
              <a:t>Ethane		CH</a:t>
            </a:r>
            <a:r>
              <a:rPr lang="it-IT" altLang="en-US" b="1" baseline="-25000"/>
              <a:t>3</a:t>
            </a:r>
            <a:r>
              <a:rPr lang="it-IT" altLang="en-US"/>
              <a:t>CH</a:t>
            </a:r>
            <a:r>
              <a:rPr lang="it-IT" altLang="en-US" b="1" baseline="-25000"/>
              <a:t>3</a:t>
            </a:r>
            <a:r>
              <a:rPr lang="it-IT" altLang="en-US"/>
              <a:t>		-88.5</a:t>
            </a:r>
          </a:p>
          <a:p>
            <a:pPr eaLnBrk="1" hangingPunct="1">
              <a:spcBef>
                <a:spcPct val="0"/>
              </a:spcBef>
            </a:pPr>
            <a:r>
              <a:rPr lang="it-IT" altLang="en-US"/>
              <a:t>Propane		CH</a:t>
            </a:r>
            <a:r>
              <a:rPr lang="it-IT" altLang="en-US" b="1" baseline="-25000"/>
              <a:t>3</a:t>
            </a:r>
            <a:r>
              <a:rPr lang="it-IT" altLang="en-US"/>
              <a:t>CH</a:t>
            </a:r>
            <a:r>
              <a:rPr lang="it-IT" altLang="en-US" b="1" baseline="-25000"/>
              <a:t>2</a:t>
            </a:r>
            <a:r>
              <a:rPr lang="it-IT" altLang="en-US"/>
              <a:t>CH</a:t>
            </a:r>
            <a:r>
              <a:rPr lang="it-IT" altLang="en-US" b="1" baseline="-25000"/>
              <a:t>3</a:t>
            </a:r>
            <a:r>
              <a:rPr lang="it-IT" altLang="en-US"/>
              <a:t>		-42</a:t>
            </a:r>
          </a:p>
          <a:p>
            <a:pPr eaLnBrk="1" hangingPunct="1">
              <a:spcBef>
                <a:spcPct val="0"/>
              </a:spcBef>
              <a:buFontTx/>
              <a:buNone/>
            </a:pPr>
            <a:r>
              <a:rPr lang="it-IT" altLang="en-US"/>
              <a:t>      -</a:t>
            </a:r>
          </a:p>
          <a:p>
            <a:pPr eaLnBrk="1" hangingPunct="1">
              <a:spcBef>
                <a:spcPct val="0"/>
              </a:spcBef>
              <a:buFontTx/>
              <a:buNone/>
            </a:pPr>
            <a:r>
              <a:rPr lang="it-IT" altLang="en-US"/>
              <a:t>      -</a:t>
            </a:r>
          </a:p>
          <a:p>
            <a:pPr eaLnBrk="1" hangingPunct="1">
              <a:spcBef>
                <a:spcPct val="0"/>
              </a:spcBef>
            </a:pPr>
            <a:r>
              <a:rPr lang="it-IT" altLang="en-US"/>
              <a:t>n-Nonadecane	CH</a:t>
            </a:r>
            <a:r>
              <a:rPr lang="it-IT" altLang="en-US" b="1" baseline="-25000"/>
              <a:t>3</a:t>
            </a:r>
            <a:r>
              <a:rPr lang="it-IT" altLang="en-US"/>
              <a:t>(CH</a:t>
            </a:r>
            <a:r>
              <a:rPr lang="it-IT" altLang="en-US" b="1" baseline="-25000"/>
              <a:t>2</a:t>
            </a:r>
            <a:r>
              <a:rPr lang="it-IT" altLang="en-US"/>
              <a:t>)</a:t>
            </a:r>
            <a:r>
              <a:rPr lang="it-IT" altLang="en-US" b="1" baseline="-25000"/>
              <a:t>17</a:t>
            </a:r>
            <a:r>
              <a:rPr lang="it-IT" altLang="en-US"/>
              <a:t>CH</a:t>
            </a:r>
            <a:r>
              <a:rPr lang="it-IT" altLang="en-US" b="1" baseline="-25000"/>
              <a:t>3</a:t>
            </a:r>
            <a:r>
              <a:rPr lang="it-IT" altLang="en-US"/>
              <a:t>	320</a:t>
            </a:r>
          </a:p>
          <a:p>
            <a:pPr eaLnBrk="1" hangingPunct="1">
              <a:spcBef>
                <a:spcPct val="0"/>
              </a:spcBef>
            </a:pPr>
            <a:r>
              <a:rPr lang="it-IT" altLang="en-US"/>
              <a:t>n- Eicosane		 CH</a:t>
            </a:r>
            <a:r>
              <a:rPr lang="it-IT" altLang="en-US" b="1" baseline="-25000"/>
              <a:t>3</a:t>
            </a:r>
            <a:r>
              <a:rPr lang="it-IT" altLang="en-US"/>
              <a:t>(CH</a:t>
            </a:r>
            <a:r>
              <a:rPr lang="it-IT" altLang="en-US" b="1" baseline="-25000"/>
              <a:t>2</a:t>
            </a:r>
            <a:r>
              <a:rPr lang="it-IT" altLang="en-US"/>
              <a:t>)</a:t>
            </a:r>
            <a:r>
              <a:rPr lang="it-IT" altLang="en-US" b="1" baseline="-25000"/>
              <a:t>18</a:t>
            </a:r>
            <a:r>
              <a:rPr lang="it-IT" altLang="en-US"/>
              <a:t>CH</a:t>
            </a:r>
            <a:r>
              <a:rPr lang="it-IT" altLang="en-US" b="1" baseline="-25000"/>
              <a:t>3</a:t>
            </a:r>
            <a:r>
              <a:rPr lang="it-IT" altLang="en-US"/>
              <a:t>	</a:t>
            </a:r>
            <a:r>
              <a:rPr lang="it-IT" altLang="en-US">
                <a:solidFill>
                  <a:srgbClr val="FF3300"/>
                </a:solidFill>
              </a:rPr>
              <a:t>thermal decomposition</a:t>
            </a:r>
          </a:p>
          <a:p>
            <a:pPr lvl="4" eaLnBrk="1" hangingPunct="1">
              <a:spcBef>
                <a:spcPct val="0"/>
              </a:spcBef>
              <a:buFontTx/>
              <a:buNone/>
            </a:pPr>
            <a:r>
              <a:rPr lang="it-IT" altLang="en-US" sz="2400">
                <a:solidFill>
                  <a:srgbClr val="FF3300"/>
                </a:solidFill>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152400"/>
            <a:ext cx="7772400" cy="609600"/>
          </a:xfrm>
        </p:spPr>
        <p:txBody>
          <a:bodyPr/>
          <a:lstStyle/>
          <a:p>
            <a:r>
              <a:rPr lang="it-IT" altLang="en-US">
                <a:ea typeface="MS PGothic" charset="-128"/>
              </a:rPr>
              <a:t>Ethane stereochemistry</a:t>
            </a:r>
          </a:p>
        </p:txBody>
      </p:sp>
      <p:grpSp>
        <p:nvGrpSpPr>
          <p:cNvPr id="8195" name="Group 37"/>
          <p:cNvGrpSpPr>
            <a:grpSpLocks/>
          </p:cNvGrpSpPr>
          <p:nvPr/>
        </p:nvGrpSpPr>
        <p:grpSpPr bwMode="auto">
          <a:xfrm>
            <a:off x="3810000" y="4818063"/>
            <a:ext cx="2301875" cy="1887537"/>
            <a:chOff x="2016" y="1920"/>
            <a:chExt cx="1747" cy="1489"/>
          </a:xfrm>
        </p:grpSpPr>
        <p:sp>
          <p:nvSpPr>
            <p:cNvPr id="8250" name="Oval 21"/>
            <p:cNvSpPr>
              <a:spLocks noChangeArrowheads="1"/>
            </p:cNvSpPr>
            <p:nvPr/>
          </p:nvSpPr>
          <p:spPr bwMode="auto">
            <a:xfrm>
              <a:off x="2544" y="2496"/>
              <a:ext cx="576" cy="57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nvGrpSpPr>
            <p:cNvPr id="8251" name="Group 25"/>
            <p:cNvGrpSpPr>
              <a:grpSpLocks/>
            </p:cNvGrpSpPr>
            <p:nvPr/>
          </p:nvGrpSpPr>
          <p:grpSpPr bwMode="auto">
            <a:xfrm>
              <a:off x="2304" y="2160"/>
              <a:ext cx="1154" cy="769"/>
              <a:chOff x="2304" y="2160"/>
              <a:chExt cx="1154" cy="769"/>
            </a:xfrm>
          </p:grpSpPr>
          <p:sp>
            <p:nvSpPr>
              <p:cNvPr id="8263" name="Line 22"/>
              <p:cNvSpPr>
                <a:spLocks noChangeShapeType="1"/>
              </p:cNvSpPr>
              <p:nvPr/>
            </p:nvSpPr>
            <p:spPr bwMode="auto">
              <a:xfrm flipV="1">
                <a:off x="2832" y="2160"/>
                <a:ext cx="0" cy="57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64" name="Line 23"/>
              <p:cNvSpPr>
                <a:spLocks noChangeShapeType="1"/>
              </p:cNvSpPr>
              <p:nvPr/>
            </p:nvSpPr>
            <p:spPr bwMode="auto">
              <a:xfrm rot="6979065" flipV="1">
                <a:off x="3145" y="2606"/>
                <a:ext cx="1" cy="6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65" name="Line 24"/>
              <p:cNvSpPr>
                <a:spLocks noChangeShapeType="1"/>
              </p:cNvSpPr>
              <p:nvPr/>
            </p:nvSpPr>
            <p:spPr bwMode="auto">
              <a:xfrm rot="3310624" flipV="1">
                <a:off x="2591" y="2641"/>
                <a:ext cx="1" cy="57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8252" name="Group 26"/>
            <p:cNvGrpSpPr>
              <a:grpSpLocks/>
            </p:cNvGrpSpPr>
            <p:nvPr/>
          </p:nvGrpSpPr>
          <p:grpSpPr bwMode="auto">
            <a:xfrm rot="566401">
              <a:off x="2350" y="2159"/>
              <a:ext cx="1154" cy="769"/>
              <a:chOff x="2304" y="2160"/>
              <a:chExt cx="1154" cy="769"/>
            </a:xfrm>
          </p:grpSpPr>
          <p:sp>
            <p:nvSpPr>
              <p:cNvPr id="8260" name="Line 27"/>
              <p:cNvSpPr>
                <a:spLocks noChangeShapeType="1"/>
              </p:cNvSpPr>
              <p:nvPr/>
            </p:nvSpPr>
            <p:spPr bwMode="auto">
              <a:xfrm flipV="1">
                <a:off x="2832" y="2160"/>
                <a:ext cx="0" cy="57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61" name="Line 28"/>
              <p:cNvSpPr>
                <a:spLocks noChangeShapeType="1"/>
              </p:cNvSpPr>
              <p:nvPr/>
            </p:nvSpPr>
            <p:spPr bwMode="auto">
              <a:xfrm rot="6979065" flipV="1">
                <a:off x="3145" y="2606"/>
                <a:ext cx="1" cy="6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62" name="Line 29"/>
              <p:cNvSpPr>
                <a:spLocks noChangeShapeType="1"/>
              </p:cNvSpPr>
              <p:nvPr/>
            </p:nvSpPr>
            <p:spPr bwMode="auto">
              <a:xfrm rot="3310624" flipV="1">
                <a:off x="2591" y="2641"/>
                <a:ext cx="1" cy="57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grpSp>
        <p:sp>
          <p:nvSpPr>
            <p:cNvPr id="8253" name="Line 30"/>
            <p:cNvSpPr>
              <a:spLocks noChangeShapeType="1"/>
            </p:cNvSpPr>
            <p:nvPr/>
          </p:nvSpPr>
          <p:spPr bwMode="auto">
            <a:xfrm flipH="1">
              <a:off x="2832" y="2736"/>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54" name="Text Box 31"/>
            <p:cNvSpPr txBox="1">
              <a:spLocks noChangeArrowheads="1"/>
            </p:cNvSpPr>
            <p:nvPr/>
          </p:nvSpPr>
          <p:spPr bwMode="auto">
            <a:xfrm>
              <a:off x="2721" y="1920"/>
              <a:ext cx="307" cy="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8255" name="Text Box 32"/>
            <p:cNvSpPr txBox="1">
              <a:spLocks noChangeArrowheads="1"/>
            </p:cNvSpPr>
            <p:nvPr/>
          </p:nvSpPr>
          <p:spPr bwMode="auto">
            <a:xfrm>
              <a:off x="2016" y="2881"/>
              <a:ext cx="307"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8256" name="Text Box 33"/>
            <p:cNvSpPr txBox="1">
              <a:spLocks noChangeArrowheads="1"/>
            </p:cNvSpPr>
            <p:nvPr/>
          </p:nvSpPr>
          <p:spPr bwMode="auto">
            <a:xfrm>
              <a:off x="3456" y="2881"/>
              <a:ext cx="307"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8257" name="Text Box 34"/>
            <p:cNvSpPr txBox="1">
              <a:spLocks noChangeArrowheads="1"/>
            </p:cNvSpPr>
            <p:nvPr/>
          </p:nvSpPr>
          <p:spPr bwMode="auto">
            <a:xfrm>
              <a:off x="2880" y="1968"/>
              <a:ext cx="265"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solidFill>
                    <a:srgbClr val="FF3300"/>
                  </a:solidFill>
                </a:rPr>
                <a:t>H</a:t>
              </a:r>
            </a:p>
          </p:txBody>
        </p:sp>
        <p:sp>
          <p:nvSpPr>
            <p:cNvPr id="8258" name="Text Box 35"/>
            <p:cNvSpPr txBox="1">
              <a:spLocks noChangeArrowheads="1"/>
            </p:cNvSpPr>
            <p:nvPr/>
          </p:nvSpPr>
          <p:spPr bwMode="auto">
            <a:xfrm>
              <a:off x="3360" y="3072"/>
              <a:ext cx="265"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solidFill>
                    <a:srgbClr val="FF3300"/>
                  </a:solidFill>
                </a:rPr>
                <a:t>H</a:t>
              </a:r>
            </a:p>
          </p:txBody>
        </p:sp>
        <p:sp>
          <p:nvSpPr>
            <p:cNvPr id="8259" name="Text Box 36"/>
            <p:cNvSpPr txBox="1">
              <a:spLocks noChangeArrowheads="1"/>
            </p:cNvSpPr>
            <p:nvPr/>
          </p:nvSpPr>
          <p:spPr bwMode="auto">
            <a:xfrm>
              <a:off x="2161" y="3119"/>
              <a:ext cx="265" cy="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solidFill>
                    <a:srgbClr val="FF3300"/>
                  </a:solidFill>
                </a:rPr>
                <a:t>H</a:t>
              </a:r>
            </a:p>
          </p:txBody>
        </p:sp>
      </p:grpSp>
      <p:grpSp>
        <p:nvGrpSpPr>
          <p:cNvPr id="8196" name="Group 98"/>
          <p:cNvGrpSpPr>
            <a:grpSpLocks/>
          </p:cNvGrpSpPr>
          <p:nvPr/>
        </p:nvGrpSpPr>
        <p:grpSpPr bwMode="auto">
          <a:xfrm>
            <a:off x="838200" y="1066800"/>
            <a:ext cx="6934200" cy="2590800"/>
            <a:chOff x="528" y="672"/>
            <a:chExt cx="4368" cy="1632"/>
          </a:xfrm>
        </p:grpSpPr>
        <p:sp>
          <p:nvSpPr>
            <p:cNvPr id="8235" name="Line 40"/>
            <p:cNvSpPr>
              <a:spLocks noChangeShapeType="1"/>
            </p:cNvSpPr>
            <p:nvPr/>
          </p:nvSpPr>
          <p:spPr bwMode="auto">
            <a:xfrm>
              <a:off x="1248" y="672"/>
              <a:ext cx="0" cy="1296"/>
            </a:xfrm>
            <a:prstGeom prst="line">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txBody>
            <a:bodyPr/>
            <a:lstStyle/>
            <a:p>
              <a:endParaRPr lang="en-GB"/>
            </a:p>
          </p:txBody>
        </p:sp>
        <p:sp>
          <p:nvSpPr>
            <p:cNvPr id="8236" name="Line 41"/>
            <p:cNvSpPr>
              <a:spLocks noChangeShapeType="1"/>
            </p:cNvSpPr>
            <p:nvPr/>
          </p:nvSpPr>
          <p:spPr bwMode="auto">
            <a:xfrm>
              <a:off x="1248" y="1968"/>
              <a:ext cx="3168" cy="0"/>
            </a:xfrm>
            <a:prstGeom prst="line">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GB"/>
            </a:p>
          </p:txBody>
        </p:sp>
        <p:sp>
          <p:nvSpPr>
            <p:cNvPr id="8237" name="Text Box 42"/>
            <p:cNvSpPr txBox="1">
              <a:spLocks noChangeArrowheads="1"/>
            </p:cNvSpPr>
            <p:nvPr/>
          </p:nvSpPr>
          <p:spPr bwMode="auto">
            <a:xfrm rot="-5400000">
              <a:off x="238" y="1202"/>
              <a:ext cx="8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t>E, Kcal/mol</a:t>
              </a:r>
            </a:p>
          </p:txBody>
        </p:sp>
        <p:sp>
          <p:nvSpPr>
            <p:cNvPr id="8238" name="Line 43"/>
            <p:cNvSpPr>
              <a:spLocks noChangeShapeType="1"/>
            </p:cNvSpPr>
            <p:nvPr/>
          </p:nvSpPr>
          <p:spPr bwMode="auto">
            <a:xfrm>
              <a:off x="1824" y="864"/>
              <a:ext cx="0" cy="1104"/>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GB"/>
            </a:p>
          </p:txBody>
        </p:sp>
        <p:sp>
          <p:nvSpPr>
            <p:cNvPr id="8239" name="Line 44"/>
            <p:cNvSpPr>
              <a:spLocks noChangeShapeType="1"/>
            </p:cNvSpPr>
            <p:nvPr/>
          </p:nvSpPr>
          <p:spPr bwMode="auto">
            <a:xfrm>
              <a:off x="2976" y="864"/>
              <a:ext cx="0" cy="1104"/>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GB"/>
            </a:p>
          </p:txBody>
        </p:sp>
        <p:sp>
          <p:nvSpPr>
            <p:cNvPr id="8240" name="Line 45"/>
            <p:cNvSpPr>
              <a:spLocks noChangeShapeType="1"/>
            </p:cNvSpPr>
            <p:nvPr/>
          </p:nvSpPr>
          <p:spPr bwMode="auto">
            <a:xfrm>
              <a:off x="4128" y="864"/>
              <a:ext cx="0" cy="1104"/>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GB"/>
            </a:p>
          </p:txBody>
        </p:sp>
        <p:grpSp>
          <p:nvGrpSpPr>
            <p:cNvPr id="8241" name="Group 49"/>
            <p:cNvGrpSpPr>
              <a:grpSpLocks/>
            </p:cNvGrpSpPr>
            <p:nvPr/>
          </p:nvGrpSpPr>
          <p:grpSpPr bwMode="auto">
            <a:xfrm>
              <a:off x="1392" y="1152"/>
              <a:ext cx="3168" cy="720"/>
              <a:chOff x="2448" y="2496"/>
              <a:chExt cx="3120" cy="720"/>
            </a:xfrm>
          </p:grpSpPr>
          <p:sp>
            <p:nvSpPr>
              <p:cNvPr id="8248" name="Freeform 47"/>
              <p:cNvSpPr>
                <a:spLocks/>
              </p:cNvSpPr>
              <p:nvPr/>
            </p:nvSpPr>
            <p:spPr bwMode="auto">
              <a:xfrm>
                <a:off x="2448" y="2496"/>
                <a:ext cx="1584" cy="720"/>
              </a:xfrm>
              <a:custGeom>
                <a:avLst/>
                <a:gdLst>
                  <a:gd name="T0" fmla="*/ 0 w 1296"/>
                  <a:gd name="T1" fmla="*/ 100 h 1056"/>
                  <a:gd name="T2" fmla="*/ 1177 w 1296"/>
                  <a:gd name="T3" fmla="*/ 143 h 1056"/>
                  <a:gd name="T4" fmla="*/ 3010 w 1296"/>
                  <a:gd name="T5" fmla="*/ 23 h 1056"/>
                  <a:gd name="T6" fmla="*/ 3535 w 1296"/>
                  <a:gd name="T7" fmla="*/ 8 h 1056"/>
                  <a:gd name="T8" fmla="*/ 0 60000 65536"/>
                  <a:gd name="T9" fmla="*/ 0 60000 65536"/>
                  <a:gd name="T10" fmla="*/ 0 60000 65536"/>
                  <a:gd name="T11" fmla="*/ 0 60000 65536"/>
                  <a:gd name="T12" fmla="*/ 0 w 1296"/>
                  <a:gd name="T13" fmla="*/ 0 h 1056"/>
                  <a:gd name="T14" fmla="*/ 1296 w 1296"/>
                  <a:gd name="T15" fmla="*/ 1056 h 1056"/>
                </a:gdLst>
                <a:ahLst/>
                <a:cxnLst>
                  <a:cxn ang="T8">
                    <a:pos x="T0" y="T1"/>
                  </a:cxn>
                  <a:cxn ang="T9">
                    <a:pos x="T2" y="T3"/>
                  </a:cxn>
                  <a:cxn ang="T10">
                    <a:pos x="T4" y="T5"/>
                  </a:cxn>
                  <a:cxn ang="T11">
                    <a:pos x="T6" y="T7"/>
                  </a:cxn>
                </a:cxnLst>
                <a:rect l="T12" t="T13" r="T14" b="T15"/>
                <a:pathLst>
                  <a:path w="1296" h="1056">
                    <a:moveTo>
                      <a:pt x="0" y="680"/>
                    </a:moveTo>
                    <a:cubicBezTo>
                      <a:pt x="124" y="868"/>
                      <a:pt x="248" y="1056"/>
                      <a:pt x="432" y="968"/>
                    </a:cubicBezTo>
                    <a:cubicBezTo>
                      <a:pt x="616" y="880"/>
                      <a:pt x="960" y="304"/>
                      <a:pt x="1104" y="152"/>
                    </a:cubicBezTo>
                    <a:cubicBezTo>
                      <a:pt x="1248" y="0"/>
                      <a:pt x="1272" y="28"/>
                      <a:pt x="1296" y="5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8249" name="Freeform 48"/>
              <p:cNvSpPr>
                <a:spLocks/>
              </p:cNvSpPr>
              <p:nvPr/>
            </p:nvSpPr>
            <p:spPr bwMode="auto">
              <a:xfrm flipH="1">
                <a:off x="3984" y="2496"/>
                <a:ext cx="1584" cy="720"/>
              </a:xfrm>
              <a:custGeom>
                <a:avLst/>
                <a:gdLst>
                  <a:gd name="T0" fmla="*/ 0 w 1296"/>
                  <a:gd name="T1" fmla="*/ 100 h 1056"/>
                  <a:gd name="T2" fmla="*/ 1177 w 1296"/>
                  <a:gd name="T3" fmla="*/ 143 h 1056"/>
                  <a:gd name="T4" fmla="*/ 3010 w 1296"/>
                  <a:gd name="T5" fmla="*/ 23 h 1056"/>
                  <a:gd name="T6" fmla="*/ 3535 w 1296"/>
                  <a:gd name="T7" fmla="*/ 8 h 1056"/>
                  <a:gd name="T8" fmla="*/ 0 60000 65536"/>
                  <a:gd name="T9" fmla="*/ 0 60000 65536"/>
                  <a:gd name="T10" fmla="*/ 0 60000 65536"/>
                  <a:gd name="T11" fmla="*/ 0 60000 65536"/>
                  <a:gd name="T12" fmla="*/ 0 w 1296"/>
                  <a:gd name="T13" fmla="*/ 0 h 1056"/>
                  <a:gd name="T14" fmla="*/ 1296 w 1296"/>
                  <a:gd name="T15" fmla="*/ 1056 h 1056"/>
                </a:gdLst>
                <a:ahLst/>
                <a:cxnLst>
                  <a:cxn ang="T8">
                    <a:pos x="T0" y="T1"/>
                  </a:cxn>
                  <a:cxn ang="T9">
                    <a:pos x="T2" y="T3"/>
                  </a:cxn>
                  <a:cxn ang="T10">
                    <a:pos x="T4" y="T5"/>
                  </a:cxn>
                  <a:cxn ang="T11">
                    <a:pos x="T6" y="T7"/>
                  </a:cxn>
                </a:cxnLst>
                <a:rect l="T12" t="T13" r="T14" b="T15"/>
                <a:pathLst>
                  <a:path w="1296" h="1056">
                    <a:moveTo>
                      <a:pt x="0" y="680"/>
                    </a:moveTo>
                    <a:cubicBezTo>
                      <a:pt x="124" y="868"/>
                      <a:pt x="248" y="1056"/>
                      <a:pt x="432" y="968"/>
                    </a:cubicBezTo>
                    <a:cubicBezTo>
                      <a:pt x="616" y="880"/>
                      <a:pt x="960" y="304"/>
                      <a:pt x="1104" y="152"/>
                    </a:cubicBezTo>
                    <a:cubicBezTo>
                      <a:pt x="1248" y="0"/>
                      <a:pt x="1272" y="28"/>
                      <a:pt x="1296" y="5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
          <p:nvSpPr>
            <p:cNvPr id="8242" name="Text Box 50"/>
            <p:cNvSpPr txBox="1">
              <a:spLocks noChangeArrowheads="1"/>
            </p:cNvSpPr>
            <p:nvPr/>
          </p:nvSpPr>
          <p:spPr bwMode="auto">
            <a:xfrm>
              <a:off x="1670" y="2040"/>
              <a:ext cx="269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t>-60°		  0°		  60°</a:t>
              </a:r>
            </a:p>
          </p:txBody>
        </p:sp>
        <p:sp>
          <p:nvSpPr>
            <p:cNvPr id="8243" name="Line 51"/>
            <p:cNvSpPr>
              <a:spLocks noChangeShapeType="1"/>
            </p:cNvSpPr>
            <p:nvPr/>
          </p:nvSpPr>
          <p:spPr bwMode="auto">
            <a:xfrm>
              <a:off x="1248" y="1824"/>
              <a:ext cx="3408"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GB"/>
            </a:p>
          </p:txBody>
        </p:sp>
        <p:sp>
          <p:nvSpPr>
            <p:cNvPr id="8244" name="Line 52"/>
            <p:cNvSpPr>
              <a:spLocks noChangeShapeType="1"/>
            </p:cNvSpPr>
            <p:nvPr/>
          </p:nvSpPr>
          <p:spPr bwMode="auto">
            <a:xfrm>
              <a:off x="1248" y="1200"/>
              <a:ext cx="3408"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GB"/>
            </a:p>
          </p:txBody>
        </p:sp>
        <p:sp>
          <p:nvSpPr>
            <p:cNvPr id="8245" name="Text Box 53"/>
            <p:cNvSpPr txBox="1">
              <a:spLocks noChangeArrowheads="1"/>
            </p:cNvSpPr>
            <p:nvPr/>
          </p:nvSpPr>
          <p:spPr bwMode="auto">
            <a:xfrm>
              <a:off x="912" y="1104"/>
              <a:ext cx="2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t>2.8</a:t>
              </a:r>
            </a:p>
          </p:txBody>
        </p:sp>
        <p:sp>
          <p:nvSpPr>
            <p:cNvPr id="8246" name="Text Box 54"/>
            <p:cNvSpPr txBox="1">
              <a:spLocks noChangeArrowheads="1"/>
            </p:cNvSpPr>
            <p:nvPr/>
          </p:nvSpPr>
          <p:spPr bwMode="auto">
            <a:xfrm>
              <a:off x="912" y="1680"/>
              <a:ext cx="18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t>0</a:t>
              </a:r>
            </a:p>
          </p:txBody>
        </p:sp>
        <p:sp>
          <p:nvSpPr>
            <p:cNvPr id="8247" name="Text Box 55"/>
            <p:cNvSpPr txBox="1">
              <a:spLocks noChangeArrowheads="1"/>
            </p:cNvSpPr>
            <p:nvPr/>
          </p:nvSpPr>
          <p:spPr bwMode="auto">
            <a:xfrm>
              <a:off x="4560" y="2016"/>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Symbol" charset="2"/>
                </a:rPr>
                <a:t>w</a:t>
              </a:r>
            </a:p>
          </p:txBody>
        </p:sp>
      </p:grpSp>
      <p:grpSp>
        <p:nvGrpSpPr>
          <p:cNvPr id="8197" name="Group 75"/>
          <p:cNvGrpSpPr>
            <a:grpSpLocks/>
          </p:cNvGrpSpPr>
          <p:nvPr/>
        </p:nvGrpSpPr>
        <p:grpSpPr bwMode="auto">
          <a:xfrm>
            <a:off x="381000" y="3886200"/>
            <a:ext cx="2262188" cy="2397125"/>
            <a:chOff x="192" y="2400"/>
            <a:chExt cx="1672" cy="1706"/>
          </a:xfrm>
        </p:grpSpPr>
        <p:sp>
          <p:nvSpPr>
            <p:cNvPr id="8220" name="Oval 57"/>
            <p:cNvSpPr>
              <a:spLocks noChangeArrowheads="1"/>
            </p:cNvSpPr>
            <p:nvPr/>
          </p:nvSpPr>
          <p:spPr bwMode="auto">
            <a:xfrm>
              <a:off x="695" y="2942"/>
              <a:ext cx="549" cy="54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nvGrpSpPr>
            <p:cNvPr id="8221" name="Group 58"/>
            <p:cNvGrpSpPr>
              <a:grpSpLocks/>
            </p:cNvGrpSpPr>
            <p:nvPr/>
          </p:nvGrpSpPr>
          <p:grpSpPr bwMode="auto">
            <a:xfrm>
              <a:off x="467" y="2626"/>
              <a:ext cx="1099" cy="724"/>
              <a:chOff x="2304" y="2160"/>
              <a:chExt cx="1154" cy="769"/>
            </a:xfrm>
          </p:grpSpPr>
          <p:sp>
            <p:nvSpPr>
              <p:cNvPr id="8232" name="Line 59"/>
              <p:cNvSpPr>
                <a:spLocks noChangeShapeType="1"/>
              </p:cNvSpPr>
              <p:nvPr/>
            </p:nvSpPr>
            <p:spPr bwMode="auto">
              <a:xfrm flipV="1">
                <a:off x="2832" y="2160"/>
                <a:ext cx="0" cy="57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33" name="Line 60"/>
              <p:cNvSpPr>
                <a:spLocks noChangeShapeType="1"/>
              </p:cNvSpPr>
              <p:nvPr/>
            </p:nvSpPr>
            <p:spPr bwMode="auto">
              <a:xfrm rot="6979065" flipV="1">
                <a:off x="3145" y="2606"/>
                <a:ext cx="1" cy="6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34" name="Line 61"/>
              <p:cNvSpPr>
                <a:spLocks noChangeShapeType="1"/>
              </p:cNvSpPr>
              <p:nvPr/>
            </p:nvSpPr>
            <p:spPr bwMode="auto">
              <a:xfrm rot="3310624" flipV="1">
                <a:off x="2591" y="2641"/>
                <a:ext cx="1" cy="57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grpSp>
        <p:sp>
          <p:nvSpPr>
            <p:cNvPr id="8222" name="Line 66"/>
            <p:cNvSpPr>
              <a:spLocks noChangeShapeType="1"/>
            </p:cNvSpPr>
            <p:nvPr/>
          </p:nvSpPr>
          <p:spPr bwMode="auto">
            <a:xfrm flipH="1">
              <a:off x="970" y="3168"/>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23" name="Text Box 67"/>
            <p:cNvSpPr txBox="1">
              <a:spLocks noChangeArrowheads="1"/>
            </p:cNvSpPr>
            <p:nvPr/>
          </p:nvSpPr>
          <p:spPr bwMode="auto">
            <a:xfrm>
              <a:off x="863" y="2400"/>
              <a:ext cx="299"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8224" name="Text Box 68"/>
            <p:cNvSpPr txBox="1">
              <a:spLocks noChangeArrowheads="1"/>
            </p:cNvSpPr>
            <p:nvPr/>
          </p:nvSpPr>
          <p:spPr bwMode="auto">
            <a:xfrm>
              <a:off x="192" y="3303"/>
              <a:ext cx="299"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8225" name="Text Box 69"/>
            <p:cNvSpPr txBox="1">
              <a:spLocks noChangeArrowheads="1"/>
            </p:cNvSpPr>
            <p:nvPr/>
          </p:nvSpPr>
          <p:spPr bwMode="auto">
            <a:xfrm>
              <a:off x="1565" y="3303"/>
              <a:ext cx="299"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8226" name="Line 63"/>
            <p:cNvSpPr>
              <a:spLocks noChangeShapeType="1"/>
            </p:cNvSpPr>
            <p:nvPr/>
          </p:nvSpPr>
          <p:spPr bwMode="auto">
            <a:xfrm rot="3709385" flipV="1">
              <a:off x="1235" y="2797"/>
              <a:ext cx="0" cy="54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27" name="Line 64"/>
            <p:cNvSpPr>
              <a:spLocks noChangeShapeType="1"/>
            </p:cNvSpPr>
            <p:nvPr/>
          </p:nvSpPr>
          <p:spPr bwMode="auto">
            <a:xfrm rot="10688450" flipV="1">
              <a:off x="960" y="3216"/>
              <a:ext cx="27" cy="6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28" name="Line 65"/>
            <p:cNvSpPr>
              <a:spLocks noChangeShapeType="1"/>
            </p:cNvSpPr>
            <p:nvPr/>
          </p:nvSpPr>
          <p:spPr bwMode="auto">
            <a:xfrm rot="7020009" flipV="1">
              <a:off x="730" y="2784"/>
              <a:ext cx="1" cy="5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29" name="Text Box 70"/>
            <p:cNvSpPr txBox="1">
              <a:spLocks noChangeArrowheads="1"/>
            </p:cNvSpPr>
            <p:nvPr/>
          </p:nvSpPr>
          <p:spPr bwMode="auto">
            <a:xfrm>
              <a:off x="1473" y="2716"/>
              <a:ext cx="258"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solidFill>
                    <a:srgbClr val="FF3300"/>
                  </a:solidFill>
                </a:rPr>
                <a:t>H</a:t>
              </a:r>
            </a:p>
          </p:txBody>
        </p:sp>
        <p:sp>
          <p:nvSpPr>
            <p:cNvPr id="8230" name="Text Box 71"/>
            <p:cNvSpPr txBox="1">
              <a:spLocks noChangeArrowheads="1"/>
            </p:cNvSpPr>
            <p:nvPr/>
          </p:nvSpPr>
          <p:spPr bwMode="auto">
            <a:xfrm>
              <a:off x="878" y="3845"/>
              <a:ext cx="258"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solidFill>
                    <a:srgbClr val="FF3300"/>
                  </a:solidFill>
                </a:rPr>
                <a:t>H</a:t>
              </a:r>
            </a:p>
          </p:txBody>
        </p:sp>
        <p:sp>
          <p:nvSpPr>
            <p:cNvPr id="8231" name="Text Box 72"/>
            <p:cNvSpPr txBox="1">
              <a:spLocks noChangeArrowheads="1"/>
            </p:cNvSpPr>
            <p:nvPr/>
          </p:nvSpPr>
          <p:spPr bwMode="auto">
            <a:xfrm>
              <a:off x="192" y="2763"/>
              <a:ext cx="258"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solidFill>
                    <a:srgbClr val="FF3300"/>
                  </a:solidFill>
                </a:rPr>
                <a:t>H</a:t>
              </a:r>
            </a:p>
          </p:txBody>
        </p:sp>
      </p:grpSp>
      <p:grpSp>
        <p:nvGrpSpPr>
          <p:cNvPr id="8198" name="Group 76"/>
          <p:cNvGrpSpPr>
            <a:grpSpLocks/>
          </p:cNvGrpSpPr>
          <p:nvPr/>
        </p:nvGrpSpPr>
        <p:grpSpPr bwMode="auto">
          <a:xfrm>
            <a:off x="6881813" y="3810000"/>
            <a:ext cx="2262187" cy="2397125"/>
            <a:chOff x="192" y="2400"/>
            <a:chExt cx="1672" cy="1706"/>
          </a:xfrm>
        </p:grpSpPr>
        <p:sp>
          <p:nvSpPr>
            <p:cNvPr id="8205" name="Oval 77"/>
            <p:cNvSpPr>
              <a:spLocks noChangeArrowheads="1"/>
            </p:cNvSpPr>
            <p:nvPr/>
          </p:nvSpPr>
          <p:spPr bwMode="auto">
            <a:xfrm>
              <a:off x="695" y="2942"/>
              <a:ext cx="549" cy="54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nvGrpSpPr>
            <p:cNvPr id="8206" name="Group 78"/>
            <p:cNvGrpSpPr>
              <a:grpSpLocks/>
            </p:cNvGrpSpPr>
            <p:nvPr/>
          </p:nvGrpSpPr>
          <p:grpSpPr bwMode="auto">
            <a:xfrm>
              <a:off x="467" y="2626"/>
              <a:ext cx="1099" cy="724"/>
              <a:chOff x="2304" y="2160"/>
              <a:chExt cx="1154" cy="769"/>
            </a:xfrm>
          </p:grpSpPr>
          <p:sp>
            <p:nvSpPr>
              <p:cNvPr id="8217" name="Line 79"/>
              <p:cNvSpPr>
                <a:spLocks noChangeShapeType="1"/>
              </p:cNvSpPr>
              <p:nvPr/>
            </p:nvSpPr>
            <p:spPr bwMode="auto">
              <a:xfrm flipV="1">
                <a:off x="2832" y="2160"/>
                <a:ext cx="0" cy="57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18" name="Line 80"/>
              <p:cNvSpPr>
                <a:spLocks noChangeShapeType="1"/>
              </p:cNvSpPr>
              <p:nvPr/>
            </p:nvSpPr>
            <p:spPr bwMode="auto">
              <a:xfrm rot="6979065" flipV="1">
                <a:off x="3145" y="2606"/>
                <a:ext cx="1" cy="6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19" name="Line 81"/>
              <p:cNvSpPr>
                <a:spLocks noChangeShapeType="1"/>
              </p:cNvSpPr>
              <p:nvPr/>
            </p:nvSpPr>
            <p:spPr bwMode="auto">
              <a:xfrm rot="3310624" flipV="1">
                <a:off x="2591" y="2641"/>
                <a:ext cx="1" cy="57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grpSp>
        <p:sp>
          <p:nvSpPr>
            <p:cNvPr id="8207" name="Line 82"/>
            <p:cNvSpPr>
              <a:spLocks noChangeShapeType="1"/>
            </p:cNvSpPr>
            <p:nvPr/>
          </p:nvSpPr>
          <p:spPr bwMode="auto">
            <a:xfrm flipH="1">
              <a:off x="970" y="3168"/>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08" name="Text Box 83"/>
            <p:cNvSpPr txBox="1">
              <a:spLocks noChangeArrowheads="1"/>
            </p:cNvSpPr>
            <p:nvPr/>
          </p:nvSpPr>
          <p:spPr bwMode="auto">
            <a:xfrm>
              <a:off x="863" y="2400"/>
              <a:ext cx="299"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8209" name="Text Box 84"/>
            <p:cNvSpPr txBox="1">
              <a:spLocks noChangeArrowheads="1"/>
            </p:cNvSpPr>
            <p:nvPr/>
          </p:nvSpPr>
          <p:spPr bwMode="auto">
            <a:xfrm>
              <a:off x="192" y="3303"/>
              <a:ext cx="299"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8210" name="Text Box 85"/>
            <p:cNvSpPr txBox="1">
              <a:spLocks noChangeArrowheads="1"/>
            </p:cNvSpPr>
            <p:nvPr/>
          </p:nvSpPr>
          <p:spPr bwMode="auto">
            <a:xfrm>
              <a:off x="1565" y="3303"/>
              <a:ext cx="299"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H</a:t>
              </a:r>
            </a:p>
          </p:txBody>
        </p:sp>
        <p:sp>
          <p:nvSpPr>
            <p:cNvPr id="8211" name="Line 86"/>
            <p:cNvSpPr>
              <a:spLocks noChangeShapeType="1"/>
            </p:cNvSpPr>
            <p:nvPr/>
          </p:nvSpPr>
          <p:spPr bwMode="auto">
            <a:xfrm rot="3709385" flipV="1">
              <a:off x="1235" y="2797"/>
              <a:ext cx="0" cy="54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12" name="Line 87"/>
            <p:cNvSpPr>
              <a:spLocks noChangeShapeType="1"/>
            </p:cNvSpPr>
            <p:nvPr/>
          </p:nvSpPr>
          <p:spPr bwMode="auto">
            <a:xfrm rot="10688450" flipV="1">
              <a:off x="960" y="3216"/>
              <a:ext cx="27" cy="6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13" name="Line 88"/>
            <p:cNvSpPr>
              <a:spLocks noChangeShapeType="1"/>
            </p:cNvSpPr>
            <p:nvPr/>
          </p:nvSpPr>
          <p:spPr bwMode="auto">
            <a:xfrm rot="7020009" flipV="1">
              <a:off x="730" y="2784"/>
              <a:ext cx="1" cy="5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14" name="Text Box 89"/>
            <p:cNvSpPr txBox="1">
              <a:spLocks noChangeArrowheads="1"/>
            </p:cNvSpPr>
            <p:nvPr/>
          </p:nvSpPr>
          <p:spPr bwMode="auto">
            <a:xfrm>
              <a:off x="1473" y="2716"/>
              <a:ext cx="258"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solidFill>
                    <a:srgbClr val="FF3300"/>
                  </a:solidFill>
                </a:rPr>
                <a:t>H</a:t>
              </a:r>
            </a:p>
          </p:txBody>
        </p:sp>
        <p:sp>
          <p:nvSpPr>
            <p:cNvPr id="8215" name="Text Box 90"/>
            <p:cNvSpPr txBox="1">
              <a:spLocks noChangeArrowheads="1"/>
            </p:cNvSpPr>
            <p:nvPr/>
          </p:nvSpPr>
          <p:spPr bwMode="auto">
            <a:xfrm>
              <a:off x="878" y="3845"/>
              <a:ext cx="258"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solidFill>
                    <a:srgbClr val="FF3300"/>
                  </a:solidFill>
                </a:rPr>
                <a:t>H</a:t>
              </a:r>
            </a:p>
          </p:txBody>
        </p:sp>
        <p:sp>
          <p:nvSpPr>
            <p:cNvPr id="8216" name="Text Box 91"/>
            <p:cNvSpPr txBox="1">
              <a:spLocks noChangeArrowheads="1"/>
            </p:cNvSpPr>
            <p:nvPr/>
          </p:nvSpPr>
          <p:spPr bwMode="auto">
            <a:xfrm>
              <a:off x="192" y="2763"/>
              <a:ext cx="258"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solidFill>
                    <a:srgbClr val="FF3300"/>
                  </a:solidFill>
                </a:rPr>
                <a:t>H</a:t>
              </a:r>
            </a:p>
          </p:txBody>
        </p:sp>
      </p:grpSp>
      <p:sp>
        <p:nvSpPr>
          <p:cNvPr id="8199" name="AutoShape 92"/>
          <p:cNvSpPr>
            <a:spLocks noChangeArrowheads="1"/>
          </p:cNvSpPr>
          <p:nvPr/>
        </p:nvSpPr>
        <p:spPr bwMode="auto">
          <a:xfrm rot="8079738">
            <a:off x="1981200" y="3657600"/>
            <a:ext cx="685800" cy="228600"/>
          </a:xfrm>
          <a:prstGeom prst="rightArrow">
            <a:avLst>
              <a:gd name="adj1" fmla="val 50000"/>
              <a:gd name="adj2" fmla="val 7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8200" name="AutoShape 93"/>
          <p:cNvSpPr>
            <a:spLocks noChangeArrowheads="1"/>
          </p:cNvSpPr>
          <p:nvPr/>
        </p:nvSpPr>
        <p:spPr bwMode="auto">
          <a:xfrm rot="5420340">
            <a:off x="4419600" y="3810000"/>
            <a:ext cx="685800" cy="228600"/>
          </a:xfrm>
          <a:prstGeom prst="rightArrow">
            <a:avLst>
              <a:gd name="adj1" fmla="val 50000"/>
              <a:gd name="adj2" fmla="val 7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8201" name="AutoShape 94"/>
          <p:cNvSpPr>
            <a:spLocks noChangeArrowheads="1"/>
          </p:cNvSpPr>
          <p:nvPr/>
        </p:nvSpPr>
        <p:spPr bwMode="auto">
          <a:xfrm rot="3611857">
            <a:off x="6553200" y="3810000"/>
            <a:ext cx="685800" cy="228600"/>
          </a:xfrm>
          <a:prstGeom prst="rightArrow">
            <a:avLst>
              <a:gd name="adj1" fmla="val 50000"/>
              <a:gd name="adj2" fmla="val 7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8202" name="Text Box 95"/>
          <p:cNvSpPr txBox="1">
            <a:spLocks noChangeArrowheads="1"/>
          </p:cNvSpPr>
          <p:nvPr/>
        </p:nvSpPr>
        <p:spPr bwMode="auto">
          <a:xfrm>
            <a:off x="4191000" y="4419600"/>
            <a:ext cx="1249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Eclipsed</a:t>
            </a:r>
          </a:p>
        </p:txBody>
      </p:sp>
      <p:sp>
        <p:nvSpPr>
          <p:cNvPr id="8203" name="Text Box 96"/>
          <p:cNvSpPr txBox="1">
            <a:spLocks noChangeArrowheads="1"/>
          </p:cNvSpPr>
          <p:nvPr/>
        </p:nvSpPr>
        <p:spPr bwMode="auto">
          <a:xfrm>
            <a:off x="441325" y="613727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Staggered</a:t>
            </a:r>
          </a:p>
        </p:txBody>
      </p:sp>
      <p:sp>
        <p:nvSpPr>
          <p:cNvPr id="8204" name="Text Box 97"/>
          <p:cNvSpPr txBox="1">
            <a:spLocks noChangeArrowheads="1"/>
          </p:cNvSpPr>
          <p:nvPr/>
        </p:nvSpPr>
        <p:spPr bwMode="auto">
          <a:xfrm>
            <a:off x="7315200" y="624840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Staggered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52400" y="228600"/>
            <a:ext cx="8686800" cy="838200"/>
          </a:xfrm>
        </p:spPr>
        <p:txBody>
          <a:bodyPr/>
          <a:lstStyle/>
          <a:p>
            <a:r>
              <a:rPr lang="it-IT" altLang="en-US">
                <a:ea typeface="MS PGothic" charset="-128"/>
              </a:rPr>
              <a:t>Butane stereochemistry (CH</a:t>
            </a:r>
            <a:r>
              <a:rPr lang="it-IT" altLang="en-US" baseline="-25000">
                <a:ea typeface="MS PGothic" charset="-128"/>
              </a:rPr>
              <a:t>3</a:t>
            </a:r>
            <a:r>
              <a:rPr lang="it-IT" altLang="en-US">
                <a:ea typeface="MS PGothic" charset="-128"/>
              </a:rPr>
              <a:t>CH</a:t>
            </a:r>
            <a:r>
              <a:rPr lang="it-IT" altLang="en-US" baseline="-25000">
                <a:ea typeface="MS PGothic" charset="-128"/>
              </a:rPr>
              <a:t>2</a:t>
            </a:r>
            <a:r>
              <a:rPr lang="it-IT" altLang="en-US">
                <a:ea typeface="MS PGothic" charset="-128"/>
              </a:rPr>
              <a:t>CH</a:t>
            </a:r>
            <a:r>
              <a:rPr lang="it-IT" altLang="en-US" baseline="-25000">
                <a:ea typeface="MS PGothic" charset="-128"/>
              </a:rPr>
              <a:t>2</a:t>
            </a:r>
            <a:r>
              <a:rPr lang="it-IT" altLang="en-US">
                <a:ea typeface="MS PGothic" charset="-128"/>
              </a:rPr>
              <a:t>CH</a:t>
            </a:r>
            <a:r>
              <a:rPr lang="it-IT" altLang="en-US" baseline="-25000">
                <a:ea typeface="MS PGothic" charset="-128"/>
              </a:rPr>
              <a:t>3</a:t>
            </a:r>
            <a:r>
              <a:rPr lang="it-IT" altLang="en-US">
                <a:ea typeface="MS PGothic" charset="-128"/>
              </a:rPr>
              <a:t>)</a:t>
            </a:r>
          </a:p>
        </p:txBody>
      </p:sp>
      <p:sp>
        <p:nvSpPr>
          <p:cNvPr id="9219" name="Rectangle 3"/>
          <p:cNvSpPr>
            <a:spLocks noGrp="1" noChangeArrowheads="1"/>
          </p:cNvSpPr>
          <p:nvPr>
            <p:ph type="body" idx="1"/>
          </p:nvPr>
        </p:nvSpPr>
        <p:spPr/>
        <p:txBody>
          <a:bodyPr/>
          <a:lstStyle/>
          <a:p>
            <a:endParaRPr lang="en-US" altLang="en-US">
              <a:ea typeface="MS PGothic" charset="-128"/>
            </a:endParaRPr>
          </a:p>
        </p:txBody>
      </p:sp>
      <p:pic>
        <p:nvPicPr>
          <p:cNvPr id="9220" name="Picture 4" descr="fig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 y="1247775"/>
            <a:ext cx="8915400" cy="786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Rectangle 5"/>
          <p:cNvSpPr>
            <a:spLocks noChangeArrowheads="1"/>
          </p:cNvSpPr>
          <p:nvPr/>
        </p:nvSpPr>
        <p:spPr bwMode="auto">
          <a:xfrm>
            <a:off x="0" y="5181600"/>
            <a:ext cx="9144000" cy="1676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pic>
        <p:nvPicPr>
          <p:cNvPr id="2" name="rotazione3D">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5"/>
          <a:stretch>
            <a:fillRect/>
          </a:stretch>
        </p:blipFill>
        <p:spPr>
          <a:xfrm>
            <a:off x="6680200" y="3352800"/>
            <a:ext cx="1778000" cy="1803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p:txBody>
          <a:bodyPr/>
          <a:lstStyle/>
          <a:p>
            <a:endParaRPr lang="en-US" altLang="en-US">
              <a:ea typeface="MS PGothic" charset="-128"/>
            </a:endParaRPr>
          </a:p>
        </p:txBody>
      </p:sp>
      <p:pic>
        <p:nvPicPr>
          <p:cNvPr id="10243" name="Picture 4" descr="fig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7772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it-IT" altLang="en-US">
                <a:ea typeface="MS PGothic" charset="-128"/>
              </a:rPr>
              <a:t>Ethilene (CH</a:t>
            </a:r>
            <a:r>
              <a:rPr lang="it-IT" altLang="en-US" baseline="-25000">
                <a:ea typeface="MS PGothic" charset="-128"/>
              </a:rPr>
              <a:t>2</a:t>
            </a:r>
            <a:r>
              <a:rPr lang="it-IT" altLang="en-US">
                <a:ea typeface="MS PGothic" charset="-128"/>
              </a:rPr>
              <a:t>=CH</a:t>
            </a:r>
            <a:r>
              <a:rPr lang="it-IT" altLang="en-US" baseline="-25000">
                <a:ea typeface="MS PGothic" charset="-128"/>
              </a:rPr>
              <a:t>2</a:t>
            </a:r>
            <a:r>
              <a:rPr lang="it-IT" altLang="en-US">
                <a:ea typeface="MS PGothic" charset="-128"/>
              </a:rPr>
              <a:t>)</a:t>
            </a:r>
          </a:p>
        </p:txBody>
      </p:sp>
      <p:sp>
        <p:nvSpPr>
          <p:cNvPr id="11267" name="Rectangle 3"/>
          <p:cNvSpPr>
            <a:spLocks noGrp="1" noChangeArrowheads="1"/>
          </p:cNvSpPr>
          <p:nvPr>
            <p:ph type="body" idx="1"/>
          </p:nvPr>
        </p:nvSpPr>
        <p:spPr>
          <a:xfrm>
            <a:off x="685800" y="2438400"/>
            <a:ext cx="8458200" cy="4114800"/>
          </a:xfrm>
        </p:spPr>
        <p:txBody>
          <a:bodyPr/>
          <a:lstStyle/>
          <a:p>
            <a:pPr>
              <a:buFontTx/>
              <a:buNone/>
            </a:pPr>
            <a:endParaRPr lang="it-IT" altLang="en-US">
              <a:ea typeface="MS PGothic" charset="-128"/>
            </a:endParaRPr>
          </a:p>
          <a:p>
            <a:pPr>
              <a:buFontTx/>
              <a:buNone/>
            </a:pPr>
            <a:r>
              <a:rPr lang="it-IT" altLang="en-US">
                <a:ea typeface="MS PGothic" charset="-128"/>
              </a:rPr>
              <a:t>		1s		2s		       2p</a:t>
            </a:r>
          </a:p>
          <a:p>
            <a:pPr>
              <a:buFontTx/>
              <a:buNone/>
            </a:pPr>
            <a:r>
              <a:rPr lang="it-IT" altLang="en-US">
                <a:ea typeface="MS PGothic" charset="-128"/>
              </a:rPr>
              <a:t>C									</a:t>
            </a:r>
          </a:p>
          <a:p>
            <a:pPr>
              <a:buFontTx/>
              <a:buNone/>
            </a:pPr>
            <a:endParaRPr lang="it-IT" altLang="en-US">
              <a:ea typeface="MS PGothic" charset="-128"/>
            </a:endParaRPr>
          </a:p>
          <a:p>
            <a:pPr>
              <a:buFontTx/>
              <a:buNone/>
            </a:pPr>
            <a:r>
              <a:rPr lang="it-IT" altLang="en-US">
                <a:ea typeface="MS PGothic" charset="-128"/>
              </a:rPr>
              <a:t>		</a:t>
            </a:r>
          </a:p>
        </p:txBody>
      </p:sp>
      <p:sp>
        <p:nvSpPr>
          <p:cNvPr id="11268" name="Text Box 23"/>
          <p:cNvSpPr txBox="1">
            <a:spLocks noChangeArrowheads="1"/>
          </p:cNvSpPr>
          <p:nvPr/>
        </p:nvSpPr>
        <p:spPr bwMode="auto">
          <a:xfrm>
            <a:off x="533400" y="1447800"/>
            <a:ext cx="8001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dirty="0"/>
              <a:t>		</a:t>
            </a:r>
            <a:r>
              <a:rPr lang="it-IT" altLang="en-US" b="1" dirty="0"/>
              <a:t>Generation of </a:t>
            </a:r>
            <a:r>
              <a:rPr lang="it-IT" altLang="en-US" b="1" dirty="0" err="1"/>
              <a:t>hybrid</a:t>
            </a:r>
            <a:r>
              <a:rPr lang="it-IT" altLang="en-US" b="1" dirty="0"/>
              <a:t> </a:t>
            </a:r>
            <a:r>
              <a:rPr lang="it-IT" altLang="en-US" b="1" dirty="0" err="1"/>
              <a:t>orbitals</a:t>
            </a:r>
            <a:r>
              <a:rPr lang="it-IT" altLang="en-US" b="1" dirty="0"/>
              <a:t>.</a:t>
            </a:r>
          </a:p>
          <a:p>
            <a:pPr eaLnBrk="1" hangingPunct="1">
              <a:spcBef>
                <a:spcPct val="0"/>
              </a:spcBef>
            </a:pPr>
            <a:r>
              <a:rPr lang="it-IT" altLang="en-US" sz="2000" dirty="0"/>
              <a:t>An electron </a:t>
            </a:r>
            <a:r>
              <a:rPr lang="it-IT" altLang="en-US" sz="2000" dirty="0" err="1"/>
              <a:t>is</a:t>
            </a:r>
            <a:r>
              <a:rPr lang="it-IT" altLang="en-US" sz="2000" dirty="0"/>
              <a:t> </a:t>
            </a:r>
            <a:r>
              <a:rPr lang="it-IT" altLang="en-US" sz="2000" dirty="0" err="1"/>
              <a:t>promoted</a:t>
            </a:r>
            <a:r>
              <a:rPr lang="it-IT" altLang="en-US" sz="2000" dirty="0"/>
              <a:t> from a 2s to a 2p </a:t>
            </a:r>
            <a:r>
              <a:rPr lang="it-IT" altLang="en-US" sz="2000" dirty="0" err="1"/>
              <a:t>orbital</a:t>
            </a:r>
            <a:r>
              <a:rPr lang="it-IT" altLang="en-US" sz="2000" dirty="0"/>
              <a:t> </a:t>
            </a:r>
          </a:p>
          <a:p>
            <a:pPr eaLnBrk="1" hangingPunct="1">
              <a:spcBef>
                <a:spcPct val="0"/>
              </a:spcBef>
            </a:pPr>
            <a:r>
              <a:rPr lang="it-IT" altLang="en-US" sz="2000" dirty="0"/>
              <a:t>3 </a:t>
            </a:r>
            <a:r>
              <a:rPr lang="it-IT" altLang="en-US" sz="2000" dirty="0" err="1"/>
              <a:t>hybrid</a:t>
            </a:r>
            <a:r>
              <a:rPr lang="it-IT" altLang="en-US" sz="2000" dirty="0"/>
              <a:t> </a:t>
            </a:r>
            <a:r>
              <a:rPr lang="it-IT" altLang="en-US" sz="2000" dirty="0" err="1"/>
              <a:t>orbitals</a:t>
            </a:r>
            <a:r>
              <a:rPr lang="it-IT" altLang="en-US" sz="2000" dirty="0"/>
              <a:t> sp</a:t>
            </a:r>
            <a:r>
              <a:rPr lang="it-IT" altLang="en-US" sz="2000" baseline="30000" dirty="0"/>
              <a:t>2</a:t>
            </a:r>
            <a:r>
              <a:rPr lang="it-IT" altLang="en-US" sz="2000" dirty="0"/>
              <a:t>  are </a:t>
            </a:r>
            <a:r>
              <a:rPr lang="it-IT" altLang="en-US" sz="2000" dirty="0" err="1"/>
              <a:t>formed</a:t>
            </a:r>
            <a:r>
              <a:rPr lang="it-IT" altLang="en-US" sz="2000" dirty="0"/>
              <a:t> (</a:t>
            </a:r>
            <a:r>
              <a:rPr lang="it-IT" altLang="en-US" sz="2000" dirty="0" err="1"/>
              <a:t>they</a:t>
            </a:r>
            <a:r>
              <a:rPr lang="it-IT" altLang="en-US" sz="2000" dirty="0"/>
              <a:t> </a:t>
            </a:r>
            <a:r>
              <a:rPr lang="it-IT" altLang="en-US" sz="2000" dirty="0" err="1"/>
              <a:t>result</a:t>
            </a:r>
            <a:r>
              <a:rPr lang="it-IT" altLang="en-US" sz="2000" dirty="0"/>
              <a:t> from the </a:t>
            </a:r>
            <a:r>
              <a:rPr lang="it-IT" altLang="en-US" sz="2000" dirty="0" err="1"/>
              <a:t>superposition</a:t>
            </a:r>
            <a:r>
              <a:rPr lang="it-IT" altLang="en-US" sz="2000" dirty="0"/>
              <a:t> of an </a:t>
            </a:r>
            <a:r>
              <a:rPr lang="it-IT" altLang="en-US" sz="2000" dirty="0" err="1"/>
              <a:t>orbital</a:t>
            </a:r>
            <a:r>
              <a:rPr lang="it-IT" altLang="en-US" sz="2000" dirty="0"/>
              <a:t> </a:t>
            </a:r>
            <a:r>
              <a:rPr lang="it-IT" altLang="en-US" sz="2000" dirty="0" err="1"/>
              <a:t>s</a:t>
            </a:r>
            <a:r>
              <a:rPr lang="it-IT" altLang="en-US" sz="2000" dirty="0"/>
              <a:t> and </a:t>
            </a:r>
            <a:r>
              <a:rPr lang="it-IT" altLang="en-US" sz="2000" dirty="0" err="1"/>
              <a:t>two</a:t>
            </a:r>
            <a:r>
              <a:rPr lang="it-IT" altLang="en-US" sz="2000" dirty="0"/>
              <a:t> </a:t>
            </a:r>
            <a:r>
              <a:rPr lang="it-IT" altLang="en-US" sz="2000" dirty="0" err="1"/>
              <a:t>p</a:t>
            </a:r>
            <a:r>
              <a:rPr lang="it-IT" altLang="en-US" sz="2000" dirty="0"/>
              <a:t> </a:t>
            </a:r>
            <a:r>
              <a:rPr lang="it-IT" altLang="en-US" sz="2000" dirty="0" err="1"/>
              <a:t>orbitals</a:t>
            </a:r>
            <a:r>
              <a:rPr lang="it-IT" altLang="en-US" sz="2000" dirty="0"/>
              <a:t>)</a:t>
            </a:r>
          </a:p>
          <a:p>
            <a:pPr eaLnBrk="1" hangingPunct="1">
              <a:spcBef>
                <a:spcPct val="0"/>
              </a:spcBef>
            </a:pPr>
            <a:endParaRPr lang="it-IT" altLang="en-US" sz="2000" dirty="0"/>
          </a:p>
          <a:p>
            <a:pPr eaLnBrk="1" hangingPunct="1">
              <a:spcBef>
                <a:spcPct val="0"/>
              </a:spcBef>
            </a:pPr>
            <a:endParaRPr lang="it-IT" altLang="en-US" sz="2000" dirty="0"/>
          </a:p>
          <a:p>
            <a:pPr eaLnBrk="1" hangingPunct="1">
              <a:spcBef>
                <a:spcPct val="0"/>
              </a:spcBef>
            </a:pPr>
            <a:endParaRPr lang="it-IT" altLang="en-US" sz="2000" dirty="0"/>
          </a:p>
          <a:p>
            <a:pPr eaLnBrk="1" hangingPunct="1">
              <a:spcBef>
                <a:spcPct val="0"/>
              </a:spcBef>
            </a:pPr>
            <a:endParaRPr lang="it-IT" altLang="en-US" sz="2000" dirty="0"/>
          </a:p>
          <a:p>
            <a:pPr eaLnBrk="1" hangingPunct="1">
              <a:spcBef>
                <a:spcPct val="0"/>
              </a:spcBef>
            </a:pPr>
            <a:endParaRPr lang="it-IT" altLang="en-US" sz="2000" dirty="0"/>
          </a:p>
          <a:p>
            <a:pPr eaLnBrk="1" hangingPunct="1">
              <a:spcBef>
                <a:spcPct val="0"/>
              </a:spcBef>
            </a:pPr>
            <a:endParaRPr lang="it-IT" altLang="en-US" sz="2000" dirty="0"/>
          </a:p>
          <a:p>
            <a:pPr eaLnBrk="1" hangingPunct="1">
              <a:spcBef>
                <a:spcPct val="0"/>
              </a:spcBef>
            </a:pPr>
            <a:endParaRPr lang="it-IT" altLang="en-US" sz="2000" dirty="0"/>
          </a:p>
          <a:p>
            <a:pPr eaLnBrk="1" hangingPunct="1">
              <a:spcBef>
                <a:spcPct val="0"/>
              </a:spcBef>
            </a:pPr>
            <a:endParaRPr lang="it-IT" altLang="en-US" sz="2000" dirty="0"/>
          </a:p>
          <a:p>
            <a:pPr eaLnBrk="1" hangingPunct="1">
              <a:spcBef>
                <a:spcPct val="0"/>
              </a:spcBef>
            </a:pPr>
            <a:endParaRPr lang="it-IT" altLang="en-US" sz="2000" dirty="0"/>
          </a:p>
          <a:p>
            <a:pPr eaLnBrk="1" hangingPunct="1">
              <a:spcBef>
                <a:spcPct val="0"/>
              </a:spcBef>
            </a:pPr>
            <a:endParaRPr lang="it-IT" altLang="en-US" sz="2000" dirty="0"/>
          </a:p>
          <a:p>
            <a:pPr eaLnBrk="1" hangingPunct="1">
              <a:spcBef>
                <a:spcPct val="0"/>
              </a:spcBef>
            </a:pPr>
            <a:r>
              <a:rPr lang="it-IT" altLang="en-US" sz="2000" dirty="0"/>
              <a:t>3 </a:t>
            </a:r>
            <a:r>
              <a:rPr lang="it-IT" altLang="en-US" sz="2000" dirty="0" err="1"/>
              <a:t>unpaired</a:t>
            </a:r>
            <a:r>
              <a:rPr lang="it-IT" altLang="en-US" sz="2000" dirty="0"/>
              <a:t> </a:t>
            </a:r>
            <a:r>
              <a:rPr lang="it-IT" altLang="en-US" sz="2000" dirty="0" err="1"/>
              <a:t>electrons</a:t>
            </a:r>
            <a:r>
              <a:rPr lang="it-IT" altLang="en-US" sz="2000" dirty="0"/>
              <a:t> </a:t>
            </a:r>
            <a:r>
              <a:rPr lang="it-IT" altLang="en-US" sz="2000" dirty="0" err="1"/>
              <a:t>form</a:t>
            </a:r>
            <a:r>
              <a:rPr lang="it-IT" altLang="en-US" sz="2000" dirty="0"/>
              <a:t> 3 </a:t>
            </a:r>
            <a:r>
              <a:rPr lang="it-IT" altLang="en-US" sz="2000" b="1" dirty="0" err="1">
                <a:latin typeface="Symbol" charset="2"/>
              </a:rPr>
              <a:t>s</a:t>
            </a:r>
            <a:r>
              <a:rPr lang="it-IT" altLang="en-US" sz="2000" b="1" dirty="0"/>
              <a:t> </a:t>
            </a:r>
            <a:r>
              <a:rPr lang="it-IT" altLang="en-US" sz="2000" dirty="0"/>
              <a:t>  bonds: </a:t>
            </a:r>
            <a:r>
              <a:rPr lang="it-IT" altLang="en-US" sz="2000" dirty="0" err="1"/>
              <a:t>two</a:t>
            </a:r>
            <a:r>
              <a:rPr lang="it-IT" altLang="en-US" sz="2000" dirty="0"/>
              <a:t> of </a:t>
            </a:r>
            <a:r>
              <a:rPr lang="it-IT" altLang="en-US" sz="2000" dirty="0" err="1"/>
              <a:t>them</a:t>
            </a:r>
            <a:r>
              <a:rPr lang="it-IT" altLang="en-US" sz="2000" dirty="0"/>
              <a:t> </a:t>
            </a:r>
          </a:p>
          <a:p>
            <a:pPr eaLnBrk="1" hangingPunct="1">
              <a:spcBef>
                <a:spcPct val="0"/>
              </a:spcBef>
              <a:buFontTx/>
              <a:buNone/>
            </a:pPr>
            <a:r>
              <a:rPr lang="it-IT" altLang="en-US" sz="2000" dirty="0"/>
              <a:t>with the </a:t>
            </a:r>
            <a:r>
              <a:rPr lang="it-IT" altLang="en-US" sz="2000" dirty="0" err="1"/>
              <a:t>two</a:t>
            </a:r>
            <a:r>
              <a:rPr lang="it-IT" altLang="en-US" sz="2000" dirty="0"/>
              <a:t> H </a:t>
            </a:r>
            <a:r>
              <a:rPr lang="it-IT" altLang="en-US" sz="2000" dirty="0" err="1"/>
              <a:t>atoms</a:t>
            </a:r>
            <a:r>
              <a:rPr lang="it-IT" altLang="en-US" sz="2000" dirty="0"/>
              <a:t> and the </a:t>
            </a:r>
            <a:r>
              <a:rPr lang="it-IT" altLang="en-US" sz="2000" dirty="0" err="1"/>
              <a:t>other</a:t>
            </a:r>
            <a:r>
              <a:rPr lang="it-IT" altLang="en-US" sz="2000" dirty="0"/>
              <a:t> with C</a:t>
            </a:r>
          </a:p>
        </p:txBody>
      </p:sp>
      <p:pic>
        <p:nvPicPr>
          <p:cNvPr id="11269" name="Picture 40" descr="sp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48768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70" name="Group 44"/>
          <p:cNvGrpSpPr>
            <a:grpSpLocks/>
          </p:cNvGrpSpPr>
          <p:nvPr/>
        </p:nvGrpSpPr>
        <p:grpSpPr bwMode="auto">
          <a:xfrm>
            <a:off x="1600200" y="3352800"/>
            <a:ext cx="5334000" cy="609600"/>
            <a:chOff x="1008" y="2112"/>
            <a:chExt cx="3360" cy="384"/>
          </a:xfrm>
        </p:grpSpPr>
        <p:sp>
          <p:nvSpPr>
            <p:cNvPr id="11271" name="Oval 5"/>
            <p:cNvSpPr>
              <a:spLocks noChangeArrowheads="1"/>
            </p:cNvSpPr>
            <p:nvPr/>
          </p:nvSpPr>
          <p:spPr bwMode="auto">
            <a:xfrm>
              <a:off x="2016" y="2112"/>
              <a:ext cx="528" cy="336"/>
            </a:xfrm>
            <a:prstGeom prst="ellipse">
              <a:avLst/>
            </a:prstGeom>
            <a:solidFill>
              <a:srgbClr val="FF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11272" name="Oval 6"/>
            <p:cNvSpPr>
              <a:spLocks noChangeArrowheads="1"/>
            </p:cNvSpPr>
            <p:nvPr/>
          </p:nvSpPr>
          <p:spPr bwMode="auto">
            <a:xfrm>
              <a:off x="2160" y="2256"/>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nvGrpSpPr>
            <p:cNvPr id="11273" name="Group 8"/>
            <p:cNvGrpSpPr>
              <a:grpSpLocks/>
            </p:cNvGrpSpPr>
            <p:nvPr/>
          </p:nvGrpSpPr>
          <p:grpSpPr bwMode="auto">
            <a:xfrm>
              <a:off x="1008" y="2160"/>
              <a:ext cx="528" cy="336"/>
              <a:chOff x="1008" y="1104"/>
              <a:chExt cx="528" cy="336"/>
            </a:xfrm>
          </p:grpSpPr>
          <p:sp>
            <p:nvSpPr>
              <p:cNvPr id="11282" name="Oval 9"/>
              <p:cNvSpPr>
                <a:spLocks noChangeArrowheads="1"/>
              </p:cNvSpPr>
              <p:nvPr/>
            </p:nvSpPr>
            <p:spPr bwMode="auto">
              <a:xfrm>
                <a:off x="1008" y="1104"/>
                <a:ext cx="528" cy="3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11283" name="Oval 10"/>
              <p:cNvSpPr>
                <a:spLocks noChangeArrowheads="1"/>
              </p:cNvSpPr>
              <p:nvPr/>
            </p:nvSpPr>
            <p:spPr bwMode="auto">
              <a:xfrm>
                <a:off x="1152" y="1248"/>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11284" name="Oval 11"/>
              <p:cNvSpPr>
                <a:spLocks noChangeArrowheads="1"/>
              </p:cNvSpPr>
              <p:nvPr/>
            </p:nvSpPr>
            <p:spPr bwMode="auto">
              <a:xfrm>
                <a:off x="1344" y="1248"/>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sp>
          <p:nvSpPr>
            <p:cNvPr id="11274" name="Oval 13"/>
            <p:cNvSpPr>
              <a:spLocks noChangeArrowheads="1"/>
            </p:cNvSpPr>
            <p:nvPr/>
          </p:nvSpPr>
          <p:spPr bwMode="auto">
            <a:xfrm>
              <a:off x="3168" y="2208"/>
              <a:ext cx="240" cy="240"/>
            </a:xfrm>
            <a:prstGeom prst="ellipse">
              <a:avLst/>
            </a:prstGeom>
            <a:solidFill>
              <a:srgbClr val="FF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11275" name="Oval 14"/>
            <p:cNvSpPr>
              <a:spLocks noChangeArrowheads="1"/>
            </p:cNvSpPr>
            <p:nvPr/>
          </p:nvSpPr>
          <p:spPr bwMode="auto">
            <a:xfrm>
              <a:off x="3264" y="2304"/>
              <a:ext cx="48" cy="48"/>
            </a:xfrm>
            <a:prstGeom prst="ellipse">
              <a:avLst/>
            </a:prstGeom>
            <a:solidFill>
              <a:schemeClr val="tx1"/>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11276" name="Oval 15"/>
            <p:cNvSpPr>
              <a:spLocks noChangeArrowheads="1"/>
            </p:cNvSpPr>
            <p:nvPr/>
          </p:nvSpPr>
          <p:spPr bwMode="auto">
            <a:xfrm>
              <a:off x="4128" y="2208"/>
              <a:ext cx="240" cy="240"/>
            </a:xfrm>
            <a:prstGeom prst="ellipse">
              <a:avLst/>
            </a:prstGeom>
            <a:solidFill>
              <a:srgbClr val="FFFF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nvGrpSpPr>
            <p:cNvPr id="11277" name="Group 16"/>
            <p:cNvGrpSpPr>
              <a:grpSpLocks/>
            </p:cNvGrpSpPr>
            <p:nvPr/>
          </p:nvGrpSpPr>
          <p:grpSpPr bwMode="auto">
            <a:xfrm>
              <a:off x="3648" y="2208"/>
              <a:ext cx="240" cy="240"/>
              <a:chOff x="3168" y="1200"/>
              <a:chExt cx="240" cy="240"/>
            </a:xfrm>
          </p:grpSpPr>
          <p:sp>
            <p:nvSpPr>
              <p:cNvPr id="11280" name="Oval 17"/>
              <p:cNvSpPr>
                <a:spLocks noChangeArrowheads="1"/>
              </p:cNvSpPr>
              <p:nvPr/>
            </p:nvSpPr>
            <p:spPr bwMode="auto">
              <a:xfrm>
                <a:off x="3168" y="1200"/>
                <a:ext cx="240" cy="240"/>
              </a:xfrm>
              <a:prstGeom prst="ellipse">
                <a:avLst/>
              </a:prstGeom>
              <a:solidFill>
                <a:srgbClr val="FF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11281" name="Oval 18"/>
              <p:cNvSpPr>
                <a:spLocks noChangeArrowheads="1"/>
              </p:cNvSpPr>
              <p:nvPr/>
            </p:nvSpPr>
            <p:spPr bwMode="auto">
              <a:xfrm>
                <a:off x="3264" y="1296"/>
                <a:ext cx="48" cy="48"/>
              </a:xfrm>
              <a:prstGeom prst="ellipse">
                <a:avLst/>
              </a:prstGeom>
              <a:solidFill>
                <a:srgbClr val="FF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sp>
          <p:nvSpPr>
            <p:cNvPr id="11278" name="Oval 41"/>
            <p:cNvSpPr>
              <a:spLocks noChangeArrowheads="1"/>
            </p:cNvSpPr>
            <p:nvPr/>
          </p:nvSpPr>
          <p:spPr bwMode="auto">
            <a:xfrm>
              <a:off x="4224" y="2304"/>
              <a:ext cx="48" cy="48"/>
            </a:xfrm>
            <a:prstGeom prst="ellipse">
              <a:avLst/>
            </a:prstGeom>
            <a:solidFill>
              <a:srgbClr val="000000"/>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11279" name="Oval 42"/>
            <p:cNvSpPr>
              <a:spLocks noChangeArrowheads="1"/>
            </p:cNvSpPr>
            <p:nvPr/>
          </p:nvSpPr>
          <p:spPr bwMode="auto">
            <a:xfrm>
              <a:off x="3744" y="2304"/>
              <a:ext cx="48" cy="48"/>
            </a:xfrm>
            <a:prstGeom prst="ellipse">
              <a:avLst/>
            </a:prstGeom>
            <a:solidFill>
              <a:schemeClr val="tx1"/>
            </a:solidFill>
            <a:ln w="9525">
              <a:solidFill>
                <a:schemeClr val="tx1"/>
              </a:solidFill>
              <a:round/>
              <a:headEnd/>
              <a:tailEnd/>
            </a:ln>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026"/>
          <p:cNvSpPr>
            <a:spLocks noGrp="1" noChangeArrowheads="1"/>
          </p:cNvSpPr>
          <p:nvPr>
            <p:ph type="title"/>
          </p:nvPr>
        </p:nvSpPr>
        <p:spPr>
          <a:xfrm>
            <a:off x="685800" y="76200"/>
            <a:ext cx="7772400" cy="838200"/>
          </a:xfrm>
        </p:spPr>
        <p:txBody>
          <a:bodyPr/>
          <a:lstStyle/>
          <a:p>
            <a:r>
              <a:rPr lang="it-IT" altLang="en-US" dirty="0" err="1">
                <a:ea typeface="MS PGothic" charset="-128"/>
              </a:rPr>
              <a:t>Ethylene</a:t>
            </a:r>
            <a:endParaRPr lang="it-IT" altLang="en-US" dirty="0">
              <a:ea typeface="MS PGothic" charset="-128"/>
            </a:endParaRPr>
          </a:p>
        </p:txBody>
      </p:sp>
      <p:grpSp>
        <p:nvGrpSpPr>
          <p:cNvPr id="12291" name="Gruppo 2"/>
          <p:cNvGrpSpPr>
            <a:grpSpLocks/>
          </p:cNvGrpSpPr>
          <p:nvPr/>
        </p:nvGrpSpPr>
        <p:grpSpPr bwMode="auto">
          <a:xfrm>
            <a:off x="1011238" y="996950"/>
            <a:ext cx="8137525" cy="5861050"/>
            <a:chOff x="1011546" y="996950"/>
            <a:chExt cx="8136904" cy="5861050"/>
          </a:xfrm>
        </p:grpSpPr>
        <p:pic>
          <p:nvPicPr>
            <p:cNvPr id="12292" name="Picture 1050" descr="fig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996950"/>
              <a:ext cx="647700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CasellaDiTesto 4"/>
            <p:cNvSpPr txBox="1">
              <a:spLocks noChangeArrowheads="1"/>
            </p:cNvSpPr>
            <p:nvPr/>
          </p:nvSpPr>
          <p:spPr bwMode="auto">
            <a:xfrm>
              <a:off x="1011546" y="5842337"/>
              <a:ext cx="8136904" cy="10156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r>
                <a:rPr lang="it-IT" altLang="it-IT" sz="2000"/>
                <a:t>Atomic orbitals sp</a:t>
              </a:r>
              <a:r>
                <a:rPr lang="it-IT" altLang="it-IT" sz="2000" baseline="30000"/>
                <a:t>2</a:t>
              </a:r>
              <a:r>
                <a:rPr lang="it-IT" altLang="it-IT" sz="2000"/>
                <a:t>. a) transversal section and approximated shape</a:t>
              </a:r>
            </a:p>
            <a:p>
              <a:pPr eaLnBrk="1" hangingPunct="1"/>
              <a:r>
                <a:rPr lang="it-IT" altLang="it-IT" sz="2000"/>
                <a:t>b) simplified sketch of the orbital (the small lobe is omitted)</a:t>
              </a:r>
            </a:p>
            <a:p>
              <a:pPr eaLnBrk="1" hangingPunct="1"/>
              <a:r>
                <a:rPr lang="it-IT" altLang="it-IT" sz="2000"/>
                <a:t>c) three orbitals with their axis oriented in the direction of tetrahedron axes. </a:t>
              </a:r>
              <a:endParaRPr lang="en-US" altLang="it-IT" sz="2000">
                <a:latin typeface="Symbol" charset="2"/>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uppo 2"/>
          <p:cNvGrpSpPr>
            <a:grpSpLocks/>
          </p:cNvGrpSpPr>
          <p:nvPr/>
        </p:nvGrpSpPr>
        <p:grpSpPr bwMode="auto">
          <a:xfrm>
            <a:off x="3059113" y="5016500"/>
            <a:ext cx="6481762" cy="1766888"/>
            <a:chOff x="2771800" y="4800600"/>
            <a:chExt cx="6840630" cy="1906588"/>
          </a:xfrm>
        </p:grpSpPr>
        <p:pic>
          <p:nvPicPr>
            <p:cNvPr id="13322" name="Picture 6" descr="fig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4800600"/>
              <a:ext cx="6553200" cy="190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CasellaDiTesto 9"/>
            <p:cNvSpPr txBox="1">
              <a:spLocks noChangeArrowheads="1"/>
            </p:cNvSpPr>
            <p:nvPr/>
          </p:nvSpPr>
          <p:spPr bwMode="auto">
            <a:xfrm>
              <a:off x="2771800" y="6217515"/>
              <a:ext cx="6840630" cy="3653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algn="ctr" eaLnBrk="1" hangingPunct="1"/>
              <a:r>
                <a:rPr lang="it-IT" altLang="it-IT" sz="1600" dirty="0" err="1"/>
                <a:t>Shape</a:t>
              </a:r>
              <a:r>
                <a:rPr lang="it-IT" altLang="it-IT" sz="1600" dirty="0"/>
                <a:t> and </a:t>
              </a:r>
              <a:r>
                <a:rPr lang="it-IT" altLang="it-IT" sz="1600" dirty="0" err="1"/>
                <a:t>size</a:t>
              </a:r>
              <a:r>
                <a:rPr lang="it-IT" altLang="it-IT" sz="1600" dirty="0"/>
                <a:t> of </a:t>
              </a:r>
              <a:r>
                <a:rPr lang="it-IT" altLang="it-IT" sz="1600" dirty="0" err="1"/>
                <a:t>ethylene</a:t>
              </a:r>
              <a:r>
                <a:rPr lang="it-IT" altLang="it-IT" sz="1600" dirty="0"/>
                <a:t> </a:t>
              </a:r>
              <a:r>
                <a:rPr lang="it-IT" altLang="it-IT" sz="1600" dirty="0" err="1"/>
                <a:t>molecule</a:t>
              </a:r>
              <a:endParaRPr lang="en-US" altLang="it-IT" sz="1600" dirty="0">
                <a:latin typeface="Symbol" charset="2"/>
              </a:endParaRPr>
            </a:p>
          </p:txBody>
        </p:sp>
      </p:grpSp>
      <p:sp>
        <p:nvSpPr>
          <p:cNvPr id="13315" name="Rectangle 2"/>
          <p:cNvSpPr>
            <a:spLocks noGrp="1" noChangeArrowheads="1"/>
          </p:cNvSpPr>
          <p:nvPr>
            <p:ph type="title"/>
          </p:nvPr>
        </p:nvSpPr>
        <p:spPr>
          <a:xfrm>
            <a:off x="685800" y="76200"/>
            <a:ext cx="7772400" cy="838200"/>
          </a:xfrm>
        </p:spPr>
        <p:txBody>
          <a:bodyPr/>
          <a:lstStyle/>
          <a:p>
            <a:r>
              <a:rPr lang="it-IT" altLang="en-US" dirty="0" err="1">
                <a:ea typeface="MS PGothic" charset="-128"/>
              </a:rPr>
              <a:t>Ehtylene</a:t>
            </a:r>
            <a:endParaRPr lang="it-IT" altLang="en-US" dirty="0">
              <a:ea typeface="MS PGothic" charset="-128"/>
            </a:endParaRPr>
          </a:p>
        </p:txBody>
      </p:sp>
      <p:sp>
        <p:nvSpPr>
          <p:cNvPr id="13316" name="Text Box 5"/>
          <p:cNvSpPr txBox="1">
            <a:spLocks noChangeArrowheads="1"/>
          </p:cNvSpPr>
          <p:nvPr/>
        </p:nvSpPr>
        <p:spPr bwMode="auto">
          <a:xfrm>
            <a:off x="609600" y="1066800"/>
            <a:ext cx="81692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pPr>
            <a:r>
              <a:rPr lang="it-IT" altLang="en-US" sz="2200"/>
              <a:t>Besides the three </a:t>
            </a:r>
            <a:r>
              <a:rPr lang="it-IT" altLang="en-US" sz="2200">
                <a:latin typeface="Symbol" charset="2"/>
              </a:rPr>
              <a:t>s</a:t>
            </a:r>
            <a:r>
              <a:rPr lang="it-IT" altLang="en-US" sz="2200"/>
              <a:t> bonds coming from the superposition of the hybrid orbitals sp</a:t>
            </a:r>
            <a:r>
              <a:rPr lang="it-IT" altLang="en-US" sz="2200" baseline="30000"/>
              <a:t>2</a:t>
            </a:r>
            <a:r>
              <a:rPr lang="it-IT" altLang="en-US" sz="2200"/>
              <a:t> there is still an electron available a p orbital in each carbon atom.</a:t>
            </a:r>
          </a:p>
          <a:p>
            <a:pPr eaLnBrk="1" hangingPunct="1">
              <a:spcBef>
                <a:spcPct val="0"/>
              </a:spcBef>
            </a:pPr>
            <a:r>
              <a:rPr lang="it-IT" altLang="en-US" sz="2200"/>
              <a:t>The superposition of these two p orbitals produces a new </a:t>
            </a:r>
            <a:r>
              <a:rPr lang="it-IT" altLang="en-US" sz="2200" u="sng"/>
              <a:t>bond called  </a:t>
            </a:r>
            <a:r>
              <a:rPr lang="it-IT" altLang="en-US" sz="2200" u="sng">
                <a:latin typeface="Symbol" charset="2"/>
              </a:rPr>
              <a:t>p</a:t>
            </a:r>
            <a:r>
              <a:rPr lang="it-IT" altLang="en-US" sz="2200"/>
              <a:t>, characterized by two electron clouds above and below the </a:t>
            </a:r>
            <a:r>
              <a:rPr lang="it-IT" altLang="en-US" sz="2200">
                <a:latin typeface="Symbol" charset="2"/>
              </a:rPr>
              <a:t>s</a:t>
            </a:r>
            <a:r>
              <a:rPr lang="it-IT" altLang="en-US" sz="2200"/>
              <a:t> bond between the two carbon atoms</a:t>
            </a:r>
          </a:p>
        </p:txBody>
      </p:sp>
      <p:sp>
        <p:nvSpPr>
          <p:cNvPr id="13317" name="Text Box 8"/>
          <p:cNvSpPr txBox="1">
            <a:spLocks noChangeArrowheads="1"/>
          </p:cNvSpPr>
          <p:nvPr/>
        </p:nvSpPr>
        <p:spPr bwMode="auto">
          <a:xfrm>
            <a:off x="6096000" y="3124200"/>
            <a:ext cx="2754313" cy="830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2000">
                <a:latin typeface="Symbol" charset="2"/>
              </a:rPr>
              <a:t>s</a:t>
            </a:r>
            <a:r>
              <a:rPr lang="it-IT" altLang="en-US">
                <a:sym typeface="Wingdings" charset="2"/>
              </a:rPr>
              <a:t> </a:t>
            </a:r>
            <a:r>
              <a:rPr lang="it-IT" altLang="en-US"/>
              <a:t>E= 95 kcal/mole</a:t>
            </a:r>
          </a:p>
          <a:p>
            <a:pPr eaLnBrk="1" hangingPunct="1">
              <a:spcBef>
                <a:spcPct val="0"/>
              </a:spcBef>
              <a:buFontTx/>
              <a:buNone/>
            </a:pPr>
            <a:r>
              <a:rPr lang="it-IT" altLang="en-US" sz="2000">
                <a:latin typeface="Symbol" charset="2"/>
              </a:rPr>
              <a:t>p</a:t>
            </a:r>
            <a:r>
              <a:rPr lang="it-IT" altLang="en-US"/>
              <a:t> </a:t>
            </a:r>
            <a:r>
              <a:rPr lang="it-IT" altLang="en-US">
                <a:sym typeface="Wingdings" charset="2"/>
              </a:rPr>
              <a:t></a:t>
            </a:r>
            <a:r>
              <a:rPr lang="it-IT" altLang="en-US"/>
              <a:t>E= 48 kcal/mole</a:t>
            </a:r>
          </a:p>
        </p:txBody>
      </p:sp>
      <p:grpSp>
        <p:nvGrpSpPr>
          <p:cNvPr id="13318" name="Gruppo 1"/>
          <p:cNvGrpSpPr>
            <a:grpSpLocks/>
          </p:cNvGrpSpPr>
          <p:nvPr/>
        </p:nvGrpSpPr>
        <p:grpSpPr bwMode="auto">
          <a:xfrm>
            <a:off x="184150" y="3092450"/>
            <a:ext cx="5486400" cy="2359025"/>
            <a:chOff x="304800" y="2974975"/>
            <a:chExt cx="5486400" cy="2359025"/>
          </a:xfrm>
        </p:grpSpPr>
        <p:pic>
          <p:nvPicPr>
            <p:cNvPr id="13320" name="Picture 4" descr="fig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974975"/>
              <a:ext cx="5486400" cy="23590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321" name="CasellaDiTesto 7"/>
            <p:cNvSpPr txBox="1">
              <a:spLocks noChangeArrowheads="1"/>
            </p:cNvSpPr>
            <p:nvPr/>
          </p:nvSpPr>
          <p:spPr bwMode="auto">
            <a:xfrm>
              <a:off x="304800" y="4383336"/>
              <a:ext cx="5472478"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r>
                <a:rPr lang="it-IT" altLang="it-IT" sz="1600" dirty="0" err="1"/>
                <a:t>Ethylene</a:t>
              </a:r>
              <a:r>
                <a:rPr lang="it-IT" altLang="it-IT" sz="1600" dirty="0"/>
                <a:t> </a:t>
              </a:r>
              <a:r>
                <a:rPr lang="it-IT" altLang="it-IT" sz="1600" dirty="0" err="1"/>
                <a:t>molecule</a:t>
              </a:r>
              <a:r>
                <a:rPr lang="it-IT" altLang="it-IT" sz="1600" dirty="0"/>
                <a:t>: Double bond C=C. </a:t>
              </a:r>
              <a:r>
                <a:rPr lang="it-IT" altLang="it-IT" sz="1600" dirty="0" err="1"/>
                <a:t>Superposition</a:t>
              </a:r>
              <a:r>
                <a:rPr lang="it-IT" altLang="it-IT" sz="1600" dirty="0"/>
                <a:t> of </a:t>
              </a:r>
              <a:r>
                <a:rPr lang="it-IT" altLang="it-IT" sz="1600" dirty="0" err="1"/>
                <a:t>p</a:t>
              </a:r>
              <a:r>
                <a:rPr lang="it-IT" altLang="it-IT" sz="1600" dirty="0"/>
                <a:t> </a:t>
              </a:r>
              <a:r>
                <a:rPr lang="it-IT" altLang="it-IT" sz="1600" dirty="0" err="1"/>
                <a:t>orbitals</a:t>
              </a:r>
              <a:r>
                <a:rPr lang="it-IT" altLang="it-IT" sz="1600" dirty="0"/>
                <a:t> </a:t>
              </a:r>
              <a:r>
                <a:rPr lang="it-IT" altLang="it-IT" sz="1600" dirty="0" err="1"/>
                <a:t>generates</a:t>
              </a:r>
              <a:r>
                <a:rPr lang="it-IT" altLang="it-IT" sz="1600" dirty="0"/>
                <a:t> the </a:t>
              </a:r>
              <a:r>
                <a:rPr lang="it-IT" altLang="it-IT" sz="1600" dirty="0" err="1">
                  <a:latin typeface="Symbol" charset="2"/>
                </a:rPr>
                <a:t>p</a:t>
              </a:r>
              <a:r>
                <a:rPr lang="it-IT" altLang="it-IT" sz="1600" dirty="0"/>
                <a:t> bond with </a:t>
              </a:r>
              <a:r>
                <a:rPr lang="it-IT" altLang="it-IT" sz="1600" dirty="0" err="1"/>
                <a:t>electrons</a:t>
              </a:r>
              <a:r>
                <a:rPr lang="it-IT" altLang="it-IT" sz="1600" dirty="0"/>
                <a:t> </a:t>
              </a:r>
              <a:r>
                <a:rPr lang="it-IT" altLang="it-IT" sz="1600" dirty="0" err="1"/>
                <a:t>above</a:t>
              </a:r>
              <a:r>
                <a:rPr lang="it-IT" altLang="it-IT" sz="1600" dirty="0"/>
                <a:t> and </a:t>
              </a:r>
              <a:r>
                <a:rPr lang="it-IT" altLang="it-IT" sz="1600" dirty="0" err="1"/>
                <a:t>below</a:t>
              </a:r>
              <a:r>
                <a:rPr lang="it-IT" altLang="it-IT" sz="1600" dirty="0"/>
                <a:t> the </a:t>
              </a:r>
              <a:r>
                <a:rPr lang="it-IT" altLang="it-IT" sz="1600" dirty="0" err="1"/>
                <a:t>plane</a:t>
              </a:r>
              <a:r>
                <a:rPr lang="it-IT" altLang="it-IT" sz="1600" dirty="0"/>
                <a:t>  of the </a:t>
              </a:r>
              <a:r>
                <a:rPr lang="it-IT" altLang="it-IT" sz="1600" dirty="0" err="1"/>
                <a:t>molecule</a:t>
              </a:r>
              <a:endParaRPr lang="en-US" altLang="it-IT" sz="1600" dirty="0">
                <a:latin typeface="Symbol" charset="2"/>
              </a:endParaRPr>
            </a:p>
          </p:txBody>
        </p:sp>
      </p:grpSp>
      <p:sp>
        <p:nvSpPr>
          <p:cNvPr id="13319" name="Text Box 7"/>
          <p:cNvSpPr txBox="1">
            <a:spLocks noChangeArrowheads="1"/>
          </p:cNvSpPr>
          <p:nvPr/>
        </p:nvSpPr>
        <p:spPr bwMode="auto">
          <a:xfrm>
            <a:off x="0" y="5641975"/>
            <a:ext cx="5118100" cy="708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2000" dirty="0"/>
              <a:t>Double (and triple) bonds are </a:t>
            </a:r>
            <a:r>
              <a:rPr lang="it-IT" altLang="en-US" sz="2000" dirty="0" err="1"/>
              <a:t>called</a:t>
            </a:r>
            <a:r>
              <a:rPr lang="it-IT" altLang="en-US" sz="2000" dirty="0"/>
              <a:t> </a:t>
            </a:r>
            <a:r>
              <a:rPr lang="it-IT" altLang="en-US" sz="2000" u="sng" dirty="0" err="1"/>
              <a:t>unsaturated</a:t>
            </a:r>
            <a:endParaRPr lang="it-IT" altLang="en-US" sz="2000" u="sng" dirty="0"/>
          </a:p>
          <a:p>
            <a:pPr eaLnBrk="1" hangingPunct="1">
              <a:spcBef>
                <a:spcPct val="0"/>
              </a:spcBef>
              <a:buFontTx/>
              <a:buNone/>
            </a:pPr>
            <a:r>
              <a:rPr lang="it-IT" altLang="en-US" sz="2000" dirty="0">
                <a:solidFill>
                  <a:srgbClr val="FF3300"/>
                </a:solidFill>
              </a:rPr>
              <a:t>No </a:t>
            </a:r>
            <a:r>
              <a:rPr lang="it-IT" altLang="en-US" sz="2000" dirty="0" err="1">
                <a:solidFill>
                  <a:srgbClr val="FF3300"/>
                </a:solidFill>
              </a:rPr>
              <a:t>rotation</a:t>
            </a:r>
            <a:r>
              <a:rPr lang="it-IT" altLang="en-US" sz="2000" dirty="0">
                <a:solidFill>
                  <a:srgbClr val="FF3300"/>
                </a:solidFill>
              </a:rPr>
              <a:t> </a:t>
            </a:r>
            <a:r>
              <a:rPr lang="it-IT" altLang="en-US" sz="2000" dirty="0" err="1">
                <a:solidFill>
                  <a:srgbClr val="FF3300"/>
                </a:solidFill>
              </a:rPr>
              <a:t>is</a:t>
            </a:r>
            <a:r>
              <a:rPr lang="it-IT" altLang="en-US" sz="2000" dirty="0">
                <a:solidFill>
                  <a:srgbClr val="FF3300"/>
                </a:solidFill>
              </a:rPr>
              <a:t> </a:t>
            </a:r>
            <a:r>
              <a:rPr lang="it-IT" altLang="en-US" sz="2000" dirty="0" err="1">
                <a:solidFill>
                  <a:srgbClr val="FF3300"/>
                </a:solidFill>
              </a:rPr>
              <a:t>allowed</a:t>
            </a:r>
            <a:r>
              <a:rPr lang="it-IT" altLang="en-US" sz="2000" dirty="0">
                <a:solidFill>
                  <a:srgbClr val="FF3300"/>
                </a:solidFill>
              </a:rPr>
              <a:t> </a:t>
            </a:r>
            <a:r>
              <a:rPr lang="it-IT" altLang="en-US" sz="2000" dirty="0" err="1">
                <a:solidFill>
                  <a:srgbClr val="FF3300"/>
                </a:solidFill>
              </a:rPr>
              <a:t>when</a:t>
            </a:r>
            <a:r>
              <a:rPr lang="it-IT" altLang="en-US" sz="2000" dirty="0">
                <a:solidFill>
                  <a:srgbClr val="FF3300"/>
                </a:solidFill>
              </a:rPr>
              <a:t> a C=C </a:t>
            </a:r>
            <a:r>
              <a:rPr lang="it-IT" altLang="en-US" sz="2000" dirty="0" err="1">
                <a:solidFill>
                  <a:srgbClr val="FF3300"/>
                </a:solidFill>
              </a:rPr>
              <a:t>is</a:t>
            </a:r>
            <a:r>
              <a:rPr lang="it-IT" altLang="en-US" sz="2000" dirty="0">
                <a:solidFill>
                  <a:srgbClr val="FF3300"/>
                </a:solidFill>
              </a:rPr>
              <a:t> </a:t>
            </a:r>
            <a:r>
              <a:rPr lang="it-IT" altLang="en-US" sz="2000" dirty="0" err="1">
                <a:solidFill>
                  <a:srgbClr val="FF3300"/>
                </a:solidFill>
              </a:rPr>
              <a:t>present</a:t>
            </a:r>
            <a:endParaRPr lang="it-IT" altLang="en-US" sz="2000" dirty="0">
              <a:solidFill>
                <a:srgbClr val="FF33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p:txBody>
          <a:bodyPr/>
          <a:lstStyle/>
          <a:p>
            <a:endParaRPr lang="en-US" altLang="en-US">
              <a:ea typeface="MS PGothic" charset="-128"/>
            </a:endParaRPr>
          </a:p>
        </p:txBody>
      </p:sp>
      <p:pic>
        <p:nvPicPr>
          <p:cNvPr id="14339" name="Picture 4" descr="fig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143000"/>
            <a:ext cx="6807200" cy="250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6" descr="fig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4114800"/>
            <a:ext cx="6305550" cy="216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Rectangle 7"/>
          <p:cNvSpPr>
            <a:spLocks noGrp="1" noChangeArrowheads="1"/>
          </p:cNvSpPr>
          <p:nvPr>
            <p:ph type="title"/>
          </p:nvPr>
        </p:nvSpPr>
        <p:spPr>
          <a:xfrm>
            <a:off x="685800" y="76200"/>
            <a:ext cx="7772400" cy="838200"/>
          </a:xfrm>
          <a:noFill/>
        </p:spPr>
        <p:txBody>
          <a:bodyPr/>
          <a:lstStyle/>
          <a:p>
            <a:r>
              <a:rPr lang="it-IT" altLang="en-US" dirty="0" err="1">
                <a:ea typeface="MS PGothic" charset="-128"/>
              </a:rPr>
              <a:t>Ethylene</a:t>
            </a:r>
            <a:endParaRPr lang="it-IT" altLang="en-US" dirty="0">
              <a:ea typeface="MS PGothic"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3400" y="228600"/>
            <a:ext cx="7772400" cy="762000"/>
          </a:xfrm>
          <a:noFill/>
        </p:spPr>
        <p:txBody>
          <a:bodyPr/>
          <a:lstStyle/>
          <a:p>
            <a:r>
              <a:rPr lang="it-IT" altLang="en-US" sz="2800">
                <a:ea typeface="MS PGothic" charset="-128"/>
              </a:rPr>
              <a:t>Benzene </a:t>
            </a:r>
            <a:r>
              <a:rPr lang="it-IT" altLang="en-US">
                <a:ea typeface="MS PGothic" charset="-128"/>
              </a:rPr>
              <a:t>C</a:t>
            </a:r>
            <a:r>
              <a:rPr lang="it-IT" altLang="en-US" baseline="-25000">
                <a:ea typeface="MS PGothic" charset="-128"/>
              </a:rPr>
              <a:t>6</a:t>
            </a:r>
            <a:r>
              <a:rPr lang="it-IT" altLang="en-US">
                <a:ea typeface="MS PGothic" charset="-128"/>
              </a:rPr>
              <a:t>H</a:t>
            </a:r>
            <a:r>
              <a:rPr lang="it-IT" altLang="en-US" baseline="-25000">
                <a:ea typeface="MS PGothic" charset="-128"/>
              </a:rPr>
              <a:t>6 </a:t>
            </a:r>
          </a:p>
        </p:txBody>
      </p:sp>
      <p:sp>
        <p:nvSpPr>
          <p:cNvPr id="15363" name="Rectangle 3"/>
          <p:cNvSpPr>
            <a:spLocks noGrp="1" noChangeArrowheads="1"/>
          </p:cNvSpPr>
          <p:nvPr>
            <p:ph type="body" idx="1"/>
          </p:nvPr>
        </p:nvSpPr>
        <p:spPr>
          <a:xfrm>
            <a:off x="74625" y="1143000"/>
            <a:ext cx="8686800" cy="762000"/>
          </a:xfrm>
          <a:noFill/>
        </p:spPr>
        <p:txBody>
          <a:bodyPr/>
          <a:lstStyle/>
          <a:p>
            <a:pPr>
              <a:lnSpc>
                <a:spcPct val="120000"/>
              </a:lnSpc>
              <a:buFontTx/>
              <a:buNone/>
            </a:pPr>
            <a:r>
              <a:rPr lang="it-IT" altLang="en-US" sz="2000" dirty="0">
                <a:ea typeface="MS PGothic" charset="-128"/>
              </a:rPr>
              <a:t>In </a:t>
            </a:r>
            <a:r>
              <a:rPr lang="it-IT" altLang="en-US" sz="2000" dirty="0" err="1">
                <a:ea typeface="MS PGothic" charset="-128"/>
              </a:rPr>
              <a:t>every</a:t>
            </a:r>
            <a:r>
              <a:rPr lang="it-IT" altLang="en-US" sz="2000" dirty="0">
                <a:ea typeface="MS PGothic" charset="-128"/>
              </a:rPr>
              <a:t> Carbon </a:t>
            </a:r>
            <a:r>
              <a:rPr lang="it-IT" altLang="en-US" sz="2000" dirty="0" err="1">
                <a:ea typeface="MS PGothic" charset="-128"/>
              </a:rPr>
              <a:t>atom</a:t>
            </a:r>
            <a:r>
              <a:rPr lang="it-IT" altLang="en-US" sz="2000" dirty="0">
                <a:ea typeface="MS PGothic" charset="-128"/>
              </a:rPr>
              <a:t> 3 sp</a:t>
            </a:r>
            <a:r>
              <a:rPr lang="it-IT" altLang="en-US" sz="2000" baseline="30000" dirty="0">
                <a:ea typeface="MS PGothic" charset="-128"/>
              </a:rPr>
              <a:t>2</a:t>
            </a:r>
            <a:r>
              <a:rPr lang="it-IT" altLang="en-US" sz="2000" dirty="0">
                <a:ea typeface="MS PGothic" charset="-128"/>
              </a:rPr>
              <a:t> </a:t>
            </a:r>
            <a:r>
              <a:rPr lang="it-IT" altLang="en-US" sz="2000" dirty="0" err="1">
                <a:ea typeface="MS PGothic" charset="-128"/>
              </a:rPr>
              <a:t>orbitals</a:t>
            </a:r>
            <a:r>
              <a:rPr lang="it-IT" altLang="en-US" sz="2000" dirty="0">
                <a:ea typeface="MS PGothic" charset="-128"/>
              </a:rPr>
              <a:t>  over a </a:t>
            </a:r>
            <a:r>
              <a:rPr lang="it-IT" altLang="en-US" sz="2000" dirty="0" err="1">
                <a:ea typeface="MS PGothic" charset="-128"/>
              </a:rPr>
              <a:t>total</a:t>
            </a:r>
            <a:r>
              <a:rPr lang="it-IT" altLang="en-US" sz="2000" dirty="0">
                <a:ea typeface="MS PGothic" charset="-128"/>
              </a:rPr>
              <a:t> of 4 are </a:t>
            </a:r>
            <a:r>
              <a:rPr lang="it-IT" altLang="en-US" sz="2000" dirty="0" err="1">
                <a:ea typeface="MS PGothic" charset="-128"/>
              </a:rPr>
              <a:t>used</a:t>
            </a:r>
            <a:r>
              <a:rPr lang="it-IT" altLang="en-US" sz="2000" dirty="0">
                <a:ea typeface="MS PGothic" charset="-128"/>
              </a:rPr>
              <a:t> for </a:t>
            </a:r>
            <a:r>
              <a:rPr lang="it-IT" altLang="en-US" sz="2000" dirty="0" err="1">
                <a:latin typeface="Symbol" charset="2"/>
                <a:ea typeface="Symbol" charset="2"/>
                <a:cs typeface="Symbol" charset="2"/>
              </a:rPr>
              <a:t>s</a:t>
            </a:r>
            <a:r>
              <a:rPr lang="it-IT" altLang="en-US" sz="2000" dirty="0" err="1">
                <a:ea typeface="MS PGothic" charset="-128"/>
              </a:rPr>
              <a:t>-type</a:t>
            </a:r>
            <a:r>
              <a:rPr lang="it-IT" altLang="en-US" sz="2000" dirty="0">
                <a:ea typeface="MS PGothic" charset="-128"/>
              </a:rPr>
              <a:t> bonds.</a:t>
            </a:r>
          </a:p>
          <a:p>
            <a:pPr>
              <a:lnSpc>
                <a:spcPct val="120000"/>
              </a:lnSpc>
              <a:buFontTx/>
              <a:buNone/>
            </a:pPr>
            <a:r>
              <a:rPr lang="it-IT" altLang="en-US" sz="2000" dirty="0">
                <a:ea typeface="MS PGothic" charset="-128"/>
              </a:rPr>
              <a:t> </a:t>
            </a:r>
          </a:p>
          <a:p>
            <a:pPr>
              <a:lnSpc>
                <a:spcPct val="120000"/>
              </a:lnSpc>
              <a:buFontTx/>
              <a:buNone/>
            </a:pPr>
            <a:endParaRPr lang="it-IT" altLang="en-US" sz="2000" i="1" dirty="0">
              <a:ea typeface="MS PGothic" charset="-128"/>
            </a:endParaRPr>
          </a:p>
          <a:p>
            <a:pPr>
              <a:lnSpc>
                <a:spcPct val="90000"/>
              </a:lnSpc>
              <a:buFontTx/>
              <a:buNone/>
            </a:pPr>
            <a:endParaRPr lang="it-IT" altLang="en-US" sz="1200" i="1" dirty="0">
              <a:latin typeface="Arial" charset="0"/>
              <a:ea typeface="MS PGothic" charset="-128"/>
            </a:endParaRPr>
          </a:p>
          <a:p>
            <a:pPr>
              <a:lnSpc>
                <a:spcPct val="90000"/>
              </a:lnSpc>
              <a:buFontTx/>
              <a:buNone/>
            </a:pPr>
            <a:endParaRPr lang="it-IT" altLang="en-US" sz="1200" i="1" dirty="0">
              <a:latin typeface="Arial" charset="0"/>
              <a:ea typeface="MS PGothic" charset="-128"/>
            </a:endParaRPr>
          </a:p>
        </p:txBody>
      </p:sp>
      <p:grpSp>
        <p:nvGrpSpPr>
          <p:cNvPr id="15364" name="Group 4"/>
          <p:cNvGrpSpPr>
            <a:grpSpLocks/>
          </p:cNvGrpSpPr>
          <p:nvPr/>
        </p:nvGrpSpPr>
        <p:grpSpPr bwMode="auto">
          <a:xfrm>
            <a:off x="990600" y="1981200"/>
            <a:ext cx="2438400" cy="2667000"/>
            <a:chOff x="432" y="1584"/>
            <a:chExt cx="1536" cy="1680"/>
          </a:xfrm>
        </p:grpSpPr>
        <p:sp>
          <p:nvSpPr>
            <p:cNvPr id="15393" name="AutoShape 5"/>
            <p:cNvSpPr>
              <a:spLocks noChangeArrowheads="1"/>
            </p:cNvSpPr>
            <p:nvPr/>
          </p:nvSpPr>
          <p:spPr bwMode="auto">
            <a:xfrm rot="5400000">
              <a:off x="788" y="2077"/>
              <a:ext cx="768" cy="632"/>
            </a:xfrm>
            <a:prstGeom prst="hexagon">
              <a:avLst>
                <a:gd name="adj" fmla="val 30380"/>
                <a:gd name="vf" fmla="val 11547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15394" name="Text Box 6"/>
            <p:cNvSpPr txBox="1">
              <a:spLocks noChangeArrowheads="1"/>
            </p:cNvSpPr>
            <p:nvPr/>
          </p:nvSpPr>
          <p:spPr bwMode="auto">
            <a:xfrm>
              <a:off x="1056" y="1872"/>
              <a:ext cx="240" cy="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Arial" charset="0"/>
                </a:rPr>
                <a:t>C</a:t>
              </a:r>
            </a:p>
          </p:txBody>
        </p:sp>
        <p:sp>
          <p:nvSpPr>
            <p:cNvPr id="15395" name="Text Box 7"/>
            <p:cNvSpPr txBox="1">
              <a:spLocks noChangeArrowheads="1"/>
            </p:cNvSpPr>
            <p:nvPr/>
          </p:nvSpPr>
          <p:spPr bwMode="auto">
            <a:xfrm>
              <a:off x="1392" y="2064"/>
              <a:ext cx="192" cy="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Arial" charset="0"/>
                </a:rPr>
                <a:t>C</a:t>
              </a:r>
            </a:p>
          </p:txBody>
        </p:sp>
        <p:sp>
          <p:nvSpPr>
            <p:cNvPr id="15396" name="Text Box 8"/>
            <p:cNvSpPr txBox="1">
              <a:spLocks noChangeArrowheads="1"/>
            </p:cNvSpPr>
            <p:nvPr/>
          </p:nvSpPr>
          <p:spPr bwMode="auto">
            <a:xfrm>
              <a:off x="1392" y="2448"/>
              <a:ext cx="192" cy="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Arial" charset="0"/>
                </a:rPr>
                <a:t>C</a:t>
              </a:r>
            </a:p>
          </p:txBody>
        </p:sp>
        <p:sp>
          <p:nvSpPr>
            <p:cNvPr id="15397" name="Text Box 9"/>
            <p:cNvSpPr txBox="1">
              <a:spLocks noChangeArrowheads="1"/>
            </p:cNvSpPr>
            <p:nvPr/>
          </p:nvSpPr>
          <p:spPr bwMode="auto">
            <a:xfrm>
              <a:off x="1056" y="2688"/>
              <a:ext cx="240" cy="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Arial" charset="0"/>
                </a:rPr>
                <a:t>C</a:t>
              </a:r>
            </a:p>
          </p:txBody>
        </p:sp>
        <p:sp>
          <p:nvSpPr>
            <p:cNvPr id="15398" name="Text Box 10"/>
            <p:cNvSpPr txBox="1">
              <a:spLocks noChangeArrowheads="1"/>
            </p:cNvSpPr>
            <p:nvPr/>
          </p:nvSpPr>
          <p:spPr bwMode="auto">
            <a:xfrm>
              <a:off x="720" y="2448"/>
              <a:ext cx="192" cy="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Arial" charset="0"/>
                </a:rPr>
                <a:t>C</a:t>
              </a:r>
            </a:p>
          </p:txBody>
        </p:sp>
        <p:sp>
          <p:nvSpPr>
            <p:cNvPr id="15399" name="Text Box 11"/>
            <p:cNvSpPr txBox="1">
              <a:spLocks noChangeArrowheads="1"/>
            </p:cNvSpPr>
            <p:nvPr/>
          </p:nvSpPr>
          <p:spPr bwMode="auto">
            <a:xfrm>
              <a:off x="720" y="2016"/>
              <a:ext cx="192" cy="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Arial" charset="0"/>
                </a:rPr>
                <a:t>C</a:t>
              </a:r>
            </a:p>
          </p:txBody>
        </p:sp>
        <p:sp>
          <p:nvSpPr>
            <p:cNvPr id="15400" name="Line 12"/>
            <p:cNvSpPr>
              <a:spLocks noChangeShapeType="1"/>
            </p:cNvSpPr>
            <p:nvPr/>
          </p:nvSpPr>
          <p:spPr bwMode="auto">
            <a:xfrm flipV="1">
              <a:off x="1200" y="1776"/>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5401" name="Text Box 13"/>
            <p:cNvSpPr txBox="1">
              <a:spLocks noChangeArrowheads="1"/>
            </p:cNvSpPr>
            <p:nvPr/>
          </p:nvSpPr>
          <p:spPr bwMode="auto">
            <a:xfrm>
              <a:off x="1104" y="158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Arial" charset="0"/>
                </a:rPr>
                <a:t>H</a:t>
              </a:r>
            </a:p>
          </p:txBody>
        </p:sp>
        <p:sp>
          <p:nvSpPr>
            <p:cNvPr id="15402" name="Text Box 14"/>
            <p:cNvSpPr txBox="1">
              <a:spLocks noChangeArrowheads="1"/>
            </p:cNvSpPr>
            <p:nvPr/>
          </p:nvSpPr>
          <p:spPr bwMode="auto">
            <a:xfrm>
              <a:off x="1680" y="182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Arial" charset="0"/>
                </a:rPr>
                <a:t>H</a:t>
              </a:r>
            </a:p>
          </p:txBody>
        </p:sp>
        <p:sp>
          <p:nvSpPr>
            <p:cNvPr id="15403" name="Text Box 15"/>
            <p:cNvSpPr txBox="1">
              <a:spLocks noChangeArrowheads="1"/>
            </p:cNvSpPr>
            <p:nvPr/>
          </p:nvSpPr>
          <p:spPr bwMode="auto">
            <a:xfrm>
              <a:off x="1632" y="2592"/>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Arial" charset="0"/>
                </a:rPr>
                <a:t>H</a:t>
              </a:r>
            </a:p>
          </p:txBody>
        </p:sp>
        <p:sp>
          <p:nvSpPr>
            <p:cNvPr id="15404" name="Text Box 16"/>
            <p:cNvSpPr txBox="1">
              <a:spLocks noChangeArrowheads="1"/>
            </p:cNvSpPr>
            <p:nvPr/>
          </p:nvSpPr>
          <p:spPr bwMode="auto">
            <a:xfrm>
              <a:off x="1056" y="297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Arial" charset="0"/>
                </a:rPr>
                <a:t>H</a:t>
              </a:r>
            </a:p>
          </p:txBody>
        </p:sp>
        <p:sp>
          <p:nvSpPr>
            <p:cNvPr id="15405" name="Text Box 17"/>
            <p:cNvSpPr txBox="1">
              <a:spLocks noChangeArrowheads="1"/>
            </p:cNvSpPr>
            <p:nvPr/>
          </p:nvSpPr>
          <p:spPr bwMode="auto">
            <a:xfrm>
              <a:off x="432" y="254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Arial" charset="0"/>
                </a:rPr>
                <a:t>H</a:t>
              </a:r>
            </a:p>
          </p:txBody>
        </p:sp>
        <p:sp>
          <p:nvSpPr>
            <p:cNvPr id="15406" name="Text Box 18"/>
            <p:cNvSpPr txBox="1">
              <a:spLocks noChangeArrowheads="1"/>
            </p:cNvSpPr>
            <p:nvPr/>
          </p:nvSpPr>
          <p:spPr bwMode="auto">
            <a:xfrm>
              <a:off x="432" y="192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Arial" charset="0"/>
                </a:rPr>
                <a:t>H</a:t>
              </a:r>
            </a:p>
          </p:txBody>
        </p:sp>
        <p:sp>
          <p:nvSpPr>
            <p:cNvPr id="15407" name="Line 19"/>
            <p:cNvSpPr>
              <a:spLocks noChangeShapeType="1"/>
            </p:cNvSpPr>
            <p:nvPr/>
          </p:nvSpPr>
          <p:spPr bwMode="auto">
            <a:xfrm flipH="1" flipV="1">
              <a:off x="624" y="2064"/>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5408" name="Line 20"/>
            <p:cNvSpPr>
              <a:spLocks noChangeShapeType="1"/>
            </p:cNvSpPr>
            <p:nvPr/>
          </p:nvSpPr>
          <p:spPr bwMode="auto">
            <a:xfrm flipV="1">
              <a:off x="624" y="2640"/>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5409" name="Line 21"/>
            <p:cNvSpPr>
              <a:spLocks noChangeShapeType="1"/>
            </p:cNvSpPr>
            <p:nvPr/>
          </p:nvSpPr>
          <p:spPr bwMode="auto">
            <a:xfrm flipV="1">
              <a:off x="1584" y="2064"/>
              <a:ext cx="96"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5410" name="Line 22"/>
            <p:cNvSpPr>
              <a:spLocks noChangeShapeType="1"/>
            </p:cNvSpPr>
            <p:nvPr/>
          </p:nvSpPr>
          <p:spPr bwMode="auto">
            <a:xfrm flipH="1" flipV="1">
              <a:off x="1584" y="2640"/>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5411" name="Line 23"/>
            <p:cNvSpPr>
              <a:spLocks noChangeShapeType="1"/>
            </p:cNvSpPr>
            <p:nvPr/>
          </p:nvSpPr>
          <p:spPr bwMode="auto">
            <a:xfrm>
              <a:off x="1200" y="2928"/>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5412" name="Arc 24"/>
            <p:cNvSpPr>
              <a:spLocks/>
            </p:cNvSpPr>
            <p:nvPr/>
          </p:nvSpPr>
          <p:spPr bwMode="auto">
            <a:xfrm rot="21417131" flipV="1">
              <a:off x="1554" y="2090"/>
              <a:ext cx="174" cy="310"/>
            </a:xfrm>
            <a:custGeom>
              <a:avLst/>
              <a:gdLst>
                <a:gd name="T0" fmla="*/ 0 w 21600"/>
                <a:gd name="T1" fmla="*/ 0 h 33274"/>
                <a:gd name="T2" fmla="*/ 0 w 21600"/>
                <a:gd name="T3" fmla="*/ 0 h 33274"/>
                <a:gd name="T4" fmla="*/ 0 w 21600"/>
                <a:gd name="T5" fmla="*/ 0 h 33274"/>
                <a:gd name="T6" fmla="*/ 0 60000 65536"/>
                <a:gd name="T7" fmla="*/ 0 60000 65536"/>
                <a:gd name="T8" fmla="*/ 0 60000 65536"/>
                <a:gd name="T9" fmla="*/ 0 w 21600"/>
                <a:gd name="T10" fmla="*/ 0 h 33274"/>
                <a:gd name="T11" fmla="*/ 21600 w 21600"/>
                <a:gd name="T12" fmla="*/ 33274 h 33274"/>
              </a:gdLst>
              <a:ahLst/>
              <a:cxnLst>
                <a:cxn ang="T6">
                  <a:pos x="T0" y="T1"/>
                </a:cxn>
                <a:cxn ang="T7">
                  <a:pos x="T2" y="T3"/>
                </a:cxn>
                <a:cxn ang="T8">
                  <a:pos x="T4" y="T5"/>
                </a:cxn>
              </a:cxnLst>
              <a:rect l="T9" t="T10" r="T11" b="T12"/>
              <a:pathLst>
                <a:path w="21600" h="33274" fill="none" extrusionOk="0">
                  <a:moveTo>
                    <a:pt x="-1" y="0"/>
                  </a:moveTo>
                  <a:cubicBezTo>
                    <a:pt x="11929" y="0"/>
                    <a:pt x="21600" y="9670"/>
                    <a:pt x="21600" y="21600"/>
                  </a:cubicBezTo>
                  <a:cubicBezTo>
                    <a:pt x="21600" y="25739"/>
                    <a:pt x="20410" y="29791"/>
                    <a:pt x="18173" y="33274"/>
                  </a:cubicBezTo>
                </a:path>
                <a:path w="21600" h="33274" stroke="0" extrusionOk="0">
                  <a:moveTo>
                    <a:pt x="-1" y="0"/>
                  </a:moveTo>
                  <a:cubicBezTo>
                    <a:pt x="11929" y="0"/>
                    <a:pt x="21600" y="9670"/>
                    <a:pt x="21600" y="21600"/>
                  </a:cubicBezTo>
                  <a:cubicBezTo>
                    <a:pt x="21600" y="25739"/>
                    <a:pt x="20410" y="29791"/>
                    <a:pt x="18173" y="33274"/>
                  </a:cubicBezTo>
                  <a:lnTo>
                    <a:pt x="0" y="21600"/>
                  </a:lnTo>
                  <a:lnTo>
                    <a:pt x="-1" y="0"/>
                  </a:lnTo>
                  <a:close/>
                </a:path>
              </a:pathLst>
            </a:custGeom>
            <a:noFill/>
            <a:ln w="9525">
              <a:solidFill>
                <a:srgbClr val="FF0000"/>
              </a:solidFill>
              <a:round/>
              <a:headEnd type="stealth" w="sm" len="sm"/>
              <a:tailEnd type="none" w="sm" len="lg"/>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15413" name="Arc 25"/>
            <p:cNvSpPr>
              <a:spLocks/>
            </p:cNvSpPr>
            <p:nvPr/>
          </p:nvSpPr>
          <p:spPr bwMode="auto">
            <a:xfrm rot="-2927430">
              <a:off x="1396" y="1916"/>
              <a:ext cx="229" cy="237"/>
            </a:xfrm>
            <a:custGeom>
              <a:avLst/>
              <a:gdLst>
                <a:gd name="T0" fmla="*/ 0 w 23028"/>
                <a:gd name="T1" fmla="*/ 0 h 22552"/>
                <a:gd name="T2" fmla="*/ 0 w 23028"/>
                <a:gd name="T3" fmla="*/ 0 h 22552"/>
                <a:gd name="T4" fmla="*/ 0 w 23028"/>
                <a:gd name="T5" fmla="*/ 0 h 22552"/>
                <a:gd name="T6" fmla="*/ 0 60000 65536"/>
                <a:gd name="T7" fmla="*/ 0 60000 65536"/>
                <a:gd name="T8" fmla="*/ 0 60000 65536"/>
                <a:gd name="T9" fmla="*/ 0 w 23028"/>
                <a:gd name="T10" fmla="*/ 0 h 22552"/>
                <a:gd name="T11" fmla="*/ 23028 w 23028"/>
                <a:gd name="T12" fmla="*/ 22552 h 22552"/>
              </a:gdLst>
              <a:ahLst/>
              <a:cxnLst>
                <a:cxn ang="T6">
                  <a:pos x="T0" y="T1"/>
                </a:cxn>
                <a:cxn ang="T7">
                  <a:pos x="T2" y="T3"/>
                </a:cxn>
                <a:cxn ang="T8">
                  <a:pos x="T4" y="T5"/>
                </a:cxn>
              </a:cxnLst>
              <a:rect l="T9" t="T10" r="T11" b="T12"/>
              <a:pathLst>
                <a:path w="23028" h="22552" fill="none" extrusionOk="0">
                  <a:moveTo>
                    <a:pt x="0" y="47"/>
                  </a:moveTo>
                  <a:cubicBezTo>
                    <a:pt x="475" y="15"/>
                    <a:pt x="951" y="-1"/>
                    <a:pt x="1428" y="0"/>
                  </a:cubicBezTo>
                  <a:cubicBezTo>
                    <a:pt x="13357" y="0"/>
                    <a:pt x="23028" y="9670"/>
                    <a:pt x="23028" y="21600"/>
                  </a:cubicBezTo>
                  <a:cubicBezTo>
                    <a:pt x="23028" y="21917"/>
                    <a:pt x="23021" y="22234"/>
                    <a:pt x="23007" y="22552"/>
                  </a:cubicBezTo>
                </a:path>
                <a:path w="23028" h="22552" stroke="0" extrusionOk="0">
                  <a:moveTo>
                    <a:pt x="0" y="47"/>
                  </a:moveTo>
                  <a:cubicBezTo>
                    <a:pt x="475" y="15"/>
                    <a:pt x="951" y="-1"/>
                    <a:pt x="1428" y="0"/>
                  </a:cubicBezTo>
                  <a:cubicBezTo>
                    <a:pt x="13357" y="0"/>
                    <a:pt x="23028" y="9670"/>
                    <a:pt x="23028" y="21600"/>
                  </a:cubicBezTo>
                  <a:cubicBezTo>
                    <a:pt x="23028" y="21917"/>
                    <a:pt x="23021" y="22234"/>
                    <a:pt x="23007" y="22552"/>
                  </a:cubicBezTo>
                  <a:lnTo>
                    <a:pt x="1428" y="21600"/>
                  </a:lnTo>
                  <a:lnTo>
                    <a:pt x="0" y="47"/>
                  </a:lnTo>
                  <a:close/>
                </a:path>
              </a:pathLst>
            </a:custGeom>
            <a:noFill/>
            <a:ln w="9525">
              <a:solidFill>
                <a:srgbClr val="FF0000"/>
              </a:solidFill>
              <a:round/>
              <a:headEnd/>
              <a:tailEnd type="stealth" w="sm" len="lg"/>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15414" name="Arc 26"/>
            <p:cNvSpPr>
              <a:spLocks/>
            </p:cNvSpPr>
            <p:nvPr/>
          </p:nvSpPr>
          <p:spPr bwMode="auto">
            <a:xfrm rot="7336523" flipV="1">
              <a:off x="1268" y="2140"/>
              <a:ext cx="174" cy="310"/>
            </a:xfrm>
            <a:custGeom>
              <a:avLst/>
              <a:gdLst>
                <a:gd name="T0" fmla="*/ 0 w 21600"/>
                <a:gd name="T1" fmla="*/ 0 h 33274"/>
                <a:gd name="T2" fmla="*/ 0 w 21600"/>
                <a:gd name="T3" fmla="*/ 0 h 33274"/>
                <a:gd name="T4" fmla="*/ 0 w 21600"/>
                <a:gd name="T5" fmla="*/ 0 h 33274"/>
                <a:gd name="T6" fmla="*/ 0 60000 65536"/>
                <a:gd name="T7" fmla="*/ 0 60000 65536"/>
                <a:gd name="T8" fmla="*/ 0 60000 65536"/>
                <a:gd name="T9" fmla="*/ 0 w 21600"/>
                <a:gd name="T10" fmla="*/ 0 h 33274"/>
                <a:gd name="T11" fmla="*/ 21600 w 21600"/>
                <a:gd name="T12" fmla="*/ 33274 h 33274"/>
              </a:gdLst>
              <a:ahLst/>
              <a:cxnLst>
                <a:cxn ang="T6">
                  <a:pos x="T0" y="T1"/>
                </a:cxn>
                <a:cxn ang="T7">
                  <a:pos x="T2" y="T3"/>
                </a:cxn>
                <a:cxn ang="T8">
                  <a:pos x="T4" y="T5"/>
                </a:cxn>
              </a:cxnLst>
              <a:rect l="T9" t="T10" r="T11" b="T12"/>
              <a:pathLst>
                <a:path w="21600" h="33274" fill="none" extrusionOk="0">
                  <a:moveTo>
                    <a:pt x="-1" y="0"/>
                  </a:moveTo>
                  <a:cubicBezTo>
                    <a:pt x="11929" y="0"/>
                    <a:pt x="21600" y="9670"/>
                    <a:pt x="21600" y="21600"/>
                  </a:cubicBezTo>
                  <a:cubicBezTo>
                    <a:pt x="21600" y="25739"/>
                    <a:pt x="20410" y="29791"/>
                    <a:pt x="18173" y="33274"/>
                  </a:cubicBezTo>
                </a:path>
                <a:path w="21600" h="33274" stroke="0" extrusionOk="0">
                  <a:moveTo>
                    <a:pt x="-1" y="0"/>
                  </a:moveTo>
                  <a:cubicBezTo>
                    <a:pt x="11929" y="0"/>
                    <a:pt x="21600" y="9670"/>
                    <a:pt x="21600" y="21600"/>
                  </a:cubicBezTo>
                  <a:cubicBezTo>
                    <a:pt x="21600" y="25739"/>
                    <a:pt x="20410" y="29791"/>
                    <a:pt x="18173" y="33274"/>
                  </a:cubicBezTo>
                  <a:lnTo>
                    <a:pt x="0" y="21600"/>
                  </a:lnTo>
                  <a:lnTo>
                    <a:pt x="-1" y="0"/>
                  </a:lnTo>
                  <a:close/>
                </a:path>
              </a:pathLst>
            </a:custGeom>
            <a:noFill/>
            <a:ln w="9525">
              <a:solidFill>
                <a:srgbClr val="FF0000"/>
              </a:solidFill>
              <a:round/>
              <a:headEnd type="stealth" w="sm" len="sm"/>
              <a:tailEnd type="none" w="sm" len="lg"/>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grpSp>
      <p:sp>
        <p:nvSpPr>
          <p:cNvPr id="15365" name="Text Box 27"/>
          <p:cNvSpPr txBox="1">
            <a:spLocks noChangeArrowheads="1"/>
          </p:cNvSpPr>
          <p:nvPr/>
        </p:nvSpPr>
        <p:spPr bwMode="auto">
          <a:xfrm>
            <a:off x="2743200" y="3429000"/>
            <a:ext cx="914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sz="1800">
                <a:solidFill>
                  <a:srgbClr val="FF0000"/>
                </a:solidFill>
                <a:latin typeface="Arial" charset="0"/>
              </a:rPr>
              <a:t>120°</a:t>
            </a:r>
          </a:p>
        </p:txBody>
      </p:sp>
      <p:sp>
        <p:nvSpPr>
          <p:cNvPr id="15366" name="Text Box 28"/>
          <p:cNvSpPr txBox="1">
            <a:spLocks noChangeArrowheads="1"/>
          </p:cNvSpPr>
          <p:nvPr/>
        </p:nvSpPr>
        <p:spPr bwMode="auto">
          <a:xfrm>
            <a:off x="3886200" y="1866900"/>
            <a:ext cx="48006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en-GB" altLang="en-US" sz="2000" dirty="0"/>
              <a:t>The </a:t>
            </a:r>
            <a:r>
              <a:rPr lang="en-GB" altLang="ja-JP" sz="2000" dirty="0"/>
              <a:t>p orbital, not hybridized, is orthogonal to the plane of </a:t>
            </a:r>
            <a:r>
              <a:rPr lang="en-GB" altLang="ja-JP" sz="2000" dirty="0">
                <a:sym typeface="Symbol" charset="2"/>
              </a:rPr>
              <a:t>sp</a:t>
            </a:r>
            <a:r>
              <a:rPr lang="en-GB" altLang="ja-JP" sz="2000" baseline="30000" dirty="0">
                <a:sym typeface="Symbol" charset="2"/>
              </a:rPr>
              <a:t>2</a:t>
            </a:r>
            <a:r>
              <a:rPr lang="en-GB" altLang="ja-JP" sz="2000" dirty="0">
                <a:sym typeface="Symbol" charset="2"/>
              </a:rPr>
              <a:t>, (see ethylene) hence  to the molecule plane</a:t>
            </a:r>
          </a:p>
          <a:p>
            <a:pPr eaLnBrk="1" hangingPunct="1">
              <a:spcBef>
                <a:spcPct val="50000"/>
              </a:spcBef>
              <a:buFontTx/>
              <a:buNone/>
            </a:pPr>
            <a:r>
              <a:rPr lang="en-GB" sz="2000" dirty="0"/>
              <a:t>Each p orbital is at the same distance from the other 2 non-hybridized of the adjacent C atoms: the probability of form a bond </a:t>
            </a:r>
            <a:r>
              <a:rPr lang="en-GB" altLang="en-US" sz="2000" dirty="0">
                <a:latin typeface="Symbol" charset="2"/>
                <a:sym typeface="Symbol" charset="2"/>
              </a:rPr>
              <a:t>p</a:t>
            </a:r>
            <a:r>
              <a:rPr lang="en-GB" altLang="en-US" sz="2000" dirty="0">
                <a:latin typeface="Arial" charset="0"/>
                <a:sym typeface="Symbol" charset="2"/>
              </a:rPr>
              <a:t> </a:t>
            </a:r>
            <a:r>
              <a:rPr lang="en-GB" altLang="en-US" sz="2000" dirty="0">
                <a:sym typeface="Symbol" charset="2"/>
              </a:rPr>
              <a:t>with these adjacent atoms is the same.</a:t>
            </a:r>
          </a:p>
          <a:p>
            <a:pPr eaLnBrk="1" hangingPunct="1">
              <a:spcBef>
                <a:spcPct val="50000"/>
              </a:spcBef>
              <a:buFontTx/>
              <a:buNone/>
            </a:pPr>
            <a:r>
              <a:rPr lang="en-GB" altLang="en-US" sz="2000" dirty="0">
                <a:sym typeface="Symbol" charset="2"/>
              </a:rPr>
              <a:t>The C</a:t>
            </a:r>
            <a:r>
              <a:rPr lang="en-GB" altLang="en-US" sz="2000" baseline="-25000" dirty="0">
                <a:sym typeface="Symbol" charset="2"/>
              </a:rPr>
              <a:t>6</a:t>
            </a:r>
            <a:r>
              <a:rPr lang="en-GB" altLang="en-US" sz="2000" dirty="0">
                <a:sym typeface="Symbol" charset="2"/>
              </a:rPr>
              <a:t>H</a:t>
            </a:r>
            <a:r>
              <a:rPr lang="en-GB" altLang="en-US" sz="2000" baseline="-25000" dirty="0">
                <a:sym typeface="Symbol" charset="2"/>
              </a:rPr>
              <a:t>6</a:t>
            </a:r>
            <a:r>
              <a:rPr lang="en-GB" altLang="en-US" sz="2000" dirty="0">
                <a:sym typeface="Symbol" charset="2"/>
              </a:rPr>
              <a:t> molecule </a:t>
            </a:r>
            <a:r>
              <a:rPr lang="en-GB" sz="2000" dirty="0"/>
              <a:t>resonates between these two energetically equal forms</a:t>
            </a:r>
            <a:r>
              <a:rPr lang="en-GB" altLang="en-US" sz="2000" dirty="0">
                <a:sym typeface="Symbol" charset="2"/>
              </a:rPr>
              <a:t>:</a:t>
            </a:r>
          </a:p>
        </p:txBody>
      </p:sp>
      <p:grpSp>
        <p:nvGrpSpPr>
          <p:cNvPr id="15367" name="Group 54"/>
          <p:cNvGrpSpPr>
            <a:grpSpLocks/>
          </p:cNvGrpSpPr>
          <p:nvPr/>
        </p:nvGrpSpPr>
        <p:grpSpPr bwMode="auto">
          <a:xfrm>
            <a:off x="3733800" y="4648200"/>
            <a:ext cx="4343400" cy="2209800"/>
            <a:chOff x="2352" y="2544"/>
            <a:chExt cx="2736" cy="1392"/>
          </a:xfrm>
        </p:grpSpPr>
        <p:sp>
          <p:nvSpPr>
            <p:cNvPr id="15368" name="AutoShape 29"/>
            <p:cNvSpPr>
              <a:spLocks noChangeArrowheads="1"/>
            </p:cNvSpPr>
            <p:nvPr/>
          </p:nvSpPr>
          <p:spPr bwMode="auto">
            <a:xfrm rot="3600000">
              <a:off x="2430" y="2958"/>
              <a:ext cx="637" cy="551"/>
            </a:xfrm>
            <a:prstGeom prst="hexagon">
              <a:avLst>
                <a:gd name="adj" fmla="val 28902"/>
                <a:gd name="vf" fmla="val 11547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15369" name="Freeform 30"/>
            <p:cNvSpPr>
              <a:spLocks/>
            </p:cNvSpPr>
            <p:nvPr/>
          </p:nvSpPr>
          <p:spPr bwMode="auto">
            <a:xfrm rot="-9822837">
              <a:off x="2544" y="2784"/>
              <a:ext cx="123" cy="367"/>
            </a:xfrm>
            <a:custGeom>
              <a:avLst/>
              <a:gdLst>
                <a:gd name="T0" fmla="*/ 0 w 944"/>
                <a:gd name="T1" fmla="*/ 2 h 1200"/>
                <a:gd name="T2" fmla="*/ 0 w 944"/>
                <a:gd name="T3" fmla="*/ 1 h 1200"/>
                <a:gd name="T4" fmla="*/ 0 w 944"/>
                <a:gd name="T5" fmla="*/ 1 h 1200"/>
                <a:gd name="T6" fmla="*/ 0 w 944"/>
                <a:gd name="T7" fmla="*/ 0 h 1200"/>
                <a:gd name="T8" fmla="*/ 0 w 944"/>
                <a:gd name="T9" fmla="*/ 0 h 1200"/>
                <a:gd name="T10" fmla="*/ 0 w 944"/>
                <a:gd name="T11" fmla="*/ 2 h 1200"/>
                <a:gd name="T12" fmla="*/ 0 w 944"/>
                <a:gd name="T13" fmla="*/ 3 h 1200"/>
                <a:gd name="T14" fmla="*/ 0 w 944"/>
                <a:gd name="T15" fmla="*/ 3 h 1200"/>
                <a:gd name="T16" fmla="*/ 0 w 944"/>
                <a:gd name="T17" fmla="*/ 3 h 1200"/>
                <a:gd name="T18" fmla="*/ 0 w 944"/>
                <a:gd name="T19" fmla="*/ 2 h 1200"/>
                <a:gd name="T20" fmla="*/ 0 w 944"/>
                <a:gd name="T21" fmla="*/ 2 h 1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4"/>
                <a:gd name="T34" fmla="*/ 0 h 1200"/>
                <a:gd name="T35" fmla="*/ 944 w 944"/>
                <a:gd name="T36" fmla="*/ 1200 h 12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4" h="1200">
                  <a:moveTo>
                    <a:pt x="432" y="624"/>
                  </a:moveTo>
                  <a:cubicBezTo>
                    <a:pt x="304" y="536"/>
                    <a:pt x="168" y="456"/>
                    <a:pt x="96" y="384"/>
                  </a:cubicBezTo>
                  <a:cubicBezTo>
                    <a:pt x="24" y="312"/>
                    <a:pt x="0" y="240"/>
                    <a:pt x="0" y="192"/>
                  </a:cubicBezTo>
                  <a:cubicBezTo>
                    <a:pt x="0" y="144"/>
                    <a:pt x="56" y="112"/>
                    <a:pt x="96" y="96"/>
                  </a:cubicBezTo>
                  <a:cubicBezTo>
                    <a:pt x="136" y="80"/>
                    <a:pt x="176" y="0"/>
                    <a:pt x="240" y="96"/>
                  </a:cubicBezTo>
                  <a:cubicBezTo>
                    <a:pt x="304" y="192"/>
                    <a:pt x="416" y="504"/>
                    <a:pt x="480" y="672"/>
                  </a:cubicBezTo>
                  <a:cubicBezTo>
                    <a:pt x="544" y="840"/>
                    <a:pt x="568" y="1016"/>
                    <a:pt x="624" y="1104"/>
                  </a:cubicBezTo>
                  <a:cubicBezTo>
                    <a:pt x="680" y="1192"/>
                    <a:pt x="768" y="1200"/>
                    <a:pt x="816" y="1200"/>
                  </a:cubicBezTo>
                  <a:cubicBezTo>
                    <a:pt x="864" y="1200"/>
                    <a:pt x="904" y="1152"/>
                    <a:pt x="912" y="1104"/>
                  </a:cubicBezTo>
                  <a:cubicBezTo>
                    <a:pt x="920" y="1056"/>
                    <a:pt x="944" y="992"/>
                    <a:pt x="864" y="912"/>
                  </a:cubicBezTo>
                  <a:cubicBezTo>
                    <a:pt x="784" y="832"/>
                    <a:pt x="560" y="712"/>
                    <a:pt x="432" y="624"/>
                  </a:cubicBezTo>
                  <a:close/>
                </a:path>
              </a:pathLst>
            </a:custGeom>
            <a:solidFill>
              <a:srgbClr val="FF6600"/>
            </a:solidFill>
            <a:ln w="9525">
              <a:solidFill>
                <a:schemeClr val="tx1"/>
              </a:solidFill>
              <a:round/>
              <a:headEnd/>
              <a:tailEnd/>
            </a:ln>
          </p:spPr>
          <p:txBody>
            <a:bodyPr/>
            <a:lstStyle/>
            <a:p>
              <a:endParaRPr lang="en-GB"/>
            </a:p>
          </p:txBody>
        </p:sp>
        <p:sp>
          <p:nvSpPr>
            <p:cNvPr id="15370" name="Freeform 31"/>
            <p:cNvSpPr>
              <a:spLocks/>
            </p:cNvSpPr>
            <p:nvPr/>
          </p:nvSpPr>
          <p:spPr bwMode="auto">
            <a:xfrm rot="-9822837">
              <a:off x="2832" y="2784"/>
              <a:ext cx="123" cy="367"/>
            </a:xfrm>
            <a:custGeom>
              <a:avLst/>
              <a:gdLst>
                <a:gd name="T0" fmla="*/ 0 w 944"/>
                <a:gd name="T1" fmla="*/ 2 h 1200"/>
                <a:gd name="T2" fmla="*/ 0 w 944"/>
                <a:gd name="T3" fmla="*/ 1 h 1200"/>
                <a:gd name="T4" fmla="*/ 0 w 944"/>
                <a:gd name="T5" fmla="*/ 1 h 1200"/>
                <a:gd name="T6" fmla="*/ 0 w 944"/>
                <a:gd name="T7" fmla="*/ 0 h 1200"/>
                <a:gd name="T8" fmla="*/ 0 w 944"/>
                <a:gd name="T9" fmla="*/ 0 h 1200"/>
                <a:gd name="T10" fmla="*/ 0 w 944"/>
                <a:gd name="T11" fmla="*/ 2 h 1200"/>
                <a:gd name="T12" fmla="*/ 0 w 944"/>
                <a:gd name="T13" fmla="*/ 3 h 1200"/>
                <a:gd name="T14" fmla="*/ 0 w 944"/>
                <a:gd name="T15" fmla="*/ 3 h 1200"/>
                <a:gd name="T16" fmla="*/ 0 w 944"/>
                <a:gd name="T17" fmla="*/ 3 h 1200"/>
                <a:gd name="T18" fmla="*/ 0 w 944"/>
                <a:gd name="T19" fmla="*/ 2 h 1200"/>
                <a:gd name="T20" fmla="*/ 0 w 944"/>
                <a:gd name="T21" fmla="*/ 2 h 1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4"/>
                <a:gd name="T34" fmla="*/ 0 h 1200"/>
                <a:gd name="T35" fmla="*/ 944 w 944"/>
                <a:gd name="T36" fmla="*/ 1200 h 12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4" h="1200">
                  <a:moveTo>
                    <a:pt x="432" y="624"/>
                  </a:moveTo>
                  <a:cubicBezTo>
                    <a:pt x="304" y="536"/>
                    <a:pt x="168" y="456"/>
                    <a:pt x="96" y="384"/>
                  </a:cubicBezTo>
                  <a:cubicBezTo>
                    <a:pt x="24" y="312"/>
                    <a:pt x="0" y="240"/>
                    <a:pt x="0" y="192"/>
                  </a:cubicBezTo>
                  <a:cubicBezTo>
                    <a:pt x="0" y="144"/>
                    <a:pt x="56" y="112"/>
                    <a:pt x="96" y="96"/>
                  </a:cubicBezTo>
                  <a:cubicBezTo>
                    <a:pt x="136" y="80"/>
                    <a:pt x="176" y="0"/>
                    <a:pt x="240" y="96"/>
                  </a:cubicBezTo>
                  <a:cubicBezTo>
                    <a:pt x="304" y="192"/>
                    <a:pt x="416" y="504"/>
                    <a:pt x="480" y="672"/>
                  </a:cubicBezTo>
                  <a:cubicBezTo>
                    <a:pt x="544" y="840"/>
                    <a:pt x="568" y="1016"/>
                    <a:pt x="624" y="1104"/>
                  </a:cubicBezTo>
                  <a:cubicBezTo>
                    <a:pt x="680" y="1192"/>
                    <a:pt x="768" y="1200"/>
                    <a:pt x="816" y="1200"/>
                  </a:cubicBezTo>
                  <a:cubicBezTo>
                    <a:pt x="864" y="1200"/>
                    <a:pt x="904" y="1152"/>
                    <a:pt x="912" y="1104"/>
                  </a:cubicBezTo>
                  <a:cubicBezTo>
                    <a:pt x="920" y="1056"/>
                    <a:pt x="944" y="992"/>
                    <a:pt x="864" y="912"/>
                  </a:cubicBezTo>
                  <a:cubicBezTo>
                    <a:pt x="784" y="832"/>
                    <a:pt x="560" y="712"/>
                    <a:pt x="432" y="624"/>
                  </a:cubicBezTo>
                  <a:close/>
                </a:path>
              </a:pathLst>
            </a:custGeom>
            <a:solidFill>
              <a:srgbClr val="FF6600"/>
            </a:solidFill>
            <a:ln w="9525">
              <a:solidFill>
                <a:schemeClr val="tx1"/>
              </a:solidFill>
              <a:round/>
              <a:headEnd/>
              <a:tailEnd/>
            </a:ln>
          </p:spPr>
          <p:txBody>
            <a:bodyPr/>
            <a:lstStyle/>
            <a:p>
              <a:endParaRPr lang="en-GB"/>
            </a:p>
          </p:txBody>
        </p:sp>
        <p:sp>
          <p:nvSpPr>
            <p:cNvPr id="15371" name="Freeform 32"/>
            <p:cNvSpPr>
              <a:spLocks/>
            </p:cNvSpPr>
            <p:nvPr/>
          </p:nvSpPr>
          <p:spPr bwMode="auto">
            <a:xfrm rot="-9822837">
              <a:off x="2997" y="3072"/>
              <a:ext cx="123" cy="367"/>
            </a:xfrm>
            <a:custGeom>
              <a:avLst/>
              <a:gdLst>
                <a:gd name="T0" fmla="*/ 0 w 944"/>
                <a:gd name="T1" fmla="*/ 2 h 1200"/>
                <a:gd name="T2" fmla="*/ 0 w 944"/>
                <a:gd name="T3" fmla="*/ 1 h 1200"/>
                <a:gd name="T4" fmla="*/ 0 w 944"/>
                <a:gd name="T5" fmla="*/ 1 h 1200"/>
                <a:gd name="T6" fmla="*/ 0 w 944"/>
                <a:gd name="T7" fmla="*/ 0 h 1200"/>
                <a:gd name="T8" fmla="*/ 0 w 944"/>
                <a:gd name="T9" fmla="*/ 0 h 1200"/>
                <a:gd name="T10" fmla="*/ 0 w 944"/>
                <a:gd name="T11" fmla="*/ 2 h 1200"/>
                <a:gd name="T12" fmla="*/ 0 w 944"/>
                <a:gd name="T13" fmla="*/ 3 h 1200"/>
                <a:gd name="T14" fmla="*/ 0 w 944"/>
                <a:gd name="T15" fmla="*/ 3 h 1200"/>
                <a:gd name="T16" fmla="*/ 0 w 944"/>
                <a:gd name="T17" fmla="*/ 3 h 1200"/>
                <a:gd name="T18" fmla="*/ 0 w 944"/>
                <a:gd name="T19" fmla="*/ 2 h 1200"/>
                <a:gd name="T20" fmla="*/ 0 w 944"/>
                <a:gd name="T21" fmla="*/ 2 h 1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4"/>
                <a:gd name="T34" fmla="*/ 0 h 1200"/>
                <a:gd name="T35" fmla="*/ 944 w 944"/>
                <a:gd name="T36" fmla="*/ 1200 h 12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4" h="1200">
                  <a:moveTo>
                    <a:pt x="432" y="624"/>
                  </a:moveTo>
                  <a:cubicBezTo>
                    <a:pt x="304" y="536"/>
                    <a:pt x="168" y="456"/>
                    <a:pt x="96" y="384"/>
                  </a:cubicBezTo>
                  <a:cubicBezTo>
                    <a:pt x="24" y="312"/>
                    <a:pt x="0" y="240"/>
                    <a:pt x="0" y="192"/>
                  </a:cubicBezTo>
                  <a:cubicBezTo>
                    <a:pt x="0" y="144"/>
                    <a:pt x="56" y="112"/>
                    <a:pt x="96" y="96"/>
                  </a:cubicBezTo>
                  <a:cubicBezTo>
                    <a:pt x="136" y="80"/>
                    <a:pt x="176" y="0"/>
                    <a:pt x="240" y="96"/>
                  </a:cubicBezTo>
                  <a:cubicBezTo>
                    <a:pt x="304" y="192"/>
                    <a:pt x="416" y="504"/>
                    <a:pt x="480" y="672"/>
                  </a:cubicBezTo>
                  <a:cubicBezTo>
                    <a:pt x="544" y="840"/>
                    <a:pt x="568" y="1016"/>
                    <a:pt x="624" y="1104"/>
                  </a:cubicBezTo>
                  <a:cubicBezTo>
                    <a:pt x="680" y="1192"/>
                    <a:pt x="768" y="1200"/>
                    <a:pt x="816" y="1200"/>
                  </a:cubicBezTo>
                  <a:cubicBezTo>
                    <a:pt x="864" y="1200"/>
                    <a:pt x="904" y="1152"/>
                    <a:pt x="912" y="1104"/>
                  </a:cubicBezTo>
                  <a:cubicBezTo>
                    <a:pt x="920" y="1056"/>
                    <a:pt x="944" y="992"/>
                    <a:pt x="864" y="912"/>
                  </a:cubicBezTo>
                  <a:cubicBezTo>
                    <a:pt x="784" y="832"/>
                    <a:pt x="560" y="712"/>
                    <a:pt x="432" y="624"/>
                  </a:cubicBezTo>
                  <a:close/>
                </a:path>
              </a:pathLst>
            </a:custGeom>
            <a:solidFill>
              <a:srgbClr val="FF6600"/>
            </a:solidFill>
            <a:ln w="9525">
              <a:solidFill>
                <a:schemeClr val="tx1"/>
              </a:solidFill>
              <a:round/>
              <a:headEnd/>
              <a:tailEnd/>
            </a:ln>
          </p:spPr>
          <p:txBody>
            <a:bodyPr/>
            <a:lstStyle/>
            <a:p>
              <a:endParaRPr lang="en-GB"/>
            </a:p>
          </p:txBody>
        </p:sp>
        <p:sp>
          <p:nvSpPr>
            <p:cNvPr id="15372" name="Freeform 33"/>
            <p:cNvSpPr>
              <a:spLocks/>
            </p:cNvSpPr>
            <p:nvPr/>
          </p:nvSpPr>
          <p:spPr bwMode="auto">
            <a:xfrm rot="-9822837">
              <a:off x="2832" y="3329"/>
              <a:ext cx="123" cy="367"/>
            </a:xfrm>
            <a:custGeom>
              <a:avLst/>
              <a:gdLst>
                <a:gd name="T0" fmla="*/ 0 w 944"/>
                <a:gd name="T1" fmla="*/ 2 h 1200"/>
                <a:gd name="T2" fmla="*/ 0 w 944"/>
                <a:gd name="T3" fmla="*/ 1 h 1200"/>
                <a:gd name="T4" fmla="*/ 0 w 944"/>
                <a:gd name="T5" fmla="*/ 1 h 1200"/>
                <a:gd name="T6" fmla="*/ 0 w 944"/>
                <a:gd name="T7" fmla="*/ 0 h 1200"/>
                <a:gd name="T8" fmla="*/ 0 w 944"/>
                <a:gd name="T9" fmla="*/ 0 h 1200"/>
                <a:gd name="T10" fmla="*/ 0 w 944"/>
                <a:gd name="T11" fmla="*/ 2 h 1200"/>
                <a:gd name="T12" fmla="*/ 0 w 944"/>
                <a:gd name="T13" fmla="*/ 3 h 1200"/>
                <a:gd name="T14" fmla="*/ 0 w 944"/>
                <a:gd name="T15" fmla="*/ 3 h 1200"/>
                <a:gd name="T16" fmla="*/ 0 w 944"/>
                <a:gd name="T17" fmla="*/ 3 h 1200"/>
                <a:gd name="T18" fmla="*/ 0 w 944"/>
                <a:gd name="T19" fmla="*/ 2 h 1200"/>
                <a:gd name="T20" fmla="*/ 0 w 944"/>
                <a:gd name="T21" fmla="*/ 2 h 1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4"/>
                <a:gd name="T34" fmla="*/ 0 h 1200"/>
                <a:gd name="T35" fmla="*/ 944 w 944"/>
                <a:gd name="T36" fmla="*/ 1200 h 12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4" h="1200">
                  <a:moveTo>
                    <a:pt x="432" y="624"/>
                  </a:moveTo>
                  <a:cubicBezTo>
                    <a:pt x="304" y="536"/>
                    <a:pt x="168" y="456"/>
                    <a:pt x="96" y="384"/>
                  </a:cubicBezTo>
                  <a:cubicBezTo>
                    <a:pt x="24" y="312"/>
                    <a:pt x="0" y="240"/>
                    <a:pt x="0" y="192"/>
                  </a:cubicBezTo>
                  <a:cubicBezTo>
                    <a:pt x="0" y="144"/>
                    <a:pt x="56" y="112"/>
                    <a:pt x="96" y="96"/>
                  </a:cubicBezTo>
                  <a:cubicBezTo>
                    <a:pt x="136" y="80"/>
                    <a:pt x="176" y="0"/>
                    <a:pt x="240" y="96"/>
                  </a:cubicBezTo>
                  <a:cubicBezTo>
                    <a:pt x="304" y="192"/>
                    <a:pt x="416" y="504"/>
                    <a:pt x="480" y="672"/>
                  </a:cubicBezTo>
                  <a:cubicBezTo>
                    <a:pt x="544" y="840"/>
                    <a:pt x="568" y="1016"/>
                    <a:pt x="624" y="1104"/>
                  </a:cubicBezTo>
                  <a:cubicBezTo>
                    <a:pt x="680" y="1192"/>
                    <a:pt x="768" y="1200"/>
                    <a:pt x="816" y="1200"/>
                  </a:cubicBezTo>
                  <a:cubicBezTo>
                    <a:pt x="864" y="1200"/>
                    <a:pt x="904" y="1152"/>
                    <a:pt x="912" y="1104"/>
                  </a:cubicBezTo>
                  <a:cubicBezTo>
                    <a:pt x="920" y="1056"/>
                    <a:pt x="944" y="992"/>
                    <a:pt x="864" y="912"/>
                  </a:cubicBezTo>
                  <a:cubicBezTo>
                    <a:pt x="784" y="832"/>
                    <a:pt x="560" y="712"/>
                    <a:pt x="432" y="624"/>
                  </a:cubicBezTo>
                  <a:close/>
                </a:path>
              </a:pathLst>
            </a:custGeom>
            <a:solidFill>
              <a:srgbClr val="FF6600"/>
            </a:solidFill>
            <a:ln w="9525">
              <a:solidFill>
                <a:schemeClr val="tx1"/>
              </a:solidFill>
              <a:round/>
              <a:headEnd/>
              <a:tailEnd/>
            </a:ln>
          </p:spPr>
          <p:txBody>
            <a:bodyPr/>
            <a:lstStyle/>
            <a:p>
              <a:endParaRPr lang="en-GB"/>
            </a:p>
          </p:txBody>
        </p:sp>
        <p:sp>
          <p:nvSpPr>
            <p:cNvPr id="15373" name="Freeform 34"/>
            <p:cNvSpPr>
              <a:spLocks/>
            </p:cNvSpPr>
            <p:nvPr/>
          </p:nvSpPr>
          <p:spPr bwMode="auto">
            <a:xfrm rot="-9822837">
              <a:off x="2517" y="3329"/>
              <a:ext cx="123" cy="367"/>
            </a:xfrm>
            <a:custGeom>
              <a:avLst/>
              <a:gdLst>
                <a:gd name="T0" fmla="*/ 0 w 944"/>
                <a:gd name="T1" fmla="*/ 2 h 1200"/>
                <a:gd name="T2" fmla="*/ 0 w 944"/>
                <a:gd name="T3" fmla="*/ 1 h 1200"/>
                <a:gd name="T4" fmla="*/ 0 w 944"/>
                <a:gd name="T5" fmla="*/ 1 h 1200"/>
                <a:gd name="T6" fmla="*/ 0 w 944"/>
                <a:gd name="T7" fmla="*/ 0 h 1200"/>
                <a:gd name="T8" fmla="*/ 0 w 944"/>
                <a:gd name="T9" fmla="*/ 0 h 1200"/>
                <a:gd name="T10" fmla="*/ 0 w 944"/>
                <a:gd name="T11" fmla="*/ 2 h 1200"/>
                <a:gd name="T12" fmla="*/ 0 w 944"/>
                <a:gd name="T13" fmla="*/ 3 h 1200"/>
                <a:gd name="T14" fmla="*/ 0 w 944"/>
                <a:gd name="T15" fmla="*/ 3 h 1200"/>
                <a:gd name="T16" fmla="*/ 0 w 944"/>
                <a:gd name="T17" fmla="*/ 3 h 1200"/>
                <a:gd name="T18" fmla="*/ 0 w 944"/>
                <a:gd name="T19" fmla="*/ 2 h 1200"/>
                <a:gd name="T20" fmla="*/ 0 w 944"/>
                <a:gd name="T21" fmla="*/ 2 h 1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4"/>
                <a:gd name="T34" fmla="*/ 0 h 1200"/>
                <a:gd name="T35" fmla="*/ 944 w 944"/>
                <a:gd name="T36" fmla="*/ 1200 h 12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4" h="1200">
                  <a:moveTo>
                    <a:pt x="432" y="624"/>
                  </a:moveTo>
                  <a:cubicBezTo>
                    <a:pt x="304" y="536"/>
                    <a:pt x="168" y="456"/>
                    <a:pt x="96" y="384"/>
                  </a:cubicBezTo>
                  <a:cubicBezTo>
                    <a:pt x="24" y="312"/>
                    <a:pt x="0" y="240"/>
                    <a:pt x="0" y="192"/>
                  </a:cubicBezTo>
                  <a:cubicBezTo>
                    <a:pt x="0" y="144"/>
                    <a:pt x="56" y="112"/>
                    <a:pt x="96" y="96"/>
                  </a:cubicBezTo>
                  <a:cubicBezTo>
                    <a:pt x="136" y="80"/>
                    <a:pt x="176" y="0"/>
                    <a:pt x="240" y="96"/>
                  </a:cubicBezTo>
                  <a:cubicBezTo>
                    <a:pt x="304" y="192"/>
                    <a:pt x="416" y="504"/>
                    <a:pt x="480" y="672"/>
                  </a:cubicBezTo>
                  <a:cubicBezTo>
                    <a:pt x="544" y="840"/>
                    <a:pt x="568" y="1016"/>
                    <a:pt x="624" y="1104"/>
                  </a:cubicBezTo>
                  <a:cubicBezTo>
                    <a:pt x="680" y="1192"/>
                    <a:pt x="768" y="1200"/>
                    <a:pt x="816" y="1200"/>
                  </a:cubicBezTo>
                  <a:cubicBezTo>
                    <a:pt x="864" y="1200"/>
                    <a:pt x="904" y="1152"/>
                    <a:pt x="912" y="1104"/>
                  </a:cubicBezTo>
                  <a:cubicBezTo>
                    <a:pt x="920" y="1056"/>
                    <a:pt x="944" y="992"/>
                    <a:pt x="864" y="912"/>
                  </a:cubicBezTo>
                  <a:cubicBezTo>
                    <a:pt x="784" y="832"/>
                    <a:pt x="560" y="712"/>
                    <a:pt x="432" y="624"/>
                  </a:cubicBezTo>
                  <a:close/>
                </a:path>
              </a:pathLst>
            </a:custGeom>
            <a:solidFill>
              <a:srgbClr val="FF6600"/>
            </a:solidFill>
            <a:ln w="9525">
              <a:solidFill>
                <a:schemeClr val="tx1"/>
              </a:solidFill>
              <a:round/>
              <a:headEnd/>
              <a:tailEnd/>
            </a:ln>
          </p:spPr>
          <p:txBody>
            <a:bodyPr/>
            <a:lstStyle/>
            <a:p>
              <a:endParaRPr lang="en-GB"/>
            </a:p>
          </p:txBody>
        </p:sp>
        <p:sp>
          <p:nvSpPr>
            <p:cNvPr id="15374" name="Freeform 35"/>
            <p:cNvSpPr>
              <a:spLocks/>
            </p:cNvSpPr>
            <p:nvPr/>
          </p:nvSpPr>
          <p:spPr bwMode="auto">
            <a:xfrm rot="-9822837">
              <a:off x="2352" y="3072"/>
              <a:ext cx="123" cy="367"/>
            </a:xfrm>
            <a:custGeom>
              <a:avLst/>
              <a:gdLst>
                <a:gd name="T0" fmla="*/ 0 w 944"/>
                <a:gd name="T1" fmla="*/ 2 h 1200"/>
                <a:gd name="T2" fmla="*/ 0 w 944"/>
                <a:gd name="T3" fmla="*/ 1 h 1200"/>
                <a:gd name="T4" fmla="*/ 0 w 944"/>
                <a:gd name="T5" fmla="*/ 1 h 1200"/>
                <a:gd name="T6" fmla="*/ 0 w 944"/>
                <a:gd name="T7" fmla="*/ 0 h 1200"/>
                <a:gd name="T8" fmla="*/ 0 w 944"/>
                <a:gd name="T9" fmla="*/ 0 h 1200"/>
                <a:gd name="T10" fmla="*/ 0 w 944"/>
                <a:gd name="T11" fmla="*/ 2 h 1200"/>
                <a:gd name="T12" fmla="*/ 0 w 944"/>
                <a:gd name="T13" fmla="*/ 3 h 1200"/>
                <a:gd name="T14" fmla="*/ 0 w 944"/>
                <a:gd name="T15" fmla="*/ 3 h 1200"/>
                <a:gd name="T16" fmla="*/ 0 w 944"/>
                <a:gd name="T17" fmla="*/ 3 h 1200"/>
                <a:gd name="T18" fmla="*/ 0 w 944"/>
                <a:gd name="T19" fmla="*/ 2 h 1200"/>
                <a:gd name="T20" fmla="*/ 0 w 944"/>
                <a:gd name="T21" fmla="*/ 2 h 1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4"/>
                <a:gd name="T34" fmla="*/ 0 h 1200"/>
                <a:gd name="T35" fmla="*/ 944 w 944"/>
                <a:gd name="T36" fmla="*/ 1200 h 12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4" h="1200">
                  <a:moveTo>
                    <a:pt x="432" y="624"/>
                  </a:moveTo>
                  <a:cubicBezTo>
                    <a:pt x="304" y="536"/>
                    <a:pt x="168" y="456"/>
                    <a:pt x="96" y="384"/>
                  </a:cubicBezTo>
                  <a:cubicBezTo>
                    <a:pt x="24" y="312"/>
                    <a:pt x="0" y="240"/>
                    <a:pt x="0" y="192"/>
                  </a:cubicBezTo>
                  <a:cubicBezTo>
                    <a:pt x="0" y="144"/>
                    <a:pt x="56" y="112"/>
                    <a:pt x="96" y="96"/>
                  </a:cubicBezTo>
                  <a:cubicBezTo>
                    <a:pt x="136" y="80"/>
                    <a:pt x="176" y="0"/>
                    <a:pt x="240" y="96"/>
                  </a:cubicBezTo>
                  <a:cubicBezTo>
                    <a:pt x="304" y="192"/>
                    <a:pt x="416" y="504"/>
                    <a:pt x="480" y="672"/>
                  </a:cubicBezTo>
                  <a:cubicBezTo>
                    <a:pt x="544" y="840"/>
                    <a:pt x="568" y="1016"/>
                    <a:pt x="624" y="1104"/>
                  </a:cubicBezTo>
                  <a:cubicBezTo>
                    <a:pt x="680" y="1192"/>
                    <a:pt x="768" y="1200"/>
                    <a:pt x="816" y="1200"/>
                  </a:cubicBezTo>
                  <a:cubicBezTo>
                    <a:pt x="864" y="1200"/>
                    <a:pt x="904" y="1152"/>
                    <a:pt x="912" y="1104"/>
                  </a:cubicBezTo>
                  <a:cubicBezTo>
                    <a:pt x="920" y="1056"/>
                    <a:pt x="944" y="992"/>
                    <a:pt x="864" y="912"/>
                  </a:cubicBezTo>
                  <a:cubicBezTo>
                    <a:pt x="784" y="832"/>
                    <a:pt x="560" y="712"/>
                    <a:pt x="432" y="624"/>
                  </a:cubicBezTo>
                  <a:close/>
                </a:path>
              </a:pathLst>
            </a:custGeom>
            <a:solidFill>
              <a:srgbClr val="FF6600"/>
            </a:solidFill>
            <a:ln w="9525">
              <a:solidFill>
                <a:schemeClr val="tx1"/>
              </a:solidFill>
              <a:round/>
              <a:headEnd/>
              <a:tailEnd/>
            </a:ln>
          </p:spPr>
          <p:txBody>
            <a:bodyPr/>
            <a:lstStyle/>
            <a:p>
              <a:endParaRPr lang="en-GB"/>
            </a:p>
          </p:txBody>
        </p:sp>
        <p:sp>
          <p:nvSpPr>
            <p:cNvPr id="15375" name="Line 36"/>
            <p:cNvSpPr>
              <a:spLocks noChangeShapeType="1"/>
            </p:cNvSpPr>
            <p:nvPr/>
          </p:nvSpPr>
          <p:spPr bwMode="auto">
            <a:xfrm flipV="1">
              <a:off x="2400" y="2784"/>
              <a:ext cx="192" cy="28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GB"/>
            </a:p>
          </p:txBody>
        </p:sp>
        <p:sp>
          <p:nvSpPr>
            <p:cNvPr id="15376" name="Line 37"/>
            <p:cNvSpPr>
              <a:spLocks noChangeShapeType="1"/>
            </p:cNvSpPr>
            <p:nvPr/>
          </p:nvSpPr>
          <p:spPr bwMode="auto">
            <a:xfrm>
              <a:off x="2928" y="2784"/>
              <a:ext cx="144" cy="24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GB"/>
            </a:p>
          </p:txBody>
        </p:sp>
        <p:sp>
          <p:nvSpPr>
            <p:cNvPr id="15377" name="Line 38"/>
            <p:cNvSpPr>
              <a:spLocks noChangeShapeType="1"/>
            </p:cNvSpPr>
            <p:nvPr/>
          </p:nvSpPr>
          <p:spPr bwMode="auto">
            <a:xfrm>
              <a:off x="2592" y="3696"/>
              <a:ext cx="288"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GB"/>
            </a:p>
          </p:txBody>
        </p:sp>
        <p:sp>
          <p:nvSpPr>
            <p:cNvPr id="15378" name="Line 39"/>
            <p:cNvSpPr>
              <a:spLocks noChangeShapeType="1"/>
            </p:cNvSpPr>
            <p:nvPr/>
          </p:nvSpPr>
          <p:spPr bwMode="auto">
            <a:xfrm>
              <a:off x="3360" y="3216"/>
              <a:ext cx="672"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5379" name="AutoShape 40"/>
            <p:cNvSpPr>
              <a:spLocks noChangeArrowheads="1"/>
            </p:cNvSpPr>
            <p:nvPr/>
          </p:nvSpPr>
          <p:spPr bwMode="auto">
            <a:xfrm rot="3600000">
              <a:off x="4398" y="2910"/>
              <a:ext cx="637" cy="551"/>
            </a:xfrm>
            <a:prstGeom prst="hexagon">
              <a:avLst>
                <a:gd name="adj" fmla="val 28902"/>
                <a:gd name="vf" fmla="val 11547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15380" name="Freeform 41"/>
            <p:cNvSpPr>
              <a:spLocks/>
            </p:cNvSpPr>
            <p:nvPr/>
          </p:nvSpPr>
          <p:spPr bwMode="auto">
            <a:xfrm rot="-9822837">
              <a:off x="4533" y="2784"/>
              <a:ext cx="123" cy="367"/>
            </a:xfrm>
            <a:custGeom>
              <a:avLst/>
              <a:gdLst>
                <a:gd name="T0" fmla="*/ 0 w 944"/>
                <a:gd name="T1" fmla="*/ 2 h 1200"/>
                <a:gd name="T2" fmla="*/ 0 w 944"/>
                <a:gd name="T3" fmla="*/ 1 h 1200"/>
                <a:gd name="T4" fmla="*/ 0 w 944"/>
                <a:gd name="T5" fmla="*/ 1 h 1200"/>
                <a:gd name="T6" fmla="*/ 0 w 944"/>
                <a:gd name="T7" fmla="*/ 0 h 1200"/>
                <a:gd name="T8" fmla="*/ 0 w 944"/>
                <a:gd name="T9" fmla="*/ 0 h 1200"/>
                <a:gd name="T10" fmla="*/ 0 w 944"/>
                <a:gd name="T11" fmla="*/ 2 h 1200"/>
                <a:gd name="T12" fmla="*/ 0 w 944"/>
                <a:gd name="T13" fmla="*/ 3 h 1200"/>
                <a:gd name="T14" fmla="*/ 0 w 944"/>
                <a:gd name="T15" fmla="*/ 3 h 1200"/>
                <a:gd name="T16" fmla="*/ 0 w 944"/>
                <a:gd name="T17" fmla="*/ 3 h 1200"/>
                <a:gd name="T18" fmla="*/ 0 w 944"/>
                <a:gd name="T19" fmla="*/ 2 h 1200"/>
                <a:gd name="T20" fmla="*/ 0 w 944"/>
                <a:gd name="T21" fmla="*/ 2 h 1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4"/>
                <a:gd name="T34" fmla="*/ 0 h 1200"/>
                <a:gd name="T35" fmla="*/ 944 w 944"/>
                <a:gd name="T36" fmla="*/ 1200 h 12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4" h="1200">
                  <a:moveTo>
                    <a:pt x="432" y="624"/>
                  </a:moveTo>
                  <a:cubicBezTo>
                    <a:pt x="304" y="536"/>
                    <a:pt x="168" y="456"/>
                    <a:pt x="96" y="384"/>
                  </a:cubicBezTo>
                  <a:cubicBezTo>
                    <a:pt x="24" y="312"/>
                    <a:pt x="0" y="240"/>
                    <a:pt x="0" y="192"/>
                  </a:cubicBezTo>
                  <a:cubicBezTo>
                    <a:pt x="0" y="144"/>
                    <a:pt x="56" y="112"/>
                    <a:pt x="96" y="96"/>
                  </a:cubicBezTo>
                  <a:cubicBezTo>
                    <a:pt x="136" y="80"/>
                    <a:pt x="176" y="0"/>
                    <a:pt x="240" y="96"/>
                  </a:cubicBezTo>
                  <a:cubicBezTo>
                    <a:pt x="304" y="192"/>
                    <a:pt x="416" y="504"/>
                    <a:pt x="480" y="672"/>
                  </a:cubicBezTo>
                  <a:cubicBezTo>
                    <a:pt x="544" y="840"/>
                    <a:pt x="568" y="1016"/>
                    <a:pt x="624" y="1104"/>
                  </a:cubicBezTo>
                  <a:cubicBezTo>
                    <a:pt x="680" y="1192"/>
                    <a:pt x="768" y="1200"/>
                    <a:pt x="816" y="1200"/>
                  </a:cubicBezTo>
                  <a:cubicBezTo>
                    <a:pt x="864" y="1200"/>
                    <a:pt x="904" y="1152"/>
                    <a:pt x="912" y="1104"/>
                  </a:cubicBezTo>
                  <a:cubicBezTo>
                    <a:pt x="920" y="1056"/>
                    <a:pt x="944" y="992"/>
                    <a:pt x="864" y="912"/>
                  </a:cubicBezTo>
                  <a:cubicBezTo>
                    <a:pt x="784" y="832"/>
                    <a:pt x="560" y="712"/>
                    <a:pt x="432" y="624"/>
                  </a:cubicBezTo>
                  <a:close/>
                </a:path>
              </a:pathLst>
            </a:custGeom>
            <a:solidFill>
              <a:srgbClr val="FF6600"/>
            </a:solidFill>
            <a:ln w="9525">
              <a:solidFill>
                <a:schemeClr val="tx1"/>
              </a:solidFill>
              <a:round/>
              <a:headEnd/>
              <a:tailEnd/>
            </a:ln>
          </p:spPr>
          <p:txBody>
            <a:bodyPr/>
            <a:lstStyle/>
            <a:p>
              <a:endParaRPr lang="en-GB"/>
            </a:p>
          </p:txBody>
        </p:sp>
        <p:sp>
          <p:nvSpPr>
            <p:cNvPr id="15381" name="Freeform 42"/>
            <p:cNvSpPr>
              <a:spLocks/>
            </p:cNvSpPr>
            <p:nvPr/>
          </p:nvSpPr>
          <p:spPr bwMode="auto">
            <a:xfrm rot="-9822837">
              <a:off x="4800" y="2784"/>
              <a:ext cx="123" cy="367"/>
            </a:xfrm>
            <a:custGeom>
              <a:avLst/>
              <a:gdLst>
                <a:gd name="T0" fmla="*/ 0 w 944"/>
                <a:gd name="T1" fmla="*/ 2 h 1200"/>
                <a:gd name="T2" fmla="*/ 0 w 944"/>
                <a:gd name="T3" fmla="*/ 1 h 1200"/>
                <a:gd name="T4" fmla="*/ 0 w 944"/>
                <a:gd name="T5" fmla="*/ 1 h 1200"/>
                <a:gd name="T6" fmla="*/ 0 w 944"/>
                <a:gd name="T7" fmla="*/ 0 h 1200"/>
                <a:gd name="T8" fmla="*/ 0 w 944"/>
                <a:gd name="T9" fmla="*/ 0 h 1200"/>
                <a:gd name="T10" fmla="*/ 0 w 944"/>
                <a:gd name="T11" fmla="*/ 2 h 1200"/>
                <a:gd name="T12" fmla="*/ 0 w 944"/>
                <a:gd name="T13" fmla="*/ 3 h 1200"/>
                <a:gd name="T14" fmla="*/ 0 w 944"/>
                <a:gd name="T15" fmla="*/ 3 h 1200"/>
                <a:gd name="T16" fmla="*/ 0 w 944"/>
                <a:gd name="T17" fmla="*/ 3 h 1200"/>
                <a:gd name="T18" fmla="*/ 0 w 944"/>
                <a:gd name="T19" fmla="*/ 2 h 1200"/>
                <a:gd name="T20" fmla="*/ 0 w 944"/>
                <a:gd name="T21" fmla="*/ 2 h 1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4"/>
                <a:gd name="T34" fmla="*/ 0 h 1200"/>
                <a:gd name="T35" fmla="*/ 944 w 944"/>
                <a:gd name="T36" fmla="*/ 1200 h 12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4" h="1200">
                  <a:moveTo>
                    <a:pt x="432" y="624"/>
                  </a:moveTo>
                  <a:cubicBezTo>
                    <a:pt x="304" y="536"/>
                    <a:pt x="168" y="456"/>
                    <a:pt x="96" y="384"/>
                  </a:cubicBezTo>
                  <a:cubicBezTo>
                    <a:pt x="24" y="312"/>
                    <a:pt x="0" y="240"/>
                    <a:pt x="0" y="192"/>
                  </a:cubicBezTo>
                  <a:cubicBezTo>
                    <a:pt x="0" y="144"/>
                    <a:pt x="56" y="112"/>
                    <a:pt x="96" y="96"/>
                  </a:cubicBezTo>
                  <a:cubicBezTo>
                    <a:pt x="136" y="80"/>
                    <a:pt x="176" y="0"/>
                    <a:pt x="240" y="96"/>
                  </a:cubicBezTo>
                  <a:cubicBezTo>
                    <a:pt x="304" y="192"/>
                    <a:pt x="416" y="504"/>
                    <a:pt x="480" y="672"/>
                  </a:cubicBezTo>
                  <a:cubicBezTo>
                    <a:pt x="544" y="840"/>
                    <a:pt x="568" y="1016"/>
                    <a:pt x="624" y="1104"/>
                  </a:cubicBezTo>
                  <a:cubicBezTo>
                    <a:pt x="680" y="1192"/>
                    <a:pt x="768" y="1200"/>
                    <a:pt x="816" y="1200"/>
                  </a:cubicBezTo>
                  <a:cubicBezTo>
                    <a:pt x="864" y="1200"/>
                    <a:pt x="904" y="1152"/>
                    <a:pt x="912" y="1104"/>
                  </a:cubicBezTo>
                  <a:cubicBezTo>
                    <a:pt x="920" y="1056"/>
                    <a:pt x="944" y="992"/>
                    <a:pt x="864" y="912"/>
                  </a:cubicBezTo>
                  <a:cubicBezTo>
                    <a:pt x="784" y="832"/>
                    <a:pt x="560" y="712"/>
                    <a:pt x="432" y="624"/>
                  </a:cubicBezTo>
                  <a:close/>
                </a:path>
              </a:pathLst>
            </a:custGeom>
            <a:solidFill>
              <a:srgbClr val="FF6600"/>
            </a:solidFill>
            <a:ln w="9525">
              <a:solidFill>
                <a:schemeClr val="tx1"/>
              </a:solidFill>
              <a:round/>
              <a:headEnd/>
              <a:tailEnd/>
            </a:ln>
          </p:spPr>
          <p:txBody>
            <a:bodyPr/>
            <a:lstStyle/>
            <a:p>
              <a:endParaRPr lang="en-GB"/>
            </a:p>
          </p:txBody>
        </p:sp>
        <p:sp>
          <p:nvSpPr>
            <p:cNvPr id="15382" name="Freeform 43"/>
            <p:cNvSpPr>
              <a:spLocks/>
            </p:cNvSpPr>
            <p:nvPr/>
          </p:nvSpPr>
          <p:spPr bwMode="auto">
            <a:xfrm rot="-9822837">
              <a:off x="4965" y="3024"/>
              <a:ext cx="123" cy="367"/>
            </a:xfrm>
            <a:custGeom>
              <a:avLst/>
              <a:gdLst>
                <a:gd name="T0" fmla="*/ 0 w 944"/>
                <a:gd name="T1" fmla="*/ 2 h 1200"/>
                <a:gd name="T2" fmla="*/ 0 w 944"/>
                <a:gd name="T3" fmla="*/ 1 h 1200"/>
                <a:gd name="T4" fmla="*/ 0 w 944"/>
                <a:gd name="T5" fmla="*/ 1 h 1200"/>
                <a:gd name="T6" fmla="*/ 0 w 944"/>
                <a:gd name="T7" fmla="*/ 0 h 1200"/>
                <a:gd name="T8" fmla="*/ 0 w 944"/>
                <a:gd name="T9" fmla="*/ 0 h 1200"/>
                <a:gd name="T10" fmla="*/ 0 w 944"/>
                <a:gd name="T11" fmla="*/ 2 h 1200"/>
                <a:gd name="T12" fmla="*/ 0 w 944"/>
                <a:gd name="T13" fmla="*/ 3 h 1200"/>
                <a:gd name="T14" fmla="*/ 0 w 944"/>
                <a:gd name="T15" fmla="*/ 3 h 1200"/>
                <a:gd name="T16" fmla="*/ 0 w 944"/>
                <a:gd name="T17" fmla="*/ 3 h 1200"/>
                <a:gd name="T18" fmla="*/ 0 w 944"/>
                <a:gd name="T19" fmla="*/ 2 h 1200"/>
                <a:gd name="T20" fmla="*/ 0 w 944"/>
                <a:gd name="T21" fmla="*/ 2 h 1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4"/>
                <a:gd name="T34" fmla="*/ 0 h 1200"/>
                <a:gd name="T35" fmla="*/ 944 w 944"/>
                <a:gd name="T36" fmla="*/ 1200 h 12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4" h="1200">
                  <a:moveTo>
                    <a:pt x="432" y="624"/>
                  </a:moveTo>
                  <a:cubicBezTo>
                    <a:pt x="304" y="536"/>
                    <a:pt x="168" y="456"/>
                    <a:pt x="96" y="384"/>
                  </a:cubicBezTo>
                  <a:cubicBezTo>
                    <a:pt x="24" y="312"/>
                    <a:pt x="0" y="240"/>
                    <a:pt x="0" y="192"/>
                  </a:cubicBezTo>
                  <a:cubicBezTo>
                    <a:pt x="0" y="144"/>
                    <a:pt x="56" y="112"/>
                    <a:pt x="96" y="96"/>
                  </a:cubicBezTo>
                  <a:cubicBezTo>
                    <a:pt x="136" y="80"/>
                    <a:pt x="176" y="0"/>
                    <a:pt x="240" y="96"/>
                  </a:cubicBezTo>
                  <a:cubicBezTo>
                    <a:pt x="304" y="192"/>
                    <a:pt x="416" y="504"/>
                    <a:pt x="480" y="672"/>
                  </a:cubicBezTo>
                  <a:cubicBezTo>
                    <a:pt x="544" y="840"/>
                    <a:pt x="568" y="1016"/>
                    <a:pt x="624" y="1104"/>
                  </a:cubicBezTo>
                  <a:cubicBezTo>
                    <a:pt x="680" y="1192"/>
                    <a:pt x="768" y="1200"/>
                    <a:pt x="816" y="1200"/>
                  </a:cubicBezTo>
                  <a:cubicBezTo>
                    <a:pt x="864" y="1200"/>
                    <a:pt x="904" y="1152"/>
                    <a:pt x="912" y="1104"/>
                  </a:cubicBezTo>
                  <a:cubicBezTo>
                    <a:pt x="920" y="1056"/>
                    <a:pt x="944" y="992"/>
                    <a:pt x="864" y="912"/>
                  </a:cubicBezTo>
                  <a:cubicBezTo>
                    <a:pt x="784" y="832"/>
                    <a:pt x="560" y="712"/>
                    <a:pt x="432" y="624"/>
                  </a:cubicBezTo>
                  <a:close/>
                </a:path>
              </a:pathLst>
            </a:custGeom>
            <a:solidFill>
              <a:srgbClr val="FF6600"/>
            </a:solidFill>
            <a:ln w="9525">
              <a:solidFill>
                <a:schemeClr val="tx1"/>
              </a:solidFill>
              <a:round/>
              <a:headEnd/>
              <a:tailEnd/>
            </a:ln>
          </p:spPr>
          <p:txBody>
            <a:bodyPr/>
            <a:lstStyle/>
            <a:p>
              <a:endParaRPr lang="en-GB"/>
            </a:p>
          </p:txBody>
        </p:sp>
        <p:sp>
          <p:nvSpPr>
            <p:cNvPr id="15383" name="Freeform 44"/>
            <p:cNvSpPr>
              <a:spLocks/>
            </p:cNvSpPr>
            <p:nvPr/>
          </p:nvSpPr>
          <p:spPr bwMode="auto">
            <a:xfrm rot="-9822837">
              <a:off x="4800" y="3281"/>
              <a:ext cx="123" cy="367"/>
            </a:xfrm>
            <a:custGeom>
              <a:avLst/>
              <a:gdLst>
                <a:gd name="T0" fmla="*/ 0 w 944"/>
                <a:gd name="T1" fmla="*/ 2 h 1200"/>
                <a:gd name="T2" fmla="*/ 0 w 944"/>
                <a:gd name="T3" fmla="*/ 1 h 1200"/>
                <a:gd name="T4" fmla="*/ 0 w 944"/>
                <a:gd name="T5" fmla="*/ 1 h 1200"/>
                <a:gd name="T6" fmla="*/ 0 w 944"/>
                <a:gd name="T7" fmla="*/ 0 h 1200"/>
                <a:gd name="T8" fmla="*/ 0 w 944"/>
                <a:gd name="T9" fmla="*/ 0 h 1200"/>
                <a:gd name="T10" fmla="*/ 0 w 944"/>
                <a:gd name="T11" fmla="*/ 2 h 1200"/>
                <a:gd name="T12" fmla="*/ 0 w 944"/>
                <a:gd name="T13" fmla="*/ 3 h 1200"/>
                <a:gd name="T14" fmla="*/ 0 w 944"/>
                <a:gd name="T15" fmla="*/ 3 h 1200"/>
                <a:gd name="T16" fmla="*/ 0 w 944"/>
                <a:gd name="T17" fmla="*/ 3 h 1200"/>
                <a:gd name="T18" fmla="*/ 0 w 944"/>
                <a:gd name="T19" fmla="*/ 2 h 1200"/>
                <a:gd name="T20" fmla="*/ 0 w 944"/>
                <a:gd name="T21" fmla="*/ 2 h 1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4"/>
                <a:gd name="T34" fmla="*/ 0 h 1200"/>
                <a:gd name="T35" fmla="*/ 944 w 944"/>
                <a:gd name="T36" fmla="*/ 1200 h 12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4" h="1200">
                  <a:moveTo>
                    <a:pt x="432" y="624"/>
                  </a:moveTo>
                  <a:cubicBezTo>
                    <a:pt x="304" y="536"/>
                    <a:pt x="168" y="456"/>
                    <a:pt x="96" y="384"/>
                  </a:cubicBezTo>
                  <a:cubicBezTo>
                    <a:pt x="24" y="312"/>
                    <a:pt x="0" y="240"/>
                    <a:pt x="0" y="192"/>
                  </a:cubicBezTo>
                  <a:cubicBezTo>
                    <a:pt x="0" y="144"/>
                    <a:pt x="56" y="112"/>
                    <a:pt x="96" y="96"/>
                  </a:cubicBezTo>
                  <a:cubicBezTo>
                    <a:pt x="136" y="80"/>
                    <a:pt x="176" y="0"/>
                    <a:pt x="240" y="96"/>
                  </a:cubicBezTo>
                  <a:cubicBezTo>
                    <a:pt x="304" y="192"/>
                    <a:pt x="416" y="504"/>
                    <a:pt x="480" y="672"/>
                  </a:cubicBezTo>
                  <a:cubicBezTo>
                    <a:pt x="544" y="840"/>
                    <a:pt x="568" y="1016"/>
                    <a:pt x="624" y="1104"/>
                  </a:cubicBezTo>
                  <a:cubicBezTo>
                    <a:pt x="680" y="1192"/>
                    <a:pt x="768" y="1200"/>
                    <a:pt x="816" y="1200"/>
                  </a:cubicBezTo>
                  <a:cubicBezTo>
                    <a:pt x="864" y="1200"/>
                    <a:pt x="904" y="1152"/>
                    <a:pt x="912" y="1104"/>
                  </a:cubicBezTo>
                  <a:cubicBezTo>
                    <a:pt x="920" y="1056"/>
                    <a:pt x="944" y="992"/>
                    <a:pt x="864" y="912"/>
                  </a:cubicBezTo>
                  <a:cubicBezTo>
                    <a:pt x="784" y="832"/>
                    <a:pt x="560" y="712"/>
                    <a:pt x="432" y="624"/>
                  </a:cubicBezTo>
                  <a:close/>
                </a:path>
              </a:pathLst>
            </a:custGeom>
            <a:solidFill>
              <a:srgbClr val="FF6600"/>
            </a:solidFill>
            <a:ln w="9525">
              <a:solidFill>
                <a:schemeClr val="tx1"/>
              </a:solidFill>
              <a:round/>
              <a:headEnd/>
              <a:tailEnd/>
            </a:ln>
          </p:spPr>
          <p:txBody>
            <a:bodyPr/>
            <a:lstStyle/>
            <a:p>
              <a:endParaRPr lang="en-GB"/>
            </a:p>
          </p:txBody>
        </p:sp>
        <p:sp>
          <p:nvSpPr>
            <p:cNvPr id="15384" name="Freeform 45"/>
            <p:cNvSpPr>
              <a:spLocks/>
            </p:cNvSpPr>
            <p:nvPr/>
          </p:nvSpPr>
          <p:spPr bwMode="auto">
            <a:xfrm rot="-9822837">
              <a:off x="4485" y="3281"/>
              <a:ext cx="123" cy="367"/>
            </a:xfrm>
            <a:custGeom>
              <a:avLst/>
              <a:gdLst>
                <a:gd name="T0" fmla="*/ 0 w 944"/>
                <a:gd name="T1" fmla="*/ 2 h 1200"/>
                <a:gd name="T2" fmla="*/ 0 w 944"/>
                <a:gd name="T3" fmla="*/ 1 h 1200"/>
                <a:gd name="T4" fmla="*/ 0 w 944"/>
                <a:gd name="T5" fmla="*/ 1 h 1200"/>
                <a:gd name="T6" fmla="*/ 0 w 944"/>
                <a:gd name="T7" fmla="*/ 0 h 1200"/>
                <a:gd name="T8" fmla="*/ 0 w 944"/>
                <a:gd name="T9" fmla="*/ 0 h 1200"/>
                <a:gd name="T10" fmla="*/ 0 w 944"/>
                <a:gd name="T11" fmla="*/ 2 h 1200"/>
                <a:gd name="T12" fmla="*/ 0 w 944"/>
                <a:gd name="T13" fmla="*/ 3 h 1200"/>
                <a:gd name="T14" fmla="*/ 0 w 944"/>
                <a:gd name="T15" fmla="*/ 3 h 1200"/>
                <a:gd name="T16" fmla="*/ 0 w 944"/>
                <a:gd name="T17" fmla="*/ 3 h 1200"/>
                <a:gd name="T18" fmla="*/ 0 w 944"/>
                <a:gd name="T19" fmla="*/ 2 h 1200"/>
                <a:gd name="T20" fmla="*/ 0 w 944"/>
                <a:gd name="T21" fmla="*/ 2 h 1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4"/>
                <a:gd name="T34" fmla="*/ 0 h 1200"/>
                <a:gd name="T35" fmla="*/ 944 w 944"/>
                <a:gd name="T36" fmla="*/ 1200 h 12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4" h="1200">
                  <a:moveTo>
                    <a:pt x="432" y="624"/>
                  </a:moveTo>
                  <a:cubicBezTo>
                    <a:pt x="304" y="536"/>
                    <a:pt x="168" y="456"/>
                    <a:pt x="96" y="384"/>
                  </a:cubicBezTo>
                  <a:cubicBezTo>
                    <a:pt x="24" y="312"/>
                    <a:pt x="0" y="240"/>
                    <a:pt x="0" y="192"/>
                  </a:cubicBezTo>
                  <a:cubicBezTo>
                    <a:pt x="0" y="144"/>
                    <a:pt x="56" y="112"/>
                    <a:pt x="96" y="96"/>
                  </a:cubicBezTo>
                  <a:cubicBezTo>
                    <a:pt x="136" y="80"/>
                    <a:pt x="176" y="0"/>
                    <a:pt x="240" y="96"/>
                  </a:cubicBezTo>
                  <a:cubicBezTo>
                    <a:pt x="304" y="192"/>
                    <a:pt x="416" y="504"/>
                    <a:pt x="480" y="672"/>
                  </a:cubicBezTo>
                  <a:cubicBezTo>
                    <a:pt x="544" y="840"/>
                    <a:pt x="568" y="1016"/>
                    <a:pt x="624" y="1104"/>
                  </a:cubicBezTo>
                  <a:cubicBezTo>
                    <a:pt x="680" y="1192"/>
                    <a:pt x="768" y="1200"/>
                    <a:pt x="816" y="1200"/>
                  </a:cubicBezTo>
                  <a:cubicBezTo>
                    <a:pt x="864" y="1200"/>
                    <a:pt x="904" y="1152"/>
                    <a:pt x="912" y="1104"/>
                  </a:cubicBezTo>
                  <a:cubicBezTo>
                    <a:pt x="920" y="1056"/>
                    <a:pt x="944" y="992"/>
                    <a:pt x="864" y="912"/>
                  </a:cubicBezTo>
                  <a:cubicBezTo>
                    <a:pt x="784" y="832"/>
                    <a:pt x="560" y="712"/>
                    <a:pt x="432" y="624"/>
                  </a:cubicBezTo>
                  <a:close/>
                </a:path>
              </a:pathLst>
            </a:custGeom>
            <a:solidFill>
              <a:srgbClr val="FF6600"/>
            </a:solidFill>
            <a:ln w="9525">
              <a:solidFill>
                <a:schemeClr val="tx1"/>
              </a:solidFill>
              <a:round/>
              <a:headEnd/>
              <a:tailEnd/>
            </a:ln>
          </p:spPr>
          <p:txBody>
            <a:bodyPr/>
            <a:lstStyle/>
            <a:p>
              <a:endParaRPr lang="en-GB"/>
            </a:p>
          </p:txBody>
        </p:sp>
        <p:sp>
          <p:nvSpPr>
            <p:cNvPr id="15385" name="Freeform 46"/>
            <p:cNvSpPr>
              <a:spLocks/>
            </p:cNvSpPr>
            <p:nvPr/>
          </p:nvSpPr>
          <p:spPr bwMode="auto">
            <a:xfrm rot="-9822837">
              <a:off x="4320" y="3024"/>
              <a:ext cx="123" cy="367"/>
            </a:xfrm>
            <a:custGeom>
              <a:avLst/>
              <a:gdLst>
                <a:gd name="T0" fmla="*/ 0 w 944"/>
                <a:gd name="T1" fmla="*/ 2 h 1200"/>
                <a:gd name="T2" fmla="*/ 0 w 944"/>
                <a:gd name="T3" fmla="*/ 1 h 1200"/>
                <a:gd name="T4" fmla="*/ 0 w 944"/>
                <a:gd name="T5" fmla="*/ 1 h 1200"/>
                <a:gd name="T6" fmla="*/ 0 w 944"/>
                <a:gd name="T7" fmla="*/ 0 h 1200"/>
                <a:gd name="T8" fmla="*/ 0 w 944"/>
                <a:gd name="T9" fmla="*/ 0 h 1200"/>
                <a:gd name="T10" fmla="*/ 0 w 944"/>
                <a:gd name="T11" fmla="*/ 2 h 1200"/>
                <a:gd name="T12" fmla="*/ 0 w 944"/>
                <a:gd name="T13" fmla="*/ 3 h 1200"/>
                <a:gd name="T14" fmla="*/ 0 w 944"/>
                <a:gd name="T15" fmla="*/ 3 h 1200"/>
                <a:gd name="T16" fmla="*/ 0 w 944"/>
                <a:gd name="T17" fmla="*/ 3 h 1200"/>
                <a:gd name="T18" fmla="*/ 0 w 944"/>
                <a:gd name="T19" fmla="*/ 2 h 1200"/>
                <a:gd name="T20" fmla="*/ 0 w 944"/>
                <a:gd name="T21" fmla="*/ 2 h 1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4"/>
                <a:gd name="T34" fmla="*/ 0 h 1200"/>
                <a:gd name="T35" fmla="*/ 944 w 944"/>
                <a:gd name="T36" fmla="*/ 1200 h 12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4" h="1200">
                  <a:moveTo>
                    <a:pt x="432" y="624"/>
                  </a:moveTo>
                  <a:cubicBezTo>
                    <a:pt x="304" y="536"/>
                    <a:pt x="168" y="456"/>
                    <a:pt x="96" y="384"/>
                  </a:cubicBezTo>
                  <a:cubicBezTo>
                    <a:pt x="24" y="312"/>
                    <a:pt x="0" y="240"/>
                    <a:pt x="0" y="192"/>
                  </a:cubicBezTo>
                  <a:cubicBezTo>
                    <a:pt x="0" y="144"/>
                    <a:pt x="56" y="112"/>
                    <a:pt x="96" y="96"/>
                  </a:cubicBezTo>
                  <a:cubicBezTo>
                    <a:pt x="136" y="80"/>
                    <a:pt x="176" y="0"/>
                    <a:pt x="240" y="96"/>
                  </a:cubicBezTo>
                  <a:cubicBezTo>
                    <a:pt x="304" y="192"/>
                    <a:pt x="416" y="504"/>
                    <a:pt x="480" y="672"/>
                  </a:cubicBezTo>
                  <a:cubicBezTo>
                    <a:pt x="544" y="840"/>
                    <a:pt x="568" y="1016"/>
                    <a:pt x="624" y="1104"/>
                  </a:cubicBezTo>
                  <a:cubicBezTo>
                    <a:pt x="680" y="1192"/>
                    <a:pt x="768" y="1200"/>
                    <a:pt x="816" y="1200"/>
                  </a:cubicBezTo>
                  <a:cubicBezTo>
                    <a:pt x="864" y="1200"/>
                    <a:pt x="904" y="1152"/>
                    <a:pt x="912" y="1104"/>
                  </a:cubicBezTo>
                  <a:cubicBezTo>
                    <a:pt x="920" y="1056"/>
                    <a:pt x="944" y="992"/>
                    <a:pt x="864" y="912"/>
                  </a:cubicBezTo>
                  <a:cubicBezTo>
                    <a:pt x="784" y="832"/>
                    <a:pt x="560" y="712"/>
                    <a:pt x="432" y="624"/>
                  </a:cubicBezTo>
                  <a:close/>
                </a:path>
              </a:pathLst>
            </a:custGeom>
            <a:solidFill>
              <a:srgbClr val="FF6600"/>
            </a:solidFill>
            <a:ln w="9525">
              <a:solidFill>
                <a:schemeClr val="tx1"/>
              </a:solidFill>
              <a:round/>
              <a:headEnd/>
              <a:tailEnd/>
            </a:ln>
          </p:spPr>
          <p:txBody>
            <a:bodyPr/>
            <a:lstStyle/>
            <a:p>
              <a:endParaRPr lang="en-GB"/>
            </a:p>
          </p:txBody>
        </p:sp>
        <p:sp>
          <p:nvSpPr>
            <p:cNvPr id="15386" name="Line 47"/>
            <p:cNvSpPr>
              <a:spLocks noChangeShapeType="1"/>
            </p:cNvSpPr>
            <p:nvPr/>
          </p:nvSpPr>
          <p:spPr bwMode="auto">
            <a:xfrm>
              <a:off x="4608" y="2784"/>
              <a:ext cx="24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GB"/>
            </a:p>
          </p:txBody>
        </p:sp>
        <p:sp>
          <p:nvSpPr>
            <p:cNvPr id="15387" name="Line 48"/>
            <p:cNvSpPr>
              <a:spLocks noChangeShapeType="1"/>
            </p:cNvSpPr>
            <p:nvPr/>
          </p:nvSpPr>
          <p:spPr bwMode="auto">
            <a:xfrm>
              <a:off x="4368" y="3360"/>
              <a:ext cx="144" cy="24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GB"/>
            </a:p>
          </p:txBody>
        </p:sp>
        <p:sp>
          <p:nvSpPr>
            <p:cNvPr id="15388" name="Line 49"/>
            <p:cNvSpPr>
              <a:spLocks noChangeShapeType="1"/>
            </p:cNvSpPr>
            <p:nvPr/>
          </p:nvSpPr>
          <p:spPr bwMode="auto">
            <a:xfrm flipV="1">
              <a:off x="4896" y="3360"/>
              <a:ext cx="144" cy="28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GB"/>
            </a:p>
          </p:txBody>
        </p:sp>
        <p:sp>
          <p:nvSpPr>
            <p:cNvPr id="15389" name="Text Box 50"/>
            <p:cNvSpPr txBox="1">
              <a:spLocks noChangeArrowheads="1"/>
            </p:cNvSpPr>
            <p:nvPr/>
          </p:nvSpPr>
          <p:spPr bwMode="auto">
            <a:xfrm>
              <a:off x="2640" y="3648"/>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Symbol" charset="2"/>
                </a:rPr>
                <a:t>p</a:t>
              </a:r>
            </a:p>
          </p:txBody>
        </p:sp>
        <p:sp>
          <p:nvSpPr>
            <p:cNvPr id="15390" name="Text Box 51"/>
            <p:cNvSpPr txBox="1">
              <a:spLocks noChangeArrowheads="1"/>
            </p:cNvSpPr>
            <p:nvPr/>
          </p:nvSpPr>
          <p:spPr bwMode="auto">
            <a:xfrm>
              <a:off x="2640" y="326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Symbol" charset="2"/>
                </a:rPr>
                <a:t>s</a:t>
              </a:r>
            </a:p>
          </p:txBody>
        </p:sp>
        <p:sp>
          <p:nvSpPr>
            <p:cNvPr id="15391" name="Text Box 52"/>
            <p:cNvSpPr txBox="1">
              <a:spLocks noChangeArrowheads="1"/>
            </p:cNvSpPr>
            <p:nvPr/>
          </p:nvSpPr>
          <p:spPr bwMode="auto">
            <a:xfrm>
              <a:off x="4608" y="254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Symbol" charset="2"/>
                </a:rPr>
                <a:t>p</a:t>
              </a:r>
            </a:p>
          </p:txBody>
        </p:sp>
        <p:sp>
          <p:nvSpPr>
            <p:cNvPr id="15392" name="Text Box 53"/>
            <p:cNvSpPr txBox="1">
              <a:spLocks noChangeArrowheads="1"/>
            </p:cNvSpPr>
            <p:nvPr/>
          </p:nvSpPr>
          <p:spPr bwMode="auto">
            <a:xfrm>
              <a:off x="4608" y="2832"/>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latin typeface="Symbol" charset="2"/>
                </a:rPr>
                <a:t>s</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igura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057400"/>
            <a:ext cx="7991475" cy="1112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itolo 1"/>
          <p:cNvSpPr>
            <a:spLocks noGrp="1"/>
          </p:cNvSpPr>
          <p:nvPr>
            <p:ph type="title"/>
          </p:nvPr>
        </p:nvSpPr>
        <p:spPr>
          <a:xfrm>
            <a:off x="468313" y="228600"/>
            <a:ext cx="7772400" cy="838200"/>
          </a:xfrm>
        </p:spPr>
        <p:txBody>
          <a:bodyPr/>
          <a:lstStyle/>
          <a:p>
            <a:r>
              <a:rPr lang="en-US" altLang="en-US" sz="2800">
                <a:ea typeface="MS PGothic" charset="-128"/>
              </a:rPr>
              <a:t>Some representative polymer functional groups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it-IT" altLang="en-US" dirty="0" err="1">
                <a:ea typeface="MS PGothic" charset="-128"/>
              </a:rPr>
              <a:t>Polymer</a:t>
            </a:r>
            <a:r>
              <a:rPr lang="it-IT" altLang="en-US" dirty="0">
                <a:ea typeface="MS PGothic" charset="-128"/>
              </a:rPr>
              <a:t>: a </a:t>
            </a:r>
            <a:r>
              <a:rPr lang="it-IT" altLang="en-US" dirty="0" err="1">
                <a:ea typeface="MS PGothic" charset="-128"/>
              </a:rPr>
              <a:t>possible</a:t>
            </a:r>
            <a:r>
              <a:rPr lang="it-IT" altLang="en-US" dirty="0">
                <a:ea typeface="MS PGothic" charset="-128"/>
              </a:rPr>
              <a:t> </a:t>
            </a:r>
            <a:r>
              <a:rPr lang="it-IT" altLang="en-US" dirty="0" err="1">
                <a:ea typeface="MS PGothic" charset="-128"/>
              </a:rPr>
              <a:t>definition</a:t>
            </a:r>
            <a:endParaRPr lang="it-IT" altLang="en-US" dirty="0">
              <a:ea typeface="MS PGothic" charset="-128"/>
            </a:endParaRPr>
          </a:p>
        </p:txBody>
      </p:sp>
      <p:sp>
        <p:nvSpPr>
          <p:cNvPr id="17411" name="Rectangle 3"/>
          <p:cNvSpPr>
            <a:spLocks noGrp="1" noChangeArrowheads="1"/>
          </p:cNvSpPr>
          <p:nvPr>
            <p:ph type="body" idx="1"/>
          </p:nvPr>
        </p:nvSpPr>
        <p:spPr>
          <a:xfrm>
            <a:off x="395288" y="1295400"/>
            <a:ext cx="8497887" cy="4648200"/>
          </a:xfrm>
        </p:spPr>
        <p:txBody>
          <a:bodyPr/>
          <a:lstStyle/>
          <a:p>
            <a:pPr eaLnBrk="1" hangingPunct="1">
              <a:lnSpc>
                <a:spcPct val="90000"/>
              </a:lnSpc>
            </a:pPr>
            <a:r>
              <a:rPr altLang="it-IT" noProof="1">
                <a:ea typeface="MS PGothic" charset="-128"/>
              </a:rPr>
              <a:t>Organic compound deriving from the reaction of one or two types of small molecules  called</a:t>
            </a:r>
            <a:r>
              <a:rPr altLang="ja-JP" noProof="1">
                <a:ea typeface="MS PGothic" charset="-128"/>
              </a:rPr>
              <a:t> monomers (</a:t>
            </a:r>
            <a:r>
              <a:rPr lang="el-GR" altLang="it-IT" dirty="0">
                <a:ea typeface="MS PGothic" charset="-128"/>
              </a:rPr>
              <a:t>μόνος </a:t>
            </a:r>
            <a:r>
              <a:rPr lang="it-IT" altLang="it-IT" dirty="0">
                <a:ea typeface="MS PGothic" charset="-128"/>
              </a:rPr>
              <a:t>+</a:t>
            </a:r>
            <a:r>
              <a:rPr lang="el-GR" altLang="it-IT" dirty="0">
                <a:ea typeface="MS PGothic" charset="-128"/>
              </a:rPr>
              <a:t>μέρος</a:t>
            </a:r>
            <a:r>
              <a:rPr lang="it-IT" altLang="it-IT" dirty="0">
                <a:ea typeface="MS PGothic" charset="-128"/>
              </a:rPr>
              <a:t>)</a:t>
            </a:r>
            <a:r>
              <a:rPr altLang="ja-JP" noProof="1">
                <a:ea typeface="MS PGothic" charset="-128"/>
              </a:rPr>
              <a:t>. It is composed of a large number of molecules of the same type</a:t>
            </a:r>
            <a:r>
              <a:rPr lang="it-IT" altLang="ja-JP" noProof="1">
                <a:ea typeface="MS PGothic" charset="-128"/>
              </a:rPr>
              <a:t>: polymers (</a:t>
            </a:r>
            <a:r>
              <a:rPr lang="it-IT" altLang="it-IT" dirty="0" err="1">
                <a:latin typeface="Symbol" charset="2"/>
                <a:ea typeface="Symbol" charset="2"/>
                <a:cs typeface="Symbol" charset="2"/>
              </a:rPr>
              <a:t>pol</a:t>
            </a:r>
            <a:r>
              <a:rPr lang="el-GR"/>
              <a:t>ύ</a:t>
            </a:r>
            <a:r>
              <a:rPr lang="it-IT" altLang="it-IT">
                <a:latin typeface="Symbol" charset="2"/>
                <a:ea typeface="Symbol" charset="2"/>
                <a:cs typeface="Symbol" charset="2"/>
              </a:rPr>
              <a:t>s</a:t>
            </a:r>
            <a:r>
              <a:rPr lang="el-GR" altLang="it-IT" dirty="0">
                <a:ea typeface="MS PGothic" charset="-128"/>
              </a:rPr>
              <a:t> </a:t>
            </a:r>
            <a:r>
              <a:rPr lang="it-IT" altLang="it-IT" dirty="0">
                <a:ea typeface="MS PGothic" charset="-128"/>
              </a:rPr>
              <a:t>+</a:t>
            </a:r>
            <a:r>
              <a:rPr lang="el-GR" altLang="it-IT" dirty="0">
                <a:ea typeface="MS PGothic" charset="-128"/>
              </a:rPr>
              <a:t>μέρος</a:t>
            </a:r>
            <a:r>
              <a:rPr lang="it-IT" altLang="it-IT" dirty="0">
                <a:ea typeface="MS PGothic" charset="-128"/>
              </a:rPr>
              <a:t>)</a:t>
            </a:r>
            <a:r>
              <a:rPr altLang="ja-JP" noProof="1">
                <a:ea typeface="MS PGothic" charset="-128"/>
              </a:rPr>
              <a:t>.</a:t>
            </a:r>
          </a:p>
          <a:p>
            <a:pPr eaLnBrk="1" hangingPunct="1">
              <a:lnSpc>
                <a:spcPct val="90000"/>
              </a:lnSpc>
            </a:pPr>
            <a:r>
              <a:rPr lang="it-IT" altLang="en-US" dirty="0">
                <a:ea typeface="MS PGothic" charset="-128"/>
              </a:rPr>
              <a:t> </a:t>
            </a:r>
            <a:r>
              <a:rPr altLang="it-IT" noProof="1">
                <a:ea typeface="MS PGothic" charset="-128"/>
              </a:rPr>
              <a:t>The low molecular weight polymers, the smaller molecules,  are called oligomers </a:t>
            </a:r>
            <a:r>
              <a:rPr altLang="ja-JP" noProof="1">
                <a:ea typeface="MS PGothic" charset="-128"/>
              </a:rPr>
              <a:t>(</a:t>
            </a:r>
            <a:r>
              <a:rPr lang="el-GR" altLang="it-IT" dirty="0" err="1">
                <a:ea typeface="MS PGothic" charset="-128"/>
              </a:rPr>
              <a:t>όλιγος</a:t>
            </a:r>
            <a:r>
              <a:rPr lang="el-GR" altLang="it-IT" dirty="0">
                <a:ea typeface="MS PGothic" charset="-128"/>
              </a:rPr>
              <a:t> </a:t>
            </a:r>
            <a:r>
              <a:rPr lang="it-IT" altLang="it-IT" dirty="0">
                <a:ea typeface="MS PGothic" charset="-128"/>
              </a:rPr>
              <a:t>+</a:t>
            </a:r>
            <a:r>
              <a:rPr lang="el-GR" altLang="it-IT" dirty="0">
                <a:ea typeface="MS PGothic" charset="-128"/>
              </a:rPr>
              <a:t>μέρος</a:t>
            </a:r>
            <a:r>
              <a:rPr lang="it-IT" altLang="it-IT" dirty="0">
                <a:ea typeface="MS PGothic" charset="-128"/>
              </a:rPr>
              <a:t>)</a:t>
            </a:r>
            <a:r>
              <a:rPr altLang="it-IT" noProof="1">
                <a:ea typeface="MS PGothic" charset="-128"/>
              </a:rPr>
              <a:t> , polymers are also called mcromolecules</a:t>
            </a:r>
          </a:p>
          <a:p>
            <a:pPr eaLnBrk="1" hangingPunct="1">
              <a:lnSpc>
                <a:spcPct val="90000"/>
              </a:lnSpc>
            </a:pPr>
            <a:r>
              <a:rPr altLang="it-IT" noProof="1">
                <a:ea typeface="MS PGothic" charset="-128"/>
              </a:rPr>
              <a:t>Many basic components of animals and vegetals are macromolecules, often much more complex than those synthesized</a:t>
            </a:r>
          </a:p>
          <a:p>
            <a:pPr eaLnBrk="1" hangingPunct="1">
              <a:lnSpc>
                <a:spcPct val="90000"/>
              </a:lnSpc>
            </a:pPr>
            <a:r>
              <a:rPr altLang="it-IT" noProof="1">
                <a:ea typeface="MS PGothic" charset="-128"/>
              </a:rPr>
              <a:t>Their properties depends on the type of monomer, from the size of macromolecules, from their physical structure. Processing affects the physical structure development and in some cases also the chemical structure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it-IT" altLang="en-US">
                <a:ea typeface="MS PGothic" charset="-128"/>
              </a:rPr>
              <a:t>Bonding forces in polymer molecules</a:t>
            </a:r>
          </a:p>
        </p:txBody>
      </p:sp>
      <p:sp>
        <p:nvSpPr>
          <p:cNvPr id="18435" name="Rectangle 3"/>
          <p:cNvSpPr>
            <a:spLocks noGrp="1" noChangeArrowheads="1"/>
          </p:cNvSpPr>
          <p:nvPr>
            <p:ph type="body" idx="1"/>
          </p:nvPr>
        </p:nvSpPr>
        <p:spPr>
          <a:xfrm>
            <a:off x="685800" y="1295400"/>
            <a:ext cx="8458200" cy="4114800"/>
          </a:xfrm>
        </p:spPr>
        <p:txBody>
          <a:bodyPr/>
          <a:lstStyle/>
          <a:p>
            <a:pPr eaLnBrk="1" hangingPunct="1"/>
            <a:r>
              <a:rPr lang="it-IT" altLang="en-US" dirty="0" err="1">
                <a:ea typeface="MS PGothic" charset="-128"/>
              </a:rPr>
              <a:t>Intramolecular</a:t>
            </a:r>
            <a:r>
              <a:rPr lang="it-IT" altLang="en-US" dirty="0">
                <a:ea typeface="MS PGothic" charset="-128"/>
              </a:rPr>
              <a:t> </a:t>
            </a:r>
            <a:r>
              <a:rPr lang="it-IT" altLang="en-US" dirty="0" err="1">
                <a:ea typeface="MS PGothic" charset="-128"/>
              </a:rPr>
              <a:t>forces</a:t>
            </a:r>
            <a:r>
              <a:rPr lang="it-IT" altLang="en-US" dirty="0">
                <a:ea typeface="MS PGothic" charset="-128"/>
              </a:rPr>
              <a:t>: </a:t>
            </a:r>
            <a:r>
              <a:rPr lang="it-IT" altLang="en-US" dirty="0" err="1">
                <a:ea typeface="MS PGothic" charset="-128"/>
              </a:rPr>
              <a:t>primary</a:t>
            </a:r>
            <a:r>
              <a:rPr lang="it-IT" altLang="en-US" dirty="0">
                <a:ea typeface="MS PGothic" charset="-128"/>
              </a:rPr>
              <a:t> bonds E= 50-200 kcal/mole </a:t>
            </a:r>
          </a:p>
          <a:p>
            <a:pPr lvl="1" eaLnBrk="1" hangingPunct="1"/>
            <a:r>
              <a:rPr lang="it-IT" altLang="en-US" dirty="0" err="1">
                <a:ea typeface="MS PGothic" charset="-128"/>
              </a:rPr>
              <a:t>covalent</a:t>
            </a:r>
            <a:r>
              <a:rPr lang="it-IT" altLang="en-US" dirty="0">
                <a:ea typeface="MS PGothic" charset="-128"/>
              </a:rPr>
              <a:t> bonds (</a:t>
            </a:r>
            <a:r>
              <a:rPr lang="it-IT" altLang="en-US" dirty="0" err="1">
                <a:ea typeface="MS PGothic" charset="-128"/>
              </a:rPr>
              <a:t>much</a:t>
            </a:r>
            <a:r>
              <a:rPr lang="it-IT" altLang="en-US" dirty="0">
                <a:ea typeface="MS PGothic" charset="-128"/>
              </a:rPr>
              <a:t> </a:t>
            </a:r>
            <a:r>
              <a:rPr lang="it-IT" altLang="en-US" dirty="0" err="1">
                <a:ea typeface="MS PGothic" charset="-128"/>
              </a:rPr>
              <a:t>less</a:t>
            </a:r>
            <a:r>
              <a:rPr lang="it-IT" altLang="en-US" dirty="0">
                <a:ea typeface="MS PGothic" charset="-128"/>
              </a:rPr>
              <a:t> </a:t>
            </a:r>
            <a:r>
              <a:rPr lang="it-IT" altLang="en-US" dirty="0" err="1">
                <a:ea typeface="MS PGothic" charset="-128"/>
              </a:rPr>
              <a:t>frequently</a:t>
            </a:r>
            <a:r>
              <a:rPr lang="it-IT" altLang="en-US" dirty="0">
                <a:ea typeface="MS PGothic" charset="-128"/>
              </a:rPr>
              <a:t> </a:t>
            </a:r>
            <a:r>
              <a:rPr lang="it-IT" altLang="en-US" dirty="0" err="1">
                <a:ea typeface="MS PGothic" charset="-128"/>
              </a:rPr>
              <a:t>ionic</a:t>
            </a:r>
            <a:r>
              <a:rPr lang="it-IT" altLang="en-US" dirty="0">
                <a:ea typeface="MS PGothic" charset="-128"/>
              </a:rPr>
              <a:t> bonds)</a:t>
            </a:r>
          </a:p>
          <a:p>
            <a:pPr lvl="1" eaLnBrk="1" hangingPunct="1"/>
            <a:endParaRPr lang="it-IT" altLang="en-US" sz="2400" dirty="0">
              <a:ea typeface="MS PGothic" charset="-128"/>
            </a:endParaRPr>
          </a:p>
          <a:p>
            <a:pPr lvl="1" eaLnBrk="1" hangingPunct="1"/>
            <a:endParaRPr lang="it-IT" altLang="en-US" dirty="0">
              <a:ea typeface="MS PGothic" charset="-128"/>
            </a:endParaRPr>
          </a:p>
          <a:p>
            <a:pPr eaLnBrk="1" hangingPunct="1"/>
            <a:r>
              <a:rPr lang="it-IT" altLang="en-US" dirty="0" err="1">
                <a:ea typeface="MS PGothic" charset="-128"/>
              </a:rPr>
              <a:t>Intermolecular</a:t>
            </a:r>
            <a:r>
              <a:rPr lang="it-IT" altLang="en-US" dirty="0">
                <a:ea typeface="MS PGothic" charset="-128"/>
              </a:rPr>
              <a:t> </a:t>
            </a:r>
            <a:r>
              <a:rPr lang="it-IT" altLang="en-US" dirty="0" err="1">
                <a:ea typeface="MS PGothic" charset="-128"/>
              </a:rPr>
              <a:t>forces</a:t>
            </a:r>
            <a:r>
              <a:rPr lang="it-IT" altLang="en-US" dirty="0">
                <a:ea typeface="MS PGothic" charset="-128"/>
              </a:rPr>
              <a:t>: </a:t>
            </a:r>
            <a:r>
              <a:rPr lang="it-IT" altLang="en-US" dirty="0" err="1">
                <a:ea typeface="MS PGothic" charset="-128"/>
              </a:rPr>
              <a:t>secondary</a:t>
            </a:r>
            <a:r>
              <a:rPr lang="it-IT" altLang="en-US" dirty="0">
                <a:ea typeface="MS PGothic" charset="-128"/>
              </a:rPr>
              <a:t> bonds E= 0.5-10 kcal/mole</a:t>
            </a:r>
          </a:p>
          <a:p>
            <a:pPr lvl="1" eaLnBrk="1" hangingPunct="1"/>
            <a:r>
              <a:rPr lang="it-IT" altLang="en-US" sz="2400" dirty="0" err="1">
                <a:ea typeface="MS PGothic" charset="-128"/>
              </a:rPr>
              <a:t>Hydrogen</a:t>
            </a:r>
            <a:r>
              <a:rPr lang="it-IT" altLang="en-US" sz="2400" dirty="0">
                <a:ea typeface="MS PGothic" charset="-128"/>
              </a:rPr>
              <a:t>, </a:t>
            </a:r>
            <a:r>
              <a:rPr lang="it-IT" altLang="en-US" sz="2400" dirty="0" err="1">
                <a:ea typeface="MS PGothic" charset="-128"/>
              </a:rPr>
              <a:t>polar</a:t>
            </a:r>
            <a:r>
              <a:rPr lang="it-IT" altLang="en-US" sz="2400" dirty="0">
                <a:ea typeface="MS PGothic" charset="-128"/>
              </a:rPr>
              <a:t> and Van </a:t>
            </a:r>
            <a:r>
              <a:rPr lang="it-IT" altLang="en-US" sz="2400" dirty="0" err="1">
                <a:ea typeface="MS PGothic" charset="-128"/>
              </a:rPr>
              <a:t>der</a:t>
            </a:r>
            <a:r>
              <a:rPr lang="it-IT" altLang="en-US" sz="2400" dirty="0">
                <a:ea typeface="MS PGothic" charset="-128"/>
              </a:rPr>
              <a:t> </a:t>
            </a:r>
            <a:r>
              <a:rPr lang="it-IT" altLang="en-US" sz="2400" dirty="0" err="1">
                <a:ea typeface="MS PGothic" charset="-128"/>
              </a:rPr>
              <a:t>Waals</a:t>
            </a:r>
            <a:r>
              <a:rPr lang="it-IT" altLang="en-US" sz="2400" dirty="0">
                <a:ea typeface="MS PGothic" charset="-128"/>
              </a:rPr>
              <a:t> bonds (in </a:t>
            </a:r>
            <a:r>
              <a:rPr lang="it-IT" altLang="en-US" sz="2400" dirty="0" err="1">
                <a:ea typeface="MS PGothic" charset="-128"/>
              </a:rPr>
              <a:t>order</a:t>
            </a:r>
            <a:r>
              <a:rPr lang="it-IT" altLang="en-US" sz="2400" dirty="0">
                <a:ea typeface="MS PGothic" charset="-128"/>
              </a:rPr>
              <a:t> of </a:t>
            </a:r>
            <a:r>
              <a:rPr lang="it-IT" altLang="en-US" sz="2400" dirty="0" err="1">
                <a:ea typeface="MS PGothic" charset="-128"/>
              </a:rPr>
              <a:t>bonding</a:t>
            </a:r>
            <a:r>
              <a:rPr lang="it-IT" altLang="en-US" sz="2400" dirty="0">
                <a:ea typeface="MS PGothic" charset="-128"/>
              </a:rPr>
              <a:t> </a:t>
            </a:r>
            <a:r>
              <a:rPr lang="it-IT" altLang="en-US" sz="2400" dirty="0" err="1">
                <a:ea typeface="MS PGothic" charset="-128"/>
              </a:rPr>
              <a:t>energy</a:t>
            </a:r>
            <a:r>
              <a:rPr lang="it-IT" altLang="en-US" sz="2400" dirty="0">
                <a:ea typeface="MS PGothic" charset="-128"/>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228600"/>
            <a:ext cx="7772400" cy="990600"/>
          </a:xfrm>
        </p:spPr>
        <p:txBody>
          <a:bodyPr/>
          <a:lstStyle/>
          <a:p>
            <a:pPr eaLnBrk="1" hangingPunct="1"/>
            <a:r>
              <a:rPr lang="it-IT" altLang="en-US" dirty="0" err="1">
                <a:ea typeface="MS PGothic" charset="-128"/>
              </a:rPr>
              <a:t>Factros</a:t>
            </a:r>
            <a:r>
              <a:rPr lang="it-IT" altLang="en-US" dirty="0">
                <a:ea typeface="MS PGothic" charset="-128"/>
              </a:rPr>
              <a:t> </a:t>
            </a:r>
            <a:r>
              <a:rPr lang="it-IT" altLang="en-US" dirty="0" err="1">
                <a:ea typeface="MS PGothic" charset="-128"/>
              </a:rPr>
              <a:t>affecting</a:t>
            </a:r>
            <a:r>
              <a:rPr lang="it-IT" altLang="en-US" dirty="0">
                <a:ea typeface="MS PGothic" charset="-128"/>
              </a:rPr>
              <a:t> the </a:t>
            </a:r>
            <a:r>
              <a:rPr lang="it-IT" altLang="en-US" dirty="0" err="1">
                <a:ea typeface="MS PGothic" charset="-128"/>
              </a:rPr>
              <a:t>intensity</a:t>
            </a:r>
            <a:r>
              <a:rPr lang="it-IT" altLang="en-US" dirty="0">
                <a:ea typeface="MS PGothic" charset="-128"/>
              </a:rPr>
              <a:t> of </a:t>
            </a:r>
            <a:r>
              <a:rPr lang="it-IT" altLang="en-US" dirty="0" err="1">
                <a:ea typeface="MS PGothic" charset="-128"/>
              </a:rPr>
              <a:t>bonding</a:t>
            </a:r>
            <a:r>
              <a:rPr lang="it-IT" altLang="en-US" dirty="0">
                <a:ea typeface="MS PGothic" charset="-128"/>
              </a:rPr>
              <a:t> </a:t>
            </a:r>
            <a:r>
              <a:rPr lang="it-IT" altLang="en-US" dirty="0" err="1">
                <a:ea typeface="MS PGothic" charset="-128"/>
              </a:rPr>
              <a:t>forces</a:t>
            </a:r>
            <a:r>
              <a:rPr lang="it-IT" altLang="en-US" dirty="0">
                <a:ea typeface="MS PGothic" charset="-128"/>
              </a:rPr>
              <a:t> in </a:t>
            </a:r>
            <a:r>
              <a:rPr lang="it-IT" altLang="en-US" dirty="0" err="1">
                <a:ea typeface="MS PGothic" charset="-128"/>
              </a:rPr>
              <a:t>macromolecules</a:t>
            </a:r>
            <a:endParaRPr lang="it-IT" altLang="en-US" dirty="0">
              <a:ea typeface="MS PGothic" charset="-128"/>
            </a:endParaRPr>
          </a:p>
        </p:txBody>
      </p:sp>
      <p:sp>
        <p:nvSpPr>
          <p:cNvPr id="19459" name="Rectangle 3"/>
          <p:cNvSpPr>
            <a:spLocks noGrp="1" noChangeArrowheads="1"/>
          </p:cNvSpPr>
          <p:nvPr>
            <p:ph type="body" idx="1"/>
          </p:nvPr>
        </p:nvSpPr>
        <p:spPr>
          <a:xfrm>
            <a:off x="762000" y="1371600"/>
            <a:ext cx="7772400" cy="4114800"/>
          </a:xfrm>
        </p:spPr>
        <p:txBody>
          <a:bodyPr/>
          <a:lstStyle/>
          <a:p>
            <a:pPr marL="609600" indent="-609600" eaLnBrk="1" hangingPunct="1">
              <a:buFontTx/>
              <a:buAutoNum type="romanUcPeriod"/>
            </a:pPr>
            <a:r>
              <a:rPr lang="it-IT" altLang="en-US">
                <a:ea typeface="MS PGothic" charset="-128"/>
              </a:rPr>
              <a:t>Nature of secondary intermolecular bonding forces</a:t>
            </a:r>
          </a:p>
          <a:p>
            <a:pPr marL="609600" indent="-609600" eaLnBrk="1" hangingPunct="1">
              <a:buFontTx/>
              <a:buAutoNum type="romanUcPeriod"/>
            </a:pPr>
            <a:endParaRPr lang="it-IT" altLang="en-US">
              <a:ea typeface="MS PGothic" charset="-128"/>
            </a:endParaRPr>
          </a:p>
          <a:p>
            <a:pPr marL="609600" indent="-609600" eaLnBrk="1" hangingPunct="1">
              <a:buFontTx/>
              <a:buAutoNum type="romanUcPeriod"/>
            </a:pPr>
            <a:r>
              <a:rPr lang="it-IT" altLang="en-US">
                <a:ea typeface="MS PGothic" charset="-128"/>
              </a:rPr>
              <a:t>Molecular architecture</a:t>
            </a:r>
          </a:p>
          <a:p>
            <a:pPr marL="965200" lvl="1" indent="-508000" eaLnBrk="1" hangingPunct="1">
              <a:buFontTx/>
              <a:buAutoNum type="romanLcPeriod"/>
            </a:pPr>
            <a:r>
              <a:rPr lang="it-IT" altLang="en-US">
                <a:ea typeface="MS PGothic" charset="-128"/>
              </a:rPr>
              <a:t>Molecular weight </a:t>
            </a:r>
          </a:p>
          <a:p>
            <a:pPr marL="965200" lvl="1" indent="-508000" eaLnBrk="1" hangingPunct="1">
              <a:buFontTx/>
              <a:buAutoNum type="romanLcPeriod"/>
            </a:pPr>
            <a:r>
              <a:rPr lang="it-IT" altLang="en-US">
                <a:ea typeface="MS PGothic" charset="-128"/>
              </a:rPr>
              <a:t>Steric hindrance</a:t>
            </a:r>
          </a:p>
          <a:p>
            <a:pPr marL="965200" lvl="1" indent="-508000" eaLnBrk="1" hangingPunct="1">
              <a:buFontTx/>
              <a:buAutoNum type="romanLcPeriod"/>
            </a:pPr>
            <a:r>
              <a:rPr lang="it-IT" altLang="en-US">
                <a:ea typeface="MS PGothic" charset="-128"/>
              </a:rPr>
              <a:t>Crosslinks</a:t>
            </a:r>
          </a:p>
          <a:p>
            <a:pPr marL="609600" indent="-609600" eaLnBrk="1" hangingPunct="1">
              <a:buFontTx/>
              <a:buAutoNum type="romanUcPeriod"/>
            </a:pPr>
            <a:endParaRPr lang="it-IT" altLang="en-US">
              <a:ea typeface="MS PGothic" charset="-128"/>
            </a:endParaRPr>
          </a:p>
          <a:p>
            <a:pPr marL="609600" indent="-609600" eaLnBrk="1" hangingPunct="1">
              <a:buFontTx/>
              <a:buAutoNum type="romanUcPeriod"/>
            </a:pPr>
            <a:r>
              <a:rPr lang="it-IT" altLang="en-US">
                <a:ea typeface="MS PGothic" charset="-128"/>
              </a:rPr>
              <a:t>Distance among molecules</a:t>
            </a:r>
            <a:endParaRPr lang="it-IT" altLang="ja-JP">
              <a:ea typeface="MS PGothic" charset="-128"/>
            </a:endParaRPr>
          </a:p>
          <a:p>
            <a:pPr marL="965200" lvl="1" indent="-508000" eaLnBrk="1" hangingPunct="1">
              <a:buFontTx/>
              <a:buAutoNum type="romanLcPeriod"/>
            </a:pPr>
            <a:r>
              <a:rPr lang="it-IT" altLang="en-US">
                <a:ea typeface="MS PGothic" charset="-128"/>
              </a:rPr>
              <a:t>Conformation</a:t>
            </a:r>
          </a:p>
          <a:p>
            <a:pPr marL="965200" lvl="1" indent="-508000" eaLnBrk="1" hangingPunct="1">
              <a:buFontTx/>
              <a:buAutoNum type="romanLcPeriod"/>
            </a:pPr>
            <a:r>
              <a:rPr lang="it-IT" altLang="en-US">
                <a:ea typeface="MS PGothic" charset="-128"/>
              </a:rPr>
              <a:t>Morphlogy and order (crystals) or disorder (amorphous)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028" descr="fig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5413" y="-525463"/>
            <a:ext cx="6300787" cy="784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AutoShape 1030"/>
          <p:cNvSpPr>
            <a:spLocks noChangeArrowheads="1"/>
          </p:cNvSpPr>
          <p:nvPr/>
        </p:nvSpPr>
        <p:spPr bwMode="auto">
          <a:xfrm rot="8146662">
            <a:off x="3641725" y="838200"/>
            <a:ext cx="1295400" cy="228600"/>
          </a:xfrm>
          <a:prstGeom prst="rightArrow">
            <a:avLst>
              <a:gd name="adj1" fmla="val 50000"/>
              <a:gd name="adj2" fmla="val 141667"/>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a:t>Looking inside linear polymers: thermoplastic</a:t>
            </a:r>
          </a:p>
        </p:txBody>
      </p:sp>
      <p:pic>
        <p:nvPicPr>
          <p:cNvPr id="84994" name="Picture 2" descr="oK&#10;How big are polymers?&#10;If 1 C atom = 1 Tennis ball then PE up to 30 km!&#10;Polymers co"/>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533525" y="4437112"/>
            <a:ext cx="6076950" cy="1872208"/>
          </a:xfrm>
          <a:prstGeom prst="rect">
            <a:avLst/>
          </a:prstGeom>
          <a:noFill/>
          <a:extLst>
            <a:ext uri="{909E8E84-426E-40DD-AFC4-6F175D3DCCD1}">
              <a14:hiddenFill xmlns:a14="http://schemas.microsoft.com/office/drawing/2010/main">
                <a:solidFill>
                  <a:srgbClr val="FFFFFF"/>
                </a:solidFill>
              </a14:hiddenFill>
            </a:ext>
          </a:extLst>
        </p:spPr>
      </p:pic>
      <p:pic>
        <p:nvPicPr>
          <p:cNvPr id="3" name="Immagine 2"/>
          <p:cNvPicPr>
            <a:picLocks noChangeAspect="1"/>
          </p:cNvPicPr>
          <p:nvPr/>
        </p:nvPicPr>
        <p:blipFill>
          <a:blip r:embed="rId3"/>
          <a:stretch>
            <a:fillRect/>
          </a:stretch>
        </p:blipFill>
        <p:spPr>
          <a:xfrm>
            <a:off x="755576" y="1059211"/>
            <a:ext cx="2857500" cy="2857500"/>
          </a:xfrm>
          <a:prstGeom prst="rect">
            <a:avLst/>
          </a:prstGeom>
        </p:spPr>
      </p:pic>
      <p:pic>
        <p:nvPicPr>
          <p:cNvPr id="4" name="Immagine 3"/>
          <p:cNvPicPr>
            <a:picLocks noChangeAspect="1"/>
          </p:cNvPicPr>
          <p:nvPr/>
        </p:nvPicPr>
        <p:blipFill>
          <a:blip r:embed="rId4"/>
          <a:stretch>
            <a:fillRect/>
          </a:stretch>
        </p:blipFill>
        <p:spPr>
          <a:xfrm>
            <a:off x="4571999" y="1325911"/>
            <a:ext cx="3893279" cy="2590800"/>
          </a:xfrm>
          <a:prstGeom prst="rect">
            <a:avLst/>
          </a:prstGeom>
        </p:spPr>
      </p:pic>
    </p:spTree>
    <p:extLst>
      <p:ext uri="{BB962C8B-B14F-4D97-AF65-F5344CB8AC3E}">
        <p14:creationId xmlns:p14="http://schemas.microsoft.com/office/powerpoint/2010/main" val="127931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9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028" descr="fig7-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8915400" cy="651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1026"/>
          <p:cNvSpPr>
            <a:spLocks noGrp="1" noChangeArrowheads="1"/>
          </p:cNvSpPr>
          <p:nvPr>
            <p:ph type="title"/>
          </p:nvPr>
        </p:nvSpPr>
        <p:spPr>
          <a:xfrm>
            <a:off x="22225" y="0"/>
            <a:ext cx="9144000" cy="2057400"/>
          </a:xfrm>
          <a:solidFill>
            <a:schemeClr val="bg1"/>
          </a:solidFill>
        </p:spPr>
        <p:txBody>
          <a:bodyPr/>
          <a:lstStyle/>
          <a:p>
            <a:pPr eaLnBrk="1" hangingPunct="1"/>
            <a:r>
              <a:rPr lang="it-IT" altLang="en-US">
                <a:ea typeface="MS PGothic" charset="-128"/>
              </a:rPr>
              <a:t>Rotations around a </a:t>
            </a:r>
            <a:r>
              <a:rPr lang="it-IT" altLang="en-US">
                <a:latin typeface="Symbol" charset="2"/>
                <a:ea typeface="MS PGothic" charset="-128"/>
              </a:rPr>
              <a:t>s</a:t>
            </a:r>
            <a:r>
              <a:rPr lang="it-IT" altLang="en-US">
                <a:ea typeface="MS PGothic" charset="-128"/>
              </a:rPr>
              <a:t> bond C-C can occur keeping fixed the bonding angle at </a:t>
            </a:r>
            <a:r>
              <a:rPr lang="it-IT" altLang="ja-JP">
                <a:ea typeface="MS PGothic" charset="-128"/>
              </a:rPr>
              <a:t>109°28</a:t>
            </a:r>
            <a:r>
              <a:rPr lang="ja-JP" altLang="it-IT">
                <a:ea typeface="MS PGothic" charset="-128"/>
              </a:rPr>
              <a:t>’</a:t>
            </a:r>
            <a:r>
              <a:rPr lang="it-IT" altLang="ja-JP">
                <a:ea typeface="MS PGothic" charset="-128"/>
              </a:rPr>
              <a:t>) </a:t>
            </a:r>
            <a:br>
              <a:rPr lang="it-IT" altLang="ja-JP">
                <a:ea typeface="MS PGothic" charset="-128"/>
              </a:rPr>
            </a:br>
            <a:endParaRPr lang="it-IT" altLang="en-US">
              <a:ea typeface="MS PGothic"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p:txBody>
          <a:bodyPr/>
          <a:lstStyle/>
          <a:p>
            <a:pPr eaLnBrk="1" hangingPunct="1"/>
            <a:endParaRPr lang="en-US" altLang="en-US">
              <a:ea typeface="MS PGothic" charset="-128"/>
            </a:endParaRPr>
          </a:p>
        </p:txBody>
      </p:sp>
      <p:sp>
        <p:nvSpPr>
          <p:cNvPr id="22531" name="Rectangle 1027"/>
          <p:cNvSpPr>
            <a:spLocks noGrp="1" noChangeArrowheads="1"/>
          </p:cNvSpPr>
          <p:nvPr>
            <p:ph type="body" idx="1"/>
          </p:nvPr>
        </p:nvSpPr>
        <p:spPr/>
        <p:txBody>
          <a:bodyPr/>
          <a:lstStyle/>
          <a:p>
            <a:pPr eaLnBrk="1" hangingPunct="1"/>
            <a:endParaRPr lang="en-US" altLang="en-US">
              <a:ea typeface="MS PGothic" charset="-128"/>
            </a:endParaRPr>
          </a:p>
        </p:txBody>
      </p:sp>
      <p:pic>
        <p:nvPicPr>
          <p:cNvPr id="22532" name="Picture 1028" descr="fig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839200" cy="619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026" descr="fig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0"/>
            <a:ext cx="6553200" cy="698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3" descr="fig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0"/>
            <a:ext cx="4862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it-IT" altLang="en-US">
                <a:ea typeface="MS PGothic" charset="-128"/>
              </a:rPr>
              <a:t>Configuration and Conformation</a:t>
            </a:r>
          </a:p>
        </p:txBody>
      </p:sp>
      <p:sp>
        <p:nvSpPr>
          <p:cNvPr id="24579" name="Rectangle 3"/>
          <p:cNvSpPr>
            <a:spLocks noGrp="1" noChangeArrowheads="1"/>
          </p:cNvSpPr>
          <p:nvPr>
            <p:ph type="body" idx="1"/>
          </p:nvPr>
        </p:nvSpPr>
        <p:spPr>
          <a:xfrm>
            <a:off x="685800" y="1295400"/>
            <a:ext cx="7772400" cy="2362200"/>
          </a:xfrm>
        </p:spPr>
        <p:txBody>
          <a:bodyPr/>
          <a:lstStyle/>
          <a:p>
            <a:pPr eaLnBrk="1" hangingPunct="1"/>
            <a:r>
              <a:rPr lang="it-IT" altLang="en-US">
                <a:solidFill>
                  <a:srgbClr val="FF3300"/>
                </a:solidFill>
                <a:ea typeface="MS PGothic" charset="-128"/>
              </a:rPr>
              <a:t>Configuration</a:t>
            </a:r>
          </a:p>
          <a:p>
            <a:pPr lvl="1" eaLnBrk="1" hangingPunct="1"/>
            <a:r>
              <a:rPr lang="it-IT" altLang="en-US">
                <a:ea typeface="MS PGothic" charset="-128"/>
              </a:rPr>
              <a:t>Shape of a polymer chain resulting from the primary (covalent) bonds</a:t>
            </a:r>
          </a:p>
          <a:p>
            <a:pPr lvl="1" eaLnBrk="1" hangingPunct="1"/>
            <a:endParaRPr lang="it-IT" altLang="en-US">
              <a:ea typeface="MS PGothic" charset="-128"/>
            </a:endParaRPr>
          </a:p>
          <a:p>
            <a:pPr eaLnBrk="1" hangingPunct="1"/>
            <a:r>
              <a:rPr lang="it-IT" altLang="en-US">
                <a:solidFill>
                  <a:srgbClr val="FF3300"/>
                </a:solidFill>
                <a:ea typeface="MS PGothic" charset="-128"/>
              </a:rPr>
              <a:t>Conformation</a:t>
            </a:r>
          </a:p>
          <a:p>
            <a:pPr lvl="1" eaLnBrk="1" hangingPunct="1"/>
            <a:r>
              <a:rPr lang="it-IT" altLang="en-US">
                <a:ea typeface="MS PGothic" charset="-128"/>
              </a:rPr>
              <a:t>Shape of a polymer chain resulting from the rotations around primary bonds</a:t>
            </a:r>
          </a:p>
        </p:txBody>
      </p:sp>
      <p:grpSp>
        <p:nvGrpSpPr>
          <p:cNvPr id="24580" name="Group 16"/>
          <p:cNvGrpSpPr>
            <a:grpSpLocks/>
          </p:cNvGrpSpPr>
          <p:nvPr/>
        </p:nvGrpSpPr>
        <p:grpSpPr bwMode="auto">
          <a:xfrm>
            <a:off x="6553200" y="4267200"/>
            <a:ext cx="1524000" cy="457200"/>
            <a:chOff x="4128" y="2688"/>
            <a:chExt cx="960" cy="288"/>
          </a:xfrm>
        </p:grpSpPr>
        <p:grpSp>
          <p:nvGrpSpPr>
            <p:cNvPr id="24593" name="Group 6"/>
            <p:cNvGrpSpPr>
              <a:grpSpLocks/>
            </p:cNvGrpSpPr>
            <p:nvPr/>
          </p:nvGrpSpPr>
          <p:grpSpPr bwMode="auto">
            <a:xfrm>
              <a:off x="4320" y="2688"/>
              <a:ext cx="576" cy="288"/>
              <a:chOff x="4320" y="2688"/>
              <a:chExt cx="576" cy="288"/>
            </a:xfrm>
          </p:grpSpPr>
          <p:sp>
            <p:nvSpPr>
              <p:cNvPr id="24596" name="AutoShape 4"/>
              <p:cNvSpPr>
                <a:spLocks noChangeArrowheads="1"/>
              </p:cNvSpPr>
              <p:nvPr/>
            </p:nvSpPr>
            <p:spPr bwMode="auto">
              <a:xfrm>
                <a:off x="4320" y="2688"/>
                <a:ext cx="576" cy="288"/>
              </a:xfrm>
              <a:prstGeom prst="flowChartPreparation">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24597" name="Oval 5"/>
              <p:cNvSpPr>
                <a:spLocks noChangeArrowheads="1"/>
              </p:cNvSpPr>
              <p:nvPr/>
            </p:nvSpPr>
            <p:spPr bwMode="auto">
              <a:xfrm>
                <a:off x="4511" y="2736"/>
                <a:ext cx="193" cy="19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sp>
          <p:nvSpPr>
            <p:cNvPr id="24594" name="Line 7"/>
            <p:cNvSpPr>
              <a:spLocks noChangeShapeType="1"/>
            </p:cNvSpPr>
            <p:nvPr/>
          </p:nvSpPr>
          <p:spPr bwMode="auto">
            <a:xfrm flipH="1">
              <a:off x="4128" y="283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4595" name="Line 8"/>
            <p:cNvSpPr>
              <a:spLocks noChangeShapeType="1"/>
            </p:cNvSpPr>
            <p:nvPr/>
          </p:nvSpPr>
          <p:spPr bwMode="auto">
            <a:xfrm flipH="1">
              <a:off x="4896" y="283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24581" name="Group 15"/>
          <p:cNvGrpSpPr>
            <a:grpSpLocks/>
          </p:cNvGrpSpPr>
          <p:nvPr/>
        </p:nvGrpSpPr>
        <p:grpSpPr bwMode="auto">
          <a:xfrm>
            <a:off x="4343400" y="4038600"/>
            <a:ext cx="990600" cy="914400"/>
            <a:chOff x="3168" y="2544"/>
            <a:chExt cx="624" cy="576"/>
          </a:xfrm>
        </p:grpSpPr>
        <p:sp>
          <p:nvSpPr>
            <p:cNvPr id="24588" name="Text Box 9"/>
            <p:cNvSpPr txBox="1">
              <a:spLocks noChangeArrowheads="1"/>
            </p:cNvSpPr>
            <p:nvPr/>
          </p:nvSpPr>
          <p:spPr bwMode="auto">
            <a:xfrm>
              <a:off x="3360" y="2666"/>
              <a:ext cx="24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C</a:t>
              </a:r>
            </a:p>
          </p:txBody>
        </p:sp>
        <p:sp>
          <p:nvSpPr>
            <p:cNvPr id="24589" name="Line 10"/>
            <p:cNvSpPr>
              <a:spLocks noChangeShapeType="1"/>
            </p:cNvSpPr>
            <p:nvPr/>
          </p:nvSpPr>
          <p:spPr bwMode="auto">
            <a:xfrm flipH="1">
              <a:off x="3600" y="2810"/>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4590" name="Line 11"/>
            <p:cNvSpPr>
              <a:spLocks noChangeShapeType="1"/>
            </p:cNvSpPr>
            <p:nvPr/>
          </p:nvSpPr>
          <p:spPr bwMode="auto">
            <a:xfrm flipH="1">
              <a:off x="3168" y="2810"/>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4591" name="Line 12"/>
            <p:cNvSpPr>
              <a:spLocks noChangeShapeType="1"/>
            </p:cNvSpPr>
            <p:nvPr/>
          </p:nvSpPr>
          <p:spPr bwMode="auto">
            <a:xfrm rot="16200000" flipH="1">
              <a:off x="3408" y="3024"/>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4592" name="Line 14"/>
            <p:cNvSpPr>
              <a:spLocks noChangeShapeType="1"/>
            </p:cNvSpPr>
            <p:nvPr/>
          </p:nvSpPr>
          <p:spPr bwMode="auto">
            <a:xfrm rot="16200000" flipH="1">
              <a:off x="3408" y="2640"/>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24582" name="Group 23"/>
          <p:cNvGrpSpPr>
            <a:grpSpLocks/>
          </p:cNvGrpSpPr>
          <p:nvPr/>
        </p:nvGrpSpPr>
        <p:grpSpPr bwMode="auto">
          <a:xfrm>
            <a:off x="2133600" y="4308475"/>
            <a:ext cx="990600" cy="457200"/>
            <a:chOff x="1344" y="2714"/>
            <a:chExt cx="624" cy="288"/>
          </a:xfrm>
        </p:grpSpPr>
        <p:sp>
          <p:nvSpPr>
            <p:cNvPr id="24585" name="Text Box 18"/>
            <p:cNvSpPr txBox="1">
              <a:spLocks noChangeArrowheads="1"/>
            </p:cNvSpPr>
            <p:nvPr/>
          </p:nvSpPr>
          <p:spPr bwMode="auto">
            <a:xfrm>
              <a:off x="1536" y="2714"/>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O</a:t>
              </a:r>
            </a:p>
          </p:txBody>
        </p:sp>
        <p:sp>
          <p:nvSpPr>
            <p:cNvPr id="24586" name="Line 19"/>
            <p:cNvSpPr>
              <a:spLocks noChangeShapeType="1"/>
            </p:cNvSpPr>
            <p:nvPr/>
          </p:nvSpPr>
          <p:spPr bwMode="auto">
            <a:xfrm flipH="1">
              <a:off x="1776" y="285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4587" name="Line 20"/>
            <p:cNvSpPr>
              <a:spLocks noChangeShapeType="1"/>
            </p:cNvSpPr>
            <p:nvPr/>
          </p:nvSpPr>
          <p:spPr bwMode="auto">
            <a:xfrm flipH="1">
              <a:off x="1344" y="285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grpSp>
      <p:sp>
        <p:nvSpPr>
          <p:cNvPr id="24583" name="AutoShape 24"/>
          <p:cNvSpPr>
            <a:spLocks noChangeArrowheads="1"/>
          </p:cNvSpPr>
          <p:nvPr/>
        </p:nvSpPr>
        <p:spPr bwMode="auto">
          <a:xfrm>
            <a:off x="3505200" y="5181600"/>
            <a:ext cx="2895600" cy="228600"/>
          </a:xfrm>
          <a:prstGeom prst="rightArrow">
            <a:avLst>
              <a:gd name="adj1" fmla="val 50000"/>
              <a:gd name="adj2" fmla="val 31666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24584" name="Text Box 25"/>
          <p:cNvSpPr txBox="1">
            <a:spLocks noChangeArrowheads="1"/>
          </p:cNvSpPr>
          <p:nvPr/>
        </p:nvSpPr>
        <p:spPr bwMode="auto">
          <a:xfrm>
            <a:off x="2971800" y="5562600"/>
            <a:ext cx="382027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dirty="0" err="1"/>
              <a:t>Rotational</a:t>
            </a:r>
            <a:r>
              <a:rPr lang="it-IT" altLang="en-US" dirty="0"/>
              <a:t> </a:t>
            </a:r>
            <a:r>
              <a:rPr lang="it-IT" altLang="en-US" dirty="0" err="1"/>
              <a:t>freedom</a:t>
            </a:r>
            <a:r>
              <a:rPr lang="it-IT" altLang="en-US" dirty="0"/>
              <a:t> </a:t>
            </a:r>
            <a:r>
              <a:rPr lang="it-IT" altLang="en-US" dirty="0" err="1"/>
              <a:t>decreases</a:t>
            </a:r>
            <a:endParaRPr lang="it-IT" altLang="en-US" dirty="0"/>
          </a:p>
          <a:p>
            <a:pPr eaLnBrk="1" hangingPunct="1">
              <a:spcBef>
                <a:spcPct val="0"/>
              </a:spcBef>
              <a:buFontTx/>
              <a:buNone/>
            </a:pPr>
            <a:r>
              <a:rPr lang="it-IT" altLang="en-US" sz="1800" dirty="0"/>
              <a:t>(cfr. </a:t>
            </a:r>
            <a:r>
              <a:rPr lang="it-IT" altLang="en-US" sz="1800" dirty="0" err="1"/>
              <a:t>Rotational</a:t>
            </a:r>
            <a:r>
              <a:rPr lang="it-IT" altLang="en-US" sz="1800" dirty="0"/>
              <a:t> </a:t>
            </a:r>
            <a:r>
              <a:rPr lang="it-IT" altLang="en-US" sz="1800" dirty="0" err="1"/>
              <a:t>energy</a:t>
            </a:r>
            <a:r>
              <a:rPr lang="it-IT" altLang="en-US" sz="1800" dirty="0"/>
              <a:t> of </a:t>
            </a:r>
            <a:r>
              <a:rPr lang="it-IT" altLang="en-US" sz="1800" dirty="0" err="1"/>
              <a:t>buthane</a:t>
            </a:r>
            <a:r>
              <a:rPr lang="it-IT" altLang="en-US" sz="1800" dirty="0"/>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11188" y="0"/>
            <a:ext cx="7772400" cy="2057400"/>
          </a:xfrm>
        </p:spPr>
        <p:txBody>
          <a:bodyPr/>
          <a:lstStyle/>
          <a:p>
            <a:pPr eaLnBrk="1" hangingPunct="1"/>
            <a:r>
              <a:rPr lang="it-IT" altLang="en-US">
                <a:ea typeface="MS PGothic" charset="-128"/>
              </a:rPr>
              <a:t>Conformation of a polymer (i.e. polyethylene) corresponding to a disordered state (i.e. in the amorphous phase)</a:t>
            </a:r>
          </a:p>
        </p:txBody>
      </p:sp>
      <p:pic>
        <p:nvPicPr>
          <p:cNvPr id="26627" name="Picture 6" descr="fig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293938"/>
            <a:ext cx="6477000" cy="517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76200"/>
            <a:ext cx="7772400" cy="2057400"/>
          </a:xfrm>
        </p:spPr>
        <p:txBody>
          <a:bodyPr/>
          <a:lstStyle/>
          <a:p>
            <a:pPr eaLnBrk="1" hangingPunct="1"/>
            <a:r>
              <a:rPr lang="it-IT" altLang="en-US">
                <a:ea typeface="MS PGothic" charset="-128"/>
              </a:rPr>
              <a:t>Conformation of polyethylene corresponding to an ordered state (i.e. in a crystal)</a:t>
            </a:r>
          </a:p>
        </p:txBody>
      </p:sp>
      <p:pic>
        <p:nvPicPr>
          <p:cNvPr id="27651" name="Picture 3" descr="fig9-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49500"/>
            <a:ext cx="7962900" cy="380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76200"/>
            <a:ext cx="7772400" cy="2057400"/>
          </a:xfrm>
        </p:spPr>
        <p:txBody>
          <a:bodyPr/>
          <a:lstStyle/>
          <a:p>
            <a:pPr eaLnBrk="1" hangingPunct="1"/>
            <a:r>
              <a:rPr lang="it-IT" altLang="en-US" dirty="0" err="1">
                <a:ea typeface="MS PGothic" charset="-128"/>
              </a:rPr>
              <a:t>Polypropilene</a:t>
            </a:r>
            <a:r>
              <a:rPr lang="it-IT" altLang="en-US" dirty="0">
                <a:ea typeface="MS PGothic" charset="-128"/>
              </a:rPr>
              <a:t> </a:t>
            </a:r>
            <a:r>
              <a:rPr lang="it-IT" altLang="en-US" dirty="0" err="1">
                <a:ea typeface="MS PGothic" charset="-128"/>
              </a:rPr>
              <a:t>conformation</a:t>
            </a:r>
            <a:r>
              <a:rPr lang="it-IT" altLang="en-US" dirty="0">
                <a:ea typeface="MS PGothic" charset="-128"/>
              </a:rPr>
              <a:t> in an </a:t>
            </a:r>
            <a:r>
              <a:rPr lang="it-IT" altLang="en-US" dirty="0" err="1">
                <a:ea typeface="MS PGothic" charset="-128"/>
              </a:rPr>
              <a:t>ordered</a:t>
            </a:r>
            <a:r>
              <a:rPr lang="it-IT" altLang="en-US" dirty="0">
                <a:ea typeface="MS PGothic" charset="-128"/>
              </a:rPr>
              <a:t> state (i.e. in a </a:t>
            </a:r>
            <a:r>
              <a:rPr lang="it-IT" altLang="en-US" dirty="0" err="1">
                <a:ea typeface="MS PGothic" charset="-128"/>
              </a:rPr>
              <a:t>crystal</a:t>
            </a:r>
            <a:r>
              <a:rPr lang="it-IT" altLang="en-US" dirty="0">
                <a:ea typeface="MS PGothic" charset="-128"/>
              </a:rPr>
              <a:t>)</a:t>
            </a:r>
          </a:p>
        </p:txBody>
      </p:sp>
      <p:pic>
        <p:nvPicPr>
          <p:cNvPr id="28675" name="Picture 5" descr="fig1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286000"/>
            <a:ext cx="5702300" cy="767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idx="1"/>
          </p:nvPr>
        </p:nvSpPr>
        <p:spPr/>
        <p:txBody>
          <a:bodyPr/>
          <a:lstStyle/>
          <a:p>
            <a:pPr eaLnBrk="1" hangingPunct="1"/>
            <a:endParaRPr lang="en-US" altLang="en-US">
              <a:ea typeface="MS PGothic" charset="-128"/>
            </a:endParaRPr>
          </a:p>
        </p:txBody>
      </p:sp>
      <p:pic>
        <p:nvPicPr>
          <p:cNvPr id="29699" name="Picture 4" descr="D:\Documenti\presentazioni\didattica\polimeri\immagini_polimeri\fig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055688"/>
            <a:ext cx="8153400" cy="581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Rectangle 2"/>
          <p:cNvSpPr>
            <a:spLocks noGrp="1" noChangeArrowheads="1"/>
          </p:cNvSpPr>
          <p:nvPr>
            <p:ph type="title"/>
          </p:nvPr>
        </p:nvSpPr>
        <p:spPr>
          <a:xfrm>
            <a:off x="647700" y="214313"/>
            <a:ext cx="7772400" cy="838200"/>
          </a:xfrm>
        </p:spPr>
        <p:txBody>
          <a:bodyPr/>
          <a:lstStyle/>
          <a:p>
            <a:pPr eaLnBrk="1" hangingPunct="1"/>
            <a:r>
              <a:rPr lang="it-IT" altLang="en-US" sz="2800">
                <a:ea typeface="MS PGothic" charset="-128"/>
              </a:rPr>
              <a:t>Crosslinked polymers are highly irregular and disordered:</a:t>
            </a:r>
            <a:r>
              <a:rPr lang="it-IT" altLang="en-US" sz="2800" b="1" u="sng">
                <a:ea typeface="MS PGothic" charset="-128"/>
              </a:rPr>
              <a:t> they are always amorphous</a:t>
            </a:r>
          </a:p>
        </p:txBody>
      </p:sp>
      <p:pic>
        <p:nvPicPr>
          <p:cNvPr id="5" name="Immagine 4"/>
          <p:cNvPicPr>
            <a:picLocks noChangeAspect="1"/>
          </p:cNvPicPr>
          <p:nvPr/>
        </p:nvPicPr>
        <p:blipFill>
          <a:blip r:embed="rId3"/>
          <a:stretch>
            <a:fillRect/>
          </a:stretch>
        </p:blipFill>
        <p:spPr>
          <a:xfrm>
            <a:off x="51477" y="3068960"/>
            <a:ext cx="9041045" cy="11653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96913" y="287338"/>
            <a:ext cx="7772400" cy="838200"/>
          </a:xfrm>
        </p:spPr>
        <p:txBody>
          <a:bodyPr/>
          <a:lstStyle/>
          <a:p>
            <a:pPr eaLnBrk="1" hangingPunct="1"/>
            <a:r>
              <a:rPr lang="it-IT" altLang="it-IT" sz="2800" dirty="0" err="1">
                <a:ea typeface="ＭＳ Ｐゴシック" charset="-128"/>
              </a:rPr>
              <a:t>Thermoplastic</a:t>
            </a:r>
            <a:r>
              <a:rPr lang="it-IT" altLang="it-IT" sz="2800" dirty="0">
                <a:ea typeface="ＭＳ Ｐゴシック" charset="-128"/>
              </a:rPr>
              <a:t> (linear) and </a:t>
            </a:r>
            <a:r>
              <a:rPr lang="it-IT" altLang="it-IT" sz="2800" dirty="0" err="1">
                <a:ea typeface="ＭＳ Ｐゴシック" charset="-128"/>
              </a:rPr>
              <a:t>thermosetting</a:t>
            </a:r>
            <a:r>
              <a:rPr lang="it-IT" altLang="it-IT" sz="2800" dirty="0">
                <a:ea typeface="ＭＳ Ｐゴシック" charset="-128"/>
              </a:rPr>
              <a:t> (</a:t>
            </a:r>
            <a:r>
              <a:rPr lang="it-IT" altLang="it-IT" sz="2800" dirty="0" err="1">
                <a:ea typeface="ＭＳ Ｐゴシック" charset="-128"/>
              </a:rPr>
              <a:t>crosslinked</a:t>
            </a:r>
            <a:r>
              <a:rPr lang="it-IT" altLang="it-IT" sz="2800" dirty="0">
                <a:ea typeface="ＭＳ Ｐゴシック" charset="-128"/>
              </a:rPr>
              <a:t>)</a:t>
            </a:r>
          </a:p>
        </p:txBody>
      </p:sp>
      <p:sp>
        <p:nvSpPr>
          <p:cNvPr id="40962" name="Rectangle 3"/>
          <p:cNvSpPr>
            <a:spLocks noGrp="1" noChangeArrowheads="1"/>
          </p:cNvSpPr>
          <p:nvPr>
            <p:ph type="body" idx="1"/>
          </p:nvPr>
        </p:nvSpPr>
        <p:spPr>
          <a:xfrm>
            <a:off x="0" y="1412776"/>
            <a:ext cx="8964488" cy="4093914"/>
          </a:xfrm>
        </p:spPr>
        <p:txBody>
          <a:bodyPr/>
          <a:lstStyle/>
          <a:p>
            <a:pPr eaLnBrk="1" hangingPunct="1"/>
            <a:r>
              <a:rPr lang="en-US" altLang="it-IT" dirty="0">
                <a:ea typeface="ＭＳ Ｐゴシック" charset="-128"/>
              </a:rPr>
              <a:t>Thermoplastics: upon heating they melt and can flow filling molds.</a:t>
            </a:r>
          </a:p>
          <a:p>
            <a:pPr lvl="1" eaLnBrk="1" hangingPunct="1"/>
            <a:r>
              <a:rPr lang="en-US" altLang="it-IT" dirty="0">
                <a:ea typeface="ＭＳ Ｐゴシック" charset="-128"/>
              </a:rPr>
              <a:t>They can be melted many times and hence recycled</a:t>
            </a:r>
            <a:endParaRPr lang="en-US" altLang="it-IT" sz="1600" dirty="0">
              <a:ea typeface="ＭＳ Ｐゴシック" charset="-128"/>
            </a:endParaRPr>
          </a:p>
          <a:p>
            <a:pPr eaLnBrk="1" hangingPunct="1"/>
            <a:r>
              <a:rPr lang="en-US" altLang="it-IT" dirty="0">
                <a:ea typeface="ＭＳ Ｐゴシック" charset="-128"/>
              </a:rPr>
              <a:t>Thermosetting: upon heating they undergo a chemical reaction leading to a </a:t>
            </a:r>
            <a:r>
              <a:rPr lang="en-US" altLang="it-IT" dirty="0" err="1">
                <a:ea typeface="ＭＳ Ｐゴシック" charset="-128"/>
              </a:rPr>
              <a:t>crosslinked</a:t>
            </a:r>
            <a:r>
              <a:rPr lang="en-US" altLang="it-IT" dirty="0">
                <a:ea typeface="ＭＳ Ｐゴシック" charset="-128"/>
              </a:rPr>
              <a:t> structure that cannot melt. </a:t>
            </a:r>
          </a:p>
          <a:p>
            <a:pPr lvl="1" eaLnBrk="1" hangingPunct="1"/>
            <a:r>
              <a:rPr lang="en-US" altLang="it-IT" dirty="0">
                <a:ea typeface="ＭＳ Ｐゴシック" charset="-128"/>
              </a:rPr>
              <a:t>They cannot be melted upon heating and are </a:t>
            </a:r>
            <a:r>
              <a:rPr lang="en-US" altLang="it-IT" u="sng" dirty="0">
                <a:ea typeface="ＭＳ Ｐゴシック" charset="-128"/>
              </a:rPr>
              <a:t>very difficult to be recycled</a:t>
            </a:r>
          </a:p>
          <a:p>
            <a:pPr lvl="1" eaLnBrk="1" hangingPunct="1"/>
            <a:endParaRPr lang="en-US" altLang="it-IT" sz="1600" dirty="0">
              <a:ea typeface="ＭＳ Ｐゴシック" charset="-128"/>
            </a:endParaRPr>
          </a:p>
          <a:p>
            <a:pPr lvl="1" eaLnBrk="1" hangingPunct="1"/>
            <a:endParaRPr lang="en-US" altLang="it-IT" sz="1600" dirty="0">
              <a:ea typeface="ＭＳ Ｐゴシック" charset="-128"/>
            </a:endParaRPr>
          </a:p>
          <a:p>
            <a:pPr marL="457200" lvl="1" indent="0" eaLnBrk="1" hangingPunct="1">
              <a:buNone/>
            </a:pPr>
            <a:r>
              <a:rPr lang="en-US" altLang="it-IT" sz="1600" dirty="0">
                <a:ea typeface="ＭＳ Ｐゴシック" charset="-128"/>
              </a:rPr>
              <a:t>Adhesives 		        	composites			Rubber</a:t>
            </a:r>
          </a:p>
        </p:txBody>
      </p:sp>
      <p:pic>
        <p:nvPicPr>
          <p:cNvPr id="4" name="Immagine 3"/>
          <p:cNvPicPr>
            <a:picLocks noChangeAspect="1"/>
          </p:cNvPicPr>
          <p:nvPr/>
        </p:nvPicPr>
        <p:blipFill>
          <a:blip r:embed="rId3"/>
          <a:stretch>
            <a:fillRect/>
          </a:stretch>
        </p:blipFill>
        <p:spPr>
          <a:xfrm>
            <a:off x="75722" y="4407861"/>
            <a:ext cx="2327542" cy="2327542"/>
          </a:xfrm>
          <a:prstGeom prst="rect">
            <a:avLst/>
          </a:prstGeom>
        </p:spPr>
      </p:pic>
      <p:pic>
        <p:nvPicPr>
          <p:cNvPr id="10" name="Picture 5" descr="tir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32241" y="4407860"/>
            <a:ext cx="2007728" cy="230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http://www.compositesworld.com/uploadedimages/Publications/CW/News/image.php.jpe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430015" y="4293096"/>
            <a:ext cx="4302225" cy="2646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4289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it-IT" altLang="en-US">
                <a:ea typeface="MS PGothic" charset="-128"/>
              </a:rPr>
              <a:t>Solubility parameter of a solvent</a:t>
            </a:r>
          </a:p>
        </p:txBody>
      </p:sp>
      <p:sp>
        <p:nvSpPr>
          <p:cNvPr id="30723" name="Text Box 4"/>
          <p:cNvSpPr txBox="1">
            <a:spLocks noChangeArrowheads="1"/>
          </p:cNvSpPr>
          <p:nvPr/>
        </p:nvSpPr>
        <p:spPr bwMode="auto">
          <a:xfrm>
            <a:off x="669925" y="1489075"/>
            <a:ext cx="8169275"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pPr>
            <a:r>
              <a:rPr lang="en-US" altLang="en-US"/>
              <a:t>The solubility parameter is a measure of the intensity of the intermolecular secondary bonds</a:t>
            </a:r>
          </a:p>
          <a:p>
            <a:pPr eaLnBrk="1" hangingPunct="1">
              <a:spcBef>
                <a:spcPct val="0"/>
              </a:spcBef>
            </a:pPr>
            <a:r>
              <a:rPr lang="en-US" altLang="en-US"/>
              <a:t>For a low molecular weight solvent: </a:t>
            </a:r>
          </a:p>
          <a:p>
            <a:pPr eaLnBrk="1" hangingPunct="1">
              <a:spcBef>
                <a:spcPct val="0"/>
              </a:spcBef>
              <a:buFontTx/>
              <a:buNone/>
            </a:pPr>
            <a:r>
              <a:rPr lang="it-IT" altLang="en-US"/>
              <a:t>Cohesive energy density (CED)=</a:t>
            </a:r>
            <a:r>
              <a:rPr lang="it-IT" altLang="en-US">
                <a:latin typeface="Symbol" charset="2"/>
              </a:rPr>
              <a:t>D</a:t>
            </a:r>
            <a:r>
              <a:rPr lang="it-IT" altLang="en-US"/>
              <a:t>E</a:t>
            </a:r>
            <a:r>
              <a:rPr lang="it-IT" altLang="en-US" baseline="-25000"/>
              <a:t>v</a:t>
            </a:r>
            <a:r>
              <a:rPr lang="it-IT" altLang="en-US"/>
              <a:t>/V</a:t>
            </a:r>
            <a:r>
              <a:rPr lang="it-IT" altLang="en-US" baseline="-25000"/>
              <a:t>l</a:t>
            </a:r>
            <a:r>
              <a:rPr lang="it-IT" altLang="en-US"/>
              <a:t>  e </a:t>
            </a:r>
            <a:r>
              <a:rPr lang="it-IT" altLang="en-US">
                <a:latin typeface="Symbol" charset="2"/>
              </a:rPr>
              <a:t>D</a:t>
            </a:r>
            <a:r>
              <a:rPr lang="it-IT" altLang="en-US"/>
              <a:t>E</a:t>
            </a:r>
            <a:r>
              <a:rPr lang="it-IT" altLang="en-US" baseline="-25000"/>
              <a:t>v</a:t>
            </a:r>
            <a:r>
              <a:rPr lang="it-IT" altLang="en-US"/>
              <a:t>=</a:t>
            </a:r>
            <a:r>
              <a:rPr lang="it-IT" altLang="en-US">
                <a:latin typeface="Symbol" charset="2"/>
              </a:rPr>
              <a:t>D</a:t>
            </a:r>
            <a:r>
              <a:rPr lang="it-IT" altLang="en-US"/>
              <a:t>H</a:t>
            </a:r>
            <a:r>
              <a:rPr lang="it-IT" altLang="en-US" baseline="-25000"/>
              <a:t>v</a:t>
            </a:r>
            <a:r>
              <a:rPr lang="it-IT" altLang="en-US"/>
              <a:t>-P(V</a:t>
            </a:r>
            <a:r>
              <a:rPr lang="it-IT" altLang="en-US" baseline="-25000"/>
              <a:t>v</a:t>
            </a:r>
            <a:r>
              <a:rPr lang="it-IT" altLang="en-US"/>
              <a:t>-V</a:t>
            </a:r>
            <a:r>
              <a:rPr lang="it-IT" altLang="en-US" baseline="-25000"/>
              <a:t>l</a:t>
            </a:r>
            <a:r>
              <a:rPr lang="it-IT" altLang="en-US"/>
              <a:t>)</a:t>
            </a:r>
          </a:p>
          <a:p>
            <a:pPr eaLnBrk="1" hangingPunct="1">
              <a:spcBef>
                <a:spcPct val="0"/>
              </a:spcBef>
              <a:buFontTx/>
              <a:buNone/>
            </a:pPr>
            <a:r>
              <a:rPr lang="it-IT" altLang="en-US"/>
              <a:t>	 </a:t>
            </a:r>
            <a:r>
              <a:rPr lang="it-IT" altLang="en-US">
                <a:latin typeface="Symbol" charset="2"/>
              </a:rPr>
              <a:t>D</a:t>
            </a:r>
            <a:r>
              <a:rPr lang="it-IT" altLang="en-US"/>
              <a:t>H</a:t>
            </a:r>
            <a:r>
              <a:rPr lang="it-IT" altLang="en-US" baseline="-25000"/>
              <a:t>v</a:t>
            </a:r>
            <a:r>
              <a:rPr lang="it-IT" altLang="en-US"/>
              <a:t>= molar heat of vaporization </a:t>
            </a:r>
          </a:p>
          <a:p>
            <a:pPr eaLnBrk="1" hangingPunct="1">
              <a:spcBef>
                <a:spcPct val="0"/>
              </a:spcBef>
              <a:buFontTx/>
              <a:buNone/>
            </a:pPr>
            <a:r>
              <a:rPr lang="it-IT" altLang="en-US"/>
              <a:t>	 P= vapor pressure</a:t>
            </a:r>
          </a:p>
          <a:p>
            <a:pPr eaLnBrk="1" hangingPunct="1">
              <a:spcBef>
                <a:spcPct val="0"/>
              </a:spcBef>
              <a:buFontTx/>
              <a:buNone/>
            </a:pPr>
            <a:r>
              <a:rPr lang="it-IT" altLang="en-US"/>
              <a:t>	 V</a:t>
            </a:r>
            <a:r>
              <a:rPr lang="it-IT" altLang="en-US" baseline="-25000"/>
              <a:t>v</a:t>
            </a:r>
            <a:r>
              <a:rPr lang="it-IT" altLang="en-US"/>
              <a:t>e V</a:t>
            </a:r>
            <a:r>
              <a:rPr lang="it-IT" altLang="en-US" baseline="-25000"/>
              <a:t>l</a:t>
            </a:r>
            <a:r>
              <a:rPr lang="it-IT" altLang="en-US"/>
              <a:t> = </a:t>
            </a:r>
            <a:r>
              <a:rPr lang="en-US" altLang="en-US"/>
              <a:t>molar volume of the vapor and liquid phase</a:t>
            </a:r>
            <a:endParaRPr lang="it-IT" altLang="en-US"/>
          </a:p>
          <a:p>
            <a:pPr eaLnBrk="1" hangingPunct="1">
              <a:spcBef>
                <a:spcPct val="0"/>
              </a:spcBef>
              <a:buFontTx/>
              <a:buNone/>
            </a:pPr>
            <a:endParaRPr lang="it-IT" altLang="en-US"/>
          </a:p>
          <a:p>
            <a:pPr algn="ctr" eaLnBrk="1" hangingPunct="1">
              <a:spcBef>
                <a:spcPct val="0"/>
              </a:spcBef>
              <a:buFontTx/>
              <a:buNone/>
            </a:pPr>
            <a:r>
              <a:rPr lang="it-IT" altLang="en-US" sz="2800" b="1"/>
              <a:t>Solubility parameter, </a:t>
            </a:r>
            <a:r>
              <a:rPr lang="it-IT" altLang="en-US" sz="2800" b="1">
                <a:latin typeface="Symbol" charset="2"/>
              </a:rPr>
              <a:t>d</a:t>
            </a:r>
          </a:p>
        </p:txBody>
      </p:sp>
      <p:graphicFrame>
        <p:nvGraphicFramePr>
          <p:cNvPr id="30724" name="Object 5"/>
          <p:cNvGraphicFramePr>
            <a:graphicFrameLocks noChangeAspect="1"/>
          </p:cNvGraphicFramePr>
          <p:nvPr/>
        </p:nvGraphicFramePr>
        <p:xfrm>
          <a:off x="2913063" y="5153025"/>
          <a:ext cx="3563937" cy="1227138"/>
        </p:xfrm>
        <a:graphic>
          <a:graphicData uri="http://schemas.openxmlformats.org/presentationml/2006/ole">
            <mc:AlternateContent xmlns:mc="http://schemas.openxmlformats.org/markup-compatibility/2006">
              <mc:Choice xmlns:v="urn:schemas-microsoft-com:vml" Requires="v">
                <p:oleObj spid="_x0000_s30769" name="Equation" r:id="rId3" imgW="1511300" imgH="520700" progId="Equation.3">
                  <p:embed/>
                </p:oleObj>
              </mc:Choice>
              <mc:Fallback>
                <p:oleObj name="Equation" r:id="rId3" imgW="1511300" imgH="5207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3063" y="5153025"/>
                        <a:ext cx="3563937" cy="1227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it-IT" altLang="en-US">
                <a:ea typeface="MS PGothic" charset="-128"/>
              </a:rPr>
              <a:t>Solubility parameter of a solvent</a:t>
            </a:r>
          </a:p>
        </p:txBody>
      </p:sp>
      <p:pic>
        <p:nvPicPr>
          <p:cNvPr id="31747" name="Picture 5" descr="fig1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143000"/>
            <a:ext cx="8610600" cy="601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it-IT" altLang="en-US">
                <a:ea typeface="MS PGothic" charset="-128"/>
              </a:rPr>
              <a:t>Solubility</a:t>
            </a:r>
          </a:p>
        </p:txBody>
      </p:sp>
      <p:sp>
        <p:nvSpPr>
          <p:cNvPr id="32771" name="Rectangle 3"/>
          <p:cNvSpPr>
            <a:spLocks noGrp="1" noChangeArrowheads="1"/>
          </p:cNvSpPr>
          <p:nvPr>
            <p:ph type="body" idx="1"/>
          </p:nvPr>
        </p:nvSpPr>
        <p:spPr>
          <a:xfrm>
            <a:off x="0" y="1295400"/>
            <a:ext cx="8748713" cy="5302250"/>
          </a:xfrm>
        </p:spPr>
        <p:txBody>
          <a:bodyPr/>
          <a:lstStyle/>
          <a:p>
            <a:pPr eaLnBrk="1" hangingPunct="1"/>
            <a:r>
              <a:rPr lang="it-IT" altLang="en-US">
                <a:ea typeface="MS PGothic" charset="-128"/>
              </a:rPr>
              <a:t>Free energy of mixing:</a:t>
            </a:r>
          </a:p>
          <a:p>
            <a:pPr lvl="2" algn="ctr" eaLnBrk="1" hangingPunct="1">
              <a:buFontTx/>
              <a:buNone/>
            </a:pPr>
            <a:r>
              <a:rPr lang="it-IT" altLang="en-US" sz="2000">
                <a:latin typeface="Symbol" charset="2"/>
                <a:ea typeface="MS PGothic" charset="-128"/>
              </a:rPr>
              <a:t>D</a:t>
            </a:r>
            <a:r>
              <a:rPr lang="it-IT" altLang="en-US" sz="2000">
                <a:ea typeface="MS PGothic" charset="-128"/>
              </a:rPr>
              <a:t>F</a:t>
            </a:r>
            <a:r>
              <a:rPr lang="it-IT" altLang="en-US" sz="2000" baseline="-25000">
                <a:ea typeface="MS PGothic" charset="-128"/>
              </a:rPr>
              <a:t>m</a:t>
            </a:r>
            <a:r>
              <a:rPr lang="it-IT" altLang="en-US" sz="2000">
                <a:ea typeface="MS PGothic" charset="-128"/>
              </a:rPr>
              <a:t>=</a:t>
            </a:r>
            <a:r>
              <a:rPr lang="it-IT" altLang="en-US" sz="2000">
                <a:latin typeface="Symbol" charset="2"/>
                <a:ea typeface="MS PGothic" charset="-128"/>
              </a:rPr>
              <a:t>D</a:t>
            </a:r>
            <a:r>
              <a:rPr lang="it-IT" altLang="en-US" sz="2000">
                <a:ea typeface="MS PGothic" charset="-128"/>
              </a:rPr>
              <a:t>H</a:t>
            </a:r>
            <a:r>
              <a:rPr lang="it-IT" altLang="en-US" sz="2000" baseline="-25000">
                <a:ea typeface="MS PGothic" charset="-128"/>
              </a:rPr>
              <a:t>m</a:t>
            </a:r>
            <a:r>
              <a:rPr lang="it-IT" altLang="en-US" sz="2000">
                <a:ea typeface="MS PGothic" charset="-128"/>
              </a:rPr>
              <a:t>-T</a:t>
            </a:r>
            <a:r>
              <a:rPr lang="it-IT" altLang="en-US" sz="2000">
                <a:latin typeface="Symbol" charset="2"/>
                <a:ea typeface="MS PGothic" charset="-128"/>
              </a:rPr>
              <a:t>D</a:t>
            </a:r>
            <a:r>
              <a:rPr lang="it-IT" altLang="en-US" sz="2000">
                <a:ea typeface="MS PGothic" charset="-128"/>
              </a:rPr>
              <a:t>S</a:t>
            </a:r>
            <a:r>
              <a:rPr lang="it-IT" altLang="en-US" sz="2000" baseline="-25000">
                <a:ea typeface="MS PGothic" charset="-128"/>
              </a:rPr>
              <a:t>m</a:t>
            </a:r>
            <a:r>
              <a:rPr lang="it-IT" altLang="en-US" sz="2000">
                <a:ea typeface="MS PGothic" charset="-128"/>
              </a:rPr>
              <a:t>&lt;0</a:t>
            </a:r>
          </a:p>
          <a:p>
            <a:pPr lvl="1" eaLnBrk="1" hangingPunct="1">
              <a:buFontTx/>
              <a:buNone/>
            </a:pPr>
            <a:r>
              <a:rPr lang="it-IT" altLang="en-US" sz="2400" u="sng">
                <a:ea typeface="MS PGothic" charset="-128"/>
              </a:rPr>
              <a:t>In ideal solutions </a:t>
            </a:r>
            <a:r>
              <a:rPr lang="it-IT" altLang="en-US" sz="2400">
                <a:latin typeface="Symbol" charset="2"/>
                <a:ea typeface="MS PGothic" charset="-128"/>
              </a:rPr>
              <a:t>D</a:t>
            </a:r>
            <a:r>
              <a:rPr lang="it-IT" altLang="en-US" sz="2400">
                <a:ea typeface="MS PGothic" charset="-128"/>
              </a:rPr>
              <a:t>H</a:t>
            </a:r>
            <a:r>
              <a:rPr lang="it-IT" altLang="en-US" sz="2400" baseline="-25000">
                <a:ea typeface="MS PGothic" charset="-128"/>
              </a:rPr>
              <a:t>m</a:t>
            </a:r>
            <a:r>
              <a:rPr lang="it-IT" altLang="en-US" sz="2400">
                <a:ea typeface="MS PGothic" charset="-128"/>
              </a:rPr>
              <a:t>=0 and </a:t>
            </a:r>
            <a:r>
              <a:rPr lang="it-IT" altLang="en-US" sz="2400">
                <a:latin typeface="Symbol" charset="2"/>
                <a:ea typeface="MS PGothic" charset="-128"/>
              </a:rPr>
              <a:t>D</a:t>
            </a:r>
            <a:r>
              <a:rPr lang="it-IT" altLang="en-US" sz="2400">
                <a:ea typeface="MS PGothic" charset="-128"/>
              </a:rPr>
              <a:t>S</a:t>
            </a:r>
            <a:r>
              <a:rPr lang="it-IT" altLang="en-US" sz="2400" baseline="-25000">
                <a:ea typeface="MS PGothic" charset="-128"/>
              </a:rPr>
              <a:t>m</a:t>
            </a:r>
            <a:r>
              <a:rPr lang="it-IT" altLang="en-US" sz="2400">
                <a:ea typeface="MS PGothic" charset="-128"/>
              </a:rPr>
              <a:t>&gt;0 given by:</a:t>
            </a:r>
          </a:p>
          <a:p>
            <a:pPr lvl="1" eaLnBrk="1" hangingPunct="1">
              <a:buFontTx/>
              <a:buNone/>
            </a:pPr>
            <a:endParaRPr lang="it-IT" altLang="en-US" sz="2400">
              <a:ea typeface="MS PGothic" charset="-128"/>
            </a:endParaRPr>
          </a:p>
          <a:p>
            <a:pPr lvl="1" algn="ctr" eaLnBrk="1" hangingPunct="1">
              <a:buFontTx/>
              <a:buNone/>
            </a:pPr>
            <a:r>
              <a:rPr lang="it-IT" altLang="en-US" sz="2400">
                <a:latin typeface="Symbol" charset="2"/>
                <a:ea typeface="MS PGothic" charset="-128"/>
              </a:rPr>
              <a:t>D</a:t>
            </a:r>
            <a:r>
              <a:rPr lang="it-IT" altLang="en-US" sz="2400">
                <a:ea typeface="MS PGothic" charset="-128"/>
              </a:rPr>
              <a:t>S</a:t>
            </a:r>
            <a:r>
              <a:rPr lang="it-IT" altLang="en-US" sz="2400" baseline="-25000">
                <a:ea typeface="MS PGothic" charset="-128"/>
              </a:rPr>
              <a:t>m</a:t>
            </a:r>
            <a:r>
              <a:rPr lang="it-IT" altLang="en-US" sz="2400">
                <a:ea typeface="MS PGothic" charset="-128"/>
              </a:rPr>
              <a:t>=-R[N</a:t>
            </a:r>
            <a:r>
              <a:rPr lang="it-IT" altLang="en-US" sz="2400" baseline="-25000">
                <a:ea typeface="MS PGothic" charset="-128"/>
              </a:rPr>
              <a:t>1</a:t>
            </a:r>
            <a:r>
              <a:rPr lang="it-IT" altLang="en-US" sz="2400">
                <a:ea typeface="MS PGothic" charset="-128"/>
              </a:rPr>
              <a:t>ln(1-x</a:t>
            </a:r>
            <a:r>
              <a:rPr lang="it-IT" altLang="en-US" sz="2400" baseline="-25000">
                <a:ea typeface="MS PGothic" charset="-128"/>
              </a:rPr>
              <a:t>2</a:t>
            </a:r>
            <a:r>
              <a:rPr lang="it-IT" altLang="en-US" sz="2400">
                <a:ea typeface="MS PGothic" charset="-128"/>
              </a:rPr>
              <a:t>)+N</a:t>
            </a:r>
            <a:r>
              <a:rPr lang="it-IT" altLang="en-US" sz="2400" baseline="-25000">
                <a:ea typeface="MS PGothic" charset="-128"/>
              </a:rPr>
              <a:t>2</a:t>
            </a:r>
            <a:r>
              <a:rPr lang="it-IT" altLang="en-US" sz="2400">
                <a:ea typeface="MS PGothic" charset="-128"/>
              </a:rPr>
              <a:t>ln(x</a:t>
            </a:r>
            <a:r>
              <a:rPr lang="it-IT" altLang="en-US" sz="2400" baseline="-25000">
                <a:ea typeface="MS PGothic" charset="-128"/>
              </a:rPr>
              <a:t>2</a:t>
            </a:r>
            <a:r>
              <a:rPr lang="it-IT" altLang="en-US" sz="2400">
                <a:ea typeface="MS PGothic" charset="-128"/>
              </a:rPr>
              <a:t>)]&gt;0		</a:t>
            </a:r>
            <a:endParaRPr lang="it-IT" altLang="en-US" sz="2400">
              <a:latin typeface="Symbol" charset="2"/>
              <a:ea typeface="MS PGothic" charset="-128"/>
            </a:endParaRPr>
          </a:p>
          <a:p>
            <a:pPr lvl="1" algn="ctr" eaLnBrk="1" hangingPunct="1">
              <a:buFontTx/>
              <a:buNone/>
            </a:pPr>
            <a:r>
              <a:rPr lang="it-IT" altLang="en-US" sz="2400">
                <a:latin typeface="Symbol" charset="2"/>
                <a:ea typeface="MS PGothic" charset="-128"/>
              </a:rPr>
              <a:t>    D</a:t>
            </a:r>
            <a:r>
              <a:rPr lang="it-IT" altLang="en-US" sz="2400">
                <a:ea typeface="MS PGothic" charset="-128"/>
              </a:rPr>
              <a:t>F</a:t>
            </a:r>
            <a:r>
              <a:rPr lang="it-IT" altLang="en-US" sz="2400" baseline="-25000">
                <a:ea typeface="MS PGothic" charset="-128"/>
              </a:rPr>
              <a:t>m</a:t>
            </a:r>
            <a:r>
              <a:rPr lang="it-IT" altLang="en-US" sz="2400">
                <a:ea typeface="MS PGothic" charset="-128"/>
              </a:rPr>
              <a:t>=RT[N</a:t>
            </a:r>
            <a:r>
              <a:rPr lang="it-IT" altLang="en-US" sz="2400" baseline="-25000">
                <a:ea typeface="MS PGothic" charset="-128"/>
              </a:rPr>
              <a:t>1</a:t>
            </a:r>
            <a:r>
              <a:rPr lang="it-IT" altLang="en-US" sz="2400">
                <a:ea typeface="MS PGothic" charset="-128"/>
              </a:rPr>
              <a:t>ln(1-x</a:t>
            </a:r>
            <a:r>
              <a:rPr lang="it-IT" altLang="en-US" sz="2400" baseline="-25000">
                <a:ea typeface="MS PGothic" charset="-128"/>
              </a:rPr>
              <a:t>2</a:t>
            </a:r>
            <a:r>
              <a:rPr lang="it-IT" altLang="en-US" sz="2400">
                <a:ea typeface="MS PGothic" charset="-128"/>
              </a:rPr>
              <a:t>)+N</a:t>
            </a:r>
            <a:r>
              <a:rPr lang="it-IT" altLang="en-US" sz="2400" baseline="-25000">
                <a:ea typeface="MS PGothic" charset="-128"/>
              </a:rPr>
              <a:t>2</a:t>
            </a:r>
            <a:r>
              <a:rPr lang="it-IT" altLang="en-US" sz="2400">
                <a:ea typeface="MS PGothic" charset="-128"/>
              </a:rPr>
              <a:t>ln(x</a:t>
            </a:r>
            <a:r>
              <a:rPr lang="it-IT" altLang="en-US" sz="2400" baseline="-25000">
                <a:ea typeface="MS PGothic" charset="-128"/>
              </a:rPr>
              <a:t>2</a:t>
            </a:r>
            <a:r>
              <a:rPr lang="it-IT" altLang="en-US" sz="2400">
                <a:ea typeface="MS PGothic" charset="-128"/>
              </a:rPr>
              <a:t>)]&lt;0 	[eq.1]</a:t>
            </a:r>
          </a:p>
          <a:p>
            <a:pPr lvl="1" algn="ctr" eaLnBrk="1" hangingPunct="1">
              <a:buFontTx/>
              <a:buNone/>
            </a:pPr>
            <a:endParaRPr lang="it-IT" altLang="en-US" sz="2400">
              <a:ea typeface="MS PGothic" charset="-128"/>
            </a:endParaRPr>
          </a:p>
          <a:p>
            <a:pPr lvl="1" eaLnBrk="1" hangingPunct="1">
              <a:buFontTx/>
              <a:buNone/>
            </a:pPr>
            <a:r>
              <a:rPr lang="it-IT" altLang="en-US" sz="2400">
                <a:ea typeface="MS PGothic" charset="-128"/>
              </a:rPr>
              <a:t>N</a:t>
            </a:r>
            <a:r>
              <a:rPr lang="it-IT" altLang="en-US" sz="2400" baseline="-25000">
                <a:ea typeface="MS PGothic" charset="-128"/>
              </a:rPr>
              <a:t>1</a:t>
            </a:r>
            <a:r>
              <a:rPr lang="it-IT" altLang="en-US" sz="2400">
                <a:ea typeface="MS PGothic" charset="-128"/>
              </a:rPr>
              <a:t> and N</a:t>
            </a:r>
            <a:r>
              <a:rPr lang="it-IT" altLang="en-US" sz="2400" baseline="-25000">
                <a:ea typeface="MS PGothic" charset="-128"/>
              </a:rPr>
              <a:t>2</a:t>
            </a:r>
            <a:r>
              <a:rPr lang="it-IT" altLang="en-US" sz="2400">
                <a:ea typeface="MS PGothic" charset="-128"/>
              </a:rPr>
              <a:t>=moles of solvent and polymer </a:t>
            </a:r>
          </a:p>
          <a:p>
            <a:pPr lvl="1" eaLnBrk="1" hangingPunct="1">
              <a:buFontTx/>
              <a:buNone/>
            </a:pPr>
            <a:r>
              <a:rPr lang="it-IT" altLang="en-US" sz="2400">
                <a:ea typeface="MS PGothic" charset="-128"/>
              </a:rPr>
              <a:t>x</a:t>
            </a:r>
            <a:r>
              <a:rPr lang="it-IT" altLang="en-US" sz="2400" baseline="-25000">
                <a:ea typeface="MS PGothic" charset="-128"/>
              </a:rPr>
              <a:t>2</a:t>
            </a:r>
            <a:r>
              <a:rPr lang="it-IT" altLang="en-US" sz="2400">
                <a:ea typeface="MS PGothic" charset="-128"/>
              </a:rPr>
              <a:t>= molar fraction of polymer</a:t>
            </a:r>
          </a:p>
          <a:p>
            <a:pPr lvl="1" eaLnBrk="1" hangingPunct="1">
              <a:buFontTx/>
              <a:buNone/>
            </a:pPr>
            <a:endParaRPr lang="it-IT" altLang="en-US" sz="2400">
              <a:ea typeface="MS PGothic" charset="-128"/>
            </a:endParaRPr>
          </a:p>
          <a:p>
            <a:pPr lvl="1" eaLnBrk="1" hangingPunct="1">
              <a:buFontTx/>
              <a:buNone/>
            </a:pPr>
            <a:r>
              <a:rPr lang="it-IT" altLang="en-US" sz="2400">
                <a:ea typeface="MS PGothic" charset="-128"/>
              </a:rPr>
              <a:t>In real solutions </a:t>
            </a:r>
            <a:r>
              <a:rPr lang="it-IT" altLang="en-US" sz="2400">
                <a:latin typeface="Symbol" charset="2"/>
                <a:ea typeface="MS PGothic" charset="-128"/>
              </a:rPr>
              <a:t>D</a:t>
            </a:r>
            <a:r>
              <a:rPr lang="it-IT" altLang="en-US" sz="2400">
                <a:ea typeface="MS PGothic" charset="-128"/>
              </a:rPr>
              <a:t>H</a:t>
            </a:r>
            <a:r>
              <a:rPr lang="it-IT" altLang="en-US" sz="2400" baseline="-25000">
                <a:ea typeface="MS PGothic" charset="-128"/>
              </a:rPr>
              <a:t>m</a:t>
            </a:r>
            <a:r>
              <a:rPr lang="it-IT" altLang="en-US" sz="2400">
                <a:ea typeface="MS PGothic" charset="-128"/>
              </a:rPr>
              <a:t> is not 0 and  [eq.1] does not hold anymore</a:t>
            </a:r>
          </a:p>
          <a:p>
            <a:pPr lvl="1" eaLnBrk="1" hangingPunct="1">
              <a:buFontTx/>
              <a:buNone/>
            </a:pPr>
            <a:endParaRPr lang="it-IT" altLang="en-US" sz="2400">
              <a:ea typeface="MS PGothic"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609600"/>
          </a:xfrm>
        </p:spPr>
        <p:txBody>
          <a:bodyPr/>
          <a:lstStyle/>
          <a:p>
            <a:pPr eaLnBrk="1" hangingPunct="1"/>
            <a:r>
              <a:rPr lang="it-IT" altLang="en-US">
                <a:ea typeface="MS PGothic" charset="-128"/>
              </a:rPr>
              <a:t>Solubility</a:t>
            </a:r>
          </a:p>
        </p:txBody>
      </p:sp>
      <p:sp>
        <p:nvSpPr>
          <p:cNvPr id="33795" name="Rectangle 3"/>
          <p:cNvSpPr>
            <a:spLocks noGrp="1" noChangeArrowheads="1"/>
          </p:cNvSpPr>
          <p:nvPr>
            <p:ph type="body" idx="1"/>
          </p:nvPr>
        </p:nvSpPr>
        <p:spPr>
          <a:xfrm>
            <a:off x="381000" y="1295400"/>
            <a:ext cx="8512175" cy="5013325"/>
          </a:xfrm>
        </p:spPr>
        <p:txBody>
          <a:bodyPr/>
          <a:lstStyle/>
          <a:p>
            <a:pPr eaLnBrk="1" hangingPunct="1">
              <a:lnSpc>
                <a:spcPct val="90000"/>
              </a:lnSpc>
            </a:pPr>
            <a:r>
              <a:rPr lang="it-IT" altLang="en-US" sz="2000">
                <a:ea typeface="MS PGothic" charset="-128"/>
              </a:rPr>
              <a:t>To analyze the case in which </a:t>
            </a:r>
            <a:r>
              <a:rPr lang="it-IT" altLang="en-US" sz="2000">
                <a:latin typeface="Symbol" charset="2"/>
                <a:ea typeface="MS PGothic" charset="-128"/>
              </a:rPr>
              <a:t>D</a:t>
            </a:r>
            <a:r>
              <a:rPr lang="it-IT" altLang="en-US" sz="2000">
                <a:ea typeface="MS PGothic" charset="-128"/>
              </a:rPr>
              <a:t>H</a:t>
            </a:r>
            <a:r>
              <a:rPr lang="it-IT" altLang="en-US" sz="2000" baseline="-25000">
                <a:ea typeface="MS PGothic" charset="-128"/>
              </a:rPr>
              <a:t>m</a:t>
            </a:r>
            <a:r>
              <a:rPr lang="it-IT" altLang="en-US" sz="2000">
                <a:ea typeface="MS PGothic" charset="-128"/>
              </a:rPr>
              <a:t> ≠ 0 Flory and introduced the interaction parameter </a:t>
            </a:r>
            <a:r>
              <a:rPr lang="it-IT" altLang="en-US" sz="2000">
                <a:latin typeface="Symbol" charset="2"/>
                <a:ea typeface="MS PGothic" charset="-128"/>
              </a:rPr>
              <a:t>c</a:t>
            </a:r>
          </a:p>
          <a:p>
            <a:pPr lvl="2" algn="ctr" eaLnBrk="1" hangingPunct="1">
              <a:lnSpc>
                <a:spcPct val="90000"/>
              </a:lnSpc>
              <a:buFontTx/>
              <a:buNone/>
            </a:pPr>
            <a:r>
              <a:rPr lang="it-IT" altLang="en-US" sz="2000">
                <a:latin typeface="Symbol" charset="2"/>
                <a:ea typeface="MS PGothic" charset="-128"/>
              </a:rPr>
              <a:t>D</a:t>
            </a:r>
            <a:r>
              <a:rPr lang="it-IT" altLang="en-US" sz="2000">
                <a:ea typeface="MS PGothic" charset="-128"/>
              </a:rPr>
              <a:t>F</a:t>
            </a:r>
            <a:r>
              <a:rPr lang="it-IT" altLang="en-US" sz="2000" baseline="-25000">
                <a:ea typeface="MS PGothic" charset="-128"/>
              </a:rPr>
              <a:t>m</a:t>
            </a:r>
            <a:r>
              <a:rPr lang="it-IT" altLang="en-US" sz="2000">
                <a:ea typeface="MS PGothic" charset="-128"/>
              </a:rPr>
              <a:t>= RT[N</a:t>
            </a:r>
            <a:r>
              <a:rPr lang="it-IT" altLang="en-US" sz="2000" baseline="-25000">
                <a:ea typeface="MS PGothic" charset="-128"/>
              </a:rPr>
              <a:t>1</a:t>
            </a:r>
            <a:r>
              <a:rPr lang="it-IT" altLang="en-US" sz="2000">
                <a:ea typeface="MS PGothic" charset="-128"/>
              </a:rPr>
              <a:t>ln(1-x</a:t>
            </a:r>
            <a:r>
              <a:rPr lang="it-IT" altLang="en-US" sz="2000" baseline="-25000">
                <a:ea typeface="MS PGothic" charset="-128"/>
              </a:rPr>
              <a:t>2</a:t>
            </a:r>
            <a:r>
              <a:rPr lang="it-IT" altLang="en-US" sz="2000">
                <a:ea typeface="MS PGothic" charset="-128"/>
              </a:rPr>
              <a:t>)+N</a:t>
            </a:r>
            <a:r>
              <a:rPr lang="it-IT" altLang="en-US" sz="2000" baseline="-25000">
                <a:ea typeface="MS PGothic" charset="-128"/>
              </a:rPr>
              <a:t>2</a:t>
            </a:r>
            <a:r>
              <a:rPr lang="it-IT" altLang="en-US" sz="2000">
                <a:ea typeface="MS PGothic" charset="-128"/>
              </a:rPr>
              <a:t>ln(x</a:t>
            </a:r>
            <a:r>
              <a:rPr lang="it-IT" altLang="en-US" sz="2000" baseline="-25000">
                <a:ea typeface="MS PGothic" charset="-128"/>
              </a:rPr>
              <a:t>2</a:t>
            </a:r>
            <a:r>
              <a:rPr lang="it-IT" altLang="en-US" sz="2000">
                <a:ea typeface="MS PGothic" charset="-128"/>
              </a:rPr>
              <a:t>)+ </a:t>
            </a:r>
            <a:r>
              <a:rPr lang="it-IT" altLang="en-US" sz="2000">
                <a:latin typeface="Symbol" charset="2"/>
                <a:ea typeface="MS PGothic" charset="-128"/>
              </a:rPr>
              <a:t>c</a:t>
            </a:r>
            <a:r>
              <a:rPr lang="it-IT" altLang="en-US" sz="2000">
                <a:ea typeface="MS PGothic" charset="-128"/>
              </a:rPr>
              <a:t> (T)N</a:t>
            </a:r>
            <a:r>
              <a:rPr lang="it-IT" altLang="en-US" sz="2000" baseline="-25000">
                <a:ea typeface="MS PGothic" charset="-128"/>
              </a:rPr>
              <a:t>2</a:t>
            </a:r>
            <a:r>
              <a:rPr lang="it-IT" altLang="en-US" sz="2000">
                <a:ea typeface="MS PGothic" charset="-128"/>
              </a:rPr>
              <a:t>x</a:t>
            </a:r>
            <a:r>
              <a:rPr lang="it-IT" altLang="en-US" sz="2000" baseline="-25000">
                <a:ea typeface="MS PGothic" charset="-128"/>
              </a:rPr>
              <a:t>2</a:t>
            </a:r>
            <a:r>
              <a:rPr lang="it-IT" altLang="en-US" sz="2000">
                <a:ea typeface="MS PGothic" charset="-128"/>
              </a:rPr>
              <a:t>]</a:t>
            </a:r>
          </a:p>
          <a:p>
            <a:pPr lvl="2" algn="ctr" eaLnBrk="1" hangingPunct="1">
              <a:lnSpc>
                <a:spcPct val="90000"/>
              </a:lnSpc>
              <a:buFontTx/>
              <a:buNone/>
            </a:pPr>
            <a:endParaRPr lang="it-IT" altLang="en-US" sz="2000">
              <a:ea typeface="MS PGothic" charset="-128"/>
            </a:endParaRPr>
          </a:p>
          <a:p>
            <a:pPr lvl="2" algn="ctr" eaLnBrk="1" hangingPunct="1">
              <a:lnSpc>
                <a:spcPct val="90000"/>
              </a:lnSpc>
              <a:buFontTx/>
              <a:buNone/>
            </a:pPr>
            <a:r>
              <a:rPr lang="it-IT" altLang="en-US" sz="2000" i="1">
                <a:latin typeface="Symbol" charset="2"/>
                <a:ea typeface="MS PGothic" charset="-128"/>
              </a:rPr>
              <a:t>D</a:t>
            </a:r>
            <a:r>
              <a:rPr lang="it-IT" altLang="en-US" sz="2000" i="1">
                <a:ea typeface="MS PGothic" charset="-128"/>
              </a:rPr>
              <a:t>S</a:t>
            </a:r>
            <a:r>
              <a:rPr lang="it-IT" altLang="en-US" sz="2000" i="1" baseline="-25000">
                <a:ea typeface="MS PGothic" charset="-128"/>
              </a:rPr>
              <a:t>m</a:t>
            </a:r>
            <a:r>
              <a:rPr lang="it-IT" altLang="en-US" sz="2000" i="1">
                <a:ea typeface="MS PGothic" charset="-128"/>
              </a:rPr>
              <a:t> ideal solutions (always &lt;0)</a:t>
            </a:r>
          </a:p>
          <a:p>
            <a:pPr lvl="1" eaLnBrk="1" hangingPunct="1">
              <a:lnSpc>
                <a:spcPct val="90000"/>
              </a:lnSpc>
              <a:buFont typeface="Symbol" charset="2"/>
              <a:buNone/>
            </a:pPr>
            <a:r>
              <a:rPr lang="it-IT" altLang="en-US">
                <a:latin typeface="Symbol" charset="2"/>
                <a:ea typeface="MS PGothic" charset="-128"/>
              </a:rPr>
              <a:t>c</a:t>
            </a:r>
            <a:r>
              <a:rPr lang="it-IT" altLang="en-US">
                <a:ea typeface="MS PGothic" charset="-128"/>
              </a:rPr>
              <a:t> RT </a:t>
            </a:r>
            <a:r>
              <a:rPr lang="en-US" altLang="en-US">
                <a:ea typeface="MS PGothic" charset="-128"/>
              </a:rPr>
              <a:t>represents the interaction energy per mole of solvent for a given polymer-solvent pair </a:t>
            </a:r>
            <a:endParaRPr lang="it-IT" altLang="ja-JP">
              <a:ea typeface="MS PGothic" charset="-128"/>
            </a:endParaRPr>
          </a:p>
          <a:p>
            <a:pPr lvl="1" algn="ctr" eaLnBrk="1" hangingPunct="1">
              <a:lnSpc>
                <a:spcPct val="90000"/>
              </a:lnSpc>
              <a:buFont typeface="Symbol" charset="2"/>
              <a:buNone/>
            </a:pPr>
            <a:r>
              <a:rPr lang="it-IT" altLang="en-US">
                <a:latin typeface="Symbol" charset="2"/>
                <a:ea typeface="MS PGothic" charset="-128"/>
              </a:rPr>
              <a:t>c</a:t>
            </a:r>
            <a:r>
              <a:rPr lang="it-IT" altLang="en-US">
                <a:ea typeface="MS PGothic" charset="-128"/>
              </a:rPr>
              <a:t> = cost+ (</a:t>
            </a:r>
            <a:r>
              <a:rPr lang="it-IT" altLang="en-US">
                <a:latin typeface="Symbol" charset="2"/>
                <a:ea typeface="MS PGothic" charset="-128"/>
              </a:rPr>
              <a:t>d</a:t>
            </a:r>
            <a:r>
              <a:rPr lang="it-IT" altLang="en-US" baseline="-25000">
                <a:ea typeface="MS PGothic" charset="-128"/>
              </a:rPr>
              <a:t>1</a:t>
            </a:r>
            <a:r>
              <a:rPr lang="it-IT" altLang="en-US">
                <a:ea typeface="MS PGothic" charset="-128"/>
              </a:rPr>
              <a:t>-</a:t>
            </a:r>
            <a:r>
              <a:rPr lang="it-IT" altLang="en-US">
                <a:latin typeface="Symbol" charset="2"/>
                <a:ea typeface="MS PGothic" charset="-128"/>
              </a:rPr>
              <a:t>d</a:t>
            </a:r>
            <a:r>
              <a:rPr lang="it-IT" altLang="en-US" baseline="-25000">
                <a:ea typeface="MS PGothic" charset="-128"/>
              </a:rPr>
              <a:t>2</a:t>
            </a:r>
            <a:r>
              <a:rPr lang="it-IT" altLang="en-US">
                <a:ea typeface="MS PGothic" charset="-128"/>
              </a:rPr>
              <a:t>)</a:t>
            </a:r>
            <a:r>
              <a:rPr lang="it-IT" altLang="en-US" baseline="30000">
                <a:ea typeface="MS PGothic" charset="-128"/>
              </a:rPr>
              <a:t>2</a:t>
            </a:r>
            <a:r>
              <a:rPr lang="it-IT" altLang="en-US">
                <a:ea typeface="MS PGothic" charset="-128"/>
              </a:rPr>
              <a:t> V</a:t>
            </a:r>
            <a:r>
              <a:rPr lang="it-IT" altLang="en-US" baseline="-25000">
                <a:ea typeface="MS PGothic" charset="-128"/>
              </a:rPr>
              <a:t>1</a:t>
            </a:r>
            <a:r>
              <a:rPr lang="it-IT" altLang="en-US">
                <a:ea typeface="MS PGothic" charset="-128"/>
              </a:rPr>
              <a:t>/RT</a:t>
            </a:r>
            <a:endParaRPr lang="it-IT" altLang="en-US" baseline="30000">
              <a:ea typeface="MS PGothic" charset="-128"/>
            </a:endParaRPr>
          </a:p>
          <a:p>
            <a:pPr lvl="1" eaLnBrk="1" hangingPunct="1">
              <a:lnSpc>
                <a:spcPct val="90000"/>
              </a:lnSpc>
              <a:buFont typeface="Symbol" charset="2"/>
              <a:buNone/>
            </a:pPr>
            <a:r>
              <a:rPr lang="it-IT" altLang="en-US">
                <a:latin typeface="Symbol" charset="2"/>
                <a:ea typeface="MS PGothic" charset="-128"/>
              </a:rPr>
              <a:t>d</a:t>
            </a:r>
            <a:r>
              <a:rPr lang="it-IT" altLang="en-US" baseline="-25000">
                <a:ea typeface="MS PGothic" charset="-128"/>
              </a:rPr>
              <a:t>1</a:t>
            </a:r>
            <a:r>
              <a:rPr lang="it-IT" altLang="en-US">
                <a:ea typeface="MS PGothic" charset="-128"/>
              </a:rPr>
              <a:t>,</a:t>
            </a:r>
            <a:r>
              <a:rPr lang="it-IT" altLang="en-US">
                <a:latin typeface="Symbol" charset="2"/>
                <a:ea typeface="MS PGothic" charset="-128"/>
              </a:rPr>
              <a:t>d</a:t>
            </a:r>
            <a:r>
              <a:rPr lang="it-IT" altLang="en-US" baseline="-25000">
                <a:ea typeface="MS PGothic" charset="-128"/>
              </a:rPr>
              <a:t>2</a:t>
            </a:r>
            <a:r>
              <a:rPr lang="it-IT" altLang="en-US">
                <a:ea typeface="MS PGothic" charset="-128"/>
              </a:rPr>
              <a:t>= solubility parametrs of the solvent and polymer</a:t>
            </a:r>
          </a:p>
          <a:p>
            <a:pPr lvl="1" eaLnBrk="1" hangingPunct="1">
              <a:lnSpc>
                <a:spcPct val="90000"/>
              </a:lnSpc>
              <a:buFontTx/>
              <a:buNone/>
            </a:pPr>
            <a:r>
              <a:rPr lang="it-IT" altLang="en-US">
                <a:ea typeface="MS PGothic" charset="-128"/>
              </a:rPr>
              <a:t>V</a:t>
            </a:r>
            <a:r>
              <a:rPr lang="it-IT" altLang="en-US" baseline="-25000">
                <a:ea typeface="MS PGothic" charset="-128"/>
              </a:rPr>
              <a:t>1</a:t>
            </a:r>
            <a:r>
              <a:rPr lang="it-IT" altLang="en-US">
                <a:ea typeface="MS PGothic" charset="-128"/>
              </a:rPr>
              <a:t>=molar volume of the solvent</a:t>
            </a:r>
          </a:p>
          <a:p>
            <a:pPr eaLnBrk="1" hangingPunct="1">
              <a:lnSpc>
                <a:spcPct val="90000"/>
              </a:lnSpc>
              <a:buFontTx/>
              <a:buNone/>
            </a:pPr>
            <a:r>
              <a:rPr lang="it-IT" altLang="en-US">
                <a:latin typeface="Symbol" charset="2"/>
                <a:ea typeface="MS PGothic" charset="-128"/>
              </a:rPr>
              <a:t>	c</a:t>
            </a:r>
            <a:r>
              <a:rPr lang="it-IT" altLang="en-US" sz="2000">
                <a:ea typeface="MS PGothic" charset="-128"/>
              </a:rPr>
              <a:t> &lt;0.5 the polymer (amorphous and linear) is soluble</a:t>
            </a:r>
          </a:p>
          <a:p>
            <a:pPr eaLnBrk="1" hangingPunct="1">
              <a:lnSpc>
                <a:spcPct val="90000"/>
              </a:lnSpc>
              <a:buFontTx/>
              <a:buNone/>
            </a:pPr>
            <a:r>
              <a:rPr lang="it-IT" altLang="en-US">
                <a:latin typeface="Symbol" charset="2"/>
                <a:ea typeface="MS PGothic" charset="-128"/>
              </a:rPr>
              <a:t>	c</a:t>
            </a:r>
            <a:r>
              <a:rPr lang="it-IT" altLang="en-US" sz="2000">
                <a:ea typeface="MS PGothic" charset="-128"/>
              </a:rPr>
              <a:t> =0.5 </a:t>
            </a:r>
            <a:r>
              <a:rPr lang="en-US" altLang="en-US" sz="2000">
                <a:ea typeface="MS PGothic" charset="-128"/>
              </a:rPr>
              <a:t>represents the limit of solubility and the temperature for which </a:t>
            </a:r>
            <a:r>
              <a:rPr lang="it-IT" altLang="en-US">
                <a:latin typeface="Symbol" charset="2"/>
                <a:ea typeface="MS PGothic" charset="-128"/>
              </a:rPr>
              <a:t>c</a:t>
            </a:r>
            <a:r>
              <a:rPr lang="it-IT" altLang="en-US" sz="2000">
                <a:ea typeface="MS PGothic" charset="-128"/>
              </a:rPr>
              <a:t> =0.5 is called </a:t>
            </a:r>
            <a:r>
              <a:rPr lang="it-IT" altLang="en-US" sz="2000" u="sng">
                <a:ea typeface="MS PGothic" charset="-128"/>
              </a:rPr>
              <a:t>Flory </a:t>
            </a:r>
            <a:r>
              <a:rPr lang="it-IT" altLang="en-US" sz="2000" u="sng">
                <a:latin typeface="Symbol" charset="2"/>
                <a:ea typeface="MS PGothic" charset="-128"/>
              </a:rPr>
              <a:t>q</a:t>
            </a:r>
            <a:r>
              <a:rPr lang="it-IT" altLang="en-US" sz="2000" u="sng">
                <a:ea typeface="MS PGothic" charset="-128"/>
              </a:rPr>
              <a:t> (theta) temperature </a:t>
            </a:r>
            <a:r>
              <a:rPr lang="it-IT" altLang="en-US" sz="2000">
                <a:ea typeface="MS PGothic" charset="-128"/>
              </a:rPr>
              <a:t>and the solvent at this temperature is called a </a:t>
            </a:r>
            <a:r>
              <a:rPr lang="it-IT" altLang="en-US" sz="2000" u="sng">
                <a:ea typeface="MS PGothic" charset="-128"/>
              </a:rPr>
              <a:t>Flory </a:t>
            </a:r>
            <a:r>
              <a:rPr lang="it-IT" altLang="en-US" sz="2000" u="sng">
                <a:latin typeface="Symbol" charset="2"/>
                <a:ea typeface="MS PGothic" charset="-128"/>
              </a:rPr>
              <a:t>q</a:t>
            </a:r>
            <a:r>
              <a:rPr lang="it-IT" altLang="en-US" sz="2000" u="sng">
                <a:ea typeface="MS PGothic" charset="-128"/>
              </a:rPr>
              <a:t> solvent</a:t>
            </a:r>
          </a:p>
        </p:txBody>
      </p:sp>
      <p:sp>
        <p:nvSpPr>
          <p:cNvPr id="33796" name="AutoShape 4"/>
          <p:cNvSpPr>
            <a:spLocks/>
          </p:cNvSpPr>
          <p:nvPr/>
        </p:nvSpPr>
        <p:spPr bwMode="auto">
          <a:xfrm rot="-5400000">
            <a:off x="4686300" y="1333500"/>
            <a:ext cx="381000" cy="2286000"/>
          </a:xfrm>
          <a:prstGeom prst="leftBrace">
            <a:avLst>
              <a:gd name="adj1" fmla="val 500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it-IT" altLang="en-US">
                <a:ea typeface="MS PGothic" charset="-128"/>
              </a:rPr>
              <a:t>Solubility parameter of a polymer</a:t>
            </a:r>
          </a:p>
        </p:txBody>
      </p:sp>
      <p:sp>
        <p:nvSpPr>
          <p:cNvPr id="46082" name="Rectangle 3"/>
          <p:cNvSpPr>
            <a:spLocks noGrp="1" noChangeArrowheads="1"/>
          </p:cNvSpPr>
          <p:nvPr>
            <p:ph type="body" idx="1"/>
          </p:nvPr>
        </p:nvSpPr>
        <p:spPr>
          <a:xfrm>
            <a:off x="654050" y="1122363"/>
            <a:ext cx="7772400" cy="2438400"/>
          </a:xfrm>
        </p:spPr>
        <p:txBody>
          <a:bodyPr/>
          <a:lstStyle/>
          <a:p>
            <a:pPr fontAlgn="t">
              <a:defRPr/>
            </a:pPr>
            <a:r>
              <a:rPr lang="en-US" sz="2000" dirty="0"/>
              <a:t>For polymers, the comparison is carried out using a weakly </a:t>
            </a:r>
            <a:r>
              <a:rPr lang="en-US" sz="2000" dirty="0" err="1"/>
              <a:t>crosslinked</a:t>
            </a:r>
            <a:r>
              <a:rPr lang="en-US" sz="2000" dirty="0"/>
              <a:t> polymer</a:t>
            </a:r>
          </a:p>
          <a:p>
            <a:pPr eaLnBrk="1" hangingPunct="1">
              <a:defRPr/>
            </a:pPr>
            <a:endParaRPr lang="it-IT" altLang="en-US" sz="2000" dirty="0"/>
          </a:p>
          <a:p>
            <a:pPr eaLnBrk="1" hangingPunct="1">
              <a:defRPr/>
            </a:pPr>
            <a:r>
              <a:rPr lang="en-US" altLang="en-US" sz="2000" dirty="0"/>
              <a:t>To measure the solubility parameter of a polymer </a:t>
            </a:r>
            <a:r>
              <a:rPr lang="it-IT" altLang="en-US" sz="2000" dirty="0"/>
              <a:t>(</a:t>
            </a:r>
            <a:r>
              <a:rPr lang="it-IT" altLang="en-US" sz="2000" dirty="0" err="1">
                <a:latin typeface="Symbol" panose="05050102010706020507" pitchFamily="18" charset="2"/>
              </a:rPr>
              <a:t>d</a:t>
            </a:r>
            <a:r>
              <a:rPr lang="it-IT" altLang="en-US" sz="2000" baseline="-25000" dirty="0" err="1"/>
              <a:t>p</a:t>
            </a:r>
            <a:r>
              <a:rPr lang="en-US" altLang="en-US" sz="2000" dirty="0"/>
              <a:t>), the polymer is put in contact with different solvents and its swelling is measured:</a:t>
            </a:r>
          </a:p>
          <a:p>
            <a:pPr marL="0" indent="0" algn="ctr" eaLnBrk="1" hangingPunct="1">
              <a:buFontTx/>
              <a:buNone/>
              <a:defRPr/>
            </a:pPr>
            <a:r>
              <a:rPr lang="it-IT" altLang="en-US" sz="2000" dirty="0"/>
              <a:t> Q= (m-m</a:t>
            </a:r>
            <a:r>
              <a:rPr lang="it-IT" altLang="en-US" sz="2000" baseline="-25000" dirty="0"/>
              <a:t>0</a:t>
            </a:r>
            <a:r>
              <a:rPr lang="it-IT" altLang="en-US" sz="2000" dirty="0"/>
              <a:t>)/m</a:t>
            </a:r>
            <a:r>
              <a:rPr lang="it-IT" altLang="en-US" sz="2000" baseline="-25000" dirty="0"/>
              <a:t>0</a:t>
            </a:r>
            <a:r>
              <a:rPr lang="it-IT" altLang="en-US" sz="2000" dirty="0">
                <a:latin typeface="Symbol" panose="05050102010706020507" pitchFamily="18" charset="2"/>
              </a:rPr>
              <a:t>r</a:t>
            </a:r>
            <a:r>
              <a:rPr lang="it-IT" altLang="en-US" sz="2000" baseline="-25000" dirty="0"/>
              <a:t>s</a:t>
            </a:r>
          </a:p>
          <a:p>
            <a:pPr lvl="1" eaLnBrk="1" hangingPunct="1">
              <a:defRPr/>
            </a:pPr>
            <a:r>
              <a:rPr lang="it-IT" altLang="en-US" sz="1800" dirty="0"/>
              <a:t>m </a:t>
            </a:r>
            <a:r>
              <a:rPr lang="it-IT" altLang="en-US" sz="1800" dirty="0" err="1"/>
              <a:t>anbd</a:t>
            </a:r>
            <a:r>
              <a:rPr lang="it-IT" altLang="en-US" sz="1800" dirty="0"/>
              <a:t> m</a:t>
            </a:r>
            <a:r>
              <a:rPr lang="it-IT" altLang="en-US" sz="1800" baseline="-25000" dirty="0"/>
              <a:t>0</a:t>
            </a:r>
            <a:r>
              <a:rPr lang="it-IT" altLang="en-US" sz="1800" dirty="0"/>
              <a:t>= </a:t>
            </a:r>
            <a:r>
              <a:rPr lang="it-IT" altLang="en-US" sz="1800" dirty="0" err="1"/>
              <a:t>swollen</a:t>
            </a:r>
            <a:r>
              <a:rPr lang="it-IT" altLang="en-US" sz="1800" dirty="0"/>
              <a:t> and </a:t>
            </a:r>
            <a:r>
              <a:rPr lang="it-IT" altLang="en-US" sz="1800" dirty="0" err="1"/>
              <a:t>initial</a:t>
            </a:r>
            <a:r>
              <a:rPr lang="it-IT" altLang="en-US" sz="1800" dirty="0"/>
              <a:t> </a:t>
            </a:r>
            <a:r>
              <a:rPr lang="it-IT" altLang="en-US" sz="1800" dirty="0" err="1"/>
              <a:t>weight</a:t>
            </a:r>
            <a:r>
              <a:rPr lang="it-IT" altLang="en-US" sz="1800" dirty="0"/>
              <a:t> of the </a:t>
            </a:r>
            <a:r>
              <a:rPr lang="it-IT" altLang="en-US" sz="1800" dirty="0" err="1"/>
              <a:t>polymer</a:t>
            </a:r>
            <a:endParaRPr lang="it-IT" altLang="en-US" sz="1800" dirty="0"/>
          </a:p>
          <a:p>
            <a:pPr lvl="1" eaLnBrk="1" hangingPunct="1">
              <a:defRPr/>
            </a:pPr>
            <a:r>
              <a:rPr lang="it-IT" altLang="en-US" sz="1800" dirty="0"/>
              <a:t> </a:t>
            </a:r>
            <a:r>
              <a:rPr lang="it-IT" altLang="en-US" sz="1800" dirty="0" err="1">
                <a:latin typeface="Symbol" panose="05050102010706020507" pitchFamily="18" charset="2"/>
              </a:rPr>
              <a:t>r</a:t>
            </a:r>
            <a:r>
              <a:rPr lang="it-IT" altLang="en-US" sz="1800" baseline="-25000" dirty="0" err="1"/>
              <a:t>s</a:t>
            </a:r>
            <a:r>
              <a:rPr lang="it-IT" altLang="en-US" sz="1800" dirty="0"/>
              <a:t>=</a:t>
            </a:r>
            <a:r>
              <a:rPr lang="it-IT" altLang="en-US" sz="1800" dirty="0" err="1"/>
              <a:t>Density</a:t>
            </a:r>
            <a:r>
              <a:rPr lang="it-IT" altLang="en-US" sz="1800" dirty="0"/>
              <a:t> of the </a:t>
            </a:r>
            <a:r>
              <a:rPr lang="it-IT" altLang="en-US" sz="1800" dirty="0" err="1"/>
              <a:t>solvent</a:t>
            </a:r>
            <a:endParaRPr lang="it-IT" altLang="en-US" sz="1800" dirty="0"/>
          </a:p>
          <a:p>
            <a:pPr eaLnBrk="1" hangingPunct="1">
              <a:defRPr/>
            </a:pPr>
            <a:endParaRPr lang="it-IT" altLang="en-US" sz="2000" dirty="0"/>
          </a:p>
        </p:txBody>
      </p:sp>
      <p:grpSp>
        <p:nvGrpSpPr>
          <p:cNvPr id="34820" name="Gruppo 3"/>
          <p:cNvGrpSpPr>
            <a:grpSpLocks/>
          </p:cNvGrpSpPr>
          <p:nvPr/>
        </p:nvGrpSpPr>
        <p:grpSpPr bwMode="auto">
          <a:xfrm>
            <a:off x="1331913" y="4071938"/>
            <a:ext cx="5516562" cy="2813050"/>
            <a:chOff x="1600200" y="4044950"/>
            <a:chExt cx="5516563" cy="2813050"/>
          </a:xfrm>
        </p:grpSpPr>
        <p:grpSp>
          <p:nvGrpSpPr>
            <p:cNvPr id="34822" name="Group 14"/>
            <p:cNvGrpSpPr>
              <a:grpSpLocks/>
            </p:cNvGrpSpPr>
            <p:nvPr/>
          </p:nvGrpSpPr>
          <p:grpSpPr bwMode="auto">
            <a:xfrm>
              <a:off x="1600200" y="4044950"/>
              <a:ext cx="5516563" cy="2813050"/>
              <a:chOff x="720" y="2448"/>
              <a:chExt cx="3475" cy="1772"/>
            </a:xfrm>
          </p:grpSpPr>
          <p:sp>
            <p:nvSpPr>
              <p:cNvPr id="34836" name="Line 4"/>
              <p:cNvSpPr>
                <a:spLocks noChangeShapeType="1"/>
              </p:cNvSpPr>
              <p:nvPr/>
            </p:nvSpPr>
            <p:spPr bwMode="auto">
              <a:xfrm>
                <a:off x="1200" y="2448"/>
                <a:ext cx="0" cy="144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GB"/>
              </a:p>
            </p:txBody>
          </p:sp>
          <p:sp>
            <p:nvSpPr>
              <p:cNvPr id="34837" name="Line 5"/>
              <p:cNvSpPr>
                <a:spLocks noChangeShapeType="1"/>
              </p:cNvSpPr>
              <p:nvPr/>
            </p:nvSpPr>
            <p:spPr bwMode="auto">
              <a:xfrm>
                <a:off x="1200" y="3888"/>
                <a:ext cx="27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34838" name="Freeform 6"/>
              <p:cNvSpPr>
                <a:spLocks/>
              </p:cNvSpPr>
              <p:nvPr/>
            </p:nvSpPr>
            <p:spPr bwMode="auto">
              <a:xfrm>
                <a:off x="1680" y="2584"/>
                <a:ext cx="1872" cy="968"/>
              </a:xfrm>
              <a:custGeom>
                <a:avLst/>
                <a:gdLst>
                  <a:gd name="T0" fmla="*/ 0 w 1872"/>
                  <a:gd name="T1" fmla="*/ 968 h 968"/>
                  <a:gd name="T2" fmla="*/ 672 w 1872"/>
                  <a:gd name="T3" fmla="*/ 8 h 968"/>
                  <a:gd name="T4" fmla="*/ 1872 w 1872"/>
                  <a:gd name="T5" fmla="*/ 920 h 968"/>
                  <a:gd name="T6" fmla="*/ 0 60000 65536"/>
                  <a:gd name="T7" fmla="*/ 0 60000 65536"/>
                  <a:gd name="T8" fmla="*/ 0 60000 65536"/>
                  <a:gd name="T9" fmla="*/ 0 w 1872"/>
                  <a:gd name="T10" fmla="*/ 0 h 968"/>
                  <a:gd name="T11" fmla="*/ 1872 w 1872"/>
                  <a:gd name="T12" fmla="*/ 968 h 968"/>
                </a:gdLst>
                <a:ahLst/>
                <a:cxnLst>
                  <a:cxn ang="T6">
                    <a:pos x="T0" y="T1"/>
                  </a:cxn>
                  <a:cxn ang="T7">
                    <a:pos x="T2" y="T3"/>
                  </a:cxn>
                  <a:cxn ang="T8">
                    <a:pos x="T4" y="T5"/>
                  </a:cxn>
                </a:cxnLst>
                <a:rect l="T9" t="T10" r="T11" b="T12"/>
                <a:pathLst>
                  <a:path w="1872" h="968">
                    <a:moveTo>
                      <a:pt x="0" y="968"/>
                    </a:moveTo>
                    <a:cubicBezTo>
                      <a:pt x="180" y="492"/>
                      <a:pt x="360" y="16"/>
                      <a:pt x="672" y="8"/>
                    </a:cubicBezTo>
                    <a:cubicBezTo>
                      <a:pt x="984" y="0"/>
                      <a:pt x="1672" y="768"/>
                      <a:pt x="1872" y="92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4839" name="Text Box 8"/>
              <p:cNvSpPr txBox="1">
                <a:spLocks noChangeArrowheads="1"/>
              </p:cNvSpPr>
              <p:nvPr/>
            </p:nvSpPr>
            <p:spPr bwMode="auto">
              <a:xfrm>
                <a:off x="720" y="2496"/>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Q</a:t>
                </a:r>
              </a:p>
            </p:txBody>
          </p:sp>
          <p:sp>
            <p:nvSpPr>
              <p:cNvPr id="34840" name="Text Box 10"/>
              <p:cNvSpPr txBox="1">
                <a:spLocks noChangeArrowheads="1"/>
              </p:cNvSpPr>
              <p:nvPr/>
            </p:nvSpPr>
            <p:spPr bwMode="auto">
              <a:xfrm>
                <a:off x="3984" y="3932"/>
                <a:ext cx="21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latin typeface="Symbol" charset="2"/>
                  </a:rPr>
                  <a:t>d</a:t>
                </a:r>
              </a:p>
            </p:txBody>
          </p:sp>
          <p:sp>
            <p:nvSpPr>
              <p:cNvPr id="34841" name="Text Box 12"/>
              <p:cNvSpPr txBox="1">
                <a:spLocks noChangeArrowheads="1"/>
              </p:cNvSpPr>
              <p:nvPr/>
            </p:nvSpPr>
            <p:spPr bwMode="auto">
              <a:xfrm>
                <a:off x="2304" y="3888"/>
                <a:ext cx="27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latin typeface="Symbol" charset="2"/>
                  </a:rPr>
                  <a:t>d</a:t>
                </a:r>
                <a:r>
                  <a:rPr lang="it-IT" altLang="en-US" baseline="-25000"/>
                  <a:t>p</a:t>
                </a:r>
              </a:p>
            </p:txBody>
          </p:sp>
          <p:sp>
            <p:nvSpPr>
              <p:cNvPr id="34842" name="Line 13"/>
              <p:cNvSpPr>
                <a:spLocks noChangeShapeType="1"/>
              </p:cNvSpPr>
              <p:nvPr/>
            </p:nvSpPr>
            <p:spPr bwMode="auto">
              <a:xfrm>
                <a:off x="2352" y="2592"/>
                <a:ext cx="0" cy="1296"/>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GB"/>
              </a:p>
            </p:txBody>
          </p:sp>
        </p:grpSp>
        <p:sp>
          <p:nvSpPr>
            <p:cNvPr id="34823" name="Ovale 1"/>
            <p:cNvSpPr>
              <a:spLocks noChangeArrowheads="1"/>
            </p:cNvSpPr>
            <p:nvPr/>
          </p:nvSpPr>
          <p:spPr bwMode="auto">
            <a:xfrm>
              <a:off x="3283496" y="4898876"/>
              <a:ext cx="136376"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endParaRPr lang="en-US" altLang="it-IT"/>
            </a:p>
          </p:txBody>
        </p:sp>
        <p:sp>
          <p:nvSpPr>
            <p:cNvPr id="34824" name="Ovale 12"/>
            <p:cNvSpPr>
              <a:spLocks noChangeArrowheads="1"/>
            </p:cNvSpPr>
            <p:nvPr/>
          </p:nvSpPr>
          <p:spPr bwMode="auto">
            <a:xfrm>
              <a:off x="3140224" y="5340350"/>
              <a:ext cx="136376"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endParaRPr lang="en-US" altLang="it-IT"/>
            </a:p>
          </p:txBody>
        </p:sp>
        <p:sp>
          <p:nvSpPr>
            <p:cNvPr id="34825" name="Ovale 13"/>
            <p:cNvSpPr>
              <a:spLocks noChangeArrowheads="1"/>
            </p:cNvSpPr>
            <p:nvPr/>
          </p:nvSpPr>
          <p:spPr bwMode="auto">
            <a:xfrm>
              <a:off x="3292624" y="5589240"/>
              <a:ext cx="136376"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endParaRPr lang="en-US" altLang="it-IT"/>
            </a:p>
          </p:txBody>
        </p:sp>
        <p:sp>
          <p:nvSpPr>
            <p:cNvPr id="34826" name="Ovale 14"/>
            <p:cNvSpPr>
              <a:spLocks noChangeArrowheads="1"/>
            </p:cNvSpPr>
            <p:nvPr/>
          </p:nvSpPr>
          <p:spPr bwMode="auto">
            <a:xfrm>
              <a:off x="3499520" y="4725144"/>
              <a:ext cx="136376"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endParaRPr lang="en-US" altLang="it-IT"/>
            </a:p>
          </p:txBody>
        </p:sp>
        <p:sp>
          <p:nvSpPr>
            <p:cNvPr id="34827" name="Ovale 15"/>
            <p:cNvSpPr>
              <a:spLocks noChangeArrowheads="1"/>
            </p:cNvSpPr>
            <p:nvPr/>
          </p:nvSpPr>
          <p:spPr bwMode="auto">
            <a:xfrm>
              <a:off x="3651920" y="4365104"/>
              <a:ext cx="136376"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endParaRPr lang="en-US" altLang="it-IT"/>
            </a:p>
          </p:txBody>
        </p:sp>
        <p:sp>
          <p:nvSpPr>
            <p:cNvPr id="34828" name="Ovale 16"/>
            <p:cNvSpPr>
              <a:spLocks noChangeArrowheads="1"/>
            </p:cNvSpPr>
            <p:nvPr/>
          </p:nvSpPr>
          <p:spPr bwMode="auto">
            <a:xfrm>
              <a:off x="3923928" y="4293096"/>
              <a:ext cx="136376"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endParaRPr lang="en-US" altLang="it-IT"/>
            </a:p>
          </p:txBody>
        </p:sp>
        <p:sp>
          <p:nvSpPr>
            <p:cNvPr id="34829" name="Ovale 17"/>
            <p:cNvSpPr>
              <a:spLocks noChangeArrowheads="1"/>
            </p:cNvSpPr>
            <p:nvPr/>
          </p:nvSpPr>
          <p:spPr bwMode="auto">
            <a:xfrm>
              <a:off x="4147592" y="4250804"/>
              <a:ext cx="136376"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endParaRPr lang="en-US" altLang="it-IT"/>
            </a:p>
          </p:txBody>
        </p:sp>
        <p:sp>
          <p:nvSpPr>
            <p:cNvPr id="34830" name="Ovale 18"/>
            <p:cNvSpPr>
              <a:spLocks noChangeArrowheads="1"/>
            </p:cNvSpPr>
            <p:nvPr/>
          </p:nvSpPr>
          <p:spPr bwMode="auto">
            <a:xfrm>
              <a:off x="4507632" y="4445496"/>
              <a:ext cx="136376"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endParaRPr lang="en-US" altLang="it-IT"/>
            </a:p>
          </p:txBody>
        </p:sp>
        <p:sp>
          <p:nvSpPr>
            <p:cNvPr id="34831" name="Ovale 19"/>
            <p:cNvSpPr>
              <a:spLocks noChangeArrowheads="1"/>
            </p:cNvSpPr>
            <p:nvPr/>
          </p:nvSpPr>
          <p:spPr bwMode="auto">
            <a:xfrm>
              <a:off x="4939680" y="4597896"/>
              <a:ext cx="136376"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endParaRPr lang="en-US" altLang="it-IT"/>
            </a:p>
          </p:txBody>
        </p:sp>
        <p:sp>
          <p:nvSpPr>
            <p:cNvPr id="34832" name="Ovale 20"/>
            <p:cNvSpPr>
              <a:spLocks noChangeArrowheads="1"/>
            </p:cNvSpPr>
            <p:nvPr/>
          </p:nvSpPr>
          <p:spPr bwMode="auto">
            <a:xfrm>
              <a:off x="5299720" y="4898876"/>
              <a:ext cx="136376"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endParaRPr lang="en-US" altLang="it-IT"/>
            </a:p>
          </p:txBody>
        </p:sp>
        <p:sp>
          <p:nvSpPr>
            <p:cNvPr id="34833" name="Ovale 21"/>
            <p:cNvSpPr>
              <a:spLocks noChangeArrowheads="1"/>
            </p:cNvSpPr>
            <p:nvPr/>
          </p:nvSpPr>
          <p:spPr bwMode="auto">
            <a:xfrm>
              <a:off x="5452120" y="5186908"/>
              <a:ext cx="136376"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endParaRPr lang="en-US" altLang="it-IT"/>
            </a:p>
          </p:txBody>
        </p:sp>
        <p:sp>
          <p:nvSpPr>
            <p:cNvPr id="34834" name="Ovale 22"/>
            <p:cNvSpPr>
              <a:spLocks noChangeArrowheads="1"/>
            </p:cNvSpPr>
            <p:nvPr/>
          </p:nvSpPr>
          <p:spPr bwMode="auto">
            <a:xfrm>
              <a:off x="5803776" y="5339308"/>
              <a:ext cx="136376"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endParaRPr lang="en-US" altLang="it-IT"/>
            </a:p>
          </p:txBody>
        </p:sp>
        <p:sp>
          <p:nvSpPr>
            <p:cNvPr id="34835" name="Ovale 23"/>
            <p:cNvSpPr>
              <a:spLocks noChangeArrowheads="1"/>
            </p:cNvSpPr>
            <p:nvPr/>
          </p:nvSpPr>
          <p:spPr bwMode="auto">
            <a:xfrm>
              <a:off x="5956176" y="5491708"/>
              <a:ext cx="136376"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eaLnBrk="1" hangingPunct="1"/>
              <a:endParaRPr lang="en-US" altLang="it-IT"/>
            </a:p>
          </p:txBody>
        </p:sp>
      </p:grpSp>
      <p:sp>
        <p:nvSpPr>
          <p:cNvPr id="34821" name="CasellaDiTesto 2"/>
          <p:cNvSpPr txBox="1">
            <a:spLocks noChangeArrowheads="1"/>
          </p:cNvSpPr>
          <p:nvPr/>
        </p:nvSpPr>
        <p:spPr bwMode="auto">
          <a:xfrm>
            <a:off x="5778500" y="4351338"/>
            <a:ext cx="3365500" cy="646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charset="0"/>
                <a:ea typeface="MS PGothic" charset="-128"/>
              </a:defRPr>
            </a:lvl1pPr>
            <a:lvl2pPr marL="742950" indent="-285750">
              <a:defRPr sz="2400">
                <a:solidFill>
                  <a:schemeClr val="tx1"/>
                </a:solidFill>
                <a:latin typeface="Times New Roman" charset="0"/>
                <a:ea typeface="MS PGothic" charset="-128"/>
              </a:defRPr>
            </a:lvl2pPr>
            <a:lvl3pPr marL="1143000" indent="-228600">
              <a:defRPr sz="2400">
                <a:solidFill>
                  <a:schemeClr val="tx1"/>
                </a:solidFill>
                <a:latin typeface="Times New Roman" charset="0"/>
                <a:ea typeface="MS PGothic" charset="-128"/>
              </a:defRPr>
            </a:lvl3pPr>
            <a:lvl4pPr marL="1600200" indent="-228600">
              <a:defRPr sz="2400">
                <a:solidFill>
                  <a:schemeClr val="tx1"/>
                </a:solidFill>
                <a:latin typeface="Times New Roman" charset="0"/>
                <a:ea typeface="MS PGothic" charset="-128"/>
              </a:defRPr>
            </a:lvl4pPr>
            <a:lvl5pPr marL="2057400" indent="-228600">
              <a:defRPr sz="2400">
                <a:solidFill>
                  <a:schemeClr val="tx1"/>
                </a:solidFill>
                <a:latin typeface="Times New Roman" charset="0"/>
                <a:ea typeface="MS PGothic" charset="-128"/>
              </a:defRPr>
            </a:lvl5pPr>
            <a:lvl6pPr marL="2514600" indent="-228600" eaLnBrk="0" fontAlgn="base" hangingPunct="0">
              <a:spcBef>
                <a:spcPct val="0"/>
              </a:spcBef>
              <a:spcAft>
                <a:spcPct val="0"/>
              </a:spcAft>
              <a:defRPr sz="2400">
                <a:solidFill>
                  <a:schemeClr val="tx1"/>
                </a:solidFill>
                <a:latin typeface="Times New Roman" charset="0"/>
                <a:ea typeface="MS PGothic" charset="-128"/>
              </a:defRPr>
            </a:lvl6pPr>
            <a:lvl7pPr marL="2971800" indent="-228600" eaLnBrk="0" fontAlgn="base" hangingPunct="0">
              <a:spcBef>
                <a:spcPct val="0"/>
              </a:spcBef>
              <a:spcAft>
                <a:spcPct val="0"/>
              </a:spcAft>
              <a:defRPr sz="2400">
                <a:solidFill>
                  <a:schemeClr val="tx1"/>
                </a:solidFill>
                <a:latin typeface="Times New Roman" charset="0"/>
                <a:ea typeface="MS PGothic" charset="-128"/>
              </a:defRPr>
            </a:lvl7pPr>
            <a:lvl8pPr marL="3429000" indent="-228600" eaLnBrk="0" fontAlgn="base" hangingPunct="0">
              <a:spcBef>
                <a:spcPct val="0"/>
              </a:spcBef>
              <a:spcAft>
                <a:spcPct val="0"/>
              </a:spcAft>
              <a:defRPr sz="2400">
                <a:solidFill>
                  <a:schemeClr val="tx1"/>
                </a:solidFill>
                <a:latin typeface="Times New Roman" charset="0"/>
                <a:ea typeface="MS PGothic" charset="-128"/>
              </a:defRPr>
            </a:lvl8pPr>
            <a:lvl9pPr marL="3886200" indent="-228600" eaLnBrk="0" fontAlgn="base" hangingPunct="0">
              <a:spcBef>
                <a:spcPct val="0"/>
              </a:spcBef>
              <a:spcAft>
                <a:spcPct val="0"/>
              </a:spcAft>
              <a:defRPr sz="2400">
                <a:solidFill>
                  <a:schemeClr val="tx1"/>
                </a:solidFill>
                <a:latin typeface="Times New Roman" charset="0"/>
                <a:ea typeface="MS PGothic" charset="-128"/>
              </a:defRPr>
            </a:lvl9pPr>
          </a:lstStyle>
          <a:p>
            <a:pPr algn="ctr" eaLnBrk="1" hangingPunct="1"/>
            <a:r>
              <a:rPr lang="it-IT" altLang="it-IT" sz="1800"/>
              <a:t>Each point in the plot corresponds to a different solvent</a:t>
            </a:r>
            <a:endParaRPr lang="en-US" altLang="it-IT" sz="18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it-IT" altLang="en-US">
                <a:ea typeface="MS PGothic" charset="-128"/>
              </a:rPr>
              <a:t>Solubility parameter of a polymer</a:t>
            </a:r>
          </a:p>
        </p:txBody>
      </p:sp>
      <p:pic>
        <p:nvPicPr>
          <p:cNvPr id="35843" name="Picture 3" descr="fig17-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279525"/>
            <a:ext cx="6858000"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228600"/>
            <a:ext cx="7772400" cy="457200"/>
          </a:xfrm>
        </p:spPr>
        <p:txBody>
          <a:bodyPr/>
          <a:lstStyle/>
          <a:p>
            <a:pPr eaLnBrk="1" hangingPunct="1"/>
            <a:r>
              <a:rPr lang="it-IT" altLang="en-US">
                <a:ea typeface="MS PGothic" charset="-128"/>
              </a:rPr>
              <a:t>Solubility parameter of a polymer</a:t>
            </a:r>
          </a:p>
        </p:txBody>
      </p:sp>
      <p:pic>
        <p:nvPicPr>
          <p:cNvPr id="36867" name="Picture 3" descr="fig1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762000"/>
            <a:ext cx="5737225"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Text Box 4"/>
          <p:cNvSpPr txBox="1">
            <a:spLocks noChangeArrowheads="1"/>
          </p:cNvSpPr>
          <p:nvPr/>
        </p:nvSpPr>
        <p:spPr bwMode="auto">
          <a:xfrm>
            <a:off x="685800" y="5105400"/>
            <a:ext cx="1082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t>Nylon 6</a:t>
            </a:r>
          </a:p>
        </p:txBody>
      </p:sp>
      <p:sp>
        <p:nvSpPr>
          <p:cNvPr id="36869" name="Line 6"/>
          <p:cNvSpPr>
            <a:spLocks noChangeShapeType="1"/>
          </p:cNvSpPr>
          <p:nvPr/>
        </p:nvSpPr>
        <p:spPr bwMode="auto">
          <a:xfrm flipH="1" flipV="1">
            <a:off x="1752600" y="5486400"/>
            <a:ext cx="7620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it-IT" altLang="en-US" sz="2800">
                <a:ea typeface="MS PGothic" charset="-128"/>
              </a:rPr>
              <a:t>Polarity of secondary bonds and surface energy</a:t>
            </a:r>
            <a:r>
              <a:rPr lang="it-IT" altLang="en-US">
                <a:ea typeface="MS PGothic" charset="-128"/>
              </a:rPr>
              <a:t> </a:t>
            </a:r>
          </a:p>
        </p:txBody>
      </p:sp>
      <p:sp>
        <p:nvSpPr>
          <p:cNvPr id="37891" name="Line 3"/>
          <p:cNvSpPr>
            <a:spLocks noChangeShapeType="1"/>
          </p:cNvSpPr>
          <p:nvPr/>
        </p:nvSpPr>
        <p:spPr bwMode="auto">
          <a:xfrm>
            <a:off x="914400" y="1524000"/>
            <a:ext cx="0" cy="472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892" name="Line 4"/>
          <p:cNvSpPr>
            <a:spLocks noChangeShapeType="1"/>
          </p:cNvSpPr>
          <p:nvPr/>
        </p:nvSpPr>
        <p:spPr bwMode="auto">
          <a:xfrm>
            <a:off x="914400" y="6248400"/>
            <a:ext cx="7086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893" name="Text Box 5"/>
          <p:cNvSpPr txBox="1">
            <a:spLocks noChangeArrowheads="1"/>
          </p:cNvSpPr>
          <p:nvPr/>
        </p:nvSpPr>
        <p:spPr bwMode="auto">
          <a:xfrm rot="-5400000">
            <a:off x="-1650206" y="3561557"/>
            <a:ext cx="4276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800"/>
              <a:t>Solubility parameter or surface energy (a.u.)</a:t>
            </a:r>
          </a:p>
        </p:txBody>
      </p:sp>
      <p:sp>
        <p:nvSpPr>
          <p:cNvPr id="37894" name="Text Box 6"/>
          <p:cNvSpPr txBox="1">
            <a:spLocks noChangeArrowheads="1"/>
          </p:cNvSpPr>
          <p:nvPr/>
        </p:nvSpPr>
        <p:spPr bwMode="auto">
          <a:xfrm>
            <a:off x="914400" y="4572000"/>
            <a:ext cx="6572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600"/>
              <a:t>PTFE</a:t>
            </a:r>
          </a:p>
        </p:txBody>
      </p:sp>
      <p:sp>
        <p:nvSpPr>
          <p:cNvPr id="37895" name="Text Box 7"/>
          <p:cNvSpPr txBox="1">
            <a:spLocks noChangeArrowheads="1"/>
          </p:cNvSpPr>
          <p:nvPr/>
        </p:nvSpPr>
        <p:spPr bwMode="auto">
          <a:xfrm>
            <a:off x="1295400" y="4311650"/>
            <a:ext cx="1052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600"/>
              <a:t>SILICONI</a:t>
            </a:r>
          </a:p>
        </p:txBody>
      </p:sp>
      <p:sp>
        <p:nvSpPr>
          <p:cNvPr id="37896" name="Line 8"/>
          <p:cNvSpPr>
            <a:spLocks noChangeShapeType="1"/>
          </p:cNvSpPr>
          <p:nvPr/>
        </p:nvSpPr>
        <p:spPr bwMode="auto">
          <a:xfrm flipV="1">
            <a:off x="990600" y="1524000"/>
            <a:ext cx="7010400" cy="2895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grpSp>
        <p:nvGrpSpPr>
          <p:cNvPr id="37897" name="Group 9"/>
          <p:cNvGrpSpPr>
            <a:grpSpLocks/>
          </p:cNvGrpSpPr>
          <p:nvPr/>
        </p:nvGrpSpPr>
        <p:grpSpPr bwMode="auto">
          <a:xfrm>
            <a:off x="1905000" y="2362200"/>
            <a:ext cx="4470400" cy="2012950"/>
            <a:chOff x="1632" y="1392"/>
            <a:chExt cx="2816" cy="1268"/>
          </a:xfrm>
        </p:grpSpPr>
        <p:sp>
          <p:nvSpPr>
            <p:cNvPr id="37902" name="Text Box 10"/>
            <p:cNvSpPr txBox="1">
              <a:spLocks noChangeArrowheads="1"/>
            </p:cNvSpPr>
            <p:nvPr/>
          </p:nvSpPr>
          <p:spPr bwMode="auto">
            <a:xfrm>
              <a:off x="1632" y="2448"/>
              <a:ext cx="25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600"/>
                <a:t>PP</a:t>
              </a:r>
            </a:p>
          </p:txBody>
        </p:sp>
        <p:sp>
          <p:nvSpPr>
            <p:cNvPr id="37903" name="Text Box 11"/>
            <p:cNvSpPr txBox="1">
              <a:spLocks noChangeArrowheads="1"/>
            </p:cNvSpPr>
            <p:nvPr/>
          </p:nvSpPr>
          <p:spPr bwMode="auto">
            <a:xfrm>
              <a:off x="1872" y="2304"/>
              <a:ext cx="26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600"/>
                <a:t>PE</a:t>
              </a:r>
            </a:p>
          </p:txBody>
        </p:sp>
        <p:sp>
          <p:nvSpPr>
            <p:cNvPr id="37904" name="Text Box 12"/>
            <p:cNvSpPr txBox="1">
              <a:spLocks noChangeArrowheads="1"/>
            </p:cNvSpPr>
            <p:nvPr/>
          </p:nvSpPr>
          <p:spPr bwMode="auto">
            <a:xfrm>
              <a:off x="2064" y="2208"/>
              <a:ext cx="35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600"/>
                <a:t>TPO</a:t>
              </a:r>
            </a:p>
          </p:txBody>
        </p:sp>
        <p:sp>
          <p:nvSpPr>
            <p:cNvPr id="37905" name="Text Box 13"/>
            <p:cNvSpPr txBox="1">
              <a:spLocks noChangeArrowheads="1"/>
            </p:cNvSpPr>
            <p:nvPr/>
          </p:nvSpPr>
          <p:spPr bwMode="auto">
            <a:xfrm>
              <a:off x="2352" y="2112"/>
              <a:ext cx="47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600"/>
                <a:t>EPDM</a:t>
              </a:r>
            </a:p>
          </p:txBody>
        </p:sp>
        <p:sp>
          <p:nvSpPr>
            <p:cNvPr id="37906" name="Text Box 14"/>
            <p:cNvSpPr txBox="1">
              <a:spLocks noChangeArrowheads="1"/>
            </p:cNvSpPr>
            <p:nvPr/>
          </p:nvSpPr>
          <p:spPr bwMode="auto">
            <a:xfrm>
              <a:off x="2688" y="1968"/>
              <a:ext cx="35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600"/>
                <a:t>SBR</a:t>
              </a:r>
            </a:p>
          </p:txBody>
        </p:sp>
        <p:sp>
          <p:nvSpPr>
            <p:cNvPr id="37907" name="Text Box 15"/>
            <p:cNvSpPr txBox="1">
              <a:spLocks noChangeArrowheads="1"/>
            </p:cNvSpPr>
            <p:nvPr/>
          </p:nvSpPr>
          <p:spPr bwMode="auto">
            <a:xfrm>
              <a:off x="2976" y="1872"/>
              <a:ext cx="25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600"/>
                <a:t>PS</a:t>
              </a:r>
            </a:p>
          </p:txBody>
        </p:sp>
        <p:sp>
          <p:nvSpPr>
            <p:cNvPr id="37908" name="Text Box 16"/>
            <p:cNvSpPr txBox="1">
              <a:spLocks noChangeArrowheads="1"/>
            </p:cNvSpPr>
            <p:nvPr/>
          </p:nvSpPr>
          <p:spPr bwMode="auto">
            <a:xfrm>
              <a:off x="3120" y="1776"/>
              <a:ext cx="36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600"/>
                <a:t>PVC</a:t>
              </a:r>
            </a:p>
          </p:txBody>
        </p:sp>
        <p:sp>
          <p:nvSpPr>
            <p:cNvPr id="37909" name="Text Box 17"/>
            <p:cNvSpPr txBox="1">
              <a:spLocks noChangeArrowheads="1"/>
            </p:cNvSpPr>
            <p:nvPr/>
          </p:nvSpPr>
          <p:spPr bwMode="auto">
            <a:xfrm>
              <a:off x="3408" y="1680"/>
              <a:ext cx="50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600"/>
                <a:t>PMMA</a:t>
              </a:r>
            </a:p>
          </p:txBody>
        </p:sp>
        <p:sp>
          <p:nvSpPr>
            <p:cNvPr id="37910" name="Text Box 18"/>
            <p:cNvSpPr txBox="1">
              <a:spLocks noChangeArrowheads="1"/>
            </p:cNvSpPr>
            <p:nvPr/>
          </p:nvSpPr>
          <p:spPr bwMode="auto">
            <a:xfrm>
              <a:off x="3744" y="1536"/>
              <a:ext cx="59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600"/>
                <a:t>Polyester</a:t>
              </a:r>
            </a:p>
          </p:txBody>
        </p:sp>
        <p:sp>
          <p:nvSpPr>
            <p:cNvPr id="37911" name="Text Box 19"/>
            <p:cNvSpPr txBox="1">
              <a:spLocks noChangeArrowheads="1"/>
            </p:cNvSpPr>
            <p:nvPr/>
          </p:nvSpPr>
          <p:spPr bwMode="auto">
            <a:xfrm>
              <a:off x="4176" y="1392"/>
              <a:ext cx="27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1600"/>
                <a:t>PC</a:t>
              </a:r>
            </a:p>
          </p:txBody>
        </p:sp>
      </p:grpSp>
      <p:sp>
        <p:nvSpPr>
          <p:cNvPr id="37898" name="Text Box 20"/>
          <p:cNvSpPr txBox="1">
            <a:spLocks noChangeArrowheads="1"/>
          </p:cNvSpPr>
          <p:nvPr/>
        </p:nvSpPr>
        <p:spPr bwMode="auto">
          <a:xfrm>
            <a:off x="6270625" y="2133600"/>
            <a:ext cx="892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sz="1800"/>
              <a:t>epoxy</a:t>
            </a:r>
          </a:p>
        </p:txBody>
      </p:sp>
      <p:sp>
        <p:nvSpPr>
          <p:cNvPr id="37899" name="Text Box 21"/>
          <p:cNvSpPr txBox="1">
            <a:spLocks noChangeArrowheads="1"/>
          </p:cNvSpPr>
          <p:nvPr/>
        </p:nvSpPr>
        <p:spPr bwMode="auto">
          <a:xfrm>
            <a:off x="6804025" y="1905000"/>
            <a:ext cx="892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sz="1800"/>
              <a:t>PU</a:t>
            </a:r>
          </a:p>
        </p:txBody>
      </p:sp>
      <p:sp>
        <p:nvSpPr>
          <p:cNvPr id="37900" name="Text Box 22"/>
          <p:cNvSpPr txBox="1">
            <a:spLocks noChangeArrowheads="1"/>
          </p:cNvSpPr>
          <p:nvPr/>
        </p:nvSpPr>
        <p:spPr bwMode="auto">
          <a:xfrm>
            <a:off x="7315200" y="1752600"/>
            <a:ext cx="892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sz="1800"/>
              <a:t>PA</a:t>
            </a:r>
          </a:p>
        </p:txBody>
      </p:sp>
      <p:sp>
        <p:nvSpPr>
          <p:cNvPr id="37901" name="Text Box 23"/>
          <p:cNvSpPr txBox="1">
            <a:spLocks noChangeArrowheads="1"/>
          </p:cNvSpPr>
          <p:nvPr/>
        </p:nvSpPr>
        <p:spPr bwMode="auto">
          <a:xfrm>
            <a:off x="5395913" y="3257550"/>
            <a:ext cx="3671887"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pPr>
            <a:r>
              <a:rPr lang="it-IT" altLang="en-US" sz="1800" dirty="0"/>
              <a:t>TPO	</a:t>
            </a:r>
            <a:r>
              <a:rPr lang="it-IT" altLang="en-US" sz="1800" dirty="0" err="1"/>
              <a:t>Thermoplastic</a:t>
            </a:r>
            <a:r>
              <a:rPr lang="it-IT" altLang="en-US" sz="1800" dirty="0"/>
              <a:t> </a:t>
            </a:r>
            <a:r>
              <a:rPr lang="it-IT" altLang="en-US" sz="1800" dirty="0" err="1"/>
              <a:t>olefin</a:t>
            </a:r>
            <a:endParaRPr lang="it-IT" altLang="en-US" sz="1800" dirty="0"/>
          </a:p>
          <a:p>
            <a:pPr eaLnBrk="1" hangingPunct="1">
              <a:spcBef>
                <a:spcPct val="50000"/>
              </a:spcBef>
            </a:pPr>
            <a:r>
              <a:rPr lang="it-IT" altLang="en-US" sz="1800" dirty="0"/>
              <a:t>EPDM 	</a:t>
            </a:r>
            <a:r>
              <a:rPr lang="it-IT" altLang="en-US" sz="1800" dirty="0" err="1"/>
              <a:t>Ethilene</a:t>
            </a:r>
            <a:r>
              <a:rPr lang="it-IT" altLang="en-US" sz="1800" dirty="0"/>
              <a:t>-</a:t>
            </a:r>
            <a:r>
              <a:rPr lang="it-IT" altLang="en-US" sz="1800" dirty="0" err="1"/>
              <a:t>propylene</a:t>
            </a:r>
            <a:r>
              <a:rPr lang="it-IT" altLang="en-US" sz="1800" dirty="0"/>
              <a:t>-diene 	</a:t>
            </a:r>
            <a:r>
              <a:rPr lang="it-IT" altLang="en-US" sz="1800" dirty="0" err="1"/>
              <a:t>monomers</a:t>
            </a:r>
            <a:endParaRPr lang="it-IT" altLang="en-US" sz="1800" dirty="0"/>
          </a:p>
          <a:p>
            <a:pPr eaLnBrk="1" hangingPunct="1">
              <a:spcBef>
                <a:spcPct val="50000"/>
              </a:spcBef>
            </a:pPr>
            <a:r>
              <a:rPr lang="it-IT" altLang="en-US" sz="1800" dirty="0"/>
              <a:t>PC	</a:t>
            </a:r>
            <a:r>
              <a:rPr lang="it-IT" altLang="en-US" sz="1800" dirty="0" err="1"/>
              <a:t>Polycarbonate</a:t>
            </a:r>
            <a:endParaRPr lang="it-IT" altLang="en-US" sz="1800" dirty="0"/>
          </a:p>
          <a:p>
            <a:pPr eaLnBrk="1" hangingPunct="1">
              <a:spcBef>
                <a:spcPct val="50000"/>
              </a:spcBef>
            </a:pPr>
            <a:r>
              <a:rPr lang="it-IT" altLang="en-US" sz="1800" dirty="0"/>
              <a:t>PU 	</a:t>
            </a:r>
            <a:r>
              <a:rPr lang="it-IT" altLang="en-US" sz="1800" dirty="0" err="1"/>
              <a:t>polyurethanes</a:t>
            </a:r>
            <a:endParaRPr lang="it-IT" altLang="en-US" sz="1800" dirty="0"/>
          </a:p>
          <a:p>
            <a:pPr eaLnBrk="1" hangingPunct="1">
              <a:spcBef>
                <a:spcPct val="50000"/>
              </a:spcBef>
            </a:pPr>
            <a:r>
              <a:rPr lang="it-IT" altLang="en-US" sz="1800" dirty="0"/>
              <a:t>PA 	</a:t>
            </a:r>
            <a:r>
              <a:rPr lang="it-IT" altLang="en-US" sz="1800" dirty="0" err="1"/>
              <a:t>polyamide</a:t>
            </a:r>
            <a:endParaRPr lang="it-IT" altLang="en-US" sz="1800" dirty="0"/>
          </a:p>
          <a:p>
            <a:pPr eaLnBrk="1" hangingPunct="1">
              <a:spcBef>
                <a:spcPct val="50000"/>
              </a:spcBef>
            </a:pPr>
            <a:r>
              <a:rPr lang="it-IT" altLang="en-US" sz="1800" dirty="0"/>
              <a:t>PMMA 	</a:t>
            </a:r>
            <a:r>
              <a:rPr lang="it-IT" altLang="en-US" sz="1800" dirty="0" err="1"/>
              <a:t>Poly-methyl-methacrylate</a:t>
            </a:r>
            <a:endParaRPr lang="it-IT" altLang="en-US" sz="1800" dirty="0"/>
          </a:p>
        </p:txBody>
      </p:sp>
      <p:sp>
        <p:nvSpPr>
          <p:cNvPr id="24" name="Text Box 23"/>
          <p:cNvSpPr txBox="1">
            <a:spLocks noChangeArrowheads="1"/>
          </p:cNvSpPr>
          <p:nvPr/>
        </p:nvSpPr>
        <p:spPr bwMode="auto">
          <a:xfrm>
            <a:off x="1193460" y="1337847"/>
            <a:ext cx="3882596" cy="1985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marL="285750" indent="-285750" eaLnBrk="1" hangingPunct="1">
              <a:spcBef>
                <a:spcPts val="600"/>
              </a:spcBef>
            </a:pPr>
            <a:r>
              <a:rPr lang="it-IT" altLang="en-US" sz="1800" dirty="0"/>
              <a:t>PTFE	</a:t>
            </a:r>
            <a:r>
              <a:rPr lang="it-IT" altLang="en-US" sz="1800" dirty="0" err="1"/>
              <a:t>Poly</a:t>
            </a:r>
            <a:r>
              <a:rPr lang="it-IT" altLang="en-US" sz="1800" dirty="0"/>
              <a:t>-</a:t>
            </a:r>
            <a:r>
              <a:rPr lang="it-IT" altLang="en-US" sz="1800" dirty="0" err="1"/>
              <a:t>tertra</a:t>
            </a:r>
            <a:r>
              <a:rPr lang="it-IT" altLang="en-US" sz="1800" dirty="0"/>
              <a:t>-fluoro-</a:t>
            </a:r>
            <a:r>
              <a:rPr lang="it-IT" altLang="en-US" sz="1800" dirty="0" err="1"/>
              <a:t>ethylene</a:t>
            </a:r>
            <a:endParaRPr lang="it-IT" altLang="en-US" sz="1800" dirty="0"/>
          </a:p>
          <a:p>
            <a:pPr marL="285750" indent="-285750" eaLnBrk="1" hangingPunct="1">
              <a:spcBef>
                <a:spcPts val="600"/>
              </a:spcBef>
            </a:pPr>
            <a:r>
              <a:rPr lang="it-IT" altLang="en-US" sz="1800" dirty="0"/>
              <a:t>SBR 	</a:t>
            </a:r>
            <a:r>
              <a:rPr lang="it-IT" altLang="en-US" sz="1800" dirty="0" err="1"/>
              <a:t>Styrene</a:t>
            </a:r>
            <a:r>
              <a:rPr lang="it-IT" altLang="en-US" sz="1800" dirty="0"/>
              <a:t> butadiene </a:t>
            </a:r>
            <a:r>
              <a:rPr lang="it-IT" altLang="en-US" sz="1800" dirty="0" err="1"/>
              <a:t>rubber</a:t>
            </a:r>
            <a:endParaRPr lang="it-IT" altLang="en-US" sz="1800" dirty="0"/>
          </a:p>
          <a:p>
            <a:pPr marL="285750" indent="-285750" eaLnBrk="1" hangingPunct="1">
              <a:spcBef>
                <a:spcPts val="600"/>
              </a:spcBef>
            </a:pPr>
            <a:r>
              <a:rPr lang="it-IT" altLang="en-US" sz="1800" dirty="0"/>
              <a:t>PVC	</a:t>
            </a:r>
            <a:r>
              <a:rPr lang="it-IT" altLang="en-US" sz="1800" dirty="0" err="1"/>
              <a:t>Poly-vinyl-Chloride</a:t>
            </a:r>
            <a:endParaRPr lang="it-IT" altLang="en-US" sz="1800" dirty="0"/>
          </a:p>
          <a:p>
            <a:pPr marL="285750" indent="-285750" eaLnBrk="1" hangingPunct="1">
              <a:spcBef>
                <a:spcPts val="600"/>
              </a:spcBef>
            </a:pPr>
            <a:r>
              <a:rPr lang="it-IT" altLang="en-US" sz="1800" dirty="0"/>
              <a:t>PS	</a:t>
            </a:r>
            <a:r>
              <a:rPr lang="it-IT" altLang="en-US" sz="1800" dirty="0" err="1"/>
              <a:t>Poly-styrene</a:t>
            </a:r>
            <a:endParaRPr lang="it-IT" altLang="en-US" sz="1800" dirty="0"/>
          </a:p>
          <a:p>
            <a:pPr marL="285750" indent="-285750" eaLnBrk="1" hangingPunct="1">
              <a:spcBef>
                <a:spcPts val="0"/>
              </a:spcBef>
            </a:pPr>
            <a:endParaRPr lang="it-IT" altLang="en-US" sz="1800" dirty="0"/>
          </a:p>
          <a:p>
            <a:pPr eaLnBrk="1" hangingPunct="1">
              <a:spcBef>
                <a:spcPts val="0"/>
              </a:spcBef>
              <a:buNone/>
            </a:pPr>
            <a:endParaRPr lang="it-IT" altLang="en-US" sz="1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76200"/>
            <a:ext cx="7772400" cy="533400"/>
          </a:xfrm>
        </p:spPr>
        <p:txBody>
          <a:bodyPr/>
          <a:lstStyle/>
          <a:p>
            <a:pPr eaLnBrk="1" hangingPunct="1"/>
            <a:r>
              <a:rPr lang="it-IT" altLang="en-US">
                <a:ea typeface="MS PGothic" charset="-128"/>
              </a:rPr>
              <a:t>Solubility parameter of a polymer</a:t>
            </a:r>
          </a:p>
        </p:txBody>
      </p:sp>
      <p:pic>
        <p:nvPicPr>
          <p:cNvPr id="38915" name="Picture 3" descr="fig16-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066800"/>
            <a:ext cx="6705600" cy="57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ext Box 4"/>
          <p:cNvSpPr txBox="1">
            <a:spLocks noChangeArrowheads="1"/>
          </p:cNvSpPr>
          <p:nvPr/>
        </p:nvSpPr>
        <p:spPr bwMode="auto">
          <a:xfrm>
            <a:off x="304800" y="762000"/>
            <a:ext cx="8659813" cy="769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en-US" altLang="en-US" sz="2000"/>
              <a:t>The solubility parameter is given by the contributions of different forces:</a:t>
            </a:r>
            <a:endParaRPr lang="it-IT" altLang="en-US" sz="2000"/>
          </a:p>
          <a:p>
            <a:pPr eaLnBrk="1" hangingPunct="1">
              <a:spcBef>
                <a:spcPct val="0"/>
              </a:spcBef>
              <a:buFontTx/>
              <a:buNone/>
            </a:pPr>
            <a:r>
              <a:rPr lang="it-IT" altLang="en-US">
                <a:latin typeface="Symbol" charset="2"/>
              </a:rPr>
              <a:t>d</a:t>
            </a:r>
            <a:r>
              <a:rPr lang="it-IT" altLang="en-US" baseline="30000"/>
              <a:t>2</a:t>
            </a:r>
            <a:r>
              <a:rPr lang="it-IT" altLang="en-US"/>
              <a:t>=</a:t>
            </a:r>
            <a:r>
              <a:rPr lang="it-IT" altLang="en-US">
                <a:latin typeface="Symbol" charset="2"/>
              </a:rPr>
              <a:t>d</a:t>
            </a:r>
            <a:r>
              <a:rPr lang="it-IT" altLang="en-US" baseline="-25000"/>
              <a:t>1</a:t>
            </a:r>
            <a:r>
              <a:rPr lang="it-IT" altLang="en-US" baseline="30000"/>
              <a:t>2</a:t>
            </a:r>
            <a:r>
              <a:rPr lang="it-IT" altLang="en-US"/>
              <a:t>+</a:t>
            </a:r>
            <a:r>
              <a:rPr lang="it-IT" altLang="en-US">
                <a:latin typeface="Symbol" charset="2"/>
              </a:rPr>
              <a:t>d</a:t>
            </a:r>
            <a:r>
              <a:rPr lang="it-IT" altLang="en-US" baseline="-25000"/>
              <a:t>2</a:t>
            </a:r>
            <a:r>
              <a:rPr lang="it-IT" altLang="en-US" baseline="30000"/>
              <a:t>2</a:t>
            </a:r>
            <a:r>
              <a:rPr lang="it-IT" altLang="en-US"/>
              <a:t>+</a:t>
            </a:r>
            <a:r>
              <a:rPr lang="it-IT" altLang="en-US">
                <a:latin typeface="Symbol" charset="2"/>
              </a:rPr>
              <a:t>d</a:t>
            </a:r>
            <a:r>
              <a:rPr lang="it-IT" altLang="en-US" baseline="-25000"/>
              <a:t>3</a:t>
            </a:r>
            <a:r>
              <a:rPr lang="it-IT" altLang="en-US" baseline="30000"/>
              <a:t>2</a:t>
            </a:r>
            <a:r>
              <a:rPr lang="it-IT" altLang="en-US"/>
              <a:t>=polar+H-bonding+ Van der Waals forces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3"/>
          <p:cNvSpPr>
            <a:spLocks noGrp="1" noChangeArrowheads="1"/>
          </p:cNvSpPr>
          <p:nvPr>
            <p:ph type="body" idx="1"/>
          </p:nvPr>
        </p:nvSpPr>
        <p:spPr>
          <a:xfrm>
            <a:off x="762000" y="1752600"/>
            <a:ext cx="7772400" cy="3733800"/>
          </a:xfrm>
        </p:spPr>
        <p:txBody>
          <a:bodyPr/>
          <a:lstStyle/>
          <a:p>
            <a:pPr>
              <a:buFontTx/>
              <a:buNone/>
              <a:defRPr/>
            </a:pPr>
            <a:r>
              <a:rPr lang="en-US" altLang="en-US" sz="2800" dirty="0"/>
              <a:t>A solid state polymer can be:</a:t>
            </a:r>
          </a:p>
          <a:p>
            <a:pPr>
              <a:defRPr/>
            </a:pPr>
            <a:r>
              <a:rPr lang="it-IT" altLang="en-US" sz="2800" dirty="0" err="1"/>
              <a:t>Completely</a:t>
            </a:r>
            <a:r>
              <a:rPr lang="it-IT" altLang="en-US" sz="2800" dirty="0"/>
              <a:t> </a:t>
            </a:r>
            <a:r>
              <a:rPr lang="it-IT" altLang="en-US" sz="2800" dirty="0" err="1"/>
              <a:t>amorphous</a:t>
            </a:r>
            <a:endParaRPr lang="it-IT" altLang="en-US" sz="2800" dirty="0"/>
          </a:p>
          <a:p>
            <a:pPr>
              <a:defRPr/>
            </a:pPr>
            <a:r>
              <a:rPr lang="it-IT" altLang="en-US" sz="2800" dirty="0" err="1"/>
              <a:t>Partially</a:t>
            </a:r>
            <a:r>
              <a:rPr lang="it-IT" altLang="en-US" sz="2800" dirty="0"/>
              <a:t> </a:t>
            </a:r>
            <a:r>
              <a:rPr lang="it-IT" altLang="en-US" sz="2800" dirty="0" err="1"/>
              <a:t>crystalline</a:t>
            </a:r>
            <a:endParaRPr lang="it-IT" altLang="en-US" sz="2800" dirty="0"/>
          </a:p>
          <a:p>
            <a:pPr marL="630238">
              <a:buFontTx/>
              <a:buNone/>
              <a:defRPr/>
            </a:pPr>
            <a:r>
              <a:rPr lang="en-US" altLang="en-US" dirty="0"/>
              <a:t>- The amorphous fraction of a </a:t>
            </a:r>
            <a:r>
              <a:rPr lang="en-US" altLang="en-US" dirty="0" err="1"/>
              <a:t>semicrystalline</a:t>
            </a:r>
            <a:r>
              <a:rPr lang="en-US" altLang="en-US" dirty="0"/>
              <a:t> polymer can be glassy or liquid (polymer melt).</a:t>
            </a:r>
            <a:r>
              <a:rPr lang="it-IT" altLang="en-US" dirty="0"/>
              <a:t> </a:t>
            </a:r>
            <a:r>
              <a:rPr lang="en-US" altLang="en-US" dirty="0"/>
              <a:t>In the latter case, it may have a liquid or rubbery behavior</a:t>
            </a:r>
            <a:endParaRPr lang="it-IT" altLang="en-US" sz="2800" dirty="0"/>
          </a:p>
          <a:p>
            <a:pPr>
              <a:defRPr/>
            </a:pPr>
            <a:endParaRPr lang="it-IT" altLang="en-US" dirty="0"/>
          </a:p>
        </p:txBody>
      </p:sp>
      <p:sp>
        <p:nvSpPr>
          <p:cNvPr id="39939" name="CasellaDiTesto 2"/>
          <p:cNvSpPr txBox="1">
            <a:spLocks noChangeArrowheads="1"/>
          </p:cNvSpPr>
          <p:nvPr/>
        </p:nvSpPr>
        <p:spPr bwMode="auto">
          <a:xfrm>
            <a:off x="1143000" y="500063"/>
            <a:ext cx="6429375" cy="461962"/>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algn="ctr" eaLnBrk="1" hangingPunct="1">
              <a:spcBef>
                <a:spcPct val="0"/>
              </a:spcBef>
              <a:buFontTx/>
              <a:buNone/>
            </a:pPr>
            <a:r>
              <a:rPr lang="en-US" altLang="en-US" dirty="0"/>
              <a:t>Physic of polymers and transitions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228600"/>
            <a:ext cx="8134350" cy="838200"/>
          </a:xfrm>
        </p:spPr>
        <p:txBody>
          <a:bodyPr/>
          <a:lstStyle/>
          <a:p>
            <a:r>
              <a:rPr lang="en-US" altLang="en-US">
                <a:ea typeface="MS PGothic" charset="-128"/>
              </a:rPr>
              <a:t>Physical states of a polymer: melted (or liquid)</a:t>
            </a:r>
            <a:endParaRPr lang="it-IT" altLang="en-US">
              <a:ea typeface="MS PGothic" charset="-128"/>
            </a:endParaRPr>
          </a:p>
        </p:txBody>
      </p:sp>
      <p:sp>
        <p:nvSpPr>
          <p:cNvPr id="40963" name="Rectangle 3"/>
          <p:cNvSpPr>
            <a:spLocks noGrp="1" noChangeArrowheads="1"/>
          </p:cNvSpPr>
          <p:nvPr>
            <p:ph type="body" idx="1"/>
          </p:nvPr>
        </p:nvSpPr>
        <p:spPr>
          <a:xfrm>
            <a:off x="685800" y="1447800"/>
            <a:ext cx="7772400" cy="5181600"/>
          </a:xfrm>
        </p:spPr>
        <p:txBody>
          <a:bodyPr/>
          <a:lstStyle/>
          <a:p>
            <a:r>
              <a:rPr lang="en-US" altLang="en-US" dirty="0">
                <a:ea typeface="MS PGothic" charset="-128"/>
              </a:rPr>
              <a:t>In the liquid state (also called a polymer melt), the rotational mobility of at least 50-100 segments of the main chain around the bonds is allowed (within the limits of the restrictions imposed by bond angles, energy barriers etc.).</a:t>
            </a:r>
          </a:p>
          <a:p>
            <a:pPr fontAlgn="t"/>
            <a:r>
              <a:rPr lang="it-IT" altLang="it-IT" dirty="0" err="1">
                <a:ea typeface="MS PGothic" charset="-128"/>
              </a:rPr>
              <a:t>Molecules</a:t>
            </a:r>
            <a:r>
              <a:rPr lang="it-IT" altLang="it-IT" dirty="0">
                <a:ea typeface="MS PGothic" charset="-128"/>
              </a:rPr>
              <a:t> can </a:t>
            </a:r>
            <a:r>
              <a:rPr lang="it-IT" altLang="it-IT" dirty="0" err="1">
                <a:ea typeface="MS PGothic" charset="-128"/>
              </a:rPr>
              <a:t>easily</a:t>
            </a:r>
            <a:r>
              <a:rPr lang="it-IT" altLang="it-IT" dirty="0">
                <a:ea typeface="MS PGothic" charset="-128"/>
              </a:rPr>
              <a:t> slide over </a:t>
            </a:r>
            <a:r>
              <a:rPr lang="it-IT" altLang="it-IT" dirty="0" err="1">
                <a:ea typeface="MS PGothic" charset="-128"/>
              </a:rPr>
              <a:t>each</a:t>
            </a:r>
            <a:r>
              <a:rPr lang="it-IT" altLang="it-IT" dirty="0">
                <a:ea typeface="MS PGothic" charset="-128"/>
              </a:rPr>
              <a:t> </a:t>
            </a:r>
            <a:r>
              <a:rPr lang="it-IT" altLang="it-IT" dirty="0" err="1">
                <a:ea typeface="MS PGothic" charset="-128"/>
              </a:rPr>
              <a:t>other</a:t>
            </a:r>
            <a:endParaRPr lang="it-IT" altLang="it-IT" dirty="0">
              <a:ea typeface="MS PGothic" charset="-128"/>
            </a:endParaRPr>
          </a:p>
          <a:p>
            <a:r>
              <a:rPr lang="en-US" altLang="en-US" dirty="0">
                <a:ea typeface="MS PGothic" charset="-128"/>
              </a:rPr>
              <a:t>Molecular mobility affects not only short-range vibrational or rotational motions </a:t>
            </a:r>
            <a:r>
              <a:rPr lang="en-US" altLang="en-US" u="sng" dirty="0">
                <a:ea typeface="MS PGothic" charset="-128"/>
              </a:rPr>
              <a:t>but also long-chain rotational motions of the main chain</a:t>
            </a:r>
            <a:endParaRPr lang="it-IT" altLang="en-US" sz="2000" u="sng" dirty="0">
              <a:ea typeface="MS PGothic"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a:ea typeface="MS PGothic" charset="-128"/>
              </a:rPr>
              <a:t>Physical states of a polymer: “rubbery” state</a:t>
            </a:r>
            <a:endParaRPr lang="it-IT" altLang="en-US">
              <a:ea typeface="MS PGothic" charset="-128"/>
            </a:endParaRPr>
          </a:p>
        </p:txBody>
      </p:sp>
      <p:sp>
        <p:nvSpPr>
          <p:cNvPr id="53250" name="Rectangle 3"/>
          <p:cNvSpPr>
            <a:spLocks noGrp="1" noChangeArrowheads="1"/>
          </p:cNvSpPr>
          <p:nvPr>
            <p:ph type="body" idx="1"/>
          </p:nvPr>
        </p:nvSpPr>
        <p:spPr>
          <a:xfrm>
            <a:off x="685800" y="1447800"/>
            <a:ext cx="8134350" cy="5181600"/>
          </a:xfrm>
        </p:spPr>
        <p:txBody>
          <a:bodyPr/>
          <a:lstStyle/>
          <a:p>
            <a:pPr>
              <a:lnSpc>
                <a:spcPct val="90000"/>
              </a:lnSpc>
              <a:defRPr/>
            </a:pPr>
            <a:r>
              <a:rPr lang="en-US" altLang="en-US" dirty="0"/>
              <a:t>It is the physical state of a </a:t>
            </a:r>
            <a:r>
              <a:rPr lang="en-US" altLang="en-US" dirty="0" err="1"/>
              <a:t>crosslinked</a:t>
            </a:r>
            <a:r>
              <a:rPr lang="en-US" altLang="en-US" dirty="0"/>
              <a:t> polymer melt</a:t>
            </a:r>
          </a:p>
          <a:p>
            <a:pPr>
              <a:lnSpc>
                <a:spcPct val="90000"/>
              </a:lnSpc>
              <a:defRPr/>
            </a:pPr>
            <a:r>
              <a:rPr lang="en-US" altLang="en-US" dirty="0"/>
              <a:t>Also in this state, rotational mobility of the linear chain segments around the </a:t>
            </a:r>
            <a:r>
              <a:rPr lang="en-US" altLang="en-US" dirty="0">
                <a:latin typeface="Symbol" panose="05050102010706020507" pitchFamily="18" charset="2"/>
              </a:rPr>
              <a:t>s</a:t>
            </a:r>
            <a:r>
              <a:rPr lang="en-US" altLang="en-US" dirty="0"/>
              <a:t> bonds is allowed (within the limits of the restrictions imposed by bond angles, energy barriers, etc.).</a:t>
            </a:r>
            <a:endParaRPr lang="it-IT" altLang="en-US" dirty="0"/>
          </a:p>
          <a:p>
            <a:pPr>
              <a:lnSpc>
                <a:spcPct val="90000"/>
              </a:lnSpc>
              <a:defRPr/>
            </a:pPr>
            <a:r>
              <a:rPr lang="en-US" altLang="en-US" dirty="0"/>
              <a:t>The molecules can slide one over the other </a:t>
            </a:r>
            <a:r>
              <a:rPr lang="en-US" altLang="en-US" u="sng" dirty="0"/>
              <a:t>within the limits allowed by crosslinking</a:t>
            </a:r>
          </a:p>
          <a:p>
            <a:pPr marL="0" indent="12700">
              <a:lnSpc>
                <a:spcPct val="90000"/>
              </a:lnSpc>
              <a:defRPr/>
            </a:pPr>
            <a:endParaRPr lang="it-IT" altLang="en-US" dirty="0"/>
          </a:p>
          <a:p>
            <a:pPr>
              <a:lnSpc>
                <a:spcPct val="90000"/>
              </a:lnSpc>
              <a:defRPr/>
            </a:pPr>
            <a:r>
              <a:rPr lang="en-US" altLang="en-US" sz="2000" dirty="0"/>
              <a:t>The term rubbery state is used, with some confusion, to indicate both a physical state and the mechanical properties of a polymer</a:t>
            </a:r>
          </a:p>
          <a:p>
            <a:pPr>
              <a:lnSpc>
                <a:spcPct val="90000"/>
              </a:lnSpc>
              <a:defRPr/>
            </a:pPr>
            <a:r>
              <a:rPr lang="en-US" altLang="en-US" sz="2000" dirty="0"/>
              <a:t>A rubber is also a solid that exhibits very high non-linear elongations in the elastic field. </a:t>
            </a:r>
          </a:p>
          <a:p>
            <a:pPr>
              <a:lnSpc>
                <a:spcPct val="90000"/>
              </a:lnSpc>
              <a:defRPr/>
            </a:pPr>
            <a:r>
              <a:rPr lang="en-US" altLang="en-US" sz="2000" dirty="0"/>
              <a:t>This behavior could be also find in non </a:t>
            </a:r>
            <a:r>
              <a:rPr lang="en-US" altLang="en-US" sz="2000" dirty="0" err="1"/>
              <a:t>crosslinked</a:t>
            </a:r>
            <a:r>
              <a:rPr lang="en-US" altLang="en-US" sz="2000" dirty="0"/>
              <a:t> polymers, as long as there are topological constraints to permanent molecular slipping (liquid like behavior)</a:t>
            </a:r>
            <a:endParaRPr lang="it-IT" altLang="en-US"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a:ea typeface="MS PGothic" charset="-128"/>
              </a:rPr>
              <a:t>Physical states of a polymer: “glassy” state</a:t>
            </a:r>
            <a:endParaRPr lang="it-IT" altLang="en-US">
              <a:ea typeface="MS PGothic" charset="-128"/>
            </a:endParaRPr>
          </a:p>
        </p:txBody>
      </p:sp>
      <p:sp>
        <p:nvSpPr>
          <p:cNvPr id="43011" name="Rectangle 3"/>
          <p:cNvSpPr>
            <a:spLocks noGrp="1" noChangeArrowheads="1"/>
          </p:cNvSpPr>
          <p:nvPr>
            <p:ph type="body" idx="1"/>
          </p:nvPr>
        </p:nvSpPr>
        <p:spPr>
          <a:xfrm>
            <a:off x="685800" y="1447800"/>
            <a:ext cx="8134350" cy="5181600"/>
          </a:xfrm>
        </p:spPr>
        <p:txBody>
          <a:bodyPr/>
          <a:lstStyle/>
          <a:p>
            <a:pPr marL="457200" indent="-457200">
              <a:lnSpc>
                <a:spcPct val="90000"/>
              </a:lnSpc>
            </a:pPr>
            <a:r>
              <a:rPr lang="en-US" altLang="en-US" dirty="0">
                <a:ea typeface="MS PGothic" charset="-128"/>
              </a:rPr>
              <a:t>Absence of rotations around the </a:t>
            </a:r>
            <a:r>
              <a:rPr lang="en-US" altLang="en-US" dirty="0">
                <a:latin typeface="Symbol" charset="2"/>
                <a:ea typeface="MS PGothic" charset="-128"/>
              </a:rPr>
              <a:t>s </a:t>
            </a:r>
            <a:r>
              <a:rPr lang="en-US" altLang="en-US" dirty="0">
                <a:ea typeface="MS PGothic" charset="-128"/>
              </a:rPr>
              <a:t>bonds</a:t>
            </a:r>
            <a:r>
              <a:rPr lang="en-US" altLang="en-US" dirty="0">
                <a:latin typeface="Symbol" charset="2"/>
                <a:ea typeface="MS PGothic" charset="-128"/>
              </a:rPr>
              <a:t> </a:t>
            </a:r>
            <a:r>
              <a:rPr lang="en-US" altLang="en-US" dirty="0">
                <a:ea typeface="MS PGothic" charset="-128"/>
              </a:rPr>
              <a:t>in the main chain.</a:t>
            </a:r>
          </a:p>
          <a:p>
            <a:pPr marL="457200" indent="-457200">
              <a:lnSpc>
                <a:spcPct val="90000"/>
              </a:lnSpc>
            </a:pPr>
            <a:r>
              <a:rPr lang="en-US" altLang="en-US" dirty="0">
                <a:ea typeface="MS PGothic" charset="-128"/>
              </a:rPr>
              <a:t>At sufficiently low temperatures the rotation around the individual bonds becomes impossible due to the intra- and inter-molecular energy barriers</a:t>
            </a:r>
          </a:p>
          <a:p>
            <a:pPr marL="457200" indent="-457200">
              <a:lnSpc>
                <a:spcPct val="90000"/>
              </a:lnSpc>
            </a:pPr>
            <a:r>
              <a:rPr lang="en-US" altLang="en-US" dirty="0">
                <a:ea typeface="MS PGothic" charset="-128"/>
              </a:rPr>
              <a:t>Even hydrogen atoms, linked to adjacent carbon atoms, can interfere with each other at sufficiently low temperatures (</a:t>
            </a:r>
            <a:r>
              <a:rPr lang="en-US" altLang="en-US" dirty="0" err="1">
                <a:ea typeface="MS PGothic" charset="-128"/>
              </a:rPr>
              <a:t>cfr</a:t>
            </a:r>
            <a:r>
              <a:rPr lang="en-US" altLang="en-US" dirty="0">
                <a:ea typeface="MS PGothic" charset="-128"/>
              </a:rPr>
              <a:t>. ethane energy barriers upon rotation)</a:t>
            </a:r>
          </a:p>
          <a:p>
            <a:pPr marL="457200" indent="-457200">
              <a:lnSpc>
                <a:spcPct val="90000"/>
              </a:lnSpc>
            </a:pPr>
            <a:r>
              <a:rPr lang="en-US" altLang="en-US" dirty="0">
                <a:ea typeface="MS PGothic" charset="-128"/>
              </a:rPr>
              <a:t>Only vibrational mobility is allowed </a:t>
            </a:r>
            <a:r>
              <a:rPr lang="en-US" altLang="en-US" i="1" dirty="0">
                <a:ea typeface="MS PGothic" charset="-128"/>
              </a:rPr>
              <a:t>(at most also rotational mobility of very few chain segments and side groups)</a:t>
            </a:r>
          </a:p>
          <a:p>
            <a:pPr marL="457200" indent="-457200">
              <a:lnSpc>
                <a:spcPct val="90000"/>
              </a:lnSpc>
            </a:pPr>
            <a:r>
              <a:rPr lang="en-US" altLang="en-US" dirty="0">
                <a:ea typeface="MS PGothic" charset="-128"/>
              </a:rPr>
              <a:t>Molecules get trapped in a </a:t>
            </a:r>
            <a:r>
              <a:rPr lang="en-US" altLang="en-US" u="sng" dirty="0">
                <a:ea typeface="MS PGothic" charset="-128"/>
              </a:rPr>
              <a:t>completely disordered amorphous state</a:t>
            </a:r>
          </a:p>
          <a:p>
            <a:pPr marL="457200" indent="-457200">
              <a:lnSpc>
                <a:spcPct val="90000"/>
              </a:lnSpc>
            </a:pPr>
            <a:r>
              <a:rPr lang="en-US" altLang="en-US" dirty="0">
                <a:ea typeface="MS PGothic" charset="-128"/>
              </a:rPr>
              <a:t>There are also physical constraints (entanglements) limiting long range molecular mobility</a:t>
            </a:r>
            <a:endParaRPr lang="it-IT" altLang="en-US" dirty="0">
              <a:ea typeface="MS PGothic"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228600"/>
            <a:ext cx="8207375" cy="838200"/>
          </a:xfrm>
        </p:spPr>
        <p:txBody>
          <a:bodyPr/>
          <a:lstStyle/>
          <a:p>
            <a:r>
              <a:rPr lang="en-US" altLang="en-US">
                <a:ea typeface="MS PGothic" charset="-128"/>
              </a:rPr>
              <a:t>Physical states of a polymer: “crystalline” state</a:t>
            </a:r>
            <a:endParaRPr lang="it-IT" altLang="en-US">
              <a:ea typeface="MS PGothic" charset="-128"/>
            </a:endParaRPr>
          </a:p>
        </p:txBody>
      </p:sp>
      <p:sp>
        <p:nvSpPr>
          <p:cNvPr id="44035" name="Rectangle 3"/>
          <p:cNvSpPr>
            <a:spLocks noGrp="1" noChangeArrowheads="1"/>
          </p:cNvSpPr>
          <p:nvPr>
            <p:ph type="body" idx="1"/>
          </p:nvPr>
        </p:nvSpPr>
        <p:spPr>
          <a:xfrm>
            <a:off x="685800" y="1447800"/>
            <a:ext cx="7772400" cy="5181600"/>
          </a:xfrm>
        </p:spPr>
        <p:txBody>
          <a:bodyPr/>
          <a:lstStyle/>
          <a:p>
            <a:pPr marL="457200" indent="-457200"/>
            <a:r>
              <a:rPr lang="en-US" altLang="en-US">
                <a:ea typeface="MS PGothic" charset="-128"/>
              </a:rPr>
              <a:t>Ordered structure, with long range order</a:t>
            </a:r>
          </a:p>
          <a:p>
            <a:pPr marL="457200" indent="-457200"/>
            <a:endParaRPr lang="en-US" altLang="en-US">
              <a:ea typeface="MS PGothic" charset="-128"/>
            </a:endParaRPr>
          </a:p>
          <a:p>
            <a:pPr marL="457200" indent="-457200"/>
            <a:r>
              <a:rPr lang="en-US" altLang="en-US">
                <a:ea typeface="MS PGothic" charset="-128"/>
              </a:rPr>
              <a:t>The molecules are tightly packed so that intermolecular attraction forces stabilize the chains in a regular lattice.</a:t>
            </a:r>
          </a:p>
          <a:p>
            <a:pPr marL="457200" indent="-457200"/>
            <a:endParaRPr lang="en-US" altLang="en-US">
              <a:ea typeface="MS PGothic" charset="-128"/>
            </a:endParaRPr>
          </a:p>
          <a:p>
            <a:pPr marL="457200" indent="-457200"/>
            <a:r>
              <a:rPr lang="en-US" altLang="en-US">
                <a:ea typeface="MS PGothic" charset="-128"/>
              </a:rPr>
              <a:t>This also happens if only Van der Waals inter-molecular forces are present</a:t>
            </a:r>
            <a:endParaRPr lang="it-IT" altLang="en-US">
              <a:ea typeface="MS PGothic"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it-IT" altLang="en-US">
                <a:ea typeface="MS PGothic" charset="-128"/>
              </a:rPr>
              <a:t>Transition in polymers</a:t>
            </a:r>
          </a:p>
        </p:txBody>
      </p:sp>
      <p:grpSp>
        <p:nvGrpSpPr>
          <p:cNvPr id="45059" name="Group 7"/>
          <p:cNvGrpSpPr>
            <a:grpSpLocks/>
          </p:cNvGrpSpPr>
          <p:nvPr/>
        </p:nvGrpSpPr>
        <p:grpSpPr bwMode="auto">
          <a:xfrm>
            <a:off x="1066800" y="1676400"/>
            <a:ext cx="6619875" cy="533400"/>
            <a:chOff x="384" y="2016"/>
            <a:chExt cx="2648" cy="336"/>
          </a:xfrm>
        </p:grpSpPr>
        <p:sp>
          <p:nvSpPr>
            <p:cNvPr id="45076" name="Text Box 4"/>
            <p:cNvSpPr txBox="1">
              <a:spLocks noChangeArrowheads="1"/>
            </p:cNvSpPr>
            <p:nvPr/>
          </p:nvSpPr>
          <p:spPr bwMode="auto">
            <a:xfrm>
              <a:off x="384" y="2058"/>
              <a:ext cx="86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t>Glass</a:t>
              </a:r>
            </a:p>
          </p:txBody>
        </p:sp>
        <p:sp>
          <p:nvSpPr>
            <p:cNvPr id="45077" name="Line 5"/>
            <p:cNvSpPr>
              <a:spLocks noChangeShapeType="1"/>
            </p:cNvSpPr>
            <p:nvPr/>
          </p:nvSpPr>
          <p:spPr bwMode="auto">
            <a:xfrm>
              <a:off x="1344" y="2208"/>
              <a:ext cx="1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5078" name="Text Box 6"/>
            <p:cNvSpPr txBox="1">
              <a:spLocks noChangeArrowheads="1"/>
            </p:cNvSpPr>
            <p:nvPr/>
          </p:nvSpPr>
          <p:spPr bwMode="auto">
            <a:xfrm>
              <a:off x="2630" y="2016"/>
              <a:ext cx="402" cy="2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Liquid</a:t>
              </a:r>
            </a:p>
          </p:txBody>
        </p:sp>
      </p:grpSp>
      <p:sp>
        <p:nvSpPr>
          <p:cNvPr id="45060" name="Text Box 8"/>
          <p:cNvSpPr txBox="1">
            <a:spLocks noChangeArrowheads="1"/>
          </p:cNvSpPr>
          <p:nvPr/>
        </p:nvSpPr>
        <p:spPr bwMode="auto">
          <a:xfrm>
            <a:off x="3821113" y="1624013"/>
            <a:ext cx="2336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2000"/>
              <a:t>Glass transitions(Tg)</a:t>
            </a:r>
          </a:p>
        </p:txBody>
      </p:sp>
      <p:grpSp>
        <p:nvGrpSpPr>
          <p:cNvPr id="45061" name="Group 19"/>
          <p:cNvGrpSpPr>
            <a:grpSpLocks/>
          </p:cNvGrpSpPr>
          <p:nvPr/>
        </p:nvGrpSpPr>
        <p:grpSpPr bwMode="auto">
          <a:xfrm>
            <a:off x="946150" y="4305300"/>
            <a:ext cx="7175500" cy="781050"/>
            <a:chOff x="528" y="1962"/>
            <a:chExt cx="4520" cy="492"/>
          </a:xfrm>
        </p:grpSpPr>
        <p:sp>
          <p:nvSpPr>
            <p:cNvPr id="45072" name="Text Box 13"/>
            <p:cNvSpPr txBox="1">
              <a:spLocks noChangeArrowheads="1"/>
            </p:cNvSpPr>
            <p:nvPr/>
          </p:nvSpPr>
          <p:spPr bwMode="auto">
            <a:xfrm>
              <a:off x="528" y="2160"/>
              <a:ext cx="816"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t>Crystal</a:t>
              </a:r>
            </a:p>
          </p:txBody>
        </p:sp>
        <p:sp>
          <p:nvSpPr>
            <p:cNvPr id="45073" name="Text Box 14"/>
            <p:cNvSpPr txBox="1">
              <a:spLocks noChangeArrowheads="1"/>
            </p:cNvSpPr>
            <p:nvPr/>
          </p:nvSpPr>
          <p:spPr bwMode="auto">
            <a:xfrm>
              <a:off x="4416" y="2160"/>
              <a:ext cx="632" cy="2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Liquid</a:t>
              </a:r>
            </a:p>
          </p:txBody>
        </p:sp>
        <p:sp>
          <p:nvSpPr>
            <p:cNvPr id="45074" name="Line 15"/>
            <p:cNvSpPr>
              <a:spLocks noChangeShapeType="1"/>
            </p:cNvSpPr>
            <p:nvPr/>
          </p:nvSpPr>
          <p:spPr bwMode="auto">
            <a:xfrm>
              <a:off x="1344" y="2247"/>
              <a:ext cx="2928" cy="0"/>
            </a:xfrm>
            <a:prstGeom prst="line">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GB"/>
            </a:p>
          </p:txBody>
        </p:sp>
        <p:sp>
          <p:nvSpPr>
            <p:cNvPr id="45075" name="Text Box 16"/>
            <p:cNvSpPr txBox="1">
              <a:spLocks noChangeArrowheads="1"/>
            </p:cNvSpPr>
            <p:nvPr/>
          </p:nvSpPr>
          <p:spPr bwMode="auto">
            <a:xfrm>
              <a:off x="2224" y="1962"/>
              <a:ext cx="956"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2000"/>
                <a:t>Melting (T</a:t>
              </a:r>
              <a:r>
                <a:rPr lang="it-IT" altLang="en-US" sz="2000" baseline="-25000"/>
                <a:t>m</a:t>
              </a:r>
              <a:r>
                <a:rPr lang="it-IT" altLang="en-US" sz="2000"/>
                <a:t>)</a:t>
              </a:r>
            </a:p>
          </p:txBody>
        </p:sp>
      </p:grpSp>
      <p:grpSp>
        <p:nvGrpSpPr>
          <p:cNvPr id="45062" name="Group 20"/>
          <p:cNvGrpSpPr>
            <a:grpSpLocks/>
          </p:cNvGrpSpPr>
          <p:nvPr/>
        </p:nvGrpSpPr>
        <p:grpSpPr bwMode="auto">
          <a:xfrm>
            <a:off x="1066800" y="2819400"/>
            <a:ext cx="6704013" cy="533400"/>
            <a:chOff x="384" y="2016"/>
            <a:chExt cx="2682" cy="336"/>
          </a:xfrm>
        </p:grpSpPr>
        <p:sp>
          <p:nvSpPr>
            <p:cNvPr id="45069" name="Text Box 21"/>
            <p:cNvSpPr txBox="1">
              <a:spLocks noChangeArrowheads="1"/>
            </p:cNvSpPr>
            <p:nvPr/>
          </p:nvSpPr>
          <p:spPr bwMode="auto">
            <a:xfrm>
              <a:off x="384" y="2058"/>
              <a:ext cx="86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50000"/>
                </a:spcBef>
                <a:buFontTx/>
                <a:buNone/>
              </a:pPr>
              <a:r>
                <a:rPr lang="it-IT" altLang="en-US"/>
                <a:t>Glass</a:t>
              </a:r>
            </a:p>
          </p:txBody>
        </p:sp>
        <p:sp>
          <p:nvSpPr>
            <p:cNvPr id="45070" name="Line 22"/>
            <p:cNvSpPr>
              <a:spLocks noChangeShapeType="1"/>
            </p:cNvSpPr>
            <p:nvPr/>
          </p:nvSpPr>
          <p:spPr bwMode="auto">
            <a:xfrm>
              <a:off x="1344" y="2208"/>
              <a:ext cx="1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5071" name="Text Box 23"/>
            <p:cNvSpPr txBox="1">
              <a:spLocks noChangeArrowheads="1"/>
            </p:cNvSpPr>
            <p:nvPr/>
          </p:nvSpPr>
          <p:spPr bwMode="auto">
            <a:xfrm>
              <a:off x="2630" y="2016"/>
              <a:ext cx="436" cy="2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Rubber</a:t>
              </a:r>
            </a:p>
          </p:txBody>
        </p:sp>
      </p:grpSp>
      <p:sp>
        <p:nvSpPr>
          <p:cNvPr id="45063" name="Rectangle 24"/>
          <p:cNvSpPr>
            <a:spLocks noChangeArrowheads="1"/>
          </p:cNvSpPr>
          <p:nvPr/>
        </p:nvSpPr>
        <p:spPr bwMode="auto">
          <a:xfrm>
            <a:off x="3581400" y="2667000"/>
            <a:ext cx="2336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2000"/>
              <a:t>Glass transitions(Tg)</a:t>
            </a:r>
          </a:p>
        </p:txBody>
      </p:sp>
      <p:sp>
        <p:nvSpPr>
          <p:cNvPr id="45064" name="Text Box 26"/>
          <p:cNvSpPr txBox="1">
            <a:spLocks noChangeArrowheads="1"/>
          </p:cNvSpPr>
          <p:nvPr/>
        </p:nvSpPr>
        <p:spPr bwMode="auto">
          <a:xfrm>
            <a:off x="3646488" y="3119438"/>
            <a:ext cx="24241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2000"/>
              <a:t>Crosslinked polymers</a:t>
            </a:r>
          </a:p>
        </p:txBody>
      </p:sp>
      <p:sp>
        <p:nvSpPr>
          <p:cNvPr id="45065" name="Text Box 27"/>
          <p:cNvSpPr txBox="1">
            <a:spLocks noChangeArrowheads="1"/>
          </p:cNvSpPr>
          <p:nvPr/>
        </p:nvSpPr>
        <p:spPr bwMode="auto">
          <a:xfrm>
            <a:off x="3657600" y="1981200"/>
            <a:ext cx="31502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2000" dirty="0"/>
              <a:t>Linear or </a:t>
            </a:r>
            <a:r>
              <a:rPr lang="it-IT" altLang="en-US" sz="2000" dirty="0" err="1"/>
              <a:t>branched</a:t>
            </a:r>
            <a:r>
              <a:rPr lang="it-IT" altLang="en-US" sz="2000" dirty="0"/>
              <a:t> </a:t>
            </a:r>
            <a:r>
              <a:rPr lang="it-IT" altLang="en-US" sz="2000" dirty="0" err="1"/>
              <a:t>polymers</a:t>
            </a:r>
            <a:endParaRPr lang="it-IT" altLang="en-US" sz="2000" dirty="0"/>
          </a:p>
        </p:txBody>
      </p:sp>
      <p:sp>
        <p:nvSpPr>
          <p:cNvPr id="45066" name="Rectangle 28"/>
          <p:cNvSpPr>
            <a:spLocks noChangeArrowheads="1"/>
          </p:cNvSpPr>
          <p:nvPr/>
        </p:nvSpPr>
        <p:spPr bwMode="auto">
          <a:xfrm>
            <a:off x="685800" y="1447800"/>
            <a:ext cx="7696200" cy="23622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sp>
        <p:nvSpPr>
          <p:cNvPr id="45067" name="Text Box 16"/>
          <p:cNvSpPr txBox="1">
            <a:spLocks noChangeArrowheads="1"/>
          </p:cNvSpPr>
          <p:nvPr/>
        </p:nvSpPr>
        <p:spPr bwMode="auto">
          <a:xfrm>
            <a:off x="3322638" y="5081588"/>
            <a:ext cx="22145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sz="2000"/>
              <a:t>Crystallization (T</a:t>
            </a:r>
            <a:r>
              <a:rPr lang="it-IT" altLang="en-US" sz="2000" baseline="-25000"/>
              <a:t>c</a:t>
            </a:r>
            <a:r>
              <a:rPr lang="it-IT" altLang="en-US" sz="2000"/>
              <a:t>)</a:t>
            </a:r>
          </a:p>
        </p:txBody>
      </p:sp>
      <p:sp>
        <p:nvSpPr>
          <p:cNvPr id="45068" name="Line 15"/>
          <p:cNvSpPr>
            <a:spLocks noChangeShapeType="1"/>
          </p:cNvSpPr>
          <p:nvPr/>
        </p:nvSpPr>
        <p:spPr bwMode="auto">
          <a:xfrm>
            <a:off x="2425700" y="4941888"/>
            <a:ext cx="4648200" cy="0"/>
          </a:xfrm>
          <a:prstGeom prst="line">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txBody>
          <a:bodyPr/>
          <a:lstStyle/>
          <a:p>
            <a:endParaRPr lang="en-GB"/>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288925" y="304800"/>
            <a:ext cx="8397875" cy="1200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it-IT" altLang="en-US"/>
              <a:t>T</a:t>
            </a:r>
            <a:r>
              <a:rPr lang="it-IT" altLang="en-US" baseline="-25000"/>
              <a:t>g</a:t>
            </a:r>
            <a:r>
              <a:rPr lang="it-IT" altLang="en-US"/>
              <a:t> </a:t>
            </a:r>
            <a:r>
              <a:rPr lang="en-US" altLang="en-US"/>
              <a:t>(glass transition temperature) is the temperature below which the cooperative rotational mobility of 50-100 segments of the main chain ceases (intra- and inter-molecular energy barriers)</a:t>
            </a:r>
            <a:endParaRPr lang="it-IT" altLang="en-US"/>
          </a:p>
        </p:txBody>
      </p:sp>
      <p:pic>
        <p:nvPicPr>
          <p:cNvPr id="46083" name="Picture 3" descr="imm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600200"/>
            <a:ext cx="553085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a:ea typeface="MS PGothic" charset="-128"/>
              </a:rPr>
              <a:t>1) Glass transition as thermodynamic transition</a:t>
            </a:r>
            <a:endParaRPr lang="it-IT" altLang="en-US">
              <a:ea typeface="MS PGothic" charset="-128"/>
            </a:endParaRPr>
          </a:p>
        </p:txBody>
      </p:sp>
      <p:sp>
        <p:nvSpPr>
          <p:cNvPr id="47107" name="Rectangle 3"/>
          <p:cNvSpPr>
            <a:spLocks noGrp="1" noChangeArrowheads="1"/>
          </p:cNvSpPr>
          <p:nvPr>
            <p:ph type="body" idx="1"/>
          </p:nvPr>
        </p:nvSpPr>
        <p:spPr/>
        <p:txBody>
          <a:bodyPr/>
          <a:lstStyle/>
          <a:p>
            <a:pPr fontAlgn="t"/>
            <a:r>
              <a:rPr lang="en-US" altLang="it-IT">
                <a:ea typeface="MS PGothic" charset="-128"/>
              </a:rPr>
              <a:t>1st order transitions:</a:t>
            </a:r>
          </a:p>
          <a:p>
            <a:pPr lvl="1" fontAlgn="t"/>
            <a:r>
              <a:rPr lang="en-US" altLang="it-IT">
                <a:ea typeface="MS PGothic" charset="-128"/>
              </a:rPr>
              <a:t>Discontinuity of v and h</a:t>
            </a:r>
            <a:br>
              <a:rPr lang="en-US" altLang="it-IT">
                <a:ea typeface="MS PGothic" charset="-128"/>
              </a:rPr>
            </a:br>
            <a:endParaRPr lang="en-US" altLang="it-IT">
              <a:ea typeface="MS PGothic" charset="-128"/>
            </a:endParaRPr>
          </a:p>
          <a:p>
            <a:pPr fontAlgn="t"/>
            <a:r>
              <a:rPr lang="en-US" altLang="it-IT">
                <a:ea typeface="MS PGothic" charset="-128"/>
              </a:rPr>
              <a:t>Second order transitions</a:t>
            </a:r>
          </a:p>
          <a:p>
            <a:pPr lvl="1" fontAlgn="t"/>
            <a:r>
              <a:rPr lang="en-US" altLang="it-IT">
                <a:ea typeface="MS PGothic" charset="-128"/>
              </a:rPr>
              <a:t>Discontinuity of dv/dT (thermal expansion coefficient)</a:t>
            </a:r>
            <a:br>
              <a:rPr lang="en-US" altLang="it-IT">
                <a:ea typeface="MS PGothic" charset="-128"/>
              </a:rPr>
            </a:br>
            <a:r>
              <a:rPr lang="en-US" altLang="it-IT">
                <a:ea typeface="MS PGothic" charset="-128"/>
              </a:rPr>
              <a:t>Discontinuity of dh/dT (specific heat)</a:t>
            </a:r>
            <a:br>
              <a:rPr lang="en-US" altLang="it-IT">
                <a:ea typeface="MS PGothic" charset="-128"/>
              </a:rPr>
            </a:br>
            <a:endParaRPr lang="en-US" altLang="it-IT">
              <a:ea typeface="MS PGothic" charset="-128"/>
            </a:endParaRPr>
          </a:p>
          <a:p>
            <a:pPr fontAlgn="t"/>
            <a:r>
              <a:rPr lang="en-US" altLang="it-IT">
                <a:ea typeface="MS PGothic" charset="-128"/>
              </a:rPr>
              <a:t>The glass transition can be considered a second order transition</a:t>
            </a:r>
          </a:p>
          <a:p>
            <a:pPr fontAlgn="t"/>
            <a:r>
              <a:rPr lang="en-US" altLang="it-IT">
                <a:ea typeface="MS PGothic" charset="-128"/>
              </a:rPr>
              <a:t>Tg is obtained as limit value for experiments conducted by cooling at "infinitely" low speeds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descr="imm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838200"/>
            <a:ext cx="6553200" cy="622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Rectangle 2"/>
          <p:cNvSpPr>
            <a:spLocks noGrp="1" noChangeArrowheads="1"/>
          </p:cNvSpPr>
          <p:nvPr>
            <p:ph type="title"/>
          </p:nvPr>
        </p:nvSpPr>
        <p:spPr>
          <a:xfrm>
            <a:off x="0" y="228600"/>
            <a:ext cx="9144000" cy="1143000"/>
          </a:xfrm>
          <a:solidFill>
            <a:schemeClr val="bg1"/>
          </a:solidFill>
        </p:spPr>
        <p:txBody>
          <a:bodyPr/>
          <a:lstStyle/>
          <a:p>
            <a:r>
              <a:rPr lang="it-IT" altLang="en-US">
                <a:ea typeface="MS PGothic" charset="-128"/>
              </a:rPr>
              <a:t>State diagram of an amorphous polymer</a:t>
            </a:r>
          </a:p>
        </p:txBody>
      </p:sp>
      <p:sp>
        <p:nvSpPr>
          <p:cNvPr id="48132" name="CasellaDiTesto 3"/>
          <p:cNvSpPr txBox="1">
            <a:spLocks noChangeArrowheads="1"/>
          </p:cNvSpPr>
          <p:nvPr/>
        </p:nvSpPr>
        <p:spPr bwMode="auto">
          <a:xfrm rot="-5400000">
            <a:off x="-923911" y="3328958"/>
            <a:ext cx="32480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r>
              <a:rPr lang="en-US" altLang="en-US" sz="2000"/>
              <a:t>(Specific </a:t>
            </a:r>
            <a:r>
              <a:rPr lang="en-US" altLang="en-US" sz="2000" dirty="0"/>
              <a:t>volume </a:t>
            </a:r>
            <a:r>
              <a:rPr lang="en-US" altLang="en-US" sz="2000"/>
              <a:t>or enthalpy)</a:t>
            </a:r>
            <a:endParaRPr lang="en-US" altLang="en-US" sz="2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descr="imm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295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Rectangle 2"/>
          <p:cNvSpPr>
            <a:spLocks noGrp="1" noChangeArrowheads="1"/>
          </p:cNvSpPr>
          <p:nvPr>
            <p:ph type="title"/>
          </p:nvPr>
        </p:nvSpPr>
        <p:spPr>
          <a:xfrm>
            <a:off x="4724400" y="304800"/>
            <a:ext cx="4343400" cy="1143000"/>
          </a:xfrm>
        </p:spPr>
        <p:txBody>
          <a:bodyPr/>
          <a:lstStyle/>
          <a:p>
            <a:r>
              <a:rPr lang="it-IT" altLang="en-US" sz="2800">
                <a:ea typeface="MS PGothic" charset="-128"/>
              </a:rPr>
              <a:t>State diagram of the crysatl phase of polymer: melting</a:t>
            </a:r>
          </a:p>
        </p:txBody>
      </p:sp>
      <p:sp>
        <p:nvSpPr>
          <p:cNvPr id="49156" name="Line 5"/>
          <p:cNvSpPr>
            <a:spLocks noChangeShapeType="1"/>
          </p:cNvSpPr>
          <p:nvPr/>
        </p:nvSpPr>
        <p:spPr bwMode="auto">
          <a:xfrm flipH="1">
            <a:off x="2590800" y="914400"/>
            <a:ext cx="0" cy="4572000"/>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9157" name="Line 6"/>
          <p:cNvSpPr>
            <a:spLocks noChangeShapeType="1"/>
          </p:cNvSpPr>
          <p:nvPr/>
        </p:nvSpPr>
        <p:spPr bwMode="auto">
          <a:xfrm>
            <a:off x="2286000" y="2971800"/>
            <a:ext cx="0" cy="2514600"/>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9158" name="Line 7"/>
          <p:cNvSpPr>
            <a:spLocks noChangeShapeType="1"/>
          </p:cNvSpPr>
          <p:nvPr/>
        </p:nvSpPr>
        <p:spPr bwMode="auto">
          <a:xfrm>
            <a:off x="3810000" y="1219200"/>
            <a:ext cx="0" cy="4267200"/>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9159" name="Line 8"/>
          <p:cNvSpPr>
            <a:spLocks noChangeShapeType="1"/>
          </p:cNvSpPr>
          <p:nvPr/>
        </p:nvSpPr>
        <p:spPr bwMode="auto">
          <a:xfrm>
            <a:off x="3048000" y="4572000"/>
            <a:ext cx="762000" cy="0"/>
          </a:xfrm>
          <a:prstGeom prst="line">
            <a:avLst/>
          </a:prstGeom>
          <a:noFill/>
          <a:ln w="9525">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9160" name="Line 9"/>
          <p:cNvSpPr>
            <a:spLocks noChangeShapeType="1"/>
          </p:cNvSpPr>
          <p:nvPr/>
        </p:nvSpPr>
        <p:spPr bwMode="auto">
          <a:xfrm>
            <a:off x="3048000" y="4572000"/>
            <a:ext cx="0" cy="914400"/>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9161" name="Line 11"/>
          <p:cNvSpPr>
            <a:spLocks noChangeShapeType="1"/>
          </p:cNvSpPr>
          <p:nvPr/>
        </p:nvSpPr>
        <p:spPr bwMode="auto">
          <a:xfrm flipV="1">
            <a:off x="3505200" y="3124200"/>
            <a:ext cx="2133600"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9162" name="Rectangle 3"/>
          <p:cNvSpPr>
            <a:spLocks noGrp="1" noChangeArrowheads="1"/>
          </p:cNvSpPr>
          <p:nvPr>
            <p:ph type="body" idx="1"/>
          </p:nvPr>
        </p:nvSpPr>
        <p:spPr>
          <a:xfrm>
            <a:off x="4864100" y="2212975"/>
            <a:ext cx="4038600" cy="871538"/>
          </a:xfrm>
          <a:ln>
            <a:solidFill>
              <a:schemeClr val="tx1"/>
            </a:solidFill>
            <a:miter lim="800000"/>
            <a:headEnd/>
            <a:tailEnd/>
          </a:ln>
        </p:spPr>
        <p:txBody>
          <a:bodyPr/>
          <a:lstStyle/>
          <a:p>
            <a:pPr algn="ctr">
              <a:lnSpc>
                <a:spcPct val="90000"/>
              </a:lnSpc>
              <a:buFontTx/>
              <a:buNone/>
            </a:pPr>
            <a:r>
              <a:rPr lang="en-US" altLang="en-US">
                <a:ea typeface="MS PGothic" charset="-128"/>
              </a:rPr>
              <a:t>Melting often involves a wide temperature range</a:t>
            </a:r>
            <a:endParaRPr lang="it-IT" altLang="en-US">
              <a:ea typeface="MS PGothic"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imm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448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Line 3"/>
          <p:cNvSpPr>
            <a:spLocks noChangeShapeType="1"/>
          </p:cNvSpPr>
          <p:nvPr/>
        </p:nvSpPr>
        <p:spPr bwMode="auto">
          <a:xfrm flipH="1">
            <a:off x="1116013" y="2781300"/>
            <a:ext cx="1584325" cy="503238"/>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 name="CasellaDiTesto 1"/>
          <p:cNvSpPr txBox="1"/>
          <p:nvPr/>
        </p:nvSpPr>
        <p:spPr>
          <a:xfrm>
            <a:off x="937044" y="4653136"/>
            <a:ext cx="5262979" cy="1938992"/>
          </a:xfrm>
          <a:prstGeom prst="rect">
            <a:avLst/>
          </a:prstGeom>
          <a:noFill/>
        </p:spPr>
        <p:txBody>
          <a:bodyPr wrap="none" rtlCol="0">
            <a:spAutoFit/>
          </a:bodyPr>
          <a:lstStyle/>
          <a:p>
            <a:r>
              <a:rPr lang="en-GB" dirty="0"/>
              <a:t>a fully crystalline polymer (not existing!)</a:t>
            </a:r>
          </a:p>
          <a:p>
            <a:endParaRPr lang="en-GB" dirty="0"/>
          </a:p>
          <a:p>
            <a:r>
              <a:rPr lang="en-GB" dirty="0"/>
              <a:t>D and F </a:t>
            </a:r>
            <a:r>
              <a:rPr lang="en-GB" dirty="0">
                <a:sym typeface="Wingdings"/>
              </a:rPr>
              <a:t></a:t>
            </a:r>
            <a:r>
              <a:rPr lang="en-GB" dirty="0"/>
              <a:t>Elastic modulus 2-4 </a:t>
            </a:r>
            <a:r>
              <a:rPr lang="en-GB" dirty="0" err="1"/>
              <a:t>GPa</a:t>
            </a:r>
            <a:endParaRPr lang="en-GB" dirty="0"/>
          </a:p>
          <a:p>
            <a:r>
              <a:rPr lang="en-GB" dirty="0" err="1"/>
              <a:t>E</a:t>
            </a:r>
            <a:r>
              <a:rPr lang="en-GB" dirty="0" err="1">
                <a:sym typeface="Wingdings"/>
              </a:rPr>
              <a:t>Elastic</a:t>
            </a:r>
            <a:r>
              <a:rPr lang="en-GB" dirty="0">
                <a:sym typeface="Wingdings"/>
              </a:rPr>
              <a:t> Modulus= 0.5-1.5 </a:t>
            </a:r>
            <a:r>
              <a:rPr lang="en-GB" dirty="0" err="1">
                <a:sym typeface="Wingdings"/>
              </a:rPr>
              <a:t>GPa</a:t>
            </a:r>
            <a:endParaRPr lang="en-GB" dirty="0">
              <a:sym typeface="Wingdings"/>
            </a:endParaRPr>
          </a:p>
          <a:p>
            <a:r>
              <a:rPr lang="en-GB" dirty="0">
                <a:sym typeface="Wingdings"/>
              </a:rPr>
              <a:t>C (if </a:t>
            </a:r>
            <a:r>
              <a:rPr lang="en-GB" dirty="0" err="1">
                <a:sym typeface="Wingdings"/>
              </a:rPr>
              <a:t>crosslinked</a:t>
            </a:r>
            <a:r>
              <a:rPr lang="en-GB" dirty="0">
                <a:sym typeface="Wingdings"/>
              </a:rPr>
              <a:t>)=0.01-0.05 </a:t>
            </a:r>
            <a:r>
              <a:rPr lang="en-GB" dirty="0" err="1">
                <a:sym typeface="Wingdings"/>
              </a:rPr>
              <a:t>GPa</a:t>
            </a:r>
            <a:endParaRPr lang="en-GB" dirty="0"/>
          </a:p>
        </p:txBody>
      </p:sp>
      <p:sp>
        <p:nvSpPr>
          <p:cNvPr id="5" name="Line 3"/>
          <p:cNvSpPr>
            <a:spLocks noChangeShapeType="1"/>
          </p:cNvSpPr>
          <p:nvPr/>
        </p:nvSpPr>
        <p:spPr bwMode="auto">
          <a:xfrm flipH="1">
            <a:off x="329967" y="4941168"/>
            <a:ext cx="639292" cy="7938"/>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02" name="Group 4"/>
          <p:cNvGrpSpPr>
            <a:grpSpLocks/>
          </p:cNvGrpSpPr>
          <p:nvPr/>
        </p:nvGrpSpPr>
        <p:grpSpPr bwMode="auto">
          <a:xfrm>
            <a:off x="1371600" y="-2057400"/>
            <a:ext cx="6172200" cy="8915400"/>
            <a:chOff x="864" y="-1296"/>
            <a:chExt cx="3888" cy="5616"/>
          </a:xfrm>
        </p:grpSpPr>
        <p:pic>
          <p:nvPicPr>
            <p:cNvPr id="51203" name="Picture 2" descr="imm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 y="-1296"/>
              <a:ext cx="3888" cy="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Rectangle 3"/>
            <p:cNvSpPr>
              <a:spLocks noChangeArrowheads="1"/>
            </p:cNvSpPr>
            <p:nvPr/>
          </p:nvSpPr>
          <p:spPr bwMode="auto">
            <a:xfrm>
              <a:off x="3216" y="1104"/>
              <a:ext cx="288" cy="28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400">
                  <a:solidFill>
                    <a:schemeClr val="tx1"/>
                  </a:solidFill>
                  <a:latin typeface="Times New Roman" charset="0"/>
                  <a:ea typeface="MS PGothic" charset="-128"/>
                </a:defRPr>
              </a:lvl1pPr>
              <a:lvl2pPr marL="742950" indent="-285750">
                <a:spcBef>
                  <a:spcPct val="20000"/>
                </a:spcBef>
                <a:buChar char="–"/>
                <a:defRPr sz="2000">
                  <a:solidFill>
                    <a:schemeClr val="tx1"/>
                  </a:solidFill>
                  <a:latin typeface="Times New Roman" charset="0"/>
                  <a:ea typeface="MS PGothic" charset="-128"/>
                </a:defRPr>
              </a:lvl2pPr>
              <a:lvl3pPr marL="1143000" indent="-228600">
                <a:spcBef>
                  <a:spcPct val="20000"/>
                </a:spcBef>
                <a:buChar char="•"/>
                <a:defRPr sz="2400">
                  <a:solidFill>
                    <a:schemeClr val="tx1"/>
                  </a:solidFill>
                  <a:latin typeface="Times New Roman" charset="0"/>
                  <a:ea typeface="MS PGothic" charset="-128"/>
                </a:defRPr>
              </a:lvl3pPr>
              <a:lvl4pPr marL="1600200" indent="-228600">
                <a:spcBef>
                  <a:spcPct val="20000"/>
                </a:spcBef>
                <a:buChar char="–"/>
                <a:defRPr sz="2000">
                  <a:solidFill>
                    <a:schemeClr val="tx1"/>
                  </a:solidFill>
                  <a:latin typeface="Times New Roman" charset="0"/>
                  <a:ea typeface="MS PGothic" charset="-128"/>
                </a:defRPr>
              </a:lvl4pPr>
              <a:lvl5pPr marL="2057400" indent="-228600">
                <a:spcBef>
                  <a:spcPct val="20000"/>
                </a:spcBef>
                <a:buChar char="»"/>
                <a:defRPr sz="2000">
                  <a:solidFill>
                    <a:schemeClr val="tx1"/>
                  </a:solidFill>
                  <a:latin typeface="Times New Roman" charset="0"/>
                  <a:ea typeface="MS PGothic"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MS PGothic"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MS PGothic"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MS PGothic"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MS PGothic" charset="-128"/>
                </a:defRPr>
              </a:lvl9pPr>
            </a:lstStyle>
            <a:p>
              <a:pPr eaLnBrk="1" hangingPunct="1">
                <a:spcBef>
                  <a:spcPct val="0"/>
                </a:spcBef>
                <a:buFontTx/>
                <a:buNone/>
              </a:pPr>
              <a:endParaRPr lang="en-US" altLang="en-US"/>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228600"/>
            <a:ext cx="8278813" cy="838200"/>
          </a:xfrm>
        </p:spPr>
        <p:txBody>
          <a:bodyPr/>
          <a:lstStyle/>
          <a:p>
            <a:r>
              <a:rPr lang="it-IT" altLang="en-US">
                <a:ea typeface="MS PGothic" charset="-128"/>
              </a:rPr>
              <a:t>Melting (T</a:t>
            </a:r>
            <a:r>
              <a:rPr lang="it-IT" altLang="en-US" baseline="-25000">
                <a:ea typeface="MS PGothic" charset="-128"/>
              </a:rPr>
              <a:t>m</a:t>
            </a:r>
            <a:r>
              <a:rPr lang="it-IT" altLang="en-US">
                <a:ea typeface="MS PGothic" charset="-128"/>
              </a:rPr>
              <a:t>) and glass transition temperatures </a:t>
            </a:r>
            <a:endParaRPr lang="it-IT" altLang="en-US" baseline="-25000">
              <a:ea typeface="MS PGothic" charset="-128"/>
            </a:endParaRPr>
          </a:p>
        </p:txBody>
      </p:sp>
      <p:sp>
        <p:nvSpPr>
          <p:cNvPr id="52227" name="Rectangle 3"/>
          <p:cNvSpPr>
            <a:spLocks noGrp="1" noChangeArrowheads="1"/>
          </p:cNvSpPr>
          <p:nvPr>
            <p:ph type="body" idx="1"/>
          </p:nvPr>
        </p:nvSpPr>
        <p:spPr>
          <a:xfrm>
            <a:off x="685800" y="1524000"/>
            <a:ext cx="7772400" cy="4572000"/>
          </a:xfrm>
        </p:spPr>
        <p:txBody>
          <a:bodyPr/>
          <a:lstStyle/>
          <a:p>
            <a:r>
              <a:rPr lang="en-US" altLang="en-US">
                <a:ea typeface="MS PGothic" charset="-128"/>
              </a:rPr>
              <a:t>The melting of a polymer occurs in a wide temperature range due to the different dimensions of the crystalline lamellae (due to different molecular weights, different length of regular sequences and above all to the formation temperature of the lamellae)</a:t>
            </a:r>
          </a:p>
          <a:p>
            <a:r>
              <a:rPr lang="it-IT" altLang="en-US">
                <a:ea typeface="MS PGothic" charset="-128"/>
              </a:rPr>
              <a:t>T</a:t>
            </a:r>
            <a:r>
              <a:rPr lang="it-IT" altLang="en-US" baseline="-25000">
                <a:ea typeface="MS PGothic" charset="-128"/>
              </a:rPr>
              <a:t>m</a:t>
            </a:r>
            <a:r>
              <a:rPr lang="it-IT" altLang="en-US">
                <a:ea typeface="MS PGothic" charset="-128"/>
              </a:rPr>
              <a:t> &gt;T</a:t>
            </a:r>
            <a:r>
              <a:rPr lang="it-IT" altLang="en-US" baseline="-25000">
                <a:ea typeface="MS PGothic" charset="-128"/>
              </a:rPr>
              <a:t>g</a:t>
            </a:r>
            <a:r>
              <a:rPr lang="it-IT" altLang="en-US">
                <a:ea typeface="MS PGothic" charset="-128"/>
              </a:rPr>
              <a:t> </a:t>
            </a:r>
            <a:r>
              <a:rPr lang="it-IT" altLang="en-US" u="sng">
                <a:ea typeface="MS PGothic" charset="-128"/>
              </a:rPr>
              <a:t>always</a:t>
            </a:r>
          </a:p>
          <a:p>
            <a:r>
              <a:rPr lang="it-IT" altLang="en-US">
                <a:ea typeface="MS PGothic" charset="-128"/>
              </a:rPr>
              <a:t>For many omopolymers 0.5&lt; T</a:t>
            </a:r>
            <a:r>
              <a:rPr lang="it-IT" altLang="en-US" baseline="-25000">
                <a:ea typeface="MS PGothic" charset="-128"/>
              </a:rPr>
              <a:t>g</a:t>
            </a:r>
            <a:r>
              <a:rPr lang="it-IT" altLang="en-US">
                <a:ea typeface="MS PGothic" charset="-128"/>
              </a:rPr>
              <a:t>/T</a:t>
            </a:r>
            <a:r>
              <a:rPr lang="it-IT" altLang="en-US" baseline="-25000">
                <a:ea typeface="MS PGothic" charset="-128"/>
              </a:rPr>
              <a:t>m</a:t>
            </a:r>
            <a:r>
              <a:rPr lang="it-IT" altLang="en-US">
                <a:ea typeface="MS PGothic" charset="-128"/>
              </a:rPr>
              <a:t> &lt;0.7</a:t>
            </a:r>
          </a:p>
        </p:txBody>
      </p:sp>
      <p:graphicFrame>
        <p:nvGraphicFramePr>
          <p:cNvPr id="35879" name="Group 39"/>
          <p:cNvGraphicFramePr>
            <a:graphicFrameLocks noGrp="1"/>
          </p:cNvGraphicFramePr>
          <p:nvPr/>
        </p:nvGraphicFramePr>
        <p:xfrm>
          <a:off x="685800" y="4572000"/>
          <a:ext cx="6629400" cy="1981200"/>
        </p:xfrm>
        <a:graphic>
          <a:graphicData uri="http://schemas.openxmlformats.org/drawingml/2006/table">
            <a:tbl>
              <a:tblPr/>
              <a:tblGrid>
                <a:gridCol w="1657350">
                  <a:extLst>
                    <a:ext uri="{9D8B030D-6E8A-4147-A177-3AD203B41FA5}">
                      <a16:colId xmlns:a16="http://schemas.microsoft.com/office/drawing/2014/main" val="20000"/>
                    </a:ext>
                  </a:extLst>
                </a:gridCol>
                <a:gridCol w="1657350">
                  <a:extLst>
                    <a:ext uri="{9D8B030D-6E8A-4147-A177-3AD203B41FA5}">
                      <a16:colId xmlns:a16="http://schemas.microsoft.com/office/drawing/2014/main" val="20001"/>
                    </a:ext>
                  </a:extLst>
                </a:gridCol>
                <a:gridCol w="1657350">
                  <a:extLst>
                    <a:ext uri="{9D8B030D-6E8A-4147-A177-3AD203B41FA5}">
                      <a16:colId xmlns:a16="http://schemas.microsoft.com/office/drawing/2014/main" val="20002"/>
                    </a:ext>
                  </a:extLst>
                </a:gridCol>
                <a:gridCol w="1657350">
                  <a:extLst>
                    <a:ext uri="{9D8B030D-6E8A-4147-A177-3AD203B41FA5}">
                      <a16:colId xmlns:a16="http://schemas.microsoft.com/office/drawing/2014/main" val="20003"/>
                    </a:ext>
                  </a:extLst>
                </a:gridCol>
              </a:tblGrid>
              <a:tr h="300038">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000" b="0" i="0" u="none" strike="noStrike" cap="none" normalizeH="0" baseline="0">
                        <a:ln>
                          <a:noFill/>
                        </a:ln>
                        <a:solidFill>
                          <a:schemeClr val="tx1"/>
                        </a:solidFill>
                        <a:effectLst/>
                        <a:latin typeface="Times New Roman" charset="0"/>
                        <a:ea typeface="MS PGothic"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T</a:t>
                      </a:r>
                      <a:r>
                        <a:rPr kumimoji="0" lang="it-IT" altLang="en-US" sz="2000" b="0" i="0" u="none" strike="noStrike" cap="none" normalizeH="0" baseline="-25000">
                          <a:ln>
                            <a:noFill/>
                          </a:ln>
                          <a:solidFill>
                            <a:schemeClr val="tx1"/>
                          </a:solidFill>
                          <a:effectLst/>
                          <a:latin typeface="Times New Roman" charset="0"/>
                          <a:ea typeface="MS PGothic" charset="-128"/>
                        </a:rPr>
                        <a:t>g</a:t>
                      </a:r>
                      <a:r>
                        <a:rPr kumimoji="0" lang="it-IT" altLang="en-US" sz="2000" b="0" i="0" u="none" strike="noStrike" cap="none" normalizeH="0" baseline="0">
                          <a:ln>
                            <a:noFill/>
                          </a:ln>
                          <a:solidFill>
                            <a:schemeClr val="tx1"/>
                          </a:solidFill>
                          <a:effectLst/>
                          <a:latin typeface="Times New Roman" charset="0"/>
                          <a:ea typeface="MS PGothic" charset="-128"/>
                        </a:rPr>
                        <a:t>, °C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T</a:t>
                      </a:r>
                      <a:r>
                        <a:rPr kumimoji="0" lang="it-IT" altLang="en-US" sz="2000" b="0" i="0" u="none" strike="noStrike" cap="none" normalizeH="0" baseline="-25000">
                          <a:ln>
                            <a:noFill/>
                          </a:ln>
                          <a:solidFill>
                            <a:schemeClr val="tx1"/>
                          </a:solidFill>
                          <a:effectLst/>
                          <a:latin typeface="Times New Roman" charset="0"/>
                          <a:ea typeface="MS PGothic" charset="-128"/>
                        </a:rPr>
                        <a:t>m</a:t>
                      </a:r>
                      <a:r>
                        <a:rPr kumimoji="0" lang="it-IT" altLang="en-US" sz="2000" b="0" i="0" u="none" strike="noStrike" cap="none" normalizeH="0" baseline="0">
                          <a:ln>
                            <a:noFill/>
                          </a:ln>
                          <a:solidFill>
                            <a:schemeClr val="tx1"/>
                          </a:solidFill>
                          <a:effectLst/>
                          <a:latin typeface="Times New Roman" charset="0"/>
                          <a:ea typeface="MS PGothic" charset="-128"/>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Tg/T</a:t>
                      </a:r>
                      <a:r>
                        <a:rPr kumimoji="0" lang="it-IT" altLang="en-US" sz="2000" b="0" i="0" u="none" strike="noStrike" cap="none" normalizeH="0" baseline="-25000">
                          <a:ln>
                            <a:noFill/>
                          </a:ln>
                          <a:solidFill>
                            <a:schemeClr val="tx1"/>
                          </a:solidFill>
                          <a:effectLst/>
                          <a:latin typeface="Times New Roman" charset="0"/>
                          <a:ea typeface="MS PGothic" charset="-128"/>
                        </a:rPr>
                        <a:t>m</a:t>
                      </a:r>
                      <a:r>
                        <a:rPr kumimoji="0" lang="it-IT" altLang="en-US" sz="2000" b="0" i="0" u="none" strike="noStrike" cap="none" normalizeH="0" baseline="0">
                          <a:ln>
                            <a:noFill/>
                          </a:ln>
                          <a:solidFill>
                            <a:schemeClr val="tx1"/>
                          </a:solidFill>
                          <a:effectLst/>
                          <a:latin typeface="Times New Roman" charset="0"/>
                          <a:ea typeface="MS PGothic" charset="-128"/>
                        </a:rPr>
                        <a:t>[K/K]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0038">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PE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-125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135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0.5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8450">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PP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176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0.57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0038">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PA6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47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225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0.64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0038">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Polyisoprene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28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Times New Roman" charset="0"/>
                          <a:ea typeface="MS PGothic" charset="-128"/>
                        </a:defRPr>
                      </a:lvl1pPr>
                      <a:lvl2pPr marL="742950" indent="-285750">
                        <a:spcBef>
                          <a:spcPct val="20000"/>
                        </a:spcBef>
                        <a:defRPr>
                          <a:solidFill>
                            <a:schemeClr val="tx1"/>
                          </a:solidFill>
                          <a:latin typeface="Times New Roman" charset="0"/>
                          <a:ea typeface="MS PGothic" charset="-128"/>
                        </a:defRPr>
                      </a:lvl2pPr>
                      <a:lvl3pPr marL="1143000" indent="-228600">
                        <a:spcBef>
                          <a:spcPct val="20000"/>
                        </a:spcBef>
                        <a:defRPr sz="2000">
                          <a:solidFill>
                            <a:schemeClr val="tx1"/>
                          </a:solidFill>
                          <a:latin typeface="Times New Roman" charset="0"/>
                          <a:ea typeface="MS PGothic" charset="-128"/>
                        </a:defRPr>
                      </a:lvl3pPr>
                      <a:lvl4pPr marL="1600200" indent="-228600">
                        <a:spcBef>
                          <a:spcPct val="20000"/>
                        </a:spcBef>
                        <a:defRPr>
                          <a:solidFill>
                            <a:schemeClr val="tx1"/>
                          </a:solidFill>
                          <a:latin typeface="Times New Roman" charset="0"/>
                          <a:ea typeface="MS PGothic" charset="-128"/>
                        </a:defRPr>
                      </a:lvl4pPr>
                      <a:lvl5pPr marL="2057400" indent="-228600">
                        <a:spcBef>
                          <a:spcPct val="20000"/>
                        </a:spcBef>
                        <a:defRPr>
                          <a:solidFill>
                            <a:schemeClr val="tx1"/>
                          </a:solidFill>
                          <a:latin typeface="Times New Roman" charset="0"/>
                          <a:ea typeface="MS PGothic" charset="-128"/>
                        </a:defRPr>
                      </a:lvl5pPr>
                      <a:lvl6pPr marL="2514600" indent="-228600" eaLnBrk="0" fontAlgn="base" hangingPunct="0">
                        <a:spcBef>
                          <a:spcPct val="20000"/>
                        </a:spcBef>
                        <a:spcAft>
                          <a:spcPct val="0"/>
                        </a:spcAft>
                        <a:defRPr>
                          <a:solidFill>
                            <a:schemeClr val="tx1"/>
                          </a:solidFill>
                          <a:latin typeface="Times New Roman" charset="0"/>
                          <a:ea typeface="MS PGothic" charset="-128"/>
                        </a:defRPr>
                      </a:lvl6pPr>
                      <a:lvl7pPr marL="2971800" indent="-228600" eaLnBrk="0" fontAlgn="base" hangingPunct="0">
                        <a:spcBef>
                          <a:spcPct val="20000"/>
                        </a:spcBef>
                        <a:spcAft>
                          <a:spcPct val="0"/>
                        </a:spcAft>
                        <a:defRPr>
                          <a:solidFill>
                            <a:schemeClr val="tx1"/>
                          </a:solidFill>
                          <a:latin typeface="Times New Roman" charset="0"/>
                          <a:ea typeface="MS PGothic" charset="-128"/>
                        </a:defRPr>
                      </a:lvl7pPr>
                      <a:lvl8pPr marL="3429000" indent="-228600" eaLnBrk="0" fontAlgn="base" hangingPunct="0">
                        <a:spcBef>
                          <a:spcPct val="20000"/>
                        </a:spcBef>
                        <a:spcAft>
                          <a:spcPct val="0"/>
                        </a:spcAft>
                        <a:defRPr>
                          <a:solidFill>
                            <a:schemeClr val="tx1"/>
                          </a:solidFill>
                          <a:latin typeface="Times New Roman" charset="0"/>
                          <a:ea typeface="MS PGothic" charset="-128"/>
                        </a:defRPr>
                      </a:lvl8pPr>
                      <a:lvl9pPr marL="3886200" indent="-228600" eaLnBrk="0" fontAlgn="base" hangingPunct="0">
                        <a:spcBef>
                          <a:spcPct val="20000"/>
                        </a:spcBef>
                        <a:spcAft>
                          <a:spcPct val="0"/>
                        </a:spcAft>
                        <a:defRPr>
                          <a:solidFill>
                            <a:schemeClr val="tx1"/>
                          </a:solidFill>
                          <a:latin typeface="Times New Roman" charset="0"/>
                          <a:ea typeface="MS PGothic"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en-US" sz="2000" b="0" i="0" u="none" strike="noStrike" cap="none" normalizeH="0" baseline="0">
                          <a:ln>
                            <a:noFill/>
                          </a:ln>
                          <a:solidFill>
                            <a:schemeClr val="tx1"/>
                          </a:solidFill>
                          <a:effectLst/>
                          <a:latin typeface="Times New Roman" charset="0"/>
                          <a:ea typeface="MS PGothic" charset="-128"/>
                        </a:rPr>
                        <a:t>0.67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theme/theme1.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7271</TotalTime>
  <Words>2382</Words>
  <Application>Microsoft Office PowerPoint</Application>
  <PresentationFormat>Presentazione su schermo (4:3)</PresentationFormat>
  <Paragraphs>341</Paragraphs>
  <Slides>51</Slides>
  <Notes>1</Notes>
  <HiddenSlides>0</HiddenSlides>
  <MMClips>1</MMClips>
  <ScaleCrop>false</ScaleCrop>
  <HeadingPairs>
    <vt:vector size="8" baseType="variant">
      <vt:variant>
        <vt:lpstr>Caratteri utilizzati</vt:lpstr>
      </vt:variant>
      <vt:variant>
        <vt:i4>4</vt:i4>
      </vt:variant>
      <vt:variant>
        <vt:lpstr>Tema</vt:lpstr>
      </vt:variant>
      <vt:variant>
        <vt:i4>1</vt:i4>
      </vt:variant>
      <vt:variant>
        <vt:lpstr>Server OLE incorporati</vt:lpstr>
      </vt:variant>
      <vt:variant>
        <vt:i4>1</vt:i4>
      </vt:variant>
      <vt:variant>
        <vt:lpstr>Titoli diapositive</vt:lpstr>
      </vt:variant>
      <vt:variant>
        <vt:i4>51</vt:i4>
      </vt:variant>
    </vt:vector>
  </HeadingPairs>
  <TitlesOfParts>
    <vt:vector size="57" baseType="lpstr">
      <vt:lpstr>Arial</vt:lpstr>
      <vt:lpstr>Calibri</vt:lpstr>
      <vt:lpstr>Symbol</vt:lpstr>
      <vt:lpstr>Times New Roman</vt:lpstr>
      <vt:lpstr>Struttura predefinita</vt:lpstr>
      <vt:lpstr>Equation</vt:lpstr>
      <vt:lpstr>Chemical bonds</vt:lpstr>
      <vt:lpstr>Methane</vt:lpstr>
      <vt:lpstr>Hybrid Orbitals sp3</vt:lpstr>
      <vt:lpstr>Bond angles of methane</vt:lpstr>
      <vt:lpstr>Ethane</vt:lpstr>
      <vt:lpstr>Ethane stereochemistry</vt:lpstr>
      <vt:lpstr>Butane stereochemistry (CH3CH2CH2CH3)</vt:lpstr>
      <vt:lpstr>Presentazione standard di PowerPoint</vt:lpstr>
      <vt:lpstr>Ethilene (CH2=CH2)</vt:lpstr>
      <vt:lpstr>Ethylene</vt:lpstr>
      <vt:lpstr>Ehtylene</vt:lpstr>
      <vt:lpstr>Ethylene</vt:lpstr>
      <vt:lpstr>Benzene C6H6 </vt:lpstr>
      <vt:lpstr>Some representative polymer functional groups</vt:lpstr>
      <vt:lpstr>Polymer: a possible definition</vt:lpstr>
      <vt:lpstr>Bonding forces in polymer molecules</vt:lpstr>
      <vt:lpstr>Factros affecting the intensity of bonding forces in macromolecules</vt:lpstr>
      <vt:lpstr>Presentazione standard di PowerPoint</vt:lpstr>
      <vt:lpstr>Looking inside linear polymers: thermoplastic</vt:lpstr>
      <vt:lpstr>Rotations around a s bond C-C can occur keeping fixed the bonding angle at 109°28’)  </vt:lpstr>
      <vt:lpstr>Presentazione standard di PowerPoint</vt:lpstr>
      <vt:lpstr>Presentazione standard di PowerPoint</vt:lpstr>
      <vt:lpstr>Presentazione standard di PowerPoint</vt:lpstr>
      <vt:lpstr>Configuration and Conformation</vt:lpstr>
      <vt:lpstr>Conformation of a polymer (i.e. polyethylene) corresponding to a disordered state (i.e. in the amorphous phase)</vt:lpstr>
      <vt:lpstr>Conformation of polyethylene corresponding to an ordered state (i.e. in a crystal)</vt:lpstr>
      <vt:lpstr>Polypropilene conformation in an ordered state (i.e. in a crystal)</vt:lpstr>
      <vt:lpstr>Crosslinked polymers are highly irregular and disordered: they are always amorphous</vt:lpstr>
      <vt:lpstr>Thermoplastic (linear) and thermosetting (crosslinked)</vt:lpstr>
      <vt:lpstr>Solubility parameter of a solvent</vt:lpstr>
      <vt:lpstr>Solubility parameter of a solvent</vt:lpstr>
      <vt:lpstr>Solubility</vt:lpstr>
      <vt:lpstr>Solubility</vt:lpstr>
      <vt:lpstr>Solubility parameter of a polymer</vt:lpstr>
      <vt:lpstr>Solubility parameter of a polymer</vt:lpstr>
      <vt:lpstr>Solubility parameter of a polymer</vt:lpstr>
      <vt:lpstr>Polarity of secondary bonds and surface energy </vt:lpstr>
      <vt:lpstr>Solubility parameter of a polymer</vt:lpstr>
      <vt:lpstr>Presentazione standard di PowerPoint</vt:lpstr>
      <vt:lpstr>Physical states of a polymer: melted (or liquid)</vt:lpstr>
      <vt:lpstr>Physical states of a polymer: “rubbery” state</vt:lpstr>
      <vt:lpstr>Physical states of a polymer: “glassy” state</vt:lpstr>
      <vt:lpstr>Physical states of a polymer: “crystalline” state</vt:lpstr>
      <vt:lpstr>Transition in polymers</vt:lpstr>
      <vt:lpstr>Presentazione standard di PowerPoint</vt:lpstr>
      <vt:lpstr>1) Glass transition as thermodynamic transition</vt:lpstr>
      <vt:lpstr>State diagram of an amorphous polymer</vt:lpstr>
      <vt:lpstr>State diagram of the crysatl phase of polymer: melting</vt:lpstr>
      <vt:lpstr>Presentazione standard di PowerPoint</vt:lpstr>
      <vt:lpstr>Presentazione standard di PowerPoint</vt:lpstr>
      <vt:lpstr>Melting (Tm) and glass transition temperatures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bonds</dc:title>
  <dc:creator>Utente di Microsoft Office</dc:creator>
  <cp:lastModifiedBy>Alfonso Maffezzoli</cp:lastModifiedBy>
  <cp:revision>32</cp:revision>
  <dcterms:created xsi:type="dcterms:W3CDTF">2020-03-23T17:08:37Z</dcterms:created>
  <dcterms:modified xsi:type="dcterms:W3CDTF">2022-03-22T11:06:04Z</dcterms:modified>
</cp:coreProperties>
</file>