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8" r:id="rId2"/>
    <p:sldId id="303" r:id="rId3"/>
    <p:sldId id="295" r:id="rId4"/>
    <p:sldId id="269" r:id="rId5"/>
    <p:sldId id="278" r:id="rId6"/>
    <p:sldId id="289" r:id="rId7"/>
    <p:sldId id="304" r:id="rId8"/>
    <p:sldId id="299" r:id="rId9"/>
    <p:sldId id="301" r:id="rId10"/>
    <p:sldId id="300" r:id="rId11"/>
    <p:sldId id="271" r:id="rId12"/>
    <p:sldId id="282" r:id="rId13"/>
    <p:sldId id="547" r:id="rId14"/>
    <p:sldId id="296" r:id="rId15"/>
    <p:sldId id="265" r:id="rId16"/>
    <p:sldId id="286" r:id="rId17"/>
    <p:sldId id="290" r:id="rId18"/>
    <p:sldId id="298" r:id="rId19"/>
    <p:sldId id="258" r:id="rId20"/>
    <p:sldId id="287" r:id="rId21"/>
    <p:sldId id="288" r:id="rId22"/>
    <p:sldId id="261" r:id="rId23"/>
    <p:sldId id="262" r:id="rId24"/>
    <p:sldId id="280" r:id="rId25"/>
    <p:sldId id="272" r:id="rId26"/>
    <p:sldId id="274" r:id="rId27"/>
    <p:sldId id="293" r:id="rId28"/>
    <p:sldId id="294" r:id="rId29"/>
  </p:sldIdLst>
  <p:sldSz cx="9144000" cy="6858000" type="screen4x3"/>
  <p:notesSz cx="6854825" cy="97504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0735"/>
    <a:srgbClr val="2D56CB"/>
    <a:srgbClr val="8585E1"/>
    <a:srgbClr val="FF81FF"/>
    <a:srgbClr val="69DB84"/>
    <a:srgbClr val="63D197"/>
    <a:srgbClr val="CDDD57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8" autoAdjust="0"/>
    <p:restoredTop sz="94562"/>
  </p:normalViewPr>
  <p:slideViewPr>
    <p:cSldViewPr>
      <p:cViewPr varScale="1">
        <p:scale>
          <a:sx n="89" d="100"/>
          <a:sy n="89" d="100"/>
        </p:scale>
        <p:origin x="159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1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8.xml"/><Relationship Id="rId2" Type="http://schemas.openxmlformats.org/officeDocument/2006/relationships/slide" Target="slides/slide14.xml"/><Relationship Id="rId1" Type="http://schemas.openxmlformats.org/officeDocument/2006/relationships/slide" Target="slides/slide11.xml"/><Relationship Id="rId6" Type="http://schemas.openxmlformats.org/officeDocument/2006/relationships/slide" Target="slides/slide28.xml"/><Relationship Id="rId5" Type="http://schemas.openxmlformats.org/officeDocument/2006/relationships/slide" Target="slides/slide27.xml"/><Relationship Id="rId4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82275" name="Rectangle 2051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025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82276" name="Rectangle 2052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3063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82277" name="Rectangle 2053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025" y="9263063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228040B-47D2-D545-B239-1DD214D91B1C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48788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31838"/>
            <a:ext cx="4875213" cy="3656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30738"/>
            <a:ext cx="5026025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Fare clic per modificare gli stili del testo dello schema</a:t>
            </a:r>
          </a:p>
          <a:p>
            <a:pPr lvl="1"/>
            <a:r>
              <a:rPr lang="en-GB" noProof="0"/>
              <a:t>Secondo livello</a:t>
            </a:r>
          </a:p>
          <a:p>
            <a:pPr lvl="2"/>
            <a:r>
              <a:rPr lang="en-GB" noProof="0"/>
              <a:t>Terzo livello</a:t>
            </a:r>
          </a:p>
          <a:p>
            <a:pPr lvl="3"/>
            <a:r>
              <a:rPr lang="en-GB" noProof="0"/>
              <a:t>Quarto livello</a:t>
            </a:r>
          </a:p>
          <a:p>
            <a:pPr lvl="4"/>
            <a:r>
              <a:rPr lang="en-GB" noProof="0"/>
              <a:t>Quinto livello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3063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9263063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A0FBDD1-0AC0-0B45-99C8-3C766599C61C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913395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23256815-A2F8-4E43-BF04-94F8202E3AC2}" type="slidenum">
              <a:rPr lang="en-GB" altLang="it-IT"/>
              <a:pPr>
                <a:spcBef>
                  <a:spcPct val="0"/>
                </a:spcBef>
              </a:pPr>
              <a:t>1</a:t>
            </a:fld>
            <a:endParaRPr lang="en-GB" altLang="it-IT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it-IT" sz="1000">
                <a:latin typeface="Arial" charset="0"/>
                <a:ea typeface="ＭＳ Ｐゴシック" charset="-128"/>
              </a:rPr>
              <a:t> </a:t>
            </a:r>
            <a:endParaRPr lang="en-GB" altLang="it-IT" sz="1000">
              <a:latin typeface="Times New Roman" charset="0"/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en-GB" altLang="it-IT" sz="1000">
              <a:latin typeface="Times New Roman" charset="0"/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it-IT" altLang="it-IT" sz="1000">
              <a:latin typeface="Arial" charset="0"/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it-IT" altLang="it-IT" sz="1000">
              <a:latin typeface="Arial" charset="0"/>
              <a:ea typeface="ＭＳ Ｐゴシック" charset="-128"/>
            </a:endParaRPr>
          </a:p>
          <a:p>
            <a:pPr algn="just" eaLnBrk="1" hangingPunct="1"/>
            <a:endParaRPr lang="en-GB" altLang="it-IT" sz="24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960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E8CE126C-2F99-B642-942A-5A60141AB540}" type="slidenum">
              <a:rPr lang="en-GB" altLang="it-IT"/>
              <a:pPr>
                <a:spcBef>
                  <a:spcPct val="0"/>
                </a:spcBef>
              </a:pPr>
              <a:t>12</a:t>
            </a:fld>
            <a:endParaRPr lang="en-GB" altLang="it-IT"/>
          </a:p>
        </p:txBody>
      </p:sp>
      <p:sp>
        <p:nvSpPr>
          <p:cNvPr id="3481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49694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 txBox="1">
            <a:spLocks noGrp="1" noChangeArrowheads="1"/>
          </p:cNvSpPr>
          <p:nvPr/>
        </p:nvSpPr>
        <p:spPr bwMode="auto">
          <a:xfrm>
            <a:off x="3883025" y="9263063"/>
            <a:ext cx="29718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E4D493A-14C5-F64A-BAEF-F70F86D8C01B}" type="slidenum">
              <a:rPr lang="en-GB" altLang="it-IT"/>
              <a:pPr algn="r" eaLnBrk="1" hangingPunct="1">
                <a:spcBef>
                  <a:spcPct val="0"/>
                </a:spcBef>
              </a:pPr>
              <a:t>14</a:t>
            </a:fld>
            <a:endParaRPr lang="en-GB" altLang="it-IT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en-US" altLang="it-IT" sz="100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9396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49BA592F-2D19-FA4F-A7E7-CEE809773265}" type="slidenum">
              <a:rPr lang="en-GB" altLang="it-IT"/>
              <a:pPr>
                <a:spcBef>
                  <a:spcPct val="0"/>
                </a:spcBef>
              </a:pPr>
              <a:t>15</a:t>
            </a:fld>
            <a:endParaRPr lang="en-GB" altLang="it-IT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169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D625E49C-1778-0647-8455-639374BE0F5A}" type="slidenum">
              <a:rPr lang="en-GB" altLang="it-IT"/>
              <a:pPr>
                <a:spcBef>
                  <a:spcPct val="0"/>
                </a:spcBef>
              </a:pPr>
              <a:t>16</a:t>
            </a:fld>
            <a:endParaRPr lang="en-GB" altLang="it-IT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 sz="10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7121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 txBox="1">
            <a:spLocks noGrp="1" noChangeArrowheads="1"/>
          </p:cNvSpPr>
          <p:nvPr/>
        </p:nvSpPr>
        <p:spPr bwMode="auto">
          <a:xfrm>
            <a:off x="3883025" y="9263063"/>
            <a:ext cx="29718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6DA2181-7521-4144-9717-8E57B7C7D29A}" type="slidenum">
              <a:rPr lang="en-GB" altLang="it-IT"/>
              <a:pPr algn="r" eaLnBrk="1" hangingPunct="1">
                <a:spcBef>
                  <a:spcPct val="0"/>
                </a:spcBef>
              </a:pPr>
              <a:t>17</a:t>
            </a:fld>
            <a:endParaRPr lang="en-GB" altLang="it-IT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 sz="24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504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4762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50ADBADD-2B88-B74D-85BF-808C205DEF40}" type="slidenum">
              <a:rPr lang="en-GB" altLang="it-IT"/>
              <a:pPr>
                <a:spcBef>
                  <a:spcPct val="0"/>
                </a:spcBef>
              </a:pPr>
              <a:t>19</a:t>
            </a:fld>
            <a:endParaRPr lang="en-GB" altLang="it-IT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 sz="18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7367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78EFC910-9CFC-C840-BC86-90CEAC36E316}" type="slidenum">
              <a:rPr lang="en-GB" altLang="it-IT"/>
              <a:pPr>
                <a:spcBef>
                  <a:spcPct val="0"/>
                </a:spcBef>
              </a:pPr>
              <a:t>20</a:t>
            </a:fld>
            <a:endParaRPr lang="en-GB" altLang="it-IT"/>
          </a:p>
        </p:txBody>
      </p:sp>
      <p:sp>
        <p:nvSpPr>
          <p:cNvPr id="38914" name="Rectangle 307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075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6153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65954A0D-1B0A-7745-AC18-C4415DF64073}" type="slidenum">
              <a:rPr lang="en-GB" altLang="it-IT"/>
              <a:pPr>
                <a:spcBef>
                  <a:spcPct val="0"/>
                </a:spcBef>
              </a:pPr>
              <a:t>21</a:t>
            </a:fld>
            <a:endParaRPr lang="en-GB" altLang="it-IT"/>
          </a:p>
        </p:txBody>
      </p:sp>
      <p:sp>
        <p:nvSpPr>
          <p:cNvPr id="4096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73640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72ADF411-8441-0E42-889C-EBEF1B19A2F9}" type="slidenum">
              <a:rPr lang="en-GB" altLang="it-IT"/>
              <a:pPr>
                <a:spcBef>
                  <a:spcPct val="0"/>
                </a:spcBef>
              </a:pPr>
              <a:t>22</a:t>
            </a:fld>
            <a:endParaRPr lang="en-GB" altLang="it-IT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 sz="14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1586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 txBox="1">
            <a:spLocks noGrp="1" noChangeArrowheads="1"/>
          </p:cNvSpPr>
          <p:nvPr/>
        </p:nvSpPr>
        <p:spPr bwMode="auto">
          <a:xfrm>
            <a:off x="3883025" y="9263063"/>
            <a:ext cx="29718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E72158D-1C73-A243-80B3-19A968755716}" type="slidenum">
              <a:rPr lang="en-GB" altLang="it-IT"/>
              <a:pPr algn="r" eaLnBrk="1" hangingPunct="1">
                <a:spcBef>
                  <a:spcPct val="0"/>
                </a:spcBef>
              </a:pPr>
              <a:t>2</a:t>
            </a:fld>
            <a:endParaRPr lang="en-GB" altLang="it-IT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it-IT" sz="1000">
                <a:latin typeface="Arial" charset="0"/>
                <a:ea typeface="ＭＳ Ｐゴシック" charset="-128"/>
              </a:rPr>
              <a:t> </a:t>
            </a:r>
            <a:endParaRPr lang="en-GB" altLang="it-IT" sz="1000">
              <a:latin typeface="Times New Roman" charset="0"/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en-GB" altLang="it-IT" sz="1000">
              <a:latin typeface="Times New Roman" charset="0"/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it-IT" altLang="it-IT" sz="1000">
              <a:latin typeface="Arial" charset="0"/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it-IT" altLang="it-IT" sz="1000">
              <a:latin typeface="Arial" charset="0"/>
              <a:ea typeface="ＭＳ Ｐゴシック" charset="-128"/>
            </a:endParaRPr>
          </a:p>
          <a:p>
            <a:pPr algn="just" eaLnBrk="1" hangingPunct="1"/>
            <a:endParaRPr lang="en-GB" altLang="it-IT" sz="24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77381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C2EA6103-3D45-8A48-84D7-2873F17C753F}" type="slidenum">
              <a:rPr lang="en-GB" altLang="it-IT"/>
              <a:pPr>
                <a:spcBef>
                  <a:spcPct val="0"/>
                </a:spcBef>
              </a:pPr>
              <a:t>23</a:t>
            </a:fld>
            <a:endParaRPr lang="en-GB" altLang="it-IT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98436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8D537590-45B4-3A45-9893-A9FAAB27702D}" type="slidenum">
              <a:rPr lang="en-GB" altLang="it-IT"/>
              <a:pPr>
                <a:spcBef>
                  <a:spcPct val="0"/>
                </a:spcBef>
              </a:pPr>
              <a:t>24</a:t>
            </a:fld>
            <a:endParaRPr lang="en-GB" altLang="it-IT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4008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30FEE163-63D6-3F4B-80C9-4593508BD155}" type="slidenum">
              <a:rPr lang="en-GB" altLang="it-IT"/>
              <a:pPr>
                <a:spcBef>
                  <a:spcPct val="0"/>
                </a:spcBef>
              </a:pPr>
              <a:t>25</a:t>
            </a:fld>
            <a:endParaRPr lang="en-GB" altLang="it-IT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 sz="24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87017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9D48B38F-3660-1A46-9BE5-B7EF921A2918}" type="slidenum">
              <a:rPr lang="en-GB" altLang="it-IT"/>
              <a:pPr>
                <a:spcBef>
                  <a:spcPct val="0"/>
                </a:spcBef>
              </a:pPr>
              <a:t>26</a:t>
            </a:fld>
            <a:endParaRPr lang="en-GB" altLang="it-IT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92217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 txBox="1">
            <a:spLocks noGrp="1" noChangeArrowheads="1"/>
          </p:cNvSpPr>
          <p:nvPr/>
        </p:nvSpPr>
        <p:spPr bwMode="auto">
          <a:xfrm>
            <a:off x="3883025" y="9263063"/>
            <a:ext cx="29718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853D8C0-C792-8A40-B7DB-DC64C15D3B70}" type="slidenum">
              <a:rPr lang="en-GB" altLang="it-IT"/>
              <a:pPr algn="r" eaLnBrk="1" hangingPunct="1">
                <a:spcBef>
                  <a:spcPct val="0"/>
                </a:spcBef>
              </a:pPr>
              <a:t>27</a:t>
            </a:fld>
            <a:endParaRPr lang="en-GB" altLang="it-IT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7740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 txBox="1">
            <a:spLocks noGrp="1" noChangeArrowheads="1"/>
          </p:cNvSpPr>
          <p:nvPr/>
        </p:nvSpPr>
        <p:spPr bwMode="auto">
          <a:xfrm>
            <a:off x="3883025" y="9263063"/>
            <a:ext cx="29718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61799DA-3012-6B42-9AF4-2AC48AB7D0E4}" type="slidenum">
              <a:rPr lang="en-GB" altLang="it-IT"/>
              <a:pPr algn="r" eaLnBrk="1" hangingPunct="1">
                <a:spcBef>
                  <a:spcPct val="0"/>
                </a:spcBef>
              </a:pPr>
              <a:t>28</a:t>
            </a:fld>
            <a:endParaRPr lang="en-GB" altLang="it-IT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1894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 txBox="1">
            <a:spLocks noGrp="1" noChangeArrowheads="1"/>
          </p:cNvSpPr>
          <p:nvPr/>
        </p:nvSpPr>
        <p:spPr bwMode="auto">
          <a:xfrm>
            <a:off x="3883025" y="9263063"/>
            <a:ext cx="29718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B3687BD-92C5-9D47-80B4-BEFC08EEF5E9}" type="slidenum">
              <a:rPr lang="en-GB" altLang="it-IT"/>
              <a:pPr algn="r" eaLnBrk="1" hangingPunct="1">
                <a:spcBef>
                  <a:spcPct val="0"/>
                </a:spcBef>
              </a:pPr>
              <a:t>3</a:t>
            </a:fld>
            <a:endParaRPr lang="en-GB" altLang="it-IT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it-IT" sz="1000">
                <a:latin typeface="Arial" charset="0"/>
                <a:ea typeface="ＭＳ Ｐゴシック" charset="-128"/>
              </a:rPr>
              <a:t> </a:t>
            </a:r>
            <a:endParaRPr lang="en-GB" altLang="it-IT" sz="1000">
              <a:latin typeface="Times New Roman" charset="0"/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en-GB" altLang="it-IT" sz="1000">
              <a:latin typeface="Times New Roman" charset="0"/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it-IT" altLang="it-IT" sz="1000">
              <a:latin typeface="Arial" charset="0"/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it-IT" altLang="it-IT" sz="1000">
              <a:latin typeface="Arial" charset="0"/>
              <a:ea typeface="ＭＳ Ｐゴシック" charset="-128"/>
            </a:endParaRPr>
          </a:p>
          <a:p>
            <a:pPr algn="just" eaLnBrk="1" hangingPunct="1"/>
            <a:endParaRPr lang="en-GB" altLang="it-IT" sz="24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6080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42363058-2F20-B747-9C59-B89DEACB9C74}" type="slidenum">
              <a:rPr lang="en-GB" altLang="it-IT"/>
              <a:pPr>
                <a:spcBef>
                  <a:spcPct val="0"/>
                </a:spcBef>
              </a:pPr>
              <a:t>4</a:t>
            </a:fld>
            <a:endParaRPr lang="en-GB" altLang="it-IT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en-US" altLang="it-IT" sz="24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4209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43272858-9597-1B49-9797-BA3E27540070}" type="slidenum">
              <a:rPr lang="en-GB" altLang="it-IT"/>
              <a:pPr>
                <a:spcBef>
                  <a:spcPct val="0"/>
                </a:spcBef>
              </a:pPr>
              <a:t>5</a:t>
            </a:fld>
            <a:endParaRPr lang="en-GB" altLang="it-IT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 sz="24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99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230BC32A-7201-044F-9EE6-C34DB536C471}" type="slidenum">
              <a:rPr lang="en-GB" altLang="it-IT"/>
              <a:pPr>
                <a:spcBef>
                  <a:spcPct val="0"/>
                </a:spcBef>
              </a:pPr>
              <a:t>6</a:t>
            </a:fld>
            <a:endParaRPr lang="en-GB" altLang="it-IT"/>
          </a:p>
        </p:txBody>
      </p:sp>
      <p:sp>
        <p:nvSpPr>
          <p:cNvPr id="2662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en-US" altLang="it-IT" sz="24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0965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43272858-9597-1B49-9797-BA3E27540070}" type="slidenum">
              <a:rPr lang="en-GB" altLang="it-IT"/>
              <a:pPr>
                <a:spcBef>
                  <a:spcPct val="0"/>
                </a:spcBef>
              </a:pPr>
              <a:t>7</a:t>
            </a:fld>
            <a:endParaRPr lang="en-GB" altLang="it-IT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just" eaLnBrk="1" hangingPunct="1"/>
            <a:endParaRPr lang="it-IT" altLang="it-IT" sz="2400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0941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7EE5F200-EE8D-D54A-8A90-F4238569B79D}" type="slidenum">
              <a:rPr lang="en-GB" altLang="it-IT"/>
              <a:pPr>
                <a:spcBef>
                  <a:spcPct val="0"/>
                </a:spcBef>
              </a:pPr>
              <a:t>9</a:t>
            </a:fld>
            <a:endParaRPr lang="en-GB" altLang="it-IT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just" eaLnBrk="1" hangingPunct="1"/>
            <a:endParaRPr lang="it-IT" altLang="it-IT" sz="100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2560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17F0B24A-EC37-7D44-BA6A-5E9153DF84C0}" type="slidenum">
              <a:rPr lang="en-GB" altLang="it-IT"/>
              <a:pPr>
                <a:spcBef>
                  <a:spcPct val="0"/>
                </a:spcBef>
              </a:pPr>
              <a:t>11</a:t>
            </a:fld>
            <a:endParaRPr lang="en-GB" altLang="it-IT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it-IT" sz="100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5254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2548-0998-0045-BABD-C31855BFE45A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88706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3414C-EACD-FE46-8BC9-69A933842BE9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813745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93422-FAB7-2B43-8BD8-0AF72981F28C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44724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6B23A-1534-8D48-8ABB-783A0C145C1F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114516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4D5A5-2D2C-6F40-9FC6-E5E6F4383C58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31932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94DDF-B04A-C641-A5DE-C82CC53EA0FD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045912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D89E9-850A-7345-BA53-E37A2314E222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497921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1C9A0-1003-DB40-BD38-0541C5A07381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618915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A2732-79C7-1B49-A079-9948F9202C5C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85106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B0CEF-F7E4-224B-BD54-7EB9EFF24277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23273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FC6A3-BFEE-DE41-B7E4-398089D64BEA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29482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Fare clic per modificare gli stili del testo dello schema</a:t>
            </a:r>
          </a:p>
          <a:p>
            <a:pPr lvl="1"/>
            <a:r>
              <a:rPr lang="en-GB" altLang="it-IT"/>
              <a:t>Secondo livello</a:t>
            </a:r>
          </a:p>
          <a:p>
            <a:pPr lvl="2"/>
            <a:r>
              <a:rPr lang="en-GB" altLang="it-IT"/>
              <a:t>Terzo livello</a:t>
            </a:r>
          </a:p>
          <a:p>
            <a:pPr lvl="3"/>
            <a:r>
              <a:rPr lang="en-GB" altLang="it-IT"/>
              <a:t>Quarto livello</a:t>
            </a:r>
          </a:p>
          <a:p>
            <a:pPr lvl="4"/>
            <a:r>
              <a:rPr lang="en-GB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755EF90A-0684-DF44-A29C-851FDE05C5D1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29"/>
          <p:cNvSpPr>
            <a:spLocks noGrp="1" noChangeArrowheads="1"/>
          </p:cNvSpPr>
          <p:nvPr>
            <p:ph type="title"/>
          </p:nvPr>
        </p:nvSpPr>
        <p:spPr>
          <a:xfrm>
            <a:off x="358775" y="1524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>
                <a:latin typeface="Tahoma" charset="0"/>
                <a:ea typeface="ＭＳ Ｐゴシック" charset="-128"/>
              </a:rPr>
              <a:t>Polymer Matrices</a:t>
            </a:r>
            <a:endParaRPr lang="en-GB" altLang="it-IT" sz="2800" b="1">
              <a:latin typeface="Tahoma" charset="0"/>
              <a:ea typeface="ＭＳ Ｐゴシック" charset="-128"/>
            </a:endParaRPr>
          </a:p>
        </p:txBody>
      </p:sp>
      <p:sp>
        <p:nvSpPr>
          <p:cNvPr id="15362" name="Text Box 1031"/>
          <p:cNvSpPr txBox="1">
            <a:spLocks noChangeArrowheads="1"/>
          </p:cNvSpPr>
          <p:nvPr/>
        </p:nvSpPr>
        <p:spPr bwMode="auto">
          <a:xfrm>
            <a:off x="669925" y="803275"/>
            <a:ext cx="8474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000"/>
          </a:p>
        </p:txBody>
      </p:sp>
      <p:sp>
        <p:nvSpPr>
          <p:cNvPr id="15363" name="Text Box 1032"/>
          <p:cNvSpPr txBox="1">
            <a:spLocks noChangeArrowheads="1"/>
          </p:cNvSpPr>
          <p:nvPr/>
        </p:nvSpPr>
        <p:spPr bwMode="auto">
          <a:xfrm>
            <a:off x="250825" y="908050"/>
            <a:ext cx="4056063" cy="471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u="sng"/>
              <a:t>Thermoplastic Matrices</a:t>
            </a:r>
            <a:endParaRPr lang="it-IT" altLang="it-IT" sz="1800" b="1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/>
              <a:t>Linear or branched molecules held together by weak secondary bonds.</a:t>
            </a:r>
            <a:br>
              <a:rPr lang="en-US" altLang="it-IT" sz="1800" b="1"/>
            </a:br>
            <a:endParaRPr lang="en-US" altLang="it-IT" sz="1800" b="1"/>
          </a:p>
          <a:p>
            <a:pPr eaLnBrk="1" hangingPunct="1">
              <a:spcBef>
                <a:spcPts val="300"/>
              </a:spcBef>
              <a:buFontTx/>
              <a:buNone/>
            </a:pPr>
            <a:r>
              <a:rPr lang="en-US" altLang="it-IT" sz="1800" b="1"/>
              <a:t>They can be fused and processed several times.</a:t>
            </a:r>
            <a:endParaRPr lang="en-GB" altLang="it-IT" sz="1800" b="1"/>
          </a:p>
        </p:txBody>
      </p:sp>
      <p:sp>
        <p:nvSpPr>
          <p:cNvPr id="15364" name="Text Box 1033"/>
          <p:cNvSpPr txBox="1">
            <a:spLocks noChangeArrowheads="1"/>
          </p:cNvSpPr>
          <p:nvPr/>
        </p:nvSpPr>
        <p:spPr bwMode="auto">
          <a:xfrm>
            <a:off x="4537075" y="908050"/>
            <a:ext cx="4356100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u="sng"/>
              <a:t>Thermosetting Matrices</a:t>
            </a:r>
            <a:r>
              <a:rPr lang="it-IT" altLang="it-IT" sz="1800" b="1"/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/>
              <a:t>Molecules linked by strong covalent bonds forming a three-dimensional network.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/>
              <a:t>They can not be melted and reprocessed by heat but for </a:t>
            </a:r>
            <a:r>
              <a:rPr lang="it-IT" altLang="it-IT" sz="1800" b="1"/>
              <a:t>T&gt;T</a:t>
            </a:r>
            <a:r>
              <a:rPr lang="it-IT" altLang="it-IT" sz="1800" b="1" baseline="-25000"/>
              <a:t>g </a:t>
            </a:r>
            <a:r>
              <a:rPr lang="en-US" altLang="it-IT" sz="1800" b="1"/>
              <a:t>they behave like a rubber.</a:t>
            </a:r>
            <a:endParaRPr lang="en-GB" altLang="it-IT" sz="1800" b="1" baseline="-25000"/>
          </a:p>
        </p:txBody>
      </p:sp>
      <p:pic>
        <p:nvPicPr>
          <p:cNvPr id="15365" name="Picture 11" descr="0545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7"/>
          <a:stretch>
            <a:fillRect/>
          </a:stretch>
        </p:blipFill>
        <p:spPr bwMode="auto">
          <a:xfrm>
            <a:off x="1547813" y="2982913"/>
            <a:ext cx="6264275" cy="3735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Line 13"/>
          <p:cNvSpPr>
            <a:spLocks noChangeShapeType="1"/>
          </p:cNvSpPr>
          <p:nvPr/>
        </p:nvSpPr>
        <p:spPr bwMode="auto">
          <a:xfrm>
            <a:off x="1763713" y="4541838"/>
            <a:ext cx="5830887" cy="0"/>
          </a:xfrm>
          <a:prstGeom prst="line">
            <a:avLst/>
          </a:prstGeom>
          <a:noFill/>
          <a:ln w="38100">
            <a:solidFill>
              <a:srgbClr val="FB073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5367" name="Group 22"/>
          <p:cNvGrpSpPr>
            <a:grpSpLocks/>
          </p:cNvGrpSpPr>
          <p:nvPr/>
        </p:nvGrpSpPr>
        <p:grpSpPr bwMode="auto">
          <a:xfrm>
            <a:off x="107950" y="3716338"/>
            <a:ext cx="1368425" cy="2881312"/>
            <a:chOff x="68" y="2341"/>
            <a:chExt cx="862" cy="1815"/>
          </a:xfrm>
        </p:grpSpPr>
        <p:sp>
          <p:nvSpPr>
            <p:cNvPr id="15368" name="AutoShape 14"/>
            <p:cNvSpPr>
              <a:spLocks/>
            </p:cNvSpPr>
            <p:nvPr/>
          </p:nvSpPr>
          <p:spPr bwMode="auto">
            <a:xfrm>
              <a:off x="884" y="3158"/>
              <a:ext cx="46" cy="998"/>
            </a:xfrm>
            <a:prstGeom prst="leftBrace">
              <a:avLst>
                <a:gd name="adj1" fmla="val 180797"/>
                <a:gd name="adj2" fmla="val 50000"/>
              </a:avLst>
            </a:prstGeom>
            <a:noFill/>
            <a:ln w="28575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it-IT" sz="2400"/>
            </a:p>
          </p:txBody>
        </p:sp>
        <p:sp>
          <p:nvSpPr>
            <p:cNvPr id="15369" name="Text Box 15"/>
            <p:cNvSpPr txBox="1">
              <a:spLocks noChangeArrowheads="1"/>
            </p:cNvSpPr>
            <p:nvPr/>
          </p:nvSpPr>
          <p:spPr bwMode="auto">
            <a:xfrm>
              <a:off x="71" y="3566"/>
              <a:ext cx="76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 b="1">
                  <a:solidFill>
                    <a:srgbClr val="0000CC"/>
                  </a:solidFill>
                  <a:latin typeface="Comic Sans MS" charset="0"/>
                </a:rPr>
                <a:t>Thermoplastic</a:t>
              </a:r>
            </a:p>
          </p:txBody>
        </p:sp>
        <p:sp>
          <p:nvSpPr>
            <p:cNvPr id="15370" name="Text Box 16"/>
            <p:cNvSpPr txBox="1">
              <a:spLocks noChangeArrowheads="1"/>
            </p:cNvSpPr>
            <p:nvPr/>
          </p:nvSpPr>
          <p:spPr bwMode="auto">
            <a:xfrm>
              <a:off x="68" y="2341"/>
              <a:ext cx="78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 b="1">
                  <a:solidFill>
                    <a:srgbClr val="FB0735"/>
                  </a:solidFill>
                  <a:latin typeface="Comic Sans MS" charset="0"/>
                </a:rPr>
                <a:t>Thermosetting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 sz="2800">
                <a:ea typeface="ＭＳ Ｐゴシック" charset="-128"/>
              </a:rPr>
              <a:t>Cure shrinkage for a vinylester resin</a:t>
            </a: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2400"/>
          </a:p>
        </p:txBody>
      </p:sp>
      <p:graphicFrame>
        <p:nvGraphicFramePr>
          <p:cNvPr id="30723" name="Object 1"/>
          <p:cNvGraphicFramePr>
            <a:graphicFrameLocks noChangeAspect="1"/>
          </p:cNvGraphicFramePr>
          <p:nvPr/>
        </p:nvGraphicFramePr>
        <p:xfrm>
          <a:off x="1214438" y="2071688"/>
          <a:ext cx="6267450" cy="436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4153814" imgH="2901696" progId="Origin50.Graph">
                  <p:embed/>
                </p:oleObj>
              </mc:Choice>
              <mc:Fallback>
                <p:oleObj name="Graph" r:id="rId2" imgW="4153814" imgH="2901696" progId="Origin50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2071688"/>
                        <a:ext cx="6267450" cy="436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arentesi graffa chiusa 4"/>
          <p:cNvSpPr/>
          <p:nvPr/>
        </p:nvSpPr>
        <p:spPr>
          <a:xfrm rot="10800000">
            <a:off x="3908905" y="2970857"/>
            <a:ext cx="428625" cy="25003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0725" name="CasellaDiTesto 5"/>
          <p:cNvSpPr txBox="1">
            <a:spLocks noChangeArrowheads="1"/>
          </p:cNvSpPr>
          <p:nvPr/>
        </p:nvSpPr>
        <p:spPr bwMode="auto">
          <a:xfrm>
            <a:off x="3000375" y="4143375"/>
            <a:ext cx="10826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/>
              <a:t>Cure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/>
              <a:t>shrinkage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5"/>
          <p:cNvSpPr>
            <a:spLocks noGrp="1" noChangeArrowheads="1"/>
          </p:cNvSpPr>
          <p:nvPr>
            <p:ph type="title"/>
          </p:nvPr>
        </p:nvSpPr>
        <p:spPr>
          <a:xfrm>
            <a:off x="358775" y="1524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>
                <a:latin typeface="Tahoma" charset="0"/>
                <a:ea typeface="ＭＳ Ｐゴシック" charset="-128"/>
              </a:rPr>
              <a:t>Polymer Matrices</a:t>
            </a:r>
            <a:endParaRPr lang="en-GB" altLang="it-IT" sz="2800" b="1">
              <a:latin typeface="Tahoma" charset="0"/>
              <a:ea typeface="ＭＳ Ｐゴシック" charset="-128"/>
            </a:endParaRPr>
          </a:p>
        </p:txBody>
      </p:sp>
      <p:sp>
        <p:nvSpPr>
          <p:cNvPr id="31746" name="Text Box 6"/>
          <p:cNvSpPr txBox="1">
            <a:spLocks noChangeArrowheads="1"/>
          </p:cNvSpPr>
          <p:nvPr/>
        </p:nvSpPr>
        <p:spPr bwMode="auto">
          <a:xfrm>
            <a:off x="669925" y="803275"/>
            <a:ext cx="8474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000"/>
          </a:p>
        </p:txBody>
      </p:sp>
      <p:sp>
        <p:nvSpPr>
          <p:cNvPr id="31747" name="Text Box 7"/>
          <p:cNvSpPr txBox="1">
            <a:spLocks noChangeArrowheads="1"/>
          </p:cNvSpPr>
          <p:nvPr/>
        </p:nvSpPr>
        <p:spPr bwMode="auto">
          <a:xfrm>
            <a:off x="228600" y="1606550"/>
            <a:ext cx="8915400" cy="471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1" dirty="0" err="1"/>
              <a:t>Bifunctional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monomers</a:t>
            </a:r>
            <a:r>
              <a:rPr lang="it-IT" altLang="it-IT" sz="2400" b="1" dirty="0"/>
              <a:t> 			Linear </a:t>
            </a:r>
            <a:r>
              <a:rPr lang="it-IT" altLang="it-IT" sz="2400" b="1" dirty="0" err="1"/>
              <a:t>Polymers</a:t>
            </a:r>
            <a:endParaRPr lang="it-IT" altLang="it-IT" sz="24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 err="1"/>
              <a:t>Multifunctional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monomers</a:t>
            </a:r>
            <a:r>
              <a:rPr lang="it-IT" altLang="it-IT" sz="2400" b="1" dirty="0"/>
              <a:t>                            </a:t>
            </a:r>
            <a:r>
              <a:rPr lang="it-IT" altLang="it-IT" sz="2400" b="1" dirty="0" err="1"/>
              <a:t>Crosslinked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Polymers</a:t>
            </a:r>
            <a:endParaRPr lang="en-GB" altLang="it-IT" sz="2400" b="1" dirty="0"/>
          </a:p>
        </p:txBody>
      </p:sp>
      <p:grpSp>
        <p:nvGrpSpPr>
          <p:cNvPr id="31748" name="Group 15"/>
          <p:cNvGrpSpPr>
            <a:grpSpLocks noChangeAspect="1"/>
          </p:cNvGrpSpPr>
          <p:nvPr/>
        </p:nvGrpSpPr>
        <p:grpSpPr bwMode="auto">
          <a:xfrm>
            <a:off x="1676400" y="3597275"/>
            <a:ext cx="5851525" cy="2803525"/>
            <a:chOff x="576" y="1776"/>
            <a:chExt cx="4608" cy="2208"/>
          </a:xfrm>
        </p:grpSpPr>
        <p:pic>
          <p:nvPicPr>
            <p:cNvPr id="31756" name="Picture 12" descr="C:\Francesca-14-11-03\Didattica\Francesca 3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776"/>
              <a:ext cx="1315" cy="211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757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0" y="1785"/>
              <a:ext cx="2074" cy="2199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758" name="AutoShape 14"/>
            <p:cNvSpPr>
              <a:spLocks noChangeAspect="1" noChangeArrowheads="1"/>
            </p:cNvSpPr>
            <p:nvPr/>
          </p:nvSpPr>
          <p:spPr bwMode="auto">
            <a:xfrm>
              <a:off x="2208" y="2640"/>
              <a:ext cx="615" cy="306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rgbClr val="00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it-IT" sz="2400"/>
            </a:p>
          </p:txBody>
        </p:sp>
      </p:grpSp>
      <p:grpSp>
        <p:nvGrpSpPr>
          <p:cNvPr id="31749" name="Group 18"/>
          <p:cNvGrpSpPr>
            <a:grpSpLocks/>
          </p:cNvGrpSpPr>
          <p:nvPr/>
        </p:nvGrpSpPr>
        <p:grpSpPr bwMode="auto">
          <a:xfrm>
            <a:off x="1905000" y="1905000"/>
            <a:ext cx="5006975" cy="1447800"/>
            <a:chOff x="1200" y="720"/>
            <a:chExt cx="3154" cy="912"/>
          </a:xfrm>
        </p:grpSpPr>
        <p:sp>
          <p:nvSpPr>
            <p:cNvPr id="31751" name="Line 9"/>
            <p:cNvSpPr>
              <a:spLocks noChangeShapeType="1"/>
            </p:cNvSpPr>
            <p:nvPr/>
          </p:nvSpPr>
          <p:spPr bwMode="auto">
            <a:xfrm>
              <a:off x="2304" y="720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52" name="Line 10"/>
            <p:cNvSpPr>
              <a:spLocks noChangeShapeType="1"/>
            </p:cNvSpPr>
            <p:nvPr/>
          </p:nvSpPr>
          <p:spPr bwMode="auto">
            <a:xfrm>
              <a:off x="2448" y="1632"/>
              <a:ext cx="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31753" name="Group 17"/>
            <p:cNvGrpSpPr>
              <a:grpSpLocks/>
            </p:cNvGrpSpPr>
            <p:nvPr/>
          </p:nvGrpSpPr>
          <p:grpSpPr bwMode="auto">
            <a:xfrm>
              <a:off x="1200" y="1008"/>
              <a:ext cx="3154" cy="400"/>
              <a:chOff x="1200" y="1008"/>
              <a:chExt cx="3154" cy="400"/>
            </a:xfrm>
          </p:grpSpPr>
          <p:pic>
            <p:nvPicPr>
              <p:cNvPr id="31754" name="Picture 11" descr="C:\Francesca-14-11-03\Didattica\Francesca 2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00" y="1008"/>
                <a:ext cx="3154" cy="4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755" name="AutoShape 16"/>
              <p:cNvSpPr>
                <a:spLocks noChangeArrowheads="1"/>
              </p:cNvSpPr>
              <p:nvPr/>
            </p:nvSpPr>
            <p:spPr bwMode="auto">
              <a:xfrm>
                <a:off x="2400" y="1152"/>
                <a:ext cx="384" cy="136"/>
              </a:xfrm>
              <a:prstGeom prst="rightArrow">
                <a:avLst>
                  <a:gd name="adj1" fmla="val 50000"/>
                  <a:gd name="adj2" fmla="val 70588"/>
                </a:avLst>
              </a:prstGeom>
              <a:solidFill>
                <a:srgbClr val="0000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2400"/>
              </a:p>
            </p:txBody>
          </p:sp>
        </p:grpSp>
      </p:grpSp>
      <p:sp>
        <p:nvSpPr>
          <p:cNvPr id="31750" name="Text Box 22"/>
          <p:cNvSpPr txBox="1">
            <a:spLocks noChangeArrowheads="1"/>
          </p:cNvSpPr>
          <p:nvPr/>
        </p:nvSpPr>
        <p:spPr bwMode="auto">
          <a:xfrm>
            <a:off x="230188" y="914400"/>
            <a:ext cx="9021762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u="sng">
                <a:solidFill>
                  <a:schemeClr val="tx2"/>
                </a:solidFill>
              </a:rPr>
              <a:t>Functionality of a monomer </a:t>
            </a:r>
            <a:r>
              <a:rPr lang="it-IT" altLang="it-IT" sz="2400" b="1">
                <a:solidFill>
                  <a:schemeClr val="tx2"/>
                </a:solidFill>
              </a:rPr>
              <a:t>: </a:t>
            </a:r>
            <a:r>
              <a:rPr lang="en-US" altLang="it-IT" sz="2000"/>
              <a:t>number of links that a monomer can form</a:t>
            </a:r>
            <a:endParaRPr lang="it-IT" altLang="it-IT" sz="20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028"/>
          <p:cNvSpPr>
            <a:spLocks noGrp="1" noChangeArrowheads="1"/>
          </p:cNvSpPr>
          <p:nvPr>
            <p:ph type="title"/>
          </p:nvPr>
        </p:nvSpPr>
        <p:spPr>
          <a:xfrm>
            <a:off x="358775" y="1524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 u="sng">
                <a:ea typeface="ＭＳ Ｐゴシック" charset="-128"/>
              </a:rPr>
              <a:t>Functionality of a monomer</a:t>
            </a:r>
            <a:endParaRPr lang="en-GB" altLang="it-IT" sz="2800" b="1">
              <a:latin typeface="Tahoma" charset="0"/>
              <a:ea typeface="ＭＳ Ｐゴシック" charset="-128"/>
            </a:endParaRPr>
          </a:p>
        </p:txBody>
      </p:sp>
      <p:sp>
        <p:nvSpPr>
          <p:cNvPr id="33794" name="Text Box 1029"/>
          <p:cNvSpPr txBox="1">
            <a:spLocks noChangeArrowheads="1"/>
          </p:cNvSpPr>
          <p:nvPr/>
        </p:nvSpPr>
        <p:spPr bwMode="auto">
          <a:xfrm>
            <a:off x="669925" y="803275"/>
            <a:ext cx="8474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000"/>
          </a:p>
        </p:txBody>
      </p:sp>
      <p:pic>
        <p:nvPicPr>
          <p:cNvPr id="33795" name="Picture 1043" descr="C:\Documents and Settings\Proprietario\Desktop\Frances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" t="1643" r="452" b="626"/>
          <a:stretch>
            <a:fillRect/>
          </a:stretch>
        </p:blipFill>
        <p:spPr bwMode="auto">
          <a:xfrm>
            <a:off x="304800" y="1150938"/>
            <a:ext cx="8655050" cy="494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61950"/>
            <a:ext cx="725424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GB" sz="2986" b="1" dirty="0"/>
              <a:t>Curing Process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EC58DB8-7F2C-DF13-AA04-FB51A7E61BD0}"/>
              </a:ext>
            </a:extLst>
          </p:cNvPr>
          <p:cNvGrpSpPr/>
          <p:nvPr/>
        </p:nvGrpSpPr>
        <p:grpSpPr>
          <a:xfrm>
            <a:off x="899592" y="1699399"/>
            <a:ext cx="7992888" cy="4858881"/>
            <a:chOff x="899592" y="1699399"/>
            <a:chExt cx="7992888" cy="4858881"/>
          </a:xfrm>
        </p:grpSpPr>
        <p:sp>
          <p:nvSpPr>
            <p:cNvPr id="99331" name="Text Box 7"/>
            <p:cNvSpPr txBox="1">
              <a:spLocks noChangeArrowheads="1"/>
            </p:cNvSpPr>
            <p:nvPr/>
          </p:nvSpPr>
          <p:spPr bwMode="auto">
            <a:xfrm>
              <a:off x="899592" y="5349240"/>
              <a:ext cx="7992888" cy="1209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42543" rIns="85088" bIns="42543"/>
            <a:lstStyle>
              <a:lvl1pPr defTabSz="912813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Times New Roman" charset="0"/>
                  <a:ea typeface="MS PGothic" charset="-128"/>
                </a:defRPr>
              </a:lvl1pPr>
              <a:lvl2pPr marL="742950" indent="-285750" defTabSz="912813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charset="0"/>
                  <a:ea typeface="MS PGothic" charset="-128"/>
                </a:defRPr>
              </a:lvl2pPr>
              <a:lvl3pPr marL="1143000" indent="-228600" defTabSz="912813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Times New Roman" charset="0"/>
                  <a:ea typeface="MS PGothic" charset="-128"/>
                </a:defRPr>
              </a:lvl3pPr>
              <a:lvl4pPr marL="1600200" indent="-228600" defTabSz="912813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Times New Roman" charset="0"/>
                  <a:ea typeface="MS PGothic" charset="-128"/>
                </a:defRPr>
              </a:lvl4pPr>
              <a:lvl5pPr marL="2057400" indent="-228600" defTabSz="912813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Times New Roman" charset="0"/>
                  <a:ea typeface="MS PGothic" charset="-128"/>
                </a:defRPr>
              </a:lvl5pPr>
              <a:lvl6pPr marL="25146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Times New Roman" charset="0"/>
                  <a:ea typeface="MS PGothic" charset="-128"/>
                </a:defRPr>
              </a:lvl6pPr>
              <a:lvl7pPr marL="29718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Times New Roman" charset="0"/>
                  <a:ea typeface="MS PGothic" charset="-128"/>
                </a:defRPr>
              </a:lvl7pPr>
              <a:lvl8pPr marL="34290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Times New Roman" charset="0"/>
                  <a:ea typeface="MS PGothic" charset="-128"/>
                </a:defRPr>
              </a:lvl8pPr>
              <a:lvl9pPr marL="38862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Times New Roman" charset="0"/>
                  <a:ea typeface="MS PGothic" charset="-128"/>
                </a:defRPr>
              </a:lvl9pPr>
            </a:lstStyle>
            <a:p>
              <a:pPr marL="285750" indent="-285750" eaLnBrk="1" hangingPunct="1">
                <a:spcBef>
                  <a:spcPct val="0"/>
                </a:spcBef>
              </a:pPr>
              <a:r>
                <a:rPr lang="en-GB" sz="1800" dirty="0"/>
                <a:t>First molecular weight increases, then Gelation occurs.</a:t>
              </a:r>
            </a:p>
            <a:p>
              <a:pPr marL="285750" indent="-285750" eaLnBrk="1" hangingPunct="1">
                <a:spcBef>
                  <a:spcPct val="0"/>
                </a:spcBef>
              </a:pPr>
              <a:r>
                <a:rPr lang="en-GB" sz="1800" dirty="0"/>
                <a:t>Gelation: formation of an insoluble network</a:t>
              </a:r>
            </a:p>
            <a:p>
              <a:pPr marL="285750" indent="-285750" eaLnBrk="1" hangingPunct="1">
                <a:spcBef>
                  <a:spcPct val="0"/>
                </a:spcBef>
              </a:pPr>
              <a:r>
                <a:rPr lang="en-GB" sz="1800" dirty="0"/>
                <a:t>Vitrification: transition to the glassy state of the polymer (crosslinked or not) as a consequence of the increase of </a:t>
              </a:r>
              <a:r>
                <a:rPr lang="en-GB" sz="1800" dirty="0" err="1"/>
                <a:t>Tg</a:t>
              </a:r>
              <a:r>
                <a:rPr lang="en-GB" sz="1800" dirty="0"/>
                <a:t> with molecular weight or degree of crosslinking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3267968-883A-FB69-E06B-8F7F536CD7E0}"/>
                </a:ext>
              </a:extLst>
            </p:cNvPr>
            <p:cNvGrpSpPr/>
            <p:nvPr/>
          </p:nvGrpSpPr>
          <p:grpSpPr>
            <a:xfrm>
              <a:off x="971550" y="1699399"/>
              <a:ext cx="7402472" cy="3459202"/>
              <a:chOff x="1214438" y="1836738"/>
              <a:chExt cx="8413750" cy="3859212"/>
            </a:xfrm>
          </p:grpSpPr>
          <p:pic>
            <p:nvPicPr>
              <p:cNvPr id="99333" name="Picture 1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39"/>
              <a:stretch>
                <a:fillRect/>
              </a:stretch>
            </p:blipFill>
            <p:spPr bwMode="auto">
              <a:xfrm>
                <a:off x="1214438" y="1836738"/>
                <a:ext cx="8413750" cy="385921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Figura a mano libera 8"/>
              <p:cNvSpPr/>
              <p:nvPr/>
            </p:nvSpPr>
            <p:spPr>
              <a:xfrm>
                <a:off x="6572250" y="4697413"/>
                <a:ext cx="260350" cy="290512"/>
              </a:xfrm>
              <a:custGeom>
                <a:avLst/>
                <a:gdLst>
                  <a:gd name="connsiteX0" fmla="*/ 0 w 222640"/>
                  <a:gd name="connsiteY0" fmla="*/ 0 h 249382"/>
                  <a:gd name="connsiteX1" fmla="*/ 83127 w 222640"/>
                  <a:gd name="connsiteY1" fmla="*/ 55418 h 249382"/>
                  <a:gd name="connsiteX2" fmla="*/ 138545 w 222640"/>
                  <a:gd name="connsiteY2" fmla="*/ 110836 h 249382"/>
                  <a:gd name="connsiteX3" fmla="*/ 166254 w 222640"/>
                  <a:gd name="connsiteY3" fmla="*/ 207818 h 249382"/>
                  <a:gd name="connsiteX4" fmla="*/ 193964 w 222640"/>
                  <a:gd name="connsiteY4" fmla="*/ 235527 h 249382"/>
                  <a:gd name="connsiteX5" fmla="*/ 193964 w 222640"/>
                  <a:gd name="connsiteY5" fmla="*/ 249382 h 2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640" h="249382">
                    <a:moveTo>
                      <a:pt x="0" y="0"/>
                    </a:moveTo>
                    <a:cubicBezTo>
                      <a:pt x="27709" y="18473"/>
                      <a:pt x="72596" y="23825"/>
                      <a:pt x="83127" y="55418"/>
                    </a:cubicBezTo>
                    <a:cubicBezTo>
                      <a:pt x="101600" y="110836"/>
                      <a:pt x="83127" y="92364"/>
                      <a:pt x="138545" y="110836"/>
                    </a:cubicBezTo>
                    <a:cubicBezTo>
                      <a:pt x="222640" y="166899"/>
                      <a:pt x="150935" y="100591"/>
                      <a:pt x="166254" y="207818"/>
                    </a:cubicBezTo>
                    <a:cubicBezTo>
                      <a:pt x="168101" y="220749"/>
                      <a:pt x="186718" y="224659"/>
                      <a:pt x="193964" y="235527"/>
                    </a:cubicBezTo>
                    <a:cubicBezTo>
                      <a:pt x="196526" y="239370"/>
                      <a:pt x="193964" y="244764"/>
                      <a:pt x="193964" y="249382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1920" dirty="0"/>
              </a:p>
            </p:txBody>
          </p:sp>
          <p:sp>
            <p:nvSpPr>
              <p:cNvPr id="10" name="Figura a mano libera 9"/>
              <p:cNvSpPr/>
              <p:nvPr/>
            </p:nvSpPr>
            <p:spPr>
              <a:xfrm>
                <a:off x="5278438" y="4276725"/>
                <a:ext cx="420687" cy="96838"/>
              </a:xfrm>
              <a:custGeom>
                <a:avLst/>
                <a:gdLst>
                  <a:gd name="connsiteX0" fmla="*/ 360218 w 360218"/>
                  <a:gd name="connsiteY0" fmla="*/ 69273 h 82379"/>
                  <a:gd name="connsiteX1" fmla="*/ 207818 w 360218"/>
                  <a:gd name="connsiteY1" fmla="*/ 27709 h 82379"/>
                  <a:gd name="connsiteX2" fmla="*/ 124691 w 360218"/>
                  <a:gd name="connsiteY2" fmla="*/ 0 h 82379"/>
                  <a:gd name="connsiteX3" fmla="*/ 41564 w 360218"/>
                  <a:gd name="connsiteY3" fmla="*/ 27709 h 82379"/>
                  <a:gd name="connsiteX4" fmla="*/ 0 w 360218"/>
                  <a:gd name="connsiteY4" fmla="*/ 55418 h 8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0218" h="82379">
                    <a:moveTo>
                      <a:pt x="360218" y="69273"/>
                    </a:moveTo>
                    <a:cubicBezTo>
                      <a:pt x="120018" y="39247"/>
                      <a:pt x="330827" y="82379"/>
                      <a:pt x="207818" y="27709"/>
                    </a:cubicBezTo>
                    <a:cubicBezTo>
                      <a:pt x="181128" y="15847"/>
                      <a:pt x="124691" y="0"/>
                      <a:pt x="124691" y="0"/>
                    </a:cubicBezTo>
                    <a:cubicBezTo>
                      <a:pt x="96982" y="9236"/>
                      <a:pt x="65866" y="11508"/>
                      <a:pt x="41564" y="27709"/>
                    </a:cubicBezTo>
                    <a:lnTo>
                      <a:pt x="0" y="55418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1920" dirty="0"/>
              </a:p>
            </p:txBody>
          </p:sp>
          <p:sp>
            <p:nvSpPr>
              <p:cNvPr id="11" name="Figura a mano libera 10"/>
              <p:cNvSpPr/>
              <p:nvPr/>
            </p:nvSpPr>
            <p:spPr>
              <a:xfrm>
                <a:off x="5632450" y="3684588"/>
                <a:ext cx="104775" cy="252412"/>
              </a:xfrm>
              <a:custGeom>
                <a:avLst/>
                <a:gdLst>
                  <a:gd name="connsiteX0" fmla="*/ 29645 w 90250"/>
                  <a:gd name="connsiteY0" fmla="*/ 216779 h 216779"/>
                  <a:gd name="connsiteX1" fmla="*/ 57354 w 90250"/>
                  <a:gd name="connsiteY1" fmla="*/ 175215 h 216779"/>
                  <a:gd name="connsiteX2" fmla="*/ 85064 w 90250"/>
                  <a:gd name="connsiteY2" fmla="*/ 64379 h 216779"/>
                  <a:gd name="connsiteX3" fmla="*/ 43500 w 90250"/>
                  <a:gd name="connsiteY3" fmla="*/ 8961 h 216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250" h="216779">
                    <a:moveTo>
                      <a:pt x="29645" y="216779"/>
                    </a:moveTo>
                    <a:cubicBezTo>
                      <a:pt x="38881" y="202924"/>
                      <a:pt x="55697" y="191784"/>
                      <a:pt x="57354" y="175215"/>
                    </a:cubicBezTo>
                    <a:cubicBezTo>
                      <a:pt x="69431" y="54444"/>
                      <a:pt x="0" y="92732"/>
                      <a:pt x="85064" y="64379"/>
                    </a:cubicBezTo>
                    <a:cubicBezTo>
                      <a:pt x="68969" y="0"/>
                      <a:pt x="90250" y="8961"/>
                      <a:pt x="43500" y="8961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1920" dirty="0"/>
              </a:p>
            </p:txBody>
          </p:sp>
          <p:sp>
            <p:nvSpPr>
              <p:cNvPr id="12" name="Figura a mano libera 11"/>
              <p:cNvSpPr/>
              <p:nvPr/>
            </p:nvSpPr>
            <p:spPr>
              <a:xfrm>
                <a:off x="5889625" y="3678238"/>
                <a:ext cx="342900" cy="176212"/>
              </a:xfrm>
              <a:custGeom>
                <a:avLst/>
                <a:gdLst>
                  <a:gd name="connsiteX0" fmla="*/ 294211 w 294211"/>
                  <a:gd name="connsiteY0" fmla="*/ 125127 h 151387"/>
                  <a:gd name="connsiteX1" fmla="*/ 197230 w 294211"/>
                  <a:gd name="connsiteY1" fmla="*/ 28145 h 151387"/>
                  <a:gd name="connsiteX2" fmla="*/ 155666 w 294211"/>
                  <a:gd name="connsiteY2" fmla="*/ 436 h 151387"/>
                  <a:gd name="connsiteX3" fmla="*/ 30975 w 294211"/>
                  <a:gd name="connsiteY3" fmla="*/ 14291 h 151387"/>
                  <a:gd name="connsiteX4" fmla="*/ 3266 w 294211"/>
                  <a:gd name="connsiteY4" fmla="*/ 55854 h 151387"/>
                  <a:gd name="connsiteX5" fmla="*/ 30975 w 294211"/>
                  <a:gd name="connsiteY5" fmla="*/ 111272 h 15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4211" h="151387">
                    <a:moveTo>
                      <a:pt x="294211" y="125127"/>
                    </a:moveTo>
                    <a:cubicBezTo>
                      <a:pt x="269826" y="51970"/>
                      <a:pt x="292508" y="91664"/>
                      <a:pt x="197230" y="28145"/>
                    </a:cubicBezTo>
                    <a:lnTo>
                      <a:pt x="155666" y="436"/>
                    </a:lnTo>
                    <a:cubicBezTo>
                      <a:pt x="114102" y="5054"/>
                      <a:pt x="70277" y="0"/>
                      <a:pt x="30975" y="14291"/>
                    </a:cubicBezTo>
                    <a:cubicBezTo>
                      <a:pt x="15327" y="19981"/>
                      <a:pt x="0" y="39526"/>
                      <a:pt x="3266" y="55854"/>
                    </a:cubicBezTo>
                    <a:cubicBezTo>
                      <a:pt x="22373" y="151387"/>
                      <a:pt x="71533" y="30160"/>
                      <a:pt x="30975" y="111272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1920" dirty="0"/>
              </a:p>
            </p:txBody>
          </p:sp>
          <p:sp>
            <p:nvSpPr>
              <p:cNvPr id="13" name="Figura a mano libera 12"/>
              <p:cNvSpPr/>
              <p:nvPr/>
            </p:nvSpPr>
            <p:spPr>
              <a:xfrm>
                <a:off x="5924550" y="4051300"/>
                <a:ext cx="388938" cy="225425"/>
              </a:xfrm>
              <a:custGeom>
                <a:avLst/>
                <a:gdLst>
                  <a:gd name="connsiteX0" fmla="*/ 42540 w 333485"/>
                  <a:gd name="connsiteY0" fmla="*/ 193963 h 193963"/>
                  <a:gd name="connsiteX1" fmla="*/ 28685 w 333485"/>
                  <a:gd name="connsiteY1" fmla="*/ 138545 h 193963"/>
                  <a:gd name="connsiteX2" fmla="*/ 28685 w 333485"/>
                  <a:gd name="connsiteY2" fmla="*/ 41563 h 193963"/>
                  <a:gd name="connsiteX3" fmla="*/ 111812 w 333485"/>
                  <a:gd name="connsiteY3" fmla="*/ 0 h 193963"/>
                  <a:gd name="connsiteX4" fmla="*/ 236503 w 333485"/>
                  <a:gd name="connsiteY4" fmla="*/ 13854 h 193963"/>
                  <a:gd name="connsiteX5" fmla="*/ 319631 w 333485"/>
                  <a:gd name="connsiteY5" fmla="*/ 41563 h 193963"/>
                  <a:gd name="connsiteX6" fmla="*/ 333485 w 333485"/>
                  <a:gd name="connsiteY6" fmla="*/ 69272 h 193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3485" h="193963">
                    <a:moveTo>
                      <a:pt x="42540" y="193963"/>
                    </a:moveTo>
                    <a:cubicBezTo>
                      <a:pt x="37922" y="175490"/>
                      <a:pt x="33916" y="156854"/>
                      <a:pt x="28685" y="138545"/>
                    </a:cubicBezTo>
                    <a:cubicBezTo>
                      <a:pt x="17468" y="99287"/>
                      <a:pt x="0" y="84590"/>
                      <a:pt x="28685" y="41563"/>
                    </a:cubicBezTo>
                    <a:cubicBezTo>
                      <a:pt x="44032" y="18542"/>
                      <a:pt x="88102" y="7903"/>
                      <a:pt x="111812" y="0"/>
                    </a:cubicBezTo>
                    <a:cubicBezTo>
                      <a:pt x="153376" y="4618"/>
                      <a:pt x="195496" y="5653"/>
                      <a:pt x="236503" y="13854"/>
                    </a:cubicBezTo>
                    <a:cubicBezTo>
                      <a:pt x="265144" y="19582"/>
                      <a:pt x="306569" y="15438"/>
                      <a:pt x="319631" y="41563"/>
                    </a:cubicBezTo>
                    <a:lnTo>
                      <a:pt x="333485" y="69272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1920" dirty="0"/>
              </a:p>
            </p:txBody>
          </p:sp>
          <p:sp>
            <p:nvSpPr>
              <p:cNvPr id="14" name="Figura a mano libera 13"/>
              <p:cNvSpPr/>
              <p:nvPr/>
            </p:nvSpPr>
            <p:spPr>
              <a:xfrm>
                <a:off x="6523038" y="3732213"/>
                <a:ext cx="422275" cy="236537"/>
              </a:xfrm>
              <a:custGeom>
                <a:avLst/>
                <a:gdLst>
                  <a:gd name="connsiteX0" fmla="*/ 360218 w 360655"/>
                  <a:gd name="connsiteY0" fmla="*/ 203475 h 203475"/>
                  <a:gd name="connsiteX1" fmla="*/ 346364 w 360655"/>
                  <a:gd name="connsiteY1" fmla="*/ 78784 h 203475"/>
                  <a:gd name="connsiteX2" fmla="*/ 304800 w 360655"/>
                  <a:gd name="connsiteY2" fmla="*/ 51075 h 203475"/>
                  <a:gd name="connsiteX3" fmla="*/ 0 w 360655"/>
                  <a:gd name="connsiteY3" fmla="*/ 23366 h 20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655" h="203475">
                    <a:moveTo>
                      <a:pt x="360218" y="203475"/>
                    </a:moveTo>
                    <a:cubicBezTo>
                      <a:pt x="355600" y="161911"/>
                      <a:pt x="360655" y="118086"/>
                      <a:pt x="346364" y="78784"/>
                    </a:cubicBezTo>
                    <a:cubicBezTo>
                      <a:pt x="340674" y="63135"/>
                      <a:pt x="320016" y="57838"/>
                      <a:pt x="304800" y="51075"/>
                    </a:cubicBezTo>
                    <a:cubicBezTo>
                      <a:pt x="189880" y="0"/>
                      <a:pt x="153973" y="23366"/>
                      <a:pt x="0" y="23366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1920" dirty="0"/>
              </a:p>
            </p:txBody>
          </p:sp>
          <p:sp>
            <p:nvSpPr>
              <p:cNvPr id="15" name="Figura a mano libera 14"/>
              <p:cNvSpPr/>
              <p:nvPr/>
            </p:nvSpPr>
            <p:spPr>
              <a:xfrm>
                <a:off x="6200775" y="3597275"/>
                <a:ext cx="69850" cy="146050"/>
              </a:xfrm>
              <a:custGeom>
                <a:avLst/>
                <a:gdLst>
                  <a:gd name="connsiteX0" fmla="*/ 0 w 61261"/>
                  <a:gd name="connsiteY0" fmla="*/ 124691 h 124691"/>
                  <a:gd name="connsiteX1" fmla="*/ 41564 w 61261"/>
                  <a:gd name="connsiteY1" fmla="*/ 96982 h 124691"/>
                  <a:gd name="connsiteX2" fmla="*/ 55419 w 61261"/>
                  <a:gd name="connsiteY2" fmla="*/ 0 h 124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261" h="124691">
                    <a:moveTo>
                      <a:pt x="0" y="124691"/>
                    </a:moveTo>
                    <a:cubicBezTo>
                      <a:pt x="13855" y="115455"/>
                      <a:pt x="31162" y="109984"/>
                      <a:pt x="41564" y="96982"/>
                    </a:cubicBezTo>
                    <a:cubicBezTo>
                      <a:pt x="61261" y="72361"/>
                      <a:pt x="55419" y="26424"/>
                      <a:pt x="55419" y="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1920" dirty="0"/>
              </a:p>
            </p:txBody>
          </p:sp>
          <p:sp>
            <p:nvSpPr>
              <p:cNvPr id="16" name="Figura a mano libera 15"/>
              <p:cNvSpPr/>
              <p:nvPr/>
            </p:nvSpPr>
            <p:spPr>
              <a:xfrm>
                <a:off x="6572250" y="4437063"/>
                <a:ext cx="452438" cy="211137"/>
              </a:xfrm>
              <a:custGeom>
                <a:avLst/>
                <a:gdLst>
                  <a:gd name="connsiteX0" fmla="*/ 0 w 387927"/>
                  <a:gd name="connsiteY0" fmla="*/ 180109 h 180109"/>
                  <a:gd name="connsiteX1" fmla="*/ 69273 w 387927"/>
                  <a:gd name="connsiteY1" fmla="*/ 166254 h 180109"/>
                  <a:gd name="connsiteX2" fmla="*/ 110836 w 387927"/>
                  <a:gd name="connsiteY2" fmla="*/ 152400 h 180109"/>
                  <a:gd name="connsiteX3" fmla="*/ 221673 w 387927"/>
                  <a:gd name="connsiteY3" fmla="*/ 166254 h 180109"/>
                  <a:gd name="connsiteX4" fmla="*/ 290945 w 387927"/>
                  <a:gd name="connsiteY4" fmla="*/ 152400 h 180109"/>
                  <a:gd name="connsiteX5" fmla="*/ 346364 w 387927"/>
                  <a:gd name="connsiteY5" fmla="*/ 55418 h 180109"/>
                  <a:gd name="connsiteX6" fmla="*/ 387927 w 387927"/>
                  <a:gd name="connsiteY6" fmla="*/ 0 h 180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7927" h="180109">
                    <a:moveTo>
                      <a:pt x="0" y="180109"/>
                    </a:moveTo>
                    <a:cubicBezTo>
                      <a:pt x="23091" y="175491"/>
                      <a:pt x="46428" y="171965"/>
                      <a:pt x="69273" y="166254"/>
                    </a:cubicBezTo>
                    <a:cubicBezTo>
                      <a:pt x="83441" y="162712"/>
                      <a:pt x="96232" y="152400"/>
                      <a:pt x="110836" y="152400"/>
                    </a:cubicBezTo>
                    <a:cubicBezTo>
                      <a:pt x="148069" y="152400"/>
                      <a:pt x="184727" y="161636"/>
                      <a:pt x="221673" y="166254"/>
                    </a:cubicBezTo>
                    <a:cubicBezTo>
                      <a:pt x="244764" y="161636"/>
                      <a:pt x="269883" y="162931"/>
                      <a:pt x="290945" y="152400"/>
                    </a:cubicBezTo>
                    <a:cubicBezTo>
                      <a:pt x="348370" y="123687"/>
                      <a:pt x="325427" y="104271"/>
                      <a:pt x="346364" y="55418"/>
                    </a:cubicBezTo>
                    <a:cubicBezTo>
                      <a:pt x="358114" y="28002"/>
                      <a:pt x="369979" y="17948"/>
                      <a:pt x="387927" y="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1920" dirty="0"/>
              </a:p>
            </p:txBody>
          </p:sp>
          <p:sp>
            <p:nvSpPr>
              <p:cNvPr id="17" name="Figura a mano libera 16"/>
              <p:cNvSpPr/>
              <p:nvPr/>
            </p:nvSpPr>
            <p:spPr>
              <a:xfrm>
                <a:off x="5606099" y="4410594"/>
                <a:ext cx="519112" cy="309562"/>
              </a:xfrm>
              <a:custGeom>
                <a:avLst/>
                <a:gdLst>
                  <a:gd name="connsiteX0" fmla="*/ 445907 w 445907"/>
                  <a:gd name="connsiteY0" fmla="*/ 0 h 265143"/>
                  <a:gd name="connsiteX1" fmla="*/ 348925 w 445907"/>
                  <a:gd name="connsiteY1" fmla="*/ 27709 h 265143"/>
                  <a:gd name="connsiteX2" fmla="*/ 265798 w 445907"/>
                  <a:gd name="connsiteY2" fmla="*/ 83127 h 265143"/>
                  <a:gd name="connsiteX3" fmla="*/ 182671 w 445907"/>
                  <a:gd name="connsiteY3" fmla="*/ 138545 h 265143"/>
                  <a:gd name="connsiteX4" fmla="*/ 141107 w 445907"/>
                  <a:gd name="connsiteY4" fmla="*/ 193963 h 265143"/>
                  <a:gd name="connsiteX5" fmla="*/ 99543 w 445907"/>
                  <a:gd name="connsiteY5" fmla="*/ 221672 h 265143"/>
                  <a:gd name="connsiteX6" fmla="*/ 30271 w 445907"/>
                  <a:gd name="connsiteY6" fmla="*/ 263236 h 265143"/>
                  <a:gd name="connsiteX7" fmla="*/ 2562 w 445907"/>
                  <a:gd name="connsiteY7" fmla="*/ 207818 h 265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5907" h="265143">
                    <a:moveTo>
                      <a:pt x="445907" y="0"/>
                    </a:moveTo>
                    <a:cubicBezTo>
                      <a:pt x="432858" y="3262"/>
                      <a:pt x="365190" y="18673"/>
                      <a:pt x="348925" y="27709"/>
                    </a:cubicBezTo>
                    <a:cubicBezTo>
                      <a:pt x="319814" y="43882"/>
                      <a:pt x="293507" y="64654"/>
                      <a:pt x="265798" y="83127"/>
                    </a:cubicBezTo>
                    <a:lnTo>
                      <a:pt x="182671" y="138545"/>
                    </a:lnTo>
                    <a:cubicBezTo>
                      <a:pt x="163458" y="151354"/>
                      <a:pt x="157435" y="177635"/>
                      <a:pt x="141107" y="193963"/>
                    </a:cubicBezTo>
                    <a:cubicBezTo>
                      <a:pt x="129333" y="205737"/>
                      <a:pt x="112545" y="211270"/>
                      <a:pt x="99543" y="221672"/>
                    </a:cubicBezTo>
                    <a:cubicBezTo>
                      <a:pt x="45205" y="265143"/>
                      <a:pt x="102452" y="239176"/>
                      <a:pt x="30271" y="263236"/>
                    </a:cubicBezTo>
                    <a:cubicBezTo>
                      <a:pt x="0" y="217830"/>
                      <a:pt x="2562" y="238323"/>
                      <a:pt x="2562" y="207818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1920" dirty="0"/>
              </a:p>
            </p:txBody>
          </p:sp>
          <p:sp>
            <p:nvSpPr>
              <p:cNvPr id="18" name="Figura a mano libera 17"/>
              <p:cNvSpPr/>
              <p:nvPr/>
            </p:nvSpPr>
            <p:spPr>
              <a:xfrm>
                <a:off x="5313727" y="4302372"/>
                <a:ext cx="498476" cy="484188"/>
              </a:xfrm>
              <a:custGeom>
                <a:avLst/>
                <a:gdLst>
                  <a:gd name="connsiteX0" fmla="*/ 338091 w 426928"/>
                  <a:gd name="connsiteY0" fmla="*/ 0 h 415636"/>
                  <a:gd name="connsiteX1" fmla="*/ 365800 w 426928"/>
                  <a:gd name="connsiteY1" fmla="*/ 110836 h 415636"/>
                  <a:gd name="connsiteX2" fmla="*/ 282672 w 426928"/>
                  <a:gd name="connsiteY2" fmla="*/ 138545 h 415636"/>
                  <a:gd name="connsiteX3" fmla="*/ 61000 w 426928"/>
                  <a:gd name="connsiteY3" fmla="*/ 152400 h 415636"/>
                  <a:gd name="connsiteX4" fmla="*/ 33291 w 426928"/>
                  <a:gd name="connsiteY4" fmla="*/ 193963 h 415636"/>
                  <a:gd name="connsiteX5" fmla="*/ 5581 w 426928"/>
                  <a:gd name="connsiteY5" fmla="*/ 221672 h 415636"/>
                  <a:gd name="connsiteX6" fmla="*/ 47145 w 426928"/>
                  <a:gd name="connsiteY6" fmla="*/ 332509 h 415636"/>
                  <a:gd name="connsiteX7" fmla="*/ 116418 w 426928"/>
                  <a:gd name="connsiteY7" fmla="*/ 415636 h 415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6928" h="415636">
                    <a:moveTo>
                      <a:pt x="338091" y="0"/>
                    </a:moveTo>
                    <a:cubicBezTo>
                      <a:pt x="376628" y="25692"/>
                      <a:pt x="426928" y="40976"/>
                      <a:pt x="365800" y="110836"/>
                    </a:cubicBezTo>
                    <a:cubicBezTo>
                      <a:pt x="346566" y="132817"/>
                      <a:pt x="311823" y="136723"/>
                      <a:pt x="282672" y="138545"/>
                    </a:cubicBezTo>
                    <a:lnTo>
                      <a:pt x="61000" y="152400"/>
                    </a:lnTo>
                    <a:cubicBezTo>
                      <a:pt x="51764" y="166254"/>
                      <a:pt x="43693" y="180961"/>
                      <a:pt x="33291" y="193963"/>
                    </a:cubicBezTo>
                    <a:cubicBezTo>
                      <a:pt x="25131" y="204163"/>
                      <a:pt x="7428" y="208741"/>
                      <a:pt x="5581" y="221672"/>
                    </a:cubicBezTo>
                    <a:cubicBezTo>
                      <a:pt x="0" y="260735"/>
                      <a:pt x="22426" y="304259"/>
                      <a:pt x="47145" y="332509"/>
                    </a:cubicBezTo>
                    <a:cubicBezTo>
                      <a:pt x="119683" y="415410"/>
                      <a:pt x="116418" y="367661"/>
                      <a:pt x="116418" y="415636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1920" dirty="0"/>
              </a:p>
            </p:txBody>
          </p:sp>
          <p:sp>
            <p:nvSpPr>
              <p:cNvPr id="2" name="Arrow: Right 1">
                <a:extLst>
                  <a:ext uri="{FF2B5EF4-FFF2-40B4-BE49-F238E27FC236}">
                    <a16:creationId xmlns:a16="http://schemas.microsoft.com/office/drawing/2014/main" id="{477D89C4-3090-3EB3-9A65-672030FF4974}"/>
                  </a:ext>
                </a:extLst>
              </p:cNvPr>
              <p:cNvSpPr/>
              <p:nvPr/>
            </p:nvSpPr>
            <p:spPr bwMode="auto">
              <a:xfrm rot="1557962">
                <a:off x="4696875" y="3804513"/>
                <a:ext cx="628749" cy="476906"/>
              </a:xfrm>
              <a:prstGeom prst="rightArrow">
                <a:avLst/>
              </a:prstGeom>
              <a:solidFill>
                <a:srgbClr val="00CC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  <p:txBody>
              <a:bodyPr vert="horz" wrap="square" lIns="73152" tIns="36576" rIns="73152" bIns="36576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731520" eaLnBrk="1" hangingPunct="1">
                  <a:spcBef>
                    <a:spcPct val="20000"/>
                  </a:spcBef>
                </a:pPr>
                <a:endParaRPr lang="en-GB" sz="1440">
                  <a:latin typeface="Times New Roman" pitchFamily="18" charset="0"/>
                </a:endParaRP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ACD7B25-902E-97F6-E738-DD14A45C5156}"/>
                  </a:ext>
                </a:extLst>
              </p:cNvPr>
              <p:cNvSpPr/>
              <p:nvPr/>
            </p:nvSpPr>
            <p:spPr bwMode="auto">
              <a:xfrm>
                <a:off x="4815351" y="3124995"/>
                <a:ext cx="704237" cy="57785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  <p:txBody>
              <a:bodyPr vert="horz" wrap="square" lIns="73152" tIns="36576" rIns="73152" bIns="36576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731520" eaLnBrk="1" hangingPunct="1">
                  <a:spcBef>
                    <a:spcPct val="20000"/>
                  </a:spcBef>
                </a:pPr>
                <a:endParaRPr lang="en-GB" sz="1440">
                  <a:latin typeface="Times New Roman" pitchFamily="18" charset="0"/>
                </a:endParaRPr>
              </a:p>
            </p:txBody>
          </p:sp>
          <p:sp>
            <p:nvSpPr>
              <p:cNvPr id="4" name="Arrow: Right 3">
                <a:extLst>
                  <a:ext uri="{FF2B5EF4-FFF2-40B4-BE49-F238E27FC236}">
                    <a16:creationId xmlns:a16="http://schemas.microsoft.com/office/drawing/2014/main" id="{FD254D40-4F14-54B4-07A2-9368E55711E4}"/>
                  </a:ext>
                </a:extLst>
              </p:cNvPr>
              <p:cNvSpPr/>
              <p:nvPr/>
            </p:nvSpPr>
            <p:spPr bwMode="auto">
              <a:xfrm rot="16200000">
                <a:off x="5686263" y="3145761"/>
                <a:ext cx="467326" cy="476906"/>
              </a:xfrm>
              <a:prstGeom prst="rightArrow">
                <a:avLst/>
              </a:prstGeom>
              <a:solidFill>
                <a:srgbClr val="00CC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  <p:txBody>
              <a:bodyPr vert="horz" wrap="square" lIns="73152" tIns="36576" rIns="73152" bIns="36576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731520" eaLnBrk="1" hangingPunct="1">
                  <a:spcBef>
                    <a:spcPct val="20000"/>
                  </a:spcBef>
                </a:pPr>
                <a:endParaRPr lang="en-GB" sz="1440">
                  <a:latin typeface="Times New Roman" pitchFamily="18" charset="0"/>
                </a:endParaRPr>
              </a:p>
            </p:txBody>
          </p:sp>
          <p:sp>
            <p:nvSpPr>
              <p:cNvPr id="5" name="Arrow: Right 4">
                <a:extLst>
                  <a:ext uri="{FF2B5EF4-FFF2-40B4-BE49-F238E27FC236}">
                    <a16:creationId xmlns:a16="http://schemas.microsoft.com/office/drawing/2014/main" id="{7483F12B-DE20-093B-DB8E-01262C062C45}"/>
                  </a:ext>
                </a:extLst>
              </p:cNvPr>
              <p:cNvSpPr/>
              <p:nvPr/>
            </p:nvSpPr>
            <p:spPr bwMode="auto">
              <a:xfrm rot="1557962">
                <a:off x="7371845" y="2474882"/>
                <a:ext cx="628749" cy="476906"/>
              </a:xfrm>
              <a:prstGeom prst="rightArrow">
                <a:avLst/>
              </a:prstGeom>
              <a:solidFill>
                <a:srgbClr val="00CC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  <p:txBody>
              <a:bodyPr vert="horz" wrap="square" lIns="73152" tIns="36576" rIns="73152" bIns="36576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731520" eaLnBrk="1" hangingPunct="1">
                  <a:spcBef>
                    <a:spcPct val="20000"/>
                  </a:spcBef>
                </a:pPr>
                <a:endParaRPr lang="en-GB" sz="1440">
                  <a:latin typeface="Times New Roman" pitchFamily="18" charset="0"/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966A2C2-990B-D068-2C4B-C6B97E243396}"/>
                  </a:ext>
                </a:extLst>
              </p:cNvPr>
              <p:cNvSpPr/>
              <p:nvPr/>
            </p:nvSpPr>
            <p:spPr bwMode="auto">
              <a:xfrm>
                <a:off x="7015320" y="3143250"/>
                <a:ext cx="704237" cy="57785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  <p:txBody>
              <a:bodyPr vert="horz" wrap="square" lIns="73152" tIns="36576" rIns="73152" bIns="36576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731520" eaLnBrk="1" hangingPunct="1">
                  <a:spcBef>
                    <a:spcPct val="20000"/>
                  </a:spcBef>
                </a:pPr>
                <a:endParaRPr lang="en-GB" sz="1440">
                  <a:latin typeface="Times New Roman" pitchFamily="18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C757622-8B33-07D1-81E1-FD6CB3AC31D8}"/>
                </a:ext>
              </a:extLst>
            </p:cNvPr>
            <p:cNvSpPr txBox="1"/>
            <p:nvPr/>
          </p:nvSpPr>
          <p:spPr>
            <a:xfrm>
              <a:off x="3620354" y="3997544"/>
              <a:ext cx="16957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/>
                <a:t>Mw and </a:t>
              </a:r>
            </a:p>
            <a:p>
              <a:r>
                <a:rPr lang="en-GB" sz="1600" b="1" dirty="0"/>
                <a:t>viscosity increase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358775" y="3048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3000" b="1">
                <a:latin typeface="Tahoma" charset="0"/>
                <a:ea typeface="ＭＳ Ｐゴシック" charset="-128"/>
              </a:rPr>
              <a:t>Curing steps</a:t>
            </a:r>
            <a:endParaRPr lang="en-GB" altLang="it-IT" sz="3000" b="1">
              <a:latin typeface="Tahoma" charset="0"/>
              <a:ea typeface="ＭＳ Ｐゴシック" charset="-128"/>
            </a:endParaRPr>
          </a:p>
        </p:txBody>
      </p:sp>
      <p:sp>
        <p:nvSpPr>
          <p:cNvPr id="44034" name="Text Box 14"/>
          <p:cNvSpPr txBox="1">
            <a:spLocks noChangeArrowheads="1"/>
          </p:cNvSpPr>
          <p:nvPr/>
        </p:nvSpPr>
        <p:spPr bwMode="auto">
          <a:xfrm>
            <a:off x="312738" y="4267200"/>
            <a:ext cx="845661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/>
          </a:p>
        </p:txBody>
      </p:sp>
      <p:sp>
        <p:nvSpPr>
          <p:cNvPr id="44035" name="Text Box 23"/>
          <p:cNvSpPr txBox="1">
            <a:spLocks noChangeArrowheads="1"/>
          </p:cNvSpPr>
          <p:nvPr/>
        </p:nvSpPr>
        <p:spPr bwMode="auto">
          <a:xfrm>
            <a:off x="323850" y="1125538"/>
            <a:ext cx="8610600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u="sng" dirty="0">
                <a:solidFill>
                  <a:srgbClr val="0000CC"/>
                </a:solidFill>
              </a:rPr>
              <a:t>Flow</a:t>
            </a:r>
            <a:r>
              <a:rPr lang="it-IT" altLang="it-IT" sz="2000" dirty="0"/>
              <a:t>(</a:t>
            </a:r>
            <a:r>
              <a:rPr lang="it-IT" altLang="it-IT" sz="2000" dirty="0" err="1"/>
              <a:t>liquid</a:t>
            </a:r>
            <a:r>
              <a:rPr lang="it-IT" altLang="it-IT" sz="2000" dirty="0"/>
              <a:t>- </a:t>
            </a:r>
            <a:r>
              <a:rPr lang="it-IT" altLang="it-IT" sz="2000" dirty="0" err="1"/>
              <a:t>low</a:t>
            </a:r>
            <a:r>
              <a:rPr lang="it-IT" altLang="it-IT" sz="2000" dirty="0"/>
              <a:t> </a:t>
            </a:r>
            <a:r>
              <a:rPr lang="it-IT" altLang="it-IT" sz="2000" dirty="0" err="1"/>
              <a:t>viscosity</a:t>
            </a:r>
            <a:r>
              <a:rPr lang="it-IT" altLang="it-IT" sz="2000" dirty="0"/>
              <a:t>)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it-IT" sz="2000" dirty="0"/>
              <a:t>the matrix excess can be eliminated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it-IT" sz="2000" dirty="0"/>
              <a:t>the trapped air is mobile and can reach the surface of the component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it-IT" sz="2000" dirty="0"/>
              <a:t>Hydrostatic pressure in the resin prevent the porosity due to volatile compounds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it-IT" sz="2000" dirty="0"/>
              <a:t>the distribution of the matrix becomes more uniform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it-IT" sz="2000" dirty="0"/>
              <a:t>the matrix fills the gaps between the fibers (impregnation)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it-IT" sz="2000" dirty="0"/>
              <a:t>the matrix act as adhesive between plies</a:t>
            </a:r>
            <a:endParaRPr lang="it-IT" altLang="it-IT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u="sng" dirty="0">
                <a:solidFill>
                  <a:srgbClr val="0000CC"/>
                </a:solidFill>
              </a:rPr>
              <a:t>Gel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it-IT" sz="2000" dirty="0"/>
              <a:t>the material begins to harden due to crosslinking (mechanical behavior of a rubber)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it-IT" sz="2000" dirty="0"/>
              <a:t>the viscosity becomes infinite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it-IT" sz="2000" dirty="0"/>
              <a:t>the shape of the component  can no longer be changed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endParaRPr lang="it-IT" altLang="it-IT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u="sng" dirty="0" err="1">
                <a:solidFill>
                  <a:srgbClr val="0000CC"/>
                </a:solidFill>
              </a:rPr>
              <a:t>Glassy</a:t>
            </a:r>
            <a:r>
              <a:rPr lang="it-IT" altLang="it-IT" sz="2400" b="1" u="sng" dirty="0">
                <a:solidFill>
                  <a:srgbClr val="0000CC"/>
                </a:solidFill>
              </a:rPr>
              <a:t> </a:t>
            </a:r>
            <a:r>
              <a:rPr lang="it-IT" altLang="it-IT" sz="2400" b="1" u="sng" dirty="0" err="1">
                <a:solidFill>
                  <a:srgbClr val="0000CC"/>
                </a:solidFill>
              </a:rPr>
              <a:t>solid</a:t>
            </a:r>
            <a:endParaRPr lang="it-IT" altLang="it-IT" sz="2400" b="1" u="sng" dirty="0">
              <a:solidFill>
                <a:srgbClr val="0000CC"/>
              </a:solidFill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 -   t</a:t>
            </a:r>
            <a:r>
              <a:rPr lang="en-US" altLang="it-IT" sz="2000" dirty="0"/>
              <a:t>he material is now a rigid solid (elastic modulus of the order of 1 </a:t>
            </a:r>
            <a:r>
              <a:rPr lang="en-US" altLang="it-IT" sz="2000" dirty="0" err="1"/>
              <a:t>GPa</a:t>
            </a:r>
            <a:r>
              <a:rPr lang="en-US" altLang="it-IT" sz="2000" dirty="0"/>
              <a:t>)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it-IT" sz="2000" dirty="0"/>
              <a:t>-    the cross-linking is complete or almost complete</a:t>
            </a:r>
            <a:endParaRPr lang="it-IT" altLang="it-IT" sz="2000" dirty="0"/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      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endParaRPr lang="it-IT" altLang="it-IT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2" t="5797" r="9235"/>
          <a:stretch>
            <a:fillRect/>
          </a:stretch>
        </p:blipFill>
        <p:spPr bwMode="auto">
          <a:xfrm>
            <a:off x="5127625" y="3829050"/>
            <a:ext cx="3765550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Rectangle 42"/>
          <p:cNvSpPr>
            <a:spLocks noGrp="1" noChangeArrowheads="1"/>
          </p:cNvSpPr>
          <p:nvPr>
            <p:ph type="title"/>
          </p:nvPr>
        </p:nvSpPr>
        <p:spPr>
          <a:xfrm>
            <a:off x="358775" y="152400"/>
            <a:ext cx="8456613" cy="4572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400" b="1">
                <a:latin typeface="Tahoma" charset="0"/>
                <a:ea typeface="ＭＳ Ｐゴシック" charset="-128"/>
              </a:rPr>
              <a:t>Gelation</a:t>
            </a:r>
            <a:endParaRPr lang="en-GB" altLang="it-IT" sz="2400" b="1">
              <a:latin typeface="Tahoma" charset="0"/>
              <a:ea typeface="ＭＳ Ｐゴシック" charset="-128"/>
            </a:endParaRPr>
          </a:p>
        </p:txBody>
      </p:sp>
      <p:grpSp>
        <p:nvGrpSpPr>
          <p:cNvPr id="46083" name="Group 53"/>
          <p:cNvGrpSpPr>
            <a:grpSpLocks/>
          </p:cNvGrpSpPr>
          <p:nvPr/>
        </p:nvGrpSpPr>
        <p:grpSpPr bwMode="auto">
          <a:xfrm>
            <a:off x="1277531" y="775993"/>
            <a:ext cx="7896233" cy="2149475"/>
            <a:chOff x="768" y="480"/>
            <a:chExt cx="4974" cy="1354"/>
          </a:xfrm>
        </p:grpSpPr>
        <p:grpSp>
          <p:nvGrpSpPr>
            <p:cNvPr id="46085" name="Group 52"/>
            <p:cNvGrpSpPr>
              <a:grpSpLocks/>
            </p:cNvGrpSpPr>
            <p:nvPr/>
          </p:nvGrpSpPr>
          <p:grpSpPr bwMode="auto">
            <a:xfrm>
              <a:off x="768" y="480"/>
              <a:ext cx="1041" cy="1344"/>
              <a:chOff x="563" y="480"/>
              <a:chExt cx="1041" cy="1344"/>
            </a:xfrm>
          </p:grpSpPr>
          <p:sp>
            <p:nvSpPr>
              <p:cNvPr id="46100" name="Rectangle 22"/>
              <p:cNvSpPr>
                <a:spLocks noChangeAspect="1" noChangeArrowheads="1"/>
              </p:cNvSpPr>
              <p:nvPr/>
            </p:nvSpPr>
            <p:spPr bwMode="auto">
              <a:xfrm>
                <a:off x="563" y="480"/>
                <a:ext cx="1041" cy="1041"/>
              </a:xfrm>
              <a:prstGeom prst="rect">
                <a:avLst/>
              </a:prstGeom>
              <a:solidFill>
                <a:srgbClr val="33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2400"/>
              </a:p>
            </p:txBody>
          </p:sp>
          <p:sp>
            <p:nvSpPr>
              <p:cNvPr id="46101" name="Text Box 23"/>
              <p:cNvSpPr txBox="1">
                <a:spLocks noChangeArrowheads="1"/>
              </p:cNvSpPr>
              <p:nvPr/>
            </p:nvSpPr>
            <p:spPr bwMode="auto">
              <a:xfrm>
                <a:off x="720" y="1536"/>
                <a:ext cx="62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it-IT" sz="2400"/>
                  <a:t>Liquid</a:t>
                </a:r>
              </a:p>
            </p:txBody>
          </p:sp>
        </p:grpSp>
        <p:grpSp>
          <p:nvGrpSpPr>
            <p:cNvPr id="46086" name="Group 51"/>
            <p:cNvGrpSpPr>
              <a:grpSpLocks/>
            </p:cNvGrpSpPr>
            <p:nvPr/>
          </p:nvGrpSpPr>
          <p:grpSpPr bwMode="auto">
            <a:xfrm>
              <a:off x="2064" y="480"/>
              <a:ext cx="3678" cy="1354"/>
              <a:chOff x="2236" y="480"/>
              <a:chExt cx="3678" cy="1354"/>
            </a:xfrm>
          </p:grpSpPr>
          <p:grpSp>
            <p:nvGrpSpPr>
              <p:cNvPr id="46087" name="Group 13"/>
              <p:cNvGrpSpPr>
                <a:grpSpLocks noChangeAspect="1"/>
              </p:cNvGrpSpPr>
              <p:nvPr/>
            </p:nvGrpSpPr>
            <p:grpSpPr bwMode="auto">
              <a:xfrm>
                <a:off x="2236" y="480"/>
                <a:ext cx="3678" cy="1354"/>
                <a:chOff x="2098" y="484"/>
                <a:chExt cx="4592" cy="1694"/>
              </a:xfrm>
            </p:grpSpPr>
            <p:grpSp>
              <p:nvGrpSpPr>
                <p:cNvPr id="46093" name="Group 14"/>
                <p:cNvGrpSpPr>
                  <a:grpSpLocks noChangeAspect="1"/>
                </p:cNvGrpSpPr>
                <p:nvPr/>
              </p:nvGrpSpPr>
              <p:grpSpPr bwMode="auto">
                <a:xfrm>
                  <a:off x="3055" y="484"/>
                  <a:ext cx="1253" cy="1296"/>
                  <a:chOff x="3312" y="2496"/>
                  <a:chExt cx="1488" cy="1296"/>
                </a:xfrm>
              </p:grpSpPr>
              <p:sp>
                <p:nvSpPr>
                  <p:cNvPr id="46096" name="Rectangle 1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312" y="2496"/>
                    <a:ext cx="1488" cy="1296"/>
                  </a:xfrm>
                  <a:prstGeom prst="rect">
                    <a:avLst/>
                  </a:prstGeom>
                  <a:solidFill>
                    <a:srgbClr val="33CC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it-IT" sz="2400"/>
                  </a:p>
                </p:txBody>
              </p:sp>
              <p:sp>
                <p:nvSpPr>
                  <p:cNvPr id="46097" name="Freeform 16"/>
                  <p:cNvSpPr>
                    <a:spLocks noChangeAspect="1"/>
                  </p:cNvSpPr>
                  <p:nvPr/>
                </p:nvSpPr>
                <p:spPr bwMode="auto">
                  <a:xfrm>
                    <a:off x="3344" y="2544"/>
                    <a:ext cx="848" cy="720"/>
                  </a:xfrm>
                  <a:custGeom>
                    <a:avLst/>
                    <a:gdLst>
                      <a:gd name="T0" fmla="*/ 160 w 848"/>
                      <a:gd name="T1" fmla="*/ 544 h 720"/>
                      <a:gd name="T2" fmla="*/ 64 w 848"/>
                      <a:gd name="T3" fmla="*/ 352 h 720"/>
                      <a:gd name="T4" fmla="*/ 64 w 848"/>
                      <a:gd name="T5" fmla="*/ 64 h 720"/>
                      <a:gd name="T6" fmla="*/ 448 w 848"/>
                      <a:gd name="T7" fmla="*/ 64 h 720"/>
                      <a:gd name="T8" fmla="*/ 784 w 848"/>
                      <a:gd name="T9" fmla="*/ 64 h 720"/>
                      <a:gd name="T10" fmla="*/ 832 w 848"/>
                      <a:gd name="T11" fmla="*/ 448 h 720"/>
                      <a:gd name="T12" fmla="*/ 688 w 848"/>
                      <a:gd name="T13" fmla="*/ 688 h 720"/>
                      <a:gd name="T14" fmla="*/ 400 w 848"/>
                      <a:gd name="T15" fmla="*/ 640 h 720"/>
                      <a:gd name="T16" fmla="*/ 160 w 848"/>
                      <a:gd name="T17" fmla="*/ 544 h 720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848"/>
                      <a:gd name="T28" fmla="*/ 0 h 720"/>
                      <a:gd name="T29" fmla="*/ 848 w 848"/>
                      <a:gd name="T30" fmla="*/ 720 h 720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848" h="720">
                        <a:moveTo>
                          <a:pt x="160" y="544"/>
                        </a:moveTo>
                        <a:cubicBezTo>
                          <a:pt x="104" y="496"/>
                          <a:pt x="80" y="432"/>
                          <a:pt x="64" y="352"/>
                        </a:cubicBezTo>
                        <a:cubicBezTo>
                          <a:pt x="48" y="272"/>
                          <a:pt x="0" y="112"/>
                          <a:pt x="64" y="64"/>
                        </a:cubicBezTo>
                        <a:cubicBezTo>
                          <a:pt x="128" y="16"/>
                          <a:pt x="328" y="64"/>
                          <a:pt x="448" y="64"/>
                        </a:cubicBezTo>
                        <a:cubicBezTo>
                          <a:pt x="568" y="64"/>
                          <a:pt x="720" y="0"/>
                          <a:pt x="784" y="64"/>
                        </a:cubicBezTo>
                        <a:cubicBezTo>
                          <a:pt x="848" y="128"/>
                          <a:pt x="848" y="344"/>
                          <a:pt x="832" y="448"/>
                        </a:cubicBezTo>
                        <a:cubicBezTo>
                          <a:pt x="816" y="552"/>
                          <a:pt x="760" y="656"/>
                          <a:pt x="688" y="688"/>
                        </a:cubicBezTo>
                        <a:cubicBezTo>
                          <a:pt x="616" y="720"/>
                          <a:pt x="488" y="656"/>
                          <a:pt x="400" y="640"/>
                        </a:cubicBezTo>
                        <a:cubicBezTo>
                          <a:pt x="312" y="624"/>
                          <a:pt x="216" y="592"/>
                          <a:pt x="160" y="544"/>
                        </a:cubicBezTo>
                        <a:close/>
                      </a:path>
                    </a:pathLst>
                  </a:cu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GB"/>
                  </a:p>
                </p:txBody>
              </p:sp>
              <p:sp>
                <p:nvSpPr>
                  <p:cNvPr id="46098" name="Freeform 17"/>
                  <p:cNvSpPr>
                    <a:spLocks noChangeAspect="1"/>
                  </p:cNvSpPr>
                  <p:nvPr/>
                </p:nvSpPr>
                <p:spPr bwMode="auto">
                  <a:xfrm>
                    <a:off x="3360" y="3312"/>
                    <a:ext cx="960" cy="456"/>
                  </a:xfrm>
                  <a:custGeom>
                    <a:avLst/>
                    <a:gdLst>
                      <a:gd name="T0" fmla="*/ 40 w 960"/>
                      <a:gd name="T1" fmla="*/ 384 h 456"/>
                      <a:gd name="T2" fmla="*/ 88 w 960"/>
                      <a:gd name="T3" fmla="*/ 48 h 456"/>
                      <a:gd name="T4" fmla="*/ 520 w 960"/>
                      <a:gd name="T5" fmla="*/ 96 h 456"/>
                      <a:gd name="T6" fmla="*/ 904 w 960"/>
                      <a:gd name="T7" fmla="*/ 288 h 456"/>
                      <a:gd name="T8" fmla="*/ 856 w 960"/>
                      <a:gd name="T9" fmla="*/ 432 h 456"/>
                      <a:gd name="T10" fmla="*/ 328 w 960"/>
                      <a:gd name="T11" fmla="*/ 432 h 456"/>
                      <a:gd name="T12" fmla="*/ 40 w 960"/>
                      <a:gd name="T13" fmla="*/ 384 h 45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960"/>
                      <a:gd name="T22" fmla="*/ 0 h 456"/>
                      <a:gd name="T23" fmla="*/ 960 w 960"/>
                      <a:gd name="T24" fmla="*/ 456 h 45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960" h="456">
                        <a:moveTo>
                          <a:pt x="40" y="384"/>
                        </a:moveTo>
                        <a:cubicBezTo>
                          <a:pt x="0" y="320"/>
                          <a:pt x="8" y="96"/>
                          <a:pt x="88" y="48"/>
                        </a:cubicBezTo>
                        <a:cubicBezTo>
                          <a:pt x="168" y="0"/>
                          <a:pt x="384" y="56"/>
                          <a:pt x="520" y="96"/>
                        </a:cubicBezTo>
                        <a:cubicBezTo>
                          <a:pt x="656" y="136"/>
                          <a:pt x="848" y="232"/>
                          <a:pt x="904" y="288"/>
                        </a:cubicBezTo>
                        <a:cubicBezTo>
                          <a:pt x="960" y="344"/>
                          <a:pt x="952" y="408"/>
                          <a:pt x="856" y="432"/>
                        </a:cubicBezTo>
                        <a:cubicBezTo>
                          <a:pt x="760" y="456"/>
                          <a:pt x="456" y="440"/>
                          <a:pt x="328" y="432"/>
                        </a:cubicBezTo>
                        <a:cubicBezTo>
                          <a:pt x="200" y="424"/>
                          <a:pt x="80" y="448"/>
                          <a:pt x="40" y="384"/>
                        </a:cubicBezTo>
                        <a:close/>
                      </a:path>
                    </a:pathLst>
                  </a:cu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GB"/>
                  </a:p>
                </p:txBody>
              </p:sp>
              <p:sp>
                <p:nvSpPr>
                  <p:cNvPr id="46099" name="Freeform 18"/>
                  <p:cNvSpPr>
                    <a:spLocks noChangeAspect="1"/>
                  </p:cNvSpPr>
                  <p:nvPr/>
                </p:nvSpPr>
                <p:spPr bwMode="auto">
                  <a:xfrm>
                    <a:off x="4208" y="2752"/>
                    <a:ext cx="496" cy="984"/>
                  </a:xfrm>
                  <a:custGeom>
                    <a:avLst/>
                    <a:gdLst>
                      <a:gd name="T0" fmla="*/ 16 w 496"/>
                      <a:gd name="T1" fmla="*/ 656 h 984"/>
                      <a:gd name="T2" fmla="*/ 64 w 496"/>
                      <a:gd name="T3" fmla="*/ 368 h 984"/>
                      <a:gd name="T4" fmla="*/ 208 w 496"/>
                      <a:gd name="T5" fmla="*/ 80 h 984"/>
                      <a:gd name="T6" fmla="*/ 400 w 496"/>
                      <a:gd name="T7" fmla="*/ 80 h 984"/>
                      <a:gd name="T8" fmla="*/ 496 w 496"/>
                      <a:gd name="T9" fmla="*/ 560 h 984"/>
                      <a:gd name="T10" fmla="*/ 400 w 496"/>
                      <a:gd name="T11" fmla="*/ 944 h 984"/>
                      <a:gd name="T12" fmla="*/ 160 w 496"/>
                      <a:gd name="T13" fmla="*/ 800 h 984"/>
                      <a:gd name="T14" fmla="*/ 16 w 496"/>
                      <a:gd name="T15" fmla="*/ 656 h 98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496"/>
                      <a:gd name="T25" fmla="*/ 0 h 984"/>
                      <a:gd name="T26" fmla="*/ 496 w 496"/>
                      <a:gd name="T27" fmla="*/ 984 h 98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496" h="984">
                        <a:moveTo>
                          <a:pt x="16" y="656"/>
                        </a:moveTo>
                        <a:cubicBezTo>
                          <a:pt x="0" y="584"/>
                          <a:pt x="32" y="464"/>
                          <a:pt x="64" y="368"/>
                        </a:cubicBezTo>
                        <a:cubicBezTo>
                          <a:pt x="96" y="272"/>
                          <a:pt x="152" y="128"/>
                          <a:pt x="208" y="80"/>
                        </a:cubicBezTo>
                        <a:cubicBezTo>
                          <a:pt x="264" y="32"/>
                          <a:pt x="352" y="0"/>
                          <a:pt x="400" y="80"/>
                        </a:cubicBezTo>
                        <a:cubicBezTo>
                          <a:pt x="448" y="160"/>
                          <a:pt x="496" y="416"/>
                          <a:pt x="496" y="560"/>
                        </a:cubicBezTo>
                        <a:cubicBezTo>
                          <a:pt x="496" y="704"/>
                          <a:pt x="456" y="904"/>
                          <a:pt x="400" y="944"/>
                        </a:cubicBezTo>
                        <a:cubicBezTo>
                          <a:pt x="344" y="984"/>
                          <a:pt x="224" y="840"/>
                          <a:pt x="160" y="800"/>
                        </a:cubicBezTo>
                        <a:cubicBezTo>
                          <a:pt x="96" y="760"/>
                          <a:pt x="32" y="728"/>
                          <a:pt x="16" y="656"/>
                        </a:cubicBezTo>
                        <a:close/>
                      </a:path>
                    </a:pathLst>
                  </a:cu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GB"/>
                  </a:p>
                </p:txBody>
              </p:sp>
            </p:grpSp>
            <p:sp>
              <p:nvSpPr>
                <p:cNvPr id="46094" name="AutoShape 19"/>
                <p:cNvSpPr>
                  <a:spLocks noChangeAspect="1" noChangeArrowheads="1"/>
                </p:cNvSpPr>
                <p:nvPr/>
              </p:nvSpPr>
              <p:spPr bwMode="auto">
                <a:xfrm rot="-22083">
                  <a:off x="2098" y="923"/>
                  <a:ext cx="672" cy="336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it-IT" sz="2400"/>
                </a:p>
              </p:txBody>
            </p:sp>
            <p:sp>
              <p:nvSpPr>
                <p:cNvPr id="46095" name="Text Box 2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414" y="1814"/>
                  <a:ext cx="4276" cy="3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AU" altLang="it-IT" sz="2400" dirty="0"/>
                    <a:t>Gel: from solution to continuous network</a:t>
                  </a:r>
                </a:p>
              </p:txBody>
            </p:sp>
          </p:grpSp>
          <p:grpSp>
            <p:nvGrpSpPr>
              <p:cNvPr id="46088" name="Group 50"/>
              <p:cNvGrpSpPr>
                <a:grpSpLocks/>
              </p:cNvGrpSpPr>
              <p:nvPr/>
            </p:nvGrpSpPr>
            <p:grpSpPr bwMode="auto">
              <a:xfrm>
                <a:off x="3312" y="480"/>
                <a:ext cx="2583" cy="1114"/>
                <a:chOff x="3312" y="480"/>
                <a:chExt cx="2583" cy="1114"/>
              </a:xfrm>
            </p:grpSpPr>
            <p:sp>
              <p:nvSpPr>
                <p:cNvPr id="46089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4375" y="480"/>
                  <a:ext cx="1520" cy="4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NZ" altLang="it-IT" sz="2000" b="1" dirty="0"/>
                    <a:t>Crosslinked</a:t>
                  </a:r>
                  <a:endParaRPr lang="en-US" altLang="it-IT" sz="2000" b="1" dirty="0"/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it-IT" sz="2000" b="1" dirty="0"/>
                    <a:t>networks(</a:t>
                  </a:r>
                  <a:r>
                    <a:rPr lang="en-US" altLang="it-IT" sz="2000" b="1" dirty="0" err="1"/>
                    <a:t>microgels</a:t>
                  </a:r>
                  <a:r>
                    <a:rPr lang="en-US" altLang="it-IT" sz="2000" b="1" dirty="0"/>
                    <a:t>)</a:t>
                  </a:r>
                </a:p>
              </p:txBody>
            </p:sp>
            <p:sp>
              <p:nvSpPr>
                <p:cNvPr id="46090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4752" y="1152"/>
                  <a:ext cx="791" cy="4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NZ" altLang="it-IT" sz="2000" b="1"/>
                    <a:t>Catalysed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NZ" altLang="it-IT" sz="2000" b="1"/>
                    <a:t>solution</a:t>
                  </a:r>
                  <a:endParaRPr lang="en-US" altLang="it-IT" sz="2000" b="1"/>
                </a:p>
              </p:txBody>
            </p:sp>
            <p:sp>
              <p:nvSpPr>
                <p:cNvPr id="46091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3312" y="685"/>
                  <a:ext cx="1063" cy="13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6092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3940" y="1344"/>
                  <a:ext cx="860" cy="1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</p:grpSp>
      <p:sp>
        <p:nvSpPr>
          <p:cNvPr id="46084" name="Text Box 54"/>
          <p:cNvSpPr txBox="1">
            <a:spLocks noChangeArrowheads="1"/>
          </p:cNvSpPr>
          <p:nvPr/>
        </p:nvSpPr>
        <p:spPr bwMode="auto">
          <a:xfrm>
            <a:off x="0" y="3125788"/>
            <a:ext cx="891540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it-IT" sz="2400" b="1" u="sng" dirty="0"/>
              <a:t>GELATION</a:t>
            </a:r>
            <a:r>
              <a:rPr lang="it-IT" altLang="it-IT" sz="2400" b="1" dirty="0"/>
              <a:t>: </a:t>
            </a:r>
            <a:r>
              <a:rPr lang="en-US" altLang="it-IT" sz="2400" dirty="0"/>
              <a:t>Covalent bonds start to connect the linear chains, forming regions of three-dimensional network</a:t>
            </a:r>
            <a:r>
              <a:rPr lang="it-IT" altLang="it-IT" sz="2400" dirty="0"/>
              <a:t>.</a:t>
            </a:r>
          </a:p>
          <a:p>
            <a:pPr marL="342900" indent="-342900" eaLnBrk="1" hangingPunct="1">
              <a:spcBef>
                <a:spcPct val="30000"/>
              </a:spcBef>
            </a:pPr>
            <a:r>
              <a:rPr lang="en-US" altLang="it-IT" sz="2400" dirty="0"/>
              <a:t>The resin turns from liquid to rubbery. </a:t>
            </a:r>
          </a:p>
          <a:p>
            <a:pPr marL="342900" indent="-342900" eaLnBrk="1" hangingPunct="1">
              <a:spcBef>
                <a:spcPct val="30000"/>
              </a:spcBef>
            </a:pPr>
            <a:r>
              <a:rPr lang="en-US" altLang="it-IT" sz="2400" dirty="0"/>
              <a:t>The rate of reaction is not affected by</a:t>
            </a:r>
          </a:p>
          <a:p>
            <a:pPr eaLnBrk="1" hangingPunct="1">
              <a:spcBef>
                <a:spcPct val="30000"/>
              </a:spcBef>
              <a:buNone/>
            </a:pPr>
            <a:r>
              <a:rPr lang="en-US" altLang="it-IT" sz="2400" dirty="0"/>
              <a:t>gelation</a:t>
            </a:r>
          </a:p>
          <a:p>
            <a:pPr marL="342900" indent="-342900" eaLnBrk="1" hangingPunct="1">
              <a:spcBef>
                <a:spcPct val="30000"/>
              </a:spcBef>
            </a:pPr>
            <a:r>
              <a:rPr lang="en-US" altLang="it-IT" sz="2400" dirty="0"/>
              <a:t>The viscosity dramatically increase, </a:t>
            </a:r>
          </a:p>
          <a:p>
            <a:pPr marL="342900" indent="-342900" eaLnBrk="1" hangingPunct="1">
              <a:spcBef>
                <a:spcPct val="30000"/>
              </a:spcBef>
            </a:pPr>
            <a:r>
              <a:rPr lang="en-US" altLang="it-IT" sz="2400" u="sng" dirty="0"/>
              <a:t>Flow capability of resin are lost</a:t>
            </a:r>
            <a:r>
              <a:rPr lang="en-US" altLang="it-IT" sz="2400" dirty="0"/>
              <a:t>. </a:t>
            </a:r>
            <a:endParaRPr lang="it-IT" altLang="it-IT" sz="2400" dirty="0"/>
          </a:p>
        </p:txBody>
      </p:sp>
      <p:sp>
        <p:nvSpPr>
          <p:cNvPr id="2" name="Figura a mano libera 1"/>
          <p:cNvSpPr/>
          <p:nvPr/>
        </p:nvSpPr>
        <p:spPr>
          <a:xfrm>
            <a:off x="4827181" y="1657145"/>
            <a:ext cx="170121" cy="235450"/>
          </a:xfrm>
          <a:custGeom>
            <a:avLst/>
            <a:gdLst>
              <a:gd name="connsiteX0" fmla="*/ 0 w 170121"/>
              <a:gd name="connsiteY0" fmla="*/ 235450 h 235450"/>
              <a:gd name="connsiteX1" fmla="*/ 10633 w 170121"/>
              <a:gd name="connsiteY1" fmla="*/ 150390 h 235450"/>
              <a:gd name="connsiteX2" fmla="*/ 42531 w 170121"/>
              <a:gd name="connsiteY2" fmla="*/ 129125 h 235450"/>
              <a:gd name="connsiteX3" fmla="*/ 106326 w 170121"/>
              <a:gd name="connsiteY3" fmla="*/ 107860 h 235450"/>
              <a:gd name="connsiteX4" fmla="*/ 159489 w 170121"/>
              <a:gd name="connsiteY4" fmla="*/ 65329 h 235450"/>
              <a:gd name="connsiteX5" fmla="*/ 170121 w 170121"/>
              <a:gd name="connsiteY5" fmla="*/ 33432 h 235450"/>
              <a:gd name="connsiteX6" fmla="*/ 159489 w 170121"/>
              <a:gd name="connsiteY6" fmla="*/ 12167 h 23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0121" h="235450">
                <a:moveTo>
                  <a:pt x="0" y="235450"/>
                </a:moveTo>
                <a:cubicBezTo>
                  <a:pt x="3544" y="207097"/>
                  <a:pt x="21" y="176920"/>
                  <a:pt x="10633" y="150390"/>
                </a:cubicBezTo>
                <a:cubicBezTo>
                  <a:pt x="15379" y="138525"/>
                  <a:pt x="30854" y="134315"/>
                  <a:pt x="42531" y="129125"/>
                </a:cubicBezTo>
                <a:cubicBezTo>
                  <a:pt x="63014" y="120021"/>
                  <a:pt x="106326" y="107860"/>
                  <a:pt x="106326" y="107860"/>
                </a:cubicBezTo>
                <a:cubicBezTo>
                  <a:pt x="120816" y="98200"/>
                  <a:pt x="149388" y="82165"/>
                  <a:pt x="159489" y="65329"/>
                </a:cubicBezTo>
                <a:cubicBezTo>
                  <a:pt x="165255" y="55719"/>
                  <a:pt x="166577" y="44064"/>
                  <a:pt x="170121" y="33432"/>
                </a:cubicBezTo>
                <a:cubicBezTo>
                  <a:pt x="158368" y="-1828"/>
                  <a:pt x="159489" y="-9674"/>
                  <a:pt x="159489" y="1216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igura a mano libera 23"/>
          <p:cNvSpPr/>
          <p:nvPr/>
        </p:nvSpPr>
        <p:spPr>
          <a:xfrm>
            <a:off x="5204426" y="1702184"/>
            <a:ext cx="170121" cy="235450"/>
          </a:xfrm>
          <a:custGeom>
            <a:avLst/>
            <a:gdLst>
              <a:gd name="connsiteX0" fmla="*/ 0 w 170121"/>
              <a:gd name="connsiteY0" fmla="*/ 235450 h 235450"/>
              <a:gd name="connsiteX1" fmla="*/ 10633 w 170121"/>
              <a:gd name="connsiteY1" fmla="*/ 150390 h 235450"/>
              <a:gd name="connsiteX2" fmla="*/ 42531 w 170121"/>
              <a:gd name="connsiteY2" fmla="*/ 129125 h 235450"/>
              <a:gd name="connsiteX3" fmla="*/ 106326 w 170121"/>
              <a:gd name="connsiteY3" fmla="*/ 107860 h 235450"/>
              <a:gd name="connsiteX4" fmla="*/ 159489 w 170121"/>
              <a:gd name="connsiteY4" fmla="*/ 65329 h 235450"/>
              <a:gd name="connsiteX5" fmla="*/ 170121 w 170121"/>
              <a:gd name="connsiteY5" fmla="*/ 33432 h 235450"/>
              <a:gd name="connsiteX6" fmla="*/ 159489 w 170121"/>
              <a:gd name="connsiteY6" fmla="*/ 12167 h 23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0121" h="235450">
                <a:moveTo>
                  <a:pt x="0" y="235450"/>
                </a:moveTo>
                <a:cubicBezTo>
                  <a:pt x="3544" y="207097"/>
                  <a:pt x="21" y="176920"/>
                  <a:pt x="10633" y="150390"/>
                </a:cubicBezTo>
                <a:cubicBezTo>
                  <a:pt x="15379" y="138525"/>
                  <a:pt x="30854" y="134315"/>
                  <a:pt x="42531" y="129125"/>
                </a:cubicBezTo>
                <a:cubicBezTo>
                  <a:pt x="63014" y="120021"/>
                  <a:pt x="106326" y="107860"/>
                  <a:pt x="106326" y="107860"/>
                </a:cubicBezTo>
                <a:cubicBezTo>
                  <a:pt x="120816" y="98200"/>
                  <a:pt x="149388" y="82165"/>
                  <a:pt x="159489" y="65329"/>
                </a:cubicBezTo>
                <a:cubicBezTo>
                  <a:pt x="165255" y="55719"/>
                  <a:pt x="166577" y="44064"/>
                  <a:pt x="170121" y="33432"/>
                </a:cubicBezTo>
                <a:cubicBezTo>
                  <a:pt x="158368" y="-1828"/>
                  <a:pt x="159489" y="-9674"/>
                  <a:pt x="159489" y="1216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igura a mano libera 24"/>
          <p:cNvSpPr/>
          <p:nvPr/>
        </p:nvSpPr>
        <p:spPr>
          <a:xfrm flipV="1">
            <a:off x="5481228" y="1423784"/>
            <a:ext cx="45719" cy="430800"/>
          </a:xfrm>
          <a:custGeom>
            <a:avLst/>
            <a:gdLst>
              <a:gd name="connsiteX0" fmla="*/ 0 w 170121"/>
              <a:gd name="connsiteY0" fmla="*/ 235450 h 235450"/>
              <a:gd name="connsiteX1" fmla="*/ 10633 w 170121"/>
              <a:gd name="connsiteY1" fmla="*/ 150390 h 235450"/>
              <a:gd name="connsiteX2" fmla="*/ 42531 w 170121"/>
              <a:gd name="connsiteY2" fmla="*/ 129125 h 235450"/>
              <a:gd name="connsiteX3" fmla="*/ 106326 w 170121"/>
              <a:gd name="connsiteY3" fmla="*/ 107860 h 235450"/>
              <a:gd name="connsiteX4" fmla="*/ 159489 w 170121"/>
              <a:gd name="connsiteY4" fmla="*/ 65329 h 235450"/>
              <a:gd name="connsiteX5" fmla="*/ 170121 w 170121"/>
              <a:gd name="connsiteY5" fmla="*/ 33432 h 235450"/>
              <a:gd name="connsiteX6" fmla="*/ 159489 w 170121"/>
              <a:gd name="connsiteY6" fmla="*/ 12167 h 23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0121" h="235450">
                <a:moveTo>
                  <a:pt x="0" y="235450"/>
                </a:moveTo>
                <a:cubicBezTo>
                  <a:pt x="3544" y="207097"/>
                  <a:pt x="21" y="176920"/>
                  <a:pt x="10633" y="150390"/>
                </a:cubicBezTo>
                <a:cubicBezTo>
                  <a:pt x="15379" y="138525"/>
                  <a:pt x="30854" y="134315"/>
                  <a:pt x="42531" y="129125"/>
                </a:cubicBezTo>
                <a:cubicBezTo>
                  <a:pt x="63014" y="120021"/>
                  <a:pt x="106326" y="107860"/>
                  <a:pt x="106326" y="107860"/>
                </a:cubicBezTo>
                <a:cubicBezTo>
                  <a:pt x="120816" y="98200"/>
                  <a:pt x="149388" y="82165"/>
                  <a:pt x="159489" y="65329"/>
                </a:cubicBezTo>
                <a:cubicBezTo>
                  <a:pt x="165255" y="55719"/>
                  <a:pt x="166577" y="44064"/>
                  <a:pt x="170121" y="33432"/>
                </a:cubicBezTo>
                <a:cubicBezTo>
                  <a:pt x="158368" y="-1828"/>
                  <a:pt x="159489" y="-9674"/>
                  <a:pt x="159489" y="1216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igura a mano libera 25"/>
          <p:cNvSpPr/>
          <p:nvPr/>
        </p:nvSpPr>
        <p:spPr>
          <a:xfrm>
            <a:off x="5356826" y="1854584"/>
            <a:ext cx="170121" cy="235450"/>
          </a:xfrm>
          <a:custGeom>
            <a:avLst/>
            <a:gdLst>
              <a:gd name="connsiteX0" fmla="*/ 0 w 170121"/>
              <a:gd name="connsiteY0" fmla="*/ 235450 h 235450"/>
              <a:gd name="connsiteX1" fmla="*/ 10633 w 170121"/>
              <a:gd name="connsiteY1" fmla="*/ 150390 h 235450"/>
              <a:gd name="connsiteX2" fmla="*/ 42531 w 170121"/>
              <a:gd name="connsiteY2" fmla="*/ 129125 h 235450"/>
              <a:gd name="connsiteX3" fmla="*/ 106326 w 170121"/>
              <a:gd name="connsiteY3" fmla="*/ 107860 h 235450"/>
              <a:gd name="connsiteX4" fmla="*/ 159489 w 170121"/>
              <a:gd name="connsiteY4" fmla="*/ 65329 h 235450"/>
              <a:gd name="connsiteX5" fmla="*/ 170121 w 170121"/>
              <a:gd name="connsiteY5" fmla="*/ 33432 h 235450"/>
              <a:gd name="connsiteX6" fmla="*/ 159489 w 170121"/>
              <a:gd name="connsiteY6" fmla="*/ 12167 h 23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0121" h="235450">
                <a:moveTo>
                  <a:pt x="0" y="235450"/>
                </a:moveTo>
                <a:cubicBezTo>
                  <a:pt x="3544" y="207097"/>
                  <a:pt x="21" y="176920"/>
                  <a:pt x="10633" y="150390"/>
                </a:cubicBezTo>
                <a:cubicBezTo>
                  <a:pt x="15379" y="138525"/>
                  <a:pt x="30854" y="134315"/>
                  <a:pt x="42531" y="129125"/>
                </a:cubicBezTo>
                <a:cubicBezTo>
                  <a:pt x="63014" y="120021"/>
                  <a:pt x="106326" y="107860"/>
                  <a:pt x="106326" y="107860"/>
                </a:cubicBezTo>
                <a:cubicBezTo>
                  <a:pt x="120816" y="98200"/>
                  <a:pt x="149388" y="82165"/>
                  <a:pt x="159489" y="65329"/>
                </a:cubicBezTo>
                <a:cubicBezTo>
                  <a:pt x="165255" y="55719"/>
                  <a:pt x="166577" y="44064"/>
                  <a:pt x="170121" y="33432"/>
                </a:cubicBezTo>
                <a:cubicBezTo>
                  <a:pt x="158368" y="-1828"/>
                  <a:pt x="159489" y="-9674"/>
                  <a:pt x="159489" y="1216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24"/>
          <p:cNvSpPr txBox="1">
            <a:spLocks noChangeArrowheads="1"/>
          </p:cNvSpPr>
          <p:nvPr/>
        </p:nvSpPr>
        <p:spPr bwMode="auto">
          <a:xfrm>
            <a:off x="304800" y="828675"/>
            <a:ext cx="8299450" cy="496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just" eaLnBrk="1" hangingPunct="1"/>
            <a:r>
              <a:rPr lang="it-IT" altLang="it-IT" sz="2400" b="1" dirty="0"/>
              <a:t> </a:t>
            </a:r>
            <a:r>
              <a:rPr lang="it-IT" altLang="it-IT" sz="2400" dirty="0" err="1"/>
              <a:t>Vitrification</a:t>
            </a:r>
            <a:r>
              <a:rPr lang="it-IT" altLang="it-IT" sz="2400" dirty="0"/>
              <a:t> o</a:t>
            </a:r>
            <a:r>
              <a:rPr lang="en-US" altLang="it-IT" sz="2400" dirty="0" err="1"/>
              <a:t>ccurs</a:t>
            </a:r>
            <a:r>
              <a:rPr lang="en-US" altLang="it-IT" sz="2400" dirty="0"/>
              <a:t> when the glass transition temperature of the polymerizing resin exceeds the cure temperature of the resin.</a:t>
            </a:r>
            <a:endParaRPr lang="it-IT" altLang="it-IT" sz="2400" dirty="0"/>
          </a:p>
          <a:p>
            <a:pPr algn="just" eaLnBrk="1" hangingPunct="1"/>
            <a:r>
              <a:rPr lang="it-IT" altLang="it-IT" sz="2400" dirty="0"/>
              <a:t> </a:t>
            </a:r>
            <a:r>
              <a:rPr lang="en-US" altLang="it-IT" sz="2400" dirty="0"/>
              <a:t>The cure rate is significantly reduced, and further cross-linking occurs at a dramatically lower rate under the control of diffusion of molecules through the three-dimensional network. </a:t>
            </a:r>
            <a:endParaRPr lang="it-IT" altLang="it-IT" sz="2400" dirty="0"/>
          </a:p>
          <a:p>
            <a:pPr algn="just" eaLnBrk="1" hangingPunct="1"/>
            <a:r>
              <a:rPr lang="it-IT" altLang="it-IT" sz="2400" dirty="0"/>
              <a:t> </a:t>
            </a:r>
            <a:r>
              <a:rPr lang="en-US" altLang="it-IT" sz="2400" dirty="0"/>
              <a:t>The final physical state depends on the cure temperature</a:t>
            </a:r>
            <a:r>
              <a:rPr lang="it-IT" altLang="it-IT" sz="2400" dirty="0"/>
              <a:t>.</a:t>
            </a:r>
          </a:p>
          <a:p>
            <a:pPr algn="just" eaLnBrk="1" hangingPunct="1"/>
            <a:r>
              <a:rPr lang="it-IT" altLang="it-IT" sz="2400" dirty="0"/>
              <a:t> </a:t>
            </a:r>
            <a:r>
              <a:rPr lang="it-IT" altLang="it-IT" sz="2400" dirty="0" err="1"/>
              <a:t>Vitrification</a:t>
            </a:r>
            <a:r>
              <a:rPr lang="it-IT" altLang="it-IT" sz="2400" dirty="0"/>
              <a:t> g</a:t>
            </a:r>
            <a:r>
              <a:rPr lang="en-US" altLang="it-IT" sz="2400" dirty="0" err="1"/>
              <a:t>ives</a:t>
            </a:r>
            <a:r>
              <a:rPr lang="en-US" altLang="it-IT" sz="2400" dirty="0"/>
              <a:t> poor deformability and </a:t>
            </a:r>
            <a:r>
              <a:rPr lang="en-US" altLang="it-IT" sz="2400" dirty="0">
                <a:solidFill>
                  <a:srgbClr val="FF0000"/>
                </a:solidFill>
              </a:rPr>
              <a:t>adequate stiffness </a:t>
            </a:r>
            <a:r>
              <a:rPr lang="en-US" altLang="it-IT" sz="2400" dirty="0"/>
              <a:t>to the material, so that it can be extracted from the molds. </a:t>
            </a:r>
          </a:p>
          <a:p>
            <a:pPr algn="just" eaLnBrk="1" hangingPunct="1"/>
            <a:r>
              <a:rPr lang="en-US" altLang="it-IT" sz="2400" dirty="0"/>
              <a:t>In some cases, the resin can be further hardened with subsequent thermal treatments in oven called </a:t>
            </a:r>
            <a:r>
              <a:rPr lang="en-US" altLang="it-IT" sz="2400" u="sng" dirty="0"/>
              <a:t>post-curing</a:t>
            </a:r>
            <a:r>
              <a:rPr lang="en-US" altLang="it-IT" sz="2400" dirty="0"/>
              <a:t>.</a:t>
            </a:r>
          </a:p>
          <a:p>
            <a:pPr algn="just" eaLnBrk="1" hangingPunct="1"/>
            <a:endParaRPr lang="en-US" altLang="it-IT" sz="2400" dirty="0"/>
          </a:p>
          <a:p>
            <a:pPr eaLnBrk="1" hangingPunct="1">
              <a:buFontTx/>
              <a:buNone/>
            </a:pPr>
            <a:endParaRPr lang="it-IT" altLang="it-IT" sz="2400" dirty="0"/>
          </a:p>
        </p:txBody>
      </p:sp>
      <p:sp>
        <p:nvSpPr>
          <p:cNvPr id="48130" name="Rectangle 25"/>
          <p:cNvSpPr>
            <a:spLocks noGrp="1" noChangeArrowheads="1"/>
          </p:cNvSpPr>
          <p:nvPr>
            <p:ph type="title"/>
          </p:nvPr>
        </p:nvSpPr>
        <p:spPr>
          <a:xfrm>
            <a:off x="358775" y="152400"/>
            <a:ext cx="8456613" cy="4572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400" b="1">
                <a:latin typeface="Tahoma" charset="0"/>
                <a:ea typeface="ＭＳ Ｐゴシック" charset="-128"/>
              </a:rPr>
              <a:t>Vitrification</a:t>
            </a:r>
            <a:endParaRPr lang="en-GB" altLang="it-IT" sz="2400" b="1">
              <a:latin typeface="Tahoma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343693" y="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>
                <a:latin typeface="Tahoma" charset="0"/>
                <a:ea typeface="ＭＳ Ｐゴシック" charset="-128"/>
              </a:rPr>
              <a:t>Matrix: key parameters</a:t>
            </a:r>
            <a:endParaRPr lang="en-GB" altLang="it-IT" sz="2800" b="1">
              <a:latin typeface="Tahoma" charset="0"/>
              <a:ea typeface="ＭＳ Ｐゴシック" charset="-128"/>
            </a:endParaRPr>
          </a:p>
        </p:txBody>
      </p:sp>
      <p:sp>
        <p:nvSpPr>
          <p:cNvPr id="50178" name="Text Box 7"/>
          <p:cNvSpPr txBox="1">
            <a:spLocks noChangeArrowheads="1"/>
          </p:cNvSpPr>
          <p:nvPr/>
        </p:nvSpPr>
        <p:spPr bwMode="auto">
          <a:xfrm>
            <a:off x="35496" y="820554"/>
            <a:ext cx="8856984" cy="54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u="sng" dirty="0" err="1"/>
              <a:t>Shelf</a:t>
            </a:r>
            <a:r>
              <a:rPr lang="it-IT" altLang="it-IT" sz="1800" b="1" u="sng" dirty="0"/>
              <a:t> life</a:t>
            </a:r>
            <a:r>
              <a:rPr lang="it-IT" altLang="it-IT" sz="1800" dirty="0"/>
              <a:t>: </a:t>
            </a:r>
            <a:r>
              <a:rPr lang="en-US" altLang="it-IT" sz="1800" dirty="0"/>
              <a:t>time during which the matrix can be stored in specific environmental conditions (often at low temperature) retaining all the requirements of workability and performance </a:t>
            </a:r>
          </a:p>
          <a:p>
            <a:pPr algn="just" eaLnBrk="1" hangingPunct="1">
              <a:spcBef>
                <a:spcPct val="50000"/>
              </a:spcBef>
              <a:buNone/>
            </a:pPr>
            <a:r>
              <a:rPr lang="it-IT" altLang="it-IT" sz="1800" b="1" u="sng" dirty="0" err="1"/>
              <a:t>Pot</a:t>
            </a:r>
            <a:r>
              <a:rPr lang="it-IT" altLang="it-IT" sz="1800" b="1" u="sng" dirty="0"/>
              <a:t> life or Working life </a:t>
            </a:r>
            <a:r>
              <a:rPr lang="it-IT" altLang="it-IT" sz="1800" dirty="0"/>
              <a:t>: </a:t>
            </a:r>
            <a:r>
              <a:rPr lang="en-US" altLang="it-IT" sz="1800" dirty="0"/>
              <a:t>time during which the properties of the matrix remain suitable for use </a:t>
            </a:r>
            <a:r>
              <a:rPr lang="en-US" altLang="it-IT" sz="1800" u="sng" dirty="0"/>
              <a:t>after mixing all components </a:t>
            </a:r>
            <a:r>
              <a:rPr lang="en-US" altLang="it-IT" sz="1800" dirty="0"/>
              <a:t>(hardeners or catalysts or initiators). Resin flow with the required viscosity can occur before this time limit</a:t>
            </a:r>
          </a:p>
          <a:p>
            <a:pPr algn="just" eaLnBrk="1" hangingPunct="1">
              <a:spcBef>
                <a:spcPct val="50000"/>
              </a:spcBef>
              <a:buNone/>
            </a:pPr>
            <a:r>
              <a:rPr lang="it-IT" altLang="it-IT" sz="1800" b="1" u="sng" dirty="0" err="1"/>
              <a:t>Mechanical</a:t>
            </a:r>
            <a:r>
              <a:rPr lang="it-IT" altLang="it-IT" sz="1800" b="1" u="sng" dirty="0"/>
              <a:t> Life or Out Life:</a:t>
            </a:r>
            <a:r>
              <a:rPr lang="en-US" altLang="it-IT" sz="1800" b="1" u="sng" dirty="0"/>
              <a:t> </a:t>
            </a:r>
            <a:r>
              <a:rPr lang="en-US" altLang="it-IT" sz="1800" dirty="0"/>
              <a:t>Fibers already impregnated by the resin are usually purchased: the so called prepregs. All resin components are pre-mixed and resins (prepregs) is stored at very low temperature (-20 °C). It is the time during which the properties of the matrix remain suitable for further processing.</a:t>
            </a:r>
            <a:endParaRPr lang="it-IT" altLang="it-IT" sz="1800" dirty="0"/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u="sng" dirty="0" err="1"/>
              <a:t>Viscosity</a:t>
            </a:r>
            <a:r>
              <a:rPr lang="it-IT" altLang="it-IT" sz="1800" dirty="0"/>
              <a:t> of the </a:t>
            </a:r>
            <a:r>
              <a:rPr lang="it-IT" altLang="it-IT" sz="1800" dirty="0" err="1"/>
              <a:t>uncured</a:t>
            </a:r>
            <a:r>
              <a:rPr lang="it-IT" altLang="it-IT" sz="1800" dirty="0"/>
              <a:t> </a:t>
            </a:r>
            <a:r>
              <a:rPr lang="it-IT" altLang="it-IT" sz="1800" dirty="0" err="1"/>
              <a:t>resin</a:t>
            </a:r>
            <a:r>
              <a:rPr lang="it-IT" altLang="it-IT" sz="1800" dirty="0"/>
              <a:t>: </a:t>
            </a:r>
            <a:r>
              <a:rPr lang="it-IT" altLang="it-IT" sz="1800" dirty="0" err="1"/>
              <a:t>it</a:t>
            </a:r>
            <a:r>
              <a:rPr lang="it-IT" altLang="it-IT" sz="1800" dirty="0"/>
              <a:t> </a:t>
            </a:r>
            <a:r>
              <a:rPr lang="it-IT" altLang="it-IT" sz="1800" dirty="0" err="1"/>
              <a:t>decreases</a:t>
            </a:r>
            <a:r>
              <a:rPr lang="it-IT" altLang="it-IT" sz="1800" dirty="0"/>
              <a:t> with temperature and </a:t>
            </a:r>
            <a:r>
              <a:rPr lang="it-IT" altLang="it-IT" sz="1800" dirty="0" err="1"/>
              <a:t>increases</a:t>
            </a:r>
            <a:r>
              <a:rPr lang="it-IT" altLang="it-IT" sz="1800" dirty="0"/>
              <a:t> </a:t>
            </a:r>
            <a:r>
              <a:rPr lang="it-IT" altLang="it-IT" sz="1800" dirty="0" err="1"/>
              <a:t>as</a:t>
            </a:r>
            <a:r>
              <a:rPr lang="it-IT" altLang="it-IT" sz="1800" dirty="0"/>
              <a:t> reaction progresses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u="sng" dirty="0"/>
              <a:t>Glass </a:t>
            </a:r>
            <a:r>
              <a:rPr lang="it-IT" altLang="it-IT" sz="1800" b="1" u="sng" dirty="0" err="1"/>
              <a:t>Transition</a:t>
            </a:r>
            <a:r>
              <a:rPr lang="it-IT" altLang="it-IT" sz="1800" b="1" u="sng" dirty="0"/>
              <a:t> Temperature (T</a:t>
            </a:r>
            <a:r>
              <a:rPr lang="it-IT" altLang="it-IT" sz="1800" b="1" u="sng" baseline="-25000" dirty="0"/>
              <a:t>g</a:t>
            </a:r>
            <a:r>
              <a:rPr lang="it-IT" altLang="it-IT" sz="1800" b="1" u="sng" dirty="0"/>
              <a:t>)</a:t>
            </a:r>
            <a:r>
              <a:rPr lang="it-IT" altLang="it-IT" sz="1800" dirty="0"/>
              <a:t>: </a:t>
            </a:r>
            <a:r>
              <a:rPr lang="en-US" altLang="it-IT" sz="1800" dirty="0"/>
              <a:t>temperature above which the resin passes from a rigid glassy state to a semi-flexible material. A resin may never be used at temperatures above the </a:t>
            </a:r>
            <a:r>
              <a:rPr lang="en-US" altLang="it-IT" sz="1800" dirty="0" err="1"/>
              <a:t>Tg</a:t>
            </a:r>
            <a:r>
              <a:rPr lang="en-US" altLang="it-IT" sz="1800" dirty="0"/>
              <a:t> unless its service life is very short (</a:t>
            </a:r>
            <a:r>
              <a:rPr lang="en-US" altLang="it-IT" sz="1800" dirty="0" err="1"/>
              <a:t>eg</a:t>
            </a:r>
            <a:r>
              <a:rPr lang="en-US" altLang="it-IT" sz="1800" dirty="0"/>
              <a:t>. Nozzle of a rocket)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u="sng" dirty="0"/>
              <a:t>Cure time</a:t>
            </a:r>
            <a:r>
              <a:rPr lang="it-IT" altLang="it-IT" sz="1800" dirty="0"/>
              <a:t>:</a:t>
            </a:r>
            <a:r>
              <a:rPr lang="en-US" altLang="it-IT" sz="1800" dirty="0"/>
              <a:t> for thermosetting resins is the time required for the polymerization reaction (curing) until the required </a:t>
            </a:r>
            <a:r>
              <a:rPr lang="en-US" altLang="it-IT" sz="1800" dirty="0" err="1"/>
              <a:t>Tg</a:t>
            </a:r>
            <a:r>
              <a:rPr lang="en-US" altLang="it-IT" sz="1800" dirty="0"/>
              <a:t> is achieved. In general, the high </a:t>
            </a:r>
            <a:r>
              <a:rPr lang="en-US" altLang="it-IT" sz="1800" dirty="0" err="1"/>
              <a:t>Tg</a:t>
            </a:r>
            <a:r>
              <a:rPr lang="en-US" altLang="it-IT" sz="1800" dirty="0"/>
              <a:t> resins have also longer cure times.</a:t>
            </a:r>
            <a:r>
              <a:rPr lang="it-IT" altLang="it-IT" sz="1800" dirty="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28613"/>
            <a:ext cx="8001000" cy="558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altLang="it-IT" sz="2800" b="1">
                <a:latin typeface="Tahoma" charset="0"/>
                <a:ea typeface="ＭＳ Ｐゴシック" charset="-128"/>
              </a:rPr>
              <a:t>Glass Transition Temperature</a:t>
            </a:r>
          </a:p>
        </p:txBody>
      </p:sp>
      <p:sp>
        <p:nvSpPr>
          <p:cNvPr id="5222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85750" y="1182688"/>
            <a:ext cx="8534400" cy="5342656"/>
          </a:xfrm>
        </p:spPr>
        <p:txBody>
          <a:bodyPr/>
          <a:lstStyle/>
          <a:p>
            <a:pPr algn="just">
              <a:spcBef>
                <a:spcPct val="50000"/>
              </a:spcBef>
            </a:pPr>
            <a:r>
              <a:rPr lang="it-IT" altLang="it-IT" sz="2000" b="1" dirty="0">
                <a:ea typeface="ＭＳ Ｐゴシック" charset="-128"/>
              </a:rPr>
              <a:t>GLASS TRANSITION TEMPERATURE (Tg)</a:t>
            </a:r>
            <a:r>
              <a:rPr lang="it-IT" altLang="it-IT" sz="2000" dirty="0">
                <a:ea typeface="ＭＳ Ｐゴシック" charset="-128"/>
              </a:rPr>
              <a:t>: </a:t>
            </a:r>
            <a:r>
              <a:rPr lang="en-US" altLang="it-IT" sz="2000" dirty="0">
                <a:ea typeface="ＭＳ Ｐゴシック" charset="-128"/>
              </a:rPr>
              <a:t>temperature at which a polymer, upon cooling, undergoes, the transformation from a rubbery state to a rigid state (the molecular mobility of 50-100 segments of the main chain is frozen). </a:t>
            </a:r>
            <a:endParaRPr lang="it-IT" altLang="it-IT" sz="2000" dirty="0">
              <a:ea typeface="ＭＳ Ｐゴシック" charset="-128"/>
            </a:endParaRPr>
          </a:p>
          <a:p>
            <a:pPr algn="just">
              <a:spcBef>
                <a:spcPct val="50000"/>
              </a:spcBef>
            </a:pPr>
            <a:r>
              <a:rPr lang="en-US" altLang="it-IT" sz="2000" dirty="0">
                <a:ea typeface="ＭＳ Ｐゴシック" charset="-128"/>
              </a:rPr>
              <a:t>The glass transition involves the amorphous phase of the polymer and is due to the reduction of mobility of macromolecular chains with decreasing temperature.</a:t>
            </a:r>
            <a:endParaRPr lang="it-IT" altLang="it-IT" sz="2000" dirty="0">
              <a:ea typeface="ＭＳ Ｐゴシック" charset="-128"/>
            </a:endParaRPr>
          </a:p>
          <a:p>
            <a:pPr algn="just">
              <a:spcBef>
                <a:spcPct val="50000"/>
              </a:spcBef>
            </a:pPr>
            <a:r>
              <a:rPr lang="it-IT" altLang="it-IT" sz="2000" dirty="0">
                <a:ea typeface="ＭＳ Ｐゴシック" charset="-128"/>
              </a:rPr>
              <a:t>For T&gt;T</a:t>
            </a:r>
            <a:r>
              <a:rPr lang="it-IT" altLang="it-IT" sz="2000" baseline="-25000" dirty="0">
                <a:ea typeface="ＭＳ Ｐゴシック" charset="-128"/>
              </a:rPr>
              <a:t>g</a:t>
            </a:r>
            <a:r>
              <a:rPr lang="it-IT" altLang="it-IT" sz="2000" dirty="0">
                <a:ea typeface="ＭＳ Ｐゴシック" charset="-128"/>
              </a:rPr>
              <a:t> </a:t>
            </a:r>
            <a:r>
              <a:rPr lang="en-US" altLang="it-IT" sz="2000" dirty="0">
                <a:ea typeface="ＭＳ Ｐゴシック" charset="-128"/>
              </a:rPr>
              <a:t>the polymer structure remains intact, but the crosslinks are no longer frozen in their positions: </a:t>
            </a:r>
            <a:r>
              <a:rPr lang="en-US" altLang="it-IT" sz="2000" u="sng" dirty="0">
                <a:ea typeface="ＭＳ Ｐゴシック" charset="-128"/>
              </a:rPr>
              <a:t>rotational mobility of molecules is allowed</a:t>
            </a:r>
            <a:r>
              <a:rPr lang="en-US" altLang="it-IT" sz="2000" dirty="0">
                <a:ea typeface="ＭＳ Ｐゴシック" charset="-128"/>
              </a:rPr>
              <a:t>. </a:t>
            </a:r>
            <a:endParaRPr lang="it-IT" altLang="it-IT" sz="2000" dirty="0">
              <a:ea typeface="ＭＳ Ｐゴシック" charset="-128"/>
            </a:endParaRPr>
          </a:p>
          <a:p>
            <a:pPr algn="just">
              <a:spcBef>
                <a:spcPct val="50000"/>
              </a:spcBef>
            </a:pPr>
            <a:r>
              <a:rPr lang="en-US" altLang="it-IT" sz="2000" dirty="0">
                <a:ea typeface="ＭＳ Ｐゴシック" charset="-128"/>
              </a:rPr>
              <a:t>A thermosetting resin should never be used at T&gt;</a:t>
            </a:r>
            <a:r>
              <a:rPr lang="en-US" altLang="it-IT" sz="2000" dirty="0" err="1">
                <a:ea typeface="ＭＳ Ｐゴシック" charset="-128"/>
              </a:rPr>
              <a:t>Tg</a:t>
            </a:r>
            <a:r>
              <a:rPr lang="en-US" altLang="it-IT" sz="2000" dirty="0">
                <a:ea typeface="ＭＳ Ｐゴシック" charset="-128"/>
              </a:rPr>
              <a:t> unless its service life is very short.</a:t>
            </a:r>
          </a:p>
          <a:p>
            <a:pPr algn="just">
              <a:spcBef>
                <a:spcPct val="50000"/>
              </a:spcBef>
            </a:pPr>
            <a:r>
              <a:rPr lang="en-US" altLang="it-IT" sz="2000" dirty="0">
                <a:ea typeface="ＭＳ Ｐゴシック" charset="-128"/>
              </a:rPr>
              <a:t>As a practical rule, the glass transition temperature </a:t>
            </a:r>
            <a:r>
              <a:rPr lang="en-US" altLang="it-IT" sz="2000" dirty="0" err="1">
                <a:ea typeface="ＭＳ Ｐゴシック" charset="-128"/>
              </a:rPr>
              <a:t>Tg</a:t>
            </a:r>
            <a:r>
              <a:rPr lang="en-US" altLang="it-IT" sz="2000" dirty="0">
                <a:ea typeface="ＭＳ Ｐゴシック" charset="-128"/>
              </a:rPr>
              <a:t> should be at least 50°C higher than the service temperature of the components. If the matrix absorbs easily moisture (and therefore its </a:t>
            </a:r>
            <a:r>
              <a:rPr lang="en-US" altLang="it-IT" sz="2000" dirty="0" err="1">
                <a:ea typeface="ＭＳ Ｐゴシック" charset="-128"/>
              </a:rPr>
              <a:t>Tg</a:t>
            </a:r>
            <a:r>
              <a:rPr lang="en-US" altLang="it-IT" sz="2000" dirty="0">
                <a:ea typeface="ＭＳ Ｐゴシック" charset="-128"/>
              </a:rPr>
              <a:t> decreases further) the </a:t>
            </a:r>
            <a:r>
              <a:rPr lang="en-US" altLang="it-IT" sz="2000" dirty="0" err="1">
                <a:ea typeface="ＭＳ Ｐゴシック" charset="-128"/>
              </a:rPr>
              <a:t>Tg</a:t>
            </a:r>
            <a:r>
              <a:rPr lang="en-US" altLang="it-IT" sz="2000" dirty="0">
                <a:ea typeface="ＭＳ Ｐゴシック" charset="-128"/>
              </a:rPr>
              <a:t> of the resin should be 100°C higher than the service temperature.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47"/>
          <p:cNvSpPr>
            <a:spLocks noGrp="1" noChangeArrowheads="1"/>
          </p:cNvSpPr>
          <p:nvPr>
            <p:ph type="title"/>
          </p:nvPr>
        </p:nvSpPr>
        <p:spPr>
          <a:xfrm>
            <a:off x="358775" y="3048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3000" b="1">
                <a:latin typeface="Tahoma" charset="0"/>
                <a:ea typeface="ＭＳ Ｐゴシック" charset="-128"/>
              </a:rPr>
              <a:t>The resin</a:t>
            </a:r>
            <a:endParaRPr lang="en-GB" altLang="it-IT" sz="3000" b="1">
              <a:latin typeface="Tahoma" charset="0"/>
              <a:ea typeface="ＭＳ Ｐゴシック" charset="-128"/>
            </a:endParaRPr>
          </a:p>
        </p:txBody>
      </p:sp>
      <p:sp>
        <p:nvSpPr>
          <p:cNvPr id="35842" name="Rectangle 48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358775" y="1143000"/>
            <a:ext cx="8456613" cy="2286000"/>
          </a:xfrm>
          <a:noFill/>
        </p:spPr>
        <p:txBody>
          <a:bodyPr/>
          <a:lstStyle/>
          <a:p>
            <a:pPr eaLnBrk="1" hangingPunct="1"/>
            <a:r>
              <a:rPr lang="it-IT" altLang="it-IT" sz="2400" b="1">
                <a:ea typeface="ＭＳ Ｐゴシック" charset="-128"/>
              </a:rPr>
              <a:t>Resin= Base monomer</a:t>
            </a:r>
          </a:p>
          <a:p>
            <a:pPr eaLnBrk="1" hangingPunct="1"/>
            <a:r>
              <a:rPr lang="it-IT" altLang="it-IT" sz="2400" b="1">
                <a:ea typeface="ＭＳ Ｐゴシック" charset="-128"/>
              </a:rPr>
              <a:t>Resin= Base monomer+ other monomers and or solvents</a:t>
            </a:r>
          </a:p>
          <a:p>
            <a:pPr eaLnBrk="1" hangingPunct="1"/>
            <a:r>
              <a:rPr lang="it-IT" altLang="it-IT" sz="2400" b="1">
                <a:ea typeface="ＭＳ Ｐゴシック" charset="-128"/>
              </a:rPr>
              <a:t>Resin= Base monomer+ other monomers and or solvents</a:t>
            </a:r>
          </a:p>
          <a:p>
            <a:pPr eaLnBrk="1" hangingPunct="1">
              <a:buFontTx/>
              <a:buNone/>
            </a:pPr>
            <a:r>
              <a:rPr lang="it-IT" altLang="it-IT" sz="2400" b="1">
                <a:ea typeface="ＭＳ Ｐゴシック" charset="-128"/>
              </a:rPr>
              <a:t>                                             		 + Initiator or hardener</a:t>
            </a:r>
          </a:p>
          <a:p>
            <a:pPr eaLnBrk="1" hangingPunct="1">
              <a:buFontTx/>
              <a:buNone/>
            </a:pPr>
            <a:r>
              <a:rPr lang="it-IT" altLang="it-IT" sz="2400" b="1">
                <a:ea typeface="ＭＳ Ｐゴシック" charset="-128"/>
              </a:rPr>
              <a:t>							(curing agents) </a:t>
            </a:r>
          </a:p>
        </p:txBody>
      </p:sp>
      <p:sp>
        <p:nvSpPr>
          <p:cNvPr id="35843" name="Text Box 54"/>
          <p:cNvSpPr txBox="1">
            <a:spLocks noChangeArrowheads="1"/>
          </p:cNvSpPr>
          <p:nvPr/>
        </p:nvSpPr>
        <p:spPr bwMode="auto">
          <a:xfrm>
            <a:off x="533400" y="3810000"/>
            <a:ext cx="845661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The processability of a composite materials strongly depends on the following matrix properties: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Wingdings" charset="2"/>
              </a:rPr>
              <a:t>Ø</a:t>
            </a:r>
            <a:r>
              <a:rPr lang="it-IT" altLang="it-IT" sz="2400" b="1"/>
              <a:t>     Viscosity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Wingdings" charset="2"/>
              </a:rPr>
              <a:t>Ø</a:t>
            </a:r>
            <a:r>
              <a:rPr lang="it-IT" altLang="it-IT" sz="2400" b="1"/>
              <a:t>     Cure temperature and cure time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Wingdings" charset="2"/>
              </a:rPr>
              <a:t>Ø</a:t>
            </a:r>
            <a:r>
              <a:rPr lang="it-IT" altLang="it-IT" sz="2400" b="1"/>
              <a:t>     Melting temperature (for thermoplastic matrices)</a:t>
            </a:r>
            <a:endParaRPr lang="en-GB" altLang="it-IT" sz="18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029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52400"/>
            <a:ext cx="8456612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>
                <a:latin typeface="Tahoma" charset="0"/>
                <a:ea typeface="ＭＳ Ｐゴシック" charset="-128"/>
              </a:rPr>
              <a:t>Polymer Matrices: thermosetting</a:t>
            </a:r>
            <a:endParaRPr lang="en-GB" altLang="it-IT" sz="2800" b="1">
              <a:latin typeface="Tahoma" charset="0"/>
              <a:ea typeface="ＭＳ Ｐゴシック" charset="-128"/>
            </a:endParaRPr>
          </a:p>
        </p:txBody>
      </p:sp>
      <p:sp>
        <p:nvSpPr>
          <p:cNvPr id="17410" name="Text Box 1031"/>
          <p:cNvSpPr txBox="1">
            <a:spLocks noChangeArrowheads="1"/>
          </p:cNvSpPr>
          <p:nvPr/>
        </p:nvSpPr>
        <p:spPr bwMode="auto">
          <a:xfrm>
            <a:off x="669925" y="803275"/>
            <a:ext cx="8474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000"/>
          </a:p>
        </p:txBody>
      </p:sp>
      <p:sp>
        <p:nvSpPr>
          <p:cNvPr id="17411" name="Text Box 1032"/>
          <p:cNvSpPr txBox="1">
            <a:spLocks noChangeArrowheads="1"/>
          </p:cNvSpPr>
          <p:nvPr/>
        </p:nvSpPr>
        <p:spPr bwMode="auto">
          <a:xfrm>
            <a:off x="395288" y="914400"/>
            <a:ext cx="8497887" cy="5251450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it-IT" altLang="it-IT" sz="2000" b="1" u="sng" dirty="0" err="1">
                <a:solidFill>
                  <a:srgbClr val="0000CC"/>
                </a:solidFill>
              </a:rPr>
              <a:t>Thermosetting</a:t>
            </a:r>
            <a:r>
              <a:rPr lang="it-IT" altLang="it-IT" sz="2000" b="1" u="sng" dirty="0">
                <a:solidFill>
                  <a:srgbClr val="0000CC"/>
                </a:solidFill>
              </a:rPr>
              <a:t> </a:t>
            </a:r>
            <a:r>
              <a:rPr lang="it-IT" altLang="it-IT" sz="2000" b="1" u="sng" dirty="0" err="1">
                <a:solidFill>
                  <a:srgbClr val="0000CC"/>
                </a:solidFill>
              </a:rPr>
              <a:t>Matrices</a:t>
            </a:r>
            <a:r>
              <a:rPr lang="it-IT" altLang="it-IT" sz="2400" dirty="0"/>
              <a:t> </a:t>
            </a:r>
          </a:p>
          <a:p>
            <a:pPr algn="just" eaLnBrk="1" hangingPunct="1">
              <a:spcBef>
                <a:spcPts val="300"/>
              </a:spcBef>
              <a:buFontTx/>
              <a:buNone/>
            </a:pPr>
            <a:r>
              <a:rPr lang="it-IT" altLang="it-IT" sz="1800" dirty="0" err="1"/>
              <a:t>During</a:t>
            </a:r>
            <a:r>
              <a:rPr lang="it-IT" altLang="it-IT" sz="1800" dirty="0"/>
              <a:t> composite manufacturing  </a:t>
            </a:r>
            <a:r>
              <a:rPr lang="it-IT" altLang="it-IT" sz="1800" dirty="0" err="1"/>
              <a:t>they</a:t>
            </a:r>
            <a:r>
              <a:rPr lang="it-IT" altLang="it-IT" sz="1800" dirty="0"/>
              <a:t> are </a:t>
            </a:r>
            <a:r>
              <a:rPr lang="it-IT" altLang="it-IT" sz="1800" dirty="0" err="1"/>
              <a:t>used</a:t>
            </a:r>
            <a:r>
              <a:rPr lang="it-IT" altLang="it-IT" sz="1800" dirty="0"/>
              <a:t> </a:t>
            </a:r>
            <a:r>
              <a:rPr lang="it-IT" altLang="it-IT" sz="1800" dirty="0" err="1"/>
              <a:t>as</a:t>
            </a:r>
            <a:r>
              <a:rPr lang="it-IT" altLang="it-IT" sz="1800" dirty="0"/>
              <a:t> </a:t>
            </a:r>
            <a:r>
              <a:rPr lang="it-IT" altLang="it-IT" sz="1800" b="1" dirty="0" err="1"/>
              <a:t>low</a:t>
            </a:r>
            <a:r>
              <a:rPr lang="it-IT" altLang="it-IT" sz="1800" b="1" dirty="0"/>
              <a:t> </a:t>
            </a:r>
            <a:r>
              <a:rPr lang="it-IT" altLang="it-IT" sz="1800" b="1" dirty="0" err="1"/>
              <a:t>viscosity</a:t>
            </a:r>
            <a:r>
              <a:rPr lang="it-IT" altLang="it-IT" sz="1800" b="1" dirty="0"/>
              <a:t> </a:t>
            </a:r>
            <a:r>
              <a:rPr lang="it-IT" altLang="it-IT" sz="1800" b="1" u="sng" dirty="0" err="1"/>
              <a:t>monomers</a:t>
            </a:r>
            <a:r>
              <a:rPr lang="it-IT" altLang="it-IT" sz="1800" b="1" u="sng" dirty="0"/>
              <a:t> or </a:t>
            </a:r>
            <a:r>
              <a:rPr lang="it-IT" altLang="it-IT" sz="1800" b="1" u="sng" dirty="0" err="1"/>
              <a:t>oligomers</a:t>
            </a:r>
            <a:r>
              <a:rPr lang="it-IT" altLang="it-IT" sz="1800" dirty="0"/>
              <a:t>, </a:t>
            </a:r>
            <a:r>
              <a:rPr lang="en-US" altLang="it-IT" sz="1800" dirty="0"/>
              <a:t>which react irreversibly to form a highly </a:t>
            </a:r>
            <a:r>
              <a:rPr lang="en-US" altLang="it-IT" sz="1800" dirty="0" err="1"/>
              <a:t>crosslinked</a:t>
            </a:r>
            <a:r>
              <a:rPr lang="en-US" altLang="it-IT" sz="1800" dirty="0"/>
              <a:t> structure. After reacted, the polymer is no longer </a:t>
            </a:r>
            <a:r>
              <a:rPr lang="en-US" altLang="it-IT" sz="1800" dirty="0" err="1"/>
              <a:t>reformable</a:t>
            </a:r>
            <a:r>
              <a:rPr lang="en-US" altLang="it-IT" sz="1800" dirty="0"/>
              <a:t> and </a:t>
            </a:r>
            <a:r>
              <a:rPr lang="en-US" altLang="it-IT" sz="1800" u="sng" dirty="0"/>
              <a:t>can be processed only once</a:t>
            </a:r>
            <a:r>
              <a:rPr lang="en-US" altLang="it-IT" sz="1800" dirty="0"/>
              <a:t>.</a:t>
            </a:r>
            <a:endParaRPr lang="it-IT" altLang="it-IT" sz="1800" dirty="0"/>
          </a:p>
          <a:p>
            <a:pPr algn="just" eaLnBrk="1" hangingPunct="1">
              <a:spcBef>
                <a:spcPts val="300"/>
              </a:spcBef>
              <a:buFontTx/>
              <a:buNone/>
            </a:pPr>
            <a:r>
              <a:rPr lang="it-IT" altLang="it-IT" sz="1800" dirty="0" err="1"/>
              <a:t>Features</a:t>
            </a:r>
            <a:r>
              <a:rPr lang="it-IT" altLang="it-IT" sz="1800" dirty="0"/>
              <a:t>:</a:t>
            </a:r>
            <a:endParaRPr lang="it-IT" altLang="ja-JP" sz="1800" dirty="0"/>
          </a:p>
          <a:p>
            <a:pPr algn="just" eaLnBrk="1" hangingPunct="1">
              <a:spcBef>
                <a:spcPts val="300"/>
              </a:spcBef>
            </a:pPr>
            <a:r>
              <a:rPr lang="en-US" altLang="it-IT" sz="1800" dirty="0"/>
              <a:t>  Fluid resins that harden due to the temperature</a:t>
            </a:r>
          </a:p>
          <a:p>
            <a:pPr algn="just" eaLnBrk="1" hangingPunct="1">
              <a:spcBef>
                <a:spcPts val="300"/>
              </a:spcBef>
            </a:pPr>
            <a:r>
              <a:rPr lang="en-US" altLang="it-IT" sz="1800" dirty="0"/>
              <a:t>  Stiff and brittle after </a:t>
            </a:r>
            <a:r>
              <a:rPr lang="en-US" altLang="it-IT" sz="1800" u="sng" dirty="0"/>
              <a:t>curing  reaction </a:t>
            </a:r>
            <a:r>
              <a:rPr lang="en-US" altLang="it-IT" sz="1800" u="sng"/>
              <a:t>(polymerization) </a:t>
            </a:r>
            <a:endParaRPr lang="it-IT" altLang="ja-JP" sz="1800" u="sng" dirty="0"/>
          </a:p>
          <a:p>
            <a:pPr algn="just" eaLnBrk="1" hangingPunct="1">
              <a:spcBef>
                <a:spcPts val="300"/>
              </a:spcBef>
            </a:pPr>
            <a:r>
              <a:rPr lang="it-IT" altLang="it-IT" sz="1800" dirty="0"/>
              <a:t>  D</a:t>
            </a:r>
            <a:r>
              <a:rPr lang="en-US" altLang="it-IT" sz="1800" dirty="0" err="1"/>
              <a:t>uring</a:t>
            </a:r>
            <a:r>
              <a:rPr lang="en-US" altLang="it-IT" sz="1800" dirty="0"/>
              <a:t> processing a chemical reaction takes place (irreversible process)</a:t>
            </a:r>
            <a:endParaRPr lang="it-IT" altLang="it-IT" sz="1800" dirty="0"/>
          </a:p>
          <a:p>
            <a:pPr algn="just" eaLnBrk="1" hangingPunct="1">
              <a:spcBef>
                <a:spcPts val="300"/>
              </a:spcBef>
            </a:pPr>
            <a:r>
              <a:rPr lang="it-IT" altLang="it-IT" sz="1800" dirty="0"/>
              <a:t>  </a:t>
            </a:r>
            <a:r>
              <a:rPr lang="it-IT" altLang="it-IT" sz="1800" u="sng" dirty="0"/>
              <a:t>H</a:t>
            </a:r>
            <a:r>
              <a:rPr lang="en-US" altLang="it-IT" sz="1800" u="sng" dirty="0" err="1"/>
              <a:t>ighly</a:t>
            </a:r>
            <a:r>
              <a:rPr lang="en-US" altLang="it-IT" sz="1800" u="sng" dirty="0"/>
              <a:t> exothermic reaction accompanied by volume reduction (shrinkage)</a:t>
            </a:r>
          </a:p>
          <a:p>
            <a:pPr algn="just" eaLnBrk="1" hangingPunct="1">
              <a:spcBef>
                <a:spcPts val="300"/>
              </a:spcBef>
            </a:pPr>
            <a:r>
              <a:rPr lang="it-IT" altLang="it-IT" sz="1800" dirty="0"/>
              <a:t>  </a:t>
            </a:r>
            <a:r>
              <a:rPr lang="it-IT" altLang="it-IT" sz="1800" b="1" dirty="0" err="1"/>
              <a:t>Amorphous</a:t>
            </a:r>
            <a:r>
              <a:rPr lang="it-IT" altLang="it-IT" sz="1800" b="1" dirty="0"/>
              <a:t> </a:t>
            </a:r>
          </a:p>
          <a:p>
            <a:pPr algn="just" eaLnBrk="1" hangingPunct="1">
              <a:spcBef>
                <a:spcPts val="300"/>
              </a:spcBef>
            </a:pPr>
            <a:r>
              <a:rPr lang="it-IT" altLang="it-IT" sz="1800" dirty="0"/>
              <a:t>  L</a:t>
            </a:r>
            <a:r>
              <a:rPr lang="en-US" altLang="it-IT" sz="1800" dirty="0" err="1"/>
              <a:t>ong</a:t>
            </a:r>
            <a:r>
              <a:rPr lang="en-US" altLang="it-IT" sz="1800" dirty="0"/>
              <a:t> processing times to achieve complete crosslinking</a:t>
            </a:r>
            <a:endParaRPr lang="it-IT" altLang="it-IT" sz="1800" dirty="0"/>
          </a:p>
          <a:p>
            <a:pPr algn="just" eaLnBrk="1" hangingPunct="1">
              <a:spcBef>
                <a:spcPts val="300"/>
              </a:spcBef>
            </a:pPr>
            <a:r>
              <a:rPr lang="it-IT" altLang="it-IT" sz="1800" dirty="0"/>
              <a:t>  </a:t>
            </a:r>
            <a:r>
              <a:rPr lang="it-IT" altLang="it-IT" sz="1800" dirty="0" err="1"/>
              <a:t>Degrade</a:t>
            </a:r>
            <a:r>
              <a:rPr lang="it-IT" altLang="it-IT" sz="1800" dirty="0"/>
              <a:t> </a:t>
            </a:r>
            <a:r>
              <a:rPr lang="it-IT" altLang="it-IT" sz="1800" dirty="0" err="1"/>
              <a:t>without</a:t>
            </a:r>
            <a:r>
              <a:rPr lang="it-IT" altLang="it-IT" sz="1800" dirty="0"/>
              <a:t> </a:t>
            </a:r>
            <a:r>
              <a:rPr lang="it-IT" altLang="it-IT" sz="1800" dirty="0" err="1"/>
              <a:t>melting</a:t>
            </a:r>
            <a:endParaRPr lang="it-IT" altLang="it-IT" sz="1800" dirty="0"/>
          </a:p>
          <a:p>
            <a:pPr algn="just" eaLnBrk="1" hangingPunct="1">
              <a:spcBef>
                <a:spcPts val="300"/>
              </a:spcBef>
            </a:pPr>
            <a:r>
              <a:rPr lang="it-IT" altLang="it-IT" sz="1800" dirty="0"/>
              <a:t>  A</a:t>
            </a:r>
            <a:r>
              <a:rPr lang="en-US" altLang="it-IT" sz="1800" dirty="0" err="1"/>
              <a:t>bsorb</a:t>
            </a:r>
            <a:r>
              <a:rPr lang="en-US" altLang="it-IT" sz="1800" dirty="0"/>
              <a:t> moisture or solvents but they do not dissolve</a:t>
            </a:r>
            <a:endParaRPr lang="it-IT" altLang="it-IT" sz="1800" dirty="0"/>
          </a:p>
          <a:p>
            <a:pPr algn="just" eaLnBrk="1" hangingPunct="1">
              <a:spcBef>
                <a:spcPts val="300"/>
              </a:spcBef>
            </a:pPr>
            <a:r>
              <a:rPr lang="it-IT" altLang="it-IT" sz="1800" dirty="0"/>
              <a:t>  D</a:t>
            </a:r>
            <a:r>
              <a:rPr lang="en-US" altLang="it-IT" sz="1800" dirty="0" err="1"/>
              <a:t>imensional</a:t>
            </a:r>
            <a:r>
              <a:rPr lang="en-US" altLang="it-IT" sz="1800" dirty="0"/>
              <a:t> stability (it doesn’t flow upon heating)</a:t>
            </a:r>
          </a:p>
          <a:p>
            <a:pPr algn="just" eaLnBrk="1" hangingPunct="1">
              <a:spcBef>
                <a:spcPts val="300"/>
              </a:spcBef>
            </a:pPr>
            <a:r>
              <a:rPr lang="en-US" altLang="it-IT" sz="1800" dirty="0"/>
              <a:t>  Mechanical properties dependent on the degree of crosslinking</a:t>
            </a:r>
          </a:p>
          <a:p>
            <a:pPr algn="just" eaLnBrk="1" hangingPunct="1">
              <a:spcBef>
                <a:spcPts val="300"/>
              </a:spcBef>
            </a:pPr>
            <a:r>
              <a:rPr lang="en-US" altLang="it-IT" sz="1800" dirty="0"/>
              <a:t>  Advanced thermosetting : stability at very high temperature, resistance to thermo-oxidation</a:t>
            </a:r>
            <a:endParaRPr lang="it-IT" altLang="ja-JP" sz="1800" dirty="0"/>
          </a:p>
          <a:p>
            <a:pPr algn="just" eaLnBrk="1" hangingPunct="1">
              <a:spcBef>
                <a:spcPct val="0"/>
              </a:spcBef>
            </a:pPr>
            <a:endParaRPr lang="it-IT" altLang="it-IT" sz="1600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58775" y="3048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200" b="1">
                <a:latin typeface="Tahoma" charset="0"/>
                <a:ea typeface="ＭＳ Ｐゴシック" charset="-128"/>
              </a:rPr>
              <a:t>Thermosetting matrices available on the market</a:t>
            </a:r>
            <a:endParaRPr lang="en-GB" altLang="it-IT" sz="2200" b="1">
              <a:latin typeface="Tahoma" charset="0"/>
              <a:ea typeface="ＭＳ Ｐゴシック" charset="-128"/>
            </a:endParaRPr>
          </a:p>
        </p:txBody>
      </p:sp>
      <p:sp>
        <p:nvSpPr>
          <p:cNvPr id="37890" name="Text Box 1033"/>
          <p:cNvSpPr txBox="1">
            <a:spLocks noChangeArrowheads="1"/>
          </p:cNvSpPr>
          <p:nvPr/>
        </p:nvSpPr>
        <p:spPr bwMode="auto">
          <a:xfrm>
            <a:off x="179388" y="1196975"/>
            <a:ext cx="77887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400" dirty="0">
                <a:latin typeface="GoudyOlSt BT" charset="0"/>
              </a:rPr>
              <a:t> </a:t>
            </a:r>
            <a:r>
              <a:rPr lang="en-US" altLang="it-IT" sz="2400" b="1" dirty="0">
                <a:latin typeface="GoudyOlSt BT" charset="0"/>
              </a:rPr>
              <a:t>Liquid monomers or oligomers +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2400" b="1" dirty="0">
                <a:latin typeface="GoudyOlSt BT" charset="0"/>
              </a:rPr>
              <a:t>Initiator or crosslinking agent (</a:t>
            </a:r>
            <a:r>
              <a:rPr lang="en-US" altLang="it-IT" sz="2000" dirty="0">
                <a:latin typeface="GoudyOlSt BT" charset="0"/>
              </a:rPr>
              <a:t>depending on the resin chemistry</a:t>
            </a:r>
            <a:r>
              <a:rPr lang="en-US" altLang="it-IT" sz="2400" b="1" dirty="0">
                <a:latin typeface="GoudyOlSt BT" charset="0"/>
              </a:rPr>
              <a:t>)</a:t>
            </a:r>
            <a:endParaRPr lang="en-US" altLang="it-IT" sz="2400" dirty="0"/>
          </a:p>
        </p:txBody>
      </p:sp>
      <p:grpSp>
        <p:nvGrpSpPr>
          <p:cNvPr id="37891" name="Group 1066"/>
          <p:cNvGrpSpPr>
            <a:grpSpLocks/>
          </p:cNvGrpSpPr>
          <p:nvPr/>
        </p:nvGrpSpPr>
        <p:grpSpPr bwMode="auto">
          <a:xfrm>
            <a:off x="395288" y="3128963"/>
            <a:ext cx="4032250" cy="2425700"/>
            <a:chOff x="290" y="2220"/>
            <a:chExt cx="2540" cy="1528"/>
          </a:xfrm>
        </p:grpSpPr>
        <p:grpSp>
          <p:nvGrpSpPr>
            <p:cNvPr id="37906" name="Group 1067"/>
            <p:cNvGrpSpPr>
              <a:grpSpLocks/>
            </p:cNvGrpSpPr>
            <p:nvPr/>
          </p:nvGrpSpPr>
          <p:grpSpPr bwMode="auto">
            <a:xfrm>
              <a:off x="290" y="2264"/>
              <a:ext cx="2540" cy="1484"/>
              <a:chOff x="171" y="1951"/>
              <a:chExt cx="2540" cy="1484"/>
            </a:xfrm>
          </p:grpSpPr>
          <p:grpSp>
            <p:nvGrpSpPr>
              <p:cNvPr id="37910" name="Group 1068"/>
              <p:cNvGrpSpPr>
                <a:grpSpLocks/>
              </p:cNvGrpSpPr>
              <p:nvPr/>
            </p:nvGrpSpPr>
            <p:grpSpPr bwMode="auto">
              <a:xfrm>
                <a:off x="515" y="1951"/>
                <a:ext cx="720" cy="912"/>
                <a:chOff x="816" y="1488"/>
                <a:chExt cx="720" cy="912"/>
              </a:xfrm>
            </p:grpSpPr>
            <p:sp>
              <p:nvSpPr>
                <p:cNvPr id="177197" name="Rectangle 1069"/>
                <p:cNvSpPr>
                  <a:spLocks noChangeArrowheads="1"/>
                </p:cNvSpPr>
                <p:nvPr/>
              </p:nvSpPr>
              <p:spPr bwMode="auto">
                <a:xfrm>
                  <a:off x="816" y="1488"/>
                  <a:ext cx="720" cy="816"/>
                </a:xfrm>
                <a:prstGeom prst="rect">
                  <a:avLst/>
                </a:prstGeom>
                <a:gradFill rotWithShape="0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en-US">
                    <a:latin typeface="Times New Roman" pitchFamily="18" charset="0"/>
                    <a:ea typeface="+mn-ea"/>
                  </a:endParaRPr>
                </a:p>
              </p:txBody>
            </p:sp>
            <p:sp>
              <p:nvSpPr>
                <p:cNvPr id="177198" name="AutoShape 1070"/>
                <p:cNvSpPr>
                  <a:spLocks noChangeArrowheads="1"/>
                </p:cNvSpPr>
                <p:nvPr/>
              </p:nvSpPr>
              <p:spPr bwMode="auto">
                <a:xfrm>
                  <a:off x="816" y="1680"/>
                  <a:ext cx="720" cy="720"/>
                </a:xfrm>
                <a:prstGeom prst="roundRect">
                  <a:avLst>
                    <a:gd name="adj" fmla="val 16667"/>
                  </a:avLst>
                </a:prstGeom>
                <a:gradFill rotWithShape="0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en-US">
                    <a:latin typeface="Times New Roman" pitchFamily="18" charset="0"/>
                    <a:ea typeface="+mn-ea"/>
                  </a:endParaRPr>
                </a:p>
              </p:txBody>
            </p:sp>
            <p:sp>
              <p:nvSpPr>
                <p:cNvPr id="177199" name="Rectangle 1071"/>
                <p:cNvSpPr>
                  <a:spLocks noChangeArrowheads="1"/>
                </p:cNvSpPr>
                <p:nvPr/>
              </p:nvSpPr>
              <p:spPr bwMode="auto">
                <a:xfrm>
                  <a:off x="816" y="1632"/>
                  <a:ext cx="720" cy="240"/>
                </a:xfrm>
                <a:prstGeom prst="rect">
                  <a:avLst/>
                </a:prstGeom>
                <a:gradFill rotWithShape="0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2857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en-US">
                    <a:latin typeface="Times New Roman" pitchFamily="18" charset="0"/>
                    <a:ea typeface="+mn-ea"/>
                  </a:endParaRPr>
                </a:p>
              </p:txBody>
            </p:sp>
            <p:sp>
              <p:nvSpPr>
                <p:cNvPr id="37922" name="Line 1072"/>
                <p:cNvSpPr>
                  <a:spLocks noChangeShapeType="1"/>
                </p:cNvSpPr>
                <p:nvPr/>
              </p:nvSpPr>
              <p:spPr bwMode="auto">
                <a:xfrm>
                  <a:off x="816" y="1584"/>
                  <a:ext cx="0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7923" name="Line 1073"/>
                <p:cNvSpPr>
                  <a:spLocks noChangeShapeType="1"/>
                </p:cNvSpPr>
                <p:nvPr/>
              </p:nvSpPr>
              <p:spPr bwMode="auto">
                <a:xfrm>
                  <a:off x="1536" y="1584"/>
                  <a:ext cx="0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37911" name="Group 1074"/>
              <p:cNvGrpSpPr>
                <a:grpSpLocks/>
              </p:cNvGrpSpPr>
              <p:nvPr/>
            </p:nvGrpSpPr>
            <p:grpSpPr bwMode="auto">
              <a:xfrm>
                <a:off x="1379" y="2623"/>
                <a:ext cx="189" cy="240"/>
                <a:chOff x="2691" y="2160"/>
                <a:chExt cx="189" cy="240"/>
              </a:xfrm>
            </p:grpSpPr>
            <p:sp>
              <p:nvSpPr>
                <p:cNvPr id="37914" name="Rectangle 1075"/>
                <p:cNvSpPr>
                  <a:spLocks noChangeArrowheads="1"/>
                </p:cNvSpPr>
                <p:nvPr/>
              </p:nvSpPr>
              <p:spPr bwMode="auto">
                <a:xfrm>
                  <a:off x="2691" y="2160"/>
                  <a:ext cx="189" cy="215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2F"/>
                    </a:gs>
                    <a:gs pos="50000">
                      <a:srgbClr val="FFFF66"/>
                    </a:gs>
                    <a:gs pos="100000">
                      <a:srgbClr val="76762F"/>
                    </a:gs>
                  </a:gsLst>
                  <a:lin ang="0" scaled="1"/>
                </a:gra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it-IT" sz="2400"/>
                </a:p>
              </p:txBody>
            </p:sp>
            <p:sp>
              <p:nvSpPr>
                <p:cNvPr id="37915" name="AutoShape 1076"/>
                <p:cNvSpPr>
                  <a:spLocks noChangeArrowheads="1"/>
                </p:cNvSpPr>
                <p:nvPr/>
              </p:nvSpPr>
              <p:spPr bwMode="auto">
                <a:xfrm>
                  <a:off x="2691" y="2211"/>
                  <a:ext cx="189" cy="189"/>
                </a:xfrm>
                <a:prstGeom prst="roundRect">
                  <a:avLst>
                    <a:gd name="adj" fmla="val 16667"/>
                  </a:avLst>
                </a:prstGeom>
                <a:gradFill rotWithShape="0">
                  <a:gsLst>
                    <a:gs pos="0">
                      <a:srgbClr val="76762F"/>
                    </a:gs>
                    <a:gs pos="50000">
                      <a:srgbClr val="FFFF66"/>
                    </a:gs>
                    <a:gs pos="100000">
                      <a:srgbClr val="76762F"/>
                    </a:gs>
                  </a:gsLst>
                  <a:lin ang="0" scaled="1"/>
                </a:gra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it-IT" sz="2400"/>
                </a:p>
              </p:txBody>
            </p:sp>
            <p:sp>
              <p:nvSpPr>
                <p:cNvPr id="37916" name="Rectangle 1077"/>
                <p:cNvSpPr>
                  <a:spLocks noChangeArrowheads="1"/>
                </p:cNvSpPr>
                <p:nvPr/>
              </p:nvSpPr>
              <p:spPr bwMode="auto">
                <a:xfrm>
                  <a:off x="2691" y="2198"/>
                  <a:ext cx="189" cy="63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2F"/>
                    </a:gs>
                    <a:gs pos="50000">
                      <a:srgbClr val="FFFF66"/>
                    </a:gs>
                    <a:gs pos="100000">
                      <a:srgbClr val="76762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90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ＭＳ Ｐゴシック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it-IT" sz="2400"/>
                </a:p>
              </p:txBody>
            </p:sp>
            <p:sp>
              <p:nvSpPr>
                <p:cNvPr id="37917" name="Line 1078"/>
                <p:cNvSpPr>
                  <a:spLocks noChangeShapeType="1"/>
                </p:cNvSpPr>
                <p:nvPr/>
              </p:nvSpPr>
              <p:spPr bwMode="auto">
                <a:xfrm>
                  <a:off x="2691" y="2185"/>
                  <a:ext cx="0" cy="13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7918" name="Line 1079"/>
                <p:cNvSpPr>
                  <a:spLocks noChangeShapeType="1"/>
                </p:cNvSpPr>
                <p:nvPr/>
              </p:nvSpPr>
              <p:spPr bwMode="auto">
                <a:xfrm>
                  <a:off x="2880" y="2185"/>
                  <a:ext cx="0" cy="13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37912" name="Text Box 1080"/>
              <p:cNvSpPr txBox="1">
                <a:spLocks noChangeArrowheads="1"/>
              </p:cNvSpPr>
              <p:nvPr/>
            </p:nvSpPr>
            <p:spPr bwMode="auto">
              <a:xfrm>
                <a:off x="171" y="2912"/>
                <a:ext cx="1102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AU" altLang="it-IT" sz="2400"/>
                  <a:t>monomers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AU" altLang="it-IT" sz="2400"/>
                  <a:t>or oligomers</a:t>
                </a:r>
              </a:p>
            </p:txBody>
          </p:sp>
          <p:sp>
            <p:nvSpPr>
              <p:cNvPr id="37913" name="Text Box 1081"/>
              <p:cNvSpPr txBox="1">
                <a:spLocks noChangeArrowheads="1"/>
              </p:cNvSpPr>
              <p:nvPr/>
            </p:nvSpPr>
            <p:spPr bwMode="auto">
              <a:xfrm>
                <a:off x="1173" y="2822"/>
                <a:ext cx="1538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AU" altLang="it-IT" sz="2400"/>
                  <a:t>initiator or 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AU" altLang="it-IT" sz="2400"/>
                  <a:t>crosslinking agent</a:t>
                </a:r>
              </a:p>
            </p:txBody>
          </p:sp>
        </p:grpSp>
        <p:grpSp>
          <p:nvGrpSpPr>
            <p:cNvPr id="37907" name="Group 1082"/>
            <p:cNvGrpSpPr>
              <a:grpSpLocks/>
            </p:cNvGrpSpPr>
            <p:nvPr/>
          </p:nvGrpSpPr>
          <p:grpSpPr bwMode="auto">
            <a:xfrm>
              <a:off x="1690" y="2220"/>
              <a:ext cx="672" cy="502"/>
              <a:chOff x="1248" y="842"/>
              <a:chExt cx="672" cy="502"/>
            </a:xfrm>
          </p:grpSpPr>
          <p:sp>
            <p:nvSpPr>
              <p:cNvPr id="37908" name="AutoShape 1083"/>
              <p:cNvSpPr>
                <a:spLocks noChangeArrowheads="1"/>
              </p:cNvSpPr>
              <p:nvPr/>
            </p:nvSpPr>
            <p:spPr bwMode="auto">
              <a:xfrm rot="-1618070">
                <a:off x="1248" y="1152"/>
                <a:ext cx="672" cy="192"/>
              </a:xfrm>
              <a:prstGeom prst="curvedDownArrow">
                <a:avLst>
                  <a:gd name="adj1" fmla="val 70000"/>
                  <a:gd name="adj2" fmla="val 140000"/>
                  <a:gd name="adj3" fmla="val 3333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2400"/>
              </a:p>
            </p:txBody>
          </p:sp>
          <p:sp>
            <p:nvSpPr>
              <p:cNvPr id="37909" name="Text Box 1084"/>
              <p:cNvSpPr txBox="1">
                <a:spLocks noChangeArrowheads="1"/>
              </p:cNvSpPr>
              <p:nvPr/>
            </p:nvSpPr>
            <p:spPr bwMode="auto">
              <a:xfrm>
                <a:off x="1334" y="842"/>
                <a:ext cx="4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AU" altLang="it-IT" sz="2400"/>
                  <a:t>Mix</a:t>
                </a:r>
              </a:p>
            </p:txBody>
          </p:sp>
        </p:grpSp>
      </p:grpSp>
      <p:grpSp>
        <p:nvGrpSpPr>
          <p:cNvPr id="37892" name="Group 1085"/>
          <p:cNvGrpSpPr>
            <a:grpSpLocks/>
          </p:cNvGrpSpPr>
          <p:nvPr/>
        </p:nvGrpSpPr>
        <p:grpSpPr bwMode="auto">
          <a:xfrm>
            <a:off x="5743579" y="2698750"/>
            <a:ext cx="1422401" cy="2308227"/>
            <a:chOff x="3416" y="1949"/>
            <a:chExt cx="896" cy="1454"/>
          </a:xfrm>
        </p:grpSpPr>
        <p:sp>
          <p:nvSpPr>
            <p:cNvPr id="37904" name="AutoShape 1086"/>
            <p:cNvSpPr>
              <a:spLocks noChangeArrowheads="1"/>
            </p:cNvSpPr>
            <p:nvPr/>
          </p:nvSpPr>
          <p:spPr bwMode="auto">
            <a:xfrm rot="-1618070">
              <a:off x="3416" y="2498"/>
              <a:ext cx="672" cy="192"/>
            </a:xfrm>
            <a:prstGeom prst="curvedDownArrow">
              <a:avLst>
                <a:gd name="adj1" fmla="val 70000"/>
                <a:gd name="adj2" fmla="val 140000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it-IT" sz="2400"/>
            </a:p>
          </p:txBody>
        </p:sp>
        <p:sp>
          <p:nvSpPr>
            <p:cNvPr id="37905" name="Text Box 1087"/>
            <p:cNvSpPr txBox="1">
              <a:spLocks noChangeArrowheads="1"/>
            </p:cNvSpPr>
            <p:nvPr/>
          </p:nvSpPr>
          <p:spPr bwMode="auto">
            <a:xfrm>
              <a:off x="3512" y="1949"/>
              <a:ext cx="800" cy="1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AU" altLang="it-IT" sz="2400" dirty="0"/>
                <a:t>Cure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AU" altLang="it-IT" sz="2400" dirty="0"/>
                <a:t>Initiated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en-AU" altLang="it-IT" sz="2400" dirty="0"/>
            </a:p>
            <a:p>
              <a:pPr>
                <a:spcBef>
                  <a:spcPct val="0"/>
                </a:spcBef>
                <a:buFontTx/>
                <a:buNone/>
              </a:pPr>
              <a:endParaRPr lang="en-AU" altLang="it-IT" sz="2400" dirty="0"/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AU" altLang="it-IT" sz="2400" dirty="0"/>
                <a:t>Room or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AU" altLang="it-IT" sz="2400" dirty="0"/>
                <a:t>Hi Temp</a:t>
              </a:r>
            </a:p>
          </p:txBody>
        </p:sp>
      </p:grpSp>
      <p:grpSp>
        <p:nvGrpSpPr>
          <p:cNvPr id="37893" name="Group 1088"/>
          <p:cNvGrpSpPr>
            <a:grpSpLocks/>
          </p:cNvGrpSpPr>
          <p:nvPr/>
        </p:nvGrpSpPr>
        <p:grpSpPr bwMode="auto">
          <a:xfrm>
            <a:off x="4478338" y="3275013"/>
            <a:ext cx="1204912" cy="2371725"/>
            <a:chOff x="2458" y="2312"/>
            <a:chExt cx="759" cy="1494"/>
          </a:xfrm>
        </p:grpSpPr>
        <p:grpSp>
          <p:nvGrpSpPr>
            <p:cNvPr id="37897" name="Group 1089"/>
            <p:cNvGrpSpPr>
              <a:grpSpLocks/>
            </p:cNvGrpSpPr>
            <p:nvPr/>
          </p:nvGrpSpPr>
          <p:grpSpPr bwMode="auto">
            <a:xfrm>
              <a:off x="2458" y="2312"/>
              <a:ext cx="720" cy="912"/>
              <a:chOff x="816" y="1488"/>
              <a:chExt cx="720" cy="912"/>
            </a:xfrm>
          </p:grpSpPr>
          <p:sp>
            <p:nvSpPr>
              <p:cNvPr id="177218" name="Rectangle 1090"/>
              <p:cNvSpPr>
                <a:spLocks noChangeArrowheads="1"/>
              </p:cNvSpPr>
              <p:nvPr/>
            </p:nvSpPr>
            <p:spPr bwMode="auto">
              <a:xfrm>
                <a:off x="816" y="1488"/>
                <a:ext cx="720" cy="81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50000">
                    <a:srgbClr val="CCECFF"/>
                  </a:gs>
                  <a:gs pos="100000">
                    <a:schemeClr val="accent1"/>
                  </a:gs>
                </a:gsLst>
                <a:lin ang="0" scaled="1"/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77219" name="AutoShape 1091"/>
              <p:cNvSpPr>
                <a:spLocks noChangeArrowheads="1"/>
              </p:cNvSpPr>
              <p:nvPr/>
            </p:nvSpPr>
            <p:spPr bwMode="auto">
              <a:xfrm>
                <a:off x="816" y="1680"/>
                <a:ext cx="720" cy="72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chemeClr val="accent1"/>
                  </a:gs>
                  <a:gs pos="50000">
                    <a:srgbClr val="CCECFF"/>
                  </a:gs>
                  <a:gs pos="100000">
                    <a:schemeClr val="accent1"/>
                  </a:gs>
                </a:gsLst>
                <a:lin ang="0" scaled="1"/>
              </a:gra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77220" name="Rectangle 1092"/>
              <p:cNvSpPr>
                <a:spLocks noChangeArrowheads="1"/>
              </p:cNvSpPr>
              <p:nvPr/>
            </p:nvSpPr>
            <p:spPr bwMode="auto">
              <a:xfrm>
                <a:off x="816" y="1632"/>
                <a:ext cx="720" cy="240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50000">
                    <a:srgbClr val="CCECFF"/>
                  </a:gs>
                  <a:gs pos="100000">
                    <a:schemeClr val="accent1"/>
                  </a:gs>
                </a:gsLst>
                <a:lin ang="0" scaled="1"/>
              </a:gra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37902" name="Line 1093"/>
              <p:cNvSpPr>
                <a:spLocks noChangeShapeType="1"/>
              </p:cNvSpPr>
              <p:nvPr/>
            </p:nvSpPr>
            <p:spPr bwMode="auto">
              <a:xfrm>
                <a:off x="816" y="1584"/>
                <a:ext cx="0" cy="5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7903" name="Line 1094"/>
              <p:cNvSpPr>
                <a:spLocks noChangeShapeType="1"/>
              </p:cNvSpPr>
              <p:nvPr/>
            </p:nvSpPr>
            <p:spPr bwMode="auto">
              <a:xfrm>
                <a:off x="1536" y="1584"/>
                <a:ext cx="0" cy="5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7898" name="Text Box 1095"/>
            <p:cNvSpPr txBox="1">
              <a:spLocks noChangeArrowheads="1"/>
            </p:cNvSpPr>
            <p:nvPr/>
          </p:nvSpPr>
          <p:spPr bwMode="auto">
            <a:xfrm>
              <a:off x="2487" y="3283"/>
              <a:ext cx="730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AU" altLang="it-IT" sz="2400"/>
                <a:t>reactive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AU" altLang="it-IT" sz="2400"/>
                <a:t>Liquid</a:t>
              </a:r>
            </a:p>
          </p:txBody>
        </p:sp>
      </p:grpSp>
      <p:grpSp>
        <p:nvGrpSpPr>
          <p:cNvPr id="37894" name="Group 1096"/>
          <p:cNvGrpSpPr>
            <a:grpSpLocks/>
          </p:cNvGrpSpPr>
          <p:nvPr/>
        </p:nvGrpSpPr>
        <p:grpSpPr bwMode="auto">
          <a:xfrm>
            <a:off x="6677025" y="3132139"/>
            <a:ext cx="2381250" cy="2462213"/>
            <a:chOff x="4077" y="2222"/>
            <a:chExt cx="1500" cy="1551"/>
          </a:xfrm>
        </p:grpSpPr>
        <p:sp>
          <p:nvSpPr>
            <p:cNvPr id="37895" name="Text Box 1097"/>
            <p:cNvSpPr txBox="1">
              <a:spLocks noChangeArrowheads="1"/>
            </p:cNvSpPr>
            <p:nvPr/>
          </p:nvSpPr>
          <p:spPr bwMode="auto">
            <a:xfrm>
              <a:off x="4077" y="3250"/>
              <a:ext cx="1500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AU" altLang="it-IT" sz="2400" dirty="0"/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AU" altLang="it-IT" sz="2400" dirty="0" err="1"/>
                <a:t>Crosslinked</a:t>
              </a:r>
              <a:r>
                <a:rPr lang="en-AU" altLang="it-IT" sz="2400" dirty="0"/>
                <a:t> Solid</a:t>
              </a:r>
            </a:p>
          </p:txBody>
        </p:sp>
        <p:sp>
          <p:nvSpPr>
            <p:cNvPr id="37896" name="AutoShape 1098"/>
            <p:cNvSpPr>
              <a:spLocks noChangeArrowheads="1"/>
            </p:cNvSpPr>
            <p:nvPr/>
          </p:nvSpPr>
          <p:spPr bwMode="auto">
            <a:xfrm>
              <a:off x="4379" y="2222"/>
              <a:ext cx="852" cy="1034"/>
            </a:xfrm>
            <a:prstGeom prst="cube">
              <a:avLst>
                <a:gd name="adj" fmla="val 25000"/>
              </a:avLst>
            </a:prstGeom>
            <a:solidFill>
              <a:srgbClr val="0099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it-IT" sz="2400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58775" y="3048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3000" b="1">
                <a:latin typeface="Tahoma" charset="0"/>
                <a:ea typeface="ＭＳ Ｐゴシック" charset="-128"/>
              </a:rPr>
              <a:t>Thermosetting matrices: resins</a:t>
            </a:r>
            <a:endParaRPr lang="en-GB" altLang="it-IT" sz="3000" b="1">
              <a:latin typeface="Tahoma" charset="0"/>
              <a:ea typeface="ＭＳ Ｐゴシック" charset="-128"/>
            </a:endParaRPr>
          </a:p>
        </p:txBody>
      </p:sp>
      <p:sp>
        <p:nvSpPr>
          <p:cNvPr id="39938" name="Text Box 1070"/>
          <p:cNvSpPr txBox="1">
            <a:spLocks noChangeArrowheads="1"/>
          </p:cNvSpPr>
          <p:nvPr/>
        </p:nvSpPr>
        <p:spPr bwMode="auto">
          <a:xfrm>
            <a:off x="0" y="1428750"/>
            <a:ext cx="3665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400">
                <a:latin typeface="GoudyOlSt BT" charset="0"/>
              </a:rPr>
              <a:t> </a:t>
            </a:r>
            <a:r>
              <a:rPr lang="it-IT" altLang="it-IT" sz="2400" b="1">
                <a:latin typeface="GoudyOlSt BT" charset="0"/>
              </a:rPr>
              <a:t>Liquid one-component</a:t>
            </a:r>
            <a:r>
              <a:rPr lang="en-US" altLang="it-IT" sz="2400" b="1">
                <a:latin typeface="GoudyOlSt BT" charset="0"/>
              </a:rPr>
              <a:t> </a:t>
            </a:r>
          </a:p>
        </p:txBody>
      </p:sp>
      <p:sp>
        <p:nvSpPr>
          <p:cNvPr id="39939" name="Text Box 1071"/>
          <p:cNvSpPr txBox="1">
            <a:spLocks noChangeArrowheads="1"/>
          </p:cNvSpPr>
          <p:nvPr/>
        </p:nvSpPr>
        <p:spPr bwMode="auto">
          <a:xfrm>
            <a:off x="2714625" y="2071688"/>
            <a:ext cx="574516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it-IT" sz="2400"/>
              <a:t>        </a:t>
            </a:r>
            <a:r>
              <a:rPr lang="en-US" altLang="it-IT" sz="2000"/>
              <a:t>All components are premixed by the manufacturer. The cure is initiated by an increase in temperature or pressure or exposure to UV rays.</a:t>
            </a:r>
            <a:endParaRPr lang="it-IT" altLang="it-IT" sz="2000"/>
          </a:p>
        </p:txBody>
      </p:sp>
      <p:grpSp>
        <p:nvGrpSpPr>
          <p:cNvPr id="39940" name="Group 1072"/>
          <p:cNvGrpSpPr>
            <a:grpSpLocks/>
          </p:cNvGrpSpPr>
          <p:nvPr/>
        </p:nvGrpSpPr>
        <p:grpSpPr bwMode="auto">
          <a:xfrm>
            <a:off x="433388" y="4113213"/>
            <a:ext cx="7567612" cy="2371725"/>
            <a:chOff x="64" y="2400"/>
            <a:chExt cx="4767" cy="1494"/>
          </a:xfrm>
        </p:grpSpPr>
        <p:grpSp>
          <p:nvGrpSpPr>
            <p:cNvPr id="39941" name="Group 1073"/>
            <p:cNvGrpSpPr>
              <a:grpSpLocks/>
            </p:cNvGrpSpPr>
            <p:nvPr/>
          </p:nvGrpSpPr>
          <p:grpSpPr bwMode="auto">
            <a:xfrm>
              <a:off x="1739" y="2474"/>
              <a:ext cx="1672" cy="803"/>
              <a:chOff x="1739" y="2474"/>
              <a:chExt cx="1672" cy="803"/>
            </a:xfrm>
          </p:grpSpPr>
          <p:sp>
            <p:nvSpPr>
              <p:cNvPr id="39953" name="AutoShape 1074"/>
              <p:cNvSpPr>
                <a:spLocks noChangeArrowheads="1"/>
              </p:cNvSpPr>
              <p:nvPr/>
            </p:nvSpPr>
            <p:spPr bwMode="auto">
              <a:xfrm rot="-1618070">
                <a:off x="2036" y="3085"/>
                <a:ext cx="672" cy="192"/>
              </a:xfrm>
              <a:prstGeom prst="curvedDownArrow">
                <a:avLst>
                  <a:gd name="adj1" fmla="val 70000"/>
                  <a:gd name="adj2" fmla="val 140000"/>
                  <a:gd name="adj3" fmla="val 3333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2400"/>
              </a:p>
            </p:txBody>
          </p:sp>
          <p:sp>
            <p:nvSpPr>
              <p:cNvPr id="39954" name="Text Box 1075"/>
              <p:cNvSpPr txBox="1">
                <a:spLocks noChangeArrowheads="1"/>
              </p:cNvSpPr>
              <p:nvPr/>
            </p:nvSpPr>
            <p:spPr bwMode="auto">
              <a:xfrm>
                <a:off x="1739" y="2474"/>
                <a:ext cx="1672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AU" altLang="it-IT" sz="2400" dirty="0"/>
                  <a:t>Cure Initiated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AU" altLang="it-IT" sz="2400" u="sng" dirty="0"/>
                  <a:t>at high Temp</a:t>
                </a:r>
                <a:r>
                  <a:rPr lang="en-AU" altLang="it-IT" sz="2400" dirty="0"/>
                  <a:t>.</a:t>
                </a:r>
              </a:p>
            </p:txBody>
          </p:sp>
        </p:grpSp>
        <p:grpSp>
          <p:nvGrpSpPr>
            <p:cNvPr id="39942" name="Group 1076"/>
            <p:cNvGrpSpPr>
              <a:grpSpLocks/>
            </p:cNvGrpSpPr>
            <p:nvPr/>
          </p:nvGrpSpPr>
          <p:grpSpPr bwMode="auto">
            <a:xfrm>
              <a:off x="64" y="2400"/>
              <a:ext cx="2189" cy="1494"/>
              <a:chOff x="64" y="2400"/>
              <a:chExt cx="2189" cy="1494"/>
            </a:xfrm>
          </p:grpSpPr>
          <p:grpSp>
            <p:nvGrpSpPr>
              <p:cNvPr id="39946" name="Group 1077"/>
              <p:cNvGrpSpPr>
                <a:grpSpLocks/>
              </p:cNvGrpSpPr>
              <p:nvPr/>
            </p:nvGrpSpPr>
            <p:grpSpPr bwMode="auto">
              <a:xfrm>
                <a:off x="763" y="2400"/>
                <a:ext cx="720" cy="912"/>
                <a:chOff x="816" y="1488"/>
                <a:chExt cx="720" cy="912"/>
              </a:xfrm>
            </p:grpSpPr>
            <p:sp>
              <p:nvSpPr>
                <p:cNvPr id="179254" name="Rectangle 1078"/>
                <p:cNvSpPr>
                  <a:spLocks noChangeArrowheads="1"/>
                </p:cNvSpPr>
                <p:nvPr/>
              </p:nvSpPr>
              <p:spPr bwMode="auto">
                <a:xfrm>
                  <a:off x="816" y="1488"/>
                  <a:ext cx="720" cy="816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50000">
                      <a:srgbClr val="CCECFF"/>
                    </a:gs>
                    <a:gs pos="100000">
                      <a:schemeClr val="accent1"/>
                    </a:gs>
                  </a:gsLst>
                  <a:lin ang="0" scaled="1"/>
                </a:gra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en-US">
                    <a:latin typeface="Times New Roman" pitchFamily="18" charset="0"/>
                    <a:ea typeface="+mn-ea"/>
                  </a:endParaRPr>
                </a:p>
              </p:txBody>
            </p:sp>
            <p:sp>
              <p:nvSpPr>
                <p:cNvPr id="179255" name="AutoShape 1079"/>
                <p:cNvSpPr>
                  <a:spLocks noChangeArrowheads="1"/>
                </p:cNvSpPr>
                <p:nvPr/>
              </p:nvSpPr>
              <p:spPr bwMode="auto">
                <a:xfrm>
                  <a:off x="816" y="1680"/>
                  <a:ext cx="720" cy="720"/>
                </a:xfrm>
                <a:prstGeom prst="roundRect">
                  <a:avLst>
                    <a:gd name="adj" fmla="val 16667"/>
                  </a:avLst>
                </a:prstGeom>
                <a:gradFill rotWithShape="0">
                  <a:gsLst>
                    <a:gs pos="0">
                      <a:schemeClr val="accent1"/>
                    </a:gs>
                    <a:gs pos="50000">
                      <a:srgbClr val="CCECFF"/>
                    </a:gs>
                    <a:gs pos="100000">
                      <a:schemeClr val="accent1"/>
                    </a:gs>
                  </a:gsLst>
                  <a:lin ang="0" scaled="1"/>
                </a:gradFill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en-US">
                    <a:latin typeface="Times New Roman" pitchFamily="18" charset="0"/>
                    <a:ea typeface="+mn-ea"/>
                  </a:endParaRPr>
                </a:p>
              </p:txBody>
            </p:sp>
            <p:sp>
              <p:nvSpPr>
                <p:cNvPr id="179256" name="Rectangle 1080"/>
                <p:cNvSpPr>
                  <a:spLocks noChangeArrowheads="1"/>
                </p:cNvSpPr>
                <p:nvPr/>
              </p:nvSpPr>
              <p:spPr bwMode="auto">
                <a:xfrm>
                  <a:off x="816" y="1632"/>
                  <a:ext cx="720" cy="240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50000">
                      <a:srgbClr val="CCECFF"/>
                    </a:gs>
                    <a:gs pos="100000">
                      <a:schemeClr val="accent1"/>
                    </a:gs>
                  </a:gsLst>
                  <a:lin ang="0" scaled="1"/>
                </a:gradFill>
                <a:ln w="2857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en-US">
                    <a:latin typeface="Times New Roman" pitchFamily="18" charset="0"/>
                    <a:ea typeface="+mn-ea"/>
                  </a:endParaRPr>
                </a:p>
              </p:txBody>
            </p:sp>
            <p:sp>
              <p:nvSpPr>
                <p:cNvPr id="39951" name="Line 1081"/>
                <p:cNvSpPr>
                  <a:spLocks noChangeShapeType="1"/>
                </p:cNvSpPr>
                <p:nvPr/>
              </p:nvSpPr>
              <p:spPr bwMode="auto">
                <a:xfrm>
                  <a:off x="816" y="1584"/>
                  <a:ext cx="0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9952" name="Line 1082"/>
                <p:cNvSpPr>
                  <a:spLocks noChangeShapeType="1"/>
                </p:cNvSpPr>
                <p:nvPr/>
              </p:nvSpPr>
              <p:spPr bwMode="auto">
                <a:xfrm>
                  <a:off x="1536" y="1584"/>
                  <a:ext cx="0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39947" name="Text Box 1083"/>
              <p:cNvSpPr txBox="1">
                <a:spLocks noChangeArrowheads="1"/>
              </p:cNvSpPr>
              <p:nvPr/>
            </p:nvSpPr>
            <p:spPr bwMode="auto">
              <a:xfrm>
                <a:off x="64" y="3371"/>
                <a:ext cx="2189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AU" altLang="it-IT" sz="2400"/>
                  <a:t>Pre-mixed Liquid 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AU" altLang="it-IT" sz="2400"/>
                  <a:t>with all reactive chemicals</a:t>
                </a:r>
              </a:p>
            </p:txBody>
          </p:sp>
        </p:grpSp>
        <p:grpSp>
          <p:nvGrpSpPr>
            <p:cNvPr id="39943" name="Group 1084"/>
            <p:cNvGrpSpPr>
              <a:grpSpLocks/>
            </p:cNvGrpSpPr>
            <p:nvPr/>
          </p:nvGrpSpPr>
          <p:grpSpPr bwMode="auto">
            <a:xfrm>
              <a:off x="3345" y="2454"/>
              <a:ext cx="1486" cy="1356"/>
              <a:chOff x="3345" y="2454"/>
              <a:chExt cx="1486" cy="1356"/>
            </a:xfrm>
          </p:grpSpPr>
          <p:sp>
            <p:nvSpPr>
              <p:cNvPr id="39944" name="Text Box 1085"/>
              <p:cNvSpPr txBox="1">
                <a:spLocks noChangeArrowheads="1"/>
              </p:cNvSpPr>
              <p:nvPr/>
            </p:nvSpPr>
            <p:spPr bwMode="auto">
              <a:xfrm>
                <a:off x="3345" y="3522"/>
                <a:ext cx="148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AU" altLang="it-IT" sz="2400"/>
                  <a:t>Crosslinked Solid</a:t>
                </a:r>
              </a:p>
            </p:txBody>
          </p:sp>
          <p:sp>
            <p:nvSpPr>
              <p:cNvPr id="39945" name="AutoShape 1086"/>
              <p:cNvSpPr>
                <a:spLocks noChangeArrowheads="1"/>
              </p:cNvSpPr>
              <p:nvPr/>
            </p:nvSpPr>
            <p:spPr bwMode="auto">
              <a:xfrm>
                <a:off x="3661" y="2454"/>
                <a:ext cx="852" cy="1034"/>
              </a:xfrm>
              <a:prstGeom prst="cube">
                <a:avLst>
                  <a:gd name="adj" fmla="val 25000"/>
                </a:avLst>
              </a:prstGeom>
              <a:solidFill>
                <a:srgbClr val="009999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2400"/>
              </a:p>
            </p:txBody>
          </p: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3" name="Group 33"/>
          <p:cNvGrpSpPr>
            <a:grpSpLocks/>
          </p:cNvGrpSpPr>
          <p:nvPr/>
        </p:nvGrpSpPr>
        <p:grpSpPr bwMode="auto">
          <a:xfrm>
            <a:off x="381000" y="1066800"/>
            <a:ext cx="8382000" cy="4953000"/>
            <a:chOff x="240" y="624"/>
            <a:chExt cx="5280" cy="3264"/>
          </a:xfrm>
        </p:grpSpPr>
        <p:sp>
          <p:nvSpPr>
            <p:cNvPr id="54275" name="Text Box 34"/>
            <p:cNvSpPr txBox="1">
              <a:spLocks noChangeArrowheads="1"/>
            </p:cNvSpPr>
            <p:nvPr/>
          </p:nvSpPr>
          <p:spPr bwMode="auto">
            <a:xfrm>
              <a:off x="306" y="633"/>
              <a:ext cx="1141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it-IT" sz="2800"/>
                <a:t>Resin Type</a:t>
              </a:r>
            </a:p>
          </p:txBody>
        </p:sp>
        <p:sp>
          <p:nvSpPr>
            <p:cNvPr id="54276" name="Text Box 35"/>
            <p:cNvSpPr txBox="1">
              <a:spLocks noChangeArrowheads="1"/>
            </p:cNvSpPr>
            <p:nvPr/>
          </p:nvSpPr>
          <p:spPr bwMode="auto">
            <a:xfrm>
              <a:off x="2369" y="633"/>
              <a:ext cx="1260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2800"/>
                <a:t>Performance</a:t>
              </a:r>
              <a:endParaRPr lang="en-US" altLang="it-IT" sz="2400"/>
            </a:p>
          </p:txBody>
        </p:sp>
        <p:sp>
          <p:nvSpPr>
            <p:cNvPr id="54277" name="Text Box 36"/>
            <p:cNvSpPr txBox="1">
              <a:spLocks noChangeArrowheads="1"/>
            </p:cNvSpPr>
            <p:nvPr/>
          </p:nvSpPr>
          <p:spPr bwMode="auto">
            <a:xfrm>
              <a:off x="3697" y="633"/>
              <a:ext cx="1086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2800"/>
                <a:t>Processing</a:t>
              </a:r>
              <a:endParaRPr lang="en-US" altLang="it-IT" sz="2400"/>
            </a:p>
          </p:txBody>
        </p:sp>
        <p:sp>
          <p:nvSpPr>
            <p:cNvPr id="54278" name="Text Box 37"/>
            <p:cNvSpPr txBox="1">
              <a:spLocks noChangeArrowheads="1"/>
            </p:cNvSpPr>
            <p:nvPr/>
          </p:nvSpPr>
          <p:spPr bwMode="auto">
            <a:xfrm>
              <a:off x="4850" y="633"/>
              <a:ext cx="526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2800"/>
                <a:t>Cost</a:t>
              </a:r>
              <a:endParaRPr lang="en-US" altLang="it-IT" sz="2400"/>
            </a:p>
          </p:txBody>
        </p:sp>
        <p:sp>
          <p:nvSpPr>
            <p:cNvPr id="54279" name="Rectangle 38"/>
            <p:cNvSpPr>
              <a:spLocks noChangeArrowheads="1"/>
            </p:cNvSpPr>
            <p:nvPr/>
          </p:nvSpPr>
          <p:spPr bwMode="auto">
            <a:xfrm>
              <a:off x="240" y="624"/>
              <a:ext cx="5280" cy="326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it-IT" sz="2400"/>
            </a:p>
          </p:txBody>
        </p:sp>
        <p:sp>
          <p:nvSpPr>
            <p:cNvPr id="54280" name="Line 39"/>
            <p:cNvSpPr>
              <a:spLocks noChangeShapeType="1"/>
            </p:cNvSpPr>
            <p:nvPr/>
          </p:nvSpPr>
          <p:spPr bwMode="auto">
            <a:xfrm>
              <a:off x="240" y="1008"/>
              <a:ext cx="52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4281" name="Line 40"/>
            <p:cNvSpPr>
              <a:spLocks noChangeShapeType="1"/>
            </p:cNvSpPr>
            <p:nvPr/>
          </p:nvSpPr>
          <p:spPr bwMode="auto">
            <a:xfrm>
              <a:off x="2333" y="624"/>
              <a:ext cx="0" cy="32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4282" name="Line 41"/>
            <p:cNvSpPr>
              <a:spLocks noChangeShapeType="1"/>
            </p:cNvSpPr>
            <p:nvPr/>
          </p:nvSpPr>
          <p:spPr bwMode="auto">
            <a:xfrm>
              <a:off x="3662" y="624"/>
              <a:ext cx="0" cy="32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4283" name="Line 42"/>
            <p:cNvSpPr>
              <a:spLocks noChangeShapeType="1"/>
            </p:cNvSpPr>
            <p:nvPr/>
          </p:nvSpPr>
          <p:spPr bwMode="auto">
            <a:xfrm>
              <a:off x="4798" y="624"/>
              <a:ext cx="0" cy="32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54284" name="Group 43"/>
            <p:cNvGrpSpPr>
              <a:grpSpLocks/>
            </p:cNvGrpSpPr>
            <p:nvPr/>
          </p:nvGrpSpPr>
          <p:grpSpPr bwMode="auto">
            <a:xfrm>
              <a:off x="2696" y="1104"/>
              <a:ext cx="597" cy="2749"/>
              <a:chOff x="2475" y="1104"/>
              <a:chExt cx="597" cy="2749"/>
            </a:xfrm>
          </p:grpSpPr>
          <p:sp>
            <p:nvSpPr>
              <p:cNvPr id="54296" name="Text Box 44"/>
              <p:cNvSpPr txBox="1">
                <a:spLocks noChangeArrowheads="1"/>
              </p:cNvSpPr>
              <p:nvPr/>
            </p:nvSpPr>
            <p:spPr bwMode="auto">
              <a:xfrm>
                <a:off x="2496" y="1104"/>
                <a:ext cx="553" cy="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it-IT" sz="2400"/>
                  <a:t>LOW</a:t>
                </a:r>
              </a:p>
            </p:txBody>
          </p:sp>
          <p:sp>
            <p:nvSpPr>
              <p:cNvPr id="54297" name="Text Box 45"/>
              <p:cNvSpPr txBox="1">
                <a:spLocks noChangeArrowheads="1"/>
              </p:cNvSpPr>
              <p:nvPr/>
            </p:nvSpPr>
            <p:spPr bwMode="auto">
              <a:xfrm>
                <a:off x="2475" y="3552"/>
                <a:ext cx="597" cy="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it-IT" sz="2400"/>
                  <a:t>HIGH</a:t>
                </a:r>
              </a:p>
            </p:txBody>
          </p:sp>
          <p:sp>
            <p:nvSpPr>
              <p:cNvPr id="54298" name="AutoShape 46"/>
              <p:cNvSpPr>
                <a:spLocks noChangeArrowheads="1"/>
              </p:cNvSpPr>
              <p:nvPr/>
            </p:nvSpPr>
            <p:spPr bwMode="auto">
              <a:xfrm>
                <a:off x="2640" y="1440"/>
                <a:ext cx="240" cy="2064"/>
              </a:xfrm>
              <a:prstGeom prst="downArrow">
                <a:avLst>
                  <a:gd name="adj1" fmla="val 50000"/>
                  <a:gd name="adj2" fmla="val 215000"/>
                </a:avLst>
              </a:prstGeom>
              <a:solidFill>
                <a:srgbClr val="3399FF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2400"/>
              </a:p>
            </p:txBody>
          </p:sp>
        </p:grpSp>
        <p:grpSp>
          <p:nvGrpSpPr>
            <p:cNvPr id="54285" name="Group 47"/>
            <p:cNvGrpSpPr>
              <a:grpSpLocks/>
            </p:cNvGrpSpPr>
            <p:nvPr/>
          </p:nvGrpSpPr>
          <p:grpSpPr bwMode="auto">
            <a:xfrm>
              <a:off x="4863" y="1104"/>
              <a:ext cx="597" cy="2749"/>
              <a:chOff x="4800" y="1104"/>
              <a:chExt cx="597" cy="2749"/>
            </a:xfrm>
          </p:grpSpPr>
          <p:sp>
            <p:nvSpPr>
              <p:cNvPr id="54293" name="Text Box 48"/>
              <p:cNvSpPr txBox="1">
                <a:spLocks noChangeArrowheads="1"/>
              </p:cNvSpPr>
              <p:nvPr/>
            </p:nvSpPr>
            <p:spPr bwMode="auto">
              <a:xfrm>
                <a:off x="4823" y="1104"/>
                <a:ext cx="553" cy="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it-IT" sz="2400"/>
                  <a:t>LOW</a:t>
                </a:r>
              </a:p>
            </p:txBody>
          </p:sp>
          <p:sp>
            <p:nvSpPr>
              <p:cNvPr id="54294" name="Text Box 49"/>
              <p:cNvSpPr txBox="1">
                <a:spLocks noChangeArrowheads="1"/>
              </p:cNvSpPr>
              <p:nvPr/>
            </p:nvSpPr>
            <p:spPr bwMode="auto">
              <a:xfrm>
                <a:off x="4800" y="3552"/>
                <a:ext cx="597" cy="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it-IT" sz="2400"/>
                  <a:t>HIGH</a:t>
                </a:r>
              </a:p>
            </p:txBody>
          </p:sp>
          <p:sp>
            <p:nvSpPr>
              <p:cNvPr id="54295" name="AutoShape 50"/>
              <p:cNvSpPr>
                <a:spLocks noChangeArrowheads="1"/>
              </p:cNvSpPr>
              <p:nvPr/>
            </p:nvSpPr>
            <p:spPr bwMode="auto">
              <a:xfrm>
                <a:off x="4992" y="1440"/>
                <a:ext cx="240" cy="2064"/>
              </a:xfrm>
              <a:prstGeom prst="downArrow">
                <a:avLst>
                  <a:gd name="adj1" fmla="val 50000"/>
                  <a:gd name="adj2" fmla="val 215000"/>
                </a:avLst>
              </a:prstGeom>
              <a:solidFill>
                <a:srgbClr val="3399FF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2400"/>
              </a:p>
            </p:txBody>
          </p:sp>
        </p:grpSp>
        <p:grpSp>
          <p:nvGrpSpPr>
            <p:cNvPr id="54286" name="Group 51"/>
            <p:cNvGrpSpPr>
              <a:grpSpLocks/>
            </p:cNvGrpSpPr>
            <p:nvPr/>
          </p:nvGrpSpPr>
          <p:grpSpPr bwMode="auto">
            <a:xfrm>
              <a:off x="3692" y="1104"/>
              <a:ext cx="1098" cy="2749"/>
              <a:chOff x="3558" y="1104"/>
              <a:chExt cx="1098" cy="2749"/>
            </a:xfrm>
          </p:grpSpPr>
          <p:sp>
            <p:nvSpPr>
              <p:cNvPr id="54290" name="Text Box 52"/>
              <p:cNvSpPr txBox="1">
                <a:spLocks noChangeArrowheads="1"/>
              </p:cNvSpPr>
              <p:nvPr/>
            </p:nvSpPr>
            <p:spPr bwMode="auto">
              <a:xfrm>
                <a:off x="3558" y="3552"/>
                <a:ext cx="1098" cy="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it-IT" sz="2400"/>
                  <a:t>DIFFICULT</a:t>
                </a:r>
              </a:p>
            </p:txBody>
          </p:sp>
          <p:sp>
            <p:nvSpPr>
              <p:cNvPr id="54291" name="Text Box 53"/>
              <p:cNvSpPr txBox="1">
                <a:spLocks noChangeArrowheads="1"/>
              </p:cNvSpPr>
              <p:nvPr/>
            </p:nvSpPr>
            <p:spPr bwMode="auto">
              <a:xfrm>
                <a:off x="3798" y="1104"/>
                <a:ext cx="618" cy="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it-IT" sz="2400"/>
                  <a:t>EASY</a:t>
                </a:r>
              </a:p>
            </p:txBody>
          </p:sp>
          <p:sp>
            <p:nvSpPr>
              <p:cNvPr id="54292" name="AutoShape 54"/>
              <p:cNvSpPr>
                <a:spLocks noChangeArrowheads="1"/>
              </p:cNvSpPr>
              <p:nvPr/>
            </p:nvSpPr>
            <p:spPr bwMode="auto">
              <a:xfrm>
                <a:off x="3984" y="1440"/>
                <a:ext cx="240" cy="2064"/>
              </a:xfrm>
              <a:prstGeom prst="downArrow">
                <a:avLst>
                  <a:gd name="adj1" fmla="val 50000"/>
                  <a:gd name="adj2" fmla="val 215000"/>
                </a:avLst>
              </a:prstGeom>
              <a:solidFill>
                <a:srgbClr val="3399FF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2400"/>
              </a:p>
            </p:txBody>
          </p:sp>
        </p:grpSp>
        <p:grpSp>
          <p:nvGrpSpPr>
            <p:cNvPr id="54287" name="Group 55"/>
            <p:cNvGrpSpPr>
              <a:grpSpLocks/>
            </p:cNvGrpSpPr>
            <p:nvPr/>
          </p:nvGrpSpPr>
          <p:grpSpPr bwMode="auto">
            <a:xfrm>
              <a:off x="251" y="1008"/>
              <a:ext cx="2222" cy="2608"/>
              <a:chOff x="251" y="1008"/>
              <a:chExt cx="2222" cy="2608"/>
            </a:xfrm>
          </p:grpSpPr>
          <p:sp>
            <p:nvSpPr>
              <p:cNvPr id="54288" name="Text Box 56"/>
              <p:cNvSpPr txBox="1">
                <a:spLocks noChangeArrowheads="1"/>
              </p:cNvSpPr>
              <p:nvPr/>
            </p:nvSpPr>
            <p:spPr bwMode="auto">
              <a:xfrm>
                <a:off x="251" y="1008"/>
                <a:ext cx="2222" cy="26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lnSpc>
                    <a:spcPct val="130000"/>
                  </a:lnSpc>
                  <a:spcBef>
                    <a:spcPct val="0"/>
                  </a:spcBef>
                </a:pPr>
                <a:r>
                  <a:rPr lang="en-US" altLang="it-IT" sz="2800" dirty="0"/>
                  <a:t> </a:t>
                </a:r>
                <a:r>
                  <a:rPr lang="en-US" altLang="it-IT" sz="2400" b="1" dirty="0"/>
                  <a:t>Unsaturated Polyester</a:t>
                </a:r>
                <a:endParaRPr lang="en-US" altLang="it-IT" sz="2400" dirty="0"/>
              </a:p>
              <a:p>
                <a:pPr>
                  <a:lnSpc>
                    <a:spcPct val="130000"/>
                  </a:lnSpc>
                  <a:spcBef>
                    <a:spcPct val="0"/>
                  </a:spcBef>
                </a:pPr>
                <a:r>
                  <a:rPr lang="en-US" altLang="it-IT" sz="2800" b="1" dirty="0"/>
                  <a:t> </a:t>
                </a:r>
                <a:r>
                  <a:rPr lang="en-US" altLang="it-IT" sz="2800" dirty="0"/>
                  <a:t>Polyurethane</a:t>
                </a:r>
                <a:r>
                  <a:rPr lang="en-NZ" altLang="it-IT" sz="2800" dirty="0"/>
                  <a:t> (PUR)</a:t>
                </a:r>
                <a:endParaRPr lang="en-US" altLang="it-IT" sz="2800" dirty="0"/>
              </a:p>
              <a:p>
                <a:pPr>
                  <a:lnSpc>
                    <a:spcPct val="130000"/>
                  </a:lnSpc>
                  <a:spcBef>
                    <a:spcPct val="0"/>
                  </a:spcBef>
                </a:pPr>
                <a:r>
                  <a:rPr lang="en-US" altLang="it-IT" sz="2800" b="1" dirty="0"/>
                  <a:t>Vinyl Ester</a:t>
                </a:r>
              </a:p>
              <a:p>
                <a:pPr>
                  <a:lnSpc>
                    <a:spcPct val="130000"/>
                  </a:lnSpc>
                  <a:spcBef>
                    <a:spcPct val="0"/>
                  </a:spcBef>
                </a:pPr>
                <a:r>
                  <a:rPr lang="en-US" altLang="it-IT" sz="2800" b="1" dirty="0"/>
                  <a:t>Phenolic</a:t>
                </a:r>
                <a:endParaRPr lang="en-US" altLang="it-IT" sz="2800" dirty="0"/>
              </a:p>
              <a:p>
                <a:pPr>
                  <a:lnSpc>
                    <a:spcPct val="130000"/>
                  </a:lnSpc>
                  <a:spcBef>
                    <a:spcPct val="0"/>
                  </a:spcBef>
                </a:pPr>
                <a:r>
                  <a:rPr lang="en-US" altLang="it-IT" sz="2800" b="1" dirty="0"/>
                  <a:t>Epoxy</a:t>
                </a:r>
                <a:endParaRPr lang="en-US" altLang="it-IT" sz="2800" dirty="0"/>
              </a:p>
              <a:p>
                <a:pPr>
                  <a:lnSpc>
                    <a:spcPct val="130000"/>
                  </a:lnSpc>
                  <a:spcBef>
                    <a:spcPct val="0"/>
                  </a:spcBef>
                </a:pPr>
                <a:r>
                  <a:rPr lang="en-US" altLang="it-IT" sz="2800" dirty="0"/>
                  <a:t> </a:t>
                </a:r>
                <a:r>
                  <a:rPr lang="en-US" altLang="it-IT" sz="2800" dirty="0" err="1"/>
                  <a:t>Bismaleimide</a:t>
                </a:r>
                <a:r>
                  <a:rPr lang="en-NZ" altLang="it-IT" sz="2800" dirty="0"/>
                  <a:t> (BMI)</a:t>
                </a:r>
                <a:endParaRPr lang="en-US" altLang="it-IT" sz="2800" dirty="0"/>
              </a:p>
              <a:p>
                <a:pPr>
                  <a:lnSpc>
                    <a:spcPct val="130000"/>
                  </a:lnSpc>
                  <a:spcBef>
                    <a:spcPct val="0"/>
                  </a:spcBef>
                </a:pPr>
                <a:r>
                  <a:rPr lang="en-US" altLang="it-IT" sz="2800" dirty="0"/>
                  <a:t>Polyimide</a:t>
                </a:r>
                <a:r>
                  <a:rPr lang="en-NZ" altLang="it-IT" sz="2800" dirty="0"/>
                  <a:t> (PI)</a:t>
                </a:r>
                <a:endParaRPr lang="en-US" altLang="it-IT" sz="2400" dirty="0"/>
              </a:p>
            </p:txBody>
          </p:sp>
          <p:sp>
            <p:nvSpPr>
              <p:cNvPr id="54289" name="Text Box 57"/>
              <p:cNvSpPr txBox="1">
                <a:spLocks noChangeArrowheads="1"/>
              </p:cNvSpPr>
              <p:nvPr/>
            </p:nvSpPr>
            <p:spPr bwMode="auto">
              <a:xfrm>
                <a:off x="1685" y="3240"/>
                <a:ext cx="164" cy="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it-IT" sz="2400"/>
                  <a:t>.</a:t>
                </a:r>
              </a:p>
            </p:txBody>
          </p:sp>
        </p:grpSp>
      </p:grpSp>
      <p:sp>
        <p:nvSpPr>
          <p:cNvPr id="54274" name="Rectangle 59"/>
          <p:cNvSpPr>
            <a:spLocks noGrp="1" noChangeArrowheads="1"/>
          </p:cNvSpPr>
          <p:nvPr>
            <p:ph type="title"/>
          </p:nvPr>
        </p:nvSpPr>
        <p:spPr>
          <a:xfrm>
            <a:off x="358775" y="3048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>
                <a:latin typeface="Tahoma" charset="0"/>
                <a:ea typeface="ＭＳ Ｐゴシック" charset="-128"/>
              </a:rPr>
              <a:t>Thermosetting Matrices</a:t>
            </a:r>
            <a:endParaRPr lang="en-GB" altLang="it-IT" sz="2800" b="1">
              <a:latin typeface="Tahoma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30"/>
          <p:cNvSpPr>
            <a:spLocks noGrp="1" noChangeArrowheads="1"/>
          </p:cNvSpPr>
          <p:nvPr>
            <p:ph type="title"/>
          </p:nvPr>
        </p:nvSpPr>
        <p:spPr>
          <a:xfrm>
            <a:off x="358775" y="1524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400" b="1">
                <a:latin typeface="Tahoma" charset="0"/>
                <a:ea typeface="ＭＳ Ｐゴシック" charset="-128"/>
              </a:rPr>
              <a:t>Thermosetting matrices: property comparison</a:t>
            </a:r>
            <a:endParaRPr lang="en-GB" altLang="it-IT" sz="2400" b="1">
              <a:latin typeface="Tahoma" charset="0"/>
              <a:ea typeface="ＭＳ Ｐゴシック" charset="-128"/>
            </a:endParaRPr>
          </a:p>
        </p:txBody>
      </p:sp>
      <p:pic>
        <p:nvPicPr>
          <p:cNvPr id="56322" name="Picture 1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976324"/>
            <a:ext cx="8367713" cy="50847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e 1"/>
          <p:cNvSpPr/>
          <p:nvPr/>
        </p:nvSpPr>
        <p:spPr>
          <a:xfrm>
            <a:off x="2483768" y="1700808"/>
            <a:ext cx="360040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asellaDiTesto 2"/>
          <p:cNvSpPr txBox="1"/>
          <p:nvPr/>
        </p:nvSpPr>
        <p:spPr>
          <a:xfrm>
            <a:off x="381000" y="6237312"/>
            <a:ext cx="5204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F.M. = Flexural modulus, F.S.= Flexural strength</a:t>
            </a:r>
          </a:p>
        </p:txBody>
      </p:sp>
      <p:sp>
        <p:nvSpPr>
          <p:cNvPr id="6" name="Ovale 5"/>
          <p:cNvSpPr/>
          <p:nvPr/>
        </p:nvSpPr>
        <p:spPr>
          <a:xfrm>
            <a:off x="4716016" y="1700808"/>
            <a:ext cx="360040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e 6"/>
          <p:cNvSpPr/>
          <p:nvPr/>
        </p:nvSpPr>
        <p:spPr>
          <a:xfrm>
            <a:off x="7884368" y="1700808"/>
            <a:ext cx="360040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e 7"/>
          <p:cNvSpPr/>
          <p:nvPr/>
        </p:nvSpPr>
        <p:spPr>
          <a:xfrm>
            <a:off x="5678294" y="2564904"/>
            <a:ext cx="54989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e 8"/>
          <p:cNvSpPr/>
          <p:nvPr/>
        </p:nvSpPr>
        <p:spPr>
          <a:xfrm>
            <a:off x="2339752" y="3212976"/>
            <a:ext cx="576063" cy="1584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e 9"/>
          <p:cNvSpPr/>
          <p:nvPr/>
        </p:nvSpPr>
        <p:spPr>
          <a:xfrm>
            <a:off x="6506386" y="1672321"/>
            <a:ext cx="54989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5"/>
          <p:cNvSpPr>
            <a:spLocks noGrp="1" noChangeArrowheads="1"/>
          </p:cNvSpPr>
          <p:nvPr>
            <p:ph type="title"/>
          </p:nvPr>
        </p:nvSpPr>
        <p:spPr>
          <a:xfrm>
            <a:off x="358775" y="1524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400" b="1">
                <a:latin typeface="Tahoma" charset="0"/>
                <a:ea typeface="ＭＳ Ｐゴシック" charset="-128"/>
              </a:rPr>
              <a:t>Thermoplastic matrices: property comparison</a:t>
            </a:r>
            <a:endParaRPr lang="en-GB" altLang="it-IT" sz="2400" b="1">
              <a:latin typeface="Tahoma" charset="0"/>
              <a:ea typeface="ＭＳ Ｐゴシック" charset="-128"/>
            </a:endParaRPr>
          </a:p>
        </p:txBody>
      </p:sp>
      <p:pic>
        <p:nvPicPr>
          <p:cNvPr id="5837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81075"/>
            <a:ext cx="6884988" cy="5387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e 3"/>
          <p:cNvSpPr/>
          <p:nvPr/>
        </p:nvSpPr>
        <p:spPr>
          <a:xfrm>
            <a:off x="6516216" y="2924944"/>
            <a:ext cx="576064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5"/>
          <p:cNvSpPr>
            <a:spLocks noGrp="1" noChangeArrowheads="1"/>
          </p:cNvSpPr>
          <p:nvPr>
            <p:ph type="title"/>
          </p:nvPr>
        </p:nvSpPr>
        <p:spPr>
          <a:xfrm>
            <a:off x="358775" y="152400"/>
            <a:ext cx="8456613" cy="900336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400" b="1" dirty="0" err="1">
                <a:latin typeface="Tahoma" charset="0"/>
                <a:ea typeface="ＭＳ Ｐゴシック" charset="-128"/>
              </a:rPr>
              <a:t>Resin</a:t>
            </a:r>
            <a:r>
              <a:rPr lang="it-IT" altLang="it-IT" sz="2400" b="1" dirty="0">
                <a:latin typeface="Tahoma" charset="0"/>
                <a:ea typeface="ＭＳ Ｐゴシック" charset="-128"/>
              </a:rPr>
              <a:t> </a:t>
            </a:r>
            <a:r>
              <a:rPr lang="it-IT" altLang="it-IT" sz="2400" b="1" dirty="0" err="1">
                <a:latin typeface="Tahoma" charset="0"/>
                <a:ea typeface="ＭＳ Ｐゴシック" charset="-128"/>
              </a:rPr>
              <a:t>therma</a:t>
            </a:r>
            <a:r>
              <a:rPr lang="it-IT" altLang="it-IT" sz="2400" b="1" dirty="0">
                <a:latin typeface="Tahoma" charset="0"/>
                <a:ea typeface="ＭＳ Ｐゴシック" charset="-128"/>
              </a:rPr>
              <a:t> </a:t>
            </a:r>
            <a:r>
              <a:rPr lang="it-IT" altLang="it-IT" sz="2400" b="1" dirty="0" err="1">
                <a:latin typeface="Tahoma" charset="0"/>
                <a:ea typeface="ＭＳ Ｐゴシック" charset="-128"/>
              </a:rPr>
              <a:t>stability</a:t>
            </a:r>
            <a:r>
              <a:rPr lang="it-IT" altLang="it-IT" sz="2400" b="1" dirty="0">
                <a:latin typeface="Tahoma" charset="0"/>
                <a:ea typeface="ＭＳ Ｐゴシック" charset="-128"/>
              </a:rPr>
              <a:t>. </a:t>
            </a:r>
            <a:r>
              <a:rPr lang="it-IT" altLang="it-IT" sz="2400" b="1" dirty="0" err="1">
                <a:latin typeface="Tahoma" charset="0"/>
                <a:ea typeface="ＭＳ Ｐゴシック" charset="-128"/>
              </a:rPr>
              <a:t>Heat</a:t>
            </a:r>
            <a:r>
              <a:rPr lang="it-IT" altLang="it-IT" sz="2400" b="1" dirty="0">
                <a:latin typeface="Tahoma" charset="0"/>
                <a:ea typeface="ＭＳ Ｐゴシック" charset="-128"/>
              </a:rPr>
              <a:t> </a:t>
            </a:r>
            <a:r>
              <a:rPr lang="it-IT" altLang="it-IT" sz="2400" b="1" dirty="0" err="1">
                <a:latin typeface="Tahoma" charset="0"/>
                <a:ea typeface="ＭＳ Ｐゴシック" charset="-128"/>
              </a:rPr>
              <a:t>Deflection</a:t>
            </a:r>
            <a:r>
              <a:rPr lang="it-IT" altLang="it-IT" sz="2400" b="1" dirty="0">
                <a:latin typeface="Tahoma" charset="0"/>
                <a:ea typeface="ＭＳ Ｐゴシック" charset="-128"/>
              </a:rPr>
              <a:t> (</a:t>
            </a:r>
            <a:r>
              <a:rPr lang="it-IT" altLang="it-IT" sz="2400" b="1" dirty="0" err="1">
                <a:latin typeface="Tahoma" charset="0"/>
                <a:ea typeface="ＭＳ Ｐゴシック" charset="-128"/>
              </a:rPr>
              <a:t>Distortion</a:t>
            </a:r>
            <a:r>
              <a:rPr lang="it-IT" altLang="it-IT" sz="2400" b="1" dirty="0">
                <a:latin typeface="Tahoma" charset="0"/>
                <a:ea typeface="ＭＳ Ｐゴシック" charset="-128"/>
              </a:rPr>
              <a:t>) Temperature</a:t>
            </a:r>
            <a:r>
              <a:rPr lang="en-GB" altLang="it-IT" sz="2400" b="1" dirty="0">
                <a:latin typeface="Tahoma" charset="0"/>
                <a:ea typeface="ＭＳ Ｐゴシック" charset="-128"/>
              </a:rPr>
              <a:t> </a:t>
            </a:r>
            <a:r>
              <a:rPr lang="it-IT" altLang="it-IT" sz="2400" b="1" dirty="0">
                <a:latin typeface="Tahoma" charset="0"/>
                <a:ea typeface="ＭＳ Ｐゴシック" charset="-128"/>
              </a:rPr>
              <a:t>(HDT)</a:t>
            </a:r>
            <a:endParaRPr lang="en-GB" altLang="it-IT" sz="2400" b="1" dirty="0">
              <a:latin typeface="Tahoma" charset="0"/>
              <a:ea typeface="ＭＳ Ｐゴシック" charset="-128"/>
            </a:endParaRPr>
          </a:p>
        </p:txBody>
      </p:sp>
      <p:grpSp>
        <p:nvGrpSpPr>
          <p:cNvPr id="60418" name="Group 13"/>
          <p:cNvGrpSpPr>
            <a:grpSpLocks/>
          </p:cNvGrpSpPr>
          <p:nvPr/>
        </p:nvGrpSpPr>
        <p:grpSpPr bwMode="auto">
          <a:xfrm>
            <a:off x="1331913" y="1125538"/>
            <a:ext cx="6746875" cy="3684587"/>
            <a:chOff x="960" y="943"/>
            <a:chExt cx="4250" cy="2321"/>
          </a:xfrm>
        </p:grpSpPr>
        <p:pic>
          <p:nvPicPr>
            <p:cNvPr id="60420" name="Picture 7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2" t="2449" r="1402" b="2707"/>
            <a:stretch>
              <a:fillRect/>
            </a:stretch>
          </p:blipFill>
          <p:spPr bwMode="auto">
            <a:xfrm>
              <a:off x="960" y="943"/>
              <a:ext cx="3936" cy="232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421" name="Text Box 72"/>
            <p:cNvSpPr txBox="1">
              <a:spLocks noChangeArrowheads="1"/>
            </p:cNvSpPr>
            <p:nvPr/>
          </p:nvSpPr>
          <p:spPr bwMode="auto">
            <a:xfrm>
              <a:off x="3888" y="2128"/>
              <a:ext cx="1322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400" b="1"/>
                <a:t>Riscaldamento uniforme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400" b="1"/>
                <a:t>a 2°C/min</a:t>
              </a:r>
            </a:p>
          </p:txBody>
        </p:sp>
      </p:grpSp>
      <p:sp>
        <p:nvSpPr>
          <p:cNvPr id="60419" name="Text Box 12"/>
          <p:cNvSpPr txBox="1">
            <a:spLocks noChangeArrowheads="1"/>
          </p:cNvSpPr>
          <p:nvPr/>
        </p:nvSpPr>
        <p:spPr bwMode="auto">
          <a:xfrm>
            <a:off x="468312" y="4916854"/>
            <a:ext cx="8675688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342900" indent="-342900" algn="just" eaLnBrk="1" hangingPunct="1">
              <a:spcBef>
                <a:spcPts val="0"/>
              </a:spcBef>
            </a:pPr>
            <a:r>
              <a:rPr lang="it-IT" altLang="it-IT" sz="2000" dirty="0" err="1"/>
              <a:t>It</a:t>
            </a:r>
            <a:r>
              <a:rPr lang="it-IT" altLang="it-IT" sz="2000" dirty="0"/>
              <a:t> </a:t>
            </a:r>
            <a:r>
              <a:rPr lang="it-IT" altLang="it-IT" sz="2000" dirty="0" err="1"/>
              <a:t>is</a:t>
            </a:r>
            <a:r>
              <a:rPr lang="it-IT" altLang="it-IT" sz="2000" dirty="0"/>
              <a:t> </a:t>
            </a:r>
            <a:r>
              <a:rPr lang="it-IT" altLang="it-IT" sz="2000" dirty="0" err="1"/>
              <a:t>also</a:t>
            </a:r>
            <a:r>
              <a:rPr lang="it-IT" altLang="it-IT" sz="2000" dirty="0"/>
              <a:t> </a:t>
            </a:r>
            <a:r>
              <a:rPr lang="it-IT" altLang="it-IT" sz="2000" dirty="0" err="1"/>
              <a:t>called</a:t>
            </a:r>
            <a:r>
              <a:rPr lang="it-IT" altLang="it-IT" sz="2000" dirty="0"/>
              <a:t> DTUL= </a:t>
            </a:r>
            <a:r>
              <a:rPr lang="it-IT" altLang="it-IT" sz="2000" dirty="0" err="1"/>
              <a:t>Deflection</a:t>
            </a:r>
            <a:r>
              <a:rPr lang="it-IT" altLang="it-IT" sz="2000" dirty="0"/>
              <a:t> Temperature Under Load </a:t>
            </a:r>
          </a:p>
          <a:p>
            <a:pPr marL="342900" indent="-342900" algn="just" eaLnBrk="1" hangingPunct="1">
              <a:spcBef>
                <a:spcPts val="0"/>
              </a:spcBef>
            </a:pPr>
            <a:r>
              <a:rPr lang="en-US" altLang="it-IT" sz="2000" dirty="0"/>
              <a:t>It is the temperature at which a given amount of deflection at a given applied load is reached. </a:t>
            </a:r>
          </a:p>
          <a:p>
            <a:pPr marL="342900" indent="-342900" algn="just" eaLnBrk="1" hangingPunct="1">
              <a:spcBef>
                <a:spcPts val="0"/>
              </a:spcBef>
            </a:pPr>
            <a:r>
              <a:rPr lang="it-IT" altLang="it-IT" sz="2000" u="sng" dirty="0" err="1"/>
              <a:t>It</a:t>
            </a:r>
            <a:r>
              <a:rPr lang="it-IT" altLang="it-IT" sz="2000" u="sng" dirty="0"/>
              <a:t> </a:t>
            </a:r>
            <a:r>
              <a:rPr lang="it-IT" altLang="it-IT" sz="2000" u="sng" dirty="0" err="1"/>
              <a:t>is</a:t>
            </a:r>
            <a:r>
              <a:rPr lang="it-IT" altLang="it-IT" sz="2000" u="sng" dirty="0"/>
              <a:t> </a:t>
            </a:r>
            <a:r>
              <a:rPr lang="it-IT" altLang="it-IT" sz="2000" u="sng" dirty="0" err="1"/>
              <a:t>lower</a:t>
            </a:r>
            <a:r>
              <a:rPr lang="it-IT" altLang="it-IT" sz="2000" u="sng" dirty="0"/>
              <a:t> </a:t>
            </a:r>
            <a:r>
              <a:rPr lang="it-IT" altLang="it-IT" sz="2000" u="sng" dirty="0" err="1"/>
              <a:t>than</a:t>
            </a:r>
            <a:r>
              <a:rPr lang="it-IT" altLang="it-IT" sz="2000" u="sng" dirty="0"/>
              <a:t> Tg for </a:t>
            </a:r>
            <a:r>
              <a:rPr lang="it-IT" altLang="it-IT" sz="2000" u="sng" dirty="0" err="1"/>
              <a:t>thermosetting</a:t>
            </a:r>
            <a:r>
              <a:rPr lang="it-IT" altLang="it-IT" sz="2000" u="sng" dirty="0"/>
              <a:t> and </a:t>
            </a:r>
            <a:r>
              <a:rPr lang="it-IT" altLang="it-IT" sz="2000" u="sng" dirty="0" err="1"/>
              <a:t>amorphous</a:t>
            </a:r>
            <a:r>
              <a:rPr lang="it-IT" altLang="it-IT" sz="2000" u="sng" dirty="0"/>
              <a:t> </a:t>
            </a:r>
            <a:r>
              <a:rPr lang="it-IT" altLang="it-IT" sz="2000" u="sng" dirty="0" err="1"/>
              <a:t>thermoplastic</a:t>
            </a:r>
            <a:r>
              <a:rPr lang="it-IT" altLang="it-IT" sz="2000" u="sng" dirty="0"/>
              <a:t> </a:t>
            </a:r>
            <a:r>
              <a:rPr lang="it-IT" altLang="it-IT" sz="2000" u="sng" dirty="0" err="1"/>
              <a:t>matrices</a:t>
            </a:r>
            <a:r>
              <a:rPr lang="it-IT" altLang="it-IT" sz="2000" u="sng" dirty="0"/>
              <a:t>. </a:t>
            </a:r>
          </a:p>
          <a:p>
            <a:pPr marL="342900" indent="-342900" algn="just" eaLnBrk="1" hangingPunct="1">
              <a:spcBef>
                <a:spcPts val="0"/>
              </a:spcBef>
            </a:pPr>
            <a:r>
              <a:rPr lang="it-IT" altLang="it-IT" sz="2000" u="sng" dirty="0" err="1"/>
              <a:t>Its</a:t>
            </a:r>
            <a:r>
              <a:rPr lang="it-IT" altLang="it-IT" sz="2000" u="sng" dirty="0"/>
              <a:t> </a:t>
            </a:r>
            <a:r>
              <a:rPr lang="it-IT" altLang="it-IT" sz="2000" u="sng" dirty="0" err="1"/>
              <a:t>between</a:t>
            </a:r>
            <a:r>
              <a:rPr lang="it-IT" altLang="it-IT" sz="2000" u="sng" dirty="0"/>
              <a:t> Tg and Tm for </a:t>
            </a:r>
            <a:r>
              <a:rPr lang="it-IT" altLang="it-IT" sz="2000" u="sng" dirty="0" err="1"/>
              <a:t>semicrystalline</a:t>
            </a:r>
            <a:r>
              <a:rPr lang="it-IT" altLang="it-IT" sz="2000" u="sng" dirty="0"/>
              <a:t> </a:t>
            </a:r>
            <a:r>
              <a:rPr lang="it-IT" altLang="it-IT" sz="2000" u="sng" dirty="0" err="1"/>
              <a:t>thermoplastic</a:t>
            </a:r>
            <a:r>
              <a:rPr lang="it-IT" altLang="it-IT" sz="2000" u="sng" dirty="0"/>
              <a:t> </a:t>
            </a:r>
            <a:r>
              <a:rPr lang="it-IT" altLang="it-IT" sz="2000" u="sng" dirty="0" err="1"/>
              <a:t>matrices</a:t>
            </a:r>
            <a:endParaRPr lang="it-IT" altLang="it-IT" sz="2000" u="sng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5"/>
          <p:cNvSpPr>
            <a:spLocks noGrp="1" noChangeArrowheads="1"/>
          </p:cNvSpPr>
          <p:nvPr>
            <p:ph type="title"/>
          </p:nvPr>
        </p:nvSpPr>
        <p:spPr>
          <a:xfrm>
            <a:off x="358775" y="1524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>
                <a:latin typeface="Tahoma" charset="0"/>
                <a:ea typeface="ＭＳ Ｐゴシック" charset="-128"/>
              </a:rPr>
              <a:t>Heat Deflection Temperature</a:t>
            </a:r>
            <a:r>
              <a:rPr lang="en-GB" altLang="it-IT" sz="2800" b="1">
                <a:latin typeface="Tahoma" charset="0"/>
                <a:ea typeface="ＭＳ Ｐゴシック" charset="-128"/>
              </a:rPr>
              <a:t> </a:t>
            </a:r>
            <a:r>
              <a:rPr lang="it-IT" altLang="it-IT" sz="2800" b="1">
                <a:latin typeface="Tahoma" charset="0"/>
                <a:ea typeface="ＭＳ Ｐゴシック" charset="-128"/>
              </a:rPr>
              <a:t>(HDT)</a:t>
            </a:r>
            <a:endParaRPr lang="en-GB" altLang="it-IT" sz="2800" b="1">
              <a:latin typeface="Tahoma" charset="0"/>
              <a:ea typeface="ＭＳ Ｐゴシック" charset="-128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129897"/>
              </p:ext>
            </p:extLst>
          </p:nvPr>
        </p:nvGraphicFramePr>
        <p:xfrm>
          <a:off x="358776" y="980728"/>
          <a:ext cx="8245672" cy="4064017"/>
        </p:xfrm>
        <a:graphic>
          <a:graphicData uri="http://schemas.openxmlformats.org/drawingml/2006/table">
            <a:tbl>
              <a:tblPr/>
              <a:tblGrid>
                <a:gridCol w="4693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4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86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it-IT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8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8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T</a:t>
                      </a:r>
                      <a:r>
                        <a:rPr kumimoji="0" lang="it-IT" altLang="it-IT" sz="19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g</a:t>
                      </a:r>
                      <a:r>
                        <a:rPr kumimoji="0" lang="it-IT" altLang="it-IT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  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°C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8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8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HDT=Max </a:t>
                      </a:r>
                      <a:endParaRPr kumimoji="0" lang="it-IT" altLang="it-IT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T </a:t>
                      </a:r>
                      <a:r>
                        <a:rPr kumimoji="0" lang="it-IT" altLang="it-IT" sz="1900" b="1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operating</a:t>
                      </a:r>
                      <a:r>
                        <a:rPr kumimoji="0" lang="it-IT" altLang="it-IT" sz="19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 </a:t>
                      </a:r>
                      <a:r>
                        <a:rPr kumimoji="0" lang="it-IT" altLang="it-IT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°C</a:t>
                      </a:r>
                      <a:endParaRPr kumimoji="0" lang="it-IT" altLang="it-IT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8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8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Thermosetting Matrices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8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endParaRPr kumimoji="0" lang="it-IT" altLang="it-IT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8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endParaRPr kumimoji="0" lang="it-IT" altLang="it-IT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8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DGEBA epoxy resin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150</a:t>
                      </a:r>
                      <a:endParaRPr kumimoji="0" lang="it-IT" altLang="it-IT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100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TGDDM epoxy resin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fr-FR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200 – 220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fr-FR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150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fr-FR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Bismaleimide BMI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fr-FR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230 – 290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fr-FR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232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fr-FR" altLang="it-IT" sz="1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Polymide</a:t>
                      </a:r>
                      <a:r>
                        <a:rPr kumimoji="0" lang="fr-FR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 ACTP</a:t>
                      </a:r>
                      <a:endParaRPr kumimoji="0" lang="it-IT" altLang="it-IT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320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280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Polymide PMR 15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340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300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Thermoplastic Matrices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endParaRPr kumimoji="0" lang="it-IT" altLang="it-IT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endParaRPr kumimoji="0" lang="it-IT" altLang="it-IT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Polyeter</a:t>
                      </a: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-</a:t>
                      </a:r>
                      <a:r>
                        <a:rPr kumimoji="0" lang="it-IT" altLang="it-IT" sz="1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eter</a:t>
                      </a: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-chetone PEEK (Semi-</a:t>
                      </a:r>
                      <a:r>
                        <a:rPr kumimoji="0" lang="it-IT" altLang="it-IT" sz="1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cryst</a:t>
                      </a: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.)</a:t>
                      </a:r>
                      <a:endParaRPr kumimoji="0" lang="it-IT" altLang="it-IT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143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180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0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Poly-</a:t>
                      </a:r>
                      <a:r>
                        <a:rPr kumimoji="0" lang="it-IT" altLang="it-IT" sz="1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phenylene</a:t>
                      </a: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 </a:t>
                      </a:r>
                      <a:r>
                        <a:rPr kumimoji="0" lang="it-IT" altLang="it-IT" sz="1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sulfide</a:t>
                      </a: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 PPS (Semi-</a:t>
                      </a:r>
                      <a:r>
                        <a:rPr kumimoji="0" lang="it-IT" altLang="it-IT" sz="1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cryst</a:t>
                      </a: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.)</a:t>
                      </a:r>
                      <a:endParaRPr kumimoji="0" lang="it-IT" altLang="it-IT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85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120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Polysulfone</a:t>
                      </a: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 (</a:t>
                      </a:r>
                      <a:r>
                        <a:rPr kumimoji="0" lang="it-IT" altLang="it-IT" sz="1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amorphous</a:t>
                      </a: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)</a:t>
                      </a:r>
                      <a:endParaRPr kumimoji="0" lang="it-IT" altLang="it-IT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185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160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0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Polyetherimide</a:t>
                      </a: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 (PEI)</a:t>
                      </a:r>
                      <a:r>
                        <a:rPr kumimoji="0" lang="it-IT" altLang="it-IT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 </a:t>
                      </a:r>
                      <a:r>
                        <a:rPr kumimoji="0" lang="it-IT" altLang="it-IT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charset="0"/>
                          <a:ea typeface="ＭＳ Ｐゴシック" charset="-128"/>
                          <a:cs typeface="+mn-cs"/>
                        </a:rPr>
                        <a:t>(</a:t>
                      </a:r>
                      <a:r>
                        <a:rPr kumimoji="0" lang="it-IT" altLang="it-IT" sz="19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charset="0"/>
                          <a:ea typeface="ＭＳ Ｐゴシック" charset="-128"/>
                          <a:cs typeface="+mn-cs"/>
                        </a:rPr>
                        <a:t>amorphous</a:t>
                      </a:r>
                      <a:r>
                        <a:rPr kumimoji="0" lang="it-IT" altLang="it-IT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charset="0"/>
                          <a:ea typeface="ＭＳ Ｐゴシック" charset="-128"/>
                          <a:cs typeface="+mn-cs"/>
                        </a:rPr>
                        <a:t>)</a:t>
                      </a:r>
                      <a:endParaRPr kumimoji="0" lang="it-IT" altLang="it-IT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217</a:t>
                      </a:r>
                      <a:endParaRPr kumimoji="0" lang="it-IT" altLang="it-IT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49263" algn="l"/>
                          <a:tab pos="3059113" algn="ctr"/>
                          <a:tab pos="6119813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3059113" algn="ctr"/>
                          <a:tab pos="6119813" algn="r"/>
                        </a:tabLst>
                      </a:pPr>
                      <a:r>
                        <a:rPr kumimoji="0" lang="it-IT" altLang="it-IT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-128"/>
                        </a:rPr>
                        <a:t>180</a:t>
                      </a:r>
                      <a:endParaRPr kumimoji="0" lang="it-IT" altLang="it-IT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</a:endParaRPr>
                    </a:p>
                  </a:txBody>
                  <a:tcPr marL="35278" marR="3527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Text Box 12">
            <a:extLst>
              <a:ext uri="{FF2B5EF4-FFF2-40B4-BE49-F238E27FC236}">
                <a16:creationId xmlns:a16="http://schemas.microsoft.com/office/drawing/2014/main" id="{01120C30-0460-181D-83E1-4A6392ACE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645" y="5445224"/>
            <a:ext cx="867568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342900" indent="-342900" algn="just" eaLnBrk="1" hangingPunct="1">
              <a:spcBef>
                <a:spcPts val="0"/>
              </a:spcBef>
            </a:pPr>
            <a:r>
              <a:rPr lang="it-IT" altLang="it-IT" sz="2000" dirty="0"/>
              <a:t>HDT </a:t>
            </a:r>
            <a:r>
              <a:rPr lang="it-IT" altLang="it-IT" sz="2000" dirty="0" err="1"/>
              <a:t>is</a:t>
            </a:r>
            <a:r>
              <a:rPr lang="it-IT" altLang="it-IT" sz="2000" dirty="0"/>
              <a:t> </a:t>
            </a:r>
            <a:r>
              <a:rPr lang="it-IT" altLang="it-IT" sz="2000" dirty="0" err="1"/>
              <a:t>usually</a:t>
            </a:r>
            <a:r>
              <a:rPr lang="it-IT" altLang="it-IT" sz="2000" dirty="0"/>
              <a:t> </a:t>
            </a:r>
            <a:r>
              <a:rPr lang="it-IT" altLang="it-IT" sz="2000" dirty="0" err="1"/>
              <a:t>considered</a:t>
            </a:r>
            <a:r>
              <a:rPr lang="it-IT" altLang="it-IT" sz="2000" dirty="0"/>
              <a:t> </a:t>
            </a:r>
            <a:r>
              <a:rPr lang="it-IT" altLang="it-IT" sz="2000" dirty="0" err="1"/>
              <a:t>as</a:t>
            </a:r>
            <a:r>
              <a:rPr lang="it-IT" altLang="it-IT" sz="2000" dirty="0"/>
              <a:t> the maximum </a:t>
            </a:r>
            <a:r>
              <a:rPr lang="it-IT" altLang="it-IT" sz="2000" dirty="0" err="1"/>
              <a:t>operating</a:t>
            </a:r>
            <a:r>
              <a:rPr lang="it-IT" altLang="it-IT" sz="2000" dirty="0"/>
              <a:t> temperature</a:t>
            </a:r>
          </a:p>
          <a:p>
            <a:pPr marL="342900" indent="-342900" algn="just" eaLnBrk="1" hangingPunct="1">
              <a:spcBef>
                <a:spcPts val="0"/>
              </a:spcBef>
            </a:pPr>
            <a:r>
              <a:rPr lang="it-IT" altLang="it-IT" sz="2000" dirty="0" err="1"/>
              <a:t>It</a:t>
            </a:r>
            <a:r>
              <a:rPr lang="it-IT" altLang="it-IT" sz="2000" dirty="0"/>
              <a:t> </a:t>
            </a:r>
            <a:r>
              <a:rPr lang="it-IT" altLang="it-IT" sz="2000" dirty="0" err="1"/>
              <a:t>is</a:t>
            </a:r>
            <a:r>
              <a:rPr lang="it-IT" altLang="it-IT" sz="2000" dirty="0"/>
              <a:t> </a:t>
            </a:r>
            <a:r>
              <a:rPr lang="it-IT" altLang="it-IT" sz="2000" dirty="0" err="1"/>
              <a:t>lower</a:t>
            </a:r>
            <a:r>
              <a:rPr lang="it-IT" altLang="it-IT" sz="2000" dirty="0"/>
              <a:t> </a:t>
            </a:r>
            <a:r>
              <a:rPr lang="it-IT" altLang="it-IT" sz="2000" dirty="0" err="1"/>
              <a:t>than</a:t>
            </a:r>
            <a:r>
              <a:rPr lang="it-IT" altLang="it-IT" sz="2000" dirty="0"/>
              <a:t> Tg for </a:t>
            </a:r>
            <a:r>
              <a:rPr lang="it-IT" altLang="it-IT" sz="2000" dirty="0" err="1"/>
              <a:t>thermosetting</a:t>
            </a:r>
            <a:r>
              <a:rPr lang="it-IT" altLang="it-IT" sz="2000" dirty="0"/>
              <a:t> and </a:t>
            </a:r>
            <a:r>
              <a:rPr lang="it-IT" altLang="it-IT" sz="2000" dirty="0" err="1"/>
              <a:t>amorphous</a:t>
            </a:r>
            <a:r>
              <a:rPr lang="it-IT" altLang="it-IT" sz="2000" dirty="0"/>
              <a:t> </a:t>
            </a:r>
            <a:r>
              <a:rPr lang="it-IT" altLang="it-IT" sz="2000" dirty="0" err="1"/>
              <a:t>thermoplastic</a:t>
            </a:r>
            <a:r>
              <a:rPr lang="it-IT" altLang="it-IT" sz="2000" dirty="0"/>
              <a:t> </a:t>
            </a:r>
            <a:r>
              <a:rPr lang="it-IT" altLang="it-IT" sz="2000" dirty="0" err="1"/>
              <a:t>matrices</a:t>
            </a:r>
            <a:r>
              <a:rPr lang="it-IT" altLang="it-IT" sz="2000" dirty="0"/>
              <a:t>. </a:t>
            </a:r>
          </a:p>
          <a:p>
            <a:pPr marL="342900" indent="-342900" algn="just" eaLnBrk="1" hangingPunct="1">
              <a:spcBef>
                <a:spcPts val="0"/>
              </a:spcBef>
            </a:pPr>
            <a:r>
              <a:rPr lang="it-IT" altLang="it-IT" sz="2000" dirty="0" err="1"/>
              <a:t>Its</a:t>
            </a:r>
            <a:r>
              <a:rPr lang="it-IT" altLang="it-IT" sz="2000" dirty="0"/>
              <a:t> </a:t>
            </a:r>
            <a:r>
              <a:rPr lang="it-IT" altLang="it-IT" sz="2000" dirty="0" err="1"/>
              <a:t>between</a:t>
            </a:r>
            <a:r>
              <a:rPr lang="it-IT" altLang="it-IT" sz="2000" dirty="0"/>
              <a:t> Tg and Tm for </a:t>
            </a:r>
            <a:r>
              <a:rPr lang="it-IT" altLang="it-IT" sz="2000" dirty="0" err="1"/>
              <a:t>semicrystalline</a:t>
            </a:r>
            <a:r>
              <a:rPr lang="it-IT" altLang="it-IT" sz="2000" dirty="0"/>
              <a:t> </a:t>
            </a:r>
            <a:r>
              <a:rPr lang="it-IT" altLang="it-IT" sz="2000" dirty="0" err="1"/>
              <a:t>thermoplastic</a:t>
            </a:r>
            <a:r>
              <a:rPr lang="it-IT" altLang="it-IT" sz="2000" dirty="0"/>
              <a:t> </a:t>
            </a:r>
            <a:r>
              <a:rPr lang="it-IT" altLang="it-IT" sz="2000" dirty="0" err="1"/>
              <a:t>matrices</a:t>
            </a:r>
            <a:endParaRPr lang="it-IT" altLang="it-IT"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5" t="52640" r="6651"/>
          <a:stretch>
            <a:fillRect/>
          </a:stretch>
        </p:blipFill>
        <p:spPr bwMode="auto">
          <a:xfrm>
            <a:off x="684213" y="3867150"/>
            <a:ext cx="8137525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4" name="Rectangle 5"/>
          <p:cNvSpPr>
            <a:spLocks noChangeArrowheads="1"/>
          </p:cNvSpPr>
          <p:nvPr/>
        </p:nvSpPr>
        <p:spPr bwMode="auto">
          <a:xfrm>
            <a:off x="358775" y="152400"/>
            <a:ext cx="8456613" cy="6477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tx2"/>
                </a:solidFill>
                <a:latin typeface="Tahoma" charset="0"/>
              </a:rPr>
              <a:t>Polymerization mechanisms</a:t>
            </a:r>
            <a:endParaRPr lang="en-GB" altLang="it-IT" sz="2800" b="1">
              <a:solidFill>
                <a:schemeClr val="tx2"/>
              </a:solidFill>
              <a:latin typeface="Tahoma" charset="0"/>
            </a:endParaRPr>
          </a:p>
        </p:txBody>
      </p:sp>
      <p:sp>
        <p:nvSpPr>
          <p:cNvPr id="64515" name="Text Box 9"/>
          <p:cNvSpPr txBox="1">
            <a:spLocks noChangeArrowheads="1"/>
          </p:cNvSpPr>
          <p:nvPr/>
        </p:nvSpPr>
        <p:spPr bwMode="auto">
          <a:xfrm>
            <a:off x="250825" y="836613"/>
            <a:ext cx="84978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it-IT" sz="1800"/>
              <a:t>The final properties of a thermosetting matrix strongly depend on the conditions with which the monomers have been converted into the 3D network.</a:t>
            </a:r>
          </a:p>
        </p:txBody>
      </p:sp>
      <p:sp>
        <p:nvSpPr>
          <p:cNvPr id="64516" name="CasellaDiTesto 5"/>
          <p:cNvSpPr txBox="1">
            <a:spLocks noChangeArrowheads="1"/>
          </p:cNvSpPr>
          <p:nvPr/>
        </p:nvSpPr>
        <p:spPr bwMode="auto">
          <a:xfrm>
            <a:off x="323850" y="1557338"/>
            <a:ext cx="2519363" cy="9223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u="sng" dirty="0">
                <a:solidFill>
                  <a:srgbClr val="2D56CB"/>
                </a:solidFill>
              </a:rPr>
              <a:t>Chain </a:t>
            </a:r>
            <a:r>
              <a:rPr lang="it-IT" altLang="it-IT" sz="1800" b="1" u="sng" dirty="0" err="1">
                <a:solidFill>
                  <a:srgbClr val="2D56CB"/>
                </a:solidFill>
              </a:rPr>
              <a:t>polymerization</a:t>
            </a:r>
            <a:endParaRPr lang="it-IT" altLang="it-IT" sz="1800" b="1" u="sng" dirty="0">
              <a:solidFill>
                <a:srgbClr val="2D56CB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it-IT" altLang="it-IT" sz="1800" b="1" dirty="0">
                <a:solidFill>
                  <a:srgbClr val="2D56CB"/>
                </a:solidFill>
              </a:rPr>
              <a:t> </a:t>
            </a:r>
            <a:r>
              <a:rPr lang="it-IT" altLang="it-IT" sz="1800" b="1" dirty="0" err="1">
                <a:solidFill>
                  <a:srgbClr val="2D56CB"/>
                </a:solidFill>
              </a:rPr>
              <a:t>radicalic</a:t>
            </a:r>
            <a:r>
              <a:rPr lang="it-IT" altLang="it-IT" sz="1800" b="1" dirty="0">
                <a:solidFill>
                  <a:srgbClr val="2D56CB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 b="1" strike="sngStrike" dirty="0">
                <a:solidFill>
                  <a:srgbClr val="2D56CB"/>
                </a:solidFill>
              </a:rPr>
              <a:t> </a:t>
            </a:r>
            <a:r>
              <a:rPr lang="it-IT" altLang="it-IT" sz="1800" b="1" strike="sngStrike" dirty="0" err="1">
                <a:solidFill>
                  <a:srgbClr val="2D56CB"/>
                </a:solidFill>
              </a:rPr>
              <a:t>ionic</a:t>
            </a:r>
            <a:endParaRPr lang="it-IT" altLang="it-IT" sz="1800" b="1" strike="sngStrike" dirty="0">
              <a:solidFill>
                <a:srgbClr val="2D56CB"/>
              </a:solidFill>
            </a:endParaRPr>
          </a:p>
        </p:txBody>
      </p:sp>
      <p:sp>
        <p:nvSpPr>
          <p:cNvPr id="64517" name="CasellaDiTesto 8"/>
          <p:cNvSpPr txBox="1">
            <a:spLocks noChangeArrowheads="1"/>
          </p:cNvSpPr>
          <p:nvPr/>
        </p:nvSpPr>
        <p:spPr bwMode="auto">
          <a:xfrm>
            <a:off x="323850" y="2708275"/>
            <a:ext cx="2519363" cy="9239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u="sng" dirty="0" err="1">
                <a:solidFill>
                  <a:srgbClr val="FB0735"/>
                </a:solidFill>
              </a:rPr>
              <a:t>Step</a:t>
            </a:r>
            <a:r>
              <a:rPr lang="it-IT" altLang="it-IT" sz="1800" b="1" u="sng" dirty="0">
                <a:solidFill>
                  <a:srgbClr val="FB0735"/>
                </a:solidFill>
              </a:rPr>
              <a:t> </a:t>
            </a:r>
            <a:r>
              <a:rPr lang="it-IT" altLang="it-IT" sz="1800" b="1" u="sng" dirty="0" err="1">
                <a:solidFill>
                  <a:srgbClr val="FB0735"/>
                </a:solidFill>
              </a:rPr>
              <a:t>polymerization</a:t>
            </a:r>
            <a:endParaRPr lang="it-IT" altLang="it-IT" sz="1800" b="1" u="sng" dirty="0">
              <a:solidFill>
                <a:srgbClr val="FB0735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it-IT" altLang="it-IT" sz="1800" b="1" strike="sngStrike" dirty="0">
                <a:solidFill>
                  <a:srgbClr val="FB0735"/>
                </a:solidFill>
              </a:rPr>
              <a:t> ring opening 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 b="1" dirty="0">
                <a:solidFill>
                  <a:srgbClr val="FB0735"/>
                </a:solidFill>
              </a:rPr>
              <a:t> </a:t>
            </a:r>
            <a:r>
              <a:rPr lang="it-IT" altLang="it-IT" sz="1800" b="1" dirty="0" err="1">
                <a:solidFill>
                  <a:srgbClr val="FB0735"/>
                </a:solidFill>
              </a:rPr>
              <a:t>polycondensation</a:t>
            </a:r>
            <a:endParaRPr lang="it-IT" altLang="it-IT" sz="1800" b="1" dirty="0">
              <a:solidFill>
                <a:srgbClr val="FB0735"/>
              </a:solidFill>
            </a:endParaRPr>
          </a:p>
        </p:txBody>
      </p:sp>
      <p:sp>
        <p:nvSpPr>
          <p:cNvPr id="64518" name="CasellaDiTesto 9"/>
          <p:cNvSpPr txBox="1">
            <a:spLocks noChangeArrowheads="1"/>
          </p:cNvSpPr>
          <p:nvPr/>
        </p:nvSpPr>
        <p:spPr bwMode="auto">
          <a:xfrm>
            <a:off x="3059113" y="1570038"/>
            <a:ext cx="561657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Fast process, activated by an initiator, that proceeds by addition of a single monomer to a growing macromolecule (linear, branched or crosslinked). </a:t>
            </a:r>
          </a:p>
        </p:txBody>
      </p:sp>
      <p:sp>
        <p:nvSpPr>
          <p:cNvPr id="64519" name="CasellaDiTesto 10"/>
          <p:cNvSpPr txBox="1">
            <a:spLocks noChangeArrowheads="1"/>
          </p:cNvSpPr>
          <p:nvPr/>
        </p:nvSpPr>
        <p:spPr bwMode="auto">
          <a:xfrm>
            <a:off x="3132138" y="2636838"/>
            <a:ext cx="5616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Step process, reaction of functional goups of monomers and oligomers with formation of species with molecular weigth gradually increased.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" t="3157"/>
          <a:stretch>
            <a:fillRect/>
          </a:stretch>
        </p:blipFill>
        <p:spPr bwMode="auto">
          <a:xfrm>
            <a:off x="323850" y="260350"/>
            <a:ext cx="3900488" cy="3460750"/>
          </a:xfrm>
          <a:prstGeom prst="rect">
            <a:avLst/>
          </a:prstGeom>
          <a:noFill/>
          <a:ln w="1905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2" name="Picture 8" descr="vvv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52" b="14456"/>
          <a:stretch>
            <a:fillRect/>
          </a:stretch>
        </p:blipFill>
        <p:spPr bwMode="auto">
          <a:xfrm>
            <a:off x="4656138" y="3573463"/>
            <a:ext cx="4379912" cy="3197225"/>
          </a:xfrm>
          <a:prstGeom prst="rect">
            <a:avLst/>
          </a:prstGeom>
          <a:noFill/>
          <a:ln w="19050">
            <a:solidFill>
              <a:srgbClr val="FB073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3" name="Text Box 9"/>
          <p:cNvSpPr txBox="1">
            <a:spLocks noChangeArrowheads="1"/>
          </p:cNvSpPr>
          <p:nvPr/>
        </p:nvSpPr>
        <p:spPr bwMode="auto">
          <a:xfrm>
            <a:off x="4500563" y="404813"/>
            <a:ext cx="4495800" cy="2738437"/>
          </a:xfrm>
          <a:prstGeom prst="rect">
            <a:avLst/>
          </a:prstGeom>
          <a:noFill/>
          <a:ln w="1905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0000CC"/>
                </a:solidFill>
              </a:rPr>
              <a:t>CHAIN POLIMERIZATION</a:t>
            </a:r>
          </a:p>
          <a:p>
            <a:pPr algn="just" eaLnBrk="1" hangingPunct="1">
              <a:spcBef>
                <a:spcPts val="600"/>
              </a:spcBef>
            </a:pPr>
            <a:r>
              <a:rPr lang="it-IT" altLang="it-IT" sz="1400"/>
              <a:t> One or more monomers with only one reactive group</a:t>
            </a:r>
          </a:p>
          <a:p>
            <a:pPr algn="just" eaLnBrk="1" hangingPunct="1">
              <a:spcBef>
                <a:spcPct val="0"/>
              </a:spcBef>
            </a:pPr>
            <a:r>
              <a:rPr lang="it-IT" altLang="it-IT" sz="1400"/>
              <a:t>A reactive site is present at the end of the growing chain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/>
              <a:t>^^^M* + M </a:t>
            </a:r>
            <a:r>
              <a:rPr lang="it-IT" altLang="it-IT" sz="1400" b="1">
                <a:sym typeface="Symbol" charset="2"/>
              </a:rPr>
              <a:t>^^^M-M*</a:t>
            </a:r>
          </a:p>
          <a:p>
            <a:pPr algn="just" eaLnBrk="1" hangingPunct="1">
              <a:spcBef>
                <a:spcPct val="0"/>
              </a:spcBef>
            </a:pPr>
            <a:r>
              <a:rPr lang="it-IT" altLang="it-IT" sz="1400"/>
              <a:t> </a:t>
            </a:r>
            <a:r>
              <a:rPr lang="en-US" altLang="it-IT" sz="1400"/>
              <a:t>Only the molecular species containing active centers can be added to the monomers.</a:t>
            </a:r>
            <a:endParaRPr lang="it-IT" altLang="it-IT" sz="1400"/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r>
              <a:rPr lang="it-IT" altLang="it-IT" sz="1400"/>
              <a:t> </a:t>
            </a:r>
            <a:r>
              <a:rPr lang="en-US" altLang="it-IT" sz="1400"/>
              <a:t>Very fast chain growth: a polymer with high molecular weight quickly forms and the concentration of monomers decreases continuously during the reaction. 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r>
              <a:rPr lang="en-US" altLang="it-IT" sz="1400"/>
              <a:t> Monomer, polymer of high molecular weight and active centers are present at any reaction time.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endParaRPr lang="it-IT" altLang="it-IT" sz="1400"/>
          </a:p>
        </p:txBody>
      </p:sp>
      <p:sp>
        <p:nvSpPr>
          <p:cNvPr id="66564" name="Text Box 9"/>
          <p:cNvSpPr txBox="1">
            <a:spLocks noChangeArrowheads="1"/>
          </p:cNvSpPr>
          <p:nvPr/>
        </p:nvSpPr>
        <p:spPr bwMode="auto">
          <a:xfrm>
            <a:off x="76200" y="3860800"/>
            <a:ext cx="4495800" cy="2808288"/>
          </a:xfrm>
          <a:prstGeom prst="rect">
            <a:avLst/>
          </a:prstGeom>
          <a:noFill/>
          <a:ln w="19050">
            <a:solidFill>
              <a:srgbClr val="FB073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FB0735"/>
                </a:solidFill>
              </a:rPr>
              <a:t>STEP POLIMERIZATION</a:t>
            </a:r>
          </a:p>
          <a:p>
            <a:pPr algn="just" eaLnBrk="1" hangingPunct="1">
              <a:spcBef>
                <a:spcPts val="600"/>
              </a:spcBef>
            </a:pPr>
            <a:r>
              <a:rPr lang="it-IT" altLang="it-IT" sz="1400"/>
              <a:t> One or more monomers having at least two reactive group. </a:t>
            </a:r>
          </a:p>
          <a:p>
            <a:pPr algn="just" eaLnBrk="1" hangingPunct="1">
              <a:spcBef>
                <a:spcPct val="0"/>
              </a:spcBef>
            </a:pPr>
            <a:r>
              <a:rPr lang="it-IT" altLang="it-IT" sz="1400"/>
              <a:t> </a:t>
            </a:r>
            <a:r>
              <a:rPr lang="en-US" altLang="it-IT" sz="1400"/>
              <a:t>Any reactive molecular species can react and combine</a:t>
            </a:r>
            <a:r>
              <a:rPr lang="it-IT" altLang="it-IT" sz="1400"/>
              <a:t>.</a:t>
            </a:r>
          </a:p>
          <a:p>
            <a:pPr algn="just" eaLnBrk="1" hangingPunct="1">
              <a:spcBef>
                <a:spcPct val="0"/>
              </a:spcBef>
            </a:pPr>
            <a:r>
              <a:rPr lang="it-IT" altLang="it-IT" sz="1400"/>
              <a:t> </a:t>
            </a:r>
            <a:r>
              <a:rPr lang="en-US" altLang="it-IT" sz="1400"/>
              <a:t>Initial formation of oligomeric products </a:t>
            </a:r>
            <a:r>
              <a:rPr lang="it-IT" altLang="it-IT" sz="1400">
                <a:sym typeface="Symbol" charset="2"/>
              </a:rPr>
              <a:t></a:t>
            </a:r>
            <a:r>
              <a:rPr lang="en-US" altLang="it-IT" sz="1400"/>
              <a:t> rapid disappearance of the monomer immediately after the start of the reaction. </a:t>
            </a:r>
          </a:p>
          <a:p>
            <a:pPr algn="just" eaLnBrk="1" hangingPunct="1">
              <a:spcBef>
                <a:spcPct val="0"/>
              </a:spcBef>
            </a:pPr>
            <a:r>
              <a:rPr lang="en-US" altLang="it-IT" sz="1400"/>
              <a:t> Reaction between oligomers with slow formation of polymeric products </a:t>
            </a:r>
            <a:r>
              <a:rPr lang="it-IT" altLang="it-IT" sz="1400">
                <a:sym typeface="Symbol" charset="2"/>
              </a:rPr>
              <a:t></a:t>
            </a:r>
            <a:r>
              <a:rPr lang="en-US" altLang="it-IT" sz="1400"/>
              <a:t> slow increase of the molecular weight of the growing polymer.</a:t>
            </a:r>
          </a:p>
          <a:p>
            <a:pPr algn="just" eaLnBrk="1" hangingPunct="1">
              <a:spcBef>
                <a:spcPct val="0"/>
              </a:spcBef>
            </a:pPr>
            <a:r>
              <a:rPr lang="it-IT" altLang="it-IT" sz="1400"/>
              <a:t> </a:t>
            </a:r>
            <a:r>
              <a:rPr lang="en-US" altLang="it-IT" sz="1400"/>
              <a:t>Molecular species of any size are present at any reaction time. </a:t>
            </a:r>
            <a:endParaRPr lang="it-IT" altLang="it-IT" sz="1400"/>
          </a:p>
        </p:txBody>
      </p:sp>
      <p:sp>
        <p:nvSpPr>
          <p:cNvPr id="66565" name="AutoShape 15"/>
          <p:cNvSpPr>
            <a:spLocks noChangeArrowheads="1"/>
          </p:cNvSpPr>
          <p:nvPr/>
        </p:nvSpPr>
        <p:spPr bwMode="auto">
          <a:xfrm>
            <a:off x="4256088" y="1485900"/>
            <a:ext cx="215900" cy="71438"/>
          </a:xfrm>
          <a:prstGeom prst="leftArrow">
            <a:avLst>
              <a:gd name="adj1" fmla="val 50000"/>
              <a:gd name="adj2" fmla="val 75555"/>
            </a:avLst>
          </a:prstGeom>
          <a:solidFill>
            <a:srgbClr val="0000CC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029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52400"/>
            <a:ext cx="8456612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>
                <a:latin typeface="Tahoma" charset="0"/>
                <a:ea typeface="ＭＳ Ｐゴシック" charset="-128"/>
              </a:rPr>
              <a:t>Polymer Matrices: thermoplastic</a:t>
            </a:r>
            <a:endParaRPr lang="en-GB" altLang="it-IT" sz="2800" b="1">
              <a:latin typeface="Tahoma" charset="0"/>
              <a:ea typeface="ＭＳ Ｐゴシック" charset="-128"/>
            </a:endParaRPr>
          </a:p>
        </p:txBody>
      </p:sp>
      <p:sp>
        <p:nvSpPr>
          <p:cNvPr id="19458" name="Text Box 1031"/>
          <p:cNvSpPr txBox="1">
            <a:spLocks noChangeArrowheads="1"/>
          </p:cNvSpPr>
          <p:nvPr/>
        </p:nvSpPr>
        <p:spPr bwMode="auto">
          <a:xfrm>
            <a:off x="669925" y="803275"/>
            <a:ext cx="8474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000"/>
          </a:p>
        </p:txBody>
      </p:sp>
      <p:sp>
        <p:nvSpPr>
          <p:cNvPr id="19459" name="Text Box 1032"/>
          <p:cNvSpPr txBox="1">
            <a:spLocks noChangeArrowheads="1"/>
          </p:cNvSpPr>
          <p:nvPr/>
        </p:nvSpPr>
        <p:spPr bwMode="auto">
          <a:xfrm>
            <a:off x="323850" y="1052513"/>
            <a:ext cx="8497888" cy="5327650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15000"/>
              </a:spcBef>
              <a:buFontTx/>
              <a:buNone/>
            </a:pPr>
            <a:r>
              <a:rPr lang="it-IT" altLang="it-IT" sz="1800" b="1" u="sng" dirty="0" err="1">
                <a:solidFill>
                  <a:srgbClr val="0000CC"/>
                </a:solidFill>
              </a:rPr>
              <a:t>Thermoplastic</a:t>
            </a:r>
            <a:r>
              <a:rPr lang="it-IT" altLang="it-IT" sz="1800" b="1" u="sng" dirty="0">
                <a:solidFill>
                  <a:srgbClr val="0000CC"/>
                </a:solidFill>
              </a:rPr>
              <a:t> </a:t>
            </a:r>
            <a:r>
              <a:rPr lang="it-IT" altLang="it-IT" sz="1800" b="1" u="sng" dirty="0" err="1">
                <a:solidFill>
                  <a:srgbClr val="0000CC"/>
                </a:solidFill>
              </a:rPr>
              <a:t>Matrices</a:t>
            </a:r>
            <a:endParaRPr lang="it-IT" altLang="it-IT" sz="1800" b="1" u="sng" dirty="0">
              <a:solidFill>
                <a:srgbClr val="0000CC"/>
              </a:solidFill>
            </a:endParaRP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it-IT" altLang="it-IT" sz="1800" dirty="0" err="1"/>
              <a:t>During</a:t>
            </a:r>
            <a:r>
              <a:rPr lang="it-IT" altLang="it-IT" sz="1800" dirty="0"/>
              <a:t> composite manufacturing  </a:t>
            </a:r>
            <a:r>
              <a:rPr lang="it-IT" altLang="it-IT" sz="1800" dirty="0" err="1"/>
              <a:t>they</a:t>
            </a:r>
            <a:r>
              <a:rPr lang="it-IT" altLang="it-IT" sz="1800" dirty="0"/>
              <a:t> are </a:t>
            </a:r>
            <a:r>
              <a:rPr lang="it-IT" altLang="it-IT" sz="1800" dirty="0" err="1"/>
              <a:t>used</a:t>
            </a:r>
            <a:r>
              <a:rPr lang="it-IT" altLang="it-IT" sz="1800" dirty="0"/>
              <a:t> </a:t>
            </a:r>
            <a:r>
              <a:rPr lang="it-IT" altLang="it-IT" sz="1800" dirty="0" err="1"/>
              <a:t>as</a:t>
            </a:r>
            <a:r>
              <a:rPr lang="it-IT" altLang="it-IT" sz="1800" dirty="0"/>
              <a:t> </a:t>
            </a:r>
            <a:r>
              <a:rPr lang="it-IT" altLang="it-IT" sz="1800" b="1" u="sng" dirty="0"/>
              <a:t>high </a:t>
            </a:r>
            <a:r>
              <a:rPr lang="it-IT" altLang="it-IT" sz="1800" b="1" u="sng" dirty="0" err="1"/>
              <a:t>molecular</a:t>
            </a:r>
            <a:r>
              <a:rPr lang="it-IT" altLang="it-IT" sz="1800" b="1" u="sng" dirty="0"/>
              <a:t> </a:t>
            </a:r>
            <a:r>
              <a:rPr lang="it-IT" altLang="it-IT" sz="1800" b="1" u="sng" dirty="0" err="1"/>
              <a:t>weigth</a:t>
            </a:r>
            <a:r>
              <a:rPr lang="it-IT" altLang="it-IT" sz="1800" b="1" u="sng" dirty="0"/>
              <a:t> </a:t>
            </a:r>
            <a:r>
              <a:rPr lang="it-IT" altLang="it-IT" sz="1800" b="1" u="sng" dirty="0" err="1"/>
              <a:t>polymers</a:t>
            </a:r>
            <a:r>
              <a:rPr lang="it-IT" altLang="it-IT" sz="1800" b="1" u="sng" dirty="0"/>
              <a:t> </a:t>
            </a: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it-IT" sz="1800" dirty="0"/>
              <a:t>that can be melted for the fiber impregnation and then cooled.</a:t>
            </a: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it-IT" altLang="it-IT" sz="1800" dirty="0" err="1"/>
              <a:t>Features</a:t>
            </a:r>
            <a:r>
              <a:rPr lang="it-IT" altLang="it-IT" sz="1800" dirty="0"/>
              <a:t> :</a:t>
            </a:r>
            <a:endParaRPr lang="it-IT" altLang="ja-JP" sz="1800" dirty="0"/>
          </a:p>
          <a:p>
            <a:pPr eaLnBrk="1" hangingPunct="1">
              <a:spcBef>
                <a:spcPct val="15000"/>
              </a:spcBef>
            </a:pPr>
            <a:r>
              <a:rPr lang="en-US" altLang="it-IT" sz="1800" dirty="0"/>
              <a:t>  Fast processing (there is </a:t>
            </a:r>
            <a:r>
              <a:rPr lang="en-US" altLang="it-IT" sz="1800" u="sng" dirty="0"/>
              <a:t>no curing</a:t>
            </a:r>
            <a:r>
              <a:rPr lang="it-IT" altLang="it-IT" sz="1800" dirty="0"/>
              <a:t>).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it-IT" sz="1800" dirty="0"/>
              <a:t>  Their processing requires </a:t>
            </a:r>
            <a:r>
              <a:rPr lang="en-US" altLang="it-IT" sz="1800" u="sng" dirty="0"/>
              <a:t>high temperatures and pressures </a:t>
            </a:r>
            <a:r>
              <a:rPr lang="en-US" altLang="it-IT" sz="1800" dirty="0"/>
              <a:t>due to their high viscosity.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it-IT" sz="1800" dirty="0"/>
              <a:t>  They can be re-melted through multiple forming and assembly (</a:t>
            </a:r>
            <a:r>
              <a:rPr lang="en-US" altLang="it-IT" sz="1800" u="sng" dirty="0"/>
              <a:t>recycling and welding</a:t>
            </a:r>
            <a:r>
              <a:rPr lang="en-US" altLang="it-IT" sz="1800" dirty="0"/>
              <a:t>)</a:t>
            </a:r>
            <a:r>
              <a:rPr lang="it-IT" altLang="it-IT" sz="1800" dirty="0"/>
              <a:t>.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it-IT" sz="1800" dirty="0"/>
              <a:t>  Amorphous or semi-crystalline solids that soften or melt due to the temperature</a:t>
            </a:r>
          </a:p>
          <a:p>
            <a:pPr eaLnBrk="1" hangingPunct="1">
              <a:spcBef>
                <a:spcPct val="15000"/>
              </a:spcBef>
            </a:pPr>
            <a:r>
              <a:rPr lang="it-IT" altLang="it-IT" sz="1800" dirty="0"/>
              <a:t>  </a:t>
            </a:r>
            <a:r>
              <a:rPr lang="it-IT" altLang="it-IT" sz="1800" dirty="0" err="1"/>
              <a:t>Reversible</a:t>
            </a:r>
            <a:r>
              <a:rPr lang="it-IT" altLang="it-IT" sz="1800" dirty="0"/>
              <a:t> </a:t>
            </a:r>
            <a:r>
              <a:rPr lang="it-IT" altLang="it-IT" sz="1800" dirty="0" err="1"/>
              <a:t>physical</a:t>
            </a:r>
            <a:r>
              <a:rPr lang="it-IT" altLang="it-IT" sz="1800" dirty="0"/>
              <a:t> </a:t>
            </a:r>
            <a:r>
              <a:rPr lang="it-IT" altLang="it-IT" sz="1800" dirty="0" err="1"/>
              <a:t>process</a:t>
            </a:r>
            <a:endParaRPr lang="it-IT" altLang="it-IT" sz="1800" dirty="0"/>
          </a:p>
          <a:p>
            <a:pPr eaLnBrk="1" hangingPunct="1">
              <a:spcBef>
                <a:spcPct val="15000"/>
              </a:spcBef>
            </a:pPr>
            <a:r>
              <a:rPr lang="it-IT" altLang="it-IT" sz="1800" dirty="0"/>
              <a:t>  High </a:t>
            </a:r>
            <a:r>
              <a:rPr lang="it-IT" altLang="it-IT" sz="1800" dirty="0" err="1"/>
              <a:t>molecular</a:t>
            </a:r>
            <a:r>
              <a:rPr lang="it-IT" altLang="it-IT" sz="1800" dirty="0"/>
              <a:t> </a:t>
            </a:r>
            <a:r>
              <a:rPr lang="it-IT" altLang="it-IT" sz="1800" dirty="0" err="1"/>
              <a:t>weight</a:t>
            </a:r>
            <a:r>
              <a:rPr lang="it-IT" altLang="it-IT" sz="1800" dirty="0"/>
              <a:t> </a:t>
            </a:r>
          </a:p>
          <a:p>
            <a:pPr eaLnBrk="1" hangingPunct="1">
              <a:spcBef>
                <a:spcPct val="15000"/>
              </a:spcBef>
            </a:pPr>
            <a:r>
              <a:rPr lang="it-IT" altLang="it-IT" sz="1800" dirty="0"/>
              <a:t>  </a:t>
            </a:r>
            <a:r>
              <a:rPr lang="it-IT" altLang="it-IT" sz="1800" dirty="0" err="1"/>
              <a:t>Toughness</a:t>
            </a:r>
            <a:endParaRPr lang="it-IT" altLang="it-IT" sz="1800" dirty="0"/>
          </a:p>
          <a:p>
            <a:pPr eaLnBrk="1" hangingPunct="1">
              <a:spcBef>
                <a:spcPct val="15000"/>
              </a:spcBef>
            </a:pPr>
            <a:r>
              <a:rPr lang="en-US" altLang="it-IT" sz="1800" dirty="0"/>
              <a:t>  Poor dimensional stability (high creep, effect of solvents, they can flow upon heating)</a:t>
            </a:r>
          </a:p>
          <a:p>
            <a:pPr eaLnBrk="1" hangingPunct="1">
              <a:spcBef>
                <a:spcPct val="15000"/>
              </a:spcBef>
            </a:pPr>
            <a:r>
              <a:rPr lang="it-IT" altLang="it-IT" sz="1800" dirty="0"/>
              <a:t>  </a:t>
            </a:r>
            <a:r>
              <a:rPr lang="it-IT" altLang="it-IT" sz="1800" dirty="0" err="1"/>
              <a:t>Shrinkage</a:t>
            </a:r>
            <a:r>
              <a:rPr lang="it-IT" altLang="it-IT" sz="1800" dirty="0"/>
              <a:t> </a:t>
            </a:r>
            <a:r>
              <a:rPr lang="it-IT" altLang="it-IT" sz="1800" dirty="0" err="1"/>
              <a:t>after</a:t>
            </a:r>
            <a:r>
              <a:rPr lang="it-IT" altLang="it-IT" sz="1800" dirty="0"/>
              <a:t> </a:t>
            </a:r>
            <a:r>
              <a:rPr lang="it-IT" altLang="it-IT" sz="1800" dirty="0" err="1"/>
              <a:t>molding</a:t>
            </a:r>
            <a:endParaRPr lang="it-IT" altLang="it-IT" sz="1800" dirty="0"/>
          </a:p>
          <a:p>
            <a:pPr eaLnBrk="1" hangingPunct="1">
              <a:spcBef>
                <a:spcPct val="15000"/>
              </a:spcBef>
            </a:pPr>
            <a:r>
              <a:rPr lang="en-US" altLang="it-IT" sz="1800" dirty="0"/>
              <a:t>  Mechanical properties dependent on the molecular weight 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it-IT" sz="1800" dirty="0"/>
              <a:t>Advanced thermoplastics: strength to high temperature, creep resistance, resistance to solvents</a:t>
            </a:r>
            <a:endParaRPr lang="it-IT" altLang="it-IT" sz="1800" dirty="0"/>
          </a:p>
          <a:p>
            <a:pPr eaLnBrk="1" hangingPunct="1">
              <a:spcBef>
                <a:spcPct val="15000"/>
              </a:spcBef>
              <a:buFontTx/>
              <a:buNone/>
            </a:pPr>
            <a:endParaRPr lang="en-GB" altLang="it-IT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6"/>
          <p:cNvSpPr txBox="1">
            <a:spLocks noChangeArrowheads="1"/>
          </p:cNvSpPr>
          <p:nvPr/>
        </p:nvSpPr>
        <p:spPr bwMode="auto">
          <a:xfrm>
            <a:off x="4973638" y="109538"/>
            <a:ext cx="424656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1" u="sng"/>
              <a:t>Thermosetting Matrices</a:t>
            </a:r>
          </a:p>
          <a:p>
            <a:pPr eaLnBrk="1" hangingPunct="1">
              <a:spcBef>
                <a:spcPct val="50000"/>
              </a:spcBef>
              <a:spcAft>
                <a:spcPts val="300"/>
              </a:spcAft>
              <a:buFontTx/>
              <a:buNone/>
            </a:pPr>
            <a:r>
              <a:rPr lang="it-IT" altLang="it-IT" sz="2200" b="1" i="1"/>
              <a:t>Advantages :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/>
              <a:t> Low viscosity (good fiber impregnation)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/>
              <a:t> Thermal stability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/>
              <a:t> Chemical resistance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/>
              <a:t> Low creep</a:t>
            </a:r>
            <a:endParaRPr lang="en-GB" altLang="it-IT" sz="2200" b="1"/>
          </a:p>
        </p:txBody>
      </p:sp>
      <p:sp>
        <p:nvSpPr>
          <p:cNvPr id="21506" name="Text Box 7"/>
          <p:cNvSpPr txBox="1">
            <a:spLocks noChangeArrowheads="1"/>
          </p:cNvSpPr>
          <p:nvPr/>
        </p:nvSpPr>
        <p:spPr bwMode="auto">
          <a:xfrm>
            <a:off x="107504" y="76200"/>
            <a:ext cx="46482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1" u="sng" dirty="0" err="1"/>
              <a:t>Thermoplastic</a:t>
            </a:r>
            <a:r>
              <a:rPr lang="it-IT" altLang="it-IT" sz="2800" b="1" u="sng" dirty="0"/>
              <a:t> </a:t>
            </a:r>
            <a:r>
              <a:rPr lang="it-IT" altLang="it-IT" sz="2800" b="1" u="sng" dirty="0" err="1"/>
              <a:t>Matrices</a:t>
            </a:r>
            <a:endParaRPr lang="it-IT" altLang="it-IT" sz="2800" b="1" u="sng" dirty="0"/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Tx/>
              <a:buNone/>
            </a:pPr>
            <a:r>
              <a:rPr lang="it-IT" altLang="it-IT" sz="2200" b="1" i="1" dirty="0" err="1"/>
              <a:t>Advantages</a:t>
            </a:r>
            <a:r>
              <a:rPr lang="it-IT" altLang="it-IT" sz="2200" b="1" i="1" dirty="0"/>
              <a:t>: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 dirty="0"/>
              <a:t> High </a:t>
            </a:r>
            <a:r>
              <a:rPr lang="it-IT" altLang="it-IT" sz="2200" b="1" dirty="0" err="1"/>
              <a:t>fracture</a:t>
            </a:r>
            <a:r>
              <a:rPr lang="it-IT" altLang="it-IT" sz="2200" b="1" dirty="0"/>
              <a:t> </a:t>
            </a:r>
            <a:r>
              <a:rPr lang="it-IT" altLang="it-IT" sz="2200" b="1" dirty="0" err="1"/>
              <a:t>toughness</a:t>
            </a:r>
            <a:endParaRPr lang="it-IT" altLang="it-IT" sz="2200" b="1" dirty="0"/>
          </a:p>
          <a:p>
            <a:pPr eaLnBrk="1" hangingPunct="1">
              <a:spcBef>
                <a:spcPct val="0"/>
              </a:spcBef>
            </a:pPr>
            <a:r>
              <a:rPr lang="it-IT" altLang="it-IT" sz="2200" b="1" dirty="0"/>
              <a:t>  High </a:t>
            </a:r>
            <a:r>
              <a:rPr lang="it-IT" altLang="it-IT" sz="2200" b="1" dirty="0" err="1"/>
              <a:t>strain</a:t>
            </a:r>
            <a:r>
              <a:rPr lang="it-IT" altLang="it-IT" sz="2200" b="1" dirty="0"/>
              <a:t> </a:t>
            </a:r>
            <a:r>
              <a:rPr lang="it-IT" altLang="it-IT" sz="2200" b="1" dirty="0" err="1"/>
              <a:t>at</a:t>
            </a:r>
            <a:r>
              <a:rPr lang="it-IT" altLang="it-IT" sz="2200" b="1" dirty="0"/>
              <a:t> break 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 dirty="0"/>
              <a:t> </a:t>
            </a:r>
            <a:r>
              <a:rPr lang="en-US" altLang="it-IT" sz="2200" b="1" dirty="0"/>
              <a:t>Unlimited storage time at room temperature </a:t>
            </a:r>
            <a:endParaRPr lang="it-IT" altLang="it-IT" sz="2200" b="1" dirty="0"/>
          </a:p>
          <a:p>
            <a:pPr eaLnBrk="1" hangingPunct="1">
              <a:spcBef>
                <a:spcPct val="0"/>
              </a:spcBef>
            </a:pPr>
            <a:r>
              <a:rPr lang="it-IT" altLang="it-IT" sz="2200" b="1" dirty="0"/>
              <a:t> Short manufacturing time 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 dirty="0"/>
              <a:t> </a:t>
            </a:r>
            <a:r>
              <a:rPr lang="en-US" altLang="it-IT" sz="2200" b="1" dirty="0"/>
              <a:t>Easy repair by welding or solvents </a:t>
            </a:r>
            <a:endParaRPr lang="it-IT" altLang="it-IT" sz="2200" b="1" dirty="0"/>
          </a:p>
          <a:p>
            <a:pPr eaLnBrk="1" hangingPunct="1">
              <a:spcBef>
                <a:spcPct val="0"/>
              </a:spcBef>
            </a:pPr>
            <a:r>
              <a:rPr lang="it-IT" altLang="it-IT" sz="2200" b="1" dirty="0"/>
              <a:t> Post-</a:t>
            </a:r>
            <a:r>
              <a:rPr lang="it-IT" altLang="it-IT" sz="2200" b="1" dirty="0" err="1"/>
              <a:t>forming</a:t>
            </a:r>
            <a:r>
              <a:rPr lang="it-IT" altLang="it-IT" sz="2200" b="1" dirty="0"/>
              <a:t> </a:t>
            </a:r>
          </a:p>
          <a:p>
            <a:pPr eaLnBrk="1" hangingPunct="1">
              <a:spcBef>
                <a:spcPct val="0"/>
              </a:spcBef>
            </a:pPr>
            <a:endParaRPr lang="it-IT" altLang="it-IT" sz="2200" b="1" dirty="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it-IT" altLang="it-IT" sz="2200" b="1" i="1" dirty="0" err="1"/>
              <a:t>Disadvantages</a:t>
            </a:r>
            <a:r>
              <a:rPr lang="it-IT" altLang="it-IT" sz="2200" b="1" i="1" dirty="0"/>
              <a:t>: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 dirty="0"/>
              <a:t> H</a:t>
            </a:r>
            <a:r>
              <a:rPr lang="en-US" altLang="it-IT" sz="2200" b="1" dirty="0" err="1"/>
              <a:t>igh</a:t>
            </a:r>
            <a:r>
              <a:rPr lang="en-US" altLang="it-IT" sz="2200" b="1" dirty="0"/>
              <a:t> viscosity in</a:t>
            </a:r>
            <a:br>
              <a:rPr lang="en-US" altLang="it-IT" sz="2200" b="1" dirty="0"/>
            </a:br>
            <a:r>
              <a:rPr lang="en-US" altLang="it-IT" sz="2200" b="1" dirty="0"/>
              <a:t>the molten state </a:t>
            </a:r>
            <a:r>
              <a:rPr lang="it-IT" altLang="it-IT" sz="2200" b="1" dirty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 dirty="0"/>
              <a:t> High </a:t>
            </a:r>
            <a:r>
              <a:rPr lang="it-IT" altLang="it-IT" sz="2200" b="1" dirty="0" err="1"/>
              <a:t>creep</a:t>
            </a:r>
            <a:r>
              <a:rPr lang="it-IT" altLang="it-IT" sz="2200" b="1" dirty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 dirty="0"/>
              <a:t> </a:t>
            </a:r>
            <a:r>
              <a:rPr lang="it-IT" altLang="it-IT" sz="2200" b="1" dirty="0" err="1"/>
              <a:t>Low</a:t>
            </a:r>
            <a:r>
              <a:rPr lang="it-IT" altLang="it-IT" sz="2200" b="1" dirty="0"/>
              <a:t> </a:t>
            </a:r>
            <a:r>
              <a:rPr lang="it-IT" altLang="it-IT" sz="2200" b="1" dirty="0" err="1"/>
              <a:t>thermal</a:t>
            </a:r>
            <a:endParaRPr lang="it-IT" altLang="it-IT" sz="22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 dirty="0" err="1"/>
              <a:t>stability</a:t>
            </a:r>
            <a:r>
              <a:rPr lang="it-IT" altLang="it-IT" sz="2200" b="1" dirty="0"/>
              <a:t> </a:t>
            </a:r>
          </a:p>
          <a:p>
            <a:pPr eaLnBrk="1" hangingPunct="1">
              <a:spcBef>
                <a:spcPct val="0"/>
              </a:spcBef>
            </a:pPr>
            <a:endParaRPr lang="it-IT" altLang="it-IT" sz="2200" b="1" dirty="0"/>
          </a:p>
        </p:txBody>
      </p:sp>
      <p:pic>
        <p:nvPicPr>
          <p:cNvPr id="2150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8"/>
          <a:stretch>
            <a:fillRect/>
          </a:stretch>
        </p:blipFill>
        <p:spPr bwMode="auto">
          <a:xfrm>
            <a:off x="2362200" y="3403600"/>
            <a:ext cx="3462338" cy="276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Text Box 10"/>
          <p:cNvSpPr txBox="1">
            <a:spLocks noChangeArrowheads="1"/>
          </p:cNvSpPr>
          <p:nvPr/>
        </p:nvSpPr>
        <p:spPr bwMode="auto">
          <a:xfrm>
            <a:off x="5884863" y="3795713"/>
            <a:ext cx="34115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it-IT" altLang="it-IT" sz="2200" b="1" i="1"/>
              <a:t>Disadvantages: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/>
              <a:t> </a:t>
            </a:r>
            <a:r>
              <a:rPr lang="en-US" altLang="it-IT" sz="2200" b="1"/>
              <a:t>Limited storage time at room temperature</a:t>
            </a:r>
            <a:endParaRPr lang="it-IT" altLang="it-IT" sz="2200" b="1"/>
          </a:p>
          <a:p>
            <a:pPr eaLnBrk="1" hangingPunct="1">
              <a:spcBef>
                <a:spcPct val="0"/>
              </a:spcBef>
            </a:pPr>
            <a:r>
              <a:rPr lang="it-IT" altLang="it-IT" sz="2200" b="1"/>
              <a:t> Long manufacturing time in the mold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200" b="1"/>
              <a:t> Low strain at break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3BFC87-7362-FB40-D658-912DDD4EF8E9}"/>
              </a:ext>
            </a:extLst>
          </p:cNvPr>
          <p:cNvSpPr txBox="1"/>
          <p:nvPr/>
        </p:nvSpPr>
        <p:spPr>
          <a:xfrm>
            <a:off x="494639" y="6444044"/>
            <a:ext cx="8154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https://drive.google.com/file/d/1hN6yz91LUoF4P4Ia7yqndUEz-PhH8CjN/view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029"/>
          <p:cNvSpPr>
            <a:spLocks noGrp="1" noChangeArrowheads="1"/>
          </p:cNvSpPr>
          <p:nvPr>
            <p:ph type="title"/>
          </p:nvPr>
        </p:nvSpPr>
        <p:spPr>
          <a:xfrm>
            <a:off x="381000" y="2667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 dirty="0" err="1">
                <a:latin typeface="Tahoma" charset="0"/>
                <a:ea typeface="ＭＳ Ｐゴシック" charset="-128"/>
              </a:rPr>
              <a:t>Thermoplastic</a:t>
            </a:r>
            <a:r>
              <a:rPr lang="it-IT" altLang="it-IT" sz="2800" b="1" dirty="0">
                <a:latin typeface="Tahoma" charset="0"/>
                <a:ea typeface="ＭＳ Ｐゴシック" charset="-128"/>
              </a:rPr>
              <a:t> </a:t>
            </a:r>
            <a:r>
              <a:rPr lang="it-IT" altLang="it-IT" sz="2800" b="1" dirty="0" err="1">
                <a:latin typeface="Tahoma" charset="0"/>
                <a:ea typeface="ＭＳ Ｐゴシック" charset="-128"/>
              </a:rPr>
              <a:t>polymer</a:t>
            </a:r>
            <a:r>
              <a:rPr lang="it-IT" altLang="it-IT" sz="2800" b="1" dirty="0">
                <a:latin typeface="Tahoma" charset="0"/>
                <a:ea typeface="ＭＳ Ｐゴシック" charset="-128"/>
              </a:rPr>
              <a:t> </a:t>
            </a:r>
            <a:r>
              <a:rPr lang="it-IT" altLang="it-IT" sz="2800" b="1" dirty="0" err="1">
                <a:latin typeface="Tahoma" charset="0"/>
                <a:ea typeface="ＭＳ Ｐゴシック" charset="-128"/>
              </a:rPr>
              <a:t>matrices</a:t>
            </a:r>
            <a:endParaRPr lang="en-GB" altLang="it-IT" sz="2800" b="1" dirty="0">
              <a:latin typeface="Tahoma" charset="0"/>
              <a:ea typeface="ＭＳ Ｐゴシック" charset="-128"/>
            </a:endParaRPr>
          </a:p>
        </p:txBody>
      </p:sp>
      <p:sp>
        <p:nvSpPr>
          <p:cNvPr id="23554" name="Text Box 1031"/>
          <p:cNvSpPr txBox="1">
            <a:spLocks noChangeArrowheads="1"/>
          </p:cNvSpPr>
          <p:nvPr/>
        </p:nvSpPr>
        <p:spPr bwMode="auto">
          <a:xfrm>
            <a:off x="304800" y="838200"/>
            <a:ext cx="85344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20000"/>
              </a:spcAft>
              <a:buFontTx/>
              <a:buNone/>
            </a:pPr>
            <a:endParaRPr lang="it-IT" altLang="it-IT" sz="2400" b="1" i="1" u="sng" dirty="0"/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r>
              <a:rPr lang="it-IT" altLang="it-IT" sz="2200" b="1" dirty="0"/>
              <a:t>  </a:t>
            </a:r>
            <a:r>
              <a:rPr lang="it-IT" altLang="it-IT" sz="2400" b="1" dirty="0"/>
              <a:t>High performance </a:t>
            </a:r>
            <a:r>
              <a:rPr lang="it-IT" altLang="it-IT" sz="2400" b="1" dirty="0" err="1"/>
              <a:t>polymers</a:t>
            </a:r>
            <a:r>
              <a:rPr lang="it-IT" altLang="it-IT" sz="2400" b="1" dirty="0"/>
              <a:t>: </a:t>
            </a:r>
            <a:r>
              <a:rPr lang="it-IT" altLang="it-IT" sz="2400" u="sng" dirty="0"/>
              <a:t>Poliamide-</a:t>
            </a:r>
            <a:r>
              <a:rPr lang="it-IT" altLang="it-IT" sz="2400" u="sng" dirty="0" err="1"/>
              <a:t>imide</a:t>
            </a:r>
            <a:r>
              <a:rPr lang="it-IT" altLang="it-IT" sz="2400" dirty="0"/>
              <a:t> (PAI), </a:t>
            </a:r>
            <a:r>
              <a:rPr lang="it-IT" altLang="it-IT" sz="2400" u="sng" dirty="0" err="1"/>
              <a:t>Polyether</a:t>
            </a:r>
            <a:r>
              <a:rPr lang="it-IT" altLang="it-IT" sz="2400" u="sng" dirty="0"/>
              <a:t>-ether </a:t>
            </a:r>
            <a:r>
              <a:rPr lang="it-IT" altLang="it-IT" sz="2400" u="sng" dirty="0" err="1"/>
              <a:t>ketone</a:t>
            </a:r>
            <a:r>
              <a:rPr lang="it-IT" altLang="it-IT" sz="2400" dirty="0"/>
              <a:t> (PEEK), </a:t>
            </a:r>
            <a:r>
              <a:rPr lang="it-IT" altLang="it-IT" sz="2400" u="sng" dirty="0"/>
              <a:t>Poly ether sulfone </a:t>
            </a:r>
            <a:r>
              <a:rPr lang="it-IT" altLang="it-IT" sz="2400" dirty="0"/>
              <a:t>(PES), </a:t>
            </a:r>
            <a:r>
              <a:rPr lang="it-IT" altLang="it-IT" sz="2400" u="sng" dirty="0"/>
              <a:t>Poly-</a:t>
            </a:r>
            <a:r>
              <a:rPr lang="it-IT" altLang="it-IT" sz="2400" u="sng" dirty="0" err="1"/>
              <a:t>phenilensulfide</a:t>
            </a:r>
            <a:r>
              <a:rPr lang="it-IT" altLang="it-IT" sz="2400" dirty="0"/>
              <a:t> (PPS), </a:t>
            </a:r>
            <a:r>
              <a:rPr lang="it-IT" altLang="it-IT" sz="2400" u="sng" dirty="0" err="1"/>
              <a:t>Polyeterimide</a:t>
            </a:r>
            <a:r>
              <a:rPr lang="it-IT" altLang="it-IT" sz="2400" dirty="0"/>
              <a:t> (PEI): </a:t>
            </a:r>
            <a:r>
              <a:rPr lang="it-IT" altLang="it-IT" sz="2400" dirty="0" err="1"/>
              <a:t>used</a:t>
            </a:r>
            <a:r>
              <a:rPr lang="it-IT" altLang="it-IT" sz="2400" dirty="0"/>
              <a:t> </a:t>
            </a:r>
            <a:r>
              <a:rPr lang="it-IT" altLang="it-IT" sz="2400" dirty="0" err="1"/>
              <a:t>as</a:t>
            </a:r>
            <a:r>
              <a:rPr lang="it-IT" altLang="it-IT" sz="2400" dirty="0"/>
              <a:t> composite </a:t>
            </a:r>
            <a:r>
              <a:rPr lang="it-IT" altLang="it-IT" sz="2400" dirty="0" err="1"/>
              <a:t>matrices</a:t>
            </a:r>
            <a:r>
              <a:rPr lang="it-IT" altLang="it-IT" sz="2400" dirty="0"/>
              <a:t> with </a:t>
            </a:r>
            <a:r>
              <a:rPr lang="it-IT" altLang="it-IT" sz="2400" dirty="0" err="1"/>
              <a:t>continuous</a:t>
            </a:r>
            <a:r>
              <a:rPr lang="it-IT" altLang="it-IT" sz="2400" dirty="0"/>
              <a:t> </a:t>
            </a:r>
            <a:r>
              <a:rPr lang="it-IT" altLang="it-IT" sz="2400" dirty="0" err="1"/>
              <a:t>fibers</a:t>
            </a:r>
            <a:r>
              <a:rPr lang="it-IT" altLang="it-IT" sz="2400" dirty="0"/>
              <a:t> </a:t>
            </a:r>
            <a:r>
              <a:rPr lang="it-IT" altLang="it-IT" sz="2400" dirty="0" err="1"/>
              <a:t>mainly</a:t>
            </a:r>
            <a:r>
              <a:rPr lang="it-IT" altLang="it-IT" sz="2400" dirty="0"/>
              <a:t> </a:t>
            </a:r>
            <a:r>
              <a:rPr lang="it-IT" altLang="it-IT" sz="2400" dirty="0" err="1"/>
              <a:t>graphite</a:t>
            </a:r>
            <a:r>
              <a:rPr lang="it-IT" altLang="it-IT" sz="2400" dirty="0"/>
              <a:t>. 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endParaRPr lang="it-IT" altLang="it-IT" sz="2400" dirty="0"/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r>
              <a:rPr lang="it-IT" altLang="it-IT" sz="2400" b="1" dirty="0" err="1"/>
              <a:t>Technopolymers</a:t>
            </a:r>
            <a:r>
              <a:rPr lang="it-IT" altLang="it-IT" sz="2400" b="1" dirty="0"/>
              <a:t>:</a:t>
            </a:r>
            <a:r>
              <a:rPr lang="it-IT" altLang="it-IT" sz="2200" b="1" dirty="0"/>
              <a:t> </a:t>
            </a:r>
            <a:r>
              <a:rPr lang="it-IT" altLang="it-IT" sz="2400" u="sng" dirty="0" err="1"/>
              <a:t>Polyamides</a:t>
            </a:r>
            <a:r>
              <a:rPr lang="it-IT" altLang="it-IT" sz="2400" dirty="0"/>
              <a:t> (6 o 6.6), </a:t>
            </a:r>
            <a:r>
              <a:rPr lang="it-IT" altLang="it-IT" sz="2400" u="sng" dirty="0" err="1"/>
              <a:t>thermoplastic</a:t>
            </a:r>
            <a:r>
              <a:rPr lang="it-IT" altLang="it-IT" sz="2400" u="sng" dirty="0"/>
              <a:t> </a:t>
            </a:r>
            <a:r>
              <a:rPr lang="it-IT" altLang="it-IT" sz="2400" u="sng" dirty="0" err="1"/>
              <a:t>polyesters</a:t>
            </a:r>
            <a:r>
              <a:rPr lang="it-IT" altLang="it-IT" sz="2400" u="sng" dirty="0"/>
              <a:t> </a:t>
            </a:r>
            <a:r>
              <a:rPr lang="it-IT" altLang="it-IT" sz="2400" dirty="0"/>
              <a:t>(PET, PBT), </a:t>
            </a:r>
            <a:r>
              <a:rPr lang="it-IT" altLang="it-IT" sz="2400" u="sng" dirty="0" err="1"/>
              <a:t>Policarbonates</a:t>
            </a:r>
            <a:r>
              <a:rPr lang="it-IT" altLang="it-IT" sz="2400" dirty="0"/>
              <a:t> (PC): </a:t>
            </a:r>
            <a:r>
              <a:rPr lang="it-IT" altLang="it-IT" sz="2400" dirty="0" err="1"/>
              <a:t>largely</a:t>
            </a:r>
            <a:r>
              <a:rPr lang="it-IT" altLang="it-IT" sz="2400" dirty="0"/>
              <a:t> </a:t>
            </a:r>
            <a:r>
              <a:rPr lang="it-IT" altLang="it-IT" sz="2400" dirty="0" err="1"/>
              <a:t>used</a:t>
            </a:r>
            <a:r>
              <a:rPr lang="it-IT" altLang="it-IT" sz="2400" dirty="0"/>
              <a:t> in  injection </a:t>
            </a:r>
            <a:r>
              <a:rPr lang="it-IT" altLang="it-IT" sz="2400" dirty="0" err="1"/>
              <a:t>molding</a:t>
            </a:r>
            <a:r>
              <a:rPr lang="it-IT" altLang="it-IT" sz="2400" dirty="0"/>
              <a:t> with short </a:t>
            </a:r>
            <a:r>
              <a:rPr lang="it-IT" altLang="it-IT" sz="2400" dirty="0" err="1"/>
              <a:t>reinforcing</a:t>
            </a:r>
            <a:r>
              <a:rPr lang="it-IT" altLang="it-IT" sz="2400" dirty="0"/>
              <a:t> </a:t>
            </a:r>
            <a:r>
              <a:rPr lang="it-IT" altLang="it-IT" sz="2400" dirty="0" err="1"/>
              <a:t>fibers</a:t>
            </a:r>
            <a:r>
              <a:rPr lang="it-IT" altLang="it-IT" sz="2400" dirty="0"/>
              <a:t>. </a:t>
            </a:r>
            <a:r>
              <a:rPr lang="it-IT" altLang="it-IT" sz="2400" dirty="0" err="1"/>
              <a:t>Also</a:t>
            </a:r>
            <a:r>
              <a:rPr lang="it-IT" altLang="it-IT" sz="2400" dirty="0"/>
              <a:t> </a:t>
            </a:r>
            <a:r>
              <a:rPr lang="it-IT" altLang="it-IT" sz="2400" dirty="0" err="1"/>
              <a:t>used</a:t>
            </a:r>
            <a:r>
              <a:rPr lang="it-IT" altLang="it-IT" sz="2400" dirty="0"/>
              <a:t> with </a:t>
            </a:r>
            <a:r>
              <a:rPr lang="it-IT" altLang="it-IT" sz="2400" dirty="0" err="1"/>
              <a:t>continuous</a:t>
            </a:r>
            <a:r>
              <a:rPr lang="it-IT" altLang="it-IT" sz="2400" dirty="0"/>
              <a:t> </a:t>
            </a:r>
            <a:r>
              <a:rPr lang="it-IT" altLang="it-IT" sz="2400" dirty="0" err="1"/>
              <a:t>fibers</a:t>
            </a:r>
            <a:r>
              <a:rPr lang="it-IT" altLang="it-IT" sz="2400" dirty="0"/>
              <a:t> </a:t>
            </a:r>
            <a:r>
              <a:rPr lang="it-IT" altLang="it-IT" sz="2400" dirty="0" err="1"/>
              <a:t>mainly</a:t>
            </a:r>
            <a:r>
              <a:rPr lang="it-IT" altLang="it-IT" sz="2400" dirty="0"/>
              <a:t> glass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endParaRPr lang="it-IT" altLang="it-IT" sz="2400" b="1" dirty="0"/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r>
              <a:rPr lang="it-IT" altLang="it-IT" sz="2400" b="1" dirty="0"/>
              <a:t>  Commodity </a:t>
            </a:r>
            <a:r>
              <a:rPr lang="it-IT" altLang="it-IT" sz="2400" b="1" dirty="0" err="1"/>
              <a:t>polymers</a:t>
            </a:r>
            <a:r>
              <a:rPr lang="it-IT" altLang="it-IT" sz="2400" b="1" dirty="0"/>
              <a:t>: </a:t>
            </a:r>
            <a:r>
              <a:rPr lang="it-IT" altLang="it-IT" sz="2400" dirty="0" err="1"/>
              <a:t>Polypropilene</a:t>
            </a:r>
            <a:r>
              <a:rPr lang="it-IT" altLang="it-IT" sz="2400" dirty="0"/>
              <a:t> (PP) ): </a:t>
            </a:r>
            <a:r>
              <a:rPr lang="it-IT" altLang="it-IT" sz="2400" dirty="0" err="1"/>
              <a:t>largely</a:t>
            </a:r>
            <a:r>
              <a:rPr lang="it-IT" altLang="it-IT" sz="2400" dirty="0"/>
              <a:t> </a:t>
            </a:r>
            <a:r>
              <a:rPr lang="it-IT" altLang="it-IT" sz="2400" dirty="0" err="1"/>
              <a:t>used</a:t>
            </a:r>
            <a:r>
              <a:rPr lang="it-IT" altLang="it-IT" sz="2400" dirty="0"/>
              <a:t> in  injection </a:t>
            </a:r>
            <a:r>
              <a:rPr lang="it-IT" altLang="it-IT" sz="2400" dirty="0" err="1"/>
              <a:t>molding</a:t>
            </a:r>
            <a:r>
              <a:rPr lang="it-IT" altLang="it-IT" sz="2400" dirty="0"/>
              <a:t> with short </a:t>
            </a:r>
            <a:r>
              <a:rPr lang="it-IT" altLang="it-IT" sz="2400" dirty="0" err="1"/>
              <a:t>reinforcing</a:t>
            </a:r>
            <a:r>
              <a:rPr lang="it-IT" altLang="it-IT" sz="2400" dirty="0"/>
              <a:t> </a:t>
            </a:r>
            <a:r>
              <a:rPr lang="it-IT" altLang="it-IT" sz="2400" dirty="0" err="1"/>
              <a:t>fibers</a:t>
            </a:r>
            <a:r>
              <a:rPr lang="it-IT" altLang="it-IT" sz="2400" dirty="0"/>
              <a:t>. 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endParaRPr lang="it-IT" altLang="it-IT" sz="2400" dirty="0"/>
          </a:p>
          <a:p>
            <a:pPr eaLnBrk="1" hangingPunct="1">
              <a:spcBef>
                <a:spcPct val="0"/>
              </a:spcBef>
            </a:pPr>
            <a:endParaRPr lang="it-IT" altLang="it-IT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028"/>
          <p:cNvSpPr>
            <a:spLocks noGrp="1" noChangeArrowheads="1"/>
          </p:cNvSpPr>
          <p:nvPr>
            <p:ph type="title"/>
          </p:nvPr>
        </p:nvSpPr>
        <p:spPr>
          <a:xfrm>
            <a:off x="358775" y="3429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 dirty="0" err="1">
                <a:latin typeface="Tahoma" charset="0"/>
                <a:ea typeface="ＭＳ Ｐゴシック" charset="-128"/>
              </a:rPr>
              <a:t>Thermosetting</a:t>
            </a:r>
            <a:r>
              <a:rPr lang="it-IT" altLang="it-IT" sz="2800" b="1" dirty="0">
                <a:latin typeface="Tahoma" charset="0"/>
                <a:ea typeface="ＭＳ Ｐゴシック" charset="-128"/>
              </a:rPr>
              <a:t> </a:t>
            </a:r>
            <a:r>
              <a:rPr lang="it-IT" altLang="it-IT" sz="2800" b="1" dirty="0" err="1">
                <a:latin typeface="Tahoma" charset="0"/>
                <a:ea typeface="ＭＳ Ｐゴシック" charset="-128"/>
              </a:rPr>
              <a:t>polymer</a:t>
            </a:r>
            <a:r>
              <a:rPr lang="it-IT" altLang="it-IT" sz="2800" b="1" dirty="0">
                <a:latin typeface="Tahoma" charset="0"/>
                <a:ea typeface="ＭＳ Ｐゴシック" charset="-128"/>
              </a:rPr>
              <a:t> </a:t>
            </a:r>
            <a:r>
              <a:rPr lang="it-IT" altLang="it-IT" sz="2800" b="1" dirty="0" err="1">
                <a:latin typeface="Tahoma" charset="0"/>
                <a:ea typeface="ＭＳ Ｐゴシック" charset="-128"/>
              </a:rPr>
              <a:t>matrices</a:t>
            </a:r>
            <a:endParaRPr lang="en-GB" altLang="it-IT" sz="2800" b="1" dirty="0">
              <a:latin typeface="Tahoma" charset="0"/>
              <a:ea typeface="ＭＳ Ｐゴシック" charset="-128"/>
            </a:endParaRPr>
          </a:p>
        </p:txBody>
      </p:sp>
      <p:sp>
        <p:nvSpPr>
          <p:cNvPr id="25602" name="Text Box 1029"/>
          <p:cNvSpPr txBox="1">
            <a:spLocks noChangeArrowheads="1"/>
          </p:cNvSpPr>
          <p:nvPr/>
        </p:nvSpPr>
        <p:spPr bwMode="auto">
          <a:xfrm>
            <a:off x="304800" y="1052513"/>
            <a:ext cx="8532813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20000"/>
              </a:spcAft>
              <a:buFontTx/>
              <a:buNone/>
            </a:pPr>
            <a:endParaRPr lang="it-IT" altLang="it-IT" sz="2400" b="1" i="1" u="sng" dirty="0"/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r>
              <a:rPr lang="it-IT" altLang="it-IT" sz="2200" b="1" dirty="0"/>
              <a:t>  </a:t>
            </a:r>
            <a:r>
              <a:rPr lang="it-IT" altLang="it-IT" sz="2400" b="1" u="sng" dirty="0" err="1"/>
              <a:t>Epoxy</a:t>
            </a:r>
            <a:r>
              <a:rPr lang="it-IT" altLang="it-IT" sz="2400" b="1" dirty="0"/>
              <a:t>: </a:t>
            </a:r>
            <a:r>
              <a:rPr lang="it-IT" altLang="it-IT" sz="2400" dirty="0" err="1"/>
              <a:t>used</a:t>
            </a:r>
            <a:r>
              <a:rPr lang="it-IT" altLang="it-IT" sz="2400" dirty="0"/>
              <a:t> </a:t>
            </a:r>
            <a:r>
              <a:rPr lang="it-IT" altLang="it-IT" sz="2400" dirty="0" err="1"/>
              <a:t>mostly</a:t>
            </a:r>
            <a:r>
              <a:rPr lang="it-IT" altLang="it-IT" sz="2400" dirty="0"/>
              <a:t> in </a:t>
            </a:r>
            <a:r>
              <a:rPr lang="it-IT" altLang="it-IT" sz="2400" dirty="0" err="1"/>
              <a:t>aeronautical</a:t>
            </a:r>
            <a:r>
              <a:rPr lang="it-IT" altLang="it-IT" sz="2400" dirty="0"/>
              <a:t> and </a:t>
            </a:r>
            <a:r>
              <a:rPr lang="it-IT" altLang="it-IT" sz="2400" dirty="0" err="1"/>
              <a:t>aerospace</a:t>
            </a:r>
            <a:r>
              <a:rPr lang="it-IT" altLang="it-IT" sz="2400" dirty="0"/>
              <a:t> </a:t>
            </a:r>
            <a:r>
              <a:rPr lang="it-IT" altLang="it-IT" sz="2400" dirty="0" err="1"/>
              <a:t>applications</a:t>
            </a:r>
            <a:r>
              <a:rPr lang="it-IT" altLang="it-IT" sz="2400" dirty="0"/>
              <a:t>.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r>
              <a:rPr lang="it-IT" altLang="it-IT" sz="2400" b="1" dirty="0"/>
              <a:t>  </a:t>
            </a:r>
            <a:r>
              <a:rPr lang="it-IT" altLang="it-IT" sz="2400" b="1" u="sng" dirty="0" err="1"/>
              <a:t>Polyester</a:t>
            </a:r>
            <a:r>
              <a:rPr lang="it-IT" altLang="it-IT" sz="2400" b="1" u="sng" dirty="0"/>
              <a:t> and </a:t>
            </a:r>
            <a:r>
              <a:rPr lang="it-IT" altLang="it-IT" sz="2400" b="1" u="sng" dirty="0" err="1"/>
              <a:t>vinyl</a:t>
            </a:r>
            <a:r>
              <a:rPr lang="it-IT" altLang="it-IT" sz="2400" b="1" u="sng" dirty="0"/>
              <a:t> </a:t>
            </a:r>
            <a:r>
              <a:rPr lang="it-IT" altLang="it-IT" sz="2400" b="1" u="sng" dirty="0" err="1"/>
              <a:t>ester</a:t>
            </a:r>
            <a:r>
              <a:rPr lang="it-IT" altLang="it-IT" sz="2400" b="1" dirty="0"/>
              <a:t>: </a:t>
            </a:r>
            <a:r>
              <a:rPr lang="it-IT" altLang="it-IT" sz="2400" dirty="0" err="1"/>
              <a:t>used</a:t>
            </a:r>
            <a:r>
              <a:rPr lang="it-IT" altLang="it-IT" sz="2400" dirty="0"/>
              <a:t> in </a:t>
            </a:r>
            <a:r>
              <a:rPr lang="it-IT" altLang="it-IT" sz="2400" dirty="0" err="1"/>
              <a:t>automotive</a:t>
            </a:r>
            <a:r>
              <a:rPr lang="it-IT" altLang="it-IT" sz="2400" dirty="0"/>
              <a:t>, marine, </a:t>
            </a:r>
            <a:r>
              <a:rPr lang="it-IT" altLang="it-IT" sz="2400" dirty="0" err="1"/>
              <a:t>chemical</a:t>
            </a:r>
            <a:r>
              <a:rPr lang="it-IT" altLang="it-IT" sz="2400" dirty="0"/>
              <a:t> and </a:t>
            </a:r>
            <a:r>
              <a:rPr lang="it-IT" altLang="it-IT" sz="2400" dirty="0" err="1"/>
              <a:t>electrical</a:t>
            </a:r>
            <a:r>
              <a:rPr lang="it-IT" altLang="it-IT" sz="2400" dirty="0"/>
              <a:t> </a:t>
            </a:r>
            <a:r>
              <a:rPr lang="it-IT" altLang="it-IT" sz="2400" dirty="0" err="1"/>
              <a:t>applications</a:t>
            </a:r>
            <a:r>
              <a:rPr lang="it-IT" altLang="it-IT" sz="2400" dirty="0"/>
              <a:t>.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r>
              <a:rPr lang="it-IT" altLang="it-IT" sz="2400" b="1" dirty="0"/>
              <a:t>  </a:t>
            </a:r>
            <a:r>
              <a:rPr lang="it-IT" altLang="it-IT" sz="2400" b="1" u="sng" dirty="0" err="1"/>
              <a:t>Phenolic</a:t>
            </a:r>
            <a:r>
              <a:rPr lang="it-IT" altLang="it-IT" sz="2400" b="1" dirty="0"/>
              <a:t>: </a:t>
            </a:r>
            <a:r>
              <a:rPr lang="it-IT" altLang="it-IT" sz="2400" dirty="0" err="1"/>
              <a:t>used</a:t>
            </a:r>
            <a:r>
              <a:rPr lang="it-IT" altLang="it-IT" sz="2400" dirty="0"/>
              <a:t> in bulk </a:t>
            </a:r>
            <a:r>
              <a:rPr lang="it-IT" altLang="it-IT" sz="2400" dirty="0" err="1"/>
              <a:t>molding</a:t>
            </a:r>
            <a:r>
              <a:rPr lang="it-IT" altLang="it-IT" sz="2400" dirty="0"/>
              <a:t> compound and </a:t>
            </a:r>
            <a:r>
              <a:rPr lang="en-US" altLang="it-IT" sz="2400" dirty="0"/>
              <a:t>used in internal components of public transport vehicles  where the fire resistance is required. </a:t>
            </a:r>
            <a:endParaRPr lang="it-IT" altLang="it-IT" sz="2400" dirty="0"/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r>
              <a:rPr lang="it-IT" altLang="it-IT" sz="2400" dirty="0"/>
              <a:t> </a:t>
            </a:r>
            <a:r>
              <a:rPr lang="it-IT" altLang="it-IT" sz="2400" b="1" i="1" u="sng" dirty="0" err="1"/>
              <a:t>Polyurethane</a:t>
            </a:r>
            <a:r>
              <a:rPr lang="it-IT" altLang="it-IT" sz="2400" dirty="0"/>
              <a:t>: </a:t>
            </a:r>
            <a:r>
              <a:rPr lang="it-IT" altLang="it-IT" sz="2400" dirty="0" err="1"/>
              <a:t>used</a:t>
            </a:r>
            <a:r>
              <a:rPr lang="it-IT" altLang="it-IT" sz="2400" dirty="0"/>
              <a:t> </a:t>
            </a:r>
            <a:r>
              <a:rPr lang="it-IT" altLang="it-IT" sz="2400" dirty="0" err="1"/>
              <a:t>when</a:t>
            </a:r>
            <a:r>
              <a:rPr lang="it-IT" altLang="it-IT" sz="2400" dirty="0"/>
              <a:t> fast </a:t>
            </a:r>
            <a:r>
              <a:rPr lang="it-IT" altLang="it-IT" sz="2400" dirty="0" err="1"/>
              <a:t>curing</a:t>
            </a:r>
            <a:r>
              <a:rPr lang="it-IT" altLang="it-IT" sz="2400" dirty="0"/>
              <a:t> (1-3 min) </a:t>
            </a:r>
            <a:r>
              <a:rPr lang="it-IT" altLang="it-IT" sz="2400" dirty="0" err="1"/>
              <a:t>is</a:t>
            </a:r>
            <a:r>
              <a:rPr lang="it-IT" altLang="it-IT" sz="2400" dirty="0"/>
              <a:t> </a:t>
            </a:r>
            <a:r>
              <a:rPr lang="it-IT" altLang="it-IT" sz="2400" dirty="0" err="1"/>
              <a:t>needed</a:t>
            </a:r>
            <a:r>
              <a:rPr lang="it-IT" altLang="it-IT" sz="2400" dirty="0"/>
              <a:t> (automotive parts for </a:t>
            </a:r>
            <a:r>
              <a:rPr lang="it-IT" altLang="it-IT" sz="2400" dirty="0" err="1"/>
              <a:t>example</a:t>
            </a:r>
            <a:r>
              <a:rPr lang="it-IT" altLang="it-IT" sz="2400" dirty="0"/>
              <a:t>)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r>
              <a:rPr lang="it-IT" altLang="it-IT" sz="2400" b="1" i="1" dirty="0"/>
              <a:t> </a:t>
            </a:r>
            <a:r>
              <a:rPr lang="it-IT" altLang="it-IT" sz="2400" b="1" i="1" u="sng" dirty="0" err="1"/>
              <a:t>Polyimides</a:t>
            </a:r>
            <a:r>
              <a:rPr lang="it-IT" altLang="it-IT" sz="2400" b="1" i="1" u="sng" dirty="0"/>
              <a:t>, </a:t>
            </a:r>
            <a:r>
              <a:rPr lang="it-IT" altLang="it-IT" sz="2400" b="1" i="1" u="sng" dirty="0" err="1"/>
              <a:t>Bismaleimide</a:t>
            </a:r>
            <a:r>
              <a:rPr lang="it-IT" altLang="it-IT" sz="2400" b="1" i="1" dirty="0" err="1"/>
              <a:t>s</a:t>
            </a:r>
            <a:r>
              <a:rPr lang="it-IT" altLang="it-IT" sz="2400" b="1" i="1" u="sng" dirty="0"/>
              <a:t> (BMI), </a:t>
            </a:r>
            <a:r>
              <a:rPr lang="it-IT" altLang="it-IT" sz="2400" b="1" i="1" u="sng" dirty="0" err="1"/>
              <a:t>cyanate</a:t>
            </a:r>
            <a:r>
              <a:rPr lang="it-IT" altLang="it-IT" sz="2400" b="1" i="1" u="sng" dirty="0"/>
              <a:t> </a:t>
            </a:r>
            <a:r>
              <a:rPr lang="it-IT" altLang="it-IT" sz="2400" b="1" i="1" u="sng" dirty="0" err="1"/>
              <a:t>esters</a:t>
            </a:r>
            <a:r>
              <a:rPr lang="it-IT" altLang="it-IT" sz="2400" b="1" i="1" u="sng" dirty="0"/>
              <a:t>, </a:t>
            </a:r>
            <a:r>
              <a:rPr lang="it-IT" altLang="it-IT" sz="2400" b="1" i="1" u="sng" dirty="0" err="1"/>
              <a:t>polybenzimidazole</a:t>
            </a:r>
            <a:r>
              <a:rPr lang="it-IT" altLang="it-IT" sz="2400" b="1" i="1" u="sng" dirty="0"/>
              <a:t> (PBI), </a:t>
            </a:r>
            <a:r>
              <a:rPr lang="it-IT" altLang="it-IT" sz="2400" b="1" i="1" u="sng" dirty="0" err="1"/>
              <a:t>polyfenyl</a:t>
            </a:r>
            <a:r>
              <a:rPr lang="it-IT" altLang="it-IT" sz="2400" b="1" i="1" u="sng" dirty="0"/>
              <a:t> </a:t>
            </a:r>
            <a:r>
              <a:rPr lang="it-IT" altLang="it-IT" sz="2400" b="1" i="1" u="sng" dirty="0" err="1"/>
              <a:t>quinoxaline</a:t>
            </a:r>
            <a:r>
              <a:rPr lang="it-IT" altLang="it-IT" sz="2400" b="1" i="1" u="sng" dirty="0"/>
              <a:t> (PPQ)</a:t>
            </a:r>
            <a:r>
              <a:rPr lang="it-IT" altLang="it-IT" sz="2400" i="1" dirty="0"/>
              <a:t>: </a:t>
            </a:r>
            <a:r>
              <a:rPr lang="it-IT" altLang="it-IT" sz="2400" dirty="0" err="1"/>
              <a:t>used</a:t>
            </a:r>
            <a:r>
              <a:rPr lang="it-IT" altLang="it-IT" sz="2400" dirty="0"/>
              <a:t> in </a:t>
            </a:r>
            <a:r>
              <a:rPr lang="it-IT" altLang="it-IT" sz="2400" dirty="0" err="1"/>
              <a:t>applications</a:t>
            </a:r>
            <a:r>
              <a:rPr lang="it-IT" altLang="it-IT" sz="2400" dirty="0"/>
              <a:t> </a:t>
            </a:r>
            <a:r>
              <a:rPr lang="it-IT" altLang="it-IT" sz="2400" dirty="0" err="1"/>
              <a:t>where</a:t>
            </a:r>
            <a:r>
              <a:rPr lang="it-IT" altLang="it-IT" sz="2400" dirty="0"/>
              <a:t> high </a:t>
            </a:r>
            <a:r>
              <a:rPr lang="it-IT" altLang="it-IT" sz="2400" dirty="0" err="1"/>
              <a:t>continuous</a:t>
            </a:r>
            <a:r>
              <a:rPr lang="it-IT" altLang="it-IT" sz="2400" dirty="0"/>
              <a:t> use </a:t>
            </a:r>
            <a:r>
              <a:rPr lang="it-IT" altLang="it-IT" sz="2400" dirty="0" err="1"/>
              <a:t>temperatures</a:t>
            </a:r>
            <a:r>
              <a:rPr lang="it-IT" altLang="it-IT" sz="2400" dirty="0"/>
              <a:t> (250-300  °C) are </a:t>
            </a:r>
            <a:r>
              <a:rPr lang="it-IT" altLang="it-IT" sz="2400" dirty="0" err="1"/>
              <a:t>required</a:t>
            </a:r>
            <a:r>
              <a:rPr lang="it-IT" altLang="it-IT" sz="2400" dirty="0"/>
              <a:t>.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</a:pPr>
            <a:endParaRPr lang="it-IT" altLang="it-IT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029"/>
          <p:cNvSpPr>
            <a:spLocks noGrp="1" noChangeArrowheads="1"/>
          </p:cNvSpPr>
          <p:nvPr>
            <p:ph type="title"/>
          </p:nvPr>
        </p:nvSpPr>
        <p:spPr>
          <a:xfrm>
            <a:off x="381000" y="266700"/>
            <a:ext cx="8456613" cy="6477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 dirty="0" err="1">
                <a:latin typeface="Tahoma" charset="0"/>
                <a:ea typeface="ＭＳ Ｐゴシック" charset="-128"/>
              </a:rPr>
              <a:t>Polymer</a:t>
            </a:r>
            <a:r>
              <a:rPr lang="it-IT" altLang="it-IT" sz="2800" b="1" dirty="0">
                <a:latin typeface="Tahoma" charset="0"/>
                <a:ea typeface="ＭＳ Ｐゴシック" charset="-128"/>
              </a:rPr>
              <a:t> </a:t>
            </a:r>
            <a:r>
              <a:rPr lang="it-IT" altLang="it-IT" sz="2800" b="1" dirty="0" err="1">
                <a:latin typeface="Tahoma" charset="0"/>
                <a:ea typeface="ＭＳ Ｐゴシック" charset="-128"/>
              </a:rPr>
              <a:t>matrices</a:t>
            </a:r>
            <a:r>
              <a:rPr lang="it-IT" altLang="it-IT" sz="2800" b="1" dirty="0">
                <a:latin typeface="Tahoma" charset="0"/>
                <a:ea typeface="ＭＳ Ｐゴシック" charset="-128"/>
              </a:rPr>
              <a:t> in </a:t>
            </a:r>
            <a:r>
              <a:rPr lang="it-IT" altLang="it-IT" sz="2800" b="1" dirty="0" err="1">
                <a:latin typeface="Tahoma" charset="0"/>
                <a:ea typeface="ＭＳ Ｐゴシック" charset="-128"/>
              </a:rPr>
              <a:t>aerospace</a:t>
            </a:r>
            <a:endParaRPr lang="en-GB" altLang="it-IT" sz="2800" b="1" dirty="0">
              <a:latin typeface="Tahoma" charset="0"/>
              <a:ea typeface="ＭＳ Ｐゴシック" charset="-128"/>
            </a:endParaRPr>
          </a:p>
        </p:txBody>
      </p:sp>
      <p:pic>
        <p:nvPicPr>
          <p:cNvPr id="3" name="Immagine 2" descr="Immagine che contiene testo, schermata, diagramma, design&#10;&#10;Descrizione generata automaticamente">
            <a:extLst>
              <a:ext uri="{FF2B5EF4-FFF2-40B4-BE49-F238E27FC236}">
                <a16:creationId xmlns:a16="http://schemas.microsoft.com/office/drawing/2014/main" id="{A050D7AF-C775-056C-F584-8044AD259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80728"/>
            <a:ext cx="6120680" cy="593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46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>
                <a:ea typeface="ＭＳ Ｐゴシック" charset="-128"/>
              </a:rPr>
              <a:t>Polymerization reactions</a:t>
            </a:r>
          </a:p>
        </p:txBody>
      </p:sp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251521" y="1336675"/>
            <a:ext cx="8640960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dirty="0"/>
              <a:t>Linking of small molecules (monomers) to form macromolecules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 err="1"/>
              <a:t>Characteristics</a:t>
            </a:r>
            <a:r>
              <a:rPr lang="it-IT" altLang="it-IT" sz="2400" b="1" dirty="0"/>
              <a:t> of </a:t>
            </a:r>
            <a:r>
              <a:rPr lang="it-IT" altLang="it-IT" sz="2400" b="1" dirty="0" err="1"/>
              <a:t>polymerization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reactions</a:t>
            </a:r>
            <a:endParaRPr lang="it-IT" altLang="it-IT" sz="2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b="1" dirty="0"/>
          </a:p>
          <a:p>
            <a:pPr eaLnBrk="1" hangingPunct="1">
              <a:spcBef>
                <a:spcPct val="0"/>
              </a:spcBef>
            </a:pPr>
            <a:r>
              <a:rPr lang="en-US" altLang="it-IT" sz="2400" dirty="0"/>
              <a:t> E</a:t>
            </a:r>
            <a:r>
              <a:rPr lang="it-IT" altLang="it-IT" sz="2400" dirty="0" err="1"/>
              <a:t>xothermic</a:t>
            </a:r>
            <a:r>
              <a:rPr lang="it-IT" altLang="it-IT" sz="2400" dirty="0"/>
              <a:t> </a:t>
            </a:r>
            <a:r>
              <a:rPr lang="it-IT" altLang="it-IT" sz="2400" dirty="0" err="1"/>
              <a:t>reactions</a:t>
            </a:r>
            <a:r>
              <a:rPr lang="it-IT" altLang="it-IT" sz="2400" dirty="0"/>
              <a:t> (</a:t>
            </a:r>
            <a:r>
              <a:rPr lang="it-IT" altLang="it-IT" sz="2400" dirty="0" err="1">
                <a:latin typeface="Symbol" charset="2"/>
                <a:ea typeface="Symbol" charset="2"/>
                <a:cs typeface="Symbol" charset="2"/>
              </a:rPr>
              <a:t>D</a:t>
            </a:r>
            <a:r>
              <a:rPr lang="it-IT" altLang="it-IT" sz="2400" dirty="0" err="1"/>
              <a:t>T</a:t>
            </a:r>
            <a:r>
              <a:rPr lang="it-IT" altLang="it-IT" sz="2400" baseline="-25000" dirty="0" err="1"/>
              <a:t>ad</a:t>
            </a:r>
            <a:r>
              <a:rPr lang="it-IT" altLang="it-IT" sz="2400" dirty="0"/>
              <a:t>=</a:t>
            </a:r>
            <a:r>
              <a:rPr lang="it-IT" altLang="it-IT" sz="2400" dirty="0" err="1">
                <a:latin typeface="Symbol" charset="2"/>
                <a:ea typeface="Symbol" charset="2"/>
                <a:cs typeface="Symbol" charset="2"/>
              </a:rPr>
              <a:t>D</a:t>
            </a:r>
            <a:r>
              <a:rPr lang="it-IT" altLang="it-IT" sz="2400" dirty="0" err="1"/>
              <a:t>h</a:t>
            </a:r>
            <a:r>
              <a:rPr lang="it-IT" altLang="it-IT" sz="2400" dirty="0"/>
              <a:t>/</a:t>
            </a:r>
            <a:r>
              <a:rPr lang="it-IT" altLang="it-IT" sz="2400" dirty="0" err="1"/>
              <a:t>C</a:t>
            </a:r>
            <a:r>
              <a:rPr lang="it-IT" altLang="it-IT" sz="2400" baseline="-25000" dirty="0" err="1"/>
              <a:t>p</a:t>
            </a:r>
            <a:r>
              <a:rPr lang="it-IT" altLang="it-IT" sz="2400" dirty="0"/>
              <a:t>)</a:t>
            </a:r>
          </a:p>
          <a:p>
            <a:pPr eaLnBrk="1" hangingPunct="1">
              <a:spcBef>
                <a:spcPct val="0"/>
              </a:spcBef>
            </a:pPr>
            <a:endParaRPr lang="en-US" altLang="it-IT" sz="2400" dirty="0"/>
          </a:p>
          <a:p>
            <a:pPr eaLnBrk="1" hangingPunct="1">
              <a:spcBef>
                <a:spcPct val="0"/>
              </a:spcBef>
            </a:pPr>
            <a:r>
              <a:rPr lang="en-US" altLang="it-IT" sz="2400" dirty="0"/>
              <a:t>Reactions accompanied by a reduction of volume (density increase) </a:t>
            </a:r>
          </a:p>
          <a:p>
            <a:pPr eaLnBrk="1" hangingPunct="1">
              <a:spcBef>
                <a:spcPct val="0"/>
              </a:spcBef>
              <a:buNone/>
            </a:pPr>
            <a:endParaRPr lang="it-IT" altLang="it-IT" sz="2400" dirty="0"/>
          </a:p>
          <a:p>
            <a:pPr eaLnBrk="1" hangingPunct="1">
              <a:spcBef>
                <a:spcPct val="0"/>
              </a:spcBef>
            </a:pPr>
            <a:r>
              <a:rPr lang="en-US" altLang="it-IT" sz="2400" dirty="0"/>
              <a:t>Presence of at least two reactive groups per monomer</a:t>
            </a:r>
            <a:endParaRPr lang="it-IT" altLang="it-IT" sz="2400" dirty="0"/>
          </a:p>
          <a:p>
            <a:pPr lvl="1" eaLnBrk="1" hangingPunct="1">
              <a:spcBef>
                <a:spcPct val="0"/>
              </a:spcBef>
            </a:pPr>
            <a:r>
              <a:rPr lang="en-US" altLang="it-IT" sz="2000" dirty="0"/>
              <a:t>There are secondary products, with some exceptions</a:t>
            </a:r>
            <a:endParaRPr lang="it-IT" altLang="it-IT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152400"/>
            <a:ext cx="8456613" cy="647700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b="1">
                <a:latin typeface="Tahoma" charset="0"/>
                <a:ea typeface="ＭＳ Ｐゴシック" charset="-128"/>
              </a:rPr>
              <a:t>Heat of reaction</a:t>
            </a:r>
            <a:endParaRPr lang="en-GB" altLang="it-IT" sz="2800" b="1">
              <a:solidFill>
                <a:schemeClr val="accent2"/>
              </a:solidFill>
              <a:latin typeface="Tahoma" charset="0"/>
              <a:ea typeface="ＭＳ Ｐゴシック" charset="-128"/>
            </a:endParaRPr>
          </a:p>
        </p:txBody>
      </p:sp>
      <p:sp>
        <p:nvSpPr>
          <p:cNvPr id="28674" name="Text Box 10"/>
          <p:cNvSpPr txBox="1">
            <a:spLocks noChangeArrowheads="1"/>
          </p:cNvSpPr>
          <p:nvPr/>
        </p:nvSpPr>
        <p:spPr bwMode="auto">
          <a:xfrm>
            <a:off x="250825" y="981075"/>
            <a:ext cx="8686800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en-US" altLang="it-IT" sz="1800" b="1"/>
              <a:t>The crosslinking reaction is exothermic for all the resins used as matrices for composites.</a:t>
            </a:r>
          </a:p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en-US" altLang="it-IT" sz="1800" b="1"/>
              <a:t>For polyester and vinyl ester resins, the heat generated is proportional to the level of unsaturations of the chain and the amount of styrene.</a:t>
            </a:r>
          </a:p>
          <a:p>
            <a:pPr algn="just" eaLnBrk="1" hangingPunct="1">
              <a:spcBef>
                <a:spcPts val="900"/>
              </a:spcBef>
              <a:buFontTx/>
              <a:buNone/>
            </a:pPr>
            <a:r>
              <a:rPr lang="en-US" altLang="it-IT" sz="1800" b="1"/>
              <a:t>The heat generated can further accelerate the curing of the resin. </a:t>
            </a:r>
            <a:br>
              <a:rPr lang="en-US" altLang="it-IT" sz="1800" b="1"/>
            </a:br>
            <a:r>
              <a:rPr lang="en-US" altLang="it-IT" sz="1800" b="1"/>
              <a:t>An excessive heat of reaction can lead to excessive shrinkage, cracking and degradation for thick layers of resin</a:t>
            </a:r>
            <a:r>
              <a:rPr lang="it-IT" altLang="it-IT" sz="1800" b="1"/>
              <a:t>.</a:t>
            </a:r>
          </a:p>
        </p:txBody>
      </p:sp>
      <p:sp>
        <p:nvSpPr>
          <p:cNvPr id="28675" name="Rectangle 11"/>
          <p:cNvSpPr>
            <a:spLocks noChangeArrowheads="1"/>
          </p:cNvSpPr>
          <p:nvPr/>
        </p:nvSpPr>
        <p:spPr bwMode="auto">
          <a:xfrm>
            <a:off x="2538413" y="23479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2400"/>
          </a:p>
        </p:txBody>
      </p:sp>
      <p:pic>
        <p:nvPicPr>
          <p:cNvPr id="28676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360738"/>
            <a:ext cx="5938838" cy="30924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4095</TotalTime>
  <Words>2267</Words>
  <Application>Microsoft Office PowerPoint</Application>
  <PresentationFormat>On-screen Show (4:3)</PresentationFormat>
  <Paragraphs>318</Paragraphs>
  <Slides>28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ＭＳ Ｐゴシック</vt:lpstr>
      <vt:lpstr>Arial</vt:lpstr>
      <vt:lpstr>Comic Sans MS</vt:lpstr>
      <vt:lpstr>GoudyOlSt BT</vt:lpstr>
      <vt:lpstr>Symbol</vt:lpstr>
      <vt:lpstr>Tahoma</vt:lpstr>
      <vt:lpstr>Times New Roman</vt:lpstr>
      <vt:lpstr>Wingdings</vt:lpstr>
      <vt:lpstr>Struttura predefinita</vt:lpstr>
      <vt:lpstr>Graph</vt:lpstr>
      <vt:lpstr>Polymer Matrices</vt:lpstr>
      <vt:lpstr>Polymer Matrices: thermosetting</vt:lpstr>
      <vt:lpstr>Polymer Matrices: thermoplastic</vt:lpstr>
      <vt:lpstr>PowerPoint Presentation</vt:lpstr>
      <vt:lpstr>Thermoplastic polymer matrices</vt:lpstr>
      <vt:lpstr>Thermosetting polymer matrices</vt:lpstr>
      <vt:lpstr>Polymer matrices in aerospace</vt:lpstr>
      <vt:lpstr>Polymerization reactions</vt:lpstr>
      <vt:lpstr>Heat of reaction</vt:lpstr>
      <vt:lpstr>Cure shrinkage for a vinylester resin</vt:lpstr>
      <vt:lpstr>Polymer Matrices</vt:lpstr>
      <vt:lpstr>Functionality of a monomer</vt:lpstr>
      <vt:lpstr>Curing Process</vt:lpstr>
      <vt:lpstr>Curing steps</vt:lpstr>
      <vt:lpstr>Gelation</vt:lpstr>
      <vt:lpstr>Vitrification</vt:lpstr>
      <vt:lpstr>Matrix: key parameters</vt:lpstr>
      <vt:lpstr>Glass Transition Temperature</vt:lpstr>
      <vt:lpstr>The resin</vt:lpstr>
      <vt:lpstr>Thermosetting matrices available on the market</vt:lpstr>
      <vt:lpstr>Thermosetting matrices: resins</vt:lpstr>
      <vt:lpstr>Thermosetting Matrices</vt:lpstr>
      <vt:lpstr>Thermosetting matrices: property comparison</vt:lpstr>
      <vt:lpstr>Thermoplastic matrices: property comparison</vt:lpstr>
      <vt:lpstr>Resin therma stability. Heat Deflection (Distortion) Temperature (HDT)</vt:lpstr>
      <vt:lpstr>Heat Deflection Temperature (HDT)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Matrices</dc:title>
  <dc:creator>Utente di Microsoft Office</dc:creator>
  <cp:lastModifiedBy>Alfonso Maffezzoli</cp:lastModifiedBy>
  <cp:revision>52</cp:revision>
  <dcterms:created xsi:type="dcterms:W3CDTF">2020-03-25T16:08:37Z</dcterms:created>
  <dcterms:modified xsi:type="dcterms:W3CDTF">2026-05-14T10:24:13Z</dcterms:modified>
</cp:coreProperties>
</file>