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custDataLst>
    <p:tags r:id="rId19"/>
  </p:custDataLst>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7"/>
          </a:solidFill>
        </a:fill>
      </a:tcStyle>
    </a:wholeTbl>
    <a:band2H>
      <a:tcTxStyle/>
      <a:tcStyle>
        <a:tcBdr/>
        <a:fill>
          <a:solidFill>
            <a:srgbClr val="EBECEC"/>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4D1CB"/>
          </a:solidFill>
        </a:fill>
      </a:tcStyle>
    </a:wholeTbl>
    <a:band2H>
      <a:tcTxStyle/>
      <a:tcStyle>
        <a:tcBdr/>
        <a:fill>
          <a:solidFill>
            <a:srgbClr val="FAE9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6018"/>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6018"/>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6018"/>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7B7E"/>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97B7E"/>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p:scale>
          <a:sx n="72" d="100"/>
          <a:sy n="72" d="100"/>
        </p:scale>
        <p:origin x="-10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15" name="Shape 11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82436840"/>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4640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1083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86250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5753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2509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68083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07580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14529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2871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36337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8578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58348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3298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78284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54921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7786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copertina">
    <p:spTree>
      <p:nvGrpSpPr>
        <p:cNvPr id="1" name=""/>
        <p:cNvGrpSpPr/>
        <p:nvPr/>
      </p:nvGrpSpPr>
      <p:grpSpPr>
        <a:xfrm>
          <a:off x="0" y="0"/>
          <a:ext cx="0" cy="0"/>
          <a:chOff x="0" y="0"/>
          <a:chExt cx="0" cy="0"/>
        </a:xfrm>
      </p:grpSpPr>
      <p:sp>
        <p:nvSpPr>
          <p:cNvPr id="8" name="Shape 8"/>
          <p:cNvSpPr/>
          <p:nvPr/>
        </p:nvSpPr>
        <p:spPr>
          <a:xfrm>
            <a:off x="-1589" y="1035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9" name="image1.jpeg" descr="Logo-firma pon R&amp;C_com"/>
          <p:cNvPicPr/>
          <p:nvPr/>
        </p:nvPicPr>
        <p:blipFill>
          <a:blip r:embed="rId2">
            <a:extLst/>
          </a:blip>
          <a:stretch>
            <a:fillRect/>
          </a:stretch>
        </p:blipFill>
        <p:spPr>
          <a:xfrm>
            <a:off x="993179" y="201074"/>
            <a:ext cx="3690682" cy="686878"/>
          </a:xfrm>
          <a:prstGeom prst="rect">
            <a:avLst/>
          </a:prstGeom>
          <a:ln w="12700">
            <a:miter lim="400000"/>
          </a:ln>
        </p:spPr>
      </p:pic>
      <p:pic>
        <p:nvPicPr>
          <p:cNvPr id="10" name="image2.png"/>
          <p:cNvPicPr/>
          <p:nvPr/>
        </p:nvPicPr>
        <p:blipFill>
          <a:blip r:embed="rId3">
            <a:extLst/>
          </a:blip>
          <a:stretch>
            <a:fillRect/>
          </a:stretch>
        </p:blipFill>
        <p:spPr>
          <a:xfrm>
            <a:off x="6400800" y="6156597"/>
            <a:ext cx="4918922" cy="686878"/>
          </a:xfrm>
          <a:prstGeom prst="rect">
            <a:avLst/>
          </a:prstGeom>
          <a:ln w="12700">
            <a:miter lim="400000"/>
          </a:ln>
        </p:spPr>
      </p:pic>
      <p:sp>
        <p:nvSpPr>
          <p:cNvPr id="11" name="Shape 11"/>
          <p:cNvSpPr/>
          <p:nvPr/>
        </p:nvSpPr>
        <p:spPr>
          <a:xfrm>
            <a:off x="1789417" y="60515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12" name="image3.png"/>
          <p:cNvPicPr/>
          <p:nvPr/>
        </p:nvPicPr>
        <p:blipFill>
          <a:blip r:embed="rId4">
            <a:extLst/>
          </a:blip>
          <a:stretch>
            <a:fillRect/>
          </a:stretch>
        </p:blipFill>
        <p:spPr>
          <a:xfrm>
            <a:off x="235060" y="194733"/>
            <a:ext cx="543391" cy="699559"/>
          </a:xfrm>
          <a:prstGeom prst="rect">
            <a:avLst/>
          </a:prstGeom>
          <a:ln w="12700">
            <a:miter lim="400000"/>
          </a:ln>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5" name="Shape 65"/>
          <p:cNvSpPr/>
          <p:nvPr/>
        </p:nvSpPr>
        <p:spPr>
          <a:xfrm flipV="1">
            <a:off x="4032250" y="6788149"/>
            <a:ext cx="1079502" cy="1589"/>
          </a:xfrm>
          <a:prstGeom prst="line">
            <a:avLst/>
          </a:prstGeom>
          <a:ln w="25400">
            <a:solidFill>
              <a:srgbClr val="D84088"/>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66" name="Shape 66"/>
          <p:cNvSpPr/>
          <p:nvPr/>
        </p:nvSpPr>
        <p:spPr>
          <a:xfrm flipV="1">
            <a:off x="3671887" y="6786561"/>
            <a:ext cx="1800227" cy="1589"/>
          </a:xfrm>
          <a:prstGeom prst="line">
            <a:avLst/>
          </a:prstGeom>
          <a:ln w="25400">
            <a:solidFill>
              <a:srgbClr val="FBA676"/>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67" name="Shape 67"/>
          <p:cNvSpPr/>
          <p:nvPr/>
        </p:nvSpPr>
        <p:spPr>
          <a:xfrm flipV="1">
            <a:off x="3276600" y="6727824"/>
            <a:ext cx="2590801" cy="1589"/>
          </a:xfrm>
          <a:prstGeom prst="line">
            <a:avLst/>
          </a:prstGeom>
          <a:ln w="25400">
            <a:solidFill>
              <a:srgbClr val="6678F9"/>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pic>
        <p:nvPicPr>
          <p:cNvPr id="68" name="image1.jpeg" descr="Logo-firma pon R&amp;C_com"/>
          <p:cNvPicPr/>
          <p:nvPr/>
        </p:nvPicPr>
        <p:blipFill>
          <a:blip r:embed="rId2">
            <a:extLst/>
          </a:blip>
          <a:stretch>
            <a:fillRect/>
          </a:stretch>
        </p:blipFill>
        <p:spPr>
          <a:xfrm>
            <a:off x="5064125" y="301625"/>
            <a:ext cx="4000500" cy="744538"/>
          </a:xfrm>
          <a:prstGeom prst="rect">
            <a:avLst/>
          </a:prstGeom>
          <a:ln w="12700">
            <a:miter lim="400000"/>
          </a:ln>
        </p:spPr>
      </p:pic>
      <p:pic>
        <p:nvPicPr>
          <p:cNvPr id="69" name="image6.png" descr="Schermata 2015-01-15 a 15.56.15.png"/>
          <p:cNvPicPr/>
          <p:nvPr/>
        </p:nvPicPr>
        <p:blipFill>
          <a:blip r:embed="rId3">
            <a:extLst/>
          </a:blip>
          <a:srcRect b="16006"/>
          <a:stretch>
            <a:fillRect/>
          </a:stretch>
        </p:blipFill>
        <p:spPr>
          <a:xfrm>
            <a:off x="52386" y="6126162"/>
            <a:ext cx="823914" cy="592139"/>
          </a:xfrm>
          <a:prstGeom prst="rect">
            <a:avLst/>
          </a:prstGeom>
          <a:ln w="12700">
            <a:miter lim="400000"/>
          </a:ln>
        </p:spPr>
      </p:pic>
      <p:sp>
        <p:nvSpPr>
          <p:cNvPr id="70" name="Shape 70"/>
          <p:cNvSpPr/>
          <p:nvPr/>
        </p:nvSpPr>
        <p:spPr>
          <a:xfrm>
            <a:off x="739774" y="6234112"/>
            <a:ext cx="8018465"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sz="1200">
                <a:latin typeface="Cambria"/>
                <a:ea typeface="Cambria"/>
                <a:cs typeface="Cambria"/>
                <a:sym typeface="Cambria"/>
              </a:rPr>
              <a:t>VINCENTE</a:t>
            </a:r>
            <a:endParaRPr>
              <a:latin typeface="Arial Narrow"/>
              <a:ea typeface="Arial Narrow"/>
              <a:cs typeface="Arial Narrow"/>
              <a:sym typeface="Arial Narrow"/>
            </a:endParaRPr>
          </a:p>
          <a:p>
            <a:pPr lvl="0" defTabSz="457200"/>
            <a:r>
              <a:rPr sz="1200">
                <a:latin typeface="Cambria"/>
                <a:ea typeface="Cambria"/>
                <a:cs typeface="Cambria"/>
                <a:sym typeface="Cambria"/>
              </a:rPr>
              <a:t>A Virtual collective INtelligenCE  ENvironment to develop sustainable Technology Entrepreneurship ecosystems</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2" name="Shape 72"/>
          <p:cNvSpPr/>
          <p:nvPr/>
        </p:nvSpPr>
        <p:spPr>
          <a:xfrm flipV="1">
            <a:off x="4032250" y="6788149"/>
            <a:ext cx="1079502" cy="1589"/>
          </a:xfrm>
          <a:prstGeom prst="line">
            <a:avLst/>
          </a:prstGeom>
          <a:ln w="25400">
            <a:solidFill>
              <a:srgbClr val="D84088"/>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73" name="Shape 73"/>
          <p:cNvSpPr/>
          <p:nvPr/>
        </p:nvSpPr>
        <p:spPr>
          <a:xfrm flipV="1">
            <a:off x="3671887" y="6786561"/>
            <a:ext cx="1800227" cy="1589"/>
          </a:xfrm>
          <a:prstGeom prst="line">
            <a:avLst/>
          </a:prstGeom>
          <a:ln w="25400">
            <a:solidFill>
              <a:srgbClr val="FBA676"/>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74" name="Shape 74"/>
          <p:cNvSpPr/>
          <p:nvPr/>
        </p:nvSpPr>
        <p:spPr>
          <a:xfrm flipV="1">
            <a:off x="3276600" y="6727824"/>
            <a:ext cx="2590801" cy="1589"/>
          </a:xfrm>
          <a:prstGeom prst="line">
            <a:avLst/>
          </a:prstGeom>
          <a:ln w="25400">
            <a:solidFill>
              <a:srgbClr val="6678F9"/>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pic>
        <p:nvPicPr>
          <p:cNvPr id="75" name="image1.jpeg" descr="Logo-firma pon R&amp;C_com"/>
          <p:cNvPicPr/>
          <p:nvPr/>
        </p:nvPicPr>
        <p:blipFill>
          <a:blip r:embed="rId2">
            <a:extLst/>
          </a:blip>
          <a:stretch>
            <a:fillRect/>
          </a:stretch>
        </p:blipFill>
        <p:spPr>
          <a:xfrm>
            <a:off x="5064125" y="301625"/>
            <a:ext cx="4000500" cy="744538"/>
          </a:xfrm>
          <a:prstGeom prst="rect">
            <a:avLst/>
          </a:prstGeom>
          <a:ln w="12700">
            <a:miter lim="400000"/>
          </a:ln>
        </p:spPr>
      </p:pic>
      <p:pic>
        <p:nvPicPr>
          <p:cNvPr id="76" name="image6.png" descr="Schermata 2015-01-15 a 15.56.15.png"/>
          <p:cNvPicPr/>
          <p:nvPr/>
        </p:nvPicPr>
        <p:blipFill>
          <a:blip r:embed="rId3">
            <a:extLst/>
          </a:blip>
          <a:srcRect b="16006"/>
          <a:stretch>
            <a:fillRect/>
          </a:stretch>
        </p:blipFill>
        <p:spPr>
          <a:xfrm>
            <a:off x="52386" y="6126162"/>
            <a:ext cx="823914" cy="592139"/>
          </a:xfrm>
          <a:prstGeom prst="rect">
            <a:avLst/>
          </a:prstGeom>
          <a:ln w="12700">
            <a:miter lim="400000"/>
          </a:ln>
        </p:spPr>
      </p:pic>
      <p:sp>
        <p:nvSpPr>
          <p:cNvPr id="77" name="Shape 77"/>
          <p:cNvSpPr/>
          <p:nvPr/>
        </p:nvSpPr>
        <p:spPr>
          <a:xfrm>
            <a:off x="739774" y="6234112"/>
            <a:ext cx="8018465"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sz="1200">
                <a:latin typeface="Cambria"/>
                <a:ea typeface="Cambria"/>
                <a:cs typeface="Cambria"/>
                <a:sym typeface="Cambria"/>
              </a:rPr>
              <a:t>VINCENTE</a:t>
            </a:r>
            <a:endParaRPr>
              <a:latin typeface="Arial Narrow"/>
              <a:ea typeface="Arial Narrow"/>
              <a:cs typeface="Arial Narrow"/>
              <a:sym typeface="Arial Narrow"/>
            </a:endParaRPr>
          </a:p>
          <a:p>
            <a:pPr lvl="0" defTabSz="457200"/>
            <a:r>
              <a:rPr sz="1200">
                <a:latin typeface="Cambria"/>
                <a:ea typeface="Cambria"/>
                <a:cs typeface="Cambria"/>
                <a:sym typeface="Cambria"/>
              </a:rPr>
              <a:t>A Virtual collective INtelligenCE  ENvironment to develop sustainable Technology Entrepreneurship ecosystems</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9" name="Shape 79"/>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1" name="Shape 81"/>
          <p:cNvSpPr>
            <a:spLocks noGrp="1"/>
          </p:cNvSpPr>
          <p:nvPr>
            <p:ph type="sldNum" sz="quarter" idx="2"/>
          </p:nvPr>
        </p:nvSpPr>
        <p:spPr>
          <a:xfrm>
            <a:off x="6553200" y="6356350"/>
            <a:ext cx="2133600" cy="370838"/>
          </a:xfrm>
          <a:prstGeom prst="rect">
            <a:avLst/>
          </a:prstGeom>
        </p:spPr>
        <p:txBody>
          <a:bodyPr/>
          <a:lstStyle>
            <a:lvl1pPr>
              <a:defRPr>
                <a:latin typeface="Calibri"/>
                <a:ea typeface="Calibri"/>
                <a:cs typeface="Calibri"/>
                <a:sym typeface="Calibri"/>
              </a:defRPr>
            </a:lvl1pPr>
          </a:lstStyle>
          <a:p>
            <a:pPr lvl="0"/>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3" name="Shape 83"/>
          <p:cNvSpPr/>
          <p:nvPr/>
        </p:nvSpPr>
        <p:spPr>
          <a:xfrm flipV="1">
            <a:off x="4032250" y="6788149"/>
            <a:ext cx="1079502" cy="1589"/>
          </a:xfrm>
          <a:prstGeom prst="line">
            <a:avLst/>
          </a:prstGeom>
          <a:ln w="25400">
            <a:solidFill>
              <a:srgbClr val="D84088"/>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84" name="Shape 84"/>
          <p:cNvSpPr/>
          <p:nvPr/>
        </p:nvSpPr>
        <p:spPr>
          <a:xfrm flipV="1">
            <a:off x="3671887" y="6786561"/>
            <a:ext cx="1800227" cy="1589"/>
          </a:xfrm>
          <a:prstGeom prst="line">
            <a:avLst/>
          </a:prstGeom>
          <a:ln w="25400">
            <a:solidFill>
              <a:srgbClr val="FBA676"/>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85" name="Shape 85"/>
          <p:cNvSpPr/>
          <p:nvPr/>
        </p:nvSpPr>
        <p:spPr>
          <a:xfrm flipV="1">
            <a:off x="3276600" y="6727824"/>
            <a:ext cx="2590801" cy="1589"/>
          </a:xfrm>
          <a:prstGeom prst="line">
            <a:avLst/>
          </a:prstGeom>
          <a:ln w="25400">
            <a:solidFill>
              <a:srgbClr val="6678F9"/>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pic>
        <p:nvPicPr>
          <p:cNvPr id="86" name="image1.jpeg" descr="Logo-firma pon R&amp;C_com"/>
          <p:cNvPicPr/>
          <p:nvPr/>
        </p:nvPicPr>
        <p:blipFill>
          <a:blip r:embed="rId2">
            <a:extLst/>
          </a:blip>
          <a:stretch>
            <a:fillRect/>
          </a:stretch>
        </p:blipFill>
        <p:spPr>
          <a:xfrm>
            <a:off x="5064125" y="301625"/>
            <a:ext cx="4000500" cy="744538"/>
          </a:xfrm>
          <a:prstGeom prst="rect">
            <a:avLst/>
          </a:prstGeom>
          <a:ln w="12700">
            <a:miter lim="400000"/>
          </a:ln>
        </p:spPr>
      </p:pic>
      <p:pic>
        <p:nvPicPr>
          <p:cNvPr id="87" name="image6.png" descr="Schermata 2015-01-15 a 15.56.15.png"/>
          <p:cNvPicPr/>
          <p:nvPr/>
        </p:nvPicPr>
        <p:blipFill>
          <a:blip r:embed="rId3">
            <a:extLst/>
          </a:blip>
          <a:srcRect b="16006"/>
          <a:stretch>
            <a:fillRect/>
          </a:stretch>
        </p:blipFill>
        <p:spPr>
          <a:xfrm>
            <a:off x="52386" y="6126162"/>
            <a:ext cx="823914" cy="592139"/>
          </a:xfrm>
          <a:prstGeom prst="rect">
            <a:avLst/>
          </a:prstGeom>
          <a:ln w="12700">
            <a:miter lim="400000"/>
          </a:ln>
        </p:spPr>
      </p:pic>
      <p:sp>
        <p:nvSpPr>
          <p:cNvPr id="88" name="Shape 88"/>
          <p:cNvSpPr/>
          <p:nvPr/>
        </p:nvSpPr>
        <p:spPr>
          <a:xfrm>
            <a:off x="739774" y="6234112"/>
            <a:ext cx="8018465"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sz="1200">
                <a:latin typeface="Cambria"/>
                <a:ea typeface="Cambria"/>
                <a:cs typeface="Cambria"/>
                <a:sym typeface="Cambria"/>
              </a:rPr>
              <a:t>VINCENTE</a:t>
            </a:r>
            <a:endParaRPr>
              <a:latin typeface="Arial Narrow"/>
              <a:ea typeface="Arial Narrow"/>
              <a:cs typeface="Arial Narrow"/>
              <a:sym typeface="Arial Narrow"/>
            </a:endParaRPr>
          </a:p>
          <a:p>
            <a:pPr lvl="0" defTabSz="457200"/>
            <a:r>
              <a:rPr sz="1200">
                <a:latin typeface="Cambria"/>
                <a:ea typeface="Cambria"/>
                <a:cs typeface="Cambria"/>
                <a:sym typeface="Cambria"/>
              </a:rPr>
              <a:t>A Virtual collective INtelligenCE  ENvironment to develop sustainable Technology Entrepreneurship ecosystems</a:t>
            </a:r>
          </a:p>
        </p:txBody>
      </p:sp>
      <p:sp>
        <p:nvSpPr>
          <p:cNvPr id="89" name="Shape 89"/>
          <p:cNvSpPr>
            <a:spLocks noGrp="1"/>
          </p:cNvSpPr>
          <p:nvPr>
            <p:ph type="sldNum" sz="quarter" idx="2"/>
          </p:nvPr>
        </p:nvSpPr>
        <p:spPr>
          <a:xfrm>
            <a:off x="6553200" y="6356350"/>
            <a:ext cx="2133600" cy="269238"/>
          </a:xfrm>
          <a:prstGeom prst="rect">
            <a:avLst/>
          </a:prstGeom>
        </p:spPr>
        <p:txBody>
          <a:bodyPr/>
          <a:lstStyle>
            <a:lvl1pPr algn="r">
              <a:defRPr sz="1200"/>
            </a:lvl1pPr>
          </a:lstStyle>
          <a:p>
            <a:pPr lvl="0"/>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1" name="Shape 91"/>
          <p:cNvSpPr/>
          <p:nvPr/>
        </p:nvSpPr>
        <p:spPr>
          <a:xfrm flipV="1">
            <a:off x="4032250" y="6788149"/>
            <a:ext cx="1079502" cy="1589"/>
          </a:xfrm>
          <a:prstGeom prst="line">
            <a:avLst/>
          </a:prstGeom>
          <a:ln w="25400">
            <a:solidFill>
              <a:srgbClr val="D84088"/>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92" name="Shape 92"/>
          <p:cNvSpPr/>
          <p:nvPr/>
        </p:nvSpPr>
        <p:spPr>
          <a:xfrm flipV="1">
            <a:off x="3671887" y="6786561"/>
            <a:ext cx="1800227" cy="1589"/>
          </a:xfrm>
          <a:prstGeom prst="line">
            <a:avLst/>
          </a:prstGeom>
          <a:ln w="25400">
            <a:solidFill>
              <a:srgbClr val="FBA676"/>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93" name="Shape 93"/>
          <p:cNvSpPr/>
          <p:nvPr/>
        </p:nvSpPr>
        <p:spPr>
          <a:xfrm flipV="1">
            <a:off x="3276600" y="6727824"/>
            <a:ext cx="2590801" cy="1589"/>
          </a:xfrm>
          <a:prstGeom prst="line">
            <a:avLst/>
          </a:prstGeom>
          <a:ln w="25400">
            <a:solidFill>
              <a:srgbClr val="6678F9"/>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pic>
        <p:nvPicPr>
          <p:cNvPr id="94" name="image1.jpeg" descr="Logo-firma pon R&amp;C_com"/>
          <p:cNvPicPr/>
          <p:nvPr/>
        </p:nvPicPr>
        <p:blipFill>
          <a:blip r:embed="rId2">
            <a:extLst/>
          </a:blip>
          <a:stretch>
            <a:fillRect/>
          </a:stretch>
        </p:blipFill>
        <p:spPr>
          <a:xfrm>
            <a:off x="5064125" y="301625"/>
            <a:ext cx="4000500" cy="744538"/>
          </a:xfrm>
          <a:prstGeom prst="rect">
            <a:avLst/>
          </a:prstGeom>
          <a:ln w="12700">
            <a:miter lim="400000"/>
          </a:ln>
        </p:spPr>
      </p:pic>
      <p:pic>
        <p:nvPicPr>
          <p:cNvPr id="95" name="image6.png" descr="Schermata 2015-01-15 a 15.56.15.png"/>
          <p:cNvPicPr/>
          <p:nvPr/>
        </p:nvPicPr>
        <p:blipFill>
          <a:blip r:embed="rId3">
            <a:extLst/>
          </a:blip>
          <a:srcRect b="16006"/>
          <a:stretch>
            <a:fillRect/>
          </a:stretch>
        </p:blipFill>
        <p:spPr>
          <a:xfrm>
            <a:off x="52386" y="6126162"/>
            <a:ext cx="823914" cy="592139"/>
          </a:xfrm>
          <a:prstGeom prst="rect">
            <a:avLst/>
          </a:prstGeom>
          <a:ln w="12700">
            <a:miter lim="400000"/>
          </a:ln>
        </p:spPr>
      </p:pic>
      <p:sp>
        <p:nvSpPr>
          <p:cNvPr id="96" name="Shape 96"/>
          <p:cNvSpPr/>
          <p:nvPr/>
        </p:nvSpPr>
        <p:spPr>
          <a:xfrm>
            <a:off x="739774" y="6234112"/>
            <a:ext cx="8018465"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sz="1200">
                <a:latin typeface="Cambria"/>
                <a:ea typeface="Cambria"/>
                <a:cs typeface="Cambria"/>
                <a:sym typeface="Cambria"/>
              </a:rPr>
              <a:t>VINCENTE</a:t>
            </a:r>
            <a:endParaRPr>
              <a:latin typeface="Arial Narrow"/>
              <a:ea typeface="Arial Narrow"/>
              <a:cs typeface="Arial Narrow"/>
              <a:sym typeface="Arial Narrow"/>
            </a:endParaRPr>
          </a:p>
          <a:p>
            <a:pPr lvl="0" defTabSz="457200"/>
            <a:r>
              <a:rPr sz="1200">
                <a:latin typeface="Cambria"/>
                <a:ea typeface="Cambria"/>
                <a:cs typeface="Cambria"/>
                <a:sym typeface="Cambria"/>
              </a:rPr>
              <a:t>A Virtual collective INtelligenCE  ENvironment to develop sustainable Technology Entrepreneurship ecosystems</a:t>
            </a:r>
          </a:p>
        </p:txBody>
      </p:sp>
      <p:sp>
        <p:nvSpPr>
          <p:cNvPr id="97" name="Shape 97"/>
          <p:cNvSpPr>
            <a:spLocks noGrp="1"/>
          </p:cNvSpPr>
          <p:nvPr>
            <p:ph type="sldNum" sz="quarter" idx="2"/>
          </p:nvPr>
        </p:nvSpPr>
        <p:spPr>
          <a:xfrm>
            <a:off x="6553200" y="6356350"/>
            <a:ext cx="2133600" cy="269238"/>
          </a:xfrm>
          <a:prstGeom prst="rect">
            <a:avLst/>
          </a:prstGeom>
        </p:spPr>
        <p:txBody>
          <a:bodyPr/>
          <a:lstStyle>
            <a:lvl1pPr algn="r">
              <a:defRPr sz="1200"/>
            </a:lvl1pPr>
          </a:lstStyle>
          <a:p>
            <a:pPr lvl="0"/>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9" name="Shape 99"/>
          <p:cNvSpPr/>
          <p:nvPr/>
        </p:nvSpPr>
        <p:spPr>
          <a:xfrm flipV="1">
            <a:off x="4032250" y="6788149"/>
            <a:ext cx="1079502" cy="1589"/>
          </a:xfrm>
          <a:prstGeom prst="line">
            <a:avLst/>
          </a:prstGeom>
          <a:ln w="25400">
            <a:solidFill>
              <a:srgbClr val="D84088"/>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100" name="Shape 100"/>
          <p:cNvSpPr/>
          <p:nvPr/>
        </p:nvSpPr>
        <p:spPr>
          <a:xfrm flipV="1">
            <a:off x="3671887" y="6786561"/>
            <a:ext cx="1800227" cy="1589"/>
          </a:xfrm>
          <a:prstGeom prst="line">
            <a:avLst/>
          </a:prstGeom>
          <a:ln w="25400">
            <a:solidFill>
              <a:srgbClr val="FBA676"/>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101" name="Shape 101"/>
          <p:cNvSpPr/>
          <p:nvPr/>
        </p:nvSpPr>
        <p:spPr>
          <a:xfrm flipV="1">
            <a:off x="3276600" y="6727824"/>
            <a:ext cx="2590801" cy="1589"/>
          </a:xfrm>
          <a:prstGeom prst="line">
            <a:avLst/>
          </a:prstGeom>
          <a:ln w="25400">
            <a:solidFill>
              <a:srgbClr val="6678F9"/>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pic>
        <p:nvPicPr>
          <p:cNvPr id="102" name="image1.jpeg" descr="Logo-firma pon R&amp;C_com"/>
          <p:cNvPicPr/>
          <p:nvPr/>
        </p:nvPicPr>
        <p:blipFill>
          <a:blip r:embed="rId2">
            <a:extLst/>
          </a:blip>
          <a:stretch>
            <a:fillRect/>
          </a:stretch>
        </p:blipFill>
        <p:spPr>
          <a:xfrm>
            <a:off x="5064125" y="301625"/>
            <a:ext cx="4000500" cy="744538"/>
          </a:xfrm>
          <a:prstGeom prst="rect">
            <a:avLst/>
          </a:prstGeom>
          <a:ln w="12700">
            <a:miter lim="400000"/>
          </a:ln>
        </p:spPr>
      </p:pic>
      <p:pic>
        <p:nvPicPr>
          <p:cNvPr id="103" name="image6.png" descr="Schermata 2015-01-15 a 15.56.15.png"/>
          <p:cNvPicPr/>
          <p:nvPr/>
        </p:nvPicPr>
        <p:blipFill>
          <a:blip r:embed="rId3">
            <a:extLst/>
          </a:blip>
          <a:srcRect b="16006"/>
          <a:stretch>
            <a:fillRect/>
          </a:stretch>
        </p:blipFill>
        <p:spPr>
          <a:xfrm>
            <a:off x="52386" y="6126162"/>
            <a:ext cx="823914" cy="592139"/>
          </a:xfrm>
          <a:prstGeom prst="rect">
            <a:avLst/>
          </a:prstGeom>
          <a:ln w="12700">
            <a:miter lim="400000"/>
          </a:ln>
        </p:spPr>
      </p:pic>
      <p:sp>
        <p:nvSpPr>
          <p:cNvPr id="104" name="Shape 104"/>
          <p:cNvSpPr/>
          <p:nvPr/>
        </p:nvSpPr>
        <p:spPr>
          <a:xfrm>
            <a:off x="739774" y="6234112"/>
            <a:ext cx="8018465"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sz="1200">
                <a:latin typeface="Cambria"/>
                <a:ea typeface="Cambria"/>
                <a:cs typeface="Cambria"/>
                <a:sym typeface="Cambria"/>
              </a:rPr>
              <a:t>VINCENTE</a:t>
            </a:r>
            <a:endParaRPr>
              <a:latin typeface="Arial Narrow"/>
              <a:ea typeface="Arial Narrow"/>
              <a:cs typeface="Arial Narrow"/>
              <a:sym typeface="Arial Narrow"/>
            </a:endParaRPr>
          </a:p>
          <a:p>
            <a:pPr lvl="0" defTabSz="457200"/>
            <a:r>
              <a:rPr sz="1200">
                <a:latin typeface="Cambria"/>
                <a:ea typeface="Cambria"/>
                <a:cs typeface="Cambria"/>
                <a:sym typeface="Cambria"/>
              </a:rPr>
              <a:t>A Virtual collective INtelligenCE  ENvironment to develop sustainable Technology Entrepreneurship ecosystems</a:t>
            </a:r>
          </a:p>
        </p:txBody>
      </p:sp>
      <p:sp>
        <p:nvSpPr>
          <p:cNvPr id="105" name="Shape 105"/>
          <p:cNvSpPr>
            <a:spLocks noGrp="1"/>
          </p:cNvSpPr>
          <p:nvPr>
            <p:ph type="sldNum" sz="quarter" idx="2"/>
          </p:nvPr>
        </p:nvSpPr>
        <p:spPr>
          <a:xfrm>
            <a:off x="6553200" y="6356350"/>
            <a:ext cx="2133600" cy="269238"/>
          </a:xfrm>
          <a:prstGeom prst="rect">
            <a:avLst/>
          </a:prstGeom>
        </p:spPr>
        <p:txBody>
          <a:bodyPr/>
          <a:lstStyle>
            <a:lvl1pPr algn="r">
              <a:defRPr sz="1200"/>
            </a:lvl1pPr>
          </a:lstStyle>
          <a:p>
            <a:pPr lvl="0"/>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hape 107"/>
          <p:cNvSpPr/>
          <p:nvPr/>
        </p:nvSpPr>
        <p:spPr>
          <a:xfrm flipV="1">
            <a:off x="4032250" y="6788149"/>
            <a:ext cx="1079502" cy="1589"/>
          </a:xfrm>
          <a:prstGeom prst="line">
            <a:avLst/>
          </a:prstGeom>
          <a:ln w="25400">
            <a:solidFill>
              <a:srgbClr val="D84088"/>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108" name="Shape 108"/>
          <p:cNvSpPr/>
          <p:nvPr/>
        </p:nvSpPr>
        <p:spPr>
          <a:xfrm flipV="1">
            <a:off x="3671887" y="6786561"/>
            <a:ext cx="1800227" cy="1589"/>
          </a:xfrm>
          <a:prstGeom prst="line">
            <a:avLst/>
          </a:prstGeom>
          <a:ln w="25400">
            <a:solidFill>
              <a:srgbClr val="FBA676"/>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sp>
        <p:nvSpPr>
          <p:cNvPr id="109" name="Shape 109"/>
          <p:cNvSpPr/>
          <p:nvPr/>
        </p:nvSpPr>
        <p:spPr>
          <a:xfrm flipV="1">
            <a:off x="3276600" y="6727824"/>
            <a:ext cx="2590801" cy="1589"/>
          </a:xfrm>
          <a:prstGeom prst="line">
            <a:avLst/>
          </a:prstGeom>
          <a:ln w="25400">
            <a:solidFill>
              <a:srgbClr val="6678F9"/>
            </a:solidFill>
            <a:round/>
          </a:ln>
          <a:effectLst>
            <a:outerShdw blurRad="63500" dist="20000" dir="5400000" rotWithShape="0">
              <a:srgbClr val="808080">
                <a:alpha val="37998"/>
              </a:srgbClr>
            </a:outerShdw>
          </a:effectLst>
        </p:spPr>
        <p:txBody>
          <a:bodyPr lIns="0" tIns="0" rIns="0" bIns="0"/>
          <a:lstStyle/>
          <a:p>
            <a:pPr lvl="0" defTabSz="457200">
              <a:defRPr sz="1200"/>
            </a:pPr>
            <a:endParaRPr/>
          </a:p>
        </p:txBody>
      </p:sp>
      <p:pic>
        <p:nvPicPr>
          <p:cNvPr id="110" name="image1.jpeg" descr="Logo-firma pon R&amp;C_com"/>
          <p:cNvPicPr/>
          <p:nvPr/>
        </p:nvPicPr>
        <p:blipFill>
          <a:blip r:embed="rId2">
            <a:extLst/>
          </a:blip>
          <a:stretch>
            <a:fillRect/>
          </a:stretch>
        </p:blipFill>
        <p:spPr>
          <a:xfrm>
            <a:off x="5064125" y="301625"/>
            <a:ext cx="4000500" cy="744538"/>
          </a:xfrm>
          <a:prstGeom prst="rect">
            <a:avLst/>
          </a:prstGeom>
          <a:ln w="12700">
            <a:miter lim="400000"/>
          </a:ln>
        </p:spPr>
      </p:pic>
      <p:pic>
        <p:nvPicPr>
          <p:cNvPr id="111" name="image6.png" descr="Schermata 2015-01-15 a 15.56.15.png"/>
          <p:cNvPicPr/>
          <p:nvPr/>
        </p:nvPicPr>
        <p:blipFill>
          <a:blip r:embed="rId3">
            <a:extLst/>
          </a:blip>
          <a:srcRect b="16006"/>
          <a:stretch>
            <a:fillRect/>
          </a:stretch>
        </p:blipFill>
        <p:spPr>
          <a:xfrm>
            <a:off x="52386" y="6126162"/>
            <a:ext cx="823914" cy="592139"/>
          </a:xfrm>
          <a:prstGeom prst="rect">
            <a:avLst/>
          </a:prstGeom>
          <a:ln w="12700">
            <a:miter lim="400000"/>
          </a:ln>
        </p:spPr>
      </p:pic>
      <p:sp>
        <p:nvSpPr>
          <p:cNvPr id="112" name="Shape 112"/>
          <p:cNvSpPr/>
          <p:nvPr/>
        </p:nvSpPr>
        <p:spPr>
          <a:xfrm>
            <a:off x="739774" y="6234112"/>
            <a:ext cx="8018465"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sz="1200">
                <a:latin typeface="Cambria"/>
                <a:ea typeface="Cambria"/>
                <a:cs typeface="Cambria"/>
                <a:sym typeface="Cambria"/>
              </a:rPr>
              <a:t>VINCENTE</a:t>
            </a:r>
            <a:endParaRPr>
              <a:latin typeface="Arial Narrow"/>
              <a:ea typeface="Arial Narrow"/>
              <a:cs typeface="Arial Narrow"/>
              <a:sym typeface="Arial Narrow"/>
            </a:endParaRPr>
          </a:p>
          <a:p>
            <a:pPr lvl="0" defTabSz="457200"/>
            <a:r>
              <a:rPr sz="1200">
                <a:latin typeface="Cambria"/>
                <a:ea typeface="Cambria"/>
                <a:cs typeface="Cambria"/>
                <a:sym typeface="Cambria"/>
              </a:rPr>
              <a:t>A Virtual collective INtelligenCE  ENvironment to develop sustainable Technology Entrepreneurship ecosystems</a:t>
            </a:r>
          </a:p>
        </p:txBody>
      </p:sp>
      <p:sp>
        <p:nvSpPr>
          <p:cNvPr id="113" name="Shape 113"/>
          <p:cNvSpPr>
            <a:spLocks noGrp="1"/>
          </p:cNvSpPr>
          <p:nvPr>
            <p:ph type="sldNum" sz="quarter" idx="2"/>
          </p:nvPr>
        </p:nvSpPr>
        <p:spPr>
          <a:xfrm>
            <a:off x="6553200" y="6356350"/>
            <a:ext cx="2133600" cy="269238"/>
          </a:xfrm>
          <a:prstGeom prst="rect">
            <a:avLst/>
          </a:prstGeom>
        </p:spPr>
        <p:txBody>
          <a:bodyPr/>
          <a:lstStyle>
            <a:lvl1pPr algn="r">
              <a:defRPr sz="1200"/>
            </a:lvl1pPr>
          </a:lstStyle>
          <a:p>
            <a:pPr lvl="0"/>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lvl="0"/>
            <a:fld id="{86CB4B4D-7CA3-9044-876B-883B54F8677D}" type="slidenum">
              <a:rPr lang="it-IT" smtClean="0"/>
              <a:t>‹N›</a:t>
            </a:fld>
            <a:endParaRPr lang="it-IT"/>
          </a:p>
        </p:txBody>
      </p:sp>
    </p:spTree>
    <p:extLst>
      <p:ext uri="{BB962C8B-B14F-4D97-AF65-F5344CB8AC3E}">
        <p14:creationId xmlns:p14="http://schemas.microsoft.com/office/powerpoint/2010/main" val="17264308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14" name="Shape 14"/>
          <p:cNvSpPr/>
          <p:nvPr/>
        </p:nvSpPr>
        <p:spPr>
          <a:xfrm>
            <a:off x="-1589" y="781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15" name="image2.png"/>
          <p:cNvPicPr/>
          <p:nvPr/>
        </p:nvPicPr>
        <p:blipFill>
          <a:blip r:embed="rId2">
            <a:extLst/>
          </a:blip>
          <a:stretch>
            <a:fillRect/>
          </a:stretch>
        </p:blipFill>
        <p:spPr>
          <a:xfrm>
            <a:off x="7075829" y="6322202"/>
            <a:ext cx="3818875" cy="533268"/>
          </a:xfrm>
          <a:prstGeom prst="rect">
            <a:avLst/>
          </a:prstGeom>
          <a:ln w="12700">
            <a:miter lim="400000"/>
          </a:ln>
        </p:spPr>
      </p:pic>
      <p:sp>
        <p:nvSpPr>
          <p:cNvPr id="16" name="Shape 16"/>
          <p:cNvSpPr/>
          <p:nvPr/>
        </p:nvSpPr>
        <p:spPr>
          <a:xfrm>
            <a:off x="1916417" y="62547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17" name="Shape 17"/>
          <p:cNvSpPr/>
          <p:nvPr/>
        </p:nvSpPr>
        <p:spPr>
          <a:xfrm>
            <a:off x="252348" y="6343079"/>
            <a:ext cx="3116403"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Insegnamento: </a:t>
            </a:r>
            <a:r>
              <a:rPr sz="900">
                <a:solidFill>
                  <a:srgbClr val="1EA3DB"/>
                </a:solidFill>
                <a:latin typeface="Avenir Book"/>
                <a:ea typeface="Avenir Book"/>
                <a:cs typeface="Avenir Book"/>
                <a:sym typeface="Avenir Book"/>
              </a:rPr>
              <a:t>Economia e Gestione delle imprese turistiche</a:t>
            </a:r>
          </a:p>
        </p:txBody>
      </p:sp>
      <p:sp>
        <p:nvSpPr>
          <p:cNvPr id="18" name="Shape 18"/>
          <p:cNvSpPr/>
          <p:nvPr/>
        </p:nvSpPr>
        <p:spPr>
          <a:xfrm>
            <a:off x="219986" y="6571108"/>
            <a:ext cx="1936255"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Modulo: </a:t>
            </a:r>
            <a:r>
              <a:rPr sz="900">
                <a:solidFill>
                  <a:srgbClr val="1EA3DB"/>
                </a:solidFill>
                <a:latin typeface="Avenir Book"/>
                <a:ea typeface="Avenir Book"/>
                <a:cs typeface="Avenir Book"/>
                <a:sym typeface="Avenir Book"/>
              </a:rPr>
              <a:t>Eventi e sviluppo territoriale</a:t>
            </a:r>
            <a:r>
              <a:rPr sz="900">
                <a:latin typeface="Avenir Book"/>
                <a:ea typeface="Avenir Book"/>
                <a:cs typeface="Avenir Book"/>
                <a:sym typeface="Avenir Book"/>
              </a:rPr>
              <a:t> </a:t>
            </a:r>
          </a:p>
        </p:txBody>
      </p:sp>
      <p:sp>
        <p:nvSpPr>
          <p:cNvPr id="19" name="Shape 19"/>
          <p:cNvSpPr/>
          <p:nvPr/>
        </p:nvSpPr>
        <p:spPr>
          <a:xfrm>
            <a:off x="252804" y="227328"/>
            <a:ext cx="1274444" cy="523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r">
              <a:defRPr sz="2500" b="1">
                <a:latin typeface="Avenir Book"/>
                <a:ea typeface="Avenir Book"/>
                <a:cs typeface="Avenir Book"/>
                <a:sym typeface="Avenir Book"/>
              </a:defRPr>
            </a:lvl1pPr>
          </a:lstStyle>
          <a:p>
            <a:pPr lvl="0">
              <a:defRPr sz="1800" b="0"/>
            </a:pPr>
            <a:r>
              <a:rPr sz="2500" b="1"/>
              <a:t>Agenda</a:t>
            </a: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resupposti">
    <p:spTree>
      <p:nvGrpSpPr>
        <p:cNvPr id="1" name=""/>
        <p:cNvGrpSpPr/>
        <p:nvPr/>
      </p:nvGrpSpPr>
      <p:grpSpPr>
        <a:xfrm>
          <a:off x="0" y="0"/>
          <a:ext cx="0" cy="0"/>
          <a:chOff x="0" y="0"/>
          <a:chExt cx="0" cy="0"/>
        </a:xfrm>
      </p:grpSpPr>
      <p:sp>
        <p:nvSpPr>
          <p:cNvPr id="21" name="Shape 21"/>
          <p:cNvSpPr/>
          <p:nvPr/>
        </p:nvSpPr>
        <p:spPr>
          <a:xfrm>
            <a:off x="-1589" y="781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22" name="image2.png"/>
          <p:cNvPicPr/>
          <p:nvPr/>
        </p:nvPicPr>
        <p:blipFill>
          <a:blip r:embed="rId2">
            <a:extLst/>
          </a:blip>
          <a:stretch>
            <a:fillRect/>
          </a:stretch>
        </p:blipFill>
        <p:spPr>
          <a:xfrm>
            <a:off x="7075829" y="6322202"/>
            <a:ext cx="3818875" cy="533268"/>
          </a:xfrm>
          <a:prstGeom prst="rect">
            <a:avLst/>
          </a:prstGeom>
          <a:ln w="12700">
            <a:miter lim="400000"/>
          </a:ln>
        </p:spPr>
      </p:pic>
      <p:sp>
        <p:nvSpPr>
          <p:cNvPr id="23" name="Shape 23"/>
          <p:cNvSpPr/>
          <p:nvPr/>
        </p:nvSpPr>
        <p:spPr>
          <a:xfrm>
            <a:off x="1916417" y="62547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24" name="Shape 24"/>
          <p:cNvSpPr/>
          <p:nvPr/>
        </p:nvSpPr>
        <p:spPr>
          <a:xfrm>
            <a:off x="323924" y="227328"/>
            <a:ext cx="1800226"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2500" b="1">
                <a:latin typeface="Avenir Book"/>
                <a:ea typeface="Avenir Book"/>
                <a:cs typeface="Avenir Book"/>
                <a:sym typeface="Avenir Book"/>
              </a:defRPr>
            </a:lvl1pPr>
          </a:lstStyle>
          <a:p>
            <a:pPr lvl="0">
              <a:defRPr sz="1800" b="0"/>
            </a:pPr>
            <a:r>
              <a:rPr sz="2500" b="1"/>
              <a:t>Presupposti</a:t>
            </a:r>
          </a:p>
        </p:txBody>
      </p:sp>
      <p:sp>
        <p:nvSpPr>
          <p:cNvPr id="25" name="Shape 25"/>
          <p:cNvSpPr/>
          <p:nvPr/>
        </p:nvSpPr>
        <p:spPr>
          <a:xfrm>
            <a:off x="252348" y="6343079"/>
            <a:ext cx="3116403"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Insegnamento: </a:t>
            </a:r>
            <a:r>
              <a:rPr sz="900">
                <a:solidFill>
                  <a:srgbClr val="1EA3DB"/>
                </a:solidFill>
                <a:latin typeface="Avenir Book"/>
                <a:ea typeface="Avenir Book"/>
                <a:cs typeface="Avenir Book"/>
                <a:sym typeface="Avenir Book"/>
              </a:rPr>
              <a:t>Economia e Gestione delle imprese turistiche</a:t>
            </a:r>
          </a:p>
        </p:txBody>
      </p:sp>
      <p:sp>
        <p:nvSpPr>
          <p:cNvPr id="26" name="Shape 26"/>
          <p:cNvSpPr/>
          <p:nvPr/>
        </p:nvSpPr>
        <p:spPr>
          <a:xfrm>
            <a:off x="219986" y="6571108"/>
            <a:ext cx="1936255"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Modulo: </a:t>
            </a:r>
            <a:r>
              <a:rPr sz="900">
                <a:solidFill>
                  <a:srgbClr val="1EA3DB"/>
                </a:solidFill>
                <a:latin typeface="Avenir Book"/>
                <a:ea typeface="Avenir Book"/>
                <a:cs typeface="Avenir Book"/>
                <a:sym typeface="Avenir Book"/>
              </a:rPr>
              <a:t>Eventi e sviluppo territoriale</a:t>
            </a:r>
            <a:r>
              <a:rPr sz="900">
                <a:latin typeface="Avenir Book"/>
                <a:ea typeface="Avenir Book"/>
                <a:cs typeface="Avenir Book"/>
                <a:sym typeface="Avenir Book"/>
              </a:rPr>
              <a:t> </a:t>
            </a: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Obiettivi">
    <p:spTree>
      <p:nvGrpSpPr>
        <p:cNvPr id="1" name=""/>
        <p:cNvGrpSpPr/>
        <p:nvPr/>
      </p:nvGrpSpPr>
      <p:grpSpPr>
        <a:xfrm>
          <a:off x="0" y="0"/>
          <a:ext cx="0" cy="0"/>
          <a:chOff x="0" y="0"/>
          <a:chExt cx="0" cy="0"/>
        </a:xfrm>
      </p:grpSpPr>
      <p:sp>
        <p:nvSpPr>
          <p:cNvPr id="28" name="Shape 28"/>
          <p:cNvSpPr/>
          <p:nvPr/>
        </p:nvSpPr>
        <p:spPr>
          <a:xfrm>
            <a:off x="-1589" y="781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29" name="image2.png"/>
          <p:cNvPicPr/>
          <p:nvPr/>
        </p:nvPicPr>
        <p:blipFill>
          <a:blip r:embed="rId2">
            <a:extLst/>
          </a:blip>
          <a:stretch>
            <a:fillRect/>
          </a:stretch>
        </p:blipFill>
        <p:spPr>
          <a:xfrm>
            <a:off x="7075829" y="6322202"/>
            <a:ext cx="3818875" cy="533268"/>
          </a:xfrm>
          <a:prstGeom prst="rect">
            <a:avLst/>
          </a:prstGeom>
          <a:ln w="12700">
            <a:miter lim="400000"/>
          </a:ln>
        </p:spPr>
      </p:pic>
      <p:sp>
        <p:nvSpPr>
          <p:cNvPr id="30" name="Shape 30"/>
          <p:cNvSpPr/>
          <p:nvPr/>
        </p:nvSpPr>
        <p:spPr>
          <a:xfrm>
            <a:off x="1916417" y="62547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31" name="Shape 31"/>
          <p:cNvSpPr/>
          <p:nvPr/>
        </p:nvSpPr>
        <p:spPr>
          <a:xfrm>
            <a:off x="337896" y="265428"/>
            <a:ext cx="1341756"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2500" b="1">
                <a:latin typeface="Avenir Book"/>
                <a:ea typeface="Avenir Book"/>
                <a:cs typeface="Avenir Book"/>
                <a:sym typeface="Avenir Book"/>
              </a:defRPr>
            </a:lvl1pPr>
          </a:lstStyle>
          <a:p>
            <a:pPr lvl="0">
              <a:defRPr sz="1800" b="0"/>
            </a:pPr>
            <a:r>
              <a:rPr sz="2500" b="1"/>
              <a:t>Obiettivi</a:t>
            </a:r>
          </a:p>
        </p:txBody>
      </p:sp>
      <p:pic>
        <p:nvPicPr>
          <p:cNvPr id="32" name="image4.png"/>
          <p:cNvPicPr/>
          <p:nvPr/>
        </p:nvPicPr>
        <p:blipFill>
          <a:blip r:embed="rId3">
            <a:extLst/>
          </a:blip>
          <a:stretch>
            <a:fillRect/>
          </a:stretch>
        </p:blipFill>
        <p:spPr>
          <a:xfrm>
            <a:off x="4735777" y="856108"/>
            <a:ext cx="6666737" cy="5403455"/>
          </a:xfrm>
          <a:prstGeom prst="rect">
            <a:avLst/>
          </a:prstGeom>
          <a:ln w="12700">
            <a:miter lim="400000"/>
          </a:ln>
        </p:spPr>
      </p:pic>
      <p:sp>
        <p:nvSpPr>
          <p:cNvPr id="33" name="Shape 33"/>
          <p:cNvSpPr/>
          <p:nvPr/>
        </p:nvSpPr>
        <p:spPr>
          <a:xfrm>
            <a:off x="252348" y="6343079"/>
            <a:ext cx="3116403"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Insegnamento: </a:t>
            </a:r>
            <a:r>
              <a:rPr sz="900">
                <a:solidFill>
                  <a:srgbClr val="1EA3DB"/>
                </a:solidFill>
                <a:latin typeface="Avenir Book"/>
                <a:ea typeface="Avenir Book"/>
                <a:cs typeface="Avenir Book"/>
                <a:sym typeface="Avenir Book"/>
              </a:rPr>
              <a:t>Economia e Gestione delle imprese turistiche</a:t>
            </a:r>
          </a:p>
        </p:txBody>
      </p:sp>
      <p:sp>
        <p:nvSpPr>
          <p:cNvPr id="34" name="Shape 34"/>
          <p:cNvSpPr/>
          <p:nvPr/>
        </p:nvSpPr>
        <p:spPr>
          <a:xfrm>
            <a:off x="219986" y="6571108"/>
            <a:ext cx="1936255"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Modulo: </a:t>
            </a:r>
            <a:r>
              <a:rPr sz="900">
                <a:solidFill>
                  <a:srgbClr val="1EA3DB"/>
                </a:solidFill>
                <a:latin typeface="Avenir Book"/>
                <a:ea typeface="Avenir Book"/>
                <a:cs typeface="Avenir Book"/>
                <a:sym typeface="Avenir Book"/>
              </a:rPr>
              <a:t>Eventi e sviluppo territoriale</a:t>
            </a:r>
            <a:r>
              <a:rPr sz="900">
                <a:latin typeface="Avenir Book"/>
                <a:ea typeface="Avenir Book"/>
                <a:cs typeface="Avenir Book"/>
                <a:sym typeface="Avenir Book"/>
              </a:rPr>
              <a:t> </a:t>
            </a: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esto">
    <p:spTree>
      <p:nvGrpSpPr>
        <p:cNvPr id="1" name=""/>
        <p:cNvGrpSpPr/>
        <p:nvPr/>
      </p:nvGrpSpPr>
      <p:grpSpPr>
        <a:xfrm>
          <a:off x="0" y="0"/>
          <a:ext cx="0" cy="0"/>
          <a:chOff x="0" y="0"/>
          <a:chExt cx="0" cy="0"/>
        </a:xfrm>
      </p:grpSpPr>
      <p:sp>
        <p:nvSpPr>
          <p:cNvPr id="36" name="Shape 36"/>
          <p:cNvSpPr/>
          <p:nvPr/>
        </p:nvSpPr>
        <p:spPr>
          <a:xfrm>
            <a:off x="-1589" y="781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37" name="image2.png"/>
          <p:cNvPicPr/>
          <p:nvPr/>
        </p:nvPicPr>
        <p:blipFill>
          <a:blip r:embed="rId2">
            <a:extLst/>
          </a:blip>
          <a:stretch>
            <a:fillRect/>
          </a:stretch>
        </p:blipFill>
        <p:spPr>
          <a:xfrm>
            <a:off x="7075829" y="6322202"/>
            <a:ext cx="3818875" cy="533268"/>
          </a:xfrm>
          <a:prstGeom prst="rect">
            <a:avLst/>
          </a:prstGeom>
          <a:ln w="12700">
            <a:miter lim="400000"/>
          </a:ln>
        </p:spPr>
      </p:pic>
      <p:sp>
        <p:nvSpPr>
          <p:cNvPr id="38" name="Shape 38"/>
          <p:cNvSpPr/>
          <p:nvPr/>
        </p:nvSpPr>
        <p:spPr>
          <a:xfrm>
            <a:off x="1916417" y="62547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39" name="Shape 39"/>
          <p:cNvSpPr/>
          <p:nvPr/>
        </p:nvSpPr>
        <p:spPr>
          <a:xfrm>
            <a:off x="252348" y="6343079"/>
            <a:ext cx="3116403"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Insegnamento: </a:t>
            </a:r>
            <a:r>
              <a:rPr sz="900">
                <a:solidFill>
                  <a:srgbClr val="1EA3DB"/>
                </a:solidFill>
                <a:latin typeface="Avenir Book"/>
                <a:ea typeface="Avenir Book"/>
                <a:cs typeface="Avenir Book"/>
                <a:sym typeface="Avenir Book"/>
              </a:rPr>
              <a:t>Economia e Gestione delle imprese turistiche</a:t>
            </a:r>
          </a:p>
        </p:txBody>
      </p:sp>
      <p:sp>
        <p:nvSpPr>
          <p:cNvPr id="40" name="Shape 40"/>
          <p:cNvSpPr/>
          <p:nvPr/>
        </p:nvSpPr>
        <p:spPr>
          <a:xfrm>
            <a:off x="219986" y="6571108"/>
            <a:ext cx="1936255"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Modulo: </a:t>
            </a:r>
            <a:r>
              <a:rPr sz="900">
                <a:solidFill>
                  <a:srgbClr val="1EA3DB"/>
                </a:solidFill>
                <a:latin typeface="Avenir Book"/>
                <a:ea typeface="Avenir Book"/>
                <a:cs typeface="Avenir Book"/>
                <a:sym typeface="Avenir Book"/>
              </a:rPr>
              <a:t>Eventi e sviluppo territoriale</a:t>
            </a:r>
            <a:r>
              <a:rPr sz="900">
                <a:latin typeface="Avenir Book"/>
                <a:ea typeface="Avenir Book"/>
                <a:cs typeface="Avenir Book"/>
                <a:sym typeface="Avenir Book"/>
              </a:rPr>
              <a:t> </a:t>
            </a:r>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Riepilogo finale">
    <p:spTree>
      <p:nvGrpSpPr>
        <p:cNvPr id="1" name=""/>
        <p:cNvGrpSpPr/>
        <p:nvPr/>
      </p:nvGrpSpPr>
      <p:grpSpPr>
        <a:xfrm>
          <a:off x="0" y="0"/>
          <a:ext cx="0" cy="0"/>
          <a:chOff x="0" y="0"/>
          <a:chExt cx="0" cy="0"/>
        </a:xfrm>
      </p:grpSpPr>
      <p:sp>
        <p:nvSpPr>
          <p:cNvPr id="42" name="Shape 42"/>
          <p:cNvSpPr/>
          <p:nvPr/>
        </p:nvSpPr>
        <p:spPr>
          <a:xfrm>
            <a:off x="-1589" y="781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43" name="image2.png"/>
          <p:cNvPicPr/>
          <p:nvPr/>
        </p:nvPicPr>
        <p:blipFill>
          <a:blip r:embed="rId2">
            <a:extLst/>
          </a:blip>
          <a:stretch>
            <a:fillRect/>
          </a:stretch>
        </p:blipFill>
        <p:spPr>
          <a:xfrm>
            <a:off x="7075829" y="6322202"/>
            <a:ext cx="3818875" cy="533268"/>
          </a:xfrm>
          <a:prstGeom prst="rect">
            <a:avLst/>
          </a:prstGeom>
          <a:ln w="12700">
            <a:miter lim="400000"/>
          </a:ln>
        </p:spPr>
      </p:pic>
      <p:sp>
        <p:nvSpPr>
          <p:cNvPr id="44" name="Shape 44"/>
          <p:cNvSpPr/>
          <p:nvPr/>
        </p:nvSpPr>
        <p:spPr>
          <a:xfrm>
            <a:off x="1916417" y="62547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45" name="Shape 45"/>
          <p:cNvSpPr/>
          <p:nvPr/>
        </p:nvSpPr>
        <p:spPr>
          <a:xfrm>
            <a:off x="335673" y="252728"/>
            <a:ext cx="2347279"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2500" b="1">
                <a:latin typeface="Avenir Book"/>
                <a:ea typeface="Avenir Book"/>
                <a:cs typeface="Avenir Book"/>
                <a:sym typeface="Avenir Book"/>
              </a:defRPr>
            </a:lvl1pPr>
          </a:lstStyle>
          <a:p>
            <a:pPr lvl="0">
              <a:defRPr sz="1800" b="0"/>
            </a:pPr>
            <a:r>
              <a:rPr sz="2500" b="1"/>
              <a:t>Riepilogo finale</a:t>
            </a:r>
          </a:p>
        </p:txBody>
      </p:sp>
      <p:sp>
        <p:nvSpPr>
          <p:cNvPr id="46" name="Shape 46"/>
          <p:cNvSpPr/>
          <p:nvPr/>
        </p:nvSpPr>
        <p:spPr>
          <a:xfrm>
            <a:off x="252348" y="6343079"/>
            <a:ext cx="3116403"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Insegnamento: </a:t>
            </a:r>
            <a:r>
              <a:rPr sz="900">
                <a:solidFill>
                  <a:srgbClr val="1EA3DB"/>
                </a:solidFill>
                <a:latin typeface="Avenir Book"/>
                <a:ea typeface="Avenir Book"/>
                <a:cs typeface="Avenir Book"/>
                <a:sym typeface="Avenir Book"/>
              </a:rPr>
              <a:t>Economia e Gestione delle imprese turistiche</a:t>
            </a:r>
          </a:p>
        </p:txBody>
      </p:sp>
      <p:sp>
        <p:nvSpPr>
          <p:cNvPr id="47" name="Shape 47"/>
          <p:cNvSpPr/>
          <p:nvPr/>
        </p:nvSpPr>
        <p:spPr>
          <a:xfrm>
            <a:off x="219986" y="6571108"/>
            <a:ext cx="1936255"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Modulo: </a:t>
            </a:r>
            <a:r>
              <a:rPr sz="900">
                <a:solidFill>
                  <a:srgbClr val="1EA3DB"/>
                </a:solidFill>
                <a:latin typeface="Avenir Book"/>
                <a:ea typeface="Avenir Book"/>
                <a:cs typeface="Avenir Book"/>
                <a:sym typeface="Avenir Book"/>
              </a:rPr>
              <a:t>Eventi e sviluppo territoriale</a:t>
            </a:r>
            <a:r>
              <a:rPr sz="900">
                <a:latin typeface="Avenir Book"/>
                <a:ea typeface="Avenir Book"/>
                <a:cs typeface="Avenir Book"/>
                <a:sym typeface="Avenir Book"/>
              </a:rPr>
              <a:t> </a:t>
            </a: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Glossario">
    <p:spTree>
      <p:nvGrpSpPr>
        <p:cNvPr id="1" name=""/>
        <p:cNvGrpSpPr/>
        <p:nvPr/>
      </p:nvGrpSpPr>
      <p:grpSpPr>
        <a:xfrm>
          <a:off x="0" y="0"/>
          <a:ext cx="0" cy="0"/>
          <a:chOff x="0" y="0"/>
          <a:chExt cx="0" cy="0"/>
        </a:xfrm>
      </p:grpSpPr>
      <p:sp>
        <p:nvSpPr>
          <p:cNvPr id="49" name="Shape 49"/>
          <p:cNvSpPr/>
          <p:nvPr/>
        </p:nvSpPr>
        <p:spPr>
          <a:xfrm>
            <a:off x="-1589" y="781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50" name="image2.png"/>
          <p:cNvPicPr/>
          <p:nvPr/>
        </p:nvPicPr>
        <p:blipFill>
          <a:blip r:embed="rId2">
            <a:extLst/>
          </a:blip>
          <a:stretch>
            <a:fillRect/>
          </a:stretch>
        </p:blipFill>
        <p:spPr>
          <a:xfrm>
            <a:off x="7075829" y="6322202"/>
            <a:ext cx="3818875" cy="533268"/>
          </a:xfrm>
          <a:prstGeom prst="rect">
            <a:avLst/>
          </a:prstGeom>
          <a:ln w="12700">
            <a:miter lim="400000"/>
          </a:ln>
        </p:spPr>
      </p:pic>
      <p:sp>
        <p:nvSpPr>
          <p:cNvPr id="51" name="Shape 51"/>
          <p:cNvSpPr/>
          <p:nvPr/>
        </p:nvSpPr>
        <p:spPr>
          <a:xfrm>
            <a:off x="1916417" y="62547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52" name="Shape 52"/>
          <p:cNvSpPr/>
          <p:nvPr/>
        </p:nvSpPr>
        <p:spPr>
          <a:xfrm>
            <a:off x="337260" y="240028"/>
            <a:ext cx="1405891"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2500" b="1">
                <a:latin typeface="Avenir Book"/>
                <a:ea typeface="Avenir Book"/>
                <a:cs typeface="Avenir Book"/>
                <a:sym typeface="Avenir Book"/>
              </a:defRPr>
            </a:lvl1pPr>
          </a:lstStyle>
          <a:p>
            <a:pPr lvl="0">
              <a:defRPr sz="1800" b="0"/>
            </a:pPr>
            <a:r>
              <a:rPr sz="2500" b="1"/>
              <a:t>Glossario</a:t>
            </a:r>
          </a:p>
        </p:txBody>
      </p:sp>
      <p:pic>
        <p:nvPicPr>
          <p:cNvPr id="53" name="image5.png"/>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549079" y="3556327"/>
            <a:ext cx="2391199" cy="2382065"/>
          </a:xfrm>
          <a:prstGeom prst="rect">
            <a:avLst/>
          </a:prstGeom>
          <a:noFill/>
          <a:ln>
            <a:noFill/>
          </a:ln>
        </p:spPr>
      </p:pic>
      <p:sp>
        <p:nvSpPr>
          <p:cNvPr id="54" name="Shape 54"/>
          <p:cNvSpPr/>
          <p:nvPr/>
        </p:nvSpPr>
        <p:spPr>
          <a:xfrm>
            <a:off x="252348" y="6343079"/>
            <a:ext cx="3116403"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Insegnamento: </a:t>
            </a:r>
            <a:r>
              <a:rPr sz="900">
                <a:solidFill>
                  <a:srgbClr val="1EA3DB"/>
                </a:solidFill>
                <a:latin typeface="Avenir Book"/>
                <a:ea typeface="Avenir Book"/>
                <a:cs typeface="Avenir Book"/>
                <a:sym typeface="Avenir Book"/>
              </a:rPr>
              <a:t>Economia e Gestione delle imprese turistiche</a:t>
            </a:r>
          </a:p>
        </p:txBody>
      </p:sp>
      <p:sp>
        <p:nvSpPr>
          <p:cNvPr id="55" name="Shape 55"/>
          <p:cNvSpPr/>
          <p:nvPr/>
        </p:nvSpPr>
        <p:spPr>
          <a:xfrm>
            <a:off x="219986" y="6571108"/>
            <a:ext cx="1936255"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Modulo: </a:t>
            </a:r>
            <a:r>
              <a:rPr sz="900">
                <a:solidFill>
                  <a:srgbClr val="1EA3DB"/>
                </a:solidFill>
                <a:latin typeface="Avenir Book"/>
                <a:ea typeface="Avenir Book"/>
                <a:cs typeface="Avenir Book"/>
                <a:sym typeface="Avenir Book"/>
              </a:rPr>
              <a:t>Eventi e sviluppo territoriale</a:t>
            </a:r>
            <a:r>
              <a:rPr sz="900">
                <a:latin typeface="Avenir Book"/>
                <a:ea typeface="Avenir Book"/>
                <a:cs typeface="Avenir Book"/>
                <a:sym typeface="Avenir Book"/>
              </a:rPr>
              <a:t> </a:t>
            </a:r>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Glossario copia">
    <p:spTree>
      <p:nvGrpSpPr>
        <p:cNvPr id="1" name=""/>
        <p:cNvGrpSpPr/>
        <p:nvPr/>
      </p:nvGrpSpPr>
      <p:grpSpPr>
        <a:xfrm>
          <a:off x="0" y="0"/>
          <a:ext cx="0" cy="0"/>
          <a:chOff x="0" y="0"/>
          <a:chExt cx="0" cy="0"/>
        </a:xfrm>
      </p:grpSpPr>
      <p:sp>
        <p:nvSpPr>
          <p:cNvPr id="57" name="Shape 57"/>
          <p:cNvSpPr/>
          <p:nvPr/>
        </p:nvSpPr>
        <p:spPr>
          <a:xfrm>
            <a:off x="-1589" y="781050"/>
            <a:ext cx="7380289"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pic>
        <p:nvPicPr>
          <p:cNvPr id="58" name="image2.png"/>
          <p:cNvPicPr/>
          <p:nvPr/>
        </p:nvPicPr>
        <p:blipFill>
          <a:blip r:embed="rId2">
            <a:extLst/>
          </a:blip>
          <a:stretch>
            <a:fillRect/>
          </a:stretch>
        </p:blipFill>
        <p:spPr>
          <a:xfrm>
            <a:off x="7075829" y="6322202"/>
            <a:ext cx="3818875" cy="533268"/>
          </a:xfrm>
          <a:prstGeom prst="rect">
            <a:avLst/>
          </a:prstGeom>
          <a:ln w="12700">
            <a:miter lim="400000"/>
          </a:ln>
        </p:spPr>
      </p:pic>
      <p:sp>
        <p:nvSpPr>
          <p:cNvPr id="59" name="Shape 59"/>
          <p:cNvSpPr/>
          <p:nvPr/>
        </p:nvSpPr>
        <p:spPr>
          <a:xfrm>
            <a:off x="1916417" y="6254750"/>
            <a:ext cx="7380290" cy="0"/>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60" name="Shape 60"/>
          <p:cNvSpPr/>
          <p:nvPr/>
        </p:nvSpPr>
        <p:spPr>
          <a:xfrm>
            <a:off x="325529" y="252728"/>
            <a:ext cx="3122296"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r">
              <a:defRPr sz="2500" b="1">
                <a:latin typeface="Avenir Book"/>
                <a:ea typeface="Avenir Book"/>
                <a:cs typeface="Avenir Book"/>
                <a:sym typeface="Avenir Book"/>
              </a:defRPr>
            </a:lvl1pPr>
          </a:lstStyle>
          <a:p>
            <a:pPr lvl="0">
              <a:defRPr sz="1800" b="0"/>
            </a:pPr>
            <a:r>
              <a:rPr sz="2500" b="1"/>
              <a:t>Contatti del docente</a:t>
            </a:r>
          </a:p>
        </p:txBody>
      </p:sp>
      <p:sp>
        <p:nvSpPr>
          <p:cNvPr id="61" name="Shape 61"/>
          <p:cNvSpPr/>
          <p:nvPr/>
        </p:nvSpPr>
        <p:spPr>
          <a:xfrm>
            <a:off x="252348" y="6343079"/>
            <a:ext cx="3116403"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Insegnamento: </a:t>
            </a:r>
            <a:r>
              <a:rPr sz="900">
                <a:solidFill>
                  <a:srgbClr val="1EA3DB"/>
                </a:solidFill>
                <a:latin typeface="Avenir Book"/>
                <a:ea typeface="Avenir Book"/>
                <a:cs typeface="Avenir Book"/>
                <a:sym typeface="Avenir Book"/>
              </a:rPr>
              <a:t>Economia e Gestione delle imprese turistiche</a:t>
            </a:r>
          </a:p>
        </p:txBody>
      </p:sp>
      <p:sp>
        <p:nvSpPr>
          <p:cNvPr id="62" name="Shape 62"/>
          <p:cNvSpPr/>
          <p:nvPr/>
        </p:nvSpPr>
        <p:spPr>
          <a:xfrm>
            <a:off x="219986" y="6571108"/>
            <a:ext cx="1936255" cy="1524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r"/>
            <a:r>
              <a:rPr sz="900">
                <a:latin typeface="Avenir Book"/>
                <a:ea typeface="Avenir Book"/>
                <a:cs typeface="Avenir Book"/>
                <a:sym typeface="Avenir Book"/>
              </a:rPr>
              <a:t>Modulo: </a:t>
            </a:r>
            <a:r>
              <a:rPr sz="900">
                <a:solidFill>
                  <a:srgbClr val="1EA3DB"/>
                </a:solidFill>
                <a:latin typeface="Avenir Book"/>
                <a:ea typeface="Avenir Book"/>
                <a:cs typeface="Avenir Book"/>
                <a:sym typeface="Avenir Book"/>
              </a:rPr>
              <a:t>Eventi e sviluppo territoriale</a:t>
            </a:r>
            <a:r>
              <a:rPr sz="900">
                <a:latin typeface="Avenir Book"/>
                <a:ea typeface="Avenir Book"/>
                <a:cs typeface="Avenir Book"/>
                <a:sym typeface="Avenir Book"/>
              </a:rPr>
              <a:t> </a:t>
            </a:r>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rot="5400000">
            <a:off x="4535487" y="-4524377"/>
            <a:ext cx="73027" cy="9144004"/>
          </a:xfrm>
          <a:prstGeom prst="rect">
            <a:avLst/>
          </a:prstGeom>
          <a:solidFill>
            <a:srgbClr val="6678F9"/>
          </a:solidFill>
          <a:ln>
            <a:solidFill>
              <a:srgbClr val="008000"/>
            </a:solidFill>
            <a:round/>
          </a:ln>
        </p:spPr>
        <p:txBody>
          <a:bodyPr lIns="0" tIns="0" rIns="0" bIns="0" anchor="ctr"/>
          <a:lstStyle/>
          <a:p>
            <a:pPr lvl="0" algn="ctr" defTabSz="457200">
              <a:defRPr>
                <a:solidFill>
                  <a:srgbClr val="FFFFFF"/>
                </a:solidFill>
                <a:latin typeface="Calibri (Corpo)"/>
                <a:ea typeface="Calibri (Corpo)"/>
                <a:cs typeface="Calibri (Corpo)"/>
                <a:sym typeface="Calibri (Corpo)"/>
              </a:defRPr>
            </a:pPr>
            <a:endParaRPr/>
          </a:p>
        </p:txBody>
      </p:sp>
      <p:sp>
        <p:nvSpPr>
          <p:cNvPr id="3" name="Shape 3"/>
          <p:cNvSpPr/>
          <p:nvPr/>
        </p:nvSpPr>
        <p:spPr>
          <a:xfrm rot="5400000">
            <a:off x="4535486" y="-4452938"/>
            <a:ext cx="73027" cy="9144001"/>
          </a:xfrm>
          <a:prstGeom prst="rect">
            <a:avLst/>
          </a:prstGeom>
          <a:solidFill>
            <a:srgbClr val="FF6600"/>
          </a:solidFill>
          <a:ln>
            <a:solidFill>
              <a:srgbClr val="FF0000"/>
            </a:solidFill>
            <a:round/>
          </a:ln>
        </p:spPr>
        <p:txBody>
          <a:bodyPr lIns="0" tIns="0" rIns="0" bIns="0" anchor="ctr"/>
          <a:lstStyle/>
          <a:p>
            <a:pPr lvl="0" algn="ctr" defTabSz="457200">
              <a:defRPr>
                <a:solidFill>
                  <a:srgbClr val="FFFFFF"/>
                </a:solidFill>
                <a:latin typeface="Calibri (Corpo)"/>
                <a:ea typeface="Calibri (Corpo)"/>
                <a:cs typeface="Calibri (Corpo)"/>
                <a:sym typeface="Calibri (Corpo)"/>
              </a:defRPr>
            </a:pPr>
            <a:endParaRPr/>
          </a:p>
        </p:txBody>
      </p:sp>
      <p:sp>
        <p:nvSpPr>
          <p:cNvPr id="4" name="Shape 4"/>
          <p:cNvSpPr/>
          <p:nvPr/>
        </p:nvSpPr>
        <p:spPr>
          <a:xfrm rot="5400000">
            <a:off x="4536281" y="-4380708"/>
            <a:ext cx="71439" cy="9144004"/>
          </a:xfrm>
          <a:prstGeom prst="rect">
            <a:avLst/>
          </a:prstGeom>
          <a:solidFill>
            <a:srgbClr val="6678F9"/>
          </a:solidFill>
          <a:ln>
            <a:solidFill>
              <a:srgbClr val="FFFF00"/>
            </a:solidFill>
            <a:round/>
          </a:ln>
        </p:spPr>
        <p:txBody>
          <a:bodyPr lIns="0" tIns="0" rIns="0" bIns="0" anchor="ctr"/>
          <a:lstStyle/>
          <a:p>
            <a:pPr lvl="0" algn="ctr" defTabSz="457200">
              <a:defRPr>
                <a:solidFill>
                  <a:srgbClr val="FFFFFF"/>
                </a:solidFill>
                <a:latin typeface="Calibri (Corpo)"/>
                <a:ea typeface="Calibri (Corpo)"/>
                <a:cs typeface="Calibri (Corpo)"/>
                <a:sym typeface="Calibri (Corpo)"/>
              </a:defRPr>
            </a:pPr>
            <a:endParaRPr/>
          </a:p>
        </p:txBody>
      </p:sp>
      <p:sp>
        <p:nvSpPr>
          <p:cNvPr id="5" name="Shape 5"/>
          <p:cNvSpPr/>
          <p:nvPr/>
        </p:nvSpPr>
        <p:spPr>
          <a:xfrm>
            <a:off x="1763711" y="404811"/>
            <a:ext cx="7380289" cy="2"/>
          </a:xfrm>
          <a:prstGeom prst="line">
            <a:avLst/>
          </a:prstGeom>
          <a:ln w="25400">
            <a:solidFill>
              <a:srgbClr val="797B7E"/>
            </a:solidFill>
            <a:round/>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6" name="Shape 6"/>
          <p:cNvSpPr>
            <a:spLocks noGrp="1"/>
          </p:cNvSpPr>
          <p:nvPr>
            <p:ph type="sldNum" sz="quarter" idx="2"/>
          </p:nvPr>
        </p:nvSpPr>
        <p:spPr>
          <a:xfrm>
            <a:off x="6553200" y="6245225"/>
            <a:ext cx="2133600" cy="358138"/>
          </a:xfrm>
          <a:prstGeom prst="rect">
            <a:avLst/>
          </a:prstGeom>
          <a:ln w="12700">
            <a:miter lim="400000"/>
          </a:ln>
        </p:spPr>
        <p:txBody>
          <a:bodyPr lIns="45718" tIns="45718" rIns="45718" bIns="45718">
            <a:spAutoFit/>
          </a:bodyPr>
          <a:lstStyle>
            <a:lvl1pPr defTabSz="457200">
              <a:defRPr>
                <a:latin typeface="Cambria"/>
                <a:ea typeface="Cambria"/>
                <a:cs typeface="Cambria"/>
                <a:sym typeface="Cambria"/>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iming>
    <p:tnLst>
      <p:par>
        <p:cTn id="1" dur="indefinite" restart="never" nodeType="tmRoot"/>
      </p:par>
    </p:tnLst>
  </p:timing>
  <p:txStyles>
    <p:titleStyle>
      <a:lvl1pPr defTabSz="457200">
        <a:defRPr sz="4400">
          <a:latin typeface="Arial"/>
          <a:ea typeface="Arial"/>
          <a:cs typeface="Arial"/>
          <a:sym typeface="Arial"/>
        </a:defRPr>
      </a:lvl1pPr>
      <a:lvl2pPr defTabSz="457200">
        <a:defRPr sz="4400">
          <a:latin typeface="Arial"/>
          <a:ea typeface="Arial"/>
          <a:cs typeface="Arial"/>
          <a:sym typeface="Arial"/>
        </a:defRPr>
      </a:lvl2pPr>
      <a:lvl3pPr defTabSz="457200">
        <a:defRPr sz="4400">
          <a:latin typeface="Arial"/>
          <a:ea typeface="Arial"/>
          <a:cs typeface="Arial"/>
          <a:sym typeface="Arial"/>
        </a:defRPr>
      </a:lvl3pPr>
      <a:lvl4pPr defTabSz="457200">
        <a:defRPr sz="4400">
          <a:latin typeface="Arial"/>
          <a:ea typeface="Arial"/>
          <a:cs typeface="Arial"/>
          <a:sym typeface="Arial"/>
        </a:defRPr>
      </a:lvl4pPr>
      <a:lvl5pPr defTabSz="457200">
        <a:defRPr sz="4400">
          <a:latin typeface="Arial"/>
          <a:ea typeface="Arial"/>
          <a:cs typeface="Arial"/>
          <a:sym typeface="Arial"/>
        </a:defRPr>
      </a:lvl5pPr>
      <a:lvl6pPr defTabSz="457200">
        <a:defRPr sz="4400">
          <a:latin typeface="Arial"/>
          <a:ea typeface="Arial"/>
          <a:cs typeface="Arial"/>
          <a:sym typeface="Arial"/>
        </a:defRPr>
      </a:lvl6pPr>
      <a:lvl7pPr defTabSz="457200">
        <a:defRPr sz="4400">
          <a:latin typeface="Arial"/>
          <a:ea typeface="Arial"/>
          <a:cs typeface="Arial"/>
          <a:sym typeface="Arial"/>
        </a:defRPr>
      </a:lvl7pPr>
      <a:lvl8pPr defTabSz="457200">
        <a:defRPr sz="4400">
          <a:latin typeface="Arial"/>
          <a:ea typeface="Arial"/>
          <a:cs typeface="Arial"/>
          <a:sym typeface="Arial"/>
        </a:defRPr>
      </a:lvl8pPr>
      <a:lvl9pPr defTabSz="457200">
        <a:defRPr sz="4400">
          <a:latin typeface="Arial"/>
          <a:ea typeface="Arial"/>
          <a:cs typeface="Arial"/>
          <a:sym typeface="Arial"/>
        </a:defRPr>
      </a:lvl9pPr>
    </p:titleStyle>
    <p:bodyStyle>
      <a:lvl1pPr marL="342900" indent="-342900" defTabSz="457200">
        <a:spcBef>
          <a:spcPts val="700"/>
        </a:spcBef>
        <a:buSzPct val="100000"/>
        <a:buFont typeface="Arial"/>
        <a:buChar char="»"/>
        <a:defRPr sz="3200">
          <a:latin typeface="Arial Narrow"/>
          <a:ea typeface="Arial Narrow"/>
          <a:cs typeface="Arial Narrow"/>
          <a:sym typeface="Arial Narrow"/>
        </a:defRPr>
      </a:lvl1pPr>
      <a:lvl2pPr marL="783771" indent="-326571" defTabSz="457200">
        <a:spcBef>
          <a:spcPts val="700"/>
        </a:spcBef>
        <a:buSzPct val="100000"/>
        <a:buFont typeface="Arial"/>
        <a:buChar char="–"/>
        <a:defRPr sz="3200">
          <a:latin typeface="Arial Narrow"/>
          <a:ea typeface="Arial Narrow"/>
          <a:cs typeface="Arial Narrow"/>
          <a:sym typeface="Arial Narrow"/>
        </a:defRPr>
      </a:lvl2pPr>
      <a:lvl3pPr marL="1219200" indent="-304800" defTabSz="457200">
        <a:spcBef>
          <a:spcPts val="700"/>
        </a:spcBef>
        <a:buSzPct val="100000"/>
        <a:buFont typeface="Arial"/>
        <a:buChar char="•"/>
        <a:defRPr sz="3200">
          <a:latin typeface="Arial Narrow"/>
          <a:ea typeface="Arial Narrow"/>
          <a:cs typeface="Arial Narrow"/>
          <a:sym typeface="Arial Narrow"/>
        </a:defRPr>
      </a:lvl3pPr>
      <a:lvl4pPr marL="1737360" indent="-365760" defTabSz="457200">
        <a:spcBef>
          <a:spcPts val="700"/>
        </a:spcBef>
        <a:buSzPct val="100000"/>
        <a:buFont typeface="Arial"/>
        <a:buChar char="–"/>
        <a:defRPr sz="3200">
          <a:latin typeface="Arial Narrow"/>
          <a:ea typeface="Arial Narrow"/>
          <a:cs typeface="Arial Narrow"/>
          <a:sym typeface="Arial Narrow"/>
        </a:defRPr>
      </a:lvl4pPr>
      <a:lvl5pPr marL="2235200" indent="-406400" defTabSz="457200">
        <a:spcBef>
          <a:spcPts val="700"/>
        </a:spcBef>
        <a:buSzPct val="100000"/>
        <a:buFont typeface="Arial"/>
        <a:buChar char="»"/>
        <a:defRPr sz="3200">
          <a:latin typeface="Arial Narrow"/>
          <a:ea typeface="Arial Narrow"/>
          <a:cs typeface="Arial Narrow"/>
          <a:sym typeface="Arial Narrow"/>
        </a:defRPr>
      </a:lvl5pPr>
      <a:lvl6pPr marL="2692400" indent="-406400" defTabSz="457200">
        <a:spcBef>
          <a:spcPts val="700"/>
        </a:spcBef>
        <a:buSzPct val="100000"/>
        <a:buFont typeface="Arial"/>
        <a:buChar char="•"/>
        <a:defRPr sz="3200">
          <a:latin typeface="Arial Narrow"/>
          <a:ea typeface="Arial Narrow"/>
          <a:cs typeface="Arial Narrow"/>
          <a:sym typeface="Arial Narrow"/>
        </a:defRPr>
      </a:lvl6pPr>
      <a:lvl7pPr marL="3149600" indent="-406400" defTabSz="457200">
        <a:spcBef>
          <a:spcPts val="700"/>
        </a:spcBef>
        <a:buSzPct val="100000"/>
        <a:buFont typeface="Arial"/>
        <a:buChar char="•"/>
        <a:defRPr sz="3200">
          <a:latin typeface="Arial Narrow"/>
          <a:ea typeface="Arial Narrow"/>
          <a:cs typeface="Arial Narrow"/>
          <a:sym typeface="Arial Narrow"/>
        </a:defRPr>
      </a:lvl7pPr>
      <a:lvl8pPr marL="3606800" indent="-406400" defTabSz="457200">
        <a:spcBef>
          <a:spcPts val="700"/>
        </a:spcBef>
        <a:buSzPct val="100000"/>
        <a:buFont typeface="Arial"/>
        <a:buChar char="•"/>
        <a:defRPr sz="3200">
          <a:latin typeface="Arial Narrow"/>
          <a:ea typeface="Arial Narrow"/>
          <a:cs typeface="Arial Narrow"/>
          <a:sym typeface="Arial Narrow"/>
        </a:defRPr>
      </a:lvl8pPr>
      <a:lvl9pPr marL="4064000" indent="-406400" defTabSz="457200">
        <a:spcBef>
          <a:spcPts val="700"/>
        </a:spcBef>
        <a:buSzPct val="100000"/>
        <a:buFont typeface="Arial"/>
        <a:buChar char="•"/>
        <a:defRPr sz="3200">
          <a:latin typeface="Arial Narrow"/>
          <a:ea typeface="Arial Narrow"/>
          <a:cs typeface="Arial Narrow"/>
          <a:sym typeface="Arial Narrow"/>
        </a:defRPr>
      </a:lvl9pPr>
    </p:bodyStyle>
    <p:otherStyle>
      <a:lvl1pPr defTabSz="457200">
        <a:defRPr>
          <a:solidFill>
            <a:schemeClr val="tx1"/>
          </a:solidFill>
          <a:latin typeface="+mn-lt"/>
          <a:ea typeface="+mn-ea"/>
          <a:cs typeface="+mn-cs"/>
          <a:sym typeface="Cambria"/>
        </a:defRPr>
      </a:lvl1pPr>
      <a:lvl2pPr defTabSz="457200">
        <a:defRPr>
          <a:solidFill>
            <a:schemeClr val="tx1"/>
          </a:solidFill>
          <a:latin typeface="+mn-lt"/>
          <a:ea typeface="+mn-ea"/>
          <a:cs typeface="+mn-cs"/>
          <a:sym typeface="Cambria"/>
        </a:defRPr>
      </a:lvl2pPr>
      <a:lvl3pPr defTabSz="457200">
        <a:defRPr>
          <a:solidFill>
            <a:schemeClr val="tx1"/>
          </a:solidFill>
          <a:latin typeface="+mn-lt"/>
          <a:ea typeface="+mn-ea"/>
          <a:cs typeface="+mn-cs"/>
          <a:sym typeface="Cambria"/>
        </a:defRPr>
      </a:lvl3pPr>
      <a:lvl4pPr defTabSz="457200">
        <a:defRPr>
          <a:solidFill>
            <a:schemeClr val="tx1"/>
          </a:solidFill>
          <a:latin typeface="+mn-lt"/>
          <a:ea typeface="+mn-ea"/>
          <a:cs typeface="+mn-cs"/>
          <a:sym typeface="Cambria"/>
        </a:defRPr>
      </a:lvl4pPr>
      <a:lvl5pPr defTabSz="457200">
        <a:defRPr>
          <a:solidFill>
            <a:schemeClr val="tx1"/>
          </a:solidFill>
          <a:latin typeface="+mn-lt"/>
          <a:ea typeface="+mn-ea"/>
          <a:cs typeface="+mn-cs"/>
          <a:sym typeface="Cambria"/>
        </a:defRPr>
      </a:lvl5pPr>
      <a:lvl6pPr defTabSz="457200">
        <a:defRPr>
          <a:solidFill>
            <a:schemeClr val="tx1"/>
          </a:solidFill>
          <a:latin typeface="+mn-lt"/>
          <a:ea typeface="+mn-ea"/>
          <a:cs typeface="+mn-cs"/>
          <a:sym typeface="Cambria"/>
        </a:defRPr>
      </a:lvl6pPr>
      <a:lvl7pPr defTabSz="457200">
        <a:defRPr>
          <a:solidFill>
            <a:schemeClr val="tx1"/>
          </a:solidFill>
          <a:latin typeface="+mn-lt"/>
          <a:ea typeface="+mn-ea"/>
          <a:cs typeface="+mn-cs"/>
          <a:sym typeface="Cambria"/>
        </a:defRPr>
      </a:lvl7pPr>
      <a:lvl8pPr defTabSz="457200">
        <a:defRPr>
          <a:solidFill>
            <a:schemeClr val="tx1"/>
          </a:solidFill>
          <a:latin typeface="+mn-lt"/>
          <a:ea typeface="+mn-ea"/>
          <a:cs typeface="+mn-cs"/>
          <a:sym typeface="Cambria"/>
        </a:defRPr>
      </a:lvl8pPr>
      <a:lvl9pPr defTabSz="457200">
        <a:defRPr>
          <a:solidFill>
            <a:schemeClr val="tx1"/>
          </a:solidFill>
          <a:latin typeface="+mn-lt"/>
          <a:ea typeface="+mn-ea"/>
          <a:cs typeface="+mn-cs"/>
          <a:sym typeface="Cambr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hyperlink" Target="mailto:antonio.iazzi@unisalento.i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1214273" y="3073854"/>
            <a:ext cx="6715454" cy="574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457200">
              <a:defRPr sz="2800" b="1">
                <a:latin typeface="Avenir Book"/>
                <a:ea typeface="Avenir Book"/>
                <a:cs typeface="Avenir Book"/>
                <a:sym typeface="Avenir Book"/>
              </a:defRPr>
            </a:lvl1pPr>
          </a:lstStyle>
          <a:p>
            <a:pPr lvl="0">
              <a:defRPr sz="1800" b="0"/>
            </a:pPr>
            <a:r>
              <a:rPr sz="2800" b="1"/>
              <a:t>I grandi eventi e lo sviluppo territoriale</a:t>
            </a:r>
          </a:p>
        </p:txBody>
      </p:sp>
      <p:sp>
        <p:nvSpPr>
          <p:cNvPr id="118" name="Shape 118"/>
          <p:cNvSpPr>
            <a:spLocks noGrp="1"/>
          </p:cNvSpPr>
          <p:nvPr>
            <p:ph type="body" idx="4294967295"/>
          </p:nvPr>
        </p:nvSpPr>
        <p:spPr>
          <a:xfrm>
            <a:off x="781670" y="1897002"/>
            <a:ext cx="7580660" cy="52739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marL="0" indent="0" algn="ctr" defTabSz="584200">
              <a:lnSpc>
                <a:spcPct val="90000"/>
              </a:lnSpc>
              <a:spcBef>
                <a:spcPts val="0"/>
              </a:spcBef>
              <a:buSzTx/>
              <a:buNone/>
              <a:defRPr sz="1700" cap="all" spc="200">
                <a:solidFill>
                  <a:srgbClr val="1EA3DB"/>
                </a:solidFill>
                <a:latin typeface="Avenir Book"/>
                <a:ea typeface="Avenir Book"/>
                <a:cs typeface="Avenir Book"/>
                <a:sym typeface="Avenir Book"/>
              </a:defRPr>
            </a:lvl1pPr>
          </a:lstStyle>
          <a:p>
            <a:pPr lvl="0">
              <a:defRPr sz="1800" cap="none" spc="0">
                <a:solidFill>
                  <a:srgbClr val="000000"/>
                </a:solidFill>
              </a:defRPr>
            </a:pPr>
            <a:r>
              <a:rPr sz="1700" cap="all" spc="200">
                <a:solidFill>
                  <a:srgbClr val="1EA3DB"/>
                </a:solidFill>
              </a:rPr>
              <a:t>Economia e gestione delle imprese turistiche</a:t>
            </a:r>
          </a:p>
        </p:txBody>
      </p:sp>
      <p:sp>
        <p:nvSpPr>
          <p:cNvPr id="119" name="Shape 119"/>
          <p:cNvSpPr/>
          <p:nvPr/>
        </p:nvSpPr>
        <p:spPr>
          <a:xfrm>
            <a:off x="3266959" y="5015684"/>
            <a:ext cx="2610093" cy="3683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457200"/>
            <a:r>
              <a:rPr sz="2100">
                <a:latin typeface="Avenir Book"/>
                <a:ea typeface="Avenir Book"/>
                <a:cs typeface="Avenir Book"/>
                <a:sym typeface="Avenir Book"/>
              </a:rPr>
              <a:t>Prof. Pierfelice Rosato</a:t>
            </a:r>
          </a:p>
        </p:txBody>
      </p:sp>
    </p:spTree>
    <p:custDataLst>
      <p:tags r:id="rId1"/>
    </p:custData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Expo 2015: che cos’è</a:t>
            </a:r>
          </a:p>
        </p:txBody>
      </p:sp>
      <p:pic>
        <p:nvPicPr>
          <p:cNvPr id="149" name="pasted-image.pdf"/>
          <p:cNvPicPr/>
          <p:nvPr/>
        </p:nvPicPr>
        <p:blipFill>
          <a:blip r:embed="rId4">
            <a:extLst/>
          </a:blip>
          <a:stretch>
            <a:fillRect/>
          </a:stretch>
        </p:blipFill>
        <p:spPr>
          <a:xfrm>
            <a:off x="438150" y="1163637"/>
            <a:ext cx="8267700" cy="4953001"/>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Expo 2015: l’eredità immateriale</a:t>
            </a:r>
          </a:p>
        </p:txBody>
      </p:sp>
      <p:pic>
        <p:nvPicPr>
          <p:cNvPr id="152" name="pasted-image.pdf"/>
          <p:cNvPicPr/>
          <p:nvPr/>
        </p:nvPicPr>
        <p:blipFill>
          <a:blip r:embed="rId4">
            <a:extLst/>
          </a:blip>
          <a:stretch>
            <a:fillRect/>
          </a:stretch>
        </p:blipFill>
        <p:spPr>
          <a:xfrm>
            <a:off x="317500" y="1028700"/>
            <a:ext cx="8509000" cy="4800600"/>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Expo 2015: l’eredità immateriale</a:t>
            </a:r>
          </a:p>
        </p:txBody>
      </p:sp>
      <p:pic>
        <p:nvPicPr>
          <p:cNvPr id="155" name="pasted-image.pdf"/>
          <p:cNvPicPr/>
          <p:nvPr/>
        </p:nvPicPr>
        <p:blipFill>
          <a:blip r:embed="rId4">
            <a:extLst/>
          </a:blip>
          <a:stretch>
            <a:fillRect/>
          </a:stretch>
        </p:blipFill>
        <p:spPr>
          <a:xfrm>
            <a:off x="304768" y="1317235"/>
            <a:ext cx="12554262" cy="4849186"/>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Expo 2015 e il turismo</a:t>
            </a:r>
          </a:p>
        </p:txBody>
      </p:sp>
      <p:pic>
        <p:nvPicPr>
          <p:cNvPr id="158" name="pasted-image.pdf"/>
          <p:cNvPicPr/>
          <p:nvPr/>
        </p:nvPicPr>
        <p:blipFill>
          <a:blip r:embed="rId4">
            <a:extLst/>
          </a:blip>
          <a:stretch>
            <a:fillRect/>
          </a:stretch>
        </p:blipFill>
        <p:spPr>
          <a:xfrm>
            <a:off x="285750" y="1119576"/>
            <a:ext cx="9131300" cy="4876801"/>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asted-image.pdf"/>
          <p:cNvPicPr/>
          <p:nvPr/>
        </p:nvPicPr>
        <p:blipFill>
          <a:blip r:embed="rId4">
            <a:extLst/>
          </a:blip>
          <a:stretch>
            <a:fillRect/>
          </a:stretch>
        </p:blipFill>
        <p:spPr>
          <a:xfrm>
            <a:off x="165100" y="1195768"/>
            <a:ext cx="8925100" cy="5071683"/>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asted-image.pdf"/>
          <p:cNvPicPr/>
          <p:nvPr/>
        </p:nvPicPr>
        <p:blipFill>
          <a:blip r:embed="rId4">
            <a:extLst/>
          </a:blip>
          <a:stretch>
            <a:fillRect/>
          </a:stretch>
        </p:blipFill>
        <p:spPr>
          <a:xfrm>
            <a:off x="242766" y="811143"/>
            <a:ext cx="8623300" cy="5575764"/>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1020762" y="2719578"/>
            <a:ext cx="7102476" cy="12670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defTabSz="457200">
              <a:spcBef>
                <a:spcPts val="500"/>
              </a:spcBef>
            </a:pPr>
            <a:r>
              <a:rPr sz="2400" dirty="0">
                <a:latin typeface="Avenir Book"/>
                <a:ea typeface="Avenir Book"/>
                <a:cs typeface="Avenir Book"/>
                <a:sym typeface="Avenir Book"/>
              </a:rPr>
              <a:t>Prof. </a:t>
            </a:r>
            <a:r>
              <a:rPr lang="it-IT" sz="2400" dirty="0" err="1" smtClean="0">
                <a:latin typeface="Avenir Book"/>
                <a:ea typeface="Avenir Book"/>
                <a:cs typeface="Avenir Book"/>
                <a:sym typeface="Avenir Book"/>
              </a:rPr>
              <a:t>Pierfelice</a:t>
            </a:r>
            <a:r>
              <a:rPr lang="it-IT" sz="2400" dirty="0" smtClean="0">
                <a:latin typeface="Avenir Book"/>
                <a:ea typeface="Avenir Book"/>
                <a:cs typeface="Avenir Book"/>
                <a:sym typeface="Avenir Book"/>
              </a:rPr>
              <a:t> Rosato</a:t>
            </a:r>
            <a:endParaRPr dirty="0">
              <a:latin typeface="Arial Narrow"/>
              <a:ea typeface="Arial Narrow"/>
              <a:cs typeface="Arial Narrow"/>
              <a:sym typeface="Arial Narrow"/>
            </a:endParaRPr>
          </a:p>
          <a:p>
            <a:pPr lvl="0" algn="ctr" defTabSz="457200">
              <a:spcBef>
                <a:spcPts val="500"/>
              </a:spcBef>
            </a:pPr>
            <a:r>
              <a:rPr sz="2400" dirty="0">
                <a:latin typeface="Avenir Book"/>
                <a:ea typeface="Avenir Book"/>
                <a:cs typeface="Avenir Book"/>
                <a:sym typeface="Avenir Book"/>
              </a:rPr>
              <a:t>Università del Salento</a:t>
            </a:r>
            <a:endParaRPr dirty="0">
              <a:latin typeface="Arial Narrow"/>
              <a:ea typeface="Arial Narrow"/>
              <a:cs typeface="Arial Narrow"/>
              <a:sym typeface="Arial Narrow"/>
            </a:endParaRPr>
          </a:p>
          <a:p>
            <a:pPr lvl="0" algn="ctr" defTabSz="457200">
              <a:spcBef>
                <a:spcPts val="500"/>
              </a:spcBef>
            </a:pPr>
            <a:r>
              <a:rPr lang="it-IT" sz="2000" smtClean="0">
                <a:latin typeface="Avenir Book"/>
                <a:ea typeface="Avenir Book"/>
                <a:cs typeface="Avenir Book"/>
                <a:sym typeface="Avenir Book"/>
                <a:hlinkClick r:id="rId4"/>
              </a:rPr>
              <a:t>Pierfelice.rosato</a:t>
            </a:r>
            <a:r>
              <a:rPr sz="2000" smtClean="0">
                <a:latin typeface="Avenir Book"/>
                <a:ea typeface="Avenir Book"/>
                <a:cs typeface="Avenir Book"/>
                <a:sym typeface="Avenir Book"/>
                <a:hlinkClick r:id="rId4"/>
              </a:rPr>
              <a:t>@unisalento.it</a:t>
            </a:r>
            <a:endParaRPr sz="2000" dirty="0">
              <a:latin typeface="Avenir Book"/>
              <a:ea typeface="Avenir Book"/>
              <a:cs typeface="Avenir Book"/>
              <a:sym typeface="Avenir Book"/>
              <a:hlinkClick r:id="rId4"/>
            </a:endParaRPr>
          </a:p>
        </p:txBody>
      </p:sp>
    </p:spTree>
    <p:custDataLst>
      <p:tags r:id="rId1"/>
    </p:custData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476250" y="1766404"/>
            <a:ext cx="739775" cy="309565"/>
          </a:xfrm>
          <a:prstGeom prst="rightArrow">
            <a:avLst>
              <a:gd name="adj1" fmla="val 50000"/>
              <a:gd name="adj2" fmla="val 50008"/>
            </a:avLst>
          </a:prstGeom>
          <a:gradFill>
            <a:gsLst>
              <a:gs pos="0">
                <a:srgbClr val="EAF2FE"/>
              </a:gs>
              <a:gs pos="64999">
                <a:srgbClr val="CCDEFB"/>
              </a:gs>
              <a:gs pos="100000">
                <a:srgbClr val="B6D2FA"/>
              </a:gs>
            </a:gsLst>
            <a:lin ang="5400000"/>
          </a:gradFill>
          <a:ln>
            <a:solidFill>
              <a:srgbClr val="7B9ABF"/>
            </a:solidFill>
            <a:round/>
          </a:ln>
          <a:effectLst>
            <a:outerShdw blurRad="63500" dist="20000" dir="5400000" rotWithShape="0">
              <a:srgbClr val="000000">
                <a:alpha val="37998"/>
              </a:srgbClr>
            </a:outerShdw>
          </a:effectLst>
        </p:spPr>
        <p:txBody>
          <a:bodyPr lIns="0" tIns="0" rIns="0" bIns="0" anchor="ctr"/>
          <a:lstStyle/>
          <a:p>
            <a:pPr lvl="0" algn="ctr" defTabSz="457200">
              <a:defRPr>
                <a:latin typeface="Cambria"/>
                <a:ea typeface="Cambria"/>
                <a:cs typeface="Cambria"/>
                <a:sym typeface="Cambria"/>
              </a:defRPr>
            </a:pPr>
            <a:endParaRPr/>
          </a:p>
        </p:txBody>
      </p:sp>
      <p:sp>
        <p:nvSpPr>
          <p:cNvPr id="122" name="Shape 122"/>
          <p:cNvSpPr/>
          <p:nvPr/>
        </p:nvSpPr>
        <p:spPr>
          <a:xfrm>
            <a:off x="1355725" y="1767993"/>
            <a:ext cx="2803525" cy="3266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a:latin typeface="Avenir Book"/>
                <a:ea typeface="Avenir Book"/>
                <a:cs typeface="Avenir Book"/>
                <a:sym typeface="Avenir Book"/>
              </a:rPr>
              <a:t>Individuare i presupposti teorici e gli strumenti utili alla progettazione, la gestione e la valutazione degli eventi per lo sviluppo di un territorio</a:t>
            </a:r>
          </a:p>
          <a:p>
            <a:pPr lvl="0" defTabSz="457200"/>
            <a:endParaRPr>
              <a:latin typeface="Avenir Book"/>
              <a:ea typeface="Avenir Book"/>
              <a:cs typeface="Avenir Book"/>
              <a:sym typeface="Avenir Book"/>
            </a:endParaRPr>
          </a:p>
          <a:p>
            <a:pPr lvl="0" defTabSz="457200"/>
            <a:r>
              <a:rPr>
                <a:latin typeface="Avenir Book"/>
                <a:ea typeface="Avenir Book"/>
                <a:cs typeface="Avenir Book"/>
                <a:sym typeface="Avenir Book"/>
              </a:rPr>
              <a:t>Analizzare il contributo di Expo 2015 per il tessuto economico italiano</a:t>
            </a:r>
          </a:p>
        </p:txBody>
      </p:sp>
      <p:sp>
        <p:nvSpPr>
          <p:cNvPr id="123" name="Shape 123"/>
          <p:cNvSpPr/>
          <p:nvPr/>
        </p:nvSpPr>
        <p:spPr>
          <a:xfrm>
            <a:off x="4749800" y="1766404"/>
            <a:ext cx="739775" cy="309565"/>
          </a:xfrm>
          <a:prstGeom prst="rightArrow">
            <a:avLst>
              <a:gd name="adj1" fmla="val 50000"/>
              <a:gd name="adj2" fmla="val 50008"/>
            </a:avLst>
          </a:prstGeom>
          <a:gradFill>
            <a:gsLst>
              <a:gs pos="0">
                <a:srgbClr val="FFFBDD"/>
              </a:gs>
              <a:gs pos="64999">
                <a:srgbClr val="FFF4AC"/>
              </a:gs>
              <a:gs pos="100000">
                <a:srgbClr val="FFF287"/>
              </a:gs>
            </a:gsLst>
            <a:lin ang="5400000"/>
          </a:gradFill>
          <a:ln>
            <a:solidFill>
              <a:srgbClr val="E6BA23"/>
            </a:solidFill>
            <a:round/>
          </a:ln>
          <a:effectLst>
            <a:outerShdw blurRad="63500" dist="20000" dir="5400000" rotWithShape="0">
              <a:srgbClr val="000000">
                <a:alpha val="37998"/>
              </a:srgbClr>
            </a:outerShdw>
          </a:effectLst>
        </p:spPr>
        <p:txBody>
          <a:bodyPr lIns="0" tIns="0" rIns="0" bIns="0" anchor="ctr"/>
          <a:lstStyle/>
          <a:p>
            <a:pPr lvl="0" algn="ctr" defTabSz="457200">
              <a:defRPr>
                <a:latin typeface="Cambria"/>
                <a:ea typeface="Cambria"/>
                <a:cs typeface="Cambria"/>
                <a:sym typeface="Cambria"/>
              </a:defRPr>
            </a:pPr>
            <a:endParaRPr/>
          </a:p>
        </p:txBody>
      </p:sp>
      <p:sp>
        <p:nvSpPr>
          <p:cNvPr id="124" name="Shape 124"/>
          <p:cNvSpPr/>
          <p:nvPr/>
        </p:nvSpPr>
        <p:spPr>
          <a:xfrm>
            <a:off x="5629275" y="1770378"/>
            <a:ext cx="2686050" cy="4218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defTabSz="457200"/>
            <a:r>
              <a:rPr>
                <a:latin typeface="Avenir Book"/>
                <a:ea typeface="Avenir Book"/>
                <a:cs typeface="Avenir Book"/>
                <a:sym typeface="Avenir Book"/>
              </a:rPr>
              <a:t>Che cos’è un evento?   </a:t>
            </a:r>
          </a:p>
          <a:p>
            <a:pPr lvl="0" defTabSz="457200"/>
            <a:endParaRPr>
              <a:latin typeface="Avenir Book"/>
              <a:ea typeface="Avenir Book"/>
              <a:cs typeface="Avenir Book"/>
              <a:sym typeface="Avenir Book"/>
            </a:endParaRPr>
          </a:p>
          <a:p>
            <a:pPr lvl="0" defTabSz="457200"/>
            <a:r>
              <a:rPr>
                <a:latin typeface="Avenir Book"/>
                <a:ea typeface="Avenir Book"/>
                <a:cs typeface="Avenir Book"/>
                <a:sym typeface="Avenir Book"/>
              </a:rPr>
              <a:t>Quali sono i momenti rilevanti dell’esperienza di fruizione di un evento? Quali fattori la determinano? Attraverso quali leve possono essere gestiti?</a:t>
            </a:r>
          </a:p>
          <a:p>
            <a:pPr lvl="0" defTabSz="457200"/>
            <a:endParaRPr>
              <a:latin typeface="Avenir Book"/>
              <a:ea typeface="Avenir Book"/>
              <a:cs typeface="Avenir Book"/>
              <a:sym typeface="Avenir Book"/>
            </a:endParaRPr>
          </a:p>
          <a:p>
            <a:pPr lvl="0" defTabSz="457200"/>
            <a:r>
              <a:rPr>
                <a:latin typeface="Avenir Book"/>
                <a:ea typeface="Avenir Book"/>
                <a:cs typeface="Avenir Book"/>
                <a:sym typeface="Avenir Book"/>
              </a:rPr>
              <a:t>Come può essere valutato l’impatto di un evento?</a:t>
            </a:r>
          </a:p>
        </p:txBody>
      </p:sp>
    </p:spTree>
    <p:custDataLst>
      <p:tags r:id="rId1"/>
    </p:custData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4294967295"/>
          </p:nvPr>
        </p:nvSpPr>
        <p:spPr>
          <a:xfrm>
            <a:off x="457200" y="1561717"/>
            <a:ext cx="8229600" cy="44037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0412" lvl="0" indent="-340412" algn="just" defTabSz="429996">
              <a:spcBef>
                <a:spcPts val="400"/>
              </a:spcBef>
              <a:buChar char="•"/>
              <a:defRPr sz="1800"/>
            </a:pPr>
            <a:r>
              <a:rPr sz="1881">
                <a:latin typeface="Avenir Book"/>
                <a:ea typeface="Avenir Book"/>
                <a:cs typeface="Avenir Book"/>
                <a:sym typeface="Avenir Book"/>
              </a:rPr>
              <a:t>Da strumenti di marketing per altri prodotti o servizi, oggi sempre più spesso gli eventi sono considerati come vere e proprie attività di business</a:t>
            </a:r>
          </a:p>
          <a:p>
            <a:pPr marL="322496" lvl="0" indent="-322496" algn="just" defTabSz="429996">
              <a:spcBef>
                <a:spcPts val="400"/>
              </a:spcBef>
              <a:buChar char="•"/>
              <a:defRPr sz="1800"/>
            </a:pPr>
            <a:endParaRPr sz="1881">
              <a:latin typeface="Avenir Book"/>
              <a:ea typeface="Avenir Book"/>
              <a:cs typeface="Avenir Book"/>
              <a:sym typeface="Avenir Book"/>
            </a:endParaRPr>
          </a:p>
          <a:p>
            <a:pPr marL="340412" lvl="0" indent="-340412" algn="just" defTabSz="429996">
              <a:spcBef>
                <a:spcPts val="400"/>
              </a:spcBef>
              <a:buChar char="•"/>
              <a:defRPr sz="1800"/>
            </a:pPr>
            <a:r>
              <a:rPr sz="1881">
                <a:latin typeface="Avenir Book"/>
                <a:ea typeface="Avenir Book"/>
                <a:cs typeface="Avenir Book"/>
                <a:sym typeface="Avenir Book"/>
              </a:rPr>
              <a:t>Gli eventi possono essere intesi come “that phenomenon arising from those non-routine occasions which have leisure, cultural, personale or organizational objectives set apart from the normal activity of daily life, whose purpose is to enlighten, celebrate, entertain of challenge the experience of a group of a people” (Shone e Parry, 2004)</a:t>
            </a:r>
          </a:p>
          <a:p>
            <a:pPr marL="322496" lvl="0" indent="-322496" algn="just" defTabSz="429996">
              <a:spcBef>
                <a:spcPts val="400"/>
              </a:spcBef>
              <a:buChar char="•"/>
              <a:defRPr sz="1800"/>
            </a:pPr>
            <a:endParaRPr sz="1881">
              <a:latin typeface="Avenir Book"/>
              <a:ea typeface="Avenir Book"/>
              <a:cs typeface="Avenir Book"/>
              <a:sym typeface="Avenir Book"/>
            </a:endParaRPr>
          </a:p>
          <a:p>
            <a:pPr marL="340412" lvl="0" indent="-340412" algn="just" defTabSz="429996">
              <a:spcBef>
                <a:spcPts val="400"/>
              </a:spcBef>
              <a:buChar char="•"/>
              <a:defRPr sz="1800"/>
            </a:pPr>
            <a:r>
              <a:rPr sz="1881">
                <a:latin typeface="Avenir Book"/>
                <a:ea typeface="Avenir Book"/>
                <a:cs typeface="Avenir Book"/>
                <a:sym typeface="Avenir Book"/>
              </a:rPr>
              <a:t>Nella prospettiva esperienziale il valore di un evento dipende da ciò che viene creato nel vissuto dei partecipanti a livello cognitivo, affettivo e sensoriale, e quindi dalla capacità del suo sistema di offerta di generarlo</a:t>
            </a:r>
          </a:p>
        </p:txBody>
      </p:sp>
    </p:spTree>
    <p:custDataLst>
      <p:tags r:id="rId1"/>
    </p:custData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4294967295"/>
          </p:nvPr>
        </p:nvSpPr>
        <p:spPr>
          <a:xfrm>
            <a:off x="266699" y="2021450"/>
            <a:ext cx="4310462" cy="30730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65758" lvl="0" indent="-365758" algn="just" defTabSz="438911">
              <a:spcBef>
                <a:spcPts val="400"/>
              </a:spcBef>
              <a:buChar char="•"/>
              <a:defRPr sz="1800"/>
            </a:pPr>
            <a:r>
              <a:rPr sz="1919">
                <a:latin typeface="Avenir Book"/>
                <a:ea typeface="Avenir Book"/>
                <a:cs typeface="Avenir Book"/>
                <a:sym typeface="Avenir Book"/>
              </a:rPr>
              <a:t>Comprendere in che modo un evento può innescare meccanismi di creazione di valore determinanti per lo sviluppo locale, in una prospettiva non solo economica, ma anche ambientale, culturale, sociale</a:t>
            </a:r>
          </a:p>
          <a:p>
            <a:pPr marL="329183" lvl="0" indent="-329183" algn="just" defTabSz="438911">
              <a:spcBef>
                <a:spcPts val="400"/>
              </a:spcBef>
              <a:buChar char="•"/>
              <a:defRPr sz="1800"/>
            </a:pPr>
            <a:endParaRPr sz="1919">
              <a:latin typeface="Avenir Book"/>
              <a:ea typeface="Avenir Book"/>
              <a:cs typeface="Avenir Book"/>
              <a:sym typeface="Avenir Book"/>
            </a:endParaRPr>
          </a:p>
          <a:p>
            <a:pPr marL="365758" lvl="0" indent="-365758" algn="just" defTabSz="438911">
              <a:spcBef>
                <a:spcPts val="400"/>
              </a:spcBef>
              <a:buChar char="•"/>
              <a:defRPr sz="1800"/>
            </a:pPr>
            <a:r>
              <a:rPr sz="1919">
                <a:latin typeface="Avenir Book"/>
                <a:ea typeface="Avenir Book"/>
                <a:cs typeface="Avenir Book"/>
                <a:sym typeface="Avenir Book"/>
              </a:rPr>
              <a:t>Approfondire il caso di Expo 2015</a:t>
            </a:r>
          </a:p>
        </p:txBody>
      </p:sp>
    </p:spTree>
    <p:custDataLst>
      <p:tags r:id="rId1"/>
    </p:custData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Gli eventi per lo sviluppo del territorio</a:t>
            </a:r>
          </a:p>
        </p:txBody>
      </p:sp>
      <p:pic>
        <p:nvPicPr>
          <p:cNvPr id="131" name="pasted-image.pdf"/>
          <p:cNvPicPr/>
          <p:nvPr/>
        </p:nvPicPr>
        <p:blipFill>
          <a:blip r:embed="rId4">
            <a:extLst/>
          </a:blip>
          <a:stretch>
            <a:fillRect/>
          </a:stretch>
        </p:blipFill>
        <p:spPr>
          <a:xfrm>
            <a:off x="812800" y="1625600"/>
            <a:ext cx="7518400" cy="3606800"/>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Il diamante dell’event experience</a:t>
            </a:r>
          </a:p>
        </p:txBody>
      </p:sp>
      <p:pic>
        <p:nvPicPr>
          <p:cNvPr id="134" name="pasted-image.pdf"/>
          <p:cNvPicPr/>
          <p:nvPr/>
        </p:nvPicPr>
        <p:blipFill>
          <a:blip r:embed="rId4">
            <a:extLst/>
          </a:blip>
          <a:stretch>
            <a:fillRect/>
          </a:stretch>
        </p:blipFill>
        <p:spPr>
          <a:xfrm>
            <a:off x="2362200" y="1098264"/>
            <a:ext cx="4419600" cy="4940301"/>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La valutazione degli impatti di un evento</a:t>
            </a:r>
          </a:p>
        </p:txBody>
      </p:sp>
      <p:pic>
        <p:nvPicPr>
          <p:cNvPr id="137" name="pasted-image.pdf"/>
          <p:cNvPicPr/>
          <p:nvPr/>
        </p:nvPicPr>
        <p:blipFill>
          <a:blip r:embed="rId4">
            <a:extLst/>
          </a:blip>
          <a:stretch>
            <a:fillRect/>
          </a:stretch>
        </p:blipFill>
        <p:spPr>
          <a:xfrm>
            <a:off x="876300" y="946150"/>
            <a:ext cx="7391400" cy="4965700"/>
          </a:xfrm>
          <a:prstGeom prst="rect">
            <a:avLst/>
          </a:prstGeom>
          <a:ln w="12700">
            <a:miter lim="400000"/>
          </a:ln>
        </p:spPr>
      </p:pic>
      <p:pic>
        <p:nvPicPr>
          <p:cNvPr id="138" name="pasted-image.pdf"/>
          <p:cNvPicPr/>
          <p:nvPr/>
        </p:nvPicPr>
        <p:blipFill>
          <a:blip r:embed="rId5">
            <a:extLst/>
          </a:blip>
          <a:stretch>
            <a:fillRect/>
          </a:stretch>
        </p:blipFill>
        <p:spPr>
          <a:xfrm>
            <a:off x="355600" y="5949950"/>
            <a:ext cx="8432800" cy="317500"/>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La valutazione degli impatti di un evento</a:t>
            </a:r>
          </a:p>
        </p:txBody>
      </p:sp>
      <p:pic>
        <p:nvPicPr>
          <p:cNvPr id="141" name="pasted-image.pdf"/>
          <p:cNvPicPr/>
          <p:nvPr/>
        </p:nvPicPr>
        <p:blipFill>
          <a:blip r:embed="rId4">
            <a:extLst/>
          </a:blip>
          <a:stretch>
            <a:fillRect/>
          </a:stretch>
        </p:blipFill>
        <p:spPr>
          <a:xfrm>
            <a:off x="355600" y="5949950"/>
            <a:ext cx="8432800" cy="317500"/>
          </a:xfrm>
          <a:prstGeom prst="rect">
            <a:avLst/>
          </a:prstGeom>
          <a:ln w="12700">
            <a:miter lim="400000"/>
          </a:ln>
        </p:spPr>
      </p:pic>
      <p:pic>
        <p:nvPicPr>
          <p:cNvPr id="142" name="pasted-image.pdf"/>
          <p:cNvPicPr/>
          <p:nvPr/>
        </p:nvPicPr>
        <p:blipFill>
          <a:blip r:embed="rId5">
            <a:extLst/>
          </a:blip>
          <a:stretch>
            <a:fillRect/>
          </a:stretch>
        </p:blipFill>
        <p:spPr>
          <a:xfrm>
            <a:off x="876300" y="1016000"/>
            <a:ext cx="7391400" cy="4826000"/>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57187" y="277365"/>
            <a:ext cx="8429626"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57200">
              <a:defRPr sz="2500" b="1">
                <a:latin typeface="Avenir Book"/>
                <a:ea typeface="Avenir Book"/>
                <a:cs typeface="Avenir Book"/>
                <a:sym typeface="Avenir Book"/>
              </a:defRPr>
            </a:lvl1pPr>
          </a:lstStyle>
          <a:p>
            <a:pPr lvl="0">
              <a:defRPr sz="1800" b="0"/>
            </a:pPr>
            <a:r>
              <a:rPr sz="2500" b="1"/>
              <a:t>La valutazione degli impatti di un evento</a:t>
            </a:r>
          </a:p>
        </p:txBody>
      </p:sp>
      <p:pic>
        <p:nvPicPr>
          <p:cNvPr id="145" name="pasted-image.pdf"/>
          <p:cNvPicPr/>
          <p:nvPr/>
        </p:nvPicPr>
        <p:blipFill>
          <a:blip r:embed="rId4">
            <a:extLst/>
          </a:blip>
          <a:stretch>
            <a:fillRect/>
          </a:stretch>
        </p:blipFill>
        <p:spPr>
          <a:xfrm>
            <a:off x="355600" y="5949950"/>
            <a:ext cx="8432800" cy="317500"/>
          </a:xfrm>
          <a:prstGeom prst="rect">
            <a:avLst/>
          </a:prstGeom>
          <a:ln w="12700">
            <a:miter lim="400000"/>
          </a:ln>
        </p:spPr>
      </p:pic>
      <p:pic>
        <p:nvPicPr>
          <p:cNvPr id="146" name="pasted-image.pdf"/>
          <p:cNvPicPr/>
          <p:nvPr/>
        </p:nvPicPr>
        <p:blipFill>
          <a:blip r:embed="rId5">
            <a:extLst/>
          </a:blip>
          <a:stretch>
            <a:fillRect/>
          </a:stretch>
        </p:blipFill>
        <p:spPr>
          <a:xfrm>
            <a:off x="876300" y="1016000"/>
            <a:ext cx="7391400" cy="4826000"/>
          </a:xfrm>
          <a:prstGeom prst="rect">
            <a:avLst/>
          </a:prstGeom>
          <a:ln w="12700">
            <a:miter lim="400000"/>
          </a:ln>
        </p:spPr>
      </p:pic>
    </p:spTree>
    <p:custDataLst>
      <p:tags r:id="rId1"/>
    </p:custData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9ECF17E3-8D6E-4686-ADF4-5C277536F4A2}"/>
  <p:tag name="ISPRING_RESOURCE_FOLDER" val="C:\Users\lorenzo\Desktop\eLearning\Rosato Pierfelice\M2.Eventi e sviluppo territoriale\"/>
  <p:tag name="ISPRING_PRESENTATION_PATH" val="C:\Users\lorenzo\Desktop\eLearning\Rosato Pierfelice\M2.Eventi e sviluppo territoriale.pptx"/>
  <p:tag name="ISPRING_PROJECT_FOLDER_UPDATED" val="1"/>
  <p:tag name="ISPRING_PRESENTATION_INFO" val="&lt;?xml version=&quot;1.0&quot; encoding=&quot;UTF-8&quot; standalone=&quot;no&quot; ?&gt;&#10;&lt;presentation&gt;&#10;&#10;  &lt;slides&gt;&#10;    &lt;slide duration=&quot;16941&quot; id=&quot;{85076589-8B96-411F-AE44-503014A93D1F}&quot; pptId=&quot;256&quot; transitionDuration=&quot;0&quot;/&gt;&#10;    &lt;slide duration=&quot;78248&quot; id=&quot;{ED0F2B24-1EE5-427A-AD27-D555B8380326}&quot; pptId=&quot;257&quot; transitionDuration=&quot;0&quot;/&gt;&#10;    &lt;slide duration=&quot;100197&quot; id=&quot;{308085A6-4147-4A81-9D72-DB6F9A4CC66E}&quot; pptId=&quot;258&quot; transitionDuration=&quot;0&quot;/&gt;&#10;    &lt;slide duration=&quot;36528&quot; id=&quot;{F83C12A9-E0EC-4A6D-8CCE-7CB10D941C1E}&quot; pptId=&quot;259&quot; transitionDuration=&quot;0&quot;/&gt;&#10;    &lt;slide duration=&quot;115308&quot; id=&quot;{C083B34E-5A2C-4F6E-8A40-BEF2CCC3D4B7}&quot; pptId=&quot;260&quot; transitionDuration=&quot;0&quot;/&gt;&#10;    &lt;slide duration=&quot;299278&quot; id=&quot;{9CF09FAA-41C8-4AF7-B130-BE6C587BA252}&quot; pptId=&quot;261&quot; transitionDuration=&quot;0&quot;/&gt;&#10;    &lt;slide duration=&quot;143438&quot; id=&quot;{AD26AECE-52DB-46A4-818D-EA611C453051}&quot; pptId=&quot;262&quot; transitionDuration=&quot;0&quot;/&gt;&#10;    &lt;slide duration=&quot;68716&quot; id=&quot;{D2E68E65-8E56-4993-BB14-DC666732001F}&quot; pptId=&quot;263&quot; transitionDuration=&quot;0&quot;/&gt;&#10;    &lt;slide duration=&quot;30730&quot; id=&quot;{1388FE16-D17E-48A7-8246-8DA7CBD0FE9C}&quot; pptId=&quot;264&quot; transitionDuration=&quot;0&quot;/&gt;&#10;    &lt;slide duration=&quot;45289&quot; id=&quot;{2A26B6CE-4294-4508-B096-B8851A279188}&quot; pptId=&quot;265&quot; transitionDuration=&quot;0&quot;/&gt;&#10;    &lt;slide duration=&quot;51038&quot; id=&quot;{B5C52ECA-33DD-4584-A565-D718BB9C2998}&quot; pptId=&quot;266&quot; transitionDuration=&quot;0&quot;/&gt;&#10;    &lt;slide duration=&quot;68208&quot; id=&quot;{A72F12DF-8A35-48FD-9E8E-E82A0FE1552A}&quot; pptId=&quot;267&quot; transitionDuration=&quot;0&quot;/&gt;&#10;    &lt;slide duration=&quot;89878&quot; id=&quot;{756D2814-2AC9-4786-AFE5-F229D81BC3E3}&quot; pptId=&quot;268&quot; transitionDuration=&quot;0&quot;/&gt;&#10;    &lt;slide duration=&quot;60578&quot; id=&quot;{B541DBA9-D59F-4EC9-89AE-7D3617AD1363}&quot; pptId=&quot;269&quot; transitionDuration=&quot;0&quot;/&gt;&#10;    &lt;slide duration=&quot;11628&quot; id=&quot;{9F131552-4A80-4711-8FB8-2DD313342F56}&quot; pptId=&quot;270&quot; transitionDuration=&quot;0&quot;/&gt;&#10;    &lt;slide duration=&quot;16447&quot; id=&quot;{9D3BA205-1589-41F2-97C7-A601F00253C5}&quot; pptId=&quot;271&quot; transitionDuration=&quot;0&quot;/&gt;&#10;  &lt;/slides&gt;&#10;&#10;  &lt;narration&gt;&#10;    &lt;videoTracks&gt;&#10;      &lt;videoTrack duration=&quot;16948&quot; muted=&quot;false&quot; slideId=&quot;{85076589-8B96-411F-AE44-503014A93D1F}&quot; startTime=&quot;0&quot; stepIndex=&quot;0&quot; volume=&quot;1&quot;&gt;&#10;        &lt;file modifyTime=&quot;2015-07-22T14:21:36&quot; size=&quot;50330579&quot;&gt;&#10;          &lt;path full=&quot;C:\Users\lorenzo\Desktop\eLearning\Rosato Pierfelice\M2.Eventi e sviluppo territoriale\video\video1.mkv&quot; relative=&quot;M2.Eventi e sviluppo territoriale\video\video1.mkv&quot; resource=&quot;video1.mkv&quot;/&gt;&#10;        &lt;/file&gt;&#10;        &lt;trim end=&quot;7&quot; start=&quot;0&quot;/&gt;&#10;        &lt;video height=&quot;480&quot; width=&quot;640&quot;/&gt;&#10;        &lt;audio channels=&quot;2&quot; sampleRate=&quot;44100&quot;/&gt;&#10;      &lt;/videoTrack&gt;&#10;      &lt;videoTrack duration=&quot;78248&quot; muted=&quot;false&quot; slideId=&quot;{ED0F2B24-1EE5-427A-AD27-D555B8380326}&quot; startTime=&quot;0&quot; stepIndex=&quot;0&quot; volume=&quot;1&quot;&gt;&#10;        &lt;file modifyTime=&quot;2015-07-22T14:22:54&quot; size=&quot;236368935&quot;&gt;&#10;          &lt;path full=&quot;C:\Users\lorenzo\Desktop\eLearning\Rosato Pierfelice\M2.Eventi e sviluppo territoriale\video\video2.mkv&quot; relative=&quot;M2.Eventi e sviluppo territoriale\video\video2.mkv&quot; resource=&quot;video2.mkv&quot;/&gt;&#10;        &lt;/file&gt;&#10;        &lt;video height=&quot;480&quot; width=&quot;640&quot;/&gt;&#10;        &lt;audio channels=&quot;2&quot; sampleRate=&quot;44100&quot;/&gt;&#10;      &lt;/videoTrack&gt;&#10;      &lt;videoTrack duration=&quot;100198&quot; muted=&quot;false&quot; slideId=&quot;{308085A6-4147-4A81-9D72-DB6F9A4CC66E}&quot; startTime=&quot;0&quot; stepIndex=&quot;0&quot; volume=&quot;1&quot;&gt;&#10;        &lt;file modifyTime=&quot;2015-07-22T14:24:34&quot; size=&quot;302487912&quot;&gt;&#10;          &lt;path full=&quot;C:\Users\lorenzo\Desktop\eLearning\Rosato Pierfelice\M2.Eventi e sviluppo territoriale\video\video3.mkv&quot; relative=&quot;M2.Eventi e sviluppo territoriale\video\video3.mkv&quot; resource=&quot;video3.mkv&quot;/&gt;&#10;        &lt;/file&gt;&#10;        &lt;trim end=&quot;1&quot; start=&quot;0&quot;/&gt;&#10;        &lt;video height=&quot;480&quot; width=&quot;640&quot;/&gt;&#10;        &lt;audio channels=&quot;2&quot; sampleRate=&quot;44100&quot;/&gt;&#10;      &lt;/videoTrack&gt;&#10;      &lt;videoTrack duration=&quot;36528&quot; muted=&quot;false&quot; slideId=&quot;{F83C12A9-E0EC-4A6D-8CCE-7CB10D941C1E}&quot; startTime=&quot;0&quot; stepIndex=&quot;0&quot; volume=&quot;1&quot;&gt;&#10;        &lt;file modifyTime=&quot;2015-07-22T14:25:11&quot; size=&quot;109653525&quot;&gt;&#10;          &lt;path full=&quot;C:\Users\lorenzo\Desktop\eLearning\Rosato Pierfelice\M2.Eventi e sviluppo territoriale\video\video4.mkv&quot; relative=&quot;M2.Eventi e sviluppo territoriale\video\video4.mkv&quot; resource=&quot;video4.mkv&quot;/&gt;&#10;        &lt;/file&gt;&#10;        &lt;video height=&quot;480&quot; width=&quot;640&quot;/&gt;&#10;        &lt;audio channels=&quot;2&quot; sampleRate=&quot;44100&quot;/&gt;&#10;      &lt;/videoTrack&gt;&#10;      &lt;videoTrack duration=&quot;115308&quot; muted=&quot;false&quot; slideId=&quot;{C083B34E-5A2C-4F6E-8A40-BEF2CCC3D4B7}&quot; startTime=&quot;0&quot; stepIndex=&quot;0&quot; volume=&quot;1&quot;&gt;&#10;        &lt;file modifyTime=&quot;2015-07-22T14:27:07&quot; size=&quot;347351764&quot;&gt;&#10;          &lt;path full=&quot;C:\Users\lorenzo\Desktop\eLearning\Rosato Pierfelice\M2.Eventi e sviluppo territoriale\video\video5.mkv&quot; relative=&quot;M2.Eventi e sviluppo territoriale\video\video5.mkv&quot; resource=&quot;video5.mkv&quot;/&gt;&#10;        &lt;/file&gt;&#10;        &lt;video height=&quot;480&quot; width=&quot;640&quot;/&gt;&#10;        &lt;audio channels=&quot;2&quot; sampleRate=&quot;44100&quot;/&gt;&#10;      &lt;/videoTrack&gt;&#10;      &lt;videoTrack duration=&quot;299278&quot; muted=&quot;false&quot; slideId=&quot;{9CF09FAA-41C8-4AF7-B130-BE6C587BA252}&quot; startTime=&quot;0&quot; stepIndex=&quot;0&quot; volume=&quot;1&quot;&gt;&#10;        &lt;file modifyTime=&quot;2015-07-22T14:32:06&quot; size=&quot;902373185&quot;&gt;&#10;          &lt;path full=&quot;C:\Users\lorenzo\Desktop\eLearning\Rosato Pierfelice\M2.Eventi e sviluppo territoriale\video\video6.mkv&quot; relative=&quot;M2.Eventi e sviluppo territoriale\video\video6.mkv&quot; resource=&quot;video6.mkv&quot;/&gt;&#10;        &lt;/file&gt;&#10;        &lt;video height=&quot;480&quot; width=&quot;640&quot;/&gt;&#10;        &lt;audio channels=&quot;2&quot; sampleRate=&quot;44100&quot;/&gt;&#10;      &lt;/videoTrack&gt;&#10;      &lt;videoTrack duration=&quot;143438&quot; muted=&quot;false&quot; slideId=&quot;{AD26AECE-52DB-46A4-818D-EA611C453051}&quot; startTime=&quot;0&quot; stepIndex=&quot;0&quot; volume=&quot;1&quot;&gt;&#10;        &lt;file modifyTime=&quot;2015-07-22T14:34:30&quot; size=&quot;428877833&quot;&gt;&#10;          &lt;path full=&quot;C:\Users\lorenzo\Desktop\eLearning\Rosato Pierfelice\M2.Eventi e sviluppo territoriale\video\video7.mkv&quot; relative=&quot;M2.Eventi e sviluppo territoriale\video\video7.mkv&quot; resource=&quot;video7.mkv&quot;/&gt;&#10;        &lt;/file&gt;&#10;        &lt;video height=&quot;480&quot; width=&quot;640&quot;/&gt;&#10;        &lt;audio channels=&quot;2&quot; sampleRate=&quot;44100&quot;/&gt;&#10;      &lt;/videoTrack&gt;&#10;      &lt;videoTrack duration=&quot;68728&quot; muted=&quot;false&quot; slideId=&quot;{D2E68E65-8E56-4993-BB14-DC666732001F}&quot; startTime=&quot;0&quot; stepIndex=&quot;0&quot; volume=&quot;1&quot;&gt;&#10;        &lt;file modifyTime=&quot;2015-07-22T14:37:53&quot; size=&quot;207364490&quot;&gt;&#10;          &lt;path full=&quot;C:\Users\lorenzo\Desktop\eLearning\Rosato Pierfelice\M2.Eventi e sviluppo territoriale\video\video8.mkv&quot; relative=&quot;M2.Eventi e sviluppo territoriale\video\video8.mkv&quot; resource=&quot;video8.mkv&quot;/&gt;&#10;        &lt;/file&gt;&#10;        &lt;trim end=&quot;12&quot; start=&quot;0&quot;/&gt;&#10;        &lt;video height=&quot;480&quot; width=&quot;640&quot;/&gt;&#10;        &lt;audio channels=&quot;2&quot; sampleRate=&quot;44100&quot;/&gt;&#10;      &lt;/videoTrack&gt;&#10;      &lt;videoTrack duration=&quot;30738&quot; muted=&quot;false&quot; slideId=&quot;{1388FE16-D17E-48A7-8246-8DA7CBD0FE9C}&quot; startTime=&quot;0&quot; stepIndex=&quot;0&quot; volume=&quot;1&quot;&gt;&#10;        &lt;file modifyTime=&quot;2015-07-22T14:38:24&quot; size=&quot;92378210&quot;&gt;&#10;          &lt;path full=&quot;C:\Users\lorenzo\Desktop\eLearning\Rosato Pierfelice\M2.Eventi e sviluppo territoriale\video\video9.mkv&quot; relative=&quot;M2.Eventi e sviluppo territoriale\video\video9.mkv&quot; resource=&quot;video9.mkv&quot;/&gt;&#10;        &lt;/file&gt;&#10;        &lt;trim end=&quot;8&quot; start=&quot;0&quot;/&gt;&#10;        &lt;video height=&quot;480&quot; width=&quot;640&quot;/&gt;&#10;        &lt;audio channels=&quot;2&quot; sampleRate=&quot;44100&quot;/&gt;&#10;      &lt;/videoTrack&gt;&#10;      &lt;videoTrack duration=&quot;45298&quot; muted=&quot;false&quot; slideId=&quot;{2A26B6CE-4294-4508-B096-B8851A279188}&quot; startTime=&quot;0&quot; stepIndex=&quot;0&quot; volume=&quot;1&quot;&gt;&#10;        &lt;file modifyTime=&quot;2015-07-22T14:39:09&quot; size=&quot;136628624&quot;&gt;&#10;          &lt;path full=&quot;C:\Users\lorenzo\Desktop\eLearning\Rosato Pierfelice\M2.Eventi e sviluppo territoriale\video\video10.mkv&quot; relative=&quot;M2.Eventi e sviluppo territoriale\video\video10.mkv&quot; resource=&quot;video10.mkv&quot;/&gt;&#10;        &lt;/file&gt;&#10;        &lt;trim end=&quot;9&quot; start=&quot;0&quot;/&gt;&#10;        &lt;video height=&quot;480&quot; width=&quot;640&quot;/&gt;&#10;        &lt;audio channels=&quot;2&quot; sampleRate=&quot;44100&quot;/&gt;&#10;      &lt;/videoTrack&gt;&#10;      &lt;videoTrack duration=&quot;51038&quot; muted=&quot;false&quot; slideId=&quot;{B5C52ECA-33DD-4584-A565-D718BB9C2998}&quot; startTime=&quot;0&quot; stepIndex=&quot;0&quot; volume=&quot;1&quot;&gt;&#10;        &lt;file modifyTime=&quot;2015-07-22T14:40:00&quot; size=&quot;154064746&quot;&gt;&#10;          &lt;path full=&quot;C:\Users\lorenzo\Desktop\eLearning\Rosato Pierfelice\M2.Eventi e sviluppo territoriale\video\video11.mkv&quot; relative=&quot;M2.Eventi e sviluppo territoriale\video\video11.mkv&quot; resource=&quot;video11.mkv&quot;/&gt;&#10;        &lt;/file&gt;&#10;        &lt;video height=&quot;480&quot; width=&quot;640&quot;/&gt;&#10;        &lt;audio channels=&quot;2&quot; sampleRate=&quot;44100&quot;/&gt;&#10;      &lt;/videoTrack&gt;&#10;      &lt;videoTrack duration=&quot;68208&quot; muted=&quot;false&quot; slideId=&quot;{A72F12DF-8A35-48FD-9E8E-E82A0FE1552A}&quot; startTime=&quot;0&quot; stepIndex=&quot;0&quot; volume=&quot;1&quot;&gt;&#10;        &lt;file modifyTime=&quot;2015-07-22T14:41:09&quot; size=&quot;206213877&quot;&gt;&#10;          &lt;path full=&quot;C:\Users\lorenzo\Desktop\eLearning\Rosato Pierfelice\M2.Eventi e sviluppo territoriale\video\video12.mkv&quot; relative=&quot;M2.Eventi e sviluppo territoriale\video\video12.mkv&quot; resource=&quot;video12.mkv&quot;/&gt;&#10;        &lt;/file&gt;&#10;        &lt;video height=&quot;480&quot; width=&quot;640&quot;/&gt;&#10;        &lt;audio channels=&quot;2&quot; sampleRate=&quot;44100&quot;/&gt;&#10;      &lt;/videoTrack&gt;&#10;      &lt;videoTrack duration=&quot;89878&quot; muted=&quot;false&quot; slideId=&quot;{756D2814-2AC9-4786-AFE5-F229D81BC3E3}&quot; startTime=&quot;0&quot; stepIndex=&quot;0&quot; volume=&quot;1&quot;&gt;&#10;        &lt;file modifyTime=&quot;2015-07-22T14:42:39&quot; size=&quot;273040774&quot;&gt;&#10;          &lt;path full=&quot;C:\Users\lorenzo\Desktop\eLearning\Rosato Pierfelice\M2.Eventi e sviluppo territoriale\video\video13.mkv&quot; relative=&quot;M2.Eventi e sviluppo territoriale\video\video13.mkv&quot; resource=&quot;video13.mkv&quot;/&gt;&#10;        &lt;/file&gt;&#10;        &lt;video height=&quot;480&quot; width=&quot;640&quot;/&gt;&#10;        &lt;audio channels=&quot;2&quot; sampleRate=&quot;44100&quot;/&gt;&#10;      &lt;/videoTrack&gt;&#10;      &lt;videoTrack duration=&quot;60578&quot; muted=&quot;false&quot; slideId=&quot;{B541DBA9-D59F-4EC9-89AE-7D3617AD1363}&quot; startTime=&quot;0&quot; stepIndex=&quot;0&quot; volume=&quot;1&quot;&gt;&#10;        &lt;file modifyTime=&quot;2015-07-22T14:43:40&quot; size=&quot;183761325&quot;&gt;&#10;          &lt;path full=&quot;C:\Users\lorenzo\Desktop\eLearning\Rosato Pierfelice\M2.Eventi e sviluppo territoriale\video\video14.mkv&quot; relative=&quot;M2.Eventi e sviluppo territoriale\video\video14.mkv&quot; resource=&quot;video14.mkv&quot;/&gt;&#10;        &lt;/file&gt;&#10;        &lt;video height=&quot;480&quot; width=&quot;640&quot;/&gt;&#10;        &lt;audio channels=&quot;2&quot; sampleRate=&quot;44100&quot;/&gt;&#10;      &lt;/videoTrack&gt;&#10;      &lt;videoTrack duration=&quot;11628&quot; muted=&quot;false&quot; slideId=&quot;{9F131552-4A80-4711-8FB8-2DD313342F56}&quot; startTime=&quot;0&quot; stepIndex=&quot;0&quot; volume=&quot;1&quot;&gt;&#10;        &lt;file modifyTime=&quot;2015-07-22T14:43:51&quot; size=&quot;34811541&quot;&gt;&#10;          &lt;path full=&quot;C:\Users\lorenzo\Desktop\eLearning\Rosato Pierfelice\M2.Eventi e sviluppo territoriale\video\video15.mkv&quot; relative=&quot;M2.Eventi e sviluppo territoriale\video\video15.mkv&quot; resource=&quot;video15.mkv&quot;/&gt;&#10;        &lt;/file&gt;&#10;        &lt;video height=&quot;480&quot; width=&quot;640&quot;/&gt;&#10;        &lt;audio channels=&quot;2&quot; sampleRate=&quot;44100&quot;/&gt;&#10;      &lt;/videoTrack&gt;&#10;      &lt;videoTrack duration=&quot;16458&quot; muted=&quot;false&quot; slideId=&quot;{9D3BA205-1589-41F2-97C7-A601F00253C5}&quot; startTime=&quot;0&quot; stepIndex=&quot;0&quot; volume=&quot;1&quot;&gt;&#10;        &lt;file modifyTime=&quot;2015-07-22T14:44:08&quot; size=&quot;49543263&quot;&gt;&#10;          &lt;path full=&quot;C:\Users\lorenzo\Desktop\eLearning\Rosato Pierfelice\M2.Eventi e sviluppo territoriale\video\video16.mkv&quot; relative=&quot;M2.Eventi e sviluppo territoriale\video\video16.mkv&quot; resource=&quot;video16.mkv&quot;/&gt;&#10;        &lt;/file&gt;&#10;        &lt;trim end=&quot;11&quot; start=&quot;0&quot;/&gt;&#10;        &lt;video height=&quot;480&quot; width=&quot;640&quot;/&gt;&#10;        &lt;audio channels=&quot;2&quot; sampleRate=&quot;44100&quot;/&gt;&#10;      &lt;/videoTrack&gt;&#10;    &lt;/videoTracks&gt;&#10;  &lt;/narration&gt;&#10;&#10;&lt;/presentation&gt;&#10;"/>
  <p:tag name="ISPRING_RESOURCE_PATHS_HASH_PRESENTER" val="a14a93bda14cc954b56a94edf1a3b41f697191e0"/>
  <p:tag name="ISPRING_PLAYERS_CUSTOMIZATION" val="UEsDBBQAAgAIAHeKd0b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EBre0ZyaM8Tgy8AAAZQAAAXAAAAdW5pdmVyc2FsL3VuaXZlcnNhbC5wbmftfAlUU9faNh28Vmu1XrWAIFHmSRCsIAqJA6OiCIKITGqCtApGSBkiIbG11ikQE4aADLkVcACES6gJYUjqlIFAUm0BY4BUkxAFApJIwiHTn2Crtrd3rbu+//u+9f9ruRYsks1+3/3sd37P2eec37M75JOFKxeamZl9EhYaGGVm9iHEzOz9Wx/9zTjC9w7qNv55DxEVss2siWf93Pjlw9Stu7aambXgPtYemmf8vuBEaBzCzOwzB9Pve2FR9i/MzCIqwgK3RucmyYfSL2YN5NucwFxFnUKdOiX64dK5h75BkzsikxzuFHx5IPb24h9i/r78ofMnlNvs9Kii7vfmL7vlKtm6eCny09s34jlX7zk2uXF3OXBLD6c+PobyRH45BjEEII6M9F8OYHyM7inXfaXyW5861NokSJ1YUrkL0KsZGJVKCCd1TffHy+jKqkkjQjN3+FeWzzc8hPcgr2nZ3UdTjUOnOhwDWGwkMNU1md88+Klx5NemHaKMJLR2SKRLpL1nHPgxkTgs/mB44n3jZ+uYk7glKHWHaG2s6etg1vMA8J6bJt4bF0pZ3yiSldrbIO1WWqFYOT3fzKwtrhs3r1w7DKfrjVN8x4K7cdeqT44mgg0Av6Iz8e7dMq3+CUj/JA8lthI5UwO+afCnmyejplAaTwzAlc4KVevoemQVemQ9yWUgBQgaU0nafHWd0oSRqZTsUeRiP6ZmOsuoIJtqKxcIWhKCloynokdSh8svaSUReomgBgc+2fS4eti0jsLToECGlYShwejZn0ngZNXDnZ4lQgYIDHAihh/d+xwn92bNjsYyTtLlD7i4ziPQ+I+kSnfI9K2KfPjsoEwhZqHHWTx+Ogo9pBD78MzNzPbzC0pAwgWBjpEQvRiCBrdUE1snDxmHOPkXcMsXK8nqn1M+vshtG28h77rwj6NDdxX/7MZ1gqnSrWDQvLudWvLxjnCL+yG3JpZ3LzHKCnT8pvZceBMz0MGBjdM/w1XDrcoPFsjJHiRclvLb8WWkmXubuXaxZdgsAEUXTQl/HeTZP4eCNI8AH5rI3WpZR0vaeN4obahU3aBly+KqheILl5I1t5I3J5d6u3Ez89izLfD+gnSlV+webBaSN6Jj9jkInFK4baOwJN/J9bzWzTxVQivKB+RExWiMP1Viid7ANwCQSSRK4KPBipl3nc/a7APwA/0UiUVzBRKZtFesgTQXTa3k+h3p6OSxphQZlXn0JAEaVUWWb9yNHYjKqnRvhnVkGFoT0vet2uyx+bseFpsWLQoxWtXQV27wvPPh9t5Tlst4yz9SwpAeweTj4fuYKerySzDRoI0wZSjhAFaeuZmZL8t2DIMKrZ3UVXyWn0QfzMnophWkw+/edYUoqGsVg4tcPmRCVwVtcWyKI7Kq/77aYWu/DNqPy6JV4eLUIr0Qs9ngT201oByC+gvEWA2b3MgFYEOPsq0hVE9EZUYTtEKAahzkQXuBI4blK2mTjVwf5T2/MbI8dzCOqLEam1spE6Q89jlIqauWInWwuOOy6XUqLqIyn9U+uDvOm5dj7cvfq7Ji2ZBwYuwAlP63vgyPqBKQn0r7mOfFbEEY/FTDFgQodmo1ZZ7RzU5Qh74A8Au2O36GF1EKOS/K1qUQvLDpreCiwvDPmd/C2N86CHu5CuSFkkEblvUYWVcmkeRCO9hoITRFtJcv9wloVEDdpHfaDtst09LOhfpdmi4PX1y+rvDwak2qwo8+sr0/FehMLtysv/5FoRdlFcuSJMumMHoyRhA3e1iX4SwlH2LY/T1eKq7MzPNIOFzsoSRXqNYZDf84q+QzoGxS5y7arQ0JWyrw5TLlnd8xswF/Vs9Yqj6JfcyLy/I6jF1m3CBB+bgUFOdzAbcmaGdhvsALttxZgNYELDJGhnyqgkIMzxwRKQo5uxxd4uNIYSNl6wo4ex1XI8q9JMoWkQotk7f2dk6qlE9+QQhtZI6mLXmYUSj37zlbkNNKn64e23u59h/sjBAXvFTgGBuRpuYG5uSB8DqZUGzdOhRT2LoBdEzzqBUjyS7FQXupZ90r+FM+/j0Ku7rbuTdHoNV8d5DIACRFRK5LskN+Is3uLxjgbTwiUVqn0g+7kied/54quLqJF0Tmq7IqU4SyY2m+PWMKZL8seyJnvALBoaXG8bLirxsjV87ATV0vLtyWCU9Y/323D+LLS0IoaSrD3YqxtLD4EyiJ7cUiy3W8ZVVye5dlbXL4qVbwssq9vPS0PKt97hBmCUjpg9wddVJyoSCj0Z07sJnFly+3rVltSY7oT6zTto1mUEag6SBNkDSkkKGzAtEU0I7xqwE9Cuggb2z1Mj2qWlpjXdZMOOcvEqDTfI8vEbfhB7pzqxsGkukRZLpxC5TmMXYLNdmAhcRlC7zsZV68DbKS9Ey9Em3ytKxj0hDHv8eB0XmXz/f5Lyh32l4O61lWMxUvzsB6tXBq7YWFmm4vZuAXjR3XtWwvMlhYwGfBJosRViTRdyu4uPCTrfxcfVSuZCGu+D2XBeTjWnlhSzqFoxJ4CGGJ4BEltxgkXkjYa1QIZBjITohGB14onAqoVIa+9zmla+2SDi1bnUfnh9wgSmu07HbgFl4o8OXnUbjyFg8KaxWLg9jE0Cu8SDKgqRCBr9c+sslDVSN6phDjUxtWqTfzMirhNpqNJCNYsEkZooJiUPkl7HmW+7IL4acyN4+xHKRe5gvjiOeZ+30jKN5TPbWwRquishbRfqIOgYHmF0KMofTzAjFMk8G7Vi1MR1oUifx9a0KvSzLgzT9YYCZtpbedHZntgzZjh/2pePJB94jydRPUdhxwzGdHQWR9gnRjvFI8BFaNQ3i+XBlUqlxuI0arJ2SO/thmg/Zy7zF3Eu48phQ3sOU4btLQ2c88tklGzKoZtBgRX0WxZTX+o0kYoTih9mQiK4hVeHxROd+XZSOEaQALk3qy7aTzfccOhaPjiM3GmuPH3ii0O1uiRv9VCt0JtKwuEml6B0DGTH3EBWJK4dv3ok0Z+OxVrenP4l2AKWtbX1Z8YErLn0uNTMxOfGFKMWa//gR+YY6ZMjdlfrOQuv9gfjHIVAF8/58u9M9KYjIaGL81kLQ5T1zgywsM9P4MFs5+tKfAMs/E6sco+sx9z2pTVbLkqr+tLSSc+R12ad+jB5EmzjuBCgZQMf9n66V4tSM0cEP2V69oAgNVUQWrVs0tsHwpvisaGhJiWts9KBDm+Zp46VLBznck/2+QTAQnYXTTramkfNX4dtDsT7QQG6Rk/DRI+2tU5m6xNrPJL9UvuL6lpsZkSaW2Y04Od6C4gH2fLXbj+rltKcQfHX/mbDS5U3XsWaSC48TNfOLBpnGHIl4vDdM1znxG5HbTSARZdd7E7bVxa15jxE/vLVmYw4kpeiou1kneghgHEXo/aaLtCJ7K6NNJsve+9Q8Efh3XcF1hrAkDHo3quG7NnZlojz4/Zsp6c1CsIOI45C3u683fb+2LqoImOAqfiskazt2wt2Cl7fz60K1omUXejQs47rjTEs+3Ya34oOVAPQLrYb4CtGasduXmTSYvO+hCRtcfXr1vZ1ZhRmT7UztY1Rs59kfELLp39AbPq37835C09KZcwF3KenuTMV6fNtRtYpUhBP+GWXBTFOrbxqK3hHzjwtf71/b5BWf2/RuS3S7gbf1v7zP6/pbG0lHr5u3/m6NijhPJnTiJ/6vthu522fJvdnvgFHvTDWZhoSlQ7b/QSKq3OGfSXw9tx3u2/0amH38a5/QXmnMl/ptFPLqT/prXgzq3v6ZQZUb+NUVGefS8c3/QjqD0/butfLDm4EU1hB+gTkAWZgjS/oTQaJQ5D2K8zVeTd7/lV6kef5+40nBk+R9HZS0sm7yI70/ESgYjwhb+kY+yZz2/+P6dxEsIYgfpbTfUTQ/wbfJfPiAn7I/j+ck8ct5yiQ588UcR/lOBcd6NzrL6mY1vLWZLJr7mcu7ceN3r/dra5r3RyTl20v9nJOxe6ViyYVaw07PrpY16TTNDPwtAe1mu0PxMgfxthR/34PsrewTzITO31bkvH4Twk5DSkvnxN0sqlbvs6+7b4fwzVeNG7e5XTEjQ4JffL6kS8RCZkbfx0jjPY29QZSIspazK4vfLX16z2O/lG/e5PyApSsUFqB6d5g9XLd9itItBQD7RvUTKuvwG/mBCvcIO+eSMOY8oG8V1bnB02FKaosmYF2gs2tYIC2qd2WDoEGVj2YC0+yJSt7F/P0mziiPza27Z9bAqZMIJd6hR6DiW2Ykk2bMquSR5hgxaKDtqj3PAfdkImtfN1j467E/KbH17PW+gqRsX/qjVf5mSHfMp3m2btwBUd/vnCEg+GtuCLragXX563ql6Y7Jvk63lWNQiibKRq6dVpYdkDrKnyLv6ce/DKuHgq4GPNuMGc8B8FgAekSS0TlYmLCVACyXg4DA8wlKD1fTM4gf5+0li2FDusV28Y5XGZo9FYq3xrXhLPw7LXkQ69nivAcHnc2ohwp5YcG24xVgI81swR1VzKpTsz+KQrfM8PsscTIN0n8kA2wl81L6Eabs8GX7aZXV77TMO2E5sLWNtJokSmPYuPky/AtnRJJI4lWSdo9lPqBzLLk94ywcqdjoOlzemKgK4isgk7AJdZUsExSpqGyyOgCt/IXM9F66nsnYsWDdZYezAObORn9vHgQsremSZ5UoLVpdzzbhFbLIEJdPsNC5z5UhFi7u6RKgEJC2FugbljepkGvqNGfoSveImo3bxlMim62VOAP7pQVjxRwKf2H2SjeL9Qp3tGKERRC1qrOCeAxJUPLG3NMSb0eug6cHZWco+52FMvDc0+Qt2ZFzR5ub+QXdLRRW5sUXK8BfUeVuHR5eWS+BOM+UvZa6XMqT3tKUEe/gqy9gkmC6Fi5vwJ3BLQbTJjOkQ8PH1PJfY82l8jP9Ve5k344wjB+x3FhV+m5xvtfsW7g8y4t6QhqgqRK4EHGLrpSzxjgv28CBLh8CF51HVckK4vlU3g7JOtdekc3HFDjXRbc/mVuHkdvSghu2UXnuTAicg5OR+J8Bftt7c2iWfCcgs4iCFJU9h6OOSkTdJgUarzS27eMbVZXl9uvchfi3E+3tS849sMO3yoUaSk9rlo6iPsFmC48XmYRPH9P6sqo/PL/9YcCRh6EGVER1kkiCWtgkboghAJUXGyF/cOuQcaDtG5odOOMnKs5DjMQLbgYh3NeA7kv+YBGnshWzC4YGBwxVvdTtIQErk09VdkwFlI+fOaddZWnkHv6aX7UyefSiogNOBg+12tpnZYEdY2nUmNuC/1pf9Jw1d6UupJwYYjxfN9gus4J0Zu4erqCK0pkrmyP/ZoCUZWlE2zU8/Tp65I4DrR+DVAdO/7E01jIi0Fa0sEEb7T8XMd/4j/qpRvycWc6LJ9C4nNsg2iwCegOvJSABfywPrp3BEh9v5U0+WYGa0fterrSbAc4IrbkZPNyy5qsjcYazhMutCYj4aDKEtrD1Z2CZ8JWVvJHHMAX4eeGrO2A9mxDNmGxgHSs3UAhlYTVPQnk5E/RZewoY3RQcwWo0dQVOlVpSD/Dh8GpWR4/J7wjaKNAqwXhJiqLk6MGXMuaV8y5yi34OfQr23XrZRwaiILkKjV8Pn11f7Tjj+Hk4kjNs3q8Vtk4YOboqWQ9KGAYMZ6t8TzcgVKh0lsQO5OGm1l6h067NzLLtvALMDDLTpMnMVV+43VyAoYo3J/zYBBOvwB7G8XAXoQb4KPIKVh1BIuIQfEus6GB7N9NnRvGrxXsNPzz21dzwrGaskqRhVquctf7CqBVfVfDEt50H7jn5ZWV/7ITpfPqUAUJjYEsZ5cv5EW8UraTVd1mbr8SE2fppfjVWHRwRE9/L0WvQeV5jgrLG+mL8TfUmuQFXiWkrkJORIuVII5EYyVXZiZfFihMfjpodDyUQtlSqUbby/ZYNAtH7HFfNkVEsCGORLTc6T31JKEZmGmn/ODIl0Q/N3jsHyC39OGUy9UNicLz+2pFS/jjFlxZji+VXZYqxSNNrfhZTg4AKOWlSrDfVbh/WGFX9CXAsh6zYyTdfn6RPGoh6VGtdEZ7Pc+ayLhGkvbzAfKR3F4y9SrNS+XFr1ZdNFhUR+ht5t4OgVRio984jHJoo0pOmFBdAl0nQp/24X7OfVXZQG6S+ASsT7S6fxtaGW3FTxaGHkD1gpDSfp9RV19q9YDQidlQjWUO2ctWcKas9ZOLA+9ux8cfD5EgK/1X9ecKZAAeW1LYTFb6o9x1agOp3jQEa5lDWH0r7oqOBp+4nLg/vsDd4jCrsgZjbgDAnm4J9C05a5rIkKthdusz0TRMApFZFoCXhE2kpbXU6UTR1hyIXpTSZh+OcMJr4q5Yi9baPQ5dZCrJuvN5BYp7WQfa5Hs4KEUjC1qQi46RkRMB3tx2FgIzOxDe7M+B0jCih9tKb96eEE/JSAj1YlctXduOWutACruuDh4PU7SjLOhPYnyy7g4po+uswIof12pcWjInJb9P0gb6J5ZHreA4XEpxuXEdTdxrhIaUjwRY7t1I/1H83ExNVIQp/jyWui/HukIdhoVtt1ySM3SL0Ezcp22XZcDEcH8r6fTZJO7JlzMVraxGEA7z91b5mMGrI0Kt2Xh8wektz0HEByd/Y4hDQNhir6S89Gor+KRadR+X0OiKWEFKG8yfV+5LSue+gfvwkeqzioCQksQoH1NuyZyTRE3hkFVHuTMPVZ2UVKx3OUQSOCGJrjG87rUnodQkz3SnKtwktlOy7h67+yYM1InCBAkzRPykKVsPZROGgh9GpZGMWwudclyjpG1Dz4ySspx3KcP1VAyD0cWRyYuLJmv0XRJCwtdoUlNQZtL7bIEw59RZH+GGOsNCLDsVipePJkrbWl4Wa6ZK2zqd7YbzPgAlG0BY+ICxv2KvI3wDEXlocIJ2MmFr+KWA32y55mnGFBcQHZSfslUDBfQXtmkRIsUWmR0xRCl6KGkE+YAtgqJawy9VZiirVmE21ixadChR2zbwVnf/X7h+mu9pre5IujkyfGS0DmKWmiIVHWTtITY3zdBgRwZ3/35M6bKR7ewZH/zHcLJ6/1iNoSfT+EYCD4sMqdHoTpZTj3ZqyBmY0Ck3X+HF3SD4kpes/MiF1Nbdcdp4kb9HSWluoT9RWWfEjju3HksH2YV6SuqjB0DQGadhGfBilMthTK/JkrnOxcAo/Xz5zDYbRiqdp9bO+raCrs3VX6nro3BKzAK/JKp3+LovIRR/2MLL/UDVM/Gd//KnHYUklykJVUofAN/cOg4QVIv92vJVV0FqJ9otCU3vqdhxPG+YfLjxB+JM2grHsysb/uFcUSJ5DuWQj3fICmc1o68VvNeLZI6/tD371qLlAEAYoUGuKG37jc5Rxr7tq3e5RWmUrKp2j1KbteKV7xQgE3yBlrnVTjeaM3rnVPJvfX/sbf05M+c9ivRZZp4r/n92w+UuA7vBHT0G9KU4VWeb8ndo/ueHhXluq+J7rF+k1vmGjMffqr1v8T/eVDqZwqAmv6qfQs1eNjzVW6ZsM049RpzrHNzVOd/R2vS4M6rkEvMmjGhSK9SmDEOH3w/DlrF2S6bEP1wMk3i37FgX8XJJkR5N2MfU15UbFdgg40fbY+YC49y9adM8HY+INH9xK8ZqnJtE98kVgMslXbmbD++lO7MyRwImROIt9nRaLPNZIm0eqOVGPP+1AAN6jgDLGSZNAKiPSXdfPjx0NeMSZWuELoqlvNXWJd+ARkWRC+RmICnKc6H4F6Ov78GslDxzLMgEBpgt8JxopBLpb6F0sML1Dvl3LiHA8BZaI9DBDH3ktGwNmGhCZBkYlSzex9YyaKbSFOKhN0+Cw+xKA9XWf+Ngs/b+By0YIDjtBJ1orVyUB3LI9rjq+BdVZ7uPqOZMImN1wzyXnxTW5WN0479HUC0LKrlI+5uLqIHP70sMZ3oUI41uIxsiChP0XTYthPXJB8gWhMsMgJTV9s8lqcU+aAomc9v9L8pHIFSCjJ03rHYuYkvX0sc8gN4v28m3XRMdUlxPtrq5RASoSfF0F0IKS/wNTahj/zBnbewHvbL+tCVUvFubSndhwfv/42BsrGNmcDoKf3qF+kUOb87my/dJOxYTP04tIXEKJsx0YYt/FyVnxKZh9Tlb7exYPZt9JlowJ4BGHxdFiyHceL2ecU53vcSez71MjKpLVTO0czhxR2lvDtYZF4N09mySpljMV2xy+U9mvn3e8EF7VFomEGIH0trSolJuoSTATUE6wnr8iDJrYpdBWTYxPpnjWwyosM198soPIAunZ/WfMzC0t4WJj3Git4RHlvbDYsk5hS/mMB9YF9+Xi6U75Af2VBkirigbeTA3f42z0wqeSWV1JIjGLWYh4nQRsT+dvOflHYFd0sXiGE2fo4HhVSr8OulHISdhTVN7LbM2JCFxLGIU5j5N7QwqIUcZtwwWFeBh2D7yiLPI6dnMYXr0J+kpII60DqfN5C9kWoH556pfb6uQwps41sh+FDw9mHPYLJ6SoQ4yaPNb65u4D2kSUnxrpmneV91sZhioUlq8LptN/AaJkSLQALx3WfJUoOOYiKkGsLCDU/r1j9hjfsmw0LLyGf3up6CK3+oddhO0HHai/+1CWQ2WcvyNbngTjOjkywn6rsmVTlnEioZDkHB2f2yMnWcLDMGhp/6VzjJRRpJA/BVmcm2SmPrfNw3fKbH/nd0n6K30BoKB55H0a/crTwjQt2kCJPJUSj7P/a+QZxv5nbFe2nNNBvMg0C1mRCrryy63/r3c1dqscCKkMnn086z15aNJCbNJb457DD9KVn6OMP/VqmWMk/1vX/WetV3NUJjFSkGgCIQdaKUU/qhwSM2VjD6PhdkH7dCZb0VuXAV0lCZMHkmzCcmJQ/3TfXuoy3sGw+WOz65yB7DTx9I5P8ofXOPwjrfgzoBERya/gtRvVhfz8R/taUusur32P98vaEBVHaLoZavbFtdIzXkvU6+u8gHv1mebk1RlkhkvwDrBHwS5NzCm++2WF79LLaPWjrCoUYPfpmqx59H7oUg1hXtW2k9jdwd27YulDKanGBTFzzeC2v51G7Lm0DMtK6cZob79i+Y/uO7RxbY2lv9O2Iqob+dJ3aWJqIxICMhEkdytYEMF7uZER7MEInxmQYvYwPT/4KE4v0vyvGQfS8DJluLsDIKNzYB390b2dIofwXhXg9CegB1L2myxKZun2EO4d9dpxu+MwSH831JNyBDvKD1ERWpoC1vkfTc4aFwlyzVlP+FA26cdDNddoZJcSgbDVd5thkyBWE5asDfIjzadueDqDlA7yLpzNi7jsvUSApXJ+wLJHAcazVg2XJpabc21+t6VEAaGa7O7c9wwMKXMpHDGaMCxqa6SdVZzxRT1AV8gyZfEQc8KdodUYhfrTbBcJcYSUMy3cqd9J5LTxjD2p1r9tauyc044UcjtFowQpKySCPPIghyGWac8sX1xSHbV3PuHUkjSSBTmCKl+OxrCK3+EyMAGN9zH9ijQaXLyPYUVvzC/HpTMV4EYKbX5hCS1zhRv3X+CbM0o+w/G+IirAN9t9FOtoDZZm2lilbuk8XzxNbxBwil9w5bJ2z3IGWWALyUwPwjNp7FjinunvZiVj+WcCvDM5X+5bKUASUtQY+KTv0/F9Mw3Ss6SgSm+XycdRKY6fXfWH5SmNL+CGUdLOzzyE2Eeu2KfjBnhKQklwGiigBBuvzR4TKFpYClZQyrlz3r/qJp2nLUhJ3FESewuZ7EB7axRbWfsiRxQD4TJi+Y7VSbCkcL1eXw5Oj0QkvZ2wo/2p+vnHo2hNlEFKWCAodolgbK5g7UFQ19cfan9hyWPHHd3PjOc6fK0qJCRsIwhjAa3jf+qbFYZHePIx26NKUT0Ula0azpjVtfdM6jrwFM9E8WwHyI2Wg44g983ruPvxXuzSWk013ykQXCOQnV9ys2t1smO3jEPNFLvOjNmFhHZHBtZVlEFAm2M5lJROQtilFBgthKvDIx4H5CMzqzccaO87aNvZU1Fc9/JDuQnf+LBLJO+R/FdD+1daMntXW8S4WvWP7ju3/LtsLxSDrgQjtvYjiP5WQ/voZsdR+wcbSvyhur/y5uJUaG92s6fnWCUli5M2c15GvO0k/2qwfHSeinxO7w5adoEpvVQ3M/A/dfr8mYegHDN23z/e8Wd+FI5mpEGkd50+brn/ejj0gmf/WPyNNYtpOeTfybuQ/GxG6SFkDDP206UbRxHh5arWfutut2X8/IiMp98mZVqfq3KevTq1dI6Fnb19We/pNNlSyOvPBSS/blDMTma+tOHOH0RmzdwBTz2pw1USQ6bIYEsgo5+jnrgtbwEhsefGaydRMm1gX1xH5XlSnfnZMRqUCpvsyv/YPhb92093njSVY0wF0rVmuguMEQqlOj+9SIepCKRyWH2Lqku2h5XZCN1eyKGiMqQAeucCYYLGKjYJkRAJ4jWUsBUuADoOlfNRgRmfaZghISeMLmytfu1fl340xJ1ENR9d+2NbTt4ymsBNK5Z7C2nXsPvs4EvkQ3RXWuPMJIQvnr2Bvnhd8HCcVjAhSSQEiJ+n2CU8uorLRipMPIw2GqJp5AaYj9AiOPPIwVq70IjkJjg8mTxwrBrnsycyrhKosZW1/lk6Vwq5IE66ixkKjww557fhm+fsCePF8lz0j39gGbTfub7xo2s4lIhPjsnxEWrMojAyfgMOKlwocNQUJ0YO1/ygTEYp0wU+iSkB9NCdas1zXK2y6/MetVR1AY89rUy7gXGlXbB22Lvx2uTWta0P3d5HePTdKU0mAmD3jr15mJ54R1j4L/dKraZGlA7dT12YYtRDryf5U6r6IP+rBWApH/Q1L/SbBUUCfFV8V37QVRh3mOVsGZ25mcRXA2s9d3EfcICNYPiIoZAcRX9/2yFEo8UeQlCpxp8IapqvMwAgRDLc/2VwMFzdFKVy+oPzREmhizGHs4cMJW/G1bRbzulXy9cr2qc+KB3dHOUvAFC6ijuns4+EKYeqw+WRMDFqyH/E9Xs4UD5WCwnhZy72QWITAmwTlweOLG8v+pOVbWva34GWGm/bSO21duxaeCtfuXRS442tg7fqaF+x2ufDLqGCsbsTNd0TqNzyzGSRElEEi/PBiHLSXZcXJGEH06uNKESuFMvFGFsqaNfiZq8tRCisu4HWy8nMwVsAdPJB/CfTqm5AdaEpfSwT/hZGBtRCmIZfcG8RN0b1OT9JiU91arIDqReEe7VWGocCJI//icxmRLV6esejBoT+R1UtZptNGSWnYBv9gTsYDhcRky8k2Ef5T31LvuVf/2S26cV3C5k5FNyCPzJUoTedUtZTG8j/OGsoGpkyXfgNmn9XIQGdpi/DTb3Ly3ivajZSzkWiJ3AMBLE02zA7wB7gn/6T9dCLIdEJLUBQBRqI3mw7TlYAuXvujLK6VgvpAPjdLr43njreweIafvtyBayRxP43z/KP4jQ0iG7S2VzQe2uJlkBdeLHUCQMlRaMmOT+M2/8vMS9Br/x16ejfybuQ/G7GXzmdNszBa1hL6Q1tI6LuDQu9I3pG8I3lH8o7kHckfSKQFvsO567qWLkXC3zr4KZUSk8GaYTVdffCyna3iLiyNbRH5O32lZ/7znalwOjBy+nnhObYAKLvU8v3K9Srn/8ZzoK8JH883vTigcu5zyf/l04E/FHXj4Plj8akM5WYGQuXGULilmg778G0w2imppDMT7cevhE9vNM5t6xihfbnBs9MtUz8Vz5iOj73MOCIcX69qLsyPlWjhCD1aqhA3G2ab+WhVKobiL4iRohDDfWLjcr9OAN2xdPK4p7jZTjngTxn14pN7EysqkoPpV4lIbWyWkfJnkv4r5DcNXGQsTtYOVpbzK023gXr42h4BkaGVqt0NpyEzp1tN7ykYdAJPnVc3ylSdLx/unPRXkwxamejWcX07rAM55J7c2jLkS58qyLlpxfXUZHU9y5M4TkDhHbj8cahc3NlEK2Gcx9Tu7mrnIk3PQwNS1S7tolv1c6esxNUpFUdFduwB1VXPg22ZQEZsRV1lznRuk10RGwTgQX6kPfvGqKbHbdTuOzMI0vIvWDjdI1wVZvA4S85GkB7a8YEIvSSCvvdU7UGL5IszUyDD1McXG8aJOIGvsCALoId+fylLrOqE183a0M5rnlG40N4pZVfltBLtK6U0W3BbPNdv3LTE7FSHJ+PZ3CN2pNOFtSfHW4+S7DgDM46YGzlSRc2mGx1XTvpf64Z5Ff2E6oGRHx8pPY/Y4NULn5UtSC3MKhdn5COHZbZrYgNqX7Dl6VsvXXFLbhjcfWgD/UiNv6VQqjmUsKDY+xB9hzgE8zKE+35Km1FIv2jYUAtqh1xRxlIr00tAS8QXWrgJQ1J/M7MJesLzAzot4vM+KClGY72L3t8HhZxRiAPF8veIa928kdVO/zTPkLLuFjVzVMeIhNUgal30cVyDd9QerGKNw51Hjkz19gtn5DHWQKfmcdLLgMzRfEk2PUJNsXJgd45fHRqJWbx9oqZ9slxptDOhgrq6npRfeP2k1rjtGg7/B99pNaQYNPC545W+9jh0K9gw0kVYoG5rPyWMzZcHAy1r38/Mi1997xHagtVIEbmZexiFO5GfkN3RpewoHJ3OtarXVMdoBr8bpaf2ganft8ON8nWFf71RIQIe1VefjrvFXyqVe/aJGa5S1oaC81/cOk6pQvG8n/SevM+6G5MvH+YbZY52hng0t08aJ6dfn8jbJ0dEosW+6JpBvXe95m9mbQ2F2vlgtz7EugaVX702h96HOLGiG3ds5bIHR4cuUb0Tfth1Aae9eWYUHnCiQ9FfQjtx2TASUoqjUu5pfSFHBOjOdHumSMwmZzR+r6kADanZWZNisrBLJGU5QQBOK2PmImNjnrQkdnf1i1h1QIOK9klfPr8+vz7h2sy5Ufp7ZhNXzJNyv9ciZex62SEjOhhm9hrmAHgJcZpeAhImZA9lRRsdy2MvuvZR2zPGp73fntR+zzm02UWaLUHuXrCO7gMcwH5jJ91G93C5Frx1Q/cllLXD7c6IwvXEhS7WI/mUeffSJvMkxRq2WhrDk+pcIegn5ugn48eSNY9Px2qWKDoYmg4pJW9O0uO0ZwmEo8hoE07ByC+yg/uGfM1+TEQIDXuH6+tlh03wAJs2nuGL69q2q+H2rFqFrZBqvUgs94jPY4lHJDSecMfh4lXQxIVnWzxi47FSJch/1X32o+P6xwVXbLnKFrfPFFnNpawbajy0cJvUW/ZwxbqBmC4buw8eHWvuUv1ags5Gd7QrxK0k3TjQ7j6pf9IwpzL8YATP4UZ/8g/+czjTlCMV8Grz7X0UYswrhFWGfh/GnsfdK1jQfPTfqgekMl6yri85n88/pPRp1aI2FUYm3qqApiSCjw/Ib1RfNFpDdeVOG3FnWiXUJgTMF7NlJY18JVGoVFr4HS+VyZ4hSTf3Vl98sglj2A68N9g+Om1RkxDq/ek+YeDw4vWy++bJ7he/NtqlUO5JeM9PepfdeRwFBu+bg4eVtBRIrNvJqRFZIjOznDB9//ZpBC8lsTjSTCKjXySQtqoLi0iprWjteJtOkJ7wxP/CmYbr1TgTKDztFJv/REkGUl+mk8GQs05Kfr3LNsIU6qvn6AkGdq9Bf1bxQVtW35hXgSLUUdvnczdIsLjSaFIj6dT2NGoF5BUEezF1nhJRhFkXsXbLnJm7mV7YQtZaylwJXmtwxTZKciS6BxJ79bpFrBPuoW05rnUD+usNyTH4/CKtvy88L64P4W00gvUElm9pYjQaO13SEmGTg963SsqnSCz5cPVgla3Iqg/x0JihqU0nAwob/LxfZBdpHtjiYAd7D8bfkhkxUYT8dux0H2tHlsgYEeQphC9/Ue4X/0JlRKs/MTsRO3jPMEFIcxoWH8UONnXjZuYOn0trPg1tX6BtW3nYY1PwA7LOb5JcL4Ptk7em8nJ7rhWDvKpZLTqVH1boClF0RQY4GRP5ibH6AXGo/tCN/iVK4RZCk1+zyWjWf2U51oArmYsdJVq7k0enlvblf2A2uKKP7xtbIpGxwu9Ai1cC8/b284uU4cPQjt6Nu0uQdyBNn1lCGAWZv1Kant5UCYokLSODihnFx/cvduPSKfOYzigCsIMgMAbaucVDxBgtzpChevlzBAmzvYfsPlaff0pdn4Szi9nuz52dCikJrpdfmQs/P6U0Nv9mIQn7mP84iqybC2hXZoGReo/uGWgVNBN84aJ93ZamqGrMxEru+vOk3tgs7EN7UCucrFZN7J6u7KnPV9n7TU61KTd6ukJGWJbC5AM8eA5nFjn0D+2MgUIbbx+7bhPhcD+YHgfKG29pJRkAEkRzP1l7PwegkTS0VhPaKcBnx6ePYrtsQiinnwUxIY5ht8BzsBYlMmdHoXVzaFMkIL72g9aulZIrDdtfmRB49gGuFCJOCPJOBrwcZ+6WVeKS2QW2BzXrj5J9vwbFbpPIbk2VEuWGc5krXplPEZbl1fRPnoyTe5wpU6JLgPRxjla9+7sp7fBXAH6yYNTvuTPEhw70wqt1v0TofkHexsN/uaidNZYjgI/ARxPNeh/9D6NxbZ2+slNCYaacBvbfxM1pdDtRnq38zbACxKBCmMcWhRcJTsXNxdQLMhKGPmfsx592rYUc1g7SdKIkj/Vfk5pX08b5NPMb1UUmb4P5FwLdBRJj+pj5QCfI9sinMIo7birsfrPsNEl3IWY2wvBlXG40OV11o3Cedsv0yUpDSBEAqtiRdMwupsZ/LljewDIxsCRfMAjkNhfdPaBongK3EwwyHIwRxpqMnajtbtbuAIxhwGHoXocrhBm/jxD5kT1Ac2M9Xqm53/bUjja+gmfENRcFYGAZIBtPB7wgzDXS4GqSvzleKEj1n5B7usJrtGx14DRqPBIdnnTyeZ2S2tojZaZo72JmlvD1Pxvhmp5vwTBXKU0vf5DB4U8PW/5aP8CNiW5mlVVMXVx4qZPJ/BAC6oBYxAypGx/LbC2vs3T7xjwP2LyCfsxjy0i0cN8caNRYvGgTsOS7YMehxAV4UlbrLjTzMjHVmyQVp/4ySGd3JnefakEt/+Ba/SvclQMqgC1MJqMSbuGnxV5pKRX+TrQuXZ1k4240GsRlKvOGbL9gq7fRneplUJwCSoDALjOmvMyt8J4Tkwb9JIkrl89iAE+DVMCYMTdcqUxopR+9w++IaSY2XE/C4W+fWL4o7PLTTuZ3U+A7+M7hevGiOdCbLBPW748d+z130S74+wqjhTGmPQxopcn6FKCV9yCGf9+43Wf6lxGGH1AeHuJ8N8jwkj5xua4Io4jgYYSbza2+bKUUSd0rqJwUX8OvIO1pdRpraM8uFZI6Om006bGMUDvwcCwyMuoSlvti09zKx7fPmSD38WfBdn2UuQATZKrJ9+o7EbA+pamqIEdgZn+WKk/EdeM4NTjwbFOUXT0nM42q0WAMk0RhC/0o+fUOWxMO4aMy0FbhBD7i/GCKp2XjXP57VQglMIPuh0SlJ8+lvGlJUUQpRGkdM21tjAqFroYO7g14jmUxaJmUpYt+g3nKJ/qtssME15iS+pIN08nJY5OYwQ2/VT7NKKmbdK70CZumEDup6M1xPDLSCp5HE9ZzwJP7upKanh7S2pVojDXUiKm0pGh7z46mkuzqbQxGqZ4z3elTTCWXGHVqIFNmT18zSBlaYo5jN60rkQTJvWxQZFfvQeREF+UP3zzZlRA0TIrtcoQ/TBn+4NlcoXp2qvWXhfUssBHL5QptuarbWJXOFEjT23rgWxkvznhWRrykSJnVmJc4/QMBw6A20Cv3t1IgszWQk/xAUo7mOUn/XGHcMDX//OHCqt9RFq6JFcVC5q8K0jODpttSBVcfq50VG5ps1DeaEtCDfaVycsEDiCbVMD4uQ0/Iugk1hPTWiCz3X88qwF3CmRBXVmd3nlnVfLMfh3KEjPCTjMQj+pMSt4PHxURkrAdk4qmvIKa6zfS0nQyjEduBgNC47EUM/RgDTd9F6QX3tZjar1XAGf7Sjy9xecm4A2ZSryGmp9K4+L10HVPhU6mI/6nYEtCAaIMQEPU+y3SrflYrN4u7NmMkzcUM1tGepyRk6U+KQIaYymj0oLnpmL6ABVa1KA3v55SmxMXKTf1gY9Bf9qagmYkcRnyTqX9sG3uYh/pVThV5vHnT3AvdJIaRsMA0daBOPfOjwIBrmGs9a8JE+EoiiCPSy0WlVnPzNzz3Cx52gRAm8yfzUuFd0/toy0y96ujDY7WimUM8nh5kvTIC/eX+L4JMq4UF7Q5s2nbwm/8DUEsDBBQAAgAIAEBre0ZSiqdgTQAAAGoAAAAbAAAAdW5pdmVyc2FsL3VuaXZlcnNhbC5wbmcueG1ss7GvyM1RKEstKs7Mz7NVMtQzULK34+WyKShKLctMLVeoAIoZ6RlAgJJCpa2SCRK3PDOlJMNWydzCFCGWkZqZnlFiq2RqYQkX1AcaCQBQSwECAAAUAAIACAB3indGzoIJN+wCAACICAAAFAAAAAAAAAABAAAAAAAAAAAAdW5pdmVyc2FsL3BsYXllci54bWxQSwECAAAUAAIACABAa3tGcmjPE4MvAAAGUAAAFwAAAAAAAAAAAAAAAAAeAwAAdW5pdmVyc2FsL3VuaXZlcnNhbC5wbmdQSwECAAAUAAIACABAa3tGUoqnYE0AAABqAAAAGwAAAAAAAAABAAAAAADWMgAAdW5pdmVyc2FsL3VuaXZlcnNhbC5wbmcueG1sUEsFBgAAAAADAAMA0AAAAFwzAAAAAA=="/>
  <p:tag name="ISPRING_PRESENTATION_TITLE" val="M2.Eventi e sviluppo territoriale"/>
</p:tagLst>
</file>

<file path=ppt/tags/tag10.xml><?xml version="1.0" encoding="utf-8"?>
<p:tagLst xmlns:a="http://schemas.openxmlformats.org/drawingml/2006/main" xmlns:r="http://schemas.openxmlformats.org/officeDocument/2006/relationships" xmlns:p="http://schemas.openxmlformats.org/presentationml/2006/main">
  <p:tag name="ISPRING_SLIDE_ID" val="{1388FE16-D17E-48A7-8246-8DA7CBD0FE9C}"/>
  <p:tag name="GENSWF_ADVANCE_TIME" val="30.73"/>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 val="{2A26B6CE-4294-4508-B096-B8851A279188}"/>
  <p:tag name="GENSWF_ADVANCE_TIME" val="45.289"/>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 val="{B5C52ECA-33DD-4584-A565-D718BB9C2998}"/>
  <p:tag name="GENSWF_ADVANCE_TIME" val="51.038"/>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 val="{A72F12DF-8A35-48FD-9E8E-E82A0FE1552A}"/>
  <p:tag name="GENSWF_ADVANCE_TIME" val="68.208"/>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 val="{756D2814-2AC9-4786-AFE5-F229D81BC3E3}"/>
  <p:tag name="GENSWF_ADVANCE_TIME" val="89.878"/>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 val="{B541DBA9-D59F-4EC9-89AE-7D3617AD1363}"/>
  <p:tag name="GENSWF_ADVANCE_TIME" val="60.578"/>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 val="{9F131552-4A80-4711-8FB8-2DD313342F56}"/>
  <p:tag name="GENSWF_ADVANCE_TIME" val="11.628"/>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 val="{9D3BA205-1589-41F2-97C7-A601F00253C5}"/>
  <p:tag name="GENSWF_ADVANCE_TIME" val="16.447"/>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85076589-8B96-411F-AE44-503014A93D1F}"/>
  <p:tag name="GENSWF_ADVANCE_TIME" val="16.941"/>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ED0F2B24-1EE5-427A-AD27-D555B8380326}"/>
  <p:tag name="GENSWF_ADVANCE_TIME" val="78.248"/>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308085A6-4147-4A81-9D72-DB6F9A4CC66E}"/>
  <p:tag name="GENSWF_ADVANCE_TIME" val="100.197"/>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F83C12A9-E0EC-4A6D-8CCE-7CB10D941C1E}"/>
  <p:tag name="GENSWF_ADVANCE_TIME" val="36.528"/>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C083B34E-5A2C-4F6E-8A40-BEF2CCC3D4B7}"/>
  <p:tag name="GENSWF_ADVANCE_TIME" val="115.308"/>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 val="{9CF09FAA-41C8-4AF7-B130-BE6C587BA252}"/>
  <p:tag name="GENSWF_ADVANCE_TIME" val="299.278"/>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 val="{AD26AECE-52DB-46A4-818D-EA611C453051}"/>
  <p:tag name="GENSWF_ADVANCE_TIME" val="143.438"/>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 val="{D2E68E65-8E56-4993-BB14-DC666732001F}"/>
  <p:tag name="GENSWF_ADVANCE_TIME" val="68.716"/>
  <p:tag name="ISPRING_CUSTOM_TIMING_USED" val="1"/>
</p:tagLst>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97B7E"/>
      </a:accent1>
      <a:accent2>
        <a:srgbClr val="F96A1B"/>
      </a:accent2>
      <a:accent3>
        <a:srgbClr val="8F8F8F"/>
      </a:accent3>
      <a:accent4>
        <a:srgbClr val="707070"/>
      </a:accent4>
      <a:accent5>
        <a:srgbClr val="BDBEBF"/>
      </a:accent5>
      <a:accent6>
        <a:srgbClr val="E26018"/>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7B7E"/>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7B7E"/>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7B7E"/>
      </a:accent1>
      <a:accent2>
        <a:srgbClr val="F96A1B"/>
      </a:accent2>
      <a:accent3>
        <a:srgbClr val="8F8F8F"/>
      </a:accent3>
      <a:accent4>
        <a:srgbClr val="707070"/>
      </a:accent4>
      <a:accent5>
        <a:srgbClr val="BDBEBF"/>
      </a:accent5>
      <a:accent6>
        <a:srgbClr val="E26018"/>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7B7E"/>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7B7E"/>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TotalTime>
  <Words>313</Words>
  <Application>Microsoft Office PowerPoint</Application>
  <PresentationFormat>Presentazione su schermo (4:3)</PresentationFormat>
  <Paragraphs>31</Paragraphs>
  <Slides>16</Slides>
  <Notes>16</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Default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M2.Eventi e sviluppo territoriale</dc:title>
  <cp:lastModifiedBy>lorenzo</cp:lastModifiedBy>
  <cp:revision>10</cp:revision>
  <dcterms:modified xsi:type="dcterms:W3CDTF">2015-07-22T15:15:54Z</dcterms:modified>
</cp:coreProperties>
</file>