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custDataLst>
    <p:tags r:id="rId43"/>
  </p:custDataLst>
  <p:defaultTextStyle>
    <a:lvl1pPr>
      <a:defRPr>
        <a:latin typeface="+mj-lt"/>
        <a:ea typeface="+mj-ea"/>
        <a:cs typeface="+mj-cs"/>
        <a:sym typeface="Helvetica"/>
      </a:defRPr>
    </a:lvl1pPr>
    <a:lvl2pPr>
      <a:defRPr>
        <a:latin typeface="+mj-lt"/>
        <a:ea typeface="+mj-ea"/>
        <a:cs typeface="+mj-cs"/>
        <a:sym typeface="Helvetica"/>
      </a:defRPr>
    </a:lvl2pPr>
    <a:lvl3pPr>
      <a:defRPr>
        <a:latin typeface="+mj-lt"/>
        <a:ea typeface="+mj-ea"/>
        <a:cs typeface="+mj-cs"/>
        <a:sym typeface="Helvetica"/>
      </a:defRPr>
    </a:lvl3pPr>
    <a:lvl4pPr>
      <a:defRPr>
        <a:latin typeface="+mj-lt"/>
        <a:ea typeface="+mj-ea"/>
        <a:cs typeface="+mj-cs"/>
        <a:sym typeface="Helvetica"/>
      </a:defRPr>
    </a:lvl4pPr>
    <a:lvl5pPr>
      <a:defRPr>
        <a:latin typeface="+mj-lt"/>
        <a:ea typeface="+mj-ea"/>
        <a:cs typeface="+mj-cs"/>
        <a:sym typeface="Helvetica"/>
      </a:defRPr>
    </a:lvl5pPr>
    <a:lvl6pPr>
      <a:defRPr>
        <a:latin typeface="+mj-lt"/>
        <a:ea typeface="+mj-ea"/>
        <a:cs typeface="+mj-cs"/>
        <a:sym typeface="Helvetica"/>
      </a:defRPr>
    </a:lvl6pPr>
    <a:lvl7pPr>
      <a:defRPr>
        <a:latin typeface="+mj-lt"/>
        <a:ea typeface="+mj-ea"/>
        <a:cs typeface="+mj-cs"/>
        <a:sym typeface="Helvetica"/>
      </a:defRPr>
    </a:lvl7pPr>
    <a:lvl8pPr>
      <a:defRPr>
        <a:latin typeface="+mj-lt"/>
        <a:ea typeface="+mj-ea"/>
        <a:cs typeface="+mj-cs"/>
        <a:sym typeface="Helvetica"/>
      </a:defRPr>
    </a:lvl8pPr>
    <a:lvl9pPr>
      <a:defRPr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6D6D7"/>
          </a:solidFill>
        </a:fill>
      </a:tcStyle>
    </a:wholeTbl>
    <a:band2H>
      <a:tcTxStyle/>
      <a:tcStyle>
        <a:tcBdr/>
        <a:fill>
          <a:solidFill>
            <a:srgbClr val="EBECEC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97B7E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97B7E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97B7E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4D1CB"/>
          </a:solidFill>
        </a:fill>
      </a:tcStyle>
    </a:wholeTbl>
    <a:band2H>
      <a:tcTxStyle/>
      <a:tcStyle>
        <a:tcBdr/>
        <a:fill>
          <a:solidFill>
            <a:srgbClr val="FAE9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26018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26018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26018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7B7E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7B7E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74"/>
  </p:normalViewPr>
  <p:slideViewPr>
    <p:cSldViewPr snapToGrid="0" snapToObjects="1">
      <p:cViewPr>
        <p:scale>
          <a:sx n="70" d="100"/>
          <a:sy n="70" d="100"/>
        </p:scale>
        <p:origin x="-100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9" name="Shape 2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41154967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5783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041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5541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0419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9727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7047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959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2780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922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1339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4837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17717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47446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76112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77076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82391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77850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70482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36548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02657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06199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6867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18288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38711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9590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33756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70646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01371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74504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37443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15060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65367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3638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02494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642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999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7803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448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0244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3088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-1589" y="1035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16" name="image1.jpeg" descr="Logo-firma pon R&amp;C_com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3179" y="201074"/>
            <a:ext cx="3690682" cy="686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00800" y="6156597"/>
            <a:ext cx="4918922" cy="686878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18"/>
          <p:cNvSpPr/>
          <p:nvPr/>
        </p:nvSpPr>
        <p:spPr>
          <a:xfrm>
            <a:off x="1789417" y="60515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19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5060" y="194733"/>
            <a:ext cx="543391" cy="69955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20"/>
          <p:cNvSpPr/>
          <p:nvPr/>
        </p:nvSpPr>
        <p:spPr>
          <a:xfrm>
            <a:off x="254006" y="6296836"/>
            <a:ext cx="369068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12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Progetto: </a:t>
            </a:r>
            <a:r>
              <a:rPr sz="1200">
                <a:latin typeface="Avenir Book"/>
                <a:ea typeface="Avenir Book"/>
                <a:cs typeface="Avenir Book"/>
                <a:sym typeface="Avenir Book"/>
              </a:rPr>
              <a:t>Communicate "global"- Consume "local".  Le produzioni agroalimentari tipiche nel web.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 rot="5400000">
            <a:off x="4535487" y="-4524377"/>
            <a:ext cx="73027" cy="9144004"/>
          </a:xfrm>
          <a:prstGeom prst="rect">
            <a:avLst/>
          </a:prstGeom>
          <a:solidFill>
            <a:srgbClr val="6678F9"/>
          </a:solidFill>
          <a:ln>
            <a:solidFill>
              <a:srgbClr val="008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85" name="Shape 85"/>
          <p:cNvSpPr/>
          <p:nvPr/>
        </p:nvSpPr>
        <p:spPr>
          <a:xfrm rot="5400000">
            <a:off x="4535487" y="-4452938"/>
            <a:ext cx="73027" cy="9144001"/>
          </a:xfrm>
          <a:prstGeom prst="rect">
            <a:avLst/>
          </a:prstGeom>
          <a:solidFill>
            <a:srgbClr val="FF6600"/>
          </a:solidFill>
          <a:ln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86" name="Shape 86"/>
          <p:cNvSpPr/>
          <p:nvPr/>
        </p:nvSpPr>
        <p:spPr>
          <a:xfrm rot="5400000">
            <a:off x="4536280" y="-4380708"/>
            <a:ext cx="71439" cy="9144004"/>
          </a:xfrm>
          <a:prstGeom prst="rect">
            <a:avLst/>
          </a:prstGeom>
          <a:solidFill>
            <a:srgbClr val="6678F9"/>
          </a:solidFill>
          <a:ln>
            <a:solidFill>
              <a:srgbClr val="FFFF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1763711" y="404812"/>
            <a:ext cx="7380289" cy="1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88" name="Shape 88"/>
          <p:cNvSpPr/>
          <p:nvPr/>
        </p:nvSpPr>
        <p:spPr>
          <a:xfrm flipV="1">
            <a:off x="4032250" y="6788149"/>
            <a:ext cx="1079502" cy="1589"/>
          </a:xfrm>
          <a:prstGeom prst="line">
            <a:avLst/>
          </a:prstGeom>
          <a:ln w="25400">
            <a:solidFill>
              <a:srgbClr val="D84088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89" name="Shape 89"/>
          <p:cNvSpPr/>
          <p:nvPr/>
        </p:nvSpPr>
        <p:spPr>
          <a:xfrm flipV="1">
            <a:off x="3671887" y="6786561"/>
            <a:ext cx="1800227" cy="1589"/>
          </a:xfrm>
          <a:prstGeom prst="line">
            <a:avLst/>
          </a:prstGeom>
          <a:ln w="25400">
            <a:solidFill>
              <a:srgbClr val="FBA676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90" name="Shape 90"/>
          <p:cNvSpPr/>
          <p:nvPr/>
        </p:nvSpPr>
        <p:spPr>
          <a:xfrm flipV="1">
            <a:off x="3276599" y="6727824"/>
            <a:ext cx="2590801" cy="1589"/>
          </a:xfrm>
          <a:prstGeom prst="line">
            <a:avLst/>
          </a:prstGeom>
          <a:ln w="25400">
            <a:solidFill>
              <a:srgbClr val="6678F9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91" name="image1.jpeg" descr="Logo-firma pon R&amp;C_com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4125" y="301625"/>
            <a:ext cx="4000500" cy="744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image6.png" descr="Schermata 2015-01-15 a 15.56.15.png"/>
          <p:cNvPicPr/>
          <p:nvPr/>
        </p:nvPicPr>
        <p:blipFill>
          <a:blip r:embed="rId3">
            <a:extLst/>
          </a:blip>
          <a:srcRect b="16006"/>
          <a:stretch>
            <a:fillRect/>
          </a:stretch>
        </p:blipFill>
        <p:spPr>
          <a:xfrm>
            <a:off x="52386" y="6126162"/>
            <a:ext cx="823914" cy="592139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93"/>
          <p:cNvSpPr/>
          <p:nvPr/>
        </p:nvSpPr>
        <p:spPr>
          <a:xfrm>
            <a:off x="739774" y="6234112"/>
            <a:ext cx="8018465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VINCENTE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A Virtual collective INtelligenCE  ENvironment to develop sustainable Technology Entrepreneurship ecosystems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 rot="5400000">
            <a:off x="4535487" y="-4524377"/>
            <a:ext cx="73027" cy="9144004"/>
          </a:xfrm>
          <a:prstGeom prst="rect">
            <a:avLst/>
          </a:prstGeom>
          <a:solidFill>
            <a:srgbClr val="6678F9"/>
          </a:solidFill>
          <a:ln>
            <a:solidFill>
              <a:srgbClr val="008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96" name="Shape 96"/>
          <p:cNvSpPr/>
          <p:nvPr/>
        </p:nvSpPr>
        <p:spPr>
          <a:xfrm rot="5400000">
            <a:off x="4535487" y="-4452938"/>
            <a:ext cx="73027" cy="9144001"/>
          </a:xfrm>
          <a:prstGeom prst="rect">
            <a:avLst/>
          </a:prstGeom>
          <a:solidFill>
            <a:srgbClr val="FF6600"/>
          </a:solidFill>
          <a:ln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97" name="Shape 97"/>
          <p:cNvSpPr/>
          <p:nvPr/>
        </p:nvSpPr>
        <p:spPr>
          <a:xfrm rot="5400000">
            <a:off x="4536280" y="-4380708"/>
            <a:ext cx="71439" cy="9144004"/>
          </a:xfrm>
          <a:prstGeom prst="rect">
            <a:avLst/>
          </a:prstGeom>
          <a:solidFill>
            <a:srgbClr val="6678F9"/>
          </a:solidFill>
          <a:ln>
            <a:solidFill>
              <a:srgbClr val="FFFF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1763711" y="404812"/>
            <a:ext cx="7380289" cy="1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99" name="Shape 99"/>
          <p:cNvSpPr/>
          <p:nvPr/>
        </p:nvSpPr>
        <p:spPr>
          <a:xfrm flipV="1">
            <a:off x="4032250" y="6788149"/>
            <a:ext cx="1079502" cy="1589"/>
          </a:xfrm>
          <a:prstGeom prst="line">
            <a:avLst/>
          </a:prstGeom>
          <a:ln w="25400">
            <a:solidFill>
              <a:srgbClr val="D84088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00" name="Shape 100"/>
          <p:cNvSpPr/>
          <p:nvPr/>
        </p:nvSpPr>
        <p:spPr>
          <a:xfrm flipV="1">
            <a:off x="3671887" y="6786561"/>
            <a:ext cx="1800227" cy="1589"/>
          </a:xfrm>
          <a:prstGeom prst="line">
            <a:avLst/>
          </a:prstGeom>
          <a:ln w="25400">
            <a:solidFill>
              <a:srgbClr val="FBA676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01" name="Shape 101"/>
          <p:cNvSpPr/>
          <p:nvPr/>
        </p:nvSpPr>
        <p:spPr>
          <a:xfrm flipV="1">
            <a:off x="3276599" y="6727824"/>
            <a:ext cx="2590801" cy="1589"/>
          </a:xfrm>
          <a:prstGeom prst="line">
            <a:avLst/>
          </a:prstGeom>
          <a:ln w="25400">
            <a:solidFill>
              <a:srgbClr val="6678F9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102" name="image1.jpeg" descr="Logo-firma pon R&amp;C_com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4125" y="301625"/>
            <a:ext cx="4000500" cy="744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age6.png" descr="Schermata 2015-01-15 a 15.56.15.png"/>
          <p:cNvPicPr/>
          <p:nvPr/>
        </p:nvPicPr>
        <p:blipFill>
          <a:blip r:embed="rId3">
            <a:extLst/>
          </a:blip>
          <a:srcRect b="16006"/>
          <a:stretch>
            <a:fillRect/>
          </a:stretch>
        </p:blipFill>
        <p:spPr>
          <a:xfrm>
            <a:off x="52386" y="6126162"/>
            <a:ext cx="823914" cy="592139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/>
          <p:nvPr/>
        </p:nvSpPr>
        <p:spPr>
          <a:xfrm>
            <a:off x="739774" y="6234112"/>
            <a:ext cx="8018465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VINCENTE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A Virtual collective INtelligenCE  ENvironment to develop sustainable Technology Entrepreneurship ecosystems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 rot="5400000">
            <a:off x="4535487" y="-4524377"/>
            <a:ext cx="73027" cy="9144004"/>
          </a:xfrm>
          <a:prstGeom prst="rect">
            <a:avLst/>
          </a:prstGeom>
          <a:solidFill>
            <a:srgbClr val="6678F9"/>
          </a:solidFill>
          <a:ln>
            <a:solidFill>
              <a:srgbClr val="008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07" name="Shape 107"/>
          <p:cNvSpPr/>
          <p:nvPr/>
        </p:nvSpPr>
        <p:spPr>
          <a:xfrm rot="5400000">
            <a:off x="4535487" y="-4452938"/>
            <a:ext cx="73027" cy="9144001"/>
          </a:xfrm>
          <a:prstGeom prst="rect">
            <a:avLst/>
          </a:prstGeom>
          <a:solidFill>
            <a:srgbClr val="FF6600"/>
          </a:solidFill>
          <a:ln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08" name="Shape 108"/>
          <p:cNvSpPr/>
          <p:nvPr/>
        </p:nvSpPr>
        <p:spPr>
          <a:xfrm rot="5400000">
            <a:off x="4536280" y="-4380708"/>
            <a:ext cx="71439" cy="9144004"/>
          </a:xfrm>
          <a:prstGeom prst="rect">
            <a:avLst/>
          </a:prstGeom>
          <a:solidFill>
            <a:srgbClr val="6678F9"/>
          </a:solidFill>
          <a:ln>
            <a:solidFill>
              <a:srgbClr val="FFFF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1763711" y="404812"/>
            <a:ext cx="7380289" cy="1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xfrm>
            <a:off x="6553200" y="6245225"/>
            <a:ext cx="2133600" cy="35813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defTabSz="457200">
              <a:defRPr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 rot="5400000">
            <a:off x="4535487" y="-4524377"/>
            <a:ext cx="73027" cy="9144004"/>
          </a:xfrm>
          <a:prstGeom prst="rect">
            <a:avLst/>
          </a:prstGeom>
          <a:solidFill>
            <a:srgbClr val="6678F9"/>
          </a:solidFill>
          <a:ln>
            <a:solidFill>
              <a:srgbClr val="008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 rot="5400000">
            <a:off x="4535487" y="-4452938"/>
            <a:ext cx="73027" cy="9144001"/>
          </a:xfrm>
          <a:prstGeom prst="rect">
            <a:avLst/>
          </a:prstGeom>
          <a:solidFill>
            <a:srgbClr val="FF6600"/>
          </a:solidFill>
          <a:ln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14" name="Shape 114"/>
          <p:cNvSpPr/>
          <p:nvPr/>
        </p:nvSpPr>
        <p:spPr>
          <a:xfrm rot="5400000">
            <a:off x="4536280" y="-4380708"/>
            <a:ext cx="71439" cy="9144004"/>
          </a:xfrm>
          <a:prstGeom prst="rect">
            <a:avLst/>
          </a:prstGeom>
          <a:solidFill>
            <a:srgbClr val="6678F9"/>
          </a:solidFill>
          <a:ln>
            <a:solidFill>
              <a:srgbClr val="FFFF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1763711" y="404812"/>
            <a:ext cx="7380289" cy="1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7083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 rot="5400000">
            <a:off x="4535487" y="-4524377"/>
            <a:ext cx="73027" cy="9144004"/>
          </a:xfrm>
          <a:prstGeom prst="rect">
            <a:avLst/>
          </a:prstGeom>
          <a:solidFill>
            <a:srgbClr val="6678F9"/>
          </a:solidFill>
          <a:ln>
            <a:solidFill>
              <a:srgbClr val="008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19" name="Shape 119"/>
          <p:cNvSpPr/>
          <p:nvPr/>
        </p:nvSpPr>
        <p:spPr>
          <a:xfrm rot="5400000">
            <a:off x="4535487" y="-4452938"/>
            <a:ext cx="73027" cy="9144001"/>
          </a:xfrm>
          <a:prstGeom prst="rect">
            <a:avLst/>
          </a:prstGeom>
          <a:solidFill>
            <a:srgbClr val="FF6600"/>
          </a:solidFill>
          <a:ln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20" name="Shape 120"/>
          <p:cNvSpPr/>
          <p:nvPr/>
        </p:nvSpPr>
        <p:spPr>
          <a:xfrm rot="5400000">
            <a:off x="4536280" y="-4380708"/>
            <a:ext cx="71439" cy="9144004"/>
          </a:xfrm>
          <a:prstGeom prst="rect">
            <a:avLst/>
          </a:prstGeom>
          <a:solidFill>
            <a:srgbClr val="6678F9"/>
          </a:solidFill>
          <a:ln>
            <a:solidFill>
              <a:srgbClr val="FFFF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1763711" y="404812"/>
            <a:ext cx="7380289" cy="1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22" name="Shape 122"/>
          <p:cNvSpPr/>
          <p:nvPr/>
        </p:nvSpPr>
        <p:spPr>
          <a:xfrm flipV="1">
            <a:off x="4032250" y="6788149"/>
            <a:ext cx="1079502" cy="1589"/>
          </a:xfrm>
          <a:prstGeom prst="line">
            <a:avLst/>
          </a:prstGeom>
          <a:ln w="25400">
            <a:solidFill>
              <a:srgbClr val="D84088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23" name="Shape 123"/>
          <p:cNvSpPr/>
          <p:nvPr/>
        </p:nvSpPr>
        <p:spPr>
          <a:xfrm flipV="1">
            <a:off x="3671887" y="6786561"/>
            <a:ext cx="1800227" cy="1589"/>
          </a:xfrm>
          <a:prstGeom prst="line">
            <a:avLst/>
          </a:prstGeom>
          <a:ln w="25400">
            <a:solidFill>
              <a:srgbClr val="FBA676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24" name="Shape 124"/>
          <p:cNvSpPr/>
          <p:nvPr/>
        </p:nvSpPr>
        <p:spPr>
          <a:xfrm flipV="1">
            <a:off x="3276599" y="6727824"/>
            <a:ext cx="2590801" cy="1589"/>
          </a:xfrm>
          <a:prstGeom prst="line">
            <a:avLst/>
          </a:prstGeom>
          <a:ln w="25400">
            <a:solidFill>
              <a:srgbClr val="6678F9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125" name="image1.jpeg" descr="Logo-firma pon R&amp;C_com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4125" y="301625"/>
            <a:ext cx="4000500" cy="744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6.png" descr="Schermata 2015-01-15 a 15.56.15.png"/>
          <p:cNvPicPr/>
          <p:nvPr/>
        </p:nvPicPr>
        <p:blipFill>
          <a:blip r:embed="rId3">
            <a:extLst/>
          </a:blip>
          <a:srcRect b="16006"/>
          <a:stretch>
            <a:fillRect/>
          </a:stretch>
        </p:blipFill>
        <p:spPr>
          <a:xfrm>
            <a:off x="52386" y="6126162"/>
            <a:ext cx="823914" cy="592139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/>
        </p:nvSpPr>
        <p:spPr>
          <a:xfrm>
            <a:off x="739774" y="6234112"/>
            <a:ext cx="8018465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VINCENTE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A Virtual collective INtelligenCE  ENvironment to develop sustainable Technology Entrepreneurship ecosystems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923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r" defTabSz="457200">
              <a:defRPr sz="12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 rot="5400000">
            <a:off x="4535487" y="-4524377"/>
            <a:ext cx="73027" cy="9144004"/>
          </a:xfrm>
          <a:prstGeom prst="rect">
            <a:avLst/>
          </a:prstGeom>
          <a:solidFill>
            <a:srgbClr val="6678F9"/>
          </a:solidFill>
          <a:ln>
            <a:solidFill>
              <a:srgbClr val="008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31" name="Shape 131"/>
          <p:cNvSpPr/>
          <p:nvPr/>
        </p:nvSpPr>
        <p:spPr>
          <a:xfrm rot="5400000">
            <a:off x="4535487" y="-4452938"/>
            <a:ext cx="73027" cy="9144001"/>
          </a:xfrm>
          <a:prstGeom prst="rect">
            <a:avLst/>
          </a:prstGeom>
          <a:solidFill>
            <a:srgbClr val="FF6600"/>
          </a:solidFill>
          <a:ln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 rot="5400000">
            <a:off x="4536280" y="-4380708"/>
            <a:ext cx="71439" cy="9144004"/>
          </a:xfrm>
          <a:prstGeom prst="rect">
            <a:avLst/>
          </a:prstGeom>
          <a:solidFill>
            <a:srgbClr val="6678F9"/>
          </a:solidFill>
          <a:ln>
            <a:solidFill>
              <a:srgbClr val="FFFF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1763711" y="404812"/>
            <a:ext cx="7380289" cy="1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34" name="Shape 134"/>
          <p:cNvSpPr/>
          <p:nvPr/>
        </p:nvSpPr>
        <p:spPr>
          <a:xfrm flipV="1">
            <a:off x="4032250" y="6788149"/>
            <a:ext cx="1079502" cy="1589"/>
          </a:xfrm>
          <a:prstGeom prst="line">
            <a:avLst/>
          </a:prstGeom>
          <a:ln w="25400">
            <a:solidFill>
              <a:srgbClr val="D84088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35" name="Shape 135"/>
          <p:cNvSpPr/>
          <p:nvPr/>
        </p:nvSpPr>
        <p:spPr>
          <a:xfrm flipV="1">
            <a:off x="3671887" y="6786561"/>
            <a:ext cx="1800227" cy="1589"/>
          </a:xfrm>
          <a:prstGeom prst="line">
            <a:avLst/>
          </a:prstGeom>
          <a:ln w="25400">
            <a:solidFill>
              <a:srgbClr val="FBA676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36" name="Shape 136"/>
          <p:cNvSpPr/>
          <p:nvPr/>
        </p:nvSpPr>
        <p:spPr>
          <a:xfrm flipV="1">
            <a:off x="3276599" y="6727824"/>
            <a:ext cx="2590801" cy="1589"/>
          </a:xfrm>
          <a:prstGeom prst="line">
            <a:avLst/>
          </a:prstGeom>
          <a:ln w="25400">
            <a:solidFill>
              <a:srgbClr val="6678F9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137" name="image1.jpeg" descr="Logo-firma pon R&amp;C_com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4125" y="301625"/>
            <a:ext cx="4000500" cy="744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6.png" descr="Schermata 2015-01-15 a 15.56.15.png"/>
          <p:cNvPicPr/>
          <p:nvPr/>
        </p:nvPicPr>
        <p:blipFill>
          <a:blip r:embed="rId3">
            <a:extLst/>
          </a:blip>
          <a:srcRect b="16006"/>
          <a:stretch>
            <a:fillRect/>
          </a:stretch>
        </p:blipFill>
        <p:spPr>
          <a:xfrm>
            <a:off x="52386" y="6126162"/>
            <a:ext cx="823914" cy="592139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>
            <a:off x="739774" y="6234112"/>
            <a:ext cx="8018465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VINCENTE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A Virtual collective INtelligenCE  ENvironment to develop sustainable Technology Entrepreneurship ecosystems</a:t>
            </a: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923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r" defTabSz="457200">
              <a:defRPr sz="12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 rot="5400000">
            <a:off x="4535487" y="-4524377"/>
            <a:ext cx="73027" cy="9144004"/>
          </a:xfrm>
          <a:prstGeom prst="rect">
            <a:avLst/>
          </a:prstGeom>
          <a:solidFill>
            <a:srgbClr val="6678F9"/>
          </a:solidFill>
          <a:ln>
            <a:solidFill>
              <a:srgbClr val="008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43" name="Shape 143"/>
          <p:cNvSpPr/>
          <p:nvPr/>
        </p:nvSpPr>
        <p:spPr>
          <a:xfrm rot="5400000">
            <a:off x="4535487" y="-4452938"/>
            <a:ext cx="73027" cy="9144001"/>
          </a:xfrm>
          <a:prstGeom prst="rect">
            <a:avLst/>
          </a:prstGeom>
          <a:solidFill>
            <a:srgbClr val="FF6600"/>
          </a:solidFill>
          <a:ln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44" name="Shape 144"/>
          <p:cNvSpPr/>
          <p:nvPr/>
        </p:nvSpPr>
        <p:spPr>
          <a:xfrm rot="5400000">
            <a:off x="4536280" y="-4380708"/>
            <a:ext cx="71439" cy="9144004"/>
          </a:xfrm>
          <a:prstGeom prst="rect">
            <a:avLst/>
          </a:prstGeom>
          <a:solidFill>
            <a:srgbClr val="6678F9"/>
          </a:solidFill>
          <a:ln>
            <a:solidFill>
              <a:srgbClr val="FFFF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1763711" y="404812"/>
            <a:ext cx="7380289" cy="1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46" name="Shape 146"/>
          <p:cNvSpPr/>
          <p:nvPr/>
        </p:nvSpPr>
        <p:spPr>
          <a:xfrm flipV="1">
            <a:off x="4032250" y="6788149"/>
            <a:ext cx="1079502" cy="1589"/>
          </a:xfrm>
          <a:prstGeom prst="line">
            <a:avLst/>
          </a:prstGeom>
          <a:ln w="25400">
            <a:solidFill>
              <a:srgbClr val="D84088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47" name="Shape 147"/>
          <p:cNvSpPr/>
          <p:nvPr/>
        </p:nvSpPr>
        <p:spPr>
          <a:xfrm flipV="1">
            <a:off x="3671887" y="6786561"/>
            <a:ext cx="1800227" cy="1589"/>
          </a:xfrm>
          <a:prstGeom prst="line">
            <a:avLst/>
          </a:prstGeom>
          <a:ln w="25400">
            <a:solidFill>
              <a:srgbClr val="FBA676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48" name="Shape 148"/>
          <p:cNvSpPr/>
          <p:nvPr/>
        </p:nvSpPr>
        <p:spPr>
          <a:xfrm flipV="1">
            <a:off x="3276599" y="6727824"/>
            <a:ext cx="2590801" cy="1589"/>
          </a:xfrm>
          <a:prstGeom prst="line">
            <a:avLst/>
          </a:prstGeom>
          <a:ln w="25400">
            <a:solidFill>
              <a:srgbClr val="6678F9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149" name="image1.jpeg" descr="Logo-firma pon R&amp;C_com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4125" y="301625"/>
            <a:ext cx="4000500" cy="744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6.png" descr="Schermata 2015-01-15 a 15.56.15.png"/>
          <p:cNvPicPr/>
          <p:nvPr/>
        </p:nvPicPr>
        <p:blipFill>
          <a:blip r:embed="rId3">
            <a:extLst/>
          </a:blip>
          <a:srcRect b="16006"/>
          <a:stretch>
            <a:fillRect/>
          </a:stretch>
        </p:blipFill>
        <p:spPr>
          <a:xfrm>
            <a:off x="52386" y="6126162"/>
            <a:ext cx="823914" cy="592139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739774" y="6234112"/>
            <a:ext cx="8018465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VINCENTE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A Virtual collective INtelligenCE  ENvironment to develop sustainable Technology Entrepreneurship ecosystems</a:t>
            </a:r>
          </a:p>
        </p:txBody>
      </p:sp>
      <p:sp>
        <p:nvSpPr>
          <p:cNvPr id="152" name="Shape 152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923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r" defTabSz="457200">
              <a:defRPr sz="12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 rot="5400000">
            <a:off x="4535487" y="-4524377"/>
            <a:ext cx="73027" cy="9144004"/>
          </a:xfrm>
          <a:prstGeom prst="rect">
            <a:avLst/>
          </a:prstGeom>
          <a:solidFill>
            <a:srgbClr val="6678F9"/>
          </a:solidFill>
          <a:ln>
            <a:solidFill>
              <a:srgbClr val="008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55" name="Shape 155"/>
          <p:cNvSpPr/>
          <p:nvPr/>
        </p:nvSpPr>
        <p:spPr>
          <a:xfrm rot="5400000">
            <a:off x="4535487" y="-4452938"/>
            <a:ext cx="73027" cy="9144001"/>
          </a:xfrm>
          <a:prstGeom prst="rect">
            <a:avLst/>
          </a:prstGeom>
          <a:solidFill>
            <a:srgbClr val="FF6600"/>
          </a:solidFill>
          <a:ln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56" name="Shape 156"/>
          <p:cNvSpPr/>
          <p:nvPr/>
        </p:nvSpPr>
        <p:spPr>
          <a:xfrm rot="5400000">
            <a:off x="4536280" y="-4380708"/>
            <a:ext cx="71439" cy="9144004"/>
          </a:xfrm>
          <a:prstGeom prst="rect">
            <a:avLst/>
          </a:prstGeom>
          <a:solidFill>
            <a:srgbClr val="6678F9"/>
          </a:solidFill>
          <a:ln>
            <a:solidFill>
              <a:srgbClr val="FFFF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1763711" y="404812"/>
            <a:ext cx="7380289" cy="1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58" name="Shape 158"/>
          <p:cNvSpPr/>
          <p:nvPr/>
        </p:nvSpPr>
        <p:spPr>
          <a:xfrm flipV="1">
            <a:off x="4032250" y="6788149"/>
            <a:ext cx="1079502" cy="1589"/>
          </a:xfrm>
          <a:prstGeom prst="line">
            <a:avLst/>
          </a:prstGeom>
          <a:ln w="25400">
            <a:solidFill>
              <a:srgbClr val="D84088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59" name="Shape 159"/>
          <p:cNvSpPr/>
          <p:nvPr/>
        </p:nvSpPr>
        <p:spPr>
          <a:xfrm flipV="1">
            <a:off x="3671887" y="6786561"/>
            <a:ext cx="1800227" cy="1589"/>
          </a:xfrm>
          <a:prstGeom prst="line">
            <a:avLst/>
          </a:prstGeom>
          <a:ln w="25400">
            <a:solidFill>
              <a:srgbClr val="FBA676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60" name="Shape 160"/>
          <p:cNvSpPr/>
          <p:nvPr/>
        </p:nvSpPr>
        <p:spPr>
          <a:xfrm flipV="1">
            <a:off x="3276599" y="6727824"/>
            <a:ext cx="2590801" cy="1589"/>
          </a:xfrm>
          <a:prstGeom prst="line">
            <a:avLst/>
          </a:prstGeom>
          <a:ln w="25400">
            <a:solidFill>
              <a:srgbClr val="6678F9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161" name="image1.jpeg" descr="Logo-firma pon R&amp;C_com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4125" y="301625"/>
            <a:ext cx="4000500" cy="744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6.png" descr="Schermata 2015-01-15 a 15.56.15.png"/>
          <p:cNvPicPr/>
          <p:nvPr/>
        </p:nvPicPr>
        <p:blipFill>
          <a:blip r:embed="rId3">
            <a:extLst/>
          </a:blip>
          <a:srcRect b="16006"/>
          <a:stretch>
            <a:fillRect/>
          </a:stretch>
        </p:blipFill>
        <p:spPr>
          <a:xfrm>
            <a:off x="52386" y="6126162"/>
            <a:ext cx="823914" cy="592139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739774" y="6234112"/>
            <a:ext cx="8018465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VINCENTE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A Virtual collective INtelligenCE  ENvironment to develop sustainable Technology Entrepreneurship ecosystems</a:t>
            </a:r>
          </a:p>
        </p:txBody>
      </p:sp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923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r" defTabSz="457200">
              <a:defRPr sz="12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-1589" y="1035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167" name="image1.jpeg" descr="Logo-firma pon R&amp;C_com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3179" y="201074"/>
            <a:ext cx="3690682" cy="686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00800" y="6156597"/>
            <a:ext cx="4918922" cy="686878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/>
        </p:nvSpPr>
        <p:spPr>
          <a:xfrm>
            <a:off x="1789417" y="60515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170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5060" y="194733"/>
            <a:ext cx="543391" cy="6995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-1589" y="781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173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75829" y="6322202"/>
            <a:ext cx="3818875" cy="53326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>
            <a:off x="1916417" y="62547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232813" y="6571108"/>
            <a:ext cx="34347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Modulo: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Metodologie di analisi dei mercati e dei contesti settoriali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 </a:t>
            </a:r>
          </a:p>
        </p:txBody>
      </p:sp>
      <p:sp>
        <p:nvSpPr>
          <p:cNvPr id="176" name="Shape 176"/>
          <p:cNvSpPr/>
          <p:nvPr/>
        </p:nvSpPr>
        <p:spPr>
          <a:xfrm>
            <a:off x="252805" y="227329"/>
            <a:ext cx="1274444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Agenda</a:t>
            </a:r>
          </a:p>
        </p:txBody>
      </p:sp>
      <p:sp>
        <p:nvSpPr>
          <p:cNvPr id="177" name="Shape 177"/>
          <p:cNvSpPr/>
          <p:nvPr/>
        </p:nvSpPr>
        <p:spPr>
          <a:xfrm>
            <a:off x="253980" y="6329808"/>
            <a:ext cx="2069186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Insegnamento: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Marketing Internazionale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1589" y="781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23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15533" y="6444276"/>
            <a:ext cx="2345913" cy="327584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4"/>
          <p:cNvSpPr/>
          <p:nvPr/>
        </p:nvSpPr>
        <p:spPr>
          <a:xfrm>
            <a:off x="1916417" y="6115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252805" y="227329"/>
            <a:ext cx="1274444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Agenda</a:t>
            </a:r>
          </a:p>
        </p:txBody>
      </p:sp>
      <p:sp>
        <p:nvSpPr>
          <p:cNvPr id="26" name="Shape 26"/>
          <p:cNvSpPr/>
          <p:nvPr/>
        </p:nvSpPr>
        <p:spPr>
          <a:xfrm>
            <a:off x="3952823" y="6253608"/>
            <a:ext cx="51436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Progetto: 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Communicate "global"- Consume "local".  Le produzioni agroalimentari tipiche nel web.   </a:t>
            </a:r>
          </a:p>
        </p:txBody>
      </p:sp>
      <p:sp>
        <p:nvSpPr>
          <p:cNvPr id="27" name="Shape 27"/>
          <p:cNvSpPr/>
          <p:nvPr/>
        </p:nvSpPr>
        <p:spPr>
          <a:xfrm>
            <a:off x="241487" y="6531867"/>
            <a:ext cx="2727554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Modulo: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Filiera agroalimentare e sviluppo territoriale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 </a:t>
            </a:r>
          </a:p>
        </p:txBody>
      </p:sp>
      <p:sp>
        <p:nvSpPr>
          <p:cNvPr id="28" name="Shape 28"/>
          <p:cNvSpPr/>
          <p:nvPr/>
        </p:nvSpPr>
        <p:spPr>
          <a:xfrm>
            <a:off x="274218" y="6253608"/>
            <a:ext cx="1989633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Insegnamento: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Marketing del territorio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etto vinc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Titolo Testo</a:t>
            </a:r>
          </a:p>
        </p:txBody>
      </p:sp>
      <p:sp>
        <p:nvSpPr>
          <p:cNvPr id="180" name="Shape 18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Corpo livello uno</a:t>
            </a:r>
          </a:p>
          <a:p>
            <a:pPr lvl="1">
              <a:defRPr sz="1800"/>
            </a:pPr>
            <a:r>
              <a:rPr sz="2800"/>
              <a:t>Corpo livello due</a:t>
            </a:r>
          </a:p>
          <a:p>
            <a:pPr lvl="2">
              <a:defRPr sz="1800"/>
            </a:pPr>
            <a:r>
              <a:rPr sz="2800"/>
              <a:t>Corpo livello tre</a:t>
            </a:r>
          </a:p>
          <a:p>
            <a:pPr lvl="3">
              <a:defRPr sz="1800"/>
            </a:pPr>
            <a:r>
              <a:rPr sz="2800"/>
              <a:t>Corpo livello quattro</a:t>
            </a:r>
          </a:p>
          <a:p>
            <a:pPr lvl="4">
              <a:defRPr sz="1800"/>
            </a:pPr>
            <a:r>
              <a:rPr sz="2800"/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lossario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-1589" y="781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183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75829" y="6322202"/>
            <a:ext cx="3818875" cy="533268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/>
        </p:nvSpPr>
        <p:spPr>
          <a:xfrm>
            <a:off x="1916417" y="62547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232813" y="6571108"/>
            <a:ext cx="34347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Modulo: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Metodologie di analisi dei mercati e dei contesti settoriali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 </a:t>
            </a:r>
          </a:p>
        </p:txBody>
      </p:sp>
      <p:sp>
        <p:nvSpPr>
          <p:cNvPr id="186" name="Shape 186"/>
          <p:cNvSpPr/>
          <p:nvPr/>
        </p:nvSpPr>
        <p:spPr>
          <a:xfrm>
            <a:off x="325529" y="252729"/>
            <a:ext cx="312229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Contatti del docente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 rot="5400000">
            <a:off x="4535487" y="-4524376"/>
            <a:ext cx="73026" cy="9144002"/>
          </a:xfrm>
          <a:prstGeom prst="rect">
            <a:avLst/>
          </a:prstGeom>
          <a:solidFill>
            <a:srgbClr val="6678F9"/>
          </a:solidFill>
          <a:ln>
            <a:solidFill>
              <a:srgbClr val="008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89" name="Shape 189"/>
          <p:cNvSpPr/>
          <p:nvPr/>
        </p:nvSpPr>
        <p:spPr>
          <a:xfrm rot="5400000">
            <a:off x="4535487" y="-4452938"/>
            <a:ext cx="73026" cy="9144001"/>
          </a:xfrm>
          <a:prstGeom prst="rect">
            <a:avLst/>
          </a:prstGeom>
          <a:solidFill>
            <a:srgbClr val="FF6600"/>
          </a:solidFill>
          <a:ln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90" name="Shape 190"/>
          <p:cNvSpPr/>
          <p:nvPr/>
        </p:nvSpPr>
        <p:spPr>
          <a:xfrm rot="5400000">
            <a:off x="4536281" y="-4380707"/>
            <a:ext cx="71438" cy="9144002"/>
          </a:xfrm>
          <a:prstGeom prst="rect">
            <a:avLst/>
          </a:prstGeom>
          <a:solidFill>
            <a:srgbClr val="6678F9"/>
          </a:solidFill>
          <a:ln>
            <a:solidFill>
              <a:srgbClr val="FFFF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91" name="Shape 191"/>
          <p:cNvSpPr/>
          <p:nvPr/>
        </p:nvSpPr>
        <p:spPr>
          <a:xfrm flipV="1">
            <a:off x="4032249" y="6788150"/>
            <a:ext cx="1079501" cy="1588"/>
          </a:xfrm>
          <a:prstGeom prst="line">
            <a:avLst/>
          </a:prstGeom>
          <a:ln w="25400">
            <a:solidFill>
              <a:srgbClr val="D84088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92" name="Shape 192"/>
          <p:cNvSpPr/>
          <p:nvPr/>
        </p:nvSpPr>
        <p:spPr>
          <a:xfrm flipV="1">
            <a:off x="3671887" y="6786562"/>
            <a:ext cx="1800226" cy="1588"/>
          </a:xfrm>
          <a:prstGeom prst="line">
            <a:avLst/>
          </a:prstGeom>
          <a:ln w="25400">
            <a:solidFill>
              <a:srgbClr val="FBA676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93" name="Shape 193"/>
          <p:cNvSpPr/>
          <p:nvPr/>
        </p:nvSpPr>
        <p:spPr>
          <a:xfrm flipV="1">
            <a:off x="3276599" y="6727825"/>
            <a:ext cx="2590801" cy="1588"/>
          </a:xfrm>
          <a:prstGeom prst="line">
            <a:avLst/>
          </a:prstGeom>
          <a:ln w="25400">
            <a:solidFill>
              <a:srgbClr val="6678F9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194" name="Logo-firma pon R&amp;C_com.jpg" descr="Logo-firma pon R&amp;C_com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4125" y="301625"/>
            <a:ext cx="4000500" cy="744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6.png" descr="Schermata 2015-01-15 a 15.56.15.png"/>
          <p:cNvPicPr/>
          <p:nvPr/>
        </p:nvPicPr>
        <p:blipFill>
          <a:blip r:embed="rId3">
            <a:extLst/>
          </a:blip>
          <a:srcRect b="16006"/>
          <a:stretch>
            <a:fillRect/>
          </a:stretch>
        </p:blipFill>
        <p:spPr>
          <a:xfrm>
            <a:off x="52387" y="6126162"/>
            <a:ext cx="823913" cy="592138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Shape 196"/>
          <p:cNvSpPr/>
          <p:nvPr/>
        </p:nvSpPr>
        <p:spPr>
          <a:xfrm>
            <a:off x="739775" y="6234112"/>
            <a:ext cx="8018463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VINCENTE</a:t>
            </a:r>
          </a:p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A Virtual collective INtelligenCE  ENvironment to develop sustainable Technology Entrepreneurship ecosystems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 rot="5400000">
            <a:off x="4535487" y="-4524376"/>
            <a:ext cx="73026" cy="9144002"/>
          </a:xfrm>
          <a:prstGeom prst="rect">
            <a:avLst/>
          </a:prstGeom>
          <a:solidFill>
            <a:srgbClr val="6678F9"/>
          </a:solidFill>
          <a:ln>
            <a:solidFill>
              <a:srgbClr val="008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199" name="Shape 199"/>
          <p:cNvSpPr/>
          <p:nvPr/>
        </p:nvSpPr>
        <p:spPr>
          <a:xfrm rot="5400000">
            <a:off x="4535487" y="-4452938"/>
            <a:ext cx="73026" cy="9144001"/>
          </a:xfrm>
          <a:prstGeom prst="rect">
            <a:avLst/>
          </a:prstGeom>
          <a:solidFill>
            <a:srgbClr val="FF6600"/>
          </a:solidFill>
          <a:ln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200" name="Shape 200"/>
          <p:cNvSpPr/>
          <p:nvPr/>
        </p:nvSpPr>
        <p:spPr>
          <a:xfrm rot="5400000">
            <a:off x="4536281" y="-4380707"/>
            <a:ext cx="71438" cy="9144002"/>
          </a:xfrm>
          <a:prstGeom prst="rect">
            <a:avLst/>
          </a:prstGeom>
          <a:solidFill>
            <a:srgbClr val="6678F9"/>
          </a:solidFill>
          <a:ln>
            <a:solidFill>
              <a:srgbClr val="FFFF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201" name="Shape 201"/>
          <p:cNvSpPr/>
          <p:nvPr/>
        </p:nvSpPr>
        <p:spPr>
          <a:xfrm flipV="1">
            <a:off x="4032249" y="6788150"/>
            <a:ext cx="1079501" cy="1588"/>
          </a:xfrm>
          <a:prstGeom prst="line">
            <a:avLst/>
          </a:prstGeom>
          <a:ln w="25400">
            <a:solidFill>
              <a:srgbClr val="D84088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02" name="Shape 202"/>
          <p:cNvSpPr/>
          <p:nvPr/>
        </p:nvSpPr>
        <p:spPr>
          <a:xfrm flipV="1">
            <a:off x="3671887" y="6786562"/>
            <a:ext cx="1800226" cy="1588"/>
          </a:xfrm>
          <a:prstGeom prst="line">
            <a:avLst/>
          </a:prstGeom>
          <a:ln w="25400">
            <a:solidFill>
              <a:srgbClr val="FBA676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03" name="Shape 203"/>
          <p:cNvSpPr/>
          <p:nvPr/>
        </p:nvSpPr>
        <p:spPr>
          <a:xfrm flipV="1">
            <a:off x="3276599" y="6727825"/>
            <a:ext cx="2590801" cy="1588"/>
          </a:xfrm>
          <a:prstGeom prst="line">
            <a:avLst/>
          </a:prstGeom>
          <a:ln w="25400">
            <a:solidFill>
              <a:srgbClr val="6678F9"/>
            </a:solidFill>
            <a:round/>
          </a:ln>
          <a:effectLst>
            <a:outerShdw blurRad="635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204" name="Logo-firma pon R&amp;C_com.jpg" descr="Logo-firma pon R&amp;C_com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4125" y="301625"/>
            <a:ext cx="4000500" cy="744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6.png" descr="Schermata 2015-01-15 a 15.56.15.png"/>
          <p:cNvPicPr/>
          <p:nvPr/>
        </p:nvPicPr>
        <p:blipFill>
          <a:blip r:embed="rId3">
            <a:extLst/>
          </a:blip>
          <a:srcRect b="16006"/>
          <a:stretch>
            <a:fillRect/>
          </a:stretch>
        </p:blipFill>
        <p:spPr>
          <a:xfrm>
            <a:off x="52387" y="6126162"/>
            <a:ext cx="823913" cy="592138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Shape 206"/>
          <p:cNvSpPr/>
          <p:nvPr/>
        </p:nvSpPr>
        <p:spPr>
          <a:xfrm>
            <a:off x="739775" y="6234112"/>
            <a:ext cx="8018463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VINCENTE</a:t>
            </a:r>
          </a:p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A Virtual collective INtelligenCE  ENvironment to develop sustainable Technology Entrepreneurship ecosystems</a:t>
            </a:r>
          </a:p>
        </p:txBody>
      </p:sp>
      <p:sp>
        <p:nvSpPr>
          <p:cNvPr id="207" name="Shape 207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26923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r" defTabSz="457200">
              <a:defRPr sz="12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87108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esuppo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-1589" y="781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323925" y="227329"/>
            <a:ext cx="18002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Presupposti</a:t>
            </a:r>
          </a:p>
        </p:txBody>
      </p:sp>
      <p:pic>
        <p:nvPicPr>
          <p:cNvPr id="32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15533" y="6444276"/>
            <a:ext cx="2345913" cy="327584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/>
          <p:nvPr/>
        </p:nvSpPr>
        <p:spPr>
          <a:xfrm>
            <a:off x="1916417" y="6115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286626" y="6253608"/>
            <a:ext cx="2840825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Insegnamento: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Analisi settoriale e gestione competitiva</a:t>
            </a:r>
          </a:p>
        </p:txBody>
      </p:sp>
      <p:sp>
        <p:nvSpPr>
          <p:cNvPr id="35" name="Shape 35"/>
          <p:cNvSpPr/>
          <p:nvPr/>
        </p:nvSpPr>
        <p:spPr>
          <a:xfrm>
            <a:off x="245513" y="6531867"/>
            <a:ext cx="34347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Modulo: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Metodologie di analisi dei mercati e dei contesti settoriali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 </a:t>
            </a:r>
          </a:p>
        </p:txBody>
      </p:sp>
      <p:sp>
        <p:nvSpPr>
          <p:cNvPr id="36" name="Shape 36"/>
          <p:cNvSpPr/>
          <p:nvPr/>
        </p:nvSpPr>
        <p:spPr>
          <a:xfrm>
            <a:off x="3952823" y="6253608"/>
            <a:ext cx="51436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Progetto: 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Communicate "global"- Consume "local".  Le produzioni agroalimentari tipiche nel web.   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iett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-1589" y="781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337895" y="265429"/>
            <a:ext cx="134175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Obiettivi</a:t>
            </a:r>
          </a:p>
        </p:txBody>
      </p:sp>
      <p:pic>
        <p:nvPicPr>
          <p:cNvPr id="40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98408" y="856108"/>
            <a:ext cx="6504106" cy="5271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15533" y="6444276"/>
            <a:ext cx="2345913" cy="327584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/>
        </p:nvSpPr>
        <p:spPr>
          <a:xfrm>
            <a:off x="1916417" y="6115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286626" y="6253608"/>
            <a:ext cx="2840825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Insegnamento: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Analisi settoriale e gestione competitiva</a:t>
            </a:r>
          </a:p>
        </p:txBody>
      </p:sp>
      <p:sp>
        <p:nvSpPr>
          <p:cNvPr id="44" name="Shape 44"/>
          <p:cNvSpPr/>
          <p:nvPr/>
        </p:nvSpPr>
        <p:spPr>
          <a:xfrm>
            <a:off x="245513" y="6531867"/>
            <a:ext cx="34347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Modulo: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Metodologie di analisi dei mercati e dei contesti settoriali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 </a:t>
            </a:r>
          </a:p>
        </p:txBody>
      </p:sp>
      <p:sp>
        <p:nvSpPr>
          <p:cNvPr id="45" name="Shape 45"/>
          <p:cNvSpPr/>
          <p:nvPr/>
        </p:nvSpPr>
        <p:spPr>
          <a:xfrm>
            <a:off x="3952823" y="6253608"/>
            <a:ext cx="51436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Progetto: 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Communicate "global"- Consume "local".  Le produzioni agroalimentari tipiche nel web.   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-1589" y="781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48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15533" y="6444276"/>
            <a:ext cx="2345913" cy="327584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/>
          <p:nvPr/>
        </p:nvSpPr>
        <p:spPr>
          <a:xfrm>
            <a:off x="1916417" y="6115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241487" y="6531867"/>
            <a:ext cx="2727554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Modulo: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Filiera agroalimentare e sviluppo territoriale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 </a:t>
            </a:r>
          </a:p>
        </p:txBody>
      </p:sp>
      <p:sp>
        <p:nvSpPr>
          <p:cNvPr id="51" name="Shape 51"/>
          <p:cNvSpPr/>
          <p:nvPr/>
        </p:nvSpPr>
        <p:spPr>
          <a:xfrm>
            <a:off x="3952823" y="6253608"/>
            <a:ext cx="51436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Progetto: 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Communicate "global"- Consume "local".  Le produzioni agroalimentari tipiche nel web.   </a:t>
            </a:r>
          </a:p>
        </p:txBody>
      </p:sp>
      <p:sp>
        <p:nvSpPr>
          <p:cNvPr id="52" name="Shape 52"/>
          <p:cNvSpPr/>
          <p:nvPr/>
        </p:nvSpPr>
        <p:spPr>
          <a:xfrm>
            <a:off x="274218" y="6253608"/>
            <a:ext cx="1989633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Insegnamento: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Marketing del territorio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iepilogo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-1589" y="781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335673" y="252729"/>
            <a:ext cx="2347278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Riepilogo finale</a:t>
            </a:r>
          </a:p>
        </p:txBody>
      </p:sp>
      <p:pic>
        <p:nvPicPr>
          <p:cNvPr id="56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15533" y="6444276"/>
            <a:ext cx="2345913" cy="327584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/>
        </p:nvSpPr>
        <p:spPr>
          <a:xfrm>
            <a:off x="1916417" y="6115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952823" y="6253608"/>
            <a:ext cx="51436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Progetto: 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Communicate "global"- Consume "local".  Le produzioni agroalimentari tipiche nel web.   </a:t>
            </a:r>
          </a:p>
        </p:txBody>
      </p:sp>
      <p:sp>
        <p:nvSpPr>
          <p:cNvPr id="59" name="Shape 59"/>
          <p:cNvSpPr/>
          <p:nvPr/>
        </p:nvSpPr>
        <p:spPr>
          <a:xfrm>
            <a:off x="241487" y="6531867"/>
            <a:ext cx="2727554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Modulo: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Filiera agroalimentare e sviluppo territoriale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 </a:t>
            </a:r>
          </a:p>
        </p:txBody>
      </p:sp>
      <p:sp>
        <p:nvSpPr>
          <p:cNvPr id="60" name="Shape 60"/>
          <p:cNvSpPr/>
          <p:nvPr/>
        </p:nvSpPr>
        <p:spPr>
          <a:xfrm>
            <a:off x="274218" y="6253608"/>
            <a:ext cx="1989633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Insegnamento: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Marketing del territorio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loss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-1589" y="781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337260" y="240029"/>
            <a:ext cx="140589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Glossario</a:t>
            </a:r>
          </a:p>
        </p:txBody>
      </p:sp>
      <p:pic>
        <p:nvPicPr>
          <p:cNvPr id="64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0786" y="3821165"/>
            <a:ext cx="1972192" cy="1964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15533" y="6444276"/>
            <a:ext cx="2345913" cy="327584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/>
          <p:nvPr/>
        </p:nvSpPr>
        <p:spPr>
          <a:xfrm>
            <a:off x="1916417" y="6115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3952823" y="6253608"/>
            <a:ext cx="51436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Progetto: 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Communicate "global"- Consume "local".  Le produzioni agroalimentari tipiche nel web.   </a:t>
            </a:r>
          </a:p>
        </p:txBody>
      </p:sp>
      <p:sp>
        <p:nvSpPr>
          <p:cNvPr id="68" name="Shape 68"/>
          <p:cNvSpPr/>
          <p:nvPr/>
        </p:nvSpPr>
        <p:spPr>
          <a:xfrm>
            <a:off x="241487" y="6531867"/>
            <a:ext cx="2727554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Modulo: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Filiera agroalimentare e sviluppo territoriale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 </a:t>
            </a:r>
          </a:p>
        </p:txBody>
      </p:sp>
      <p:sp>
        <p:nvSpPr>
          <p:cNvPr id="69" name="Shape 69"/>
          <p:cNvSpPr/>
          <p:nvPr/>
        </p:nvSpPr>
        <p:spPr>
          <a:xfrm>
            <a:off x="274218" y="6253608"/>
            <a:ext cx="1989633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Insegnamento: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Marketing del territorio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lossario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-1589" y="781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25529" y="252729"/>
            <a:ext cx="312229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Contatti del docente</a:t>
            </a:r>
          </a:p>
        </p:txBody>
      </p:sp>
      <p:pic>
        <p:nvPicPr>
          <p:cNvPr id="73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15533" y="6444276"/>
            <a:ext cx="2345913" cy="327584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/>
          <p:nvPr/>
        </p:nvSpPr>
        <p:spPr>
          <a:xfrm>
            <a:off x="1916417" y="6115050"/>
            <a:ext cx="7380290" cy="0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286626" y="6253608"/>
            <a:ext cx="2840825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Insegnamento: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Analisi settoriale e gestione competitiva</a:t>
            </a:r>
          </a:p>
        </p:txBody>
      </p:sp>
      <p:sp>
        <p:nvSpPr>
          <p:cNvPr id="76" name="Shape 76"/>
          <p:cNvSpPr/>
          <p:nvPr/>
        </p:nvSpPr>
        <p:spPr>
          <a:xfrm>
            <a:off x="245513" y="6531867"/>
            <a:ext cx="34347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Modulo: </a:t>
            </a:r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Metodologie di analisi dei mercati e dei contesti settoriali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 </a:t>
            </a:r>
          </a:p>
        </p:txBody>
      </p:sp>
      <p:sp>
        <p:nvSpPr>
          <p:cNvPr id="77" name="Shape 77"/>
          <p:cNvSpPr/>
          <p:nvPr/>
        </p:nvSpPr>
        <p:spPr>
          <a:xfrm>
            <a:off x="3952823" y="6253608"/>
            <a:ext cx="5143628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r"/>
            <a:r>
              <a:rPr sz="900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rPr>
              <a:t>Progetto: </a:t>
            </a:r>
            <a:r>
              <a:rPr sz="900">
                <a:latin typeface="Avenir Book"/>
                <a:ea typeface="Avenir Book"/>
                <a:cs typeface="Avenir Book"/>
                <a:sym typeface="Avenir Book"/>
              </a:rPr>
              <a:t>Communicate "global"- Consume "local".  Le produzioni agroalimentari tipiche nel web.   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 rot="5400000">
            <a:off x="4535487" y="-4524377"/>
            <a:ext cx="73027" cy="9144004"/>
          </a:xfrm>
          <a:prstGeom prst="rect">
            <a:avLst/>
          </a:prstGeom>
          <a:solidFill>
            <a:srgbClr val="6678F9"/>
          </a:solidFill>
          <a:ln>
            <a:solidFill>
              <a:srgbClr val="008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80" name="Shape 80"/>
          <p:cNvSpPr/>
          <p:nvPr/>
        </p:nvSpPr>
        <p:spPr>
          <a:xfrm rot="5400000">
            <a:off x="4535487" y="-4452938"/>
            <a:ext cx="73027" cy="9144001"/>
          </a:xfrm>
          <a:prstGeom prst="rect">
            <a:avLst/>
          </a:prstGeom>
          <a:solidFill>
            <a:srgbClr val="FF6600"/>
          </a:solidFill>
          <a:ln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81" name="Shape 81"/>
          <p:cNvSpPr/>
          <p:nvPr/>
        </p:nvSpPr>
        <p:spPr>
          <a:xfrm rot="5400000">
            <a:off x="4536280" y="-4380708"/>
            <a:ext cx="71439" cy="9144004"/>
          </a:xfrm>
          <a:prstGeom prst="rect">
            <a:avLst/>
          </a:prstGeom>
          <a:solidFill>
            <a:srgbClr val="6678F9"/>
          </a:solidFill>
          <a:ln>
            <a:solidFill>
              <a:srgbClr val="FFFF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1763711" y="404812"/>
            <a:ext cx="7380289" cy="1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rot="5400000">
            <a:off x="4535487" y="-4524377"/>
            <a:ext cx="73027" cy="9144004"/>
          </a:xfrm>
          <a:prstGeom prst="rect">
            <a:avLst/>
          </a:prstGeom>
          <a:solidFill>
            <a:srgbClr val="6678F9"/>
          </a:solidFill>
          <a:ln>
            <a:solidFill>
              <a:srgbClr val="008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 rot="5400000">
            <a:off x="4535487" y="-4452938"/>
            <a:ext cx="73027" cy="9144001"/>
          </a:xfrm>
          <a:prstGeom prst="rect">
            <a:avLst/>
          </a:prstGeom>
          <a:solidFill>
            <a:srgbClr val="FF6600"/>
          </a:solidFill>
          <a:ln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4" name="Shape 4"/>
          <p:cNvSpPr/>
          <p:nvPr/>
        </p:nvSpPr>
        <p:spPr>
          <a:xfrm rot="5400000">
            <a:off x="4536280" y="-4380708"/>
            <a:ext cx="71439" cy="9144004"/>
          </a:xfrm>
          <a:prstGeom prst="rect">
            <a:avLst/>
          </a:prstGeom>
          <a:solidFill>
            <a:srgbClr val="6678F9"/>
          </a:solidFill>
          <a:ln>
            <a:solidFill>
              <a:srgbClr val="FFFF00"/>
            </a:solidFill>
            <a:round/>
          </a:ln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Calibri (Corpo)"/>
                <a:ea typeface="Calibri (Corpo)"/>
                <a:cs typeface="Calibri (Corpo)"/>
                <a:sym typeface="Calibri (Corpo)"/>
              </a:defRPr>
            </a:pPr>
            <a:endParaRPr/>
          </a:p>
        </p:txBody>
      </p:sp>
      <p:sp>
        <p:nvSpPr>
          <p:cNvPr id="5" name="Shape 5"/>
          <p:cNvSpPr/>
          <p:nvPr/>
        </p:nvSpPr>
        <p:spPr>
          <a:xfrm>
            <a:off x="1763711" y="404812"/>
            <a:ext cx="7380289" cy="1"/>
          </a:xfrm>
          <a:prstGeom prst="line">
            <a:avLst/>
          </a:prstGeom>
          <a:ln w="25400">
            <a:solidFill>
              <a:srgbClr val="797B7E"/>
            </a:solidFill>
            <a:round/>
          </a:ln>
          <a:effectLst>
            <a:outerShdw blurRad="38100" dist="200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446251" y="269156"/>
            <a:ext cx="8229601" cy="1176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r>
              <a:rPr sz="3600"/>
              <a:t>Titolo Testo</a:t>
            </a:r>
          </a:p>
        </p:txBody>
      </p:sp>
      <p:sp>
        <p:nvSpPr>
          <p:cNvPr id="7" name="Shape 7"/>
          <p:cNvSpPr/>
          <p:nvPr/>
        </p:nvSpPr>
        <p:spPr>
          <a:xfrm flipV="1">
            <a:off x="4032249" y="6788149"/>
            <a:ext cx="1079501" cy="1589"/>
          </a:xfrm>
          <a:prstGeom prst="line">
            <a:avLst/>
          </a:prstGeom>
          <a:ln w="25400">
            <a:solidFill>
              <a:srgbClr val="D84088"/>
            </a:solidFill>
            <a:round/>
          </a:ln>
          <a:effectLst>
            <a:outerShdw blurRad="12700" dist="20000" dir="5400000" rotWithShape="0">
              <a:srgbClr val="808080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8" name="Shape 8"/>
          <p:cNvSpPr/>
          <p:nvPr/>
        </p:nvSpPr>
        <p:spPr>
          <a:xfrm flipV="1">
            <a:off x="3671887" y="6787296"/>
            <a:ext cx="1800226" cy="1588"/>
          </a:xfrm>
          <a:prstGeom prst="line">
            <a:avLst/>
          </a:prstGeom>
          <a:ln w="25400">
            <a:solidFill>
              <a:srgbClr val="FBA676"/>
            </a:solidFill>
            <a:round/>
          </a:ln>
          <a:effectLst>
            <a:outerShdw blurRad="12700" dist="20000" dir="5400000" rotWithShape="0">
              <a:srgbClr val="808080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9" name="Shape 9"/>
          <p:cNvSpPr/>
          <p:nvPr/>
        </p:nvSpPr>
        <p:spPr>
          <a:xfrm flipV="1">
            <a:off x="3276597" y="6727653"/>
            <a:ext cx="2590802" cy="1588"/>
          </a:xfrm>
          <a:prstGeom prst="line">
            <a:avLst/>
          </a:prstGeom>
          <a:ln w="25400">
            <a:solidFill>
              <a:srgbClr val="6678F9"/>
            </a:solidFill>
            <a:round/>
          </a:ln>
          <a:effectLst>
            <a:outerShdw blurRad="12700" dist="20000" dir="5400000" rotWithShape="0">
              <a:srgbClr val="808080">
                <a:alpha val="37999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10" name="image5.jpg" descr="Logo-firma pon R&amp;C_com"/>
          <p:cNvPicPr/>
          <p:nvPr/>
        </p:nvPicPr>
        <p:blipFill>
          <a:blip r:embed="rId26">
            <a:extLst/>
          </a:blip>
          <a:stretch>
            <a:fillRect/>
          </a:stretch>
        </p:blipFill>
        <p:spPr>
          <a:xfrm>
            <a:off x="5064633" y="302003"/>
            <a:ext cx="3999384" cy="7447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6.png" descr="Schermata 2015-01-15 a 15.56.15.png"/>
          <p:cNvPicPr/>
          <p:nvPr/>
        </p:nvPicPr>
        <p:blipFill>
          <a:blip r:embed="rId27">
            <a:extLst/>
          </a:blip>
          <a:srcRect b="16006"/>
          <a:stretch>
            <a:fillRect/>
          </a:stretch>
        </p:blipFill>
        <p:spPr>
          <a:xfrm>
            <a:off x="51696" y="6126560"/>
            <a:ext cx="823960" cy="59195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/>
        </p:nvSpPr>
        <p:spPr>
          <a:xfrm>
            <a:off x="740042" y="6234374"/>
            <a:ext cx="8018548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VINCENTE</a:t>
            </a:r>
            <a:endParaRPr sz="1200"/>
          </a:p>
          <a:p>
            <a:pPr lvl="0" defTabSz="457200"/>
            <a:r>
              <a:rPr sz="1200">
                <a:latin typeface="Cambria"/>
                <a:ea typeface="Cambria"/>
                <a:cs typeface="Cambria"/>
                <a:sym typeface="Cambria"/>
              </a:rPr>
              <a:t>A Virtual collective INtelligenCE  ENvironment to develop sustainable Technology Entrepreneurship ecosystems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446251" y="1445229"/>
            <a:ext cx="8229601" cy="5412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r>
              <a:rPr sz="2800"/>
              <a:t>Corpo livello uno</a:t>
            </a:r>
          </a:p>
          <a:p>
            <a:pPr lvl="1">
              <a:defRPr sz="1800"/>
            </a:pPr>
            <a:r>
              <a:rPr sz="2800"/>
              <a:t>Corpo livello due</a:t>
            </a:r>
          </a:p>
          <a:p>
            <a:pPr lvl="2">
              <a:defRPr sz="1800"/>
            </a:pPr>
            <a:r>
              <a:rPr sz="2800"/>
              <a:t>Corpo livello tre</a:t>
            </a:r>
          </a:p>
          <a:p>
            <a:pPr lvl="3">
              <a:defRPr sz="1800"/>
            </a:pPr>
            <a:r>
              <a:rPr sz="2800"/>
              <a:t>Corpo livello quattro</a:t>
            </a:r>
          </a:p>
          <a:p>
            <a:pPr lvl="4">
              <a:defRPr sz="1800"/>
            </a:pPr>
            <a:r>
              <a:rPr sz="2800"/>
              <a:t>Livello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ransition spd="med"/>
  <p:timing>
    <p:tnLst>
      <p:par>
        <p:cTn id="1" dur="indefinite" restart="never" nodeType="tmRoot"/>
      </p:par>
    </p:tnLst>
  </p:timing>
  <p:txStyles>
    <p:titleStyle>
      <a:lvl1pPr defTabSz="457200">
        <a:defRPr sz="3600">
          <a:latin typeface="Cambria"/>
          <a:ea typeface="Cambria"/>
          <a:cs typeface="Cambria"/>
          <a:sym typeface="Cambria"/>
        </a:defRPr>
      </a:lvl1pPr>
      <a:lvl2pPr defTabSz="457200">
        <a:defRPr sz="3600">
          <a:latin typeface="Cambria"/>
          <a:ea typeface="Cambria"/>
          <a:cs typeface="Cambria"/>
          <a:sym typeface="Cambria"/>
        </a:defRPr>
      </a:lvl2pPr>
      <a:lvl3pPr defTabSz="457200">
        <a:defRPr sz="3600">
          <a:latin typeface="Cambria"/>
          <a:ea typeface="Cambria"/>
          <a:cs typeface="Cambria"/>
          <a:sym typeface="Cambria"/>
        </a:defRPr>
      </a:lvl3pPr>
      <a:lvl4pPr defTabSz="457200">
        <a:defRPr sz="3600">
          <a:latin typeface="Cambria"/>
          <a:ea typeface="Cambria"/>
          <a:cs typeface="Cambria"/>
          <a:sym typeface="Cambria"/>
        </a:defRPr>
      </a:lvl4pPr>
      <a:lvl5pPr defTabSz="457200">
        <a:defRPr sz="3600">
          <a:latin typeface="Cambria"/>
          <a:ea typeface="Cambria"/>
          <a:cs typeface="Cambria"/>
          <a:sym typeface="Cambria"/>
        </a:defRPr>
      </a:lvl5pPr>
      <a:lvl6pPr defTabSz="457200">
        <a:defRPr sz="3600">
          <a:latin typeface="Cambria"/>
          <a:ea typeface="Cambria"/>
          <a:cs typeface="Cambria"/>
          <a:sym typeface="Cambria"/>
        </a:defRPr>
      </a:lvl6pPr>
      <a:lvl7pPr defTabSz="457200">
        <a:defRPr sz="3600">
          <a:latin typeface="Cambria"/>
          <a:ea typeface="Cambria"/>
          <a:cs typeface="Cambria"/>
          <a:sym typeface="Cambria"/>
        </a:defRPr>
      </a:lvl7pPr>
      <a:lvl8pPr defTabSz="457200">
        <a:defRPr sz="3600">
          <a:latin typeface="Cambria"/>
          <a:ea typeface="Cambria"/>
          <a:cs typeface="Cambria"/>
          <a:sym typeface="Cambria"/>
        </a:defRPr>
      </a:lvl8pPr>
      <a:lvl9pPr defTabSz="457200">
        <a:defRPr sz="3600">
          <a:latin typeface="Cambria"/>
          <a:ea typeface="Cambria"/>
          <a:cs typeface="Cambria"/>
          <a:sym typeface="Cambria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»"/>
        <a:defRPr sz="2800">
          <a:latin typeface="Cambria"/>
          <a:ea typeface="Cambria"/>
          <a:cs typeface="Cambria"/>
          <a:sym typeface="Cambria"/>
        </a:defRPr>
      </a:lvl1pPr>
      <a:lvl2pPr marL="838199" indent="-380999" defTabSz="457200">
        <a:spcBef>
          <a:spcPts val="700"/>
        </a:spcBef>
        <a:buSzPct val="100000"/>
        <a:buFont typeface="Arial"/>
        <a:buChar char="–"/>
        <a:defRPr sz="2800">
          <a:latin typeface="Cambria"/>
          <a:ea typeface="Cambria"/>
          <a:cs typeface="Cambria"/>
          <a:sym typeface="Cambria"/>
        </a:defRPr>
      </a:lvl2pPr>
      <a:lvl3pPr marL="1341120" indent="-426720" defTabSz="457200">
        <a:spcBef>
          <a:spcPts val="700"/>
        </a:spcBef>
        <a:buSzPct val="100000"/>
        <a:buFont typeface="Arial"/>
        <a:buChar char="•"/>
        <a:defRPr sz="2800">
          <a:latin typeface="Cambria"/>
          <a:ea typeface="Cambria"/>
          <a:cs typeface="Cambria"/>
          <a:sym typeface="Cambria"/>
        </a:defRPr>
      </a:lvl3pPr>
      <a:lvl4pPr marL="1940560" indent="-568960" defTabSz="457200">
        <a:spcBef>
          <a:spcPts val="700"/>
        </a:spcBef>
        <a:buSzPct val="100000"/>
        <a:buFont typeface="Arial"/>
        <a:buChar char="–"/>
        <a:defRPr sz="2800">
          <a:latin typeface="Cambria"/>
          <a:ea typeface="Cambria"/>
          <a:cs typeface="Cambria"/>
          <a:sym typeface="Cambria"/>
        </a:defRPr>
      </a:lvl4pPr>
      <a:lvl5pPr marL="2460977" indent="-632177" defTabSz="457200">
        <a:spcBef>
          <a:spcPts val="700"/>
        </a:spcBef>
        <a:buSzPct val="100000"/>
        <a:buFont typeface="Arial"/>
        <a:buChar char="»"/>
        <a:defRPr sz="2800">
          <a:latin typeface="Cambria"/>
          <a:ea typeface="Cambria"/>
          <a:cs typeface="Cambria"/>
          <a:sym typeface="Cambria"/>
        </a:defRPr>
      </a:lvl5pPr>
      <a:lvl6pPr marL="2641600" indent="-355600" defTabSz="457200">
        <a:spcBef>
          <a:spcPts val="700"/>
        </a:spcBef>
        <a:buSzPct val="100000"/>
        <a:buFont typeface="Arial"/>
        <a:buChar char="•"/>
        <a:defRPr sz="2800">
          <a:latin typeface="Cambria"/>
          <a:ea typeface="Cambria"/>
          <a:cs typeface="Cambria"/>
          <a:sym typeface="Cambria"/>
        </a:defRPr>
      </a:lvl6pPr>
      <a:lvl7pPr marL="3098800" indent="-355600" defTabSz="457200">
        <a:spcBef>
          <a:spcPts val="700"/>
        </a:spcBef>
        <a:buSzPct val="100000"/>
        <a:buFont typeface="Arial"/>
        <a:buChar char="•"/>
        <a:defRPr sz="2800">
          <a:latin typeface="Cambria"/>
          <a:ea typeface="Cambria"/>
          <a:cs typeface="Cambria"/>
          <a:sym typeface="Cambria"/>
        </a:defRPr>
      </a:lvl7pPr>
      <a:lvl8pPr marL="3556000" indent="-355600" defTabSz="457200">
        <a:spcBef>
          <a:spcPts val="700"/>
        </a:spcBef>
        <a:buSzPct val="100000"/>
        <a:buFont typeface="Arial"/>
        <a:buChar char="•"/>
        <a:defRPr sz="2800">
          <a:latin typeface="Cambria"/>
          <a:ea typeface="Cambria"/>
          <a:cs typeface="Cambria"/>
          <a:sym typeface="Cambria"/>
        </a:defRPr>
      </a:lvl8pPr>
      <a:lvl9pPr marL="4013200" indent="-355600" defTabSz="457200">
        <a:spcBef>
          <a:spcPts val="700"/>
        </a:spcBef>
        <a:buSzPct val="100000"/>
        <a:buFont typeface="Arial"/>
        <a:buChar char="•"/>
        <a:defRPr sz="2800">
          <a:latin typeface="Cambria"/>
          <a:ea typeface="Cambria"/>
          <a:cs typeface="Cambria"/>
          <a:sym typeface="Cambria"/>
        </a:defRPr>
      </a:lvl9pPr>
    </p:bodyStyle>
    <p:otherStyle>
      <a:lvl1pPr defTabSz="457200">
        <a:defRPr>
          <a:solidFill>
            <a:schemeClr val="tx1"/>
          </a:solidFill>
          <a:latin typeface="+mn-lt"/>
          <a:ea typeface="+mn-ea"/>
          <a:cs typeface="+mn-cs"/>
          <a:sym typeface="Cambria"/>
        </a:defRPr>
      </a:lvl1pPr>
      <a:lvl2pPr defTabSz="457200">
        <a:defRPr>
          <a:solidFill>
            <a:schemeClr val="tx1"/>
          </a:solidFill>
          <a:latin typeface="+mn-lt"/>
          <a:ea typeface="+mn-ea"/>
          <a:cs typeface="+mn-cs"/>
          <a:sym typeface="Cambria"/>
        </a:defRPr>
      </a:lvl2pPr>
      <a:lvl3pPr defTabSz="457200">
        <a:defRPr>
          <a:solidFill>
            <a:schemeClr val="tx1"/>
          </a:solidFill>
          <a:latin typeface="+mn-lt"/>
          <a:ea typeface="+mn-ea"/>
          <a:cs typeface="+mn-cs"/>
          <a:sym typeface="Cambria"/>
        </a:defRPr>
      </a:lvl3pPr>
      <a:lvl4pPr defTabSz="457200">
        <a:defRPr>
          <a:solidFill>
            <a:schemeClr val="tx1"/>
          </a:solidFill>
          <a:latin typeface="+mn-lt"/>
          <a:ea typeface="+mn-ea"/>
          <a:cs typeface="+mn-cs"/>
          <a:sym typeface="Cambria"/>
        </a:defRPr>
      </a:lvl4pPr>
      <a:lvl5pPr defTabSz="457200">
        <a:defRPr>
          <a:solidFill>
            <a:schemeClr val="tx1"/>
          </a:solidFill>
          <a:latin typeface="+mn-lt"/>
          <a:ea typeface="+mn-ea"/>
          <a:cs typeface="+mn-cs"/>
          <a:sym typeface="Cambria"/>
        </a:defRPr>
      </a:lvl5pPr>
      <a:lvl6pPr defTabSz="457200">
        <a:defRPr>
          <a:solidFill>
            <a:schemeClr val="tx1"/>
          </a:solidFill>
          <a:latin typeface="+mn-lt"/>
          <a:ea typeface="+mn-ea"/>
          <a:cs typeface="+mn-cs"/>
          <a:sym typeface="Cambria"/>
        </a:defRPr>
      </a:lvl6pPr>
      <a:lvl7pPr defTabSz="457200">
        <a:defRPr>
          <a:solidFill>
            <a:schemeClr val="tx1"/>
          </a:solidFill>
          <a:latin typeface="+mn-lt"/>
          <a:ea typeface="+mn-ea"/>
          <a:cs typeface="+mn-cs"/>
          <a:sym typeface="Cambria"/>
        </a:defRPr>
      </a:lvl7pPr>
      <a:lvl8pPr defTabSz="457200">
        <a:defRPr>
          <a:solidFill>
            <a:schemeClr val="tx1"/>
          </a:solidFill>
          <a:latin typeface="+mn-lt"/>
          <a:ea typeface="+mn-ea"/>
          <a:cs typeface="+mn-cs"/>
          <a:sym typeface="Cambria"/>
        </a:defRPr>
      </a:lvl8pPr>
      <a:lvl9pPr defTabSz="457200">
        <a:defRPr>
          <a:solidFill>
            <a:schemeClr val="tx1"/>
          </a:solidFill>
          <a:latin typeface="+mn-lt"/>
          <a:ea typeface="+mn-ea"/>
          <a:cs typeface="+mn-cs"/>
          <a:sym typeface="Cambr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Relationship Id="rId4" Type="http://schemas.openxmlformats.org/officeDocument/2006/relationships/image" Target="../media/image27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5.xml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6.xml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7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8.xml"/><Relationship Id="rId4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9.xml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0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1.xml"/><Relationship Id="rId4" Type="http://schemas.openxmlformats.org/officeDocument/2006/relationships/hyperlink" Target="mailto:oronzo.trio@unisalento.i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/>
        </p:nvSpPr>
        <p:spPr>
          <a:xfrm>
            <a:off x="1628903" y="3073854"/>
            <a:ext cx="5886195" cy="574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 defTabSz="457200">
              <a:defRPr sz="28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800" b="1"/>
              <a:t>Gli eventi e lo sviluppo territoriale</a:t>
            </a:r>
          </a:p>
        </p:txBody>
      </p:sp>
      <p:sp>
        <p:nvSpPr>
          <p:cNvPr id="212" name="Shape 212"/>
          <p:cNvSpPr/>
          <p:nvPr/>
        </p:nvSpPr>
        <p:spPr>
          <a:xfrm>
            <a:off x="3555657" y="5015684"/>
            <a:ext cx="2032686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457200">
              <a:defRPr sz="21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/>
            </a:pPr>
            <a:r>
              <a:rPr sz="2100"/>
              <a:t>Prof. Oronzo Trio</a:t>
            </a:r>
          </a:p>
        </p:txBody>
      </p:sp>
      <p:sp>
        <p:nvSpPr>
          <p:cNvPr id="213" name="Shape 213"/>
          <p:cNvSpPr>
            <a:spLocks noGrp="1"/>
          </p:cNvSpPr>
          <p:nvPr>
            <p:ph type="body" idx="4294967295"/>
          </p:nvPr>
        </p:nvSpPr>
        <p:spPr>
          <a:xfrm>
            <a:off x="781670" y="1897002"/>
            <a:ext cx="7580660" cy="527398"/>
          </a:xfrm>
          <a:prstGeom prst="rect">
            <a:avLst/>
          </a:prstGeom>
        </p:spPr>
        <p:txBody>
          <a:bodyPr lIns="50800" tIns="50800" rIns="50800" bIns="50800" anchor="b">
            <a:normAutofit/>
          </a:bodyPr>
          <a:lstStyle>
            <a:lvl1pPr marL="0" indent="0" algn="ctr" defTabSz="584200">
              <a:spcBef>
                <a:spcPts val="0"/>
              </a:spcBef>
              <a:buSzTx/>
              <a:buNone/>
              <a:defRPr sz="2000" cap="all" spc="319">
                <a:solidFill>
                  <a:srgbClr val="1EA3DB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000" cap="all" spc="319">
                <a:solidFill>
                  <a:srgbClr val="1EA3DB"/>
                </a:solidFill>
              </a:rPr>
              <a:t>Marketing del territorio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/>
        </p:nvSpPr>
        <p:spPr>
          <a:xfrm>
            <a:off x="671785" y="1463041"/>
            <a:ext cx="7800430" cy="3970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r>
              <a:rPr sz="2200">
                <a:latin typeface="Avenir Book"/>
                <a:ea typeface="Avenir Book"/>
                <a:cs typeface="Avenir Book"/>
                <a:sym typeface="Avenir Book"/>
              </a:rPr>
              <a:t>Sono appuntamenti “unici”</a:t>
            </a:r>
          </a:p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endParaRPr sz="2200">
              <a:latin typeface="Avenir Book"/>
              <a:ea typeface="Avenir Book"/>
              <a:cs typeface="Avenir Book"/>
              <a:sym typeface="Avenir Book"/>
            </a:endParaRPr>
          </a:p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r>
              <a:rPr sz="2200">
                <a:latin typeface="Avenir Book"/>
                <a:ea typeface="Avenir Book"/>
                <a:cs typeface="Avenir Book"/>
                <a:sym typeface="Avenir Book"/>
              </a:rPr>
              <a:t>Hanno (e danno) notevole visibilità</a:t>
            </a:r>
          </a:p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endParaRPr sz="2200">
              <a:latin typeface="Avenir Book"/>
              <a:ea typeface="Avenir Book"/>
              <a:cs typeface="Avenir Book"/>
              <a:sym typeface="Avenir Book"/>
            </a:endParaRPr>
          </a:p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r>
              <a:rPr sz="2200">
                <a:latin typeface="Avenir Book"/>
                <a:ea typeface="Avenir Book"/>
                <a:cs typeface="Avenir Book"/>
                <a:sym typeface="Avenir Book"/>
              </a:rPr>
              <a:t>Non ricorrenti</a:t>
            </a:r>
          </a:p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endParaRPr sz="2200">
              <a:latin typeface="Avenir Book"/>
              <a:ea typeface="Avenir Book"/>
              <a:cs typeface="Avenir Book"/>
              <a:sym typeface="Avenir Book"/>
            </a:endParaRPr>
          </a:p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r>
              <a:rPr sz="2200">
                <a:latin typeface="Avenir Book"/>
                <a:ea typeface="Avenir Book"/>
                <a:cs typeface="Avenir Book"/>
                <a:sym typeface="Avenir Book"/>
              </a:rPr>
              <a:t>Diventano una componente dell’offerta territoriale solo una volta nell’arco di un periodo di tempo molto lungo</a:t>
            </a:r>
          </a:p>
        </p:txBody>
      </p:sp>
      <p:sp>
        <p:nvSpPr>
          <p:cNvPr id="238" name="Shape 238"/>
          <p:cNvSpPr/>
          <p:nvPr/>
        </p:nvSpPr>
        <p:spPr>
          <a:xfrm>
            <a:off x="357187" y="277365"/>
            <a:ext cx="84296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Gli eventi di origine esterna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/>
        </p:nvSpPr>
        <p:spPr>
          <a:xfrm>
            <a:off x="671785" y="1271076"/>
            <a:ext cx="7800430" cy="4655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r>
              <a:rPr sz="2200" dirty="0">
                <a:latin typeface="Avenir Book"/>
                <a:ea typeface="Avenir Book"/>
                <a:cs typeface="Avenir Book"/>
                <a:sym typeface="Avenir Book"/>
              </a:rPr>
              <a:t>Si ripetono sistematicamente nel territorio</a:t>
            </a:r>
          </a:p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endParaRPr sz="2200" dirty="0">
              <a:latin typeface="Avenir Book"/>
              <a:ea typeface="Avenir Book"/>
              <a:cs typeface="Avenir Book"/>
              <a:sym typeface="Avenir Book"/>
            </a:endParaRPr>
          </a:p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r>
              <a:rPr sz="2200" dirty="0">
                <a:latin typeface="Avenir Book"/>
                <a:ea typeface="Avenir Book"/>
                <a:cs typeface="Avenir Book"/>
                <a:sym typeface="Avenir Book"/>
              </a:rPr>
              <a:t>Sono una componente strutturale del sistema di offerta territoriale</a:t>
            </a:r>
          </a:p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endParaRPr sz="2200" dirty="0">
              <a:latin typeface="Avenir Book"/>
              <a:ea typeface="Avenir Book"/>
              <a:cs typeface="Avenir Book"/>
              <a:sym typeface="Avenir Book"/>
            </a:endParaRPr>
          </a:p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r>
              <a:rPr sz="2200" dirty="0">
                <a:latin typeface="Avenir Book"/>
                <a:ea typeface="Avenir Book"/>
                <a:cs typeface="Avenir Book"/>
                <a:sym typeface="Avenir Book"/>
              </a:rPr>
              <a:t>Essendo ricorrenti, possono avere un rilievo più limitato ad ambiti specifici</a:t>
            </a:r>
          </a:p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endParaRPr sz="2200" dirty="0">
              <a:latin typeface="Avenir Book"/>
              <a:ea typeface="Avenir Book"/>
              <a:cs typeface="Avenir Book"/>
              <a:sym typeface="Avenir Book"/>
            </a:endParaRPr>
          </a:p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r>
              <a:rPr sz="2200" dirty="0">
                <a:latin typeface="Avenir Book"/>
                <a:ea typeface="Avenir Book"/>
                <a:cs typeface="Avenir Book"/>
                <a:sym typeface="Avenir Book"/>
              </a:rPr>
              <a:t>Il loro ripetersi nel tempo rende però possibile la loro integrazione nella strategia di marketing territoriale</a:t>
            </a:r>
          </a:p>
        </p:txBody>
      </p:sp>
      <p:sp>
        <p:nvSpPr>
          <p:cNvPr id="241" name="Shape 241"/>
          <p:cNvSpPr/>
          <p:nvPr/>
        </p:nvSpPr>
        <p:spPr>
          <a:xfrm>
            <a:off x="357187" y="277365"/>
            <a:ext cx="84296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Gli eventi di origine interna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/>
        </p:nvSpPr>
        <p:spPr>
          <a:xfrm>
            <a:off x="220761" y="1253641"/>
            <a:ext cx="8702478" cy="4668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r>
              <a:rPr sz="1600">
                <a:latin typeface="Avenir Book"/>
                <a:ea typeface="Avenir Book"/>
                <a:cs typeface="Avenir Book"/>
                <a:sym typeface="Avenir Book"/>
              </a:rPr>
              <a:t>Non tutti gli eventi nascono come “grandi” eventi</a:t>
            </a:r>
          </a:p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r>
              <a:rPr sz="1600" dirty="0">
                <a:latin typeface="Avenir Book"/>
                <a:ea typeface="Avenir Book"/>
                <a:cs typeface="Avenir Book"/>
                <a:sym typeface="Avenir Book"/>
              </a:rPr>
              <a:t>In molti casi iniziano come manifestazioni locali, spesso nell’ambito del “cartellone” di iniziative estive </a:t>
            </a:r>
          </a:p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r>
              <a:rPr sz="1600" dirty="0">
                <a:latin typeface="Avenir Book"/>
                <a:ea typeface="Avenir Book"/>
                <a:cs typeface="Avenir Book"/>
                <a:sym typeface="Avenir Book"/>
              </a:rPr>
              <a:t>Le prime edizioni di un grande evento destinato ad essere ripetuto sono normalmente sperimentali.</a:t>
            </a:r>
          </a:p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r>
              <a:rPr sz="1600" dirty="0">
                <a:latin typeface="Avenir Book"/>
                <a:ea typeface="Avenir Book"/>
                <a:cs typeface="Avenir Book"/>
                <a:sym typeface="Avenir Book"/>
              </a:rPr>
              <a:t>Se il riscontro dei primi anni di attività è positivo, l’evento entra nella sua fase di sviluppo nella quale il programma è arricchito sia sul piano della quantità delle iniziative che della loro qualità</a:t>
            </a:r>
          </a:p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r>
              <a:rPr sz="1600" dirty="0">
                <a:latin typeface="Avenir Book"/>
                <a:ea typeface="Avenir Book"/>
                <a:cs typeface="Avenir Book"/>
                <a:sym typeface="Avenir Book"/>
              </a:rPr>
              <a:t>Si rafforza così la struttura organizzativa ed il profilo istituzionale</a:t>
            </a:r>
          </a:p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r>
              <a:rPr sz="1600" dirty="0">
                <a:latin typeface="Avenir Book"/>
                <a:ea typeface="Avenir Book"/>
                <a:cs typeface="Avenir Book"/>
                <a:sym typeface="Avenir Book"/>
              </a:rPr>
              <a:t>Si ottengono patrocinii e sostegni espliciti da parte delle istituzioni e delle amministrazioni.</a:t>
            </a:r>
          </a:p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r>
              <a:rPr sz="1600" dirty="0">
                <a:latin typeface="Avenir Book"/>
                <a:ea typeface="Avenir Book"/>
                <a:cs typeface="Avenir Book"/>
                <a:sym typeface="Avenir Book"/>
              </a:rPr>
              <a:t>Aumentano le fonti finanziarie disponibili….il numero e la rilevanza degli sponsor</a:t>
            </a:r>
          </a:p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r>
              <a:rPr sz="1600" dirty="0">
                <a:latin typeface="Avenir Book"/>
                <a:ea typeface="Avenir Book"/>
                <a:cs typeface="Avenir Book"/>
                <a:sym typeface="Avenir Book"/>
              </a:rPr>
              <a:t>Si pongono le condizioni per ampliare la dimensione geografica  </a:t>
            </a:r>
          </a:p>
        </p:txBody>
      </p:sp>
      <p:sp>
        <p:nvSpPr>
          <p:cNvPr id="244" name="Shape 244"/>
          <p:cNvSpPr/>
          <p:nvPr/>
        </p:nvSpPr>
        <p:spPr>
          <a:xfrm>
            <a:off x="357187" y="277365"/>
            <a:ext cx="84296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Il ciclo di vita di un evento ricorrente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io-congressi-02.jpg" descr="gio-congressi-02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0875" y="2940431"/>
            <a:ext cx="3736975" cy="2644776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Shape 247"/>
          <p:cNvSpPr/>
          <p:nvPr/>
        </p:nvSpPr>
        <p:spPr>
          <a:xfrm>
            <a:off x="220761" y="1245679"/>
            <a:ext cx="8702478" cy="1158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45720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  <a:defRPr sz="22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/>
            </a:pPr>
            <a:r>
              <a:rPr sz="2200"/>
              <a:t>Il turismo congressuale ha numeri piuttosto elevati, quindi la capacità del territorio di attrarre un numero elevato di congressi implica l’acquisizione di una domanda turistica consistente.</a:t>
            </a:r>
          </a:p>
        </p:txBody>
      </p:sp>
      <p:sp>
        <p:nvSpPr>
          <p:cNvPr id="248" name="Shape 248"/>
          <p:cNvSpPr/>
          <p:nvPr/>
        </p:nvSpPr>
        <p:spPr>
          <a:xfrm>
            <a:off x="357187" y="277365"/>
            <a:ext cx="84296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I congressi</a:t>
            </a:r>
          </a:p>
        </p:txBody>
      </p:sp>
      <p:sp>
        <p:nvSpPr>
          <p:cNvPr id="249" name="Shape 249"/>
          <p:cNvSpPr/>
          <p:nvPr/>
        </p:nvSpPr>
        <p:spPr>
          <a:xfrm>
            <a:off x="4754463" y="2816764"/>
            <a:ext cx="3736976" cy="287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45720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  <a:defRPr sz="22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/>
            </a:pPr>
            <a:r>
              <a:rPr sz="2200"/>
              <a:t>Inoltre, offre l’opportunità al territorio di far conoscere le proprie caratteristiche e fattori di attrattività ad un pubblico qualificato che può divenire un canale di comunicazione 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fiere.jpg" descr="fier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15715" y="1151380"/>
            <a:ext cx="5112570" cy="3375919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hape 252"/>
          <p:cNvSpPr/>
          <p:nvPr/>
        </p:nvSpPr>
        <p:spPr>
          <a:xfrm>
            <a:off x="357187" y="277365"/>
            <a:ext cx="84296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Le fiere</a:t>
            </a:r>
          </a:p>
        </p:txBody>
      </p:sp>
      <p:sp>
        <p:nvSpPr>
          <p:cNvPr id="253" name="Shape 253"/>
          <p:cNvSpPr/>
          <p:nvPr/>
        </p:nvSpPr>
        <p:spPr>
          <a:xfrm>
            <a:off x="220761" y="4733864"/>
            <a:ext cx="8702478" cy="421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indent="228600" algn="ctr">
              <a:lnSpc>
                <a:spcPct val="90000"/>
              </a:lnSpc>
              <a:spcBef>
                <a:spcPts val="1400"/>
              </a:spcBef>
              <a:defRPr sz="19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/>
            </a:pPr>
            <a:r>
              <a:rPr sz="1900"/>
              <a:t>Sono un evento potenzialmente molto importante per il territorio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fiere.jpg" descr="fier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15715" y="1151380"/>
            <a:ext cx="5112570" cy="3375919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Shape 256"/>
          <p:cNvSpPr/>
          <p:nvPr/>
        </p:nvSpPr>
        <p:spPr>
          <a:xfrm>
            <a:off x="357187" y="277365"/>
            <a:ext cx="84296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Le fiere</a:t>
            </a:r>
          </a:p>
        </p:txBody>
      </p:sp>
      <p:sp>
        <p:nvSpPr>
          <p:cNvPr id="257" name="Shape 257"/>
          <p:cNvSpPr/>
          <p:nvPr/>
        </p:nvSpPr>
        <p:spPr>
          <a:xfrm>
            <a:off x="220761" y="4733864"/>
            <a:ext cx="8702478" cy="1015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indent="228600" algn="ctr">
              <a:lnSpc>
                <a:spcPct val="90000"/>
              </a:lnSpc>
              <a:spcBef>
                <a:spcPts val="1400"/>
              </a:spcBef>
              <a:defRPr sz="19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/>
            </a:pPr>
            <a:r>
              <a:rPr sz="1900"/>
              <a:t>In genere sono organizzate dalla società di gestione degli spazi fieristici che propone alle associazioni dei produttori di ospitare presso la propria struttura la fiera del loro comparto.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fiere.jpg" descr="fier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15715" y="1151380"/>
            <a:ext cx="5112570" cy="3375919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/>
        </p:nvSpPr>
        <p:spPr>
          <a:xfrm>
            <a:off x="357187" y="277365"/>
            <a:ext cx="84296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Le fiere</a:t>
            </a:r>
          </a:p>
        </p:txBody>
      </p:sp>
      <p:sp>
        <p:nvSpPr>
          <p:cNvPr id="261" name="Shape 261"/>
          <p:cNvSpPr/>
          <p:nvPr/>
        </p:nvSpPr>
        <p:spPr>
          <a:xfrm>
            <a:off x="220761" y="4733864"/>
            <a:ext cx="8702478" cy="1313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indent="228600" algn="ctr">
              <a:lnSpc>
                <a:spcPct val="90000"/>
              </a:lnSpc>
              <a:spcBef>
                <a:spcPts val="1400"/>
              </a:spcBef>
              <a:defRPr sz="19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/>
            </a:pPr>
            <a:r>
              <a:rPr sz="1900"/>
              <a:t>E’ rilevante la collaborazione tra territorio (attraverso l’ente di gestione degli spazi fieristici) e l’organismo (o gli organismi) che rappresenta: il territorio effettua gli investimenti per migliorare la sua funzionalità rispetto alle esigenze degli espositori e del pubblico cui questi si rivolgono.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fiere.jpg" descr="fier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15715" y="1151380"/>
            <a:ext cx="5112570" cy="3375919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Shape 264"/>
          <p:cNvSpPr/>
          <p:nvPr/>
        </p:nvSpPr>
        <p:spPr>
          <a:xfrm>
            <a:off x="357187" y="277365"/>
            <a:ext cx="84296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Le fiere</a:t>
            </a:r>
          </a:p>
        </p:txBody>
      </p:sp>
      <p:sp>
        <p:nvSpPr>
          <p:cNvPr id="265" name="Shape 265"/>
          <p:cNvSpPr/>
          <p:nvPr/>
        </p:nvSpPr>
        <p:spPr>
          <a:xfrm>
            <a:off x="220761" y="4733864"/>
            <a:ext cx="8702478" cy="1015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indent="228600" algn="ctr">
              <a:lnSpc>
                <a:spcPct val="90000"/>
              </a:lnSpc>
              <a:spcBef>
                <a:spcPts val="1400"/>
              </a:spcBef>
              <a:defRPr sz="19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/>
            </a:pPr>
            <a:r>
              <a:rPr sz="1900"/>
              <a:t>Dall’altro, l’organizzazione della fiera tende ad ampliarsi oltre la semplice esposizione, per favorire la connessione tra espositore, pubblico, residenti e altri attori economici del territorio ospitante.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/>
        </p:nvSpPr>
        <p:spPr>
          <a:xfrm>
            <a:off x="513481" y="1786509"/>
            <a:ext cx="8117038" cy="32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r>
              <a:rPr sz="2200">
                <a:latin typeface="Avenir Book"/>
                <a:ea typeface="Avenir Book"/>
                <a:cs typeface="Avenir Book"/>
                <a:sym typeface="Avenir Book"/>
              </a:rPr>
              <a:t>Nel caso degli eventi di origine esterna, il territorio compete con altri per essere scelto dall’organismo competente come sede ove si terrà la manifestazione.</a:t>
            </a:r>
          </a:p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r>
              <a:rPr sz="2200">
                <a:latin typeface="Avenir Book"/>
                <a:ea typeface="Avenir Book"/>
                <a:cs typeface="Avenir Book"/>
                <a:sym typeface="Avenir Book"/>
              </a:rPr>
              <a:t>Vincere questa competizione significa avere l’esclusiva sull’evento.</a:t>
            </a:r>
          </a:p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r>
              <a:rPr sz="2200">
                <a:latin typeface="Avenir Book"/>
                <a:ea typeface="Avenir Book"/>
                <a:cs typeface="Avenir Book"/>
                <a:sym typeface="Avenir Book"/>
              </a:rPr>
              <a:t>L’organismo che gestisce l’iniziativa e sceglie il luogo dove realizzarla rappresenta dunque un target dell’azione di marketing territoriale.</a:t>
            </a:r>
          </a:p>
        </p:txBody>
      </p:sp>
      <p:sp>
        <p:nvSpPr>
          <p:cNvPr id="268" name="Shape 268"/>
          <p:cNvSpPr/>
          <p:nvPr/>
        </p:nvSpPr>
        <p:spPr>
          <a:xfrm>
            <a:off x="357187" y="277365"/>
            <a:ext cx="84296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La competizione territoriale attraverso gli eventi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/>
        </p:nvSpPr>
        <p:spPr>
          <a:xfrm>
            <a:off x="513481" y="1786509"/>
            <a:ext cx="8117038" cy="3581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r>
              <a:rPr sz="2200">
                <a:latin typeface="Avenir Book"/>
                <a:ea typeface="Avenir Book"/>
                <a:cs typeface="Avenir Book"/>
                <a:sym typeface="Avenir Book"/>
              </a:rPr>
              <a:t>Nel caso di eventi a matrice interna, il territorio compete, insieme con coloro che ne sono diretti organizzatori, con altri contesti geografici ove sono proposti eventi simili, o comunque rivolti allo stesso tipo di domanda.</a:t>
            </a:r>
          </a:p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endParaRPr sz="2200">
              <a:latin typeface="Avenir Book"/>
              <a:ea typeface="Avenir Book"/>
              <a:cs typeface="Avenir Book"/>
              <a:sym typeface="Avenir Book"/>
            </a:endParaRPr>
          </a:p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r>
              <a:rPr sz="2200">
                <a:latin typeface="Avenir Book"/>
                <a:ea typeface="Avenir Book"/>
                <a:cs typeface="Avenir Book"/>
                <a:sym typeface="Avenir Book"/>
              </a:rPr>
              <a:t>Questi eventi sono dunque, a tutti gli effetti, una componente del sistema di offerta territoriale rivolta ad una certa domanda, in competizione diretta con i sistemi di offerta di altre aree geografiche.</a:t>
            </a:r>
          </a:p>
        </p:txBody>
      </p:sp>
      <p:sp>
        <p:nvSpPr>
          <p:cNvPr id="271" name="Shape 271"/>
          <p:cNvSpPr/>
          <p:nvPr/>
        </p:nvSpPr>
        <p:spPr>
          <a:xfrm>
            <a:off x="357187" y="277365"/>
            <a:ext cx="84296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La competizione territoriale attraverso gli eventi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/>
        </p:nvSpPr>
        <p:spPr>
          <a:xfrm>
            <a:off x="603250" y="1626716"/>
            <a:ext cx="739775" cy="309564"/>
          </a:xfrm>
          <a:prstGeom prst="rightArrow">
            <a:avLst>
              <a:gd name="adj1" fmla="val 50000"/>
              <a:gd name="adj2" fmla="val 50008"/>
            </a:avLst>
          </a:prstGeom>
          <a:gradFill>
            <a:gsLst>
              <a:gs pos="0">
                <a:srgbClr val="EAF2FE"/>
              </a:gs>
              <a:gs pos="64999">
                <a:srgbClr val="CCDEFB"/>
              </a:gs>
              <a:gs pos="100000">
                <a:srgbClr val="B6D2FA"/>
              </a:gs>
            </a:gsLst>
            <a:lin ang="5400000"/>
          </a:gradFill>
          <a:ln>
            <a:solidFill>
              <a:srgbClr val="7B9ABF"/>
            </a:solidFill>
            <a:round/>
          </a:ln>
          <a:effectLst>
            <a:outerShdw blurRad="63500" dist="20000" dir="5400000" rotWithShape="0">
              <a:srgbClr val="000000">
                <a:alpha val="37998"/>
              </a:srgbClr>
            </a:outerShdw>
          </a:effectLst>
        </p:spPr>
        <p:txBody>
          <a:bodyPr lIns="0" tIns="0" rIns="0" bIns="0" anchor="ctr"/>
          <a:lstStyle/>
          <a:p>
            <a:pPr lvl="0" algn="ctr" defTabSz="457200">
              <a:defRPr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1482725" y="1628304"/>
            <a:ext cx="2803525" cy="72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lvl="0"/>
            <a:r>
              <a:t>Il ruolo degli eventi per lo sviluppo territoriale</a:t>
            </a:r>
          </a:p>
        </p:txBody>
      </p:sp>
      <p:sp>
        <p:nvSpPr>
          <p:cNvPr id="217" name="Shape 217"/>
          <p:cNvSpPr/>
          <p:nvPr/>
        </p:nvSpPr>
        <p:spPr>
          <a:xfrm>
            <a:off x="5003800" y="1626716"/>
            <a:ext cx="739775" cy="309564"/>
          </a:xfrm>
          <a:prstGeom prst="rightArrow">
            <a:avLst>
              <a:gd name="adj1" fmla="val 50000"/>
              <a:gd name="adj2" fmla="val 50008"/>
            </a:avLst>
          </a:prstGeom>
          <a:gradFill>
            <a:gsLst>
              <a:gs pos="0">
                <a:srgbClr val="FFFBDD"/>
              </a:gs>
              <a:gs pos="64999">
                <a:srgbClr val="FFF4AC"/>
              </a:gs>
              <a:gs pos="100000">
                <a:srgbClr val="FFF287"/>
              </a:gs>
            </a:gsLst>
            <a:lin ang="5400000"/>
          </a:gradFill>
          <a:ln>
            <a:solidFill>
              <a:srgbClr val="E6BA23"/>
            </a:solidFill>
            <a:round/>
          </a:ln>
          <a:effectLst>
            <a:outerShdw blurRad="63500" dist="20000" dir="5400000" rotWithShape="0">
              <a:srgbClr val="000000">
                <a:alpha val="37998"/>
              </a:srgbClr>
            </a:outerShdw>
          </a:effectLst>
        </p:spPr>
        <p:txBody>
          <a:bodyPr lIns="0" tIns="0" rIns="0" bIns="0" anchor="ctr"/>
          <a:lstStyle/>
          <a:p>
            <a:pPr lvl="0" algn="ctr" defTabSz="457200">
              <a:defRPr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5883275" y="1626716"/>
            <a:ext cx="2686050" cy="3901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457200"/>
            <a:r>
              <a:rPr>
                <a:latin typeface="Avenir Next"/>
                <a:ea typeface="Avenir Next"/>
                <a:cs typeface="Avenir Next"/>
                <a:sym typeface="Avenir Next"/>
              </a:rPr>
              <a:t>Cosa sono gli eventi e come possono essere classificati?</a:t>
            </a:r>
          </a:p>
          <a:p>
            <a:pPr lvl="0" defTabSz="457200"/>
            <a:endParaRPr>
              <a:latin typeface="Avenir Next"/>
              <a:ea typeface="Avenir Next"/>
              <a:cs typeface="Avenir Next"/>
              <a:sym typeface="Avenir Next"/>
            </a:endParaRPr>
          </a:p>
          <a:p>
            <a:pPr lvl="0" defTabSz="457200"/>
            <a:r>
              <a:rPr>
                <a:latin typeface="Avenir Next"/>
                <a:ea typeface="Avenir Next"/>
                <a:cs typeface="Avenir Next"/>
                <a:sym typeface="Avenir Next"/>
              </a:rPr>
              <a:t>Perché sono importanti?</a:t>
            </a:r>
          </a:p>
          <a:p>
            <a:pPr lvl="0" defTabSz="457200"/>
            <a:endParaRPr>
              <a:latin typeface="Avenir Next"/>
              <a:ea typeface="Avenir Next"/>
              <a:cs typeface="Avenir Next"/>
              <a:sym typeface="Avenir Next"/>
            </a:endParaRPr>
          </a:p>
          <a:p>
            <a:pPr lvl="0" defTabSz="457200"/>
            <a:r>
              <a:rPr>
                <a:latin typeface="Avenir Next"/>
                <a:ea typeface="Avenir Next"/>
                <a:cs typeface="Avenir Next"/>
                <a:sym typeface="Avenir Next"/>
              </a:rPr>
              <a:t>Quale è il contributo che può derivarne per l’industria italiana?</a:t>
            </a:r>
          </a:p>
          <a:p>
            <a:pPr lvl="0" defTabSz="457200"/>
            <a:endParaRPr>
              <a:latin typeface="Avenir Next"/>
              <a:ea typeface="Avenir Next"/>
              <a:cs typeface="Avenir Next"/>
              <a:sym typeface="Avenir Next"/>
            </a:endParaRPr>
          </a:p>
          <a:p>
            <a:pPr lvl="0" defTabSz="457200"/>
            <a:r>
              <a:rPr>
                <a:latin typeface="Avenir Next"/>
                <a:ea typeface="Avenir Next"/>
                <a:cs typeface="Avenir Next"/>
                <a:sym typeface="Avenir Next"/>
              </a:rPr>
              <a:t>La grande opportunità di Expo 2015</a:t>
            </a:r>
          </a:p>
        </p:txBody>
      </p:sp>
      <p:sp>
        <p:nvSpPr>
          <p:cNvPr id="219" name="Shape 219"/>
          <p:cNvSpPr/>
          <p:nvPr/>
        </p:nvSpPr>
        <p:spPr>
          <a:xfrm>
            <a:off x="6553200" y="6356350"/>
            <a:ext cx="2133600" cy="269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457200">
              <a:defRPr sz="12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/>
            </a:pPr>
            <a:r>
              <a:rPr sz="1200"/>
              <a:t>2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/>
        </p:nvSpPr>
        <p:spPr>
          <a:xfrm>
            <a:off x="513481" y="1786509"/>
            <a:ext cx="8117038" cy="3947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>
              <a:lnSpc>
                <a:spcPct val="90000"/>
              </a:lnSpc>
              <a:spcBef>
                <a:spcPts val="1400"/>
              </a:spcBef>
            </a:pPr>
            <a:r>
              <a:rPr sz="2200">
                <a:latin typeface="Avenir Book"/>
                <a:ea typeface="Avenir Book"/>
                <a:cs typeface="Avenir Book"/>
                <a:sym typeface="Avenir Book"/>
              </a:rPr>
              <a:t>Un grande evento ha tre funzioni rilevanti per il marketing del territorio ospitante:</a:t>
            </a:r>
          </a:p>
          <a:p>
            <a:pPr marL="748631" lvl="0" indent="-367631">
              <a:lnSpc>
                <a:spcPct val="90000"/>
              </a:lnSpc>
              <a:spcBef>
                <a:spcPts val="1400"/>
              </a:spcBef>
              <a:buSzPct val="100000"/>
              <a:buAutoNum type="alphaLcParenR"/>
            </a:pPr>
            <a:r>
              <a:rPr sz="2200">
                <a:latin typeface="Avenir Book"/>
                <a:ea typeface="Avenir Book"/>
                <a:cs typeface="Avenir Book"/>
                <a:sym typeface="Avenir Book"/>
              </a:rPr>
              <a:t>È un fulcro dell’offerta territoriale per determinati segmenti di domanda turistica;</a:t>
            </a:r>
          </a:p>
          <a:p>
            <a:pPr marL="748631" lvl="0" indent="-367631">
              <a:lnSpc>
                <a:spcPct val="90000"/>
              </a:lnSpc>
              <a:spcBef>
                <a:spcPts val="1400"/>
              </a:spcBef>
              <a:buSzPct val="100000"/>
              <a:buAutoNum type="alphaLcParenR"/>
            </a:pPr>
            <a:r>
              <a:rPr sz="2200">
                <a:latin typeface="Avenir Book"/>
                <a:ea typeface="Avenir Book"/>
                <a:cs typeface="Avenir Book"/>
                <a:sym typeface="Avenir Book"/>
              </a:rPr>
              <a:t>È un veicolo o un contenuto della comunicazione del territorio;</a:t>
            </a:r>
          </a:p>
          <a:p>
            <a:pPr marL="748631" lvl="0" indent="-367631">
              <a:lnSpc>
                <a:spcPct val="90000"/>
              </a:lnSpc>
              <a:spcBef>
                <a:spcPts val="1400"/>
              </a:spcBef>
              <a:buSzPct val="100000"/>
              <a:buAutoNum type="alphaLcParenR"/>
            </a:pPr>
            <a:r>
              <a:rPr sz="2200">
                <a:latin typeface="Avenir Book"/>
                <a:ea typeface="Avenir Book"/>
                <a:cs typeface="Avenir Book"/>
                <a:sym typeface="Avenir Book"/>
              </a:rPr>
              <a:t>È un significativo fattore di posizionamento del territorio.</a:t>
            </a:r>
          </a:p>
          <a:p>
            <a:pPr marL="748631" lvl="0" indent="-367631">
              <a:lnSpc>
                <a:spcPct val="90000"/>
              </a:lnSpc>
              <a:spcBef>
                <a:spcPts val="1400"/>
              </a:spcBef>
              <a:buSzPct val="100000"/>
              <a:buAutoNum type="alphaLcParenR"/>
            </a:pPr>
            <a:r>
              <a:rPr sz="2200">
                <a:latin typeface="Avenir Book"/>
                <a:ea typeface="Avenir Book"/>
                <a:cs typeface="Avenir Book"/>
                <a:sym typeface="Avenir Book"/>
              </a:rPr>
              <a:t>Rappresenta anche una leva per attrarre investitori, imprese e soggetti portatori di particolari competenze.</a:t>
            </a:r>
          </a:p>
        </p:txBody>
      </p:sp>
      <p:sp>
        <p:nvSpPr>
          <p:cNvPr id="274" name="Shape 274"/>
          <p:cNvSpPr/>
          <p:nvPr/>
        </p:nvSpPr>
        <p:spPr>
          <a:xfrm>
            <a:off x="357187" y="277365"/>
            <a:ext cx="84296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Principi guida per gli eventi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Expo2015.png" descr="Expo2015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7037" y="2390775"/>
            <a:ext cx="8229601" cy="2944813"/>
          </a:xfrm>
          <a:prstGeom prst="rect">
            <a:avLst/>
          </a:prstGeom>
          <a:ln w="12700">
            <a:miter lim="400000"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20142407141712.png" descr="2014240714171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9397" y="1319548"/>
            <a:ext cx="8183021" cy="4080791"/>
          </a:xfrm>
          <a:prstGeom prst="rect">
            <a:avLst/>
          </a:prstGeom>
          <a:ln w="12700">
            <a:miter lim="400000"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/>
        </p:nvSpPr>
        <p:spPr>
          <a:xfrm>
            <a:off x="881855" y="1889761"/>
            <a:ext cx="7380290" cy="3078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r>
              <a:rPr sz="2200">
                <a:latin typeface="Avenir Book"/>
                <a:ea typeface="Avenir Book"/>
                <a:cs typeface="Avenir Book"/>
                <a:sym typeface="Avenir Book"/>
              </a:rPr>
              <a:t>Le Expo servono a uno scambio culturale fra i popoli.</a:t>
            </a:r>
          </a:p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r>
              <a:rPr sz="2200">
                <a:latin typeface="Avenir Book"/>
                <a:ea typeface="Avenir Book"/>
                <a:cs typeface="Avenir Book"/>
                <a:sym typeface="Avenir Book"/>
              </a:rPr>
              <a:t>Sono il più grosso fra i veicoli per realizzare tale scambio.</a:t>
            </a:r>
          </a:p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r>
              <a:rPr sz="2200">
                <a:latin typeface="Avenir Book"/>
                <a:ea typeface="Avenir Book"/>
                <a:cs typeface="Avenir Book"/>
                <a:sym typeface="Avenir Book"/>
              </a:rPr>
              <a:t>Si tengono ogni 5 anni</a:t>
            </a:r>
          </a:p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r>
              <a:rPr sz="2200">
                <a:latin typeface="Avenir Book"/>
                <a:ea typeface="Avenir Book"/>
                <a:cs typeface="Avenir Book"/>
                <a:sym typeface="Avenir Book"/>
              </a:rPr>
              <a:t>Tengono aperto per sei mesi un grande spazio espositivo dove i paesi partecipanti costruiscono un proprio padiglione e illustrano il tema dell’expo.</a:t>
            </a:r>
          </a:p>
        </p:txBody>
      </p:sp>
      <p:sp>
        <p:nvSpPr>
          <p:cNvPr id="281" name="Shape 281"/>
          <p:cNvSpPr/>
          <p:nvPr/>
        </p:nvSpPr>
        <p:spPr>
          <a:xfrm>
            <a:off x="357187" y="277365"/>
            <a:ext cx="84296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A cosa servono le Expo?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index.jpg" descr="index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531937"/>
            <a:ext cx="2286000" cy="175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parmigiano.jpg" descr="parmigiano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91112" y="3521075"/>
            <a:ext cx="2962276" cy="1543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aceto.jpg" descr="aceto.jpg"/>
          <p:cNvPicPr/>
          <p:nvPr/>
        </p:nvPicPr>
        <p:blipFill>
          <a:blip r:embed="rId6">
            <a:extLst/>
          </a:blip>
          <a:srcRect r="18707"/>
          <a:stretch>
            <a:fillRect/>
          </a:stretch>
        </p:blipFill>
        <p:spPr>
          <a:xfrm>
            <a:off x="7710487" y="4412109"/>
            <a:ext cx="1314451" cy="161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pane altamura.jpg" descr="pane altamura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3789362"/>
            <a:ext cx="2514600" cy="1819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albero-crudo-san-daniele.png" descr="albero-crudo-san-daniele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936875" y="3217862"/>
            <a:ext cx="2062163" cy="3201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Gorgonzola.jpeg" descr="Gorgonzola.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125787" y="1417637"/>
            <a:ext cx="2400301" cy="1800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10411156.jpg" descr="10411156.jp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434262" y="1428750"/>
            <a:ext cx="1590676" cy="1789113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Shape 290"/>
          <p:cNvSpPr/>
          <p:nvPr/>
        </p:nvSpPr>
        <p:spPr>
          <a:xfrm>
            <a:off x="357187" y="277365"/>
            <a:ext cx="84296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I presupposti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/>
        </p:nvSpPr>
        <p:spPr>
          <a:xfrm>
            <a:off x="881855" y="1893000"/>
            <a:ext cx="7380290" cy="3261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r>
              <a:rPr sz="2200">
                <a:latin typeface="Avenir Book"/>
                <a:ea typeface="Avenir Book"/>
                <a:cs typeface="Avenir Book"/>
                <a:sym typeface="Avenir Book"/>
              </a:rPr>
              <a:t>L’Italia esprime un lungo elenco di prodotti e località.</a:t>
            </a:r>
          </a:p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endParaRPr sz="2200">
              <a:latin typeface="Avenir Book"/>
              <a:ea typeface="Avenir Book"/>
              <a:cs typeface="Avenir Book"/>
              <a:sym typeface="Avenir Book"/>
            </a:endParaRPr>
          </a:p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r>
              <a:rPr sz="2200">
                <a:latin typeface="Avenir Book"/>
                <a:ea typeface="Avenir Book"/>
                <a:cs typeface="Avenir Book"/>
                <a:sym typeface="Avenir Book"/>
              </a:rPr>
              <a:t>E’ un binomio vecchio come il mondo ma che richiede di essere rinnovato e rafforzato.</a:t>
            </a:r>
          </a:p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endParaRPr sz="2200">
              <a:latin typeface="Avenir Book"/>
              <a:ea typeface="Avenir Book"/>
              <a:cs typeface="Avenir Book"/>
              <a:sym typeface="Avenir Book"/>
            </a:endParaRPr>
          </a:p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r>
              <a:rPr sz="2200">
                <a:latin typeface="Avenir Book"/>
                <a:ea typeface="Avenir Book"/>
                <a:cs typeface="Avenir Book"/>
                <a:sym typeface="Avenir Book"/>
              </a:rPr>
              <a:t>Un binomio che rappresenta un territorio e “il prodotto agroalimentare” ad esso correlato.</a:t>
            </a:r>
          </a:p>
        </p:txBody>
      </p:sp>
      <p:sp>
        <p:nvSpPr>
          <p:cNvPr id="293" name="Shape 293"/>
          <p:cNvSpPr/>
          <p:nvPr/>
        </p:nvSpPr>
        <p:spPr>
          <a:xfrm>
            <a:off x="357187" y="277365"/>
            <a:ext cx="84296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Il rapporto “brand - land”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8445414_orig.jpg" descr="8445414_orig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13159" y="2174165"/>
            <a:ext cx="5317679" cy="3398296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Shape 296"/>
          <p:cNvSpPr/>
          <p:nvPr/>
        </p:nvSpPr>
        <p:spPr>
          <a:xfrm>
            <a:off x="2111820" y="1257300"/>
            <a:ext cx="4920359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 i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 i="0"/>
            </a:pPr>
            <a:r>
              <a:rPr sz="2500" b="1" i="1"/>
              <a:t>264 prodotti DOC, DOCG, IGT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530fe1ac4d943.jpg" descr="530fe1ac4d943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09689" y="1339849"/>
            <a:ext cx="6324622" cy="4744245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Shape 299"/>
          <p:cNvSpPr/>
          <p:nvPr/>
        </p:nvSpPr>
        <p:spPr>
          <a:xfrm>
            <a:off x="2111820" y="889793"/>
            <a:ext cx="4920359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 i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 i="0"/>
            </a:pPr>
            <a:r>
              <a:rPr sz="2500" b="1" i="1"/>
              <a:t>264 prodotti DOC, DOCG, IGT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/>
        </p:nvSpPr>
        <p:spPr>
          <a:xfrm>
            <a:off x="4559002" y="1981900"/>
            <a:ext cx="4205338" cy="3398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indent="228600" algn="ctr">
              <a:lnSpc>
                <a:spcPct val="90000"/>
              </a:lnSpc>
              <a:spcBef>
                <a:spcPts val="1400"/>
              </a:spcBef>
            </a:pPr>
            <a:r>
              <a:rPr sz="2200">
                <a:latin typeface="Avenir Book"/>
                <a:ea typeface="Avenir Book"/>
                <a:cs typeface="Avenir Book"/>
                <a:sym typeface="Avenir Book"/>
              </a:rPr>
              <a:t>L’agroalimentare “Made in Italy” è un enorme serbatoio di storia, tradizioni e gusto che tuttavia non sempre siamo stati in grado di valorizzare.</a:t>
            </a:r>
          </a:p>
          <a:p>
            <a:pPr lvl="0" indent="228600" algn="ctr">
              <a:lnSpc>
                <a:spcPct val="90000"/>
              </a:lnSpc>
              <a:spcBef>
                <a:spcPts val="1400"/>
              </a:spcBef>
            </a:pPr>
            <a:r>
              <a:rPr sz="2200">
                <a:latin typeface="Avenir Book"/>
                <a:ea typeface="Avenir Book"/>
                <a:cs typeface="Avenir Book"/>
                <a:sym typeface="Avenir Book"/>
              </a:rPr>
              <a:t>Un grande patrimonio che  ancora un elevato potenziale da esprimere.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36" y="1981900"/>
            <a:ext cx="4356100" cy="2819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etichette.jpg" descr="etichett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6087" y="1051371"/>
            <a:ext cx="3303289" cy="4793358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Shape 305"/>
          <p:cNvSpPr/>
          <p:nvPr/>
        </p:nvSpPr>
        <p:spPr>
          <a:xfrm>
            <a:off x="3936701" y="1177176"/>
            <a:ext cx="4941741" cy="5120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I prodotti agroalimentari sono di alta qualità e pregio, ma li vendiamo male… </a:t>
            </a:r>
          </a:p>
          <a:p>
            <a:pPr marL="320040" lvl="0" indent="-9144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endParaRPr sz="800" dirty="0">
              <a:latin typeface="Avenir Book"/>
              <a:ea typeface="Avenir Book"/>
              <a:cs typeface="Avenir Book"/>
              <a:sym typeface="Avenir Book"/>
            </a:endParaRPr>
          </a:p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E’ anche per questo che tante imitazioni trovano mercato: perché al consumatore manca la conoscenza del prodotto.</a:t>
            </a:r>
          </a:p>
          <a:p>
            <a:pPr marL="320040" lvl="0" indent="-9144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endParaRPr sz="800" dirty="0">
              <a:latin typeface="Avenir Book"/>
              <a:ea typeface="Avenir Book"/>
              <a:cs typeface="Avenir Book"/>
              <a:sym typeface="Avenir Book"/>
            </a:endParaRPr>
          </a:p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L’Expo rappresenta un momento importante per conoscere le culture agricole e alimentari degli altri Paesi, ma anche per diffondere ulteriormente i valori dell’agricoltura e dell’alimentare italiani.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fiere_eventi.jpg" descr="fiere_eventi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2276475"/>
            <a:ext cx="9072563" cy="2736850"/>
          </a:xfrm>
          <a:prstGeom prst="rect">
            <a:avLst/>
          </a:prstGeom>
          <a:ln w="12700">
            <a:miter lim="400000"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mercati-frutta-verdura.jpg" descr="mercati-frutta-verdura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46574" y="2021681"/>
            <a:ext cx="4556126" cy="2852738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Shape 308"/>
          <p:cNvSpPr/>
          <p:nvPr/>
        </p:nvSpPr>
        <p:spPr>
          <a:xfrm>
            <a:off x="190201" y="1930662"/>
            <a:ext cx="3888335" cy="3577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Si calcola che 1,2 miliardi di persone ogni anno acquistano un prodotto agroalimentare made in Italy.</a:t>
            </a:r>
          </a:p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Ben 720 milioni di questi sono acquirenti fidelizzati.</a:t>
            </a:r>
          </a:p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r>
              <a:rPr sz="2000" dirty="0">
                <a:latin typeface="Avenir Book"/>
                <a:ea typeface="Avenir Book"/>
                <a:cs typeface="Avenir Book"/>
                <a:sym typeface="Avenir Book"/>
              </a:rPr>
              <a:t>Ogni anno gli italiani spendono in media 216 miliardi di euro per alimenti e bevande.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/>
        </p:nvSpPr>
        <p:spPr>
          <a:xfrm>
            <a:off x="881855" y="1893000"/>
            <a:ext cx="7380290" cy="3627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r>
              <a:rPr sz="2200">
                <a:latin typeface="Avenir Book"/>
                <a:ea typeface="Avenir Book"/>
                <a:cs typeface="Avenir Book"/>
                <a:sym typeface="Avenir Book"/>
              </a:rPr>
              <a:t> I ricavi da vendita dei biglietti</a:t>
            </a:r>
          </a:p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endParaRPr sz="2200">
              <a:latin typeface="Avenir Book"/>
              <a:ea typeface="Avenir Book"/>
              <a:cs typeface="Avenir Book"/>
              <a:sym typeface="Avenir Book"/>
            </a:endParaRPr>
          </a:p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r>
              <a:rPr sz="2200">
                <a:latin typeface="Avenir Book"/>
                <a:ea typeface="Avenir Book"/>
                <a:cs typeface="Avenir Book"/>
                <a:sym typeface="Avenir Book"/>
              </a:rPr>
              <a:t>Le sponsorizzazioni di società private</a:t>
            </a:r>
          </a:p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endParaRPr sz="2200">
              <a:latin typeface="Avenir Book"/>
              <a:ea typeface="Avenir Book"/>
              <a:cs typeface="Avenir Book"/>
              <a:sym typeface="Avenir Book"/>
            </a:endParaRPr>
          </a:p>
          <a:p>
            <a:pPr marL="457200" lvl="0" indent="-228600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r>
              <a:rPr sz="2200">
                <a:latin typeface="Avenir Book"/>
                <a:ea typeface="Avenir Book"/>
                <a:cs typeface="Avenir Book"/>
                <a:sym typeface="Avenir Book"/>
              </a:rPr>
              <a:t>I ricavi “invisibili”….</a:t>
            </a:r>
          </a:p>
          <a:p>
            <a:pPr marL="990600" lvl="8" indent="-228600">
              <a:lnSpc>
                <a:spcPct val="90000"/>
              </a:lnSpc>
              <a:spcBef>
                <a:spcPts val="1400"/>
              </a:spcBef>
              <a:buSzPct val="60000"/>
              <a:buChar char="❖"/>
            </a:pPr>
            <a:r>
              <a:rPr sz="2200">
                <a:latin typeface="Avenir Book"/>
                <a:ea typeface="Avenir Book"/>
                <a:cs typeface="Avenir Book"/>
                <a:sym typeface="Avenir Book"/>
              </a:rPr>
              <a:t>Il ritorno di marchio</a:t>
            </a:r>
          </a:p>
          <a:p>
            <a:pPr marL="990600" lvl="8" indent="-228600">
              <a:lnSpc>
                <a:spcPct val="90000"/>
              </a:lnSpc>
              <a:spcBef>
                <a:spcPts val="1400"/>
              </a:spcBef>
              <a:buSzPct val="60000"/>
              <a:buChar char="❖"/>
            </a:pPr>
            <a:r>
              <a:rPr sz="2200">
                <a:latin typeface="Avenir Book"/>
                <a:ea typeface="Avenir Book"/>
                <a:cs typeface="Avenir Book"/>
                <a:sym typeface="Avenir Book"/>
              </a:rPr>
              <a:t>I flussi turistici</a:t>
            </a:r>
          </a:p>
        </p:txBody>
      </p:sp>
      <p:sp>
        <p:nvSpPr>
          <p:cNvPr id="311" name="Shape 311"/>
          <p:cNvSpPr/>
          <p:nvPr/>
        </p:nvSpPr>
        <p:spPr>
          <a:xfrm>
            <a:off x="357187" y="277365"/>
            <a:ext cx="84296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I ritorni dell’Expo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MARCHIO2IT-765798.jpg" descr="MARCHIO2IT-765798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95500" y="3400425"/>
            <a:ext cx="3949700" cy="290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logo ITALIA-thumb.jpg" descr="logo ITALIA-thumb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5325" y="1719262"/>
            <a:ext cx="3124200" cy="1860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magic-italy-italia.png" descr="magic-italy-italia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284787" y="1557337"/>
            <a:ext cx="3124201" cy="2352676"/>
          </a:xfrm>
          <a:prstGeom prst="rect">
            <a:avLst/>
          </a:prstGeom>
          <a:ln w="12700">
            <a:miter lim="400000"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881855" y="2247901"/>
            <a:ext cx="7380290" cy="2362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57200" lvl="0" indent="-228600">
              <a:lnSpc>
                <a:spcPct val="200000"/>
              </a:lnSpc>
              <a:spcBef>
                <a:spcPts val="1400"/>
              </a:spcBef>
              <a:buSzPct val="100000"/>
              <a:buChar char="•"/>
            </a:pPr>
            <a:r>
              <a:rPr sz="2200">
                <a:latin typeface="Avenir Book"/>
                <a:ea typeface="Avenir Book"/>
                <a:cs typeface="Avenir Book"/>
                <a:sym typeface="Avenir Book"/>
              </a:rPr>
              <a:t>Miglioramento della reputazione del “prodotto” Italia</a:t>
            </a:r>
          </a:p>
          <a:p>
            <a:pPr marL="457200" lvl="0" indent="-228600">
              <a:lnSpc>
                <a:spcPct val="200000"/>
              </a:lnSpc>
              <a:spcBef>
                <a:spcPts val="1400"/>
              </a:spcBef>
              <a:buSzPct val="100000"/>
              <a:buChar char="•"/>
            </a:pPr>
            <a:r>
              <a:rPr sz="2200">
                <a:latin typeface="Avenir Book"/>
                <a:ea typeface="Avenir Book"/>
                <a:cs typeface="Avenir Book"/>
                <a:sym typeface="Avenir Book"/>
              </a:rPr>
              <a:t>Miglioramento della reputazione dei singoli paesi </a:t>
            </a:r>
          </a:p>
          <a:p>
            <a:pPr marL="457200" lvl="0" indent="-228600">
              <a:lnSpc>
                <a:spcPct val="200000"/>
              </a:lnSpc>
              <a:spcBef>
                <a:spcPts val="1400"/>
              </a:spcBef>
              <a:buSzPct val="100000"/>
              <a:buChar char="•"/>
            </a:pPr>
            <a:r>
              <a:rPr sz="2200">
                <a:latin typeface="Avenir Book"/>
                <a:ea typeface="Avenir Book"/>
                <a:cs typeface="Avenir Book"/>
                <a:sym typeface="Avenir Book"/>
              </a:rPr>
              <a:t>Ritorno difficile da quantificare, almeno nell’immediato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turista.jpg" descr="turista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57487" y="1417637"/>
            <a:ext cx="4298951" cy="4525963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Shape 320"/>
          <p:cNvSpPr/>
          <p:nvPr/>
        </p:nvSpPr>
        <p:spPr>
          <a:xfrm>
            <a:off x="357187" y="277365"/>
            <a:ext cx="84296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Flussi turistici in arrivo…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paesi-partecipanti-ad-expo-2015.jpg" descr="paesi-partecipanti-ad-expo-2015.jpeg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2337" y="1341437"/>
            <a:ext cx="7299326" cy="4468813"/>
          </a:xfrm>
          <a:prstGeom prst="rect">
            <a:avLst/>
          </a:prstGeom>
          <a:ln w="12700">
            <a:miter lim="400000"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Expo-Milano-2015.png" descr="Expo-Milano-2015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1075" y="1236885"/>
            <a:ext cx="7181850" cy="4573589"/>
          </a:xfrm>
          <a:prstGeom prst="rect">
            <a:avLst/>
          </a:prstGeom>
          <a:ln w="12700">
            <a:miter lim="400000"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EXPO2015_Infographic_ITA.jpg" descr="EXPO2015_Infographic_ITA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7437" y="1401762"/>
            <a:ext cx="6969126" cy="4281488"/>
          </a:xfrm>
          <a:prstGeom prst="rect">
            <a:avLst/>
          </a:prstGeom>
          <a:ln w="12700">
            <a:miter lim="400000"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2013_news_011.jpg" descr="2013_news_011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92250" y="1744662"/>
            <a:ext cx="6118225" cy="4083051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Shape 329"/>
          <p:cNvSpPr/>
          <p:nvPr/>
        </p:nvSpPr>
        <p:spPr>
          <a:xfrm>
            <a:off x="357187" y="277365"/>
            <a:ext cx="84296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Una grande opportunità per l’agroalimentare italiano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7250" y="1681162"/>
            <a:ext cx="7429500" cy="4227513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Shape 332"/>
          <p:cNvSpPr/>
          <p:nvPr/>
        </p:nvSpPr>
        <p:spPr>
          <a:xfrm>
            <a:off x="357187" y="277365"/>
            <a:ext cx="84296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Un’opportunità per i prodotti tipici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/>
        </p:nvSpPr>
        <p:spPr>
          <a:xfrm>
            <a:off x="671785" y="1792560"/>
            <a:ext cx="7800430" cy="3764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r>
              <a:rPr sz="2200" dirty="0">
                <a:latin typeface="Avenir Book"/>
                <a:ea typeface="Avenir Book"/>
                <a:cs typeface="Avenir Book"/>
                <a:sym typeface="Avenir Book"/>
              </a:rPr>
              <a:t>Sono manifestazioni di contenuto culturale, economico, istituzionale, sportivo, ricreativo, folkloristico, scientifico ecc.</a:t>
            </a:r>
          </a:p>
          <a:p>
            <a:pPr marL="228600" lvl="0" indent="-228600" algn="just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r>
              <a:rPr sz="2200" dirty="0">
                <a:latin typeface="Avenir Book"/>
                <a:ea typeface="Avenir Book"/>
                <a:cs typeface="Avenir Book"/>
                <a:sym typeface="Avenir Book"/>
              </a:rPr>
              <a:t>Sono rivolte ad un pubblico ampio</a:t>
            </a:r>
          </a:p>
          <a:p>
            <a:pPr marL="228600" lvl="0" indent="-228600" algn="just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r>
              <a:rPr sz="2200" dirty="0">
                <a:latin typeface="Avenir Book"/>
                <a:ea typeface="Avenir Book"/>
                <a:cs typeface="Avenir Book"/>
                <a:sym typeface="Avenir Book"/>
              </a:rPr>
              <a:t>Hanno durata relativamente lunga e sono ripetuti ad intervalli temporali più o meno ampi ma tendenzialmente regolari</a:t>
            </a:r>
          </a:p>
          <a:p>
            <a:pPr marL="228600" lvl="0" indent="-228600" algn="just">
              <a:lnSpc>
                <a:spcPct val="90000"/>
              </a:lnSpc>
              <a:spcBef>
                <a:spcPts val="1400"/>
              </a:spcBef>
              <a:buSzPct val="100000"/>
              <a:buChar char="•"/>
            </a:pPr>
            <a:r>
              <a:rPr sz="2200" dirty="0">
                <a:latin typeface="Avenir Book"/>
                <a:ea typeface="Avenir Book"/>
                <a:cs typeface="Avenir Book"/>
                <a:sym typeface="Avenir Book"/>
              </a:rPr>
              <a:t>Possono generare diverse “esternalità”, peraltro non solo positive, nel contesto territoriale che li ospita.</a:t>
            </a:r>
          </a:p>
        </p:txBody>
      </p:sp>
      <p:sp>
        <p:nvSpPr>
          <p:cNvPr id="224" name="Shape 224"/>
          <p:cNvSpPr/>
          <p:nvPr/>
        </p:nvSpPr>
        <p:spPr>
          <a:xfrm>
            <a:off x="357187" y="277365"/>
            <a:ext cx="84296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Definizione di grandi eventi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/>
        </p:nvSpPr>
        <p:spPr>
          <a:xfrm>
            <a:off x="1020762" y="1143707"/>
            <a:ext cx="7102476" cy="4828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 defTabSz="457200">
              <a:spcBef>
                <a:spcPts val="500"/>
              </a:spcBef>
            </a:pPr>
            <a:r>
              <a:rPr sz="2400">
                <a:latin typeface="Avenir Book"/>
                <a:ea typeface="Avenir Book"/>
                <a:cs typeface="Avenir Book"/>
                <a:sym typeface="Avenir Book"/>
              </a:rPr>
              <a:t>Prof. Oronzo Trio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0" algn="ctr" defTabSz="457200">
              <a:spcBef>
                <a:spcPts val="500"/>
              </a:spcBef>
            </a:pPr>
            <a:r>
              <a:rPr sz="2200">
                <a:latin typeface="Avenir Book"/>
                <a:ea typeface="Avenir Book"/>
                <a:cs typeface="Avenir Book"/>
                <a:sym typeface="Avenir Book"/>
              </a:rPr>
              <a:t>Università del Salento </a:t>
            </a:r>
            <a:br>
              <a:rPr sz="2200">
                <a:latin typeface="Avenir Book"/>
                <a:ea typeface="Avenir Book"/>
                <a:cs typeface="Avenir Book"/>
                <a:sym typeface="Avenir Book"/>
              </a:rPr>
            </a:br>
            <a:endParaRPr sz="2200">
              <a:latin typeface="Avenir Book"/>
              <a:ea typeface="Avenir Book"/>
              <a:cs typeface="Avenir Book"/>
              <a:sym typeface="Avenir Book"/>
            </a:endParaRPr>
          </a:p>
          <a:p>
            <a:pPr lvl="0" algn="ctr" defTabSz="457200">
              <a:spcBef>
                <a:spcPts val="500"/>
              </a:spcBef>
            </a:pPr>
            <a:endParaRPr sz="2200">
              <a:latin typeface="Avenir Book"/>
              <a:ea typeface="Avenir Book"/>
              <a:cs typeface="Avenir Book"/>
              <a:sym typeface="Avenir Book"/>
            </a:endParaRPr>
          </a:p>
          <a:p>
            <a:pPr lvl="0" algn="ctr" defTabSz="457200">
              <a:spcBef>
                <a:spcPts val="500"/>
              </a:spcBef>
            </a:pPr>
            <a:r>
              <a:rPr>
                <a:latin typeface="Avenir Book"/>
                <a:ea typeface="Avenir Book"/>
                <a:cs typeface="Avenir Book"/>
                <a:sym typeface="Avenir Book"/>
              </a:rPr>
              <a:t>Dipartimento di Scienze dell’Economia </a:t>
            </a:r>
            <a:br>
              <a:rPr>
                <a:latin typeface="Avenir Book"/>
                <a:ea typeface="Avenir Book"/>
                <a:cs typeface="Avenir Book"/>
                <a:sym typeface="Avenir Book"/>
              </a:rPr>
            </a:br>
            <a:r>
              <a:rPr>
                <a:latin typeface="Avenir Book"/>
                <a:ea typeface="Avenir Book"/>
                <a:cs typeface="Avenir Book"/>
                <a:sym typeface="Avenir Book"/>
              </a:rPr>
              <a:t>Via per Monteroni, Complesso Ecotekne, Lecce </a:t>
            </a:r>
            <a:br>
              <a:rPr>
                <a:latin typeface="Avenir Book"/>
                <a:ea typeface="Avenir Book"/>
                <a:cs typeface="Avenir Book"/>
                <a:sym typeface="Avenir Book"/>
              </a:rPr>
            </a:br>
            <a:r>
              <a:rPr>
                <a:latin typeface="Avenir Book"/>
                <a:ea typeface="Avenir Book"/>
                <a:cs typeface="Avenir Book"/>
                <a:sym typeface="Avenir Book"/>
              </a:rPr>
              <a:t>(tel. 0832 298744) </a:t>
            </a:r>
            <a:br>
              <a:rPr>
                <a:latin typeface="Avenir Book"/>
                <a:ea typeface="Avenir Book"/>
                <a:cs typeface="Avenir Book"/>
                <a:sym typeface="Avenir Book"/>
              </a:rPr>
            </a:br>
            <a:endParaRPr>
              <a:latin typeface="Avenir Book"/>
              <a:ea typeface="Avenir Book"/>
              <a:cs typeface="Avenir Book"/>
              <a:sym typeface="Avenir Book"/>
            </a:endParaRPr>
          </a:p>
          <a:p>
            <a:pPr lvl="0" algn="ctr" defTabSz="457200">
              <a:spcBef>
                <a:spcPts val="500"/>
              </a:spcBef>
            </a:pPr>
            <a:r>
              <a:rPr>
                <a:latin typeface="Avenir Book"/>
                <a:ea typeface="Avenir Book"/>
                <a:cs typeface="Avenir Book"/>
                <a:sym typeface="Avenir Book"/>
              </a:rPr>
              <a:t>e-mail: </a:t>
            </a:r>
            <a:r>
              <a:rPr>
                <a:latin typeface="Avenir Next"/>
                <a:ea typeface="Avenir Next"/>
                <a:cs typeface="Avenir Next"/>
                <a:sym typeface="Avenir Next"/>
                <a:hlinkClick r:id="rId4"/>
              </a:rPr>
              <a:t>oronzo.trio@unisalento.it</a:t>
            </a:r>
            <a:r>
              <a:rPr>
                <a:latin typeface="Avenir Next"/>
                <a:ea typeface="Avenir Next"/>
                <a:cs typeface="Avenir Next"/>
                <a:sym typeface="Avenir Next"/>
              </a:rPr>
              <a:t> </a:t>
            </a:r>
          </a:p>
          <a:p>
            <a:pPr lvl="0" algn="ctr" defTabSz="457200">
              <a:spcBef>
                <a:spcPts val="500"/>
              </a:spcBef>
            </a:pPr>
            <a:r>
              <a:rPr>
                <a:solidFill>
                  <a:srgbClr val="0064B6"/>
                </a:solidFill>
                <a:latin typeface="Avenir Book"/>
                <a:ea typeface="Avenir Book"/>
                <a:cs typeface="Avenir Book"/>
                <a:sym typeface="Avenir Book"/>
              </a:rPr>
              <a:t>Facebook: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>
                <a:solidFill>
                  <a:srgbClr val="00C82F"/>
                </a:solidFill>
                <a:latin typeface="Avenir Book"/>
                <a:ea typeface="Avenir Book"/>
                <a:cs typeface="Avenir Book"/>
                <a:sym typeface="Avenir Book"/>
              </a:rPr>
              <a:t>Ronny Trio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/>
            </a:r>
            <a:br>
              <a:rPr>
                <a:latin typeface="Avenir Book"/>
                <a:ea typeface="Avenir Book"/>
                <a:cs typeface="Avenir Book"/>
                <a:sym typeface="Avenir Book"/>
              </a:rPr>
            </a:br>
            <a:r>
              <a:rPr>
                <a:solidFill>
                  <a:srgbClr val="0062BC"/>
                </a:solidFill>
                <a:latin typeface="Avenir Book"/>
                <a:ea typeface="Avenir Book"/>
                <a:cs typeface="Avenir Book"/>
                <a:sym typeface="Avenir Book"/>
              </a:rPr>
              <a:t>Skype: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>
                <a:solidFill>
                  <a:srgbClr val="00C82F"/>
                </a:solidFill>
                <a:latin typeface="Avenir Book"/>
                <a:ea typeface="Avenir Book"/>
                <a:cs typeface="Avenir Book"/>
                <a:sym typeface="Avenir Book"/>
              </a:rPr>
              <a:t>ronnytrio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/>
            </a:r>
            <a:br>
              <a:rPr>
                <a:latin typeface="Avenir Book"/>
                <a:ea typeface="Avenir Book"/>
                <a:cs typeface="Avenir Book"/>
                <a:sym typeface="Avenir Book"/>
              </a:rPr>
            </a:br>
            <a:r>
              <a:rPr>
                <a:solidFill>
                  <a:srgbClr val="0062BC"/>
                </a:solidFill>
                <a:latin typeface="Avenir Book"/>
                <a:ea typeface="Avenir Book"/>
                <a:cs typeface="Avenir Book"/>
                <a:sym typeface="Avenir Book"/>
              </a:rPr>
              <a:t>Twitter: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>
                <a:solidFill>
                  <a:srgbClr val="00C82F"/>
                </a:solidFill>
                <a:latin typeface="Avenir Book"/>
                <a:ea typeface="Avenir Book"/>
                <a:cs typeface="Avenir Book"/>
                <a:sym typeface="Avenir Book"/>
              </a:rPr>
              <a:t>RonnyTrio1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/>
            </a:r>
            <a:br>
              <a:rPr>
                <a:latin typeface="Avenir Book"/>
                <a:ea typeface="Avenir Book"/>
                <a:cs typeface="Avenir Book"/>
                <a:sym typeface="Avenir Book"/>
              </a:rPr>
            </a:br>
            <a:r>
              <a:rPr>
                <a:solidFill>
                  <a:srgbClr val="0062BC"/>
                </a:solidFill>
                <a:latin typeface="Avenir Book"/>
                <a:ea typeface="Avenir Book"/>
                <a:cs typeface="Avenir Book"/>
                <a:sym typeface="Avenir Book"/>
              </a:rPr>
              <a:t>Linkedin: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>
                <a:solidFill>
                  <a:srgbClr val="00C82F"/>
                </a:solidFill>
                <a:latin typeface="Avenir Book"/>
                <a:ea typeface="Avenir Book"/>
                <a:cs typeface="Avenir Book"/>
                <a:sym typeface="Avenir Book"/>
              </a:rPr>
              <a:t>Oronzo Trio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One-Direction-cinema-film-concerto-San-Siro.jpeg" descr="One-Direction-cinema-film-concerto-San-Siro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1550" y="1234943"/>
            <a:ext cx="7200900" cy="4445001"/>
          </a:xfrm>
          <a:prstGeom prst="rect">
            <a:avLst/>
          </a:prstGeom>
          <a:ln w="12700">
            <a:miter lim="400000"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champions.jpg" descr="champions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33512" y="1255040"/>
            <a:ext cx="6276976" cy="4424363"/>
          </a:xfrm>
          <a:prstGeom prst="rect">
            <a:avLst/>
          </a:prstGeom>
          <a:ln w="12700">
            <a:miter lim="400000"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Finanze_G8,0.jpg" descr="Finanze_G8,0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56677" y="1321341"/>
            <a:ext cx="5756817" cy="4294150"/>
          </a:xfrm>
          <a:prstGeom prst="rect">
            <a:avLst/>
          </a:prstGeom>
          <a:ln w="12700">
            <a:miter lim="400000"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APA-GIOVANNI-PAOLO-II-LECCE-2.jpeg" descr="PAPA-GIOVANNI-PAOLO-II-LECCE-2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47433" y="1241630"/>
            <a:ext cx="6470650" cy="4438651"/>
          </a:xfrm>
          <a:prstGeom prst="rect">
            <a:avLst/>
          </a:prstGeom>
          <a:ln w="12700">
            <a:miter lim="400000"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/>
        </p:nvSpPr>
        <p:spPr>
          <a:xfrm>
            <a:off x="671785" y="1523619"/>
            <a:ext cx="7800430" cy="3947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ctr">
              <a:lnSpc>
                <a:spcPct val="90000"/>
              </a:lnSpc>
              <a:spcBef>
                <a:spcPts val="1400"/>
              </a:spcBef>
            </a:pPr>
            <a:r>
              <a:rPr sz="2200">
                <a:latin typeface="Avenir Book"/>
                <a:ea typeface="Avenir Book"/>
                <a:cs typeface="Avenir Book"/>
                <a:sym typeface="Avenir Book"/>
              </a:rPr>
              <a:t>EVENTI DI ORIGINE ESTERNA</a:t>
            </a:r>
          </a:p>
          <a:p>
            <a:pPr lvl="0" algn="ctr">
              <a:lnSpc>
                <a:spcPct val="90000"/>
              </a:lnSpc>
              <a:spcBef>
                <a:spcPts val="1400"/>
              </a:spcBef>
            </a:pPr>
            <a:r>
              <a:rPr sz="2200">
                <a:latin typeface="Avenir Book"/>
                <a:ea typeface="Avenir Book"/>
                <a:cs typeface="Avenir Book"/>
                <a:sym typeface="Avenir Book"/>
              </a:rPr>
              <a:t>Gestiti da soggetti non appartenenti al territorio, in genere istituzioni sovra locali che presidiano l’organizzazione di tutte le attività oggetto dell’evento</a:t>
            </a:r>
          </a:p>
          <a:p>
            <a:pPr lvl="0" algn="ctr">
              <a:lnSpc>
                <a:spcPct val="90000"/>
              </a:lnSpc>
              <a:spcBef>
                <a:spcPts val="1400"/>
              </a:spcBef>
            </a:pPr>
            <a:endParaRPr sz="2200">
              <a:latin typeface="Avenir Book"/>
              <a:ea typeface="Avenir Book"/>
              <a:cs typeface="Avenir Book"/>
              <a:sym typeface="Avenir Book"/>
            </a:endParaRPr>
          </a:p>
          <a:p>
            <a:pPr lvl="0" algn="ctr">
              <a:lnSpc>
                <a:spcPct val="90000"/>
              </a:lnSpc>
              <a:spcBef>
                <a:spcPts val="1400"/>
              </a:spcBef>
            </a:pPr>
            <a:r>
              <a:rPr sz="2200">
                <a:latin typeface="Avenir Book"/>
                <a:ea typeface="Avenir Book"/>
                <a:cs typeface="Avenir Book"/>
                <a:sym typeface="Avenir Book"/>
              </a:rPr>
              <a:t>EVENTI DI ORIGINE INTERNA</a:t>
            </a:r>
          </a:p>
          <a:p>
            <a:pPr lvl="0" algn="ctr">
              <a:lnSpc>
                <a:spcPct val="90000"/>
              </a:lnSpc>
              <a:spcBef>
                <a:spcPts val="1400"/>
              </a:spcBef>
            </a:pPr>
            <a:r>
              <a:rPr sz="2200">
                <a:latin typeface="Avenir Book"/>
                <a:ea typeface="Avenir Book"/>
                <a:cs typeface="Avenir Book"/>
                <a:sym typeface="Avenir Book"/>
              </a:rPr>
              <a:t> Gestiti da soggetti appartenenti al territorio, spesso concepiti e sviluppati proprio in simbiosi con il contesto geografico ospitante</a:t>
            </a:r>
          </a:p>
        </p:txBody>
      </p:sp>
      <p:sp>
        <p:nvSpPr>
          <p:cNvPr id="235" name="Shape 235"/>
          <p:cNvSpPr/>
          <p:nvPr/>
        </p:nvSpPr>
        <p:spPr>
          <a:xfrm>
            <a:off x="357187" y="277365"/>
            <a:ext cx="84296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 defTabSz="457200">
              <a:defRPr sz="25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/>
            </a:pPr>
            <a:r>
              <a:rPr sz="2500" b="1"/>
              <a:t>Due tipologie di eventi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FOLDER" val="C:\Users\lorenzo\Desktop\eLearning\Trio Oronzo\Eventi e sviluppo territoriale\"/>
  <p:tag name="ISPRING_PRESENTATION_PATH" val="C:\Users\lorenzo\Desktop\eLearning\Trio Oronzo\Eventi e sviluppo territoriale.pptx"/>
  <p:tag name="ISPRING_PROJECT_FOLDER_UPDATED" val="1"/>
  <p:tag name="ISPRING_UUID" val="{59EAEC5B-E7CF-47A1-ABC4-01FE3C61B669}"/>
  <p:tag name="ISPRING_PRESENTATION_INFO" val="&lt;?xml version=&quot;1.0&quot; encoding=&quot;UTF-8&quot; standalone=&quot;no&quot; ?&gt;&#10;&lt;presentation&gt;&#10;&#10;  &lt;slides&gt;&#10;    &lt;slide duration=&quot;27148&quot; id=&quot;{387290BB-F25D-49F2-8F53-2022EFE06B16}&quot; pptId=&quot;256&quot; transitionDuration=&quot;0&quot;/&gt;&#10;    &lt;slide duration=&quot;28752&quot; id=&quot;{DD48B3E4-5B6F-48CB-B63E-7BFFFCA74639}&quot; pptId=&quot;257&quot; transitionDuration=&quot;0&quot;/&gt;&#10;    &lt;slide duration=&quot;9778&quot; id=&quot;{A460AA47-43F1-48A6-904F-8D22E0848291}&quot; pptId=&quot;258&quot; transitionDuration=&quot;0&quot;/&gt;&#10;    &lt;slide duration=&quot;53048&quot; id=&quot;{56BE62B2-5EF2-47EC-8671-7C03F25B9E5F}&quot; pptId=&quot;259&quot; transitionDuration=&quot;0&quot;/&gt;&#10;    &lt;slide duration=&quot;34518&quot; id=&quot;{4C60C6FF-3D97-4A49-80EF-2FAF88385EE5}&quot; pptId=&quot;260&quot; transitionDuration=&quot;0&quot;/&gt;&#10;    &lt;slide duration=&quot;14148&quot; id=&quot;{B68F37B5-E7FB-43D2-9D04-FE073654BC2A}&quot; pptId=&quot;261&quot; transitionDuration=&quot;0&quot;/&gt;&#10;    &lt;slide duration=&quot;22698&quot; id=&quot;{46247499-EEAD-4151-8453-B7CE464EC5AE}&quot; pptId=&quot;262&quot; transitionDuration=&quot;0&quot;/&gt;&#10;    &lt;slide duration=&quot;32808&quot; id=&quot;{4CBC0A81-E122-41AF-9375-B98C1941F891}&quot; pptId=&quot;263&quot; transitionDuration=&quot;0&quot;/&gt;&#10;    &lt;slide duration=&quot;40676&quot; id=&quot;{D92B5545-5F6C-49F1-8706-3D1CF28C0DE4}&quot; pptId=&quot;264&quot; transitionDuration=&quot;0&quot;/&gt;&#10;    &lt;slide duration=&quot;65507&quot; id=&quot;{26C97020-7A07-4A9B-B031-A2DC1427C5BE}&quot; pptId=&quot;265&quot; transitionDuration=&quot;0&quot;/&gt;&#10;    &lt;slide duration=&quot;58018&quot; id=&quot;{2F3BFA89-2744-448D-8B39-B4038F384F50}&quot; pptId=&quot;266&quot; transitionDuration=&quot;0&quot;/&gt;&#10;    &lt;slide duration=&quot;116238&quot; id=&quot;{DFC05E12-CA4B-47CD-A066-0DAA269DA617}&quot; pptId=&quot;267&quot; transitionDuration=&quot;0&quot;/&gt;&#10;    &lt;slide duration=&quot;72408&quot; id=&quot;{571B1EE2-D8AD-47C3-A8FE-4CEAA5E7985A}&quot; pptId=&quot;268&quot; transitionDuration=&quot;0&quot;/&gt;&#10;    &lt;slide duration=&quot;10548&quot; id=&quot;{DA7DC751-C8D7-4682-9F9E-93774FFFAF54}&quot; pptId=&quot;269&quot; transitionDuration=&quot;0&quot;/&gt;&#10;    &lt;slide duration=&quot;26418&quot; id=&quot;{48C148AD-8A66-4F80-9A2F-D167BF04DA82}&quot; pptId=&quot;270&quot; transitionDuration=&quot;0&quot;/&gt;&#10;    &lt;slide duration=&quot;25668&quot; id=&quot;{7CF23EBB-1AD9-42D0-B5CD-453DC741484E}&quot; pptId=&quot;271&quot; transitionDuration=&quot;0&quot;/&gt;&#10;    &lt;slide duration=&quot;32247&quot; id=&quot;{4AEEC487-B57B-4E16-8F86-DD468BB60798}&quot; pptId=&quot;272&quot; transitionDuration=&quot;0&quot;/&gt;&#10;    &lt;slide duration=&quot;72148&quot; id=&quot;{49F34581-4645-43F5-8FAE-F6B637BC0896}&quot; pptId=&quot;273&quot; transitionDuration=&quot;0&quot;/&gt;&#10;    &lt;slide duration=&quot;39058&quot; id=&quot;{4F6FE898-759E-4C70-AA15-34B421B1F461}&quot; pptId=&quot;274&quot; transitionDuration=&quot;0&quot;/&gt;&#10;    &lt;slide duration=&quot;77763&quot; id=&quot;{4ADB9296-EB74-4CDC-868D-321FCBAD3003}&quot; pptId=&quot;275&quot; transitionDuration=&quot;0&quot;/&gt;&#10;    &lt;slide duration=&quot;29038&quot; id=&quot;{73375D82-F5CC-4B1D-A2FE-B4903CE53A62}&quot; pptId=&quot;276&quot; transitionDuration=&quot;0&quot;/&gt;&#10;    &lt;slide duration=&quot;15508&quot; id=&quot;{9AD7BFA9-9BCB-4552-95DC-59AC50D68785}&quot; pptId=&quot;277&quot; transitionDuration=&quot;0&quot;/&gt;&#10;    &lt;slide duration=&quot;58828&quot; id=&quot;{4F4397A1-313F-4D52-B5BE-4B3B7E0F474D}&quot; pptId=&quot;278&quot; transitionDuration=&quot;0&quot;/&gt;&#10;    &lt;slide duration=&quot;36528&quot; id=&quot;{A862EEC1-F26D-4CC8-9CD2-9C66CD7A4BA2}&quot; pptId=&quot;279&quot; transitionDuration=&quot;0&quot;/&gt;&#10;    &lt;slide duration=&quot;36288&quot; id=&quot;{555D8D71-991F-45BF-9637-BAF752C87710}&quot; pptId=&quot;280&quot; transitionDuration=&quot;0&quot;/&gt;&#10;    &lt;slide duration=&quot;9858&quot; id=&quot;{25859F27-EFAA-4B0C-A268-6310CEC5799D}&quot; pptId=&quot;281&quot; transitionDuration=&quot;0&quot;/&gt;&#10;    &lt;slide duration=&quot;7258&quot; id=&quot;{8FFD9936-A0A1-40C7-BAAE-08C37D9EF9C1}&quot; pptId=&quot;282&quot; transitionDuration=&quot;0&quot;/&gt;&#10;    &lt;slide duration=&quot;38668&quot; id=&quot;{D0D35A32-2FB3-48FB-B092-818CCC569C30}&quot; pptId=&quot;283&quot; transitionDuration=&quot;0&quot;/&gt;&#10;    &lt;slide duration=&quot;101548&quot; id=&quot;{B5D2CEE6-F82D-4A28-B02A-DA6C342952B4}&quot; pptId=&quot;284&quot; transitionDuration=&quot;0&quot;/&gt;&#10;    &lt;slide duration=&quot;31288&quot; id=&quot;{BA236E4C-0D5F-4815-A11A-55829E45A04D}&quot; pptId=&quot;285&quot; transitionDuration=&quot;0&quot;/&gt;&#10;    &lt;slide duration=&quot;70118&quot; id=&quot;{A8E9E342-4B26-4C4D-8D22-804B29D068F7}&quot; pptId=&quot;286&quot; transitionDuration=&quot;0&quot;/&gt;&#10;    &lt;slide duration=&quot;38398&quot; id=&quot;{40041211-310D-42C9-B842-986783994D62}&quot; pptId=&quot;287&quot; transitionDuration=&quot;0&quot;/&gt;&#10;    &lt;slide duration=&quot;31038&quot; id=&quot;{DF14E9B9-DBE3-4123-83FD-0B7BFAC981DF}&quot; pptId=&quot;288&quot; transitionDuration=&quot;0&quot;/&gt;&#10;    &lt;slide duration=&quot;40938&quot; id=&quot;{7CC0AB27-2870-4B2F-8F26-536DE80FBC52}&quot; pptId=&quot;289&quot; transitionDuration=&quot;0&quot;/&gt;&#10;    &lt;slide duration=&quot;19738&quot; id=&quot;{6A946D9A-8F85-4F35-AA54-7B6E1AB6F272}&quot; pptId=&quot;290&quot; transitionDuration=&quot;0&quot;/&gt;&#10;    &lt;slide duration=&quot;13088&quot; id=&quot;{ADF3F583-9098-49A8-A585-F9C56847A5BA}&quot; pptId=&quot;291&quot; transitionDuration=&quot;0&quot;/&gt;&#10;    &lt;slide duration=&quot;27408&quot; id=&quot;{C87826E9-0E33-407C-9DC9-67255F8B3F66}&quot; pptId=&quot;292&quot; transitionDuration=&quot;0&quot;/&gt;&#10;    &lt;slide duration=&quot;23248&quot; id=&quot;{C6DB2B82-A007-4303-BEA4-9C46BA9A4CAE}&quot; pptId=&quot;293&quot; transitionDuration=&quot;0&quot;/&gt;&#10;    &lt;slide duration=&quot;18658&quot; id=&quot;{59C75C20-38D6-4682-B5C3-EDD4960D3098}&quot; pptId=&quot;294&quot; transitionDuration=&quot;0&quot;/&gt;&#10;    &lt;slide duration=&quot;21068&quot; id=&quot;{B0EDE1C5-57A4-4FC4-9908-1F6405C9471F}&quot; pptId=&quot;295&quot; transitionDuration=&quot;0&quot;/&gt;&#10;  &lt;/slides&gt;&#10;&#10;  &lt;narration&gt;&#10;    &lt;videoTracks&gt;&#10;      &lt;videoTrack duration=&quot;27148&quot; muted=&quot;false&quot; slideId=&quot;{387290BB-F25D-49F2-8F53-2022EFE06B16}&quot; startTime=&quot;0&quot; stepIndex=&quot;0&quot; volume=&quot;1&quot;&gt;&#10;        &lt;file modifyTime=&quot;2015-06-16T16:00:54&quot; size=&quot;71335043&quot;&gt;&#10;          &lt;path full=&quot;C:\Users\lorenzo\Desktop\eLearning\Trio Oronzo\Eventi e sviluppo territoriale\video\video1.mkv&quot; relative=&quot;Eventi e sviluppo territoriale\video\video1.mkv&quot; resource=&quot;video1.mkv&quot;/&gt;&#10;        &lt;/file&gt;&#10;        &lt;video height=&quot;480&quot; width=&quot;640&quot;/&gt;&#10;        &lt;audio channels=&quot;2&quot; sampleRate=&quot;44100&quot;/&gt;&#10;      &lt;/videoTrack&gt;&#10;      &lt;videoTrack duration=&quot;28758&quot; muted=&quot;false&quot; slideId=&quot;{DD48B3E4-5B6F-48CB-B63E-7BFFFCA74639}&quot; startTime=&quot;0&quot; stepIndex=&quot;0&quot; volume=&quot;1&quot;&gt;&#10;        &lt;file modifyTime=&quot;2015-06-16T16:01:23&quot; size=&quot;73884625&quot;&gt;&#10;          &lt;path full=&quot;C:\Users\lorenzo\Desktop\eLearning\Trio Oronzo\Eventi e sviluppo territoriale\video\video2.mkv&quot; relative=&quot;Eventi e sviluppo territoriale\video\video2.mkv&quot; resource=&quot;video2.mkv&quot;/&gt;&#10;        &lt;/file&gt;&#10;        &lt;trim end=&quot;6&quot; start=&quot;0&quot;/&gt;&#10;        &lt;video height=&quot;480&quot; width=&quot;640&quot;/&gt;&#10;        &lt;audio channels=&quot;2&quot; sampleRate=&quot;44100&quot;/&gt;&#10;      &lt;/videoTrack&gt;&#10;      &lt;videoTrack duration=&quot;9778&quot; muted=&quot;false&quot; slideId=&quot;{A460AA47-43F1-48A6-904F-8D22E0848291}&quot; startTime=&quot;0&quot; stepIndex=&quot;0&quot; volume=&quot;1&quot;&gt;&#10;        &lt;file modifyTime=&quot;2015-06-16T16:01:33&quot; size=&quot;23653165&quot;&gt;&#10;          &lt;path full=&quot;C:\Users\lorenzo\Desktop\eLearning\Trio Oronzo\Eventi e sviluppo territoriale\video\video3.mkv&quot; relative=&quot;Eventi e sviluppo territoriale\video\video3.mkv&quot; resource=&quot;video3.mkv&quot;/&gt;&#10;        &lt;/file&gt;&#10;        &lt;video height=&quot;480&quot; width=&quot;640&quot;/&gt;&#10;        &lt;audio channels=&quot;2&quot; sampleRate=&quot;44100&quot;/&gt;&#10;      &lt;/videoTrack&gt;&#10;      &lt;videoTrack duration=&quot;53048&quot; muted=&quot;false&quot; slideId=&quot;{56BE62B2-5EF2-47EC-8671-7C03F25B9E5F}&quot; startTime=&quot;0&quot; stepIndex=&quot;0&quot; volume=&quot;1&quot;&gt;&#10;        &lt;file modifyTime=&quot;2015-06-16T16:02:26&quot; size=&quot;128620592&quot;&gt;&#10;          &lt;path full=&quot;C:\Users\lorenzo\Desktop\eLearning\Trio Oronzo\Eventi e sviluppo territoriale\video\video4.mkv&quot; relative=&quot;Eventi e sviluppo territoriale\video\video4.mkv&quot; resource=&quot;video4.mkv&quot;/&gt;&#10;        &lt;/file&gt;&#10;        &lt;video height=&quot;480&quot; width=&quot;640&quot;/&gt;&#10;        &lt;audio channels=&quot;2&quot; sampleRate=&quot;44100&quot;/&gt;&#10;      &lt;/videoTrack&gt;&#10;      &lt;videoTrack duration=&quot;34518&quot; muted=&quot;false&quot; slideId=&quot;{4C60C6FF-3D97-4A49-80EF-2FAF88385EE5}&quot; startTime=&quot;0&quot; stepIndex=&quot;0&quot; volume=&quot;1&quot;&gt;&#10;        &lt;file modifyTime=&quot;2015-06-16T16:03:01&quot; size=&quot;86091315&quot;&gt;&#10;          &lt;path full=&quot;C:\Users\lorenzo\Desktop\eLearning\Trio Oronzo\Eventi e sviluppo territoriale\video\video5.mkv&quot; relative=&quot;Eventi e sviluppo territoriale\video\video5.mkv&quot; resource=&quot;video5.mkv&quot;/&gt;&#10;        &lt;/file&gt;&#10;        &lt;video height=&quot;480&quot; width=&quot;640&quot;/&gt;&#10;        &lt;audio channels=&quot;2&quot; sampleRate=&quot;44100&quot;/&gt;&#10;      &lt;/videoTrack&gt;&#10;      &lt;videoTrack duration=&quot;14148&quot; muted=&quot;false&quot; slideId=&quot;{B68F37B5-E7FB-43D2-9D04-FE073654BC2A}&quot; startTime=&quot;0&quot; stepIndex=&quot;0&quot; volume=&quot;1&quot;&gt;&#10;        &lt;file modifyTime=&quot;2015-06-16T16:03:15&quot; size=&quot;35270842&quot;&gt;&#10;          &lt;path full=&quot;C:\Users\lorenzo\Desktop\eLearning\Trio Oronzo\Eventi e sviluppo territoriale\video\video6.mkv&quot; relative=&quot;Eventi e sviluppo territoriale\video\video6.mkv&quot; resource=&quot;video6.mkv&quot;/&gt;&#10;        &lt;/file&gt;&#10;        &lt;video height=&quot;480&quot; width=&quot;640&quot;/&gt;&#10;        &lt;audio channels=&quot;2&quot; sampleRate=&quot;44100&quot;/&gt;&#10;      &lt;/videoTrack&gt;&#10;      &lt;videoTrack duration=&quot;22698&quot; muted=&quot;false&quot; slideId=&quot;{46247499-EEAD-4151-8453-B7CE464EC5AE}&quot; startTime=&quot;0&quot; stepIndex=&quot;0&quot; volume=&quot;1&quot;&gt;&#10;        &lt;file modifyTime=&quot;2015-06-16T16:03:38&quot; size=&quot;56622780&quot;&gt;&#10;          &lt;path full=&quot;C:\Users\lorenzo\Desktop\eLearning\Trio Oronzo\Eventi e sviluppo territoriale\video\video7.mkv&quot; relative=&quot;Eventi e sviluppo territoriale\video\video7.mkv&quot; resource=&quot;video7.mkv&quot;/&gt;&#10;        &lt;/file&gt;&#10;        &lt;video height=&quot;480&quot; width=&quot;640&quot;/&gt;&#10;        &lt;audio channels=&quot;2&quot; sampleRate=&quot;44100&quot;/&gt;&#10;      &lt;/videoTrack&gt;&#10;      &lt;videoTrack duration=&quot;32808&quot; muted=&quot;false&quot; slideId=&quot;{4CBC0A81-E122-41AF-9375-B98C1941F891}&quot; startTime=&quot;0&quot; stepIndex=&quot;0&quot; volume=&quot;1&quot;&gt;&#10;        &lt;file modifyTime=&quot;2015-06-16T16:04:11&quot; size=&quot;82328389&quot;&gt;&#10;          &lt;path full=&quot;C:\Users\lorenzo\Desktop\eLearning\Trio Oronzo\Eventi e sviluppo territoriale\video\video8.mkv&quot; relative=&quot;Eventi e sviluppo territoriale\video\video8.mkv&quot; resource=&quot;video8.mkv&quot;/&gt;&#10;        &lt;/file&gt;&#10;        &lt;video height=&quot;480&quot; width=&quot;640&quot;/&gt;&#10;        &lt;audio channels=&quot;2&quot; sampleRate=&quot;44100&quot;/&gt;&#10;      &lt;/videoTrack&gt;&#10;      &lt;videoTrack duration=&quot;40678&quot; muted=&quot;false&quot; slideId=&quot;{D92B5545-5F6C-49F1-8706-3D1CF28C0DE4}&quot; startTime=&quot;0&quot; stepIndex=&quot;0&quot; volume=&quot;1&quot;&gt;&#10;        &lt;file modifyTime=&quot;2015-06-16T16:04:52&quot; size=&quot;103099401&quot;&gt;&#10;          &lt;path full=&quot;C:\Users\lorenzo\Desktop\eLearning\Trio Oronzo\Eventi e sviluppo territoriale\video\video9.mkv&quot; relative=&quot;Eventi e sviluppo territoriale\video\video9.mkv&quot; resource=&quot;video9.mkv&quot;/&gt;&#10;        &lt;/file&gt;&#10;        &lt;trim end=&quot;2&quot; start=&quot;0&quot;/&gt;&#10;        &lt;video height=&quot;480&quot; width=&quot;640&quot;/&gt;&#10;        &lt;audio channels=&quot;2&quot; sampleRate=&quot;44100&quot;/&gt;&#10;      &lt;/videoTrack&gt;&#10;      &lt;videoTrack duration=&quot;65507&quot; muted=&quot;false&quot; slideId=&quot;{26C97020-7A07-4A9B-B031-A2DC1427C5BE}&quot; startTime=&quot;0&quot; stepIndex=&quot;0&quot; volume=&quot;1&quot;&gt;&#10;        &lt;file modifyTime=&quot;2015-06-16T16:05:58&quot; size=&quot;165800149&quot;&gt;&#10;          &lt;path full=&quot;C:\Users\lorenzo\Desktop\eLearning\Trio Oronzo\Eventi e sviluppo territoriale\video\video10.mkv&quot; relative=&quot;Eventi e sviluppo territoriale\video\video10.mkv&quot; resource=&quot;video10.mkv&quot;/&gt;&#10;        &lt;/file&gt;&#10;        &lt;video height=&quot;480&quot; width=&quot;640&quot;/&gt;&#10;        &lt;audio channels=&quot;2&quot; sampleRate=&quot;44100&quot;/&gt;&#10;      &lt;/videoTrack&gt;&#10;      &lt;videoTrack duration=&quot;58018&quot; muted=&quot;false&quot; slideId=&quot;{2F3BFA89-2744-448D-8B39-B4038F384F50}&quot; startTime=&quot;0&quot; stepIndex=&quot;0&quot; volume=&quot;1&quot;&gt;&#10;        &lt;file modifyTime=&quot;2015-06-16T16:06:56&quot; size=&quot;147366826&quot;&gt;&#10;          &lt;path full=&quot;C:\Users\lorenzo\Desktop\eLearning\Trio Oronzo\Eventi e sviluppo territoriale\video\video11.mkv&quot; relative=&quot;Eventi e sviluppo territoriale\video\video11.mkv&quot; resource=&quot;video11.mkv&quot;/&gt;&#10;        &lt;/file&gt;&#10;        &lt;video height=&quot;480&quot; width=&quot;640&quot;/&gt;&#10;        &lt;audio channels=&quot;2&quot; sampleRate=&quot;44100&quot;/&gt;&#10;      &lt;/videoTrack&gt;&#10;      &lt;videoTrack duration=&quot;116238&quot; muted=&quot;false&quot; slideId=&quot;{DFC05E12-CA4B-47CD-A066-0DAA269DA617}&quot; startTime=&quot;0&quot; stepIndex=&quot;0&quot; volume=&quot;1&quot;&gt;&#10;        &lt;file modifyTime=&quot;2015-06-16T16:08:52&quot; size=&quot;299792554&quot;&gt;&#10;          &lt;path full=&quot;C:\Users\lorenzo\Desktop\eLearning\Trio Oronzo\Eventi e sviluppo territoriale\video\video12.mkv&quot; relative=&quot;Eventi e sviluppo territoriale\video\video12.mkv&quot; resource=&quot;video12.mkv&quot;/&gt;&#10;        &lt;/file&gt;&#10;        &lt;video height=&quot;480&quot; width=&quot;640&quot;/&gt;&#10;        &lt;audio channels=&quot;2&quot; sampleRate=&quot;44100&quot;/&gt;&#10;      &lt;/videoTrack&gt;&#10;      &lt;videoTrack duration=&quot;72408&quot; muted=&quot;false&quot; slideId=&quot;{571B1EE2-D8AD-47C3-A8FE-4CEAA5E7985A}&quot; startTime=&quot;0&quot; stepIndex=&quot;0&quot; volume=&quot;1&quot;&gt;&#10;        &lt;file modifyTime=&quot;2015-06-16T16:10:05&quot; size=&quot;192448409&quot;&gt;&#10;          &lt;path full=&quot;C:\Users\lorenzo\Desktop\eLearning\Trio Oronzo\Eventi e sviluppo territoriale\video\video13.mkv&quot; relative=&quot;Eventi e sviluppo territoriale\video\video13.mkv&quot; resource=&quot;video13.mkv&quot;/&gt;&#10;        &lt;/file&gt;&#10;        &lt;video height=&quot;480&quot; width=&quot;640&quot;/&gt;&#10;        &lt;audio channels=&quot;2&quot; sampleRate=&quot;44100&quot;/&gt;&#10;      &lt;/videoTrack&gt;&#10;      &lt;videoTrack duration=&quot;10548&quot; muted=&quot;false&quot; slideId=&quot;{DA7DC751-C8D7-4682-9F9E-93774FFFAF54}&quot; startTime=&quot;0&quot; stepIndex=&quot;0&quot; volume=&quot;1&quot;&gt;&#10;        &lt;file modifyTime=&quot;2015-06-16T16:10:16&quot; size=&quot;28321272&quot;&gt;&#10;          &lt;path full=&quot;C:\Users\lorenzo\Desktop\eLearning\Trio Oronzo\Eventi e sviluppo territoriale\video\video14.mkv&quot; relative=&quot;Eventi e sviluppo territoriale\video\video14.mkv&quot; resource=&quot;video14.mkv&quot;/&gt;&#10;        &lt;/file&gt;&#10;        &lt;video height=&quot;480&quot; width=&quot;640&quot;/&gt;&#10;        &lt;audio channels=&quot;2&quot; sampleRate=&quot;44100&quot;/&gt;&#10;      &lt;/videoTrack&gt;&#10;      &lt;videoTrack duration=&quot;26418&quot; muted=&quot;false&quot; slideId=&quot;{48C148AD-8A66-4F80-9A2F-D167BF04DA82}&quot; startTime=&quot;0&quot; stepIndex=&quot;0&quot; volume=&quot;1&quot;&gt;&#10;        &lt;file modifyTime=&quot;2015-06-16T16:10:42&quot; size=&quot;71687279&quot;&gt;&#10;          &lt;path full=&quot;C:\Users\lorenzo\Desktop\eLearning\Trio Oronzo\Eventi e sviluppo territoriale\video\video15.mkv&quot; relative=&quot;Eventi e sviluppo territoriale\video\video15.mkv&quot; resource=&quot;video15.mkv&quot;/&gt;&#10;        &lt;/file&gt;&#10;        &lt;video height=&quot;480&quot; width=&quot;640&quot;/&gt;&#10;        &lt;audio channels=&quot;2&quot; sampleRate=&quot;44100&quot;/&gt;&#10;      &lt;/videoTrack&gt;&#10;      &lt;videoTrack duration=&quot;25668&quot; muted=&quot;false&quot; slideId=&quot;{7CF23EBB-1AD9-42D0-B5CD-453DC741484E}&quot; startTime=&quot;0&quot; stepIndex=&quot;0&quot; volume=&quot;1&quot;&gt;&#10;        &lt;file modifyTime=&quot;2015-06-16T16:11:08&quot; size=&quot;69774581&quot;&gt;&#10;          &lt;path full=&quot;C:\Users\lorenzo\Desktop\eLearning\Trio Oronzo\Eventi e sviluppo territoriale\video\video16.mkv&quot; relative=&quot;Eventi e sviluppo territoriale\video\video16.mkv&quot; resource=&quot;video16.mkv&quot;/&gt;&#10;        &lt;/file&gt;&#10;        &lt;video height=&quot;480&quot; width=&quot;640&quot;/&gt;&#10;        &lt;audio channels=&quot;2&quot; sampleRate=&quot;44100&quot;/&gt;&#10;      &lt;/videoTrack&gt;&#10;      &lt;videoTrack duration=&quot;32247&quot; muted=&quot;false&quot; slideId=&quot;{4AEEC487-B57B-4E16-8F86-DD468BB60798}&quot; startTime=&quot;0&quot; stepIndex=&quot;0&quot; volume=&quot;1&quot;&gt;&#10;        &lt;file modifyTime=&quot;2015-06-16T16:11:40&quot; size=&quot;86218020&quot;&gt;&#10;          &lt;path full=&quot;C:\Users\lorenzo\Desktop\eLearning\Trio Oronzo\Eventi e sviluppo territoriale\video\video17.mkv&quot; relative=&quot;Eventi e sviluppo territoriale\video\video17.mkv&quot; resource=&quot;video17.mkv&quot;/&gt;&#10;        &lt;/file&gt;&#10;        &lt;video height=&quot;480&quot; width=&quot;640&quot;/&gt;&#10;        &lt;audio channels=&quot;2&quot; sampleRate=&quot;44100&quot;/&gt;&#10;      &lt;/videoTrack&gt;&#10;      &lt;videoTrack duration=&quot;72148&quot; muted=&quot;false&quot; slideId=&quot;{49F34581-4645-43F5-8FAE-F6B637BC0896}&quot; startTime=&quot;0&quot; stepIndex=&quot;0&quot; volume=&quot;1&quot;&gt;&#10;        &lt;file modifyTime=&quot;2015-06-16T16:12:53&quot; size=&quot;190653145&quot;&gt;&#10;          &lt;path full=&quot;C:\Users\lorenzo\Desktop\eLearning\Trio Oronzo\Eventi e sviluppo territoriale\video\video18.mkv&quot; relative=&quot;Eventi e sviluppo territoriale\video\video18.mkv&quot; resource=&quot;video18.mkv&quot;/&gt;&#10;        &lt;/file&gt;&#10;        &lt;video height=&quot;480&quot; width=&quot;640&quot;/&gt;&#10;        &lt;audio channels=&quot;2&quot; sampleRate=&quot;44100&quot;/&gt;&#10;      &lt;/videoTrack&gt;&#10;      &lt;videoTrack duration=&quot;39058&quot; muted=&quot;false&quot; slideId=&quot;{4F6FE898-759E-4C70-AA15-34B421B1F461}&quot; startTime=&quot;0&quot; stepIndex=&quot;0&quot; volume=&quot;1&quot;&gt;&#10;        &lt;file modifyTime=&quot;2015-06-16T16:13:32&quot; size=&quot;103070890&quot;&gt;&#10;          &lt;path full=&quot;C:\Users\lorenzo\Desktop\eLearning\Trio Oronzo\Eventi e sviluppo territoriale\video\video19.mkv&quot; relative=&quot;Eventi e sviluppo territoriale\video\video19.mkv&quot; resource=&quot;video19.mkv&quot;/&gt;&#10;        &lt;/file&gt;&#10;        &lt;video height=&quot;480&quot; width=&quot;640&quot;/&gt;&#10;        &lt;audio channels=&quot;2&quot; sampleRate=&quot;44100&quot;/&gt;&#10;      &lt;/videoTrack&gt;&#10;      &lt;videoTrack duration=&quot;77763&quot; muted=&quot;false&quot; slideId=&quot;{4ADB9296-EB74-4CDC-868D-321FCBAD3003}&quot; startTime=&quot;0&quot; stepIndex=&quot;0&quot; volume=&quot;1&quot;&gt;&#10;        &lt;file modifyTime=&quot;2015-06-16T16:16:20&quot; size=&quot;199059855&quot;&gt;&#10;          &lt;path full=&quot;C:\Users\lorenzo\Desktop\eLearning\Trio Oronzo\Eventi e sviluppo territoriale\video\video20.mkv&quot; relative=&quot;Eventi e sviluppo territoriale\video\video20.mkv&quot; resource=&quot;video20.mkv&quot;/&gt;&#10;        &lt;/file&gt;&#10;        &lt;video height=&quot;480&quot; width=&quot;640&quot;/&gt;&#10;        &lt;audio channels=&quot;2&quot; sampleRate=&quot;44100&quot;/&gt;&#10;      &lt;/videoTrack&gt;&#10;      &lt;videoTrack duration=&quot;29038&quot; muted=&quot;false&quot; slideId=&quot;{73375D82-F5CC-4B1D-A2FE-B4903CE53A62}&quot; startTime=&quot;0&quot; stepIndex=&quot;0&quot; volume=&quot;1&quot;&gt;&#10;        &lt;file modifyTime=&quot;2015-06-16T16:16:49&quot; size=&quot;69977378&quot;&gt;&#10;          &lt;path full=&quot;C:\Users\lorenzo\Desktop\eLearning\Trio Oronzo\Eventi e sviluppo territoriale\video\video21.mkv&quot; relative=&quot;Eventi e sviluppo territoriale\video\video21.mkv&quot; resource=&quot;video21.mkv&quot;/&gt;&#10;        &lt;/file&gt;&#10;        &lt;video height=&quot;480&quot; width=&quot;640&quot;/&gt;&#10;        &lt;audio channels=&quot;2&quot; sampleRate=&quot;44100&quot;/&gt;&#10;      &lt;/videoTrack&gt;&#10;      &lt;videoTrack duration=&quot;15508&quot; muted=&quot;false&quot; slideId=&quot;{9AD7BFA9-9BCB-4552-95DC-59AC50D68785}&quot; startTime=&quot;0&quot; stepIndex=&quot;0&quot; volume=&quot;1&quot;&gt;&#10;        &lt;file modifyTime=&quot;2015-06-16T16:17:05&quot; size=&quot;37080686&quot;&gt;&#10;          &lt;path full=&quot;C:\Users\lorenzo\Desktop\eLearning\Trio Oronzo\Eventi e sviluppo territoriale\video\video22.mkv&quot; relative=&quot;Eventi e sviluppo territoriale\video\video22.mkv&quot; resource=&quot;video22.mkv&quot;/&gt;&#10;        &lt;/file&gt;&#10;        &lt;video height=&quot;480&quot; width=&quot;640&quot;/&gt;&#10;        &lt;audio channels=&quot;2&quot; sampleRate=&quot;44100&quot;/&gt;&#10;      &lt;/videoTrack&gt;&#10;      &lt;videoTrack duration=&quot;58828&quot; muted=&quot;false&quot; slideId=&quot;{4F4397A1-313F-4D52-B5BE-4B3B7E0F474D}&quot; startTime=&quot;0&quot; stepIndex=&quot;0&quot; volume=&quot;1&quot;&gt;&#10;        &lt;file modifyTime=&quot;2015-06-16T16:18:04&quot; size=&quot;138227926&quot;&gt;&#10;          &lt;path full=&quot;C:\Users\lorenzo\Desktop\eLearning\Trio Oronzo\Eventi e sviluppo territoriale\video\video23.mkv&quot; relative=&quot;Eventi e sviluppo territoriale\video\video23.mkv&quot; resource=&quot;video23.mkv&quot;/&gt;&#10;        &lt;/file&gt;&#10;        &lt;video height=&quot;480&quot; width=&quot;640&quot;/&gt;&#10;        &lt;audio channels=&quot;2&quot; sampleRate=&quot;44100&quot;/&gt;&#10;      &lt;/videoTrack&gt;&#10;      &lt;videoTrack duration=&quot;36528&quot; muted=&quot;false&quot; slideId=&quot;{A862EEC1-F26D-4CC8-9CD2-9C66CD7A4BA2}&quot; startTime=&quot;0&quot; stepIndex=&quot;0&quot; volume=&quot;1&quot;&gt;&#10;        &lt;file modifyTime=&quot;2015-06-16T16:18:41&quot; size=&quot;84014270&quot;&gt;&#10;          &lt;path full=&quot;C:\Users\lorenzo\Desktop\eLearning\Trio Oronzo\Eventi e sviluppo territoriale\video\video24.mkv&quot; relative=&quot;Eventi e sviluppo territoriale\video\video24.mkv&quot; resource=&quot;video24.mkv&quot;/&gt;&#10;        &lt;/file&gt;&#10;        &lt;video height=&quot;480&quot; width=&quot;640&quot;/&gt;&#10;        &lt;audio channels=&quot;2&quot; sampleRate=&quot;44100&quot;/&gt;&#10;      &lt;/videoTrack&gt;&#10;      &lt;videoTrack duration=&quot;36288&quot; muted=&quot;false&quot; slideId=&quot;{555D8D71-991F-45BF-9637-BAF752C87710}&quot; startTime=&quot;0&quot; stepIndex=&quot;0&quot; volume=&quot;1&quot;&gt;&#10;        &lt;file modifyTime=&quot;2015-06-16T16:19:17&quot; size=&quot;82911563&quot;&gt;&#10;          &lt;path full=&quot;C:\Users\lorenzo\Desktop\eLearning\Trio Oronzo\Eventi e sviluppo territoriale\video\video25.mkv&quot; relative=&quot;Eventi e sviluppo territoriale\video\video25.mkv&quot; resource=&quot;video25.mkv&quot;/&gt;&#10;        &lt;/file&gt;&#10;        &lt;video height=&quot;480&quot; width=&quot;640&quot;/&gt;&#10;        &lt;audio channels=&quot;2&quot; sampleRate=&quot;44100&quot;/&gt;&#10;      &lt;/videoTrack&gt;&#10;      &lt;videoTrack duration=&quot;9858&quot; muted=&quot;false&quot; slideId=&quot;{25859F27-EFAA-4B0C-A268-6310CEC5799D}&quot; startTime=&quot;0&quot; stepIndex=&quot;0&quot; volume=&quot;1&quot;&gt;&#10;        &lt;file modifyTime=&quot;2015-06-16T16:19:27&quot; size=&quot;22283098&quot;&gt;&#10;          &lt;path full=&quot;C:\Users\lorenzo\Desktop\eLearning\Trio Oronzo\Eventi e sviluppo territoriale\video\video26.mkv&quot; relative=&quot;Eventi e sviluppo territoriale\video\video26.mkv&quot; resource=&quot;video26.mkv&quot;/&gt;&#10;        &lt;/file&gt;&#10;        &lt;video height=&quot;480&quot; width=&quot;640&quot;/&gt;&#10;        &lt;audio channels=&quot;2&quot; sampleRate=&quot;44100&quot;/&gt;&#10;      &lt;/videoTrack&gt;&#10;      &lt;videoTrack duration=&quot;7258&quot; muted=&quot;false&quot; slideId=&quot;{8FFD9936-A0A1-40C7-BAAE-08C37D9EF9C1}&quot; startTime=&quot;0&quot; stepIndex=&quot;0&quot; volume=&quot;1&quot;&gt;&#10;        &lt;file modifyTime=&quot;2015-06-16T16:19:35&quot; size=&quot;16337092&quot;&gt;&#10;          &lt;path full=&quot;C:\Users\lorenzo\Desktop\eLearning\Trio Oronzo\Eventi e sviluppo territoriale\video\video27.mkv&quot; relative=&quot;Eventi e sviluppo territoriale\video\video27.mkv&quot; resource=&quot;video27.mkv&quot;/&gt;&#10;        &lt;/file&gt;&#10;        &lt;video height=&quot;480&quot; width=&quot;640&quot;/&gt;&#10;        &lt;audio channels=&quot;2&quot; sampleRate=&quot;44100&quot;/&gt;&#10;      &lt;/videoTrack&gt;&#10;      &lt;videoTrack duration=&quot;38668&quot; muted=&quot;false&quot; slideId=&quot;{D0D35A32-2FB3-48FB-B092-818CCC569C30}&quot; startTime=&quot;0&quot; stepIndex=&quot;0&quot; volume=&quot;1&quot;&gt;&#10;        &lt;file modifyTime=&quot;2015-06-16T16:20:13&quot; size=&quot;90344821&quot;&gt;&#10;          &lt;path full=&quot;C:\Users\lorenzo\Desktop\eLearning\Trio Oronzo\Eventi e sviluppo territoriale\video\video28.mkv&quot; relative=&quot;Eventi e sviluppo territoriale\video\video28.mkv&quot; resource=&quot;video28.mkv&quot;/&gt;&#10;        &lt;/file&gt;&#10;        &lt;video height=&quot;480&quot; width=&quot;640&quot;/&gt;&#10;        &lt;audio channels=&quot;2&quot; sampleRate=&quot;44100&quot;/&gt;&#10;      &lt;/videoTrack&gt;&#10;      &lt;videoTrack duration=&quot;101548&quot; muted=&quot;false&quot; slideId=&quot;{B5D2CEE6-F82D-4A28-B02A-DA6C342952B4}&quot; startTime=&quot;0&quot; stepIndex=&quot;0&quot; volume=&quot;1&quot;&gt;&#10;        &lt;file modifyTime=&quot;2015-06-16T16:21:55&quot; size=&quot;234049534&quot;&gt;&#10;          &lt;path full=&quot;C:\Users\lorenzo\Desktop\eLearning\Trio Oronzo\Eventi e sviluppo territoriale\video\video29.mkv&quot; relative=&quot;Eventi e sviluppo territoriale\video\video29.mkv&quot; resource=&quot;video29.mkv&quot;/&gt;&#10;        &lt;/file&gt;&#10;        &lt;video height=&quot;480&quot; width=&quot;640&quot;/&gt;&#10;        &lt;audio channels=&quot;2&quot; sampleRate=&quot;44100&quot;/&gt;&#10;      &lt;/videoTrack&gt;&#10;      &lt;videoTrack duration=&quot;31288&quot; muted=&quot;false&quot; slideId=&quot;{BA236E4C-0D5F-4815-A11A-55829E45A04D}&quot; startTime=&quot;0&quot; stepIndex=&quot;0&quot; volume=&quot;1&quot;&gt;&#10;        &lt;file modifyTime=&quot;2015-06-16T16:22:26&quot; size=&quot;71330839&quot;&gt;&#10;          &lt;path full=&quot;C:\Users\lorenzo\Desktop\eLearning\Trio Oronzo\Eventi e sviluppo territoriale\video\video30.mkv&quot; relative=&quot;Eventi e sviluppo territoriale\video\video30.mkv&quot; resource=&quot;video30.mkv&quot;/&gt;&#10;        &lt;/file&gt;&#10;        &lt;video height=&quot;480&quot; width=&quot;640&quot;/&gt;&#10;        &lt;audio channels=&quot;2&quot; sampleRate=&quot;44100&quot;/&gt;&#10;      &lt;/videoTrack&gt;&#10;      &lt;videoTrack duration=&quot;70118&quot; muted=&quot;false&quot; slideId=&quot;{A8E9E342-4B26-4C4D-8D22-804B29D068F7}&quot; startTime=&quot;0&quot; stepIndex=&quot;0&quot; volume=&quot;1&quot;&gt;&#10;        &lt;file modifyTime=&quot;2015-06-16T16:23:37&quot; size=&quot;160783487&quot;&gt;&#10;          &lt;path full=&quot;C:\Users\lorenzo\Desktop\eLearning\Trio Oronzo\Eventi e sviluppo territoriale\video\video31.mkv&quot; relative=&quot;Eventi e sviluppo territoriale\video\video31.mkv&quot; resource=&quot;video31.mkv&quot;/&gt;&#10;        &lt;/file&gt;&#10;        &lt;video height=&quot;480&quot; width=&quot;640&quot;/&gt;&#10;        &lt;audio channels=&quot;2&quot; sampleRate=&quot;44100&quot;/&gt;&#10;      &lt;/videoTrack&gt;&#10;      &lt;videoTrack duration=&quot;38398&quot; muted=&quot;false&quot; slideId=&quot;{40041211-310D-42C9-B842-986783994D62}&quot; startTime=&quot;0&quot; stepIndex=&quot;0&quot; volume=&quot;1&quot;&gt;&#10;        &lt;file modifyTime=&quot;2015-06-16T16:24:15&quot; size=&quot;87132326&quot;&gt;&#10;          &lt;path full=&quot;C:\Users\lorenzo\Desktop\eLearning\Trio Oronzo\Eventi e sviluppo territoriale\video\video32.mkv&quot; relative=&quot;Eventi e sviluppo territoriale\video\video32.mkv&quot; resource=&quot;video32.mkv&quot;/&gt;&#10;        &lt;/file&gt;&#10;        &lt;video height=&quot;480&quot; width=&quot;640&quot;/&gt;&#10;        &lt;audio channels=&quot;2&quot; sampleRate=&quot;44100&quot;/&gt;&#10;      &lt;/videoTrack&gt;&#10;      &lt;videoTrack duration=&quot;31038&quot; muted=&quot;false&quot; slideId=&quot;{DF14E9B9-DBE3-4123-83FD-0B7BFAC981DF}&quot; startTime=&quot;0&quot; stepIndex=&quot;0&quot; volume=&quot;1&quot;&gt;&#10;        &lt;file modifyTime=&quot;2015-06-16T16:24:46&quot; size=&quot;69632299&quot;&gt;&#10;          &lt;path full=&quot;C:\Users\lorenzo\Desktop\eLearning\Trio Oronzo\Eventi e sviluppo territoriale\video\video33.mkv&quot; relative=&quot;Eventi e sviluppo territoriale\video\video33.mkv&quot; resource=&quot;video33.mkv&quot;/&gt;&#10;        &lt;/file&gt;&#10;        &lt;video height=&quot;480&quot; width=&quot;640&quot;/&gt;&#10;        &lt;audio channels=&quot;2&quot; sampleRate=&quot;44100&quot;/&gt;&#10;      &lt;/videoTrack&gt;&#10;      &lt;videoTrack duration=&quot;40938&quot; muted=&quot;false&quot; slideId=&quot;{7CC0AB27-2870-4B2F-8F26-536DE80FBC52}&quot; startTime=&quot;0&quot; stepIndex=&quot;0&quot; volume=&quot;1&quot;&gt;&#10;        &lt;file modifyTime=&quot;2015-06-16T16:25:28&quot; size=&quot;93681589&quot;&gt;&#10;          &lt;path full=&quot;C:\Users\lorenzo\Desktop\eLearning\Trio Oronzo\Eventi e sviluppo territoriale\video\video34.mkv&quot; relative=&quot;Eventi e sviluppo territoriale\video\video34.mkv&quot; resource=&quot;video34.mkv&quot;/&gt;&#10;        &lt;/file&gt;&#10;        &lt;video height=&quot;480&quot; width=&quot;640&quot;/&gt;&#10;        &lt;audio channels=&quot;2&quot; sampleRate=&quot;44100&quot;/&gt;&#10;      &lt;/videoTrack&gt;&#10;      &lt;videoTrack duration=&quot;19738&quot; muted=&quot;false&quot; slideId=&quot;{6A946D9A-8F85-4F35-AA54-7B6E1AB6F272}&quot; startTime=&quot;0&quot; stepIndex=&quot;0&quot; volume=&quot;1&quot;&gt;&#10;        &lt;file modifyTime=&quot;2015-06-16T16:25:47&quot; size=&quot;45663170&quot;&gt;&#10;          &lt;path full=&quot;C:\Users\lorenzo\Desktop\eLearning\Trio Oronzo\Eventi e sviluppo territoriale\video\video35.mkv&quot; relative=&quot;Eventi e sviluppo territoriale\video\video35.mkv&quot; resource=&quot;video35.mkv&quot;/&gt;&#10;        &lt;/file&gt;&#10;        &lt;video height=&quot;480&quot; width=&quot;640&quot;/&gt;&#10;        &lt;audio channels=&quot;2&quot; sampleRate=&quot;44100&quot;/&gt;&#10;      &lt;/videoTrack&gt;&#10;      &lt;videoTrack duration=&quot;13088&quot; muted=&quot;false&quot; slideId=&quot;{ADF3F583-9098-49A8-A585-F9C56847A5BA}&quot; startTime=&quot;0&quot; stepIndex=&quot;0&quot; volume=&quot;1&quot;&gt;&#10;        &lt;file modifyTime=&quot;2015-06-16T16:26:01&quot; size=&quot;30278150&quot;&gt;&#10;          &lt;path full=&quot;C:\Users\lorenzo\Desktop\eLearning\Trio Oronzo\Eventi e sviluppo territoriale\video\video36.mkv&quot; relative=&quot;Eventi e sviluppo territoriale\video\video36.mkv&quot; resource=&quot;video36.mkv&quot;/&gt;&#10;        &lt;/file&gt;&#10;        &lt;video height=&quot;480&quot; width=&quot;640&quot;/&gt;&#10;        &lt;audio channels=&quot;2&quot; sampleRate=&quot;44100&quot;/&gt;&#10;      &lt;/videoTrack&gt;&#10;      &lt;videoTrack duration=&quot;27408&quot; muted=&quot;false&quot; slideId=&quot;{C87826E9-0E33-407C-9DC9-67255F8B3F66}&quot; startTime=&quot;0&quot; stepIndex=&quot;0&quot; volume=&quot;1&quot;&gt;&#10;        &lt;file modifyTime=&quot;2015-06-16T16:26:28&quot; size=&quot;63669092&quot;&gt;&#10;          &lt;path full=&quot;C:\Users\lorenzo\Desktop\eLearning\Trio Oronzo\Eventi e sviluppo territoriale\video\video37.mkv&quot; relative=&quot;Eventi e sviluppo territoriale\video\video37.mkv&quot; resource=&quot;video37.mkv&quot;/&gt;&#10;        &lt;/file&gt;&#10;        &lt;video height=&quot;480&quot; width=&quot;640&quot;/&gt;&#10;        &lt;audio channels=&quot;2&quot; sampleRate=&quot;44100&quot;/&gt;&#10;      &lt;/videoTrack&gt;&#10;      &lt;videoTrack duration=&quot;23248&quot; muted=&quot;false&quot; slideId=&quot;{C6DB2B82-A007-4303-BEA4-9C46BA9A4CAE}&quot; startTime=&quot;0&quot; stepIndex=&quot;0&quot; volume=&quot;1&quot;&gt;&#10;        &lt;file modifyTime=&quot;2015-06-16T16:26:52&quot; size=&quot;52875672&quot;&gt;&#10;          &lt;path full=&quot;C:\Users\lorenzo\Desktop\eLearning\Trio Oronzo\Eventi e sviluppo territoriale\video\video38.mkv&quot; relative=&quot;Eventi e sviluppo territoriale\video\video38.mkv&quot; resource=&quot;video38.mkv&quot;/&gt;&#10;        &lt;/file&gt;&#10;        &lt;video height=&quot;480&quot; width=&quot;640&quot;/&gt;&#10;        &lt;audio channels=&quot;2&quot; sampleRate=&quot;44100&quot;/&gt;&#10;      &lt;/videoTrack&gt;&#10;      &lt;videoTrack duration=&quot;18658&quot; muted=&quot;false&quot; slideId=&quot;{59C75C20-38D6-4682-B5C3-EDD4960D3098}&quot; startTime=&quot;0&quot; stepIndex=&quot;0&quot; volume=&quot;1&quot;&gt;&#10;        &lt;file modifyTime=&quot;2015-06-16T16:27:10&quot; size=&quot;42499869&quot;&gt;&#10;          &lt;path full=&quot;C:\Users\lorenzo\Desktop\eLearning\Trio Oronzo\Eventi e sviluppo territoriale\video\video39.mkv&quot; relative=&quot;Eventi e sviluppo territoriale\video\video39.mkv&quot; resource=&quot;video39.mkv&quot;/&gt;&#10;        &lt;/file&gt;&#10;        &lt;video height=&quot;480&quot; width=&quot;640&quot;/&gt;&#10;        &lt;audio channels=&quot;2&quot; sampleRate=&quot;44100&quot;/&gt;&#10;      &lt;/videoTrack&gt;&#10;      &lt;videoTrack duration=&quot;21068&quot; muted=&quot;false&quot; slideId=&quot;{B0EDE1C5-57A4-4FC4-9908-1F6405C9471F}&quot; startTime=&quot;0&quot; stepIndex=&quot;0&quot; volume=&quot;1&quot;&gt;&#10;        &lt;file modifyTime=&quot;2015-06-16T16:27:32&quot; size=&quot;49743688&quot;&gt;&#10;          &lt;path full=&quot;C:\Users\lorenzo\Desktop\eLearning\Trio Oronzo\Eventi e sviluppo territoriale\video\video40.mkv&quot; relative=&quot;Eventi e sviluppo territoriale\video\video40.mkv&quot; resource=&quot;video40.mkv&quot;/&gt;&#10;        &lt;/file&gt;&#10;        &lt;video height=&quot;480&quot; width=&quot;640&quot;/&gt;&#10;        &lt;audio channels=&quot;2&quot; sampleRate=&quot;44100&quot;/&gt;&#10;      &lt;/videoTrack&gt;&#10;    &lt;/videoTracks&gt;&#10;  &lt;/narration&gt;&#10;&#10;&lt;/presentation&gt;&#10;"/>
  <p:tag name="ISPRING_RESOURCE_PATHS_HASH_PRESENTER" val="9d07948e110b6c23c74f18334d84b15e87eb65c"/>
  <p:tag name="ISPRING_PLAYERS_CUSTOMIZATION" val="UEsDBBQAAgAIAHeKd0b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EBre0ZyaM8Tgy8AAAZQAAAXAAAAdW5pdmVyc2FsL3VuaXZlcnNhbC5wbmftfAlUU9faNh28Vmu1XrWAIFHmSRCsIAqJA6OiCIKITGqCtApGSBkiIbG11ikQE4aADLkVcACES6gJYUjqlIFAUm0BY4BUkxAFApJIwiHTn2Crtrd3rbu+//u+9f9ruRYsks1+3/3sd37P2eec37M75JOFKxeamZl9EhYaGGVm9iHEzOz9Wx/9zTjC9w7qNv55DxEVss2siWf93Pjlw9Stu7aambXgPtYemmf8vuBEaBzCzOwzB9Pve2FR9i/MzCIqwgK3RucmyYfSL2YN5NucwFxFnUKdOiX64dK5h75BkzsikxzuFHx5IPb24h9i/r78ofMnlNvs9Kii7vfmL7vlKtm6eCny09s34jlX7zk2uXF3OXBLD6c+PobyRH45BjEEII6M9F8OYHyM7inXfaXyW5861NokSJ1YUrkL0KsZGJVKCCd1TffHy+jKqkkjQjN3+FeWzzc8hPcgr2nZ3UdTjUOnOhwDWGwkMNU1md88+Klx5NemHaKMJLR2SKRLpL1nHPgxkTgs/mB44n3jZ+uYk7glKHWHaG2s6etg1vMA8J6bJt4bF0pZ3yiSldrbIO1WWqFYOT3fzKwtrhs3r1w7DKfrjVN8x4K7cdeqT44mgg0Av6Iz8e7dMq3+CUj/JA8lthI5UwO+afCnmyejplAaTwzAlc4KVevoemQVemQ9yWUgBQgaU0nafHWd0oSRqZTsUeRiP6ZmOsuoIJtqKxcIWhKCloynokdSh8svaSUReomgBgc+2fS4eti0jsLToECGlYShwejZn0ngZNXDnZ4lQgYIDHAihh/d+xwn92bNjsYyTtLlD7i4ziPQ+I+kSnfI9K2KfPjsoEwhZqHHWTx+Ogo9pBD78MzNzPbzC0pAwgWBjpEQvRiCBrdUE1snDxmHOPkXcMsXK8nqn1M+vshtG28h77rwj6NDdxX/7MZ1gqnSrWDQvLudWvLxjnCL+yG3JpZ3LzHKCnT8pvZceBMz0MGBjdM/w1XDrcoPFsjJHiRclvLb8WWkmXubuXaxZdgsAEUXTQl/HeTZP4eCNI8AH5rI3WpZR0vaeN4obahU3aBly+KqheILl5I1t5I3J5d6u3Ez89izLfD+gnSlV+webBaSN6Jj9jkInFK4baOwJN/J9bzWzTxVQivKB+RExWiMP1Viid7ANwCQSSRK4KPBipl3nc/a7APwA/0UiUVzBRKZtFesgTQXTa3k+h3p6OSxphQZlXn0JAEaVUWWb9yNHYjKqnRvhnVkGFoT0vet2uyx+bseFpsWLQoxWtXQV27wvPPh9t5Tlst4yz9SwpAeweTj4fuYKerySzDRoI0wZSjhAFaeuZmZL8t2DIMKrZ3UVXyWn0QfzMnophWkw+/edYUoqGsVg4tcPmRCVwVtcWyKI7Kq/77aYWu/DNqPy6JV4eLUIr0Qs9ngT201oByC+gvEWA2b3MgFYEOPsq0hVE9EZUYTtEKAahzkQXuBI4blK2mTjVwf5T2/MbI8dzCOqLEam1spE6Q89jlIqauWInWwuOOy6XUqLqIyn9U+uDvOm5dj7cvfq7Ji2ZBwYuwAlP63vgyPqBKQn0r7mOfFbEEY/FTDFgQodmo1ZZ7RzU5Qh74A8Au2O36GF1EKOS/K1qUQvLDpreCiwvDPmd/C2N86CHu5CuSFkkEblvUYWVcmkeRCO9hoITRFtJcv9wloVEDdpHfaDtst09LOhfpdmi4PX1y+rvDwak2qwo8+sr0/FehMLtysv/5FoRdlFcuSJMumMHoyRhA3e1iX4SwlH2LY/T1eKq7MzPNIOFzsoSRXqNYZDf84q+QzoGxS5y7arQ0JWyrw5TLlnd8xswF/Vs9Yqj6JfcyLy/I6jF1m3CBB+bgUFOdzAbcmaGdhvsALttxZgNYELDJGhnyqgkIMzxwRKQo5uxxd4uNIYSNl6wo4ex1XI8q9JMoWkQotk7f2dk6qlE9+QQhtZI6mLXmYUSj37zlbkNNKn64e23u59h/sjBAXvFTgGBuRpuYG5uSB8DqZUGzdOhRT2LoBdEzzqBUjyS7FQXupZ90r+FM+/j0Ku7rbuTdHoNV8d5DIACRFRK5LskN+Is3uLxjgbTwiUVqn0g+7kied/54quLqJF0Tmq7IqU4SyY2m+PWMKZL8seyJnvALBoaXG8bLirxsjV87ATV0vLtyWCU9Y/323D+LLS0IoaSrD3YqxtLD4EyiJ7cUiy3W8ZVVye5dlbXL4qVbwssq9vPS0PKt97hBmCUjpg9wddVJyoSCj0Z07sJnFly+3rVltSY7oT6zTto1mUEag6SBNkDSkkKGzAtEU0I7xqwE9Cuggb2z1Mj2qWlpjXdZMOOcvEqDTfI8vEbfhB7pzqxsGkukRZLpxC5TmMXYLNdmAhcRlC7zsZV68DbKS9Ey9Em3ytKxj0hDHv8eB0XmXz/f5Lyh32l4O61lWMxUvzsB6tXBq7YWFmm4vZuAXjR3XtWwvMlhYwGfBJosRViTRdyu4uPCTrfxcfVSuZCGu+D2XBeTjWnlhSzqFoxJ4CGGJ4BEltxgkXkjYa1QIZBjITohGB14onAqoVIa+9zmla+2SDi1bnUfnh9wgSmu07HbgFl4o8OXnUbjyFg8KaxWLg9jE0Cu8SDKgqRCBr9c+sslDVSN6phDjUxtWqTfzMirhNpqNJCNYsEkZooJiUPkl7HmW+7IL4acyN4+xHKRe5gvjiOeZ+30jKN5TPbWwRquishbRfqIOgYHmF0KMofTzAjFMk8G7Vi1MR1oUifx9a0KvSzLgzT9YYCZtpbedHZntgzZjh/2pePJB94jydRPUdhxwzGdHQWR9gnRjvFI8BFaNQ3i+XBlUqlxuI0arJ2SO/thmg/Zy7zF3Eu48phQ3sOU4btLQ2c88tklGzKoZtBgRX0WxZTX+o0kYoTih9mQiK4hVeHxROd+XZSOEaQALk3qy7aTzfccOhaPjiM3GmuPH3ii0O1uiRv9VCt0JtKwuEml6B0DGTH3EBWJK4dv3ok0Z+OxVrenP4l2AKWtbX1Z8YErLn0uNTMxOfGFKMWa//gR+YY6ZMjdlfrOQuv9gfjHIVAF8/58u9M9KYjIaGL81kLQ5T1zgywsM9P4MFs5+tKfAMs/E6sco+sx9z2pTVbLkqr+tLSSc+R12ad+jB5EmzjuBCgZQMf9n66V4tSM0cEP2V69oAgNVUQWrVs0tsHwpvisaGhJiWts9KBDm+Zp46VLBznck/2+QTAQnYXTTramkfNX4dtDsT7QQG6Rk/DRI+2tU5m6xNrPJL9UvuL6lpsZkSaW2Y04Od6C4gH2fLXbj+rltKcQfHX/mbDS5U3XsWaSC48TNfOLBpnGHIl4vDdM1znxG5HbTSARZdd7E7bVxa15jxE/vLVmYw4kpeiou1kneghgHEXo/aaLtCJ7K6NNJsve+9Q8Efh3XcF1hrAkDHo3quG7NnZlojz4/Zsp6c1CsIOI45C3u683fb+2LqoImOAqfiskazt2wt2Cl7fz60K1omUXejQs47rjTEs+3Ya34oOVAPQLrYb4CtGasduXmTSYvO+hCRtcfXr1vZ1ZhRmT7UztY1Rs59kfELLp39AbPq37835C09KZcwF3KenuTMV6fNtRtYpUhBP+GWXBTFOrbxqK3hHzjwtf71/b5BWf2/RuS3S7gbf1v7zP6/pbG0lHr5u3/m6NijhPJnTiJ/6vthu522fJvdnvgFHvTDWZhoSlQ7b/QSKq3OGfSXw9tx3u2/0amH38a5/QXmnMl/ptFPLqT/prXgzq3v6ZQZUb+NUVGefS8c3/QjqD0/butfLDm4EU1hB+gTkAWZgjS/oTQaJQ5D2K8zVeTd7/lV6kef5+40nBk+R9HZS0sm7yI70/ESgYjwhb+kY+yZz2/+P6dxEsIYgfpbTfUTQ/wbfJfPiAn7I/j+ck8ct5yiQ588UcR/lOBcd6NzrL6mY1vLWZLJr7mcu7ceN3r/dra5r3RyTl20v9nJOxe6ViyYVaw07PrpY16TTNDPwtAe1mu0PxMgfxthR/34PsrewTzITO31bkvH4Twk5DSkvnxN0sqlbvs6+7b4fwzVeNG7e5XTEjQ4JffL6kS8RCZkbfx0jjPY29QZSIspazK4vfLX16z2O/lG/e5PyApSsUFqB6d5g9XLd9itItBQD7RvUTKuvwG/mBCvcIO+eSMOY8oG8V1bnB02FKaosmYF2gs2tYIC2qd2WDoEGVj2YC0+yJSt7F/P0mziiPza27Z9bAqZMIJd6hR6DiW2Ykk2bMquSR5hgxaKDtqj3PAfdkImtfN1j467E/KbH17PW+gqRsX/qjVf5mSHfMp3m2btwBUd/vnCEg+GtuCLragXX563ql6Y7Jvk63lWNQiibKRq6dVpYdkDrKnyLv6ce/DKuHgq4GPNuMGc8B8FgAekSS0TlYmLCVACyXg4DA8wlKD1fTM4gf5+0li2FDusV28Y5XGZo9FYq3xrXhLPw7LXkQ69nivAcHnc2ohwp5YcG24xVgI81swR1VzKpTsz+KQrfM8PsscTIN0n8kA2wl81L6Eabs8GX7aZXV77TMO2E5sLWNtJokSmPYuPky/AtnRJJI4lWSdo9lPqBzLLk94ywcqdjoOlzemKgK4isgk7AJdZUsExSpqGyyOgCt/IXM9F66nsnYsWDdZYezAObORn9vHgQsremSZ5UoLVpdzzbhFbLIEJdPsNC5z5UhFi7u6RKgEJC2FugbljepkGvqNGfoSveImo3bxlMim62VOAP7pQVjxRwKf2H2SjeL9Qp3tGKERRC1qrOCeAxJUPLG3NMSb0eug6cHZWco+52FMvDc0+Qt2ZFzR5ub+QXdLRRW5sUXK8BfUeVuHR5eWS+BOM+UvZa6XMqT3tKUEe/gqy9gkmC6Fi5vwJ3BLQbTJjOkQ8PH1PJfY82l8jP9Ve5k344wjB+x3FhV+m5xvtfsW7g8y4t6QhqgqRK4EHGLrpSzxjgv28CBLh8CF51HVckK4vlU3g7JOtdekc3HFDjXRbc/mVuHkdvSghu2UXnuTAicg5OR+J8Bftt7c2iWfCcgs4iCFJU9h6OOSkTdJgUarzS27eMbVZXl9uvchfi3E+3tS849sMO3yoUaSk9rlo6iPsFmC48XmYRPH9P6sqo/PL/9YcCRh6EGVER1kkiCWtgkboghAJUXGyF/cOuQcaDtG5odOOMnKs5DjMQLbgYh3NeA7kv+YBGnshWzC4YGBwxVvdTtIQErk09VdkwFlI+fOaddZWnkHv6aX7UyefSiogNOBg+12tpnZYEdY2nUmNuC/1pf9Jw1d6UupJwYYjxfN9gus4J0Zu4erqCK0pkrmyP/ZoCUZWlE2zU8/Tp65I4DrR+DVAdO/7E01jIi0Fa0sEEb7T8XMd/4j/qpRvycWc6LJ9C4nNsg2iwCegOvJSABfywPrp3BEh9v5U0+WYGa0fterrSbAc4IrbkZPNyy5qsjcYazhMutCYj4aDKEtrD1Z2CZ8JWVvJHHMAX4eeGrO2A9mxDNmGxgHSs3UAhlYTVPQnk5E/RZewoY3RQcwWo0dQVOlVpSD/Dh8GpWR4/J7wjaKNAqwXhJiqLk6MGXMuaV8y5yi34OfQr23XrZRwaiILkKjV8Pn11f7Tjj+Hk4kjNs3q8Vtk4YOboqWQ9KGAYMZ6t8TzcgVKh0lsQO5OGm1l6h067NzLLtvALMDDLTpMnMVV+43VyAoYo3J/zYBBOvwB7G8XAXoQb4KPIKVh1BIuIQfEus6GB7N9NnRvGrxXsNPzz21dzwrGaskqRhVquctf7CqBVfVfDEt50H7jn5ZWV/7ITpfPqUAUJjYEsZ5cv5EW8UraTVd1mbr8SE2fppfjVWHRwRE9/L0WvQeV5jgrLG+mL8TfUmuQFXiWkrkJORIuVII5EYyVXZiZfFihMfjpodDyUQtlSqUbby/ZYNAtH7HFfNkVEsCGORLTc6T31JKEZmGmn/ODIl0Q/N3jsHyC39OGUy9UNicLz+2pFS/jjFlxZji+VXZYqxSNNrfhZTg4AKOWlSrDfVbh/WGFX9CXAsh6zYyTdfn6RPGoh6VGtdEZ7Pc+ayLhGkvbzAfKR3F4y9SrNS+XFr1ZdNFhUR+ht5t4OgVRio984jHJoo0pOmFBdAl0nQp/24X7OfVXZQG6S+ASsT7S6fxtaGW3FTxaGHkD1gpDSfp9RV19q9YDQidlQjWUO2ctWcKas9ZOLA+9ux8cfD5EgK/1X9ecKZAAeW1LYTFb6o9x1agOp3jQEa5lDWH0r7oqOBp+4nLg/vsDd4jCrsgZjbgDAnm4J9C05a5rIkKthdusz0TRMApFZFoCXhE2kpbXU6UTR1hyIXpTSZh+OcMJr4q5Yi9baPQ5dZCrJuvN5BYp7WQfa5Hs4KEUjC1qQi46RkRMB3tx2FgIzOxDe7M+B0jCih9tKb96eEE/JSAj1YlctXduOWutACruuDh4PU7SjLOhPYnyy7g4po+uswIof12pcWjInJb9P0gb6J5ZHreA4XEpxuXEdTdxrhIaUjwRY7t1I/1H83ExNVIQp/jyWui/HukIdhoVtt1ySM3SL0Ezcp22XZcDEcH8r6fTZJO7JlzMVraxGEA7z91b5mMGrI0Kt2Xh8wektz0HEByd/Y4hDQNhir6S89Gor+KRadR+X0OiKWEFKG8yfV+5LSue+gfvwkeqzioCQksQoH1NuyZyTRE3hkFVHuTMPVZ2UVKx3OUQSOCGJrjG87rUnodQkz3SnKtwktlOy7h67+yYM1InCBAkzRPykKVsPZROGgh9GpZGMWwudclyjpG1Dz4ySspx3KcP1VAyD0cWRyYuLJmv0XRJCwtdoUlNQZtL7bIEw59RZH+GGOsNCLDsVipePJkrbWl4Wa6ZK2zqd7YbzPgAlG0BY+ICxv2KvI3wDEXlocIJ2MmFr+KWA32y55mnGFBcQHZSfslUDBfQXtmkRIsUWmR0xRCl6KGkE+YAtgqJawy9VZiirVmE21ixadChR2zbwVnf/X7h+mu9pre5IujkyfGS0DmKWmiIVHWTtITY3zdBgRwZ3/35M6bKR7ewZH/zHcLJ6/1iNoSfT+EYCD4sMqdHoTpZTj3ZqyBmY0Ck3X+HF3SD4kpes/MiF1Nbdcdp4kb9HSWluoT9RWWfEjju3HksH2YV6SuqjB0DQGadhGfBilMthTK/JkrnOxcAo/Xz5zDYbRiqdp9bO+raCrs3VX6nro3BKzAK/JKp3+LovIRR/2MLL/UDVM/Gd//KnHYUklykJVUofAN/cOg4QVIv92vJVV0FqJ9otCU3vqdhxPG+YfLjxB+JM2grHsysb/uFcUSJ5DuWQj3fICmc1o68VvNeLZI6/tD371qLlAEAYoUGuKG37jc5Rxr7tq3e5RWmUrKp2j1KbteKV7xQgE3yBlrnVTjeaM3rnVPJvfX/sbf05M+c9ivRZZp4r/n92w+UuA7vBHT0G9KU4VWeb8ndo/ueHhXluq+J7rF+k1vmGjMffqr1v8T/eVDqZwqAmv6qfQs1eNjzVW6ZsM049RpzrHNzVOd/R2vS4M6rkEvMmjGhSK9SmDEOH3w/DlrF2S6bEP1wMk3i37FgX8XJJkR5N2MfU15UbFdgg40fbY+YC49y9adM8HY+INH9xK8ZqnJtE98kVgMslXbmbD++lO7MyRwImROIt9nRaLPNZIm0eqOVGPP+1AAN6jgDLGSZNAKiPSXdfPjx0NeMSZWuELoqlvNXWJd+ARkWRC+RmICnKc6H4F6Ov78GslDxzLMgEBpgt8JxopBLpb6F0sML1Dvl3LiHA8BZaI9DBDH3ktGwNmGhCZBkYlSzex9YyaKbSFOKhN0+Cw+xKA9XWf+Ngs/b+By0YIDjtBJ1orVyUB3LI9rjq+BdVZ7uPqOZMImN1wzyXnxTW5WN0479HUC0LKrlI+5uLqIHP70sMZ3oUI41uIxsiChP0XTYthPXJB8gWhMsMgJTV9s8lqcU+aAomc9v9L8pHIFSCjJ03rHYuYkvX0sc8gN4v28m3XRMdUlxPtrq5RASoSfF0F0IKS/wNTahj/zBnbewHvbL+tCVUvFubSndhwfv/42BsrGNmcDoKf3qF+kUOb87my/dJOxYTP04tIXEKJsx0YYt/FyVnxKZh9Tlb7exYPZt9JlowJ4BGHxdFiyHceL2ecU53vcSez71MjKpLVTO0czhxR2lvDtYZF4N09mySpljMV2xy+U9mvn3e8EF7VFomEGIH0trSolJuoSTATUE6wnr8iDJrYpdBWTYxPpnjWwyosM198soPIAunZ/WfMzC0t4WJj3Git4RHlvbDYsk5hS/mMB9YF9+Xi6U75Af2VBkirigbeTA3f42z0wqeSWV1JIjGLWYh4nQRsT+dvOflHYFd0sXiGE2fo4HhVSr8OulHISdhTVN7LbM2JCFxLGIU5j5N7QwqIUcZtwwWFeBh2D7yiLPI6dnMYXr0J+kpII60DqfN5C9kWoH556pfb6uQwps41sh+FDw9mHPYLJ6SoQ4yaPNb65u4D2kSUnxrpmneV91sZhioUlq8LptN/AaJkSLQALx3WfJUoOOYiKkGsLCDU/r1j9hjfsmw0LLyGf3up6CK3+oddhO0HHai/+1CWQ2WcvyNbngTjOjkywn6rsmVTlnEioZDkHB2f2yMnWcLDMGhp/6VzjJRRpJA/BVmcm2SmPrfNw3fKbH/nd0n6K30BoKB55H0a/crTwjQt2kCJPJUSj7P/a+QZxv5nbFe2nNNBvMg0C1mRCrryy63/r3c1dqscCKkMnn086z15aNJCbNJb457DD9KVn6OMP/VqmWMk/1vX/WetV3NUJjFSkGgCIQdaKUU/qhwSM2VjD6PhdkH7dCZb0VuXAV0lCZMHkmzCcmJQ/3TfXuoy3sGw+WOz65yB7DTx9I5P8ofXOPwjrfgzoBERya/gtRvVhfz8R/taUusur32P98vaEBVHaLoZavbFtdIzXkvU6+u8gHv1mebk1RlkhkvwDrBHwS5NzCm++2WF79LLaPWjrCoUYPfpmqx59H7oUg1hXtW2k9jdwd27YulDKanGBTFzzeC2v51G7Lm0DMtK6cZob79i+Y/uO7RxbY2lv9O2Iqob+dJ3aWJqIxICMhEkdytYEMF7uZER7MEInxmQYvYwPT/4KE4v0vyvGQfS8DJluLsDIKNzYB390b2dIofwXhXg9CegB1L2myxKZun2EO4d9dpxu+MwSH831JNyBDvKD1ERWpoC1vkfTc4aFwlyzVlP+FA26cdDNddoZJcSgbDVd5thkyBWE5asDfIjzadueDqDlA7yLpzNi7jsvUSApXJ+wLJHAcazVg2XJpabc21+t6VEAaGa7O7c9wwMKXMpHDGaMCxqa6SdVZzxRT1AV8gyZfEQc8KdodUYhfrTbBcJcYSUMy3cqd9J5LTxjD2p1r9tauyc044UcjtFowQpKySCPPIghyGWac8sX1xSHbV3PuHUkjSSBTmCKl+OxrCK3+EyMAGN9zH9ijQaXLyPYUVvzC/HpTMV4EYKbX5hCS1zhRv3X+CbM0o+w/G+IirAN9t9FOtoDZZm2lilbuk8XzxNbxBwil9w5bJ2z3IGWWALyUwPwjNp7FjinunvZiVj+WcCvDM5X+5bKUASUtQY+KTv0/F9Mw3Ss6SgSm+XycdRKY6fXfWH5SmNL+CGUdLOzzyE2Eeu2KfjBnhKQklwGiigBBuvzR4TKFpYClZQyrlz3r/qJp2nLUhJ3FESewuZ7EB7axRbWfsiRxQD4TJi+Y7VSbCkcL1eXw5Oj0QkvZ2wo/2p+vnHo2hNlEFKWCAodolgbK5g7UFQ19cfan9hyWPHHd3PjOc6fK0qJCRsIwhjAa3jf+qbFYZHePIx26NKUT0Ula0azpjVtfdM6jrwFM9E8WwHyI2Wg44g983ruPvxXuzSWk013ykQXCOQnV9ys2t1smO3jEPNFLvOjNmFhHZHBtZVlEFAm2M5lJROQtilFBgthKvDIx4H5CMzqzccaO87aNvZU1Fc9/JDuQnf+LBLJO+R/FdD+1daMntXW8S4WvWP7ju3/LtsLxSDrgQjtvYjiP5WQ/voZsdR+wcbSvyhur/y5uJUaG92s6fnWCUli5M2c15GvO0k/2qwfHSeinxO7w5adoEpvVQ3M/A/dfr8mYegHDN23z/e8Wd+FI5mpEGkd50+brn/ejj0gmf/WPyNNYtpOeTfybuQ/GxG6SFkDDP206UbRxHh5arWfutut2X8/IiMp98mZVqfq3KevTq1dI6Fnb19We/pNNlSyOvPBSS/blDMTma+tOHOH0RmzdwBTz2pw1USQ6bIYEsgo5+jnrgtbwEhsefGaydRMm1gX1xH5XlSnfnZMRqUCpvsyv/YPhb92093njSVY0wF0rVmuguMEQqlOj+9SIepCKRyWH2Lqku2h5XZCN1eyKGiMqQAeucCYYLGKjYJkRAJ4jWUsBUuADoOlfNRgRmfaZghISeMLmytfu1fl340xJ1ENR9d+2NbTt4ymsBNK5Z7C2nXsPvs4EvkQ3RXWuPMJIQvnr2Bvnhd8HCcVjAhSSQEiJ+n2CU8uorLRipMPIw2GqJp5AaYj9AiOPPIwVq70IjkJjg8mTxwrBrnsycyrhKosZW1/lk6Vwq5IE66ixkKjww557fhm+fsCePF8lz0j39gGbTfub7xo2s4lIhPjsnxEWrMojAyfgMOKlwocNQUJ0YO1/ygTEYp0wU+iSkB9NCdas1zXK2y6/MetVR1AY89rUy7gXGlXbB22Lvx2uTWta0P3d5HePTdKU0mAmD3jr15mJ54R1j4L/dKraZGlA7dT12YYtRDryf5U6r6IP+rBWApH/Q1L/SbBUUCfFV8V37QVRh3mOVsGZ25mcRXA2s9d3EfcICNYPiIoZAcRX9/2yFEo8UeQlCpxp8IapqvMwAgRDLc/2VwMFzdFKVy+oPzREmhizGHs4cMJW/G1bRbzulXy9cr2qc+KB3dHOUvAFC6ijuns4+EKYeqw+WRMDFqyH/E9Xs4UD5WCwnhZy72QWITAmwTlweOLG8v+pOVbWva34GWGm/bSO21duxaeCtfuXRS442tg7fqaF+x2ufDLqGCsbsTNd0TqNzyzGSRElEEi/PBiHLSXZcXJGEH06uNKESuFMvFGFsqaNfiZq8tRCisu4HWy8nMwVsAdPJB/CfTqm5AdaEpfSwT/hZGBtRCmIZfcG8RN0b1OT9JiU91arIDqReEe7VWGocCJI//icxmRLV6esejBoT+R1UtZptNGSWnYBv9gTsYDhcRky8k2Ef5T31LvuVf/2S26cV3C5k5FNyCPzJUoTedUtZTG8j/OGsoGpkyXfgNmn9XIQGdpi/DTb3Ly3ivajZSzkWiJ3AMBLE02zA7wB7gn/6T9dCLIdEJLUBQBRqI3mw7TlYAuXvujLK6VgvpAPjdLr43njreweIafvtyBayRxP43z/KP4jQ0iG7S2VzQe2uJlkBdeLHUCQMlRaMmOT+M2/8vMS9Br/x16ejfybuQ/G7GXzmdNszBa1hL6Q1tI6LuDQu9I3pG8I3lH8o7kHckfSKQFvsO567qWLkXC3zr4KZUSk8GaYTVdffCyna3iLiyNbRH5O32lZ/7znalwOjBy+nnhObYAKLvU8v3K9Srn/8ZzoK8JH883vTigcu5zyf/l04E/FHXj4Plj8akM5WYGQuXGULilmg778G0w2imppDMT7cevhE9vNM5t6xihfbnBs9MtUz8Vz5iOj73MOCIcX69qLsyPlWjhCD1aqhA3G2ab+WhVKobiL4iRohDDfWLjcr9OAN2xdPK4p7jZTjngTxn14pN7EysqkoPpV4lIbWyWkfJnkv4r5DcNXGQsTtYOVpbzK023gXr42h4BkaGVqt0NpyEzp1tN7ykYdAJPnVc3ylSdLx/unPRXkwxamejWcX07rAM55J7c2jLkS58qyLlpxfXUZHU9y5M4TkDhHbj8cahc3NlEK2Gcx9Tu7mrnIk3PQwNS1S7tolv1c6esxNUpFUdFduwB1VXPg22ZQEZsRV1lznRuk10RGwTgQX6kPfvGqKbHbdTuOzMI0vIvWDjdI1wVZvA4S85GkB7a8YEIvSSCvvdU7UGL5IszUyDD1McXG8aJOIGvsCALoId+fylLrOqE183a0M5rnlG40N4pZVfltBLtK6U0W3BbPNdv3LTE7FSHJ+PZ3CN2pNOFtSfHW4+S7DgDM46YGzlSRc2mGx1XTvpf64Z5Ff2E6oGRHx8pPY/Y4NULn5UtSC3MKhdn5COHZbZrYgNqX7Dl6VsvXXFLbhjcfWgD/UiNv6VQqjmUsKDY+xB9hzgE8zKE+35Km1FIv2jYUAtqh1xRxlIr00tAS8QXWrgJQ1J/M7MJesLzAzot4vM+KClGY72L3t8HhZxRiAPF8veIa928kdVO/zTPkLLuFjVzVMeIhNUgal30cVyDd9QerGKNw51Hjkz19gtn5DHWQKfmcdLLgMzRfEk2PUJNsXJgd45fHRqJWbx9oqZ9slxptDOhgrq6npRfeP2k1rjtGg7/B99pNaQYNPC545W+9jh0K9gw0kVYoG5rPyWMzZcHAy1r38/Mi1997xHagtVIEbmZexiFO5GfkN3RpewoHJ3OtarXVMdoBr8bpaf2ganft8ON8nWFf71RIQIe1VefjrvFXyqVe/aJGa5S1oaC81/cOk6pQvG8n/SevM+6G5MvH+YbZY52hng0t08aJ6dfn8jbJ0dEosW+6JpBvXe95m9mbQ2F2vlgtz7EugaVX702h96HOLGiG3ds5bIHR4cuUb0Tfth1Aae9eWYUHnCiQ9FfQjtx2TASUoqjUu5pfSFHBOjOdHumSMwmZzR+r6kADanZWZNisrBLJGU5QQBOK2PmImNjnrQkdnf1i1h1QIOK9klfPr8+vz7h2sy5Ufp7ZhNXzJNyv9ciZex62SEjOhhm9hrmAHgJcZpeAhImZA9lRRsdy2MvuvZR2zPGp73fntR+zzm02UWaLUHuXrCO7gMcwH5jJ91G93C5Frx1Q/cllLXD7c6IwvXEhS7WI/mUeffSJvMkxRq2WhrDk+pcIegn5ugn48eSNY9Px2qWKDoYmg4pJW9O0uO0ZwmEo8hoE07ByC+yg/uGfM1+TEQIDXuH6+tlh03wAJs2nuGL69q2q+H2rFqFrZBqvUgs94jPY4lHJDSecMfh4lXQxIVnWzxi47FSJch/1X32o+P6xwVXbLnKFrfPFFnNpawbajy0cJvUW/ZwxbqBmC4buw8eHWvuUv1ags5Gd7QrxK0k3TjQ7j6pf9IwpzL8YATP4UZ/8g/+czjTlCMV8Grz7X0UYswrhFWGfh/GnsfdK1jQfPTfqgekMl6yri85n88/pPRp1aI2FUYm3qqApiSCjw/Ib1RfNFpDdeVOG3FnWiXUJgTMF7NlJY18JVGoVFr4HS+VyZ4hSTf3Vl98sglj2A68N9g+Om1RkxDq/ek+YeDw4vWy++bJ7he/NtqlUO5JeM9PepfdeRwFBu+bg4eVtBRIrNvJqRFZIjOznDB9//ZpBC8lsTjSTCKjXySQtqoLi0iprWjteJtOkJ7wxP/CmYbr1TgTKDztFJv/REkGUl+mk8GQs05Kfr3LNsIU6qvn6AkGdq9Bf1bxQVtW35hXgSLUUdvnczdIsLjSaFIj6dT2NGoF5BUEezF1nhJRhFkXsXbLnJm7mV7YQtZaylwJXmtwxTZKciS6BxJ79bpFrBPuoW05rnUD+usNyTH4/CKtvy88L64P4W00gvUElm9pYjQaO13SEmGTg963SsqnSCz5cPVgla3Iqg/x0JihqU0nAwob/LxfZBdpHtjiYAd7D8bfkhkxUYT8dux0H2tHlsgYEeQphC9/Ue4X/0JlRKs/MTsRO3jPMEFIcxoWH8UONnXjZuYOn0trPg1tX6BtW3nYY1PwA7LOb5JcL4Ptk7em8nJ7rhWDvKpZLTqVH1boClF0RQY4GRP5ibH6AXGo/tCN/iVK4RZCk1+zyWjWf2U51oArmYsdJVq7k0enlvblf2A2uKKP7xtbIpGxwu9Ai1cC8/b284uU4cPQjt6Nu0uQdyBNn1lCGAWZv1Kant5UCYokLSODihnFx/cvduPSKfOYzigCsIMgMAbaucVDxBgtzpChevlzBAmzvYfsPlaff0pdn4Szi9nuz52dCikJrpdfmQs/P6U0Nv9mIQn7mP84iqybC2hXZoGReo/uGWgVNBN84aJ93ZamqGrMxEru+vOk3tgs7EN7UCucrFZN7J6u7KnPV9n7TU61KTd6ukJGWJbC5AM8eA5nFjn0D+2MgUIbbx+7bhPhcD+YHgfKG29pJRkAEkRzP1l7PwegkTS0VhPaKcBnx6ePYrtsQiinnwUxIY5ht8BzsBYlMmdHoXVzaFMkIL72g9aulZIrDdtfmRB49gGuFCJOCPJOBrwcZ+6WVeKS2QW2BzXrj5J9vwbFbpPIbk2VEuWGc5krXplPEZbl1fRPnoyTe5wpU6JLgPRxjla9+7sp7fBXAH6yYNTvuTPEhw70wqt1v0TofkHexsN/uaidNZYjgI/ARxPNeh/9D6NxbZ2+slNCYaacBvbfxM1pdDtRnq38zbACxKBCmMcWhRcJTsXNxdQLMhKGPmfsx592rYUc1g7SdKIkj/Vfk5pX08b5NPMb1UUmb4P5FwLdBRJj+pj5QCfI9sinMIo7birsfrPsNEl3IWY2wvBlXG40OV11o3Cedsv0yUpDSBEAqtiRdMwupsZ/LljewDIxsCRfMAjkNhfdPaBongK3EwwyHIwRxpqMnajtbtbuAIxhwGHoXocrhBm/jxD5kT1Ac2M9Xqm53/bUjja+gmfENRcFYGAZIBtPB7wgzDXS4GqSvzleKEj1n5B7usJrtGx14DRqPBIdnnTyeZ2S2tojZaZo72JmlvD1Pxvhmp5vwTBXKU0vf5DB4U8PW/5aP8CNiW5mlVVMXVx4qZPJ/BAC6oBYxAypGx/LbC2vs3T7xjwP2LyCfsxjy0i0cN8caNRYvGgTsOS7YMehxAV4UlbrLjTzMjHVmyQVp/4ySGd3JnefakEt/+Ba/SvclQMqgC1MJqMSbuGnxV5pKRX+TrQuXZ1k4240GsRlKvOGbL9gq7fRneplUJwCSoDALjOmvMyt8J4Tkwb9JIkrl89iAE+DVMCYMTdcqUxopR+9w++IaSY2XE/C4W+fWL4o7PLTTuZ3U+A7+M7hevGiOdCbLBPW748d+z130S74+wqjhTGmPQxopcn6FKCV9yCGf9+43Wf6lxGGH1AeHuJ8N8jwkj5xua4Io4jgYYSbza2+bKUUSd0rqJwUX8OvIO1pdRpraM8uFZI6Om006bGMUDvwcCwyMuoSlvti09zKx7fPmSD38WfBdn2UuQATZKrJ9+o7EbA+pamqIEdgZn+WKk/EdeM4NTjwbFOUXT0nM42q0WAMk0RhC/0o+fUOWxMO4aMy0FbhBD7i/GCKp2XjXP57VQglMIPuh0SlJ8+lvGlJUUQpRGkdM21tjAqFroYO7g14jmUxaJmUpYt+g3nKJ/qtssME15iS+pIN08nJY5OYwQ2/VT7NKKmbdK70CZumEDup6M1xPDLSCp5HE9ZzwJP7upKanh7S2pVojDXUiKm0pGh7z46mkuzqbQxGqZ4z3elTTCWXGHVqIFNmT18zSBlaYo5jN60rkQTJvWxQZFfvQeREF+UP3zzZlRA0TIrtcoQ/TBn+4NlcoXp2qvWXhfUssBHL5QptuarbWJXOFEjT23rgWxkvznhWRrykSJnVmJc4/QMBw6A20Cv3t1IgszWQk/xAUo7mOUn/XGHcMDX//OHCqt9RFq6JFcVC5q8K0jODpttSBVcfq50VG5ps1DeaEtCDfaVycsEDiCbVMD4uQ0/Iugk1hPTWiCz3X88qwF3CmRBXVmd3nlnVfLMfh3KEjPCTjMQj+pMSt4PHxURkrAdk4qmvIKa6zfS0nQyjEduBgNC47EUM/RgDTd9F6QX3tZjar1XAGf7Sjy9xecm4A2ZSryGmp9K4+L10HVPhU6mI/6nYEtCAaIMQEPU+y3SrflYrN4u7NmMkzcUM1tGepyRk6U+KQIaYymj0oLnpmL6ABVa1KA3v55SmxMXKTf1gY9Bf9qagmYkcRnyTqX9sG3uYh/pVThV5vHnT3AvdJIaRsMA0daBOPfOjwIBrmGs9a8JE+EoiiCPSy0WlVnPzNzz3Cx52gRAm8yfzUuFd0/toy0y96ujDY7WimUM8nh5kvTIC/eX+L4JMq4UF7Q5s2nbwm/8DUEsDBBQAAgAIAEBre0ZSiqdgTQAAAGoAAAAbAAAAdW5pdmVyc2FsL3VuaXZlcnNhbC5wbmcueG1ss7GvyM1RKEstKs7Mz7NVMtQzULK34+WyKShKLctMLVeoAIoZ6RlAgJJCpa2SCRK3PDOlJMNWydzCFCGWkZqZnlFiq2RqYQkX1AcaCQBQSwECAAAUAAIACAB3indGzoIJN+wCAACICAAAFAAAAAAAAAABAAAAAAAAAAAAdW5pdmVyc2FsL3BsYXllci54bWxQSwECAAAUAAIACABAa3tGcmjPE4MvAAAGUAAAFwAAAAAAAAAAAAAAAAAeAwAAdW5pdmVyc2FsL3VuaXZlcnNhbC5wbmdQSwECAAAUAAIACABAa3tGUoqnYE0AAABqAAAAGwAAAAAAAAABAAAAAADWMgAAdW5pdmVyc2FsL3VuaXZlcnNhbC5wbmcueG1sUEsFBgAAAAADAAMA0AAAAFwzAAAAAA=="/>
  <p:tag name="ISPRING_PRESENTATION_TITLE" val="Eventi e sviluppo territoria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D92B5545-5F6C-49F1-8706-3D1CF28C0DE4}"/>
  <p:tag name="GENSWF_ADVANCE_TIME" val="40.67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26C97020-7A07-4A9B-B031-A2DC1427C5BE}"/>
  <p:tag name="GENSWF_ADVANCE_TIME" val="65.50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2F3BFA89-2744-448D-8B39-B4038F384F50}"/>
  <p:tag name="GENSWF_ADVANCE_TIME" val="58.01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DFC05E12-CA4B-47CD-A066-0DAA269DA617}"/>
  <p:tag name="GENSWF_ADVANCE_TIME" val="116.23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571B1EE2-D8AD-47C3-A8FE-4CEAA5E7985A}"/>
  <p:tag name="GENSWF_ADVANCE_TIME" val="72.4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DA7DC751-C8D7-4682-9F9E-93774FFFAF54}"/>
  <p:tag name="GENSWF_ADVANCE_TIME" val="10.54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48C148AD-8A66-4F80-9A2F-D167BF04DA82}"/>
  <p:tag name="GENSWF_ADVANCE_TIME" val="26.4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7CF23EBB-1AD9-42D0-B5CD-453DC741484E}"/>
  <p:tag name="GENSWF_ADVANCE_TIME" val="25.66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4AEEC487-B57B-4E16-8F86-DD468BB60798}"/>
  <p:tag name="GENSWF_ADVANCE_TIME" val="32.24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49F34581-4645-43F5-8FAE-F6B637BC0896}"/>
  <p:tag name="GENSWF_ADVANCE_TIME" val="72.1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387290BB-F25D-49F2-8F53-2022EFE06B16}"/>
  <p:tag name="GENSWF_ADVANCE_TIME" val="27.14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4F6FE898-759E-4C70-AA15-34B421B1F461}"/>
  <p:tag name="GENSWF_ADVANCE_TIME" val="39.05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4ADB9296-EB74-4CDC-868D-321FCBAD3003}"/>
  <p:tag name="GENSWF_ADVANCE_TIME" val="77.76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73375D82-F5CC-4B1D-A2FE-B4903CE53A62}"/>
  <p:tag name="GENSWF_ADVANCE_TIME" val="29.03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9AD7BFA9-9BCB-4552-95DC-59AC50D68785}"/>
  <p:tag name="GENSWF_ADVANCE_TIME" val="15.50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4F4397A1-313F-4D52-B5BE-4B3B7E0F474D}"/>
  <p:tag name="GENSWF_ADVANCE_TIME" val="58.82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A862EEC1-F26D-4CC8-9CD2-9C66CD7A4BA2}"/>
  <p:tag name="GENSWF_ADVANCE_TIME" val="36.52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555D8D71-991F-45BF-9637-BAF752C87710}"/>
  <p:tag name="GENSWF_ADVANCE_TIME" val="36.28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25859F27-EFAA-4B0C-A268-6310CEC5799D}"/>
  <p:tag name="GENSWF_ADVANCE_TIME" val="9.85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8FFD9936-A0A1-40C7-BAAE-08C37D9EF9C1}"/>
  <p:tag name="GENSWF_ADVANCE_TIME" val="7.25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D0D35A32-2FB3-48FB-B092-818CCC569C30}"/>
  <p:tag name="GENSWF_ADVANCE_TIME" val="38.66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DD48B3E4-5B6F-48CB-B63E-7BFFFCA74639}"/>
  <p:tag name="GENSWF_ADVANCE_TIME" val="28.75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B5D2CEE6-F82D-4A28-B02A-DA6C342952B4}"/>
  <p:tag name="GENSWF_ADVANCE_TIME" val="101.54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BA236E4C-0D5F-4815-A11A-55829E45A04D}"/>
  <p:tag name="GENSWF_ADVANCE_TIME" val="31.2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A8E9E342-4B26-4C4D-8D22-804B29D068F7}"/>
  <p:tag name="GENSWF_ADVANCE_TIME" val="70.11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40041211-310D-42C9-B842-986783994D62}"/>
  <p:tag name="GENSWF_ADVANCE_TIME" val="38.39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DF14E9B9-DBE3-4123-83FD-0B7BFAC981DF}"/>
  <p:tag name="GENSWF_ADVANCE_TIME" val="31.03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7CC0AB27-2870-4B2F-8F26-536DE80FBC52}"/>
  <p:tag name="GENSWF_ADVANCE_TIME" val="40.93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6A946D9A-8F85-4F35-AA54-7B6E1AB6F272}"/>
  <p:tag name="GENSWF_ADVANCE_TIME" val="19.73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ADF3F583-9098-49A8-A585-F9C56847A5BA}"/>
  <p:tag name="GENSWF_ADVANCE_TIME" val="13.0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C87826E9-0E33-407C-9DC9-67255F8B3F66}"/>
  <p:tag name="GENSWF_ADVANCE_TIME" val="27.40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C6DB2B82-A007-4303-BEA4-9C46BA9A4CAE}"/>
  <p:tag name="GENSWF_ADVANCE_TIME" val="23.2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A460AA47-43F1-48A6-904F-8D22E0848291}"/>
  <p:tag name="GENSWF_ADVANCE_TIME" val="9.77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59C75C20-38D6-4682-B5C3-EDD4960D3098}"/>
  <p:tag name="GENSWF_ADVANCE_TIME" val="18.65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B0EDE1C5-57A4-4FC4-9908-1F6405C9471F}"/>
  <p:tag name="GENSWF_ADVANCE_TIME" val="21.06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56BE62B2-5EF2-47EC-8671-7C03F25B9E5F}"/>
  <p:tag name="GENSWF_ADVANCE_TIME" val="53.04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4C60C6FF-3D97-4A49-80EF-2FAF88385EE5}"/>
  <p:tag name="GENSWF_ADVANCE_TIME" val="34.51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B68F37B5-E7FB-43D2-9D04-FE073654BC2A}"/>
  <p:tag name="GENSWF_ADVANCE_TIME" val="14.14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46247499-EEAD-4151-8453-B7CE464EC5AE}"/>
  <p:tag name="GENSWF_ADVANCE_TIME" val="22.69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4CBC0A81-E122-41AF-9375-B98C1941F891}"/>
  <p:tag name="GENSWF_ADVANCE_TIME" val="32.808"/>
</p:tagLst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97B7E"/>
      </a:accent1>
      <a:accent2>
        <a:srgbClr val="F96A1B"/>
      </a:accent2>
      <a:accent3>
        <a:srgbClr val="8F8F8F"/>
      </a:accent3>
      <a:accent4>
        <a:srgbClr val="707070"/>
      </a:accent4>
      <a:accent5>
        <a:srgbClr val="BDBEBF"/>
      </a:accent5>
      <a:accent6>
        <a:srgbClr val="E26018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97B7E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97B7E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97B7E"/>
      </a:accent1>
      <a:accent2>
        <a:srgbClr val="F96A1B"/>
      </a:accent2>
      <a:accent3>
        <a:srgbClr val="8F8F8F"/>
      </a:accent3>
      <a:accent4>
        <a:srgbClr val="707070"/>
      </a:accent4>
      <a:accent5>
        <a:srgbClr val="BDBEBF"/>
      </a:accent5>
      <a:accent6>
        <a:srgbClr val="E26018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97B7E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97B7E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1112</Words>
  <Application>Microsoft Office PowerPoint</Application>
  <PresentationFormat>Presentazione su schermo (4:3)</PresentationFormat>
  <Paragraphs>117</Paragraphs>
  <Slides>40</Slides>
  <Notes>40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1" baseType="lpstr">
      <vt:lpstr>Default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Eventi e sviluppo territoriale</dc:title>
  <dc:creator>RONNY TRIO</dc:creator>
  <cp:lastModifiedBy>lorenzo</cp:lastModifiedBy>
  <cp:revision>22</cp:revision>
  <dcterms:modified xsi:type="dcterms:W3CDTF">2015-06-17T12:09:53Z</dcterms:modified>
</cp:coreProperties>
</file>