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75"/>
  </p:notesMasterIdLst>
  <p:sldIdLst>
    <p:sldId id="379" r:id="rId4"/>
    <p:sldId id="461" r:id="rId5"/>
    <p:sldId id="462" r:id="rId6"/>
    <p:sldId id="380" r:id="rId7"/>
    <p:sldId id="457" r:id="rId8"/>
    <p:sldId id="460" r:id="rId9"/>
    <p:sldId id="278" r:id="rId10"/>
    <p:sldId id="279" r:id="rId11"/>
    <p:sldId id="258" r:id="rId12"/>
    <p:sldId id="259" r:id="rId13"/>
    <p:sldId id="280" r:id="rId14"/>
    <p:sldId id="281" r:id="rId15"/>
    <p:sldId id="387" r:id="rId16"/>
    <p:sldId id="388" r:id="rId17"/>
    <p:sldId id="465" r:id="rId18"/>
    <p:sldId id="389" r:id="rId19"/>
    <p:sldId id="390" r:id="rId20"/>
    <p:sldId id="463" r:id="rId21"/>
    <p:sldId id="464" r:id="rId22"/>
    <p:sldId id="391" r:id="rId23"/>
    <p:sldId id="392" r:id="rId24"/>
    <p:sldId id="410" r:id="rId25"/>
    <p:sldId id="412" r:id="rId26"/>
    <p:sldId id="393" r:id="rId27"/>
    <p:sldId id="439" r:id="rId28"/>
    <p:sldId id="394" r:id="rId29"/>
    <p:sldId id="395" r:id="rId30"/>
    <p:sldId id="396" r:id="rId31"/>
    <p:sldId id="397" r:id="rId32"/>
    <p:sldId id="398" r:id="rId33"/>
    <p:sldId id="399" r:id="rId34"/>
    <p:sldId id="400" r:id="rId35"/>
    <p:sldId id="401" r:id="rId36"/>
    <p:sldId id="402" r:id="rId37"/>
    <p:sldId id="403" r:id="rId38"/>
    <p:sldId id="404" r:id="rId39"/>
    <p:sldId id="405" r:id="rId40"/>
    <p:sldId id="406" r:id="rId41"/>
    <p:sldId id="407" r:id="rId42"/>
    <p:sldId id="408" r:id="rId43"/>
    <p:sldId id="413" r:id="rId44"/>
    <p:sldId id="438" r:id="rId45"/>
    <p:sldId id="409" r:id="rId46"/>
    <p:sldId id="455" r:id="rId47"/>
    <p:sldId id="414" r:id="rId48"/>
    <p:sldId id="415" r:id="rId49"/>
    <p:sldId id="416" r:id="rId50"/>
    <p:sldId id="417" r:id="rId51"/>
    <p:sldId id="411" r:id="rId52"/>
    <p:sldId id="418" r:id="rId53"/>
    <p:sldId id="419" r:id="rId54"/>
    <p:sldId id="420" r:id="rId55"/>
    <p:sldId id="458" r:id="rId56"/>
    <p:sldId id="459" r:id="rId57"/>
    <p:sldId id="421" r:id="rId58"/>
    <p:sldId id="422" r:id="rId59"/>
    <p:sldId id="440" r:id="rId60"/>
    <p:sldId id="441" r:id="rId61"/>
    <p:sldId id="442" r:id="rId62"/>
    <p:sldId id="443" r:id="rId63"/>
    <p:sldId id="444" r:id="rId64"/>
    <p:sldId id="452" r:id="rId65"/>
    <p:sldId id="445" r:id="rId66"/>
    <p:sldId id="446" r:id="rId67"/>
    <p:sldId id="447" r:id="rId68"/>
    <p:sldId id="448" r:id="rId69"/>
    <p:sldId id="449" r:id="rId70"/>
    <p:sldId id="450" r:id="rId71"/>
    <p:sldId id="451" r:id="rId72"/>
    <p:sldId id="453" r:id="rId73"/>
    <p:sldId id="454" r:id="rId74"/>
  </p:sldIdLst>
  <p:sldSz cx="9144000" cy="6858000" type="screen4x3"/>
  <p:notesSz cx="6669088" cy="9926638"/>
  <p:defaultTextStyle>
    <a:defPPr>
      <a:defRPr lang="it-IT"/>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1"/>
    <p:restoredTop sz="94640"/>
  </p:normalViewPr>
  <p:slideViewPr>
    <p:cSldViewPr>
      <p:cViewPr varScale="1">
        <p:scale>
          <a:sx n="101" d="100"/>
          <a:sy n="101" d="100"/>
        </p:scale>
        <p:origin x="1194"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71683"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it-IT"/>
          </a:p>
        </p:txBody>
      </p:sp>
      <p:sp>
        <p:nvSpPr>
          <p:cNvPr id="4100"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5"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71686"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71687"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S PGothic" panose="020B0600070205080204" pitchFamily="34" charset="-128"/>
              </a:defRPr>
            </a:lvl1pPr>
          </a:lstStyle>
          <a:p>
            <a:pPr>
              <a:defRPr/>
            </a:pPr>
            <a:fld id="{C2C42189-B213-884A-B646-552A4ADA2995}" type="slidenum">
              <a:rPr lang="it-IT" altLang="en-US"/>
              <a:pPr>
                <a:defRPr/>
              </a:pPr>
              <a:t>‹#›</a:t>
            </a:fld>
            <a:endParaRPr lang="it-IT" altLang="en-US"/>
          </a:p>
        </p:txBody>
      </p:sp>
    </p:spTree>
    <p:extLst>
      <p:ext uri="{BB962C8B-B14F-4D97-AF65-F5344CB8AC3E}">
        <p14:creationId xmlns:p14="http://schemas.microsoft.com/office/powerpoint/2010/main" val="787272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919673B-1807-0E43-A3D5-527E302140AD}" type="slidenum">
              <a:rPr lang="it-IT" altLang="en-US"/>
              <a:pPr>
                <a:spcBef>
                  <a:spcPct val="0"/>
                </a:spcBef>
              </a:pPr>
              <a:t>29</a:t>
            </a:fld>
            <a:endParaRPr lang="it-IT" altLang="en-US"/>
          </a:p>
        </p:txBody>
      </p:sp>
      <p:sp>
        <p:nvSpPr>
          <p:cNvPr id="29699" name="Rectangle 2"/>
          <p:cNvSpPr>
            <a:spLocks noGrp="1" noRot="1" noChangeAspect="1" noChangeArrowheads="1" noTextEdit="1"/>
          </p:cNvSpPr>
          <p:nvPr>
            <p:ph type="sldImg"/>
          </p:nvPr>
        </p:nvSpPr>
        <p:spPr>
          <a:xfrm>
            <a:off x="852488" y="744538"/>
            <a:ext cx="4964112" cy="3722687"/>
          </a:xfrm>
          <a:ln/>
        </p:spPr>
      </p:sp>
      <p:sp>
        <p:nvSpPr>
          <p:cNvPr id="29700" name="Rectangle 3"/>
          <p:cNvSpPr>
            <a:spLocks noGrp="1" noChangeArrowheads="1"/>
          </p:cNvSpPr>
          <p:nvPr>
            <p:ph type="body" idx="1"/>
          </p:nvPr>
        </p:nvSpPr>
        <p:spPr>
          <a:xfrm>
            <a:off x="889000" y="4713288"/>
            <a:ext cx="489108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400">
                <a:latin typeface="Arial" charset="0"/>
                <a:ea typeface="MS PGothic" charset="-128"/>
              </a:rPr>
              <a:t> A number of TEMs have been examined during this and other nanocomposite studies at SCP.  </a:t>
            </a:r>
          </a:p>
          <a:p>
            <a:pPr eaLnBrk="1" hangingPunct="1">
              <a:buFontTx/>
              <a:buChar char="•"/>
            </a:pPr>
            <a:r>
              <a:rPr lang="en-US" altLang="en-US" sz="1400">
                <a:latin typeface="Arial" charset="0"/>
                <a:ea typeface="MS PGothic" charset="-128"/>
              </a:rPr>
              <a:t> The small picture in the figure shows the result of particles being sheared to ribbons, stacks of many platelets more than 100nm thick.  The ribbons seen in this TEM are common for Case 3 Nanocomposites.  </a:t>
            </a:r>
          </a:p>
          <a:p>
            <a:pPr eaLnBrk="1" hangingPunct="1">
              <a:buFontTx/>
              <a:buChar char="•"/>
            </a:pPr>
            <a:r>
              <a:rPr lang="en-US" altLang="en-US" sz="1400">
                <a:latin typeface="Arial" charset="0"/>
                <a:ea typeface="MS PGothic" charset="-128"/>
              </a:rPr>
              <a:t> TEM evidence of platelets peeling apart is not common, but has been seen multiple times with a representative TEM shown in the larger picture in the figure..</a:t>
            </a:r>
          </a:p>
          <a:p>
            <a:pPr eaLnBrk="1" hangingPunct="1">
              <a:buFontTx/>
              <a:buChar char="•"/>
            </a:pPr>
            <a:r>
              <a:rPr lang="en-US" altLang="en-US" sz="1400">
                <a:latin typeface="Arial" charset="0"/>
                <a:ea typeface="MS PGothic" charset="-128"/>
              </a:rPr>
              <a:t> One of the regions where the platelets are peeling apart from the ribbon is outlined in the TEM.</a:t>
            </a:r>
          </a:p>
        </p:txBody>
      </p:sp>
    </p:spTree>
    <p:extLst>
      <p:ext uri="{BB962C8B-B14F-4D97-AF65-F5344CB8AC3E}">
        <p14:creationId xmlns:p14="http://schemas.microsoft.com/office/powerpoint/2010/main" val="103461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A5F607C-E37A-F941-9A61-BA38F807B0C3}" type="slidenum">
              <a:rPr lang="it-IT" altLang="en-US"/>
              <a:pPr>
                <a:spcBef>
                  <a:spcPct val="0"/>
                </a:spcBef>
              </a:pPr>
              <a:t>31</a:t>
            </a:fld>
            <a:endParaRPr lang="it-IT" altLang="en-US"/>
          </a:p>
        </p:txBody>
      </p:sp>
      <p:sp>
        <p:nvSpPr>
          <p:cNvPr id="32771" name="Rectangle 2"/>
          <p:cNvSpPr>
            <a:spLocks noGrp="1" noRot="1" noChangeAspect="1" noChangeArrowheads="1" noTextEdit="1"/>
          </p:cNvSpPr>
          <p:nvPr>
            <p:ph type="sldImg"/>
          </p:nvPr>
        </p:nvSpPr>
        <p:spPr>
          <a:xfrm>
            <a:off x="854075" y="744538"/>
            <a:ext cx="4964113" cy="3722687"/>
          </a:xfrm>
          <a:ln/>
        </p:spPr>
      </p:sp>
      <p:sp>
        <p:nvSpPr>
          <p:cNvPr id="32772" name="Rectangle 3"/>
          <p:cNvSpPr>
            <a:spLocks noGrp="1" noChangeArrowheads="1"/>
          </p:cNvSpPr>
          <p:nvPr>
            <p:ph type="body" idx="1"/>
          </p:nvPr>
        </p:nvSpPr>
        <p:spPr>
          <a:xfrm>
            <a:off x="889000" y="4714875"/>
            <a:ext cx="48910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400">
                <a:latin typeface="Arial" charset="0"/>
                <a:ea typeface="MS PGothic" charset="-128"/>
              </a:rPr>
              <a:t> SCP provides Cloisite as a powder with a mean of about 8</a:t>
            </a:r>
            <a:r>
              <a:rPr lang="en-US" altLang="en-US" sz="1400">
                <a:latin typeface="Arial" charset="0"/>
                <a:ea typeface="MS PGothic" charset="-128"/>
                <a:sym typeface="Symbol" charset="2"/>
              </a:rPr>
              <a:t>m particle size.</a:t>
            </a:r>
          </a:p>
          <a:p>
            <a:pPr eaLnBrk="1" hangingPunct="1">
              <a:buFontTx/>
              <a:buChar char="•"/>
            </a:pPr>
            <a:r>
              <a:rPr lang="en-US" altLang="en-US" sz="1400">
                <a:latin typeface="Arial" charset="0"/>
                <a:ea typeface="MS PGothic" charset="-128"/>
                <a:sym typeface="Symbol" charset="2"/>
              </a:rPr>
              <a:t> Extrusion is used to melt blend the powder with the resin.</a:t>
            </a:r>
          </a:p>
          <a:p>
            <a:pPr eaLnBrk="1" hangingPunct="1">
              <a:buFontTx/>
              <a:buChar char="•"/>
            </a:pPr>
            <a:r>
              <a:rPr lang="en-US" altLang="en-US" sz="1400">
                <a:latin typeface="Arial" charset="0"/>
                <a:ea typeface="MS PGothic" charset="-128"/>
                <a:sym typeface="Symbol" charset="2"/>
              </a:rPr>
              <a:t> In each particle of powder there are more than 3000 platelets.</a:t>
            </a:r>
          </a:p>
          <a:p>
            <a:pPr eaLnBrk="1" hangingPunct="1">
              <a:buFontTx/>
              <a:buChar char="•"/>
            </a:pPr>
            <a:r>
              <a:rPr lang="en-US" altLang="en-US" sz="1400">
                <a:latin typeface="Arial" charset="0"/>
                <a:ea typeface="MS PGothic" charset="-128"/>
                <a:sym typeface="Symbol" charset="2"/>
              </a:rPr>
              <a:t> The processing challenge is to disperse not only the powder particles but also the platelets.</a:t>
            </a:r>
          </a:p>
          <a:p>
            <a:pPr eaLnBrk="1" hangingPunct="1">
              <a:buFontTx/>
              <a:buChar char="•"/>
            </a:pPr>
            <a:r>
              <a:rPr lang="en-US" altLang="en-US" sz="1400">
                <a:latin typeface="Arial" charset="0"/>
                <a:ea typeface="MS PGothic" charset="-128"/>
                <a:sym typeface="Symbol" charset="2"/>
              </a:rPr>
              <a:t> Dispersion to individual platelets is needed to take advantage of the high aspect ratio (&gt;50) and high surface area (&gt;750m2/gm) of MMT.</a:t>
            </a:r>
            <a:r>
              <a:rPr lang="en-US" altLang="en-US">
                <a:latin typeface="Arial" charset="0"/>
                <a:ea typeface="MS PGothic" charset="-128"/>
                <a:sym typeface="Symbol" charset="2"/>
              </a:rPr>
              <a:t>   </a:t>
            </a:r>
            <a:endParaRPr lang="en-US" altLang="en-US">
              <a:latin typeface="Arial" charset="0"/>
              <a:ea typeface="MS PGothic" charset="-128"/>
            </a:endParaRPr>
          </a:p>
        </p:txBody>
      </p:sp>
    </p:spTree>
    <p:extLst>
      <p:ext uri="{BB962C8B-B14F-4D97-AF65-F5344CB8AC3E}">
        <p14:creationId xmlns:p14="http://schemas.microsoft.com/office/powerpoint/2010/main" val="54862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B6F69CE-BD1D-F74A-B3B9-3147236AE2B6}" type="slidenum">
              <a:rPr lang="it-IT" altLang="en-US"/>
              <a:pPr>
                <a:spcBef>
                  <a:spcPct val="0"/>
                </a:spcBef>
              </a:pPr>
              <a:t>32</a:t>
            </a:fld>
            <a:endParaRPr lang="it-IT" altLang="en-US"/>
          </a:p>
        </p:txBody>
      </p:sp>
      <p:sp>
        <p:nvSpPr>
          <p:cNvPr id="34819" name="Rectangle 2"/>
          <p:cNvSpPr>
            <a:spLocks noGrp="1" noRot="1" noChangeAspect="1" noChangeArrowheads="1" noTextEdit="1"/>
          </p:cNvSpPr>
          <p:nvPr>
            <p:ph type="sldImg"/>
          </p:nvPr>
        </p:nvSpPr>
        <p:spPr>
          <a:xfrm>
            <a:off x="852488" y="744538"/>
            <a:ext cx="4964112" cy="3722687"/>
          </a:xfrm>
          <a:ln/>
        </p:spPr>
      </p:sp>
      <p:sp>
        <p:nvSpPr>
          <p:cNvPr id="34820" name="Rectangle 3"/>
          <p:cNvSpPr>
            <a:spLocks noGrp="1" noChangeArrowheads="1"/>
          </p:cNvSpPr>
          <p:nvPr>
            <p:ph type="body" idx="1"/>
          </p:nvPr>
        </p:nvSpPr>
        <p:spPr>
          <a:xfrm>
            <a:off x="889000" y="4713288"/>
            <a:ext cx="489108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400">
                <a:latin typeface="Arial" charset="0"/>
                <a:ea typeface="MS PGothic" charset="-128"/>
              </a:rPr>
              <a:t> This figure continues the proposed mechanism. </a:t>
            </a:r>
          </a:p>
          <a:p>
            <a:pPr eaLnBrk="1" hangingPunct="1">
              <a:buFontTx/>
              <a:buChar char="•"/>
            </a:pPr>
            <a:r>
              <a:rPr lang="en-US" altLang="en-US" sz="1400">
                <a:latin typeface="Arial" charset="0"/>
                <a:ea typeface="MS PGothic" charset="-128"/>
              </a:rPr>
              <a:t>Particles of organoclay, with &gt;3000 platelets, fracture to ribbons of intercalants or tactoids.  It is proposed this is a results of shearing stacks of platelets apart to make shorter stacks of platelets.</a:t>
            </a:r>
          </a:p>
          <a:p>
            <a:pPr eaLnBrk="1" hangingPunct="1">
              <a:buFontTx/>
              <a:buChar char="•"/>
            </a:pPr>
            <a:r>
              <a:rPr lang="en-US" altLang="en-US" sz="1400">
                <a:latin typeface="Arial" charset="0"/>
                <a:ea typeface="MS PGothic" charset="-128"/>
              </a:rPr>
              <a:t> Ribbons reach a size where shearing no longer reduces the ribbon size (the number of platelets in a stack).</a:t>
            </a:r>
          </a:p>
          <a:p>
            <a:pPr eaLnBrk="1" hangingPunct="1">
              <a:buFontTx/>
              <a:buChar char="•"/>
            </a:pPr>
            <a:r>
              <a:rPr lang="en-US" altLang="en-US" sz="1400">
                <a:latin typeface="Arial" charset="0"/>
                <a:ea typeface="MS PGothic" charset="-128"/>
              </a:rPr>
              <a:t> Platelets in the ribbons delaminate by peeling apart.  This happens after more polymer chains enter the clay galleries and push the platelets further apart.  At either some polymer concentration or some platelet separation distance, the platelets peel away from the ribbon to be dispersed as individual platelets.  </a:t>
            </a:r>
          </a:p>
        </p:txBody>
      </p:sp>
    </p:spTree>
    <p:extLst>
      <p:ext uri="{BB962C8B-B14F-4D97-AF65-F5344CB8AC3E}">
        <p14:creationId xmlns:p14="http://schemas.microsoft.com/office/powerpoint/2010/main" val="161275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B708371-03A7-F445-9536-E7F019EE9A9C}" type="slidenum">
              <a:rPr lang="it-IT" altLang="en-US"/>
              <a:pPr>
                <a:spcBef>
                  <a:spcPct val="0"/>
                </a:spcBef>
              </a:pPr>
              <a:t>33</a:t>
            </a:fld>
            <a:endParaRPr lang="it-IT" altLang="en-US"/>
          </a:p>
        </p:txBody>
      </p:sp>
      <p:sp>
        <p:nvSpPr>
          <p:cNvPr id="36867" name="Rectangle 2"/>
          <p:cNvSpPr>
            <a:spLocks noGrp="1" noRot="1" noChangeAspect="1" noChangeArrowheads="1" noTextEdit="1"/>
          </p:cNvSpPr>
          <p:nvPr>
            <p:ph type="sldImg"/>
          </p:nvPr>
        </p:nvSpPr>
        <p:spPr>
          <a:xfrm>
            <a:off x="852488" y="744538"/>
            <a:ext cx="4964112" cy="3722687"/>
          </a:xfrm>
          <a:ln/>
        </p:spPr>
      </p:sp>
      <p:sp>
        <p:nvSpPr>
          <p:cNvPr id="36868" name="Rectangle 3"/>
          <p:cNvSpPr>
            <a:spLocks noGrp="1" noChangeArrowheads="1"/>
          </p:cNvSpPr>
          <p:nvPr>
            <p:ph type="body" idx="1"/>
          </p:nvPr>
        </p:nvSpPr>
        <p:spPr>
          <a:xfrm>
            <a:off x="889000" y="4713288"/>
            <a:ext cx="4891088" cy="4468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400">
                <a:latin typeface="Arial" charset="0"/>
                <a:ea typeface="MS PGothic" charset="-128"/>
              </a:rPr>
              <a:t> A number of TEMs have been examined during this and other nanocomposite studies at SCP.  </a:t>
            </a:r>
          </a:p>
          <a:p>
            <a:pPr eaLnBrk="1" hangingPunct="1">
              <a:buFontTx/>
              <a:buChar char="•"/>
            </a:pPr>
            <a:r>
              <a:rPr lang="en-US" altLang="en-US" sz="1400">
                <a:latin typeface="Arial" charset="0"/>
                <a:ea typeface="MS PGothic" charset="-128"/>
              </a:rPr>
              <a:t> The small picture in the figure shows the result of particles being sheared to ribbons, stacks of many platelets more than 100nm thick.  The ribbons seen in this TEM are common for Case 3 Nanocomposites.  </a:t>
            </a:r>
          </a:p>
          <a:p>
            <a:pPr eaLnBrk="1" hangingPunct="1">
              <a:buFontTx/>
              <a:buChar char="•"/>
            </a:pPr>
            <a:r>
              <a:rPr lang="en-US" altLang="en-US" sz="1400">
                <a:latin typeface="Arial" charset="0"/>
                <a:ea typeface="MS PGothic" charset="-128"/>
              </a:rPr>
              <a:t> TEM evidence of platelets peeling apart is not common, but has been seen multiple times with a representative TEM shown in the larger picture in the figure..</a:t>
            </a:r>
          </a:p>
          <a:p>
            <a:pPr eaLnBrk="1" hangingPunct="1">
              <a:buFontTx/>
              <a:buChar char="•"/>
            </a:pPr>
            <a:r>
              <a:rPr lang="en-US" altLang="en-US" sz="1400">
                <a:latin typeface="Arial" charset="0"/>
                <a:ea typeface="MS PGothic" charset="-128"/>
              </a:rPr>
              <a:t> One of the regions where the platelets are peeling apart from the ribbon is outlined in the TEM.</a:t>
            </a:r>
          </a:p>
        </p:txBody>
      </p:sp>
    </p:spTree>
    <p:extLst>
      <p:ext uri="{BB962C8B-B14F-4D97-AF65-F5344CB8AC3E}">
        <p14:creationId xmlns:p14="http://schemas.microsoft.com/office/powerpoint/2010/main" val="10908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383E21D-E0AA-FD4D-8A9C-5E924E2AA2A0}" type="slidenum">
              <a:rPr lang="it-IT" altLang="en-US"/>
              <a:pPr>
                <a:spcBef>
                  <a:spcPct val="0"/>
                </a:spcBef>
              </a:pPr>
              <a:t>44</a:t>
            </a:fld>
            <a:endParaRPr lang="it-IT"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a:latin typeface="Arial" charset="0"/>
                <a:ea typeface="MS PGothic" charset="-128"/>
              </a:rPr>
              <a:t>ie</a:t>
            </a:r>
          </a:p>
        </p:txBody>
      </p:sp>
    </p:spTree>
    <p:extLst>
      <p:ext uri="{BB962C8B-B14F-4D97-AF65-F5344CB8AC3E}">
        <p14:creationId xmlns:p14="http://schemas.microsoft.com/office/powerpoint/2010/main" val="150985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50F7E39-5C69-3244-88C6-5EC434FB1F7D}" type="slidenum">
              <a:rPr lang="it-IT" altLang="en-US"/>
              <a:pPr>
                <a:spcBef>
                  <a:spcPct val="0"/>
                </a:spcBef>
              </a:pPr>
              <a:t>45</a:t>
            </a:fld>
            <a:endParaRPr lang="it-IT"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a:latin typeface="Arial" charset="0"/>
                <a:ea typeface="MS PGothic" charset="-128"/>
              </a:rPr>
              <a:t>ie</a:t>
            </a:r>
          </a:p>
        </p:txBody>
      </p:sp>
    </p:spTree>
    <p:extLst>
      <p:ext uri="{BB962C8B-B14F-4D97-AF65-F5344CB8AC3E}">
        <p14:creationId xmlns:p14="http://schemas.microsoft.com/office/powerpoint/2010/main" val="1515708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70E4132-D3DF-4142-B85B-8E8DCD4E1F96}" type="slidenum">
              <a:rPr lang="it-IT" altLang="en-US"/>
              <a:pPr>
                <a:spcBef>
                  <a:spcPct val="0"/>
                </a:spcBef>
              </a:pPr>
              <a:t>46</a:t>
            </a:fld>
            <a:endParaRPr lang="it-IT"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a:latin typeface="Arial" charset="0"/>
                <a:ea typeface="MS PGothic" charset="-128"/>
              </a:rPr>
              <a:t>ie</a:t>
            </a:r>
          </a:p>
        </p:txBody>
      </p:sp>
    </p:spTree>
    <p:extLst>
      <p:ext uri="{BB962C8B-B14F-4D97-AF65-F5344CB8AC3E}">
        <p14:creationId xmlns:p14="http://schemas.microsoft.com/office/powerpoint/2010/main" val="1064478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35B6645-6A30-3546-89FE-939960863449}" type="slidenum">
              <a:rPr lang="it-IT" altLang="en-US"/>
              <a:pPr>
                <a:spcBef>
                  <a:spcPct val="0"/>
                </a:spcBef>
              </a:pPr>
              <a:t>47</a:t>
            </a:fld>
            <a:endParaRPr lang="it-IT"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a:latin typeface="Arial" charset="0"/>
                <a:ea typeface="MS PGothic" charset="-128"/>
              </a:rPr>
              <a:t>ie</a:t>
            </a:r>
          </a:p>
        </p:txBody>
      </p:sp>
    </p:spTree>
    <p:extLst>
      <p:ext uri="{BB962C8B-B14F-4D97-AF65-F5344CB8AC3E}">
        <p14:creationId xmlns:p14="http://schemas.microsoft.com/office/powerpoint/2010/main" val="97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84FEA36-96AD-0C40-98D1-207BECF2BFC8}" type="slidenum">
              <a:rPr lang="it-IT" altLang="en-US"/>
              <a:pPr>
                <a:spcBef>
                  <a:spcPct val="0"/>
                </a:spcBef>
              </a:pPr>
              <a:t>48</a:t>
            </a:fld>
            <a:endParaRPr lang="it-IT"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a:latin typeface="Arial" charset="0"/>
                <a:ea typeface="MS PGothic" charset="-128"/>
              </a:rPr>
              <a:t>ie</a:t>
            </a:r>
          </a:p>
        </p:txBody>
      </p:sp>
    </p:spTree>
    <p:extLst>
      <p:ext uri="{BB962C8B-B14F-4D97-AF65-F5344CB8AC3E}">
        <p14:creationId xmlns:p14="http://schemas.microsoft.com/office/powerpoint/2010/main" val="141716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0729109-7446-F446-8A11-C389B4E98C20}" type="slidenum">
              <a:rPr lang="it-IT" altLang="en-US"/>
              <a:pPr>
                <a:defRPr/>
              </a:pPr>
              <a:t>‹#›</a:t>
            </a:fld>
            <a:endParaRPr lang="it-IT" altLang="en-US"/>
          </a:p>
        </p:txBody>
      </p:sp>
    </p:spTree>
    <p:extLst>
      <p:ext uri="{BB962C8B-B14F-4D97-AF65-F5344CB8AC3E}">
        <p14:creationId xmlns:p14="http://schemas.microsoft.com/office/powerpoint/2010/main" val="52068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F011976-FE5A-7A4E-B7A0-6DFC6FB5C970}" type="slidenum">
              <a:rPr lang="it-IT" altLang="en-US"/>
              <a:pPr>
                <a:defRPr/>
              </a:pPr>
              <a:t>‹#›</a:t>
            </a:fld>
            <a:endParaRPr lang="it-IT" altLang="en-US"/>
          </a:p>
        </p:txBody>
      </p:sp>
    </p:spTree>
    <p:extLst>
      <p:ext uri="{BB962C8B-B14F-4D97-AF65-F5344CB8AC3E}">
        <p14:creationId xmlns:p14="http://schemas.microsoft.com/office/powerpoint/2010/main" val="162200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437FD93-6664-5A40-A317-519DD2E0D565}" type="slidenum">
              <a:rPr lang="it-IT" altLang="en-US"/>
              <a:pPr>
                <a:defRPr/>
              </a:pPr>
              <a:t>‹#›</a:t>
            </a:fld>
            <a:endParaRPr lang="it-IT" altLang="en-US"/>
          </a:p>
        </p:txBody>
      </p:sp>
    </p:spTree>
    <p:extLst>
      <p:ext uri="{BB962C8B-B14F-4D97-AF65-F5344CB8AC3E}">
        <p14:creationId xmlns:p14="http://schemas.microsoft.com/office/powerpoint/2010/main" val="911965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529D5EF-E3D8-1441-9785-10A483C8CCE7}" type="slidenum">
              <a:rPr lang="it-IT" altLang="en-US"/>
              <a:pPr>
                <a:defRPr/>
              </a:pPr>
              <a:t>‹#›</a:t>
            </a:fld>
            <a:endParaRPr lang="it-IT" altLang="en-US"/>
          </a:p>
        </p:txBody>
      </p:sp>
    </p:spTree>
    <p:extLst>
      <p:ext uri="{BB962C8B-B14F-4D97-AF65-F5344CB8AC3E}">
        <p14:creationId xmlns:p14="http://schemas.microsoft.com/office/powerpoint/2010/main" val="805588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B6E41B2-741A-6B4C-A150-559B0B485349}" type="slidenum">
              <a:rPr lang="it-IT" altLang="en-US"/>
              <a:pPr>
                <a:defRPr/>
              </a:pPr>
              <a:t>‹#›</a:t>
            </a:fld>
            <a:endParaRPr lang="it-IT" altLang="en-US"/>
          </a:p>
        </p:txBody>
      </p:sp>
    </p:spTree>
    <p:extLst>
      <p:ext uri="{BB962C8B-B14F-4D97-AF65-F5344CB8AC3E}">
        <p14:creationId xmlns:p14="http://schemas.microsoft.com/office/powerpoint/2010/main" val="1784302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3A65DB0-CEA7-474D-B692-8D8F0A35D959}" type="slidenum">
              <a:rPr lang="it-IT" altLang="en-US"/>
              <a:pPr>
                <a:defRPr/>
              </a:pPr>
              <a:t>‹#›</a:t>
            </a:fld>
            <a:endParaRPr lang="it-IT" altLang="en-US"/>
          </a:p>
        </p:txBody>
      </p:sp>
    </p:spTree>
    <p:extLst>
      <p:ext uri="{BB962C8B-B14F-4D97-AF65-F5344CB8AC3E}">
        <p14:creationId xmlns:p14="http://schemas.microsoft.com/office/powerpoint/2010/main" val="1316386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7EDF662-AB86-2C42-8B16-DF72446AB045}" type="slidenum">
              <a:rPr lang="it-IT" altLang="en-US"/>
              <a:pPr>
                <a:defRPr/>
              </a:pPr>
              <a:t>‹#›</a:t>
            </a:fld>
            <a:endParaRPr lang="it-IT" altLang="en-US"/>
          </a:p>
        </p:txBody>
      </p:sp>
    </p:spTree>
    <p:extLst>
      <p:ext uri="{BB962C8B-B14F-4D97-AF65-F5344CB8AC3E}">
        <p14:creationId xmlns:p14="http://schemas.microsoft.com/office/powerpoint/2010/main" val="1137357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7558799F-32FD-FC4B-AA19-7652A14F30C2}" type="slidenum">
              <a:rPr lang="it-IT" altLang="en-US"/>
              <a:pPr>
                <a:defRPr/>
              </a:pPr>
              <a:t>‹#›</a:t>
            </a:fld>
            <a:endParaRPr lang="it-IT" altLang="en-US"/>
          </a:p>
        </p:txBody>
      </p:sp>
    </p:spTree>
    <p:extLst>
      <p:ext uri="{BB962C8B-B14F-4D97-AF65-F5344CB8AC3E}">
        <p14:creationId xmlns:p14="http://schemas.microsoft.com/office/powerpoint/2010/main" val="8138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5D166313-10D3-0F46-ABBB-E055BD82825D}" type="slidenum">
              <a:rPr lang="it-IT" altLang="en-US"/>
              <a:pPr>
                <a:defRPr/>
              </a:pPr>
              <a:t>‹#›</a:t>
            </a:fld>
            <a:endParaRPr lang="it-IT" altLang="en-US"/>
          </a:p>
        </p:txBody>
      </p:sp>
    </p:spTree>
    <p:extLst>
      <p:ext uri="{BB962C8B-B14F-4D97-AF65-F5344CB8AC3E}">
        <p14:creationId xmlns:p14="http://schemas.microsoft.com/office/powerpoint/2010/main" val="990391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18A009F7-FFEE-3044-BF16-93A4231F15A2}" type="slidenum">
              <a:rPr lang="it-IT" altLang="en-US"/>
              <a:pPr>
                <a:defRPr/>
              </a:pPr>
              <a:t>‹#›</a:t>
            </a:fld>
            <a:endParaRPr lang="it-IT" altLang="en-US"/>
          </a:p>
        </p:txBody>
      </p:sp>
    </p:spTree>
    <p:extLst>
      <p:ext uri="{BB962C8B-B14F-4D97-AF65-F5344CB8AC3E}">
        <p14:creationId xmlns:p14="http://schemas.microsoft.com/office/powerpoint/2010/main" val="357974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B676B7C-3547-364F-8A91-4E3E6DB65F3E}" type="slidenum">
              <a:rPr lang="it-IT" altLang="en-US"/>
              <a:pPr>
                <a:defRPr/>
              </a:pPr>
              <a:t>‹#›</a:t>
            </a:fld>
            <a:endParaRPr lang="it-IT" altLang="en-US"/>
          </a:p>
        </p:txBody>
      </p:sp>
    </p:spTree>
    <p:extLst>
      <p:ext uri="{BB962C8B-B14F-4D97-AF65-F5344CB8AC3E}">
        <p14:creationId xmlns:p14="http://schemas.microsoft.com/office/powerpoint/2010/main" val="136754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2EEC1FA-0D59-3D47-B58C-9C5EF369998E}" type="slidenum">
              <a:rPr lang="it-IT" altLang="en-US"/>
              <a:pPr>
                <a:defRPr/>
              </a:pPr>
              <a:t>‹#›</a:t>
            </a:fld>
            <a:endParaRPr lang="it-IT" altLang="en-US"/>
          </a:p>
        </p:txBody>
      </p:sp>
    </p:spTree>
    <p:extLst>
      <p:ext uri="{BB962C8B-B14F-4D97-AF65-F5344CB8AC3E}">
        <p14:creationId xmlns:p14="http://schemas.microsoft.com/office/powerpoint/2010/main" val="232363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CF0092C-F07C-0540-8B32-8FEAD55F95F5}" type="slidenum">
              <a:rPr lang="it-IT" altLang="en-US"/>
              <a:pPr>
                <a:defRPr/>
              </a:pPr>
              <a:t>‹#›</a:t>
            </a:fld>
            <a:endParaRPr lang="it-IT" altLang="en-US"/>
          </a:p>
        </p:txBody>
      </p:sp>
    </p:spTree>
    <p:extLst>
      <p:ext uri="{BB962C8B-B14F-4D97-AF65-F5344CB8AC3E}">
        <p14:creationId xmlns:p14="http://schemas.microsoft.com/office/powerpoint/2010/main" val="1895697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E68CCE5-6E9A-6B4A-BBD1-6CF31CA8A112}" type="slidenum">
              <a:rPr lang="it-IT" altLang="en-US"/>
              <a:pPr>
                <a:defRPr/>
              </a:pPr>
              <a:t>‹#›</a:t>
            </a:fld>
            <a:endParaRPr lang="it-IT" altLang="en-US"/>
          </a:p>
        </p:txBody>
      </p:sp>
    </p:spTree>
    <p:extLst>
      <p:ext uri="{BB962C8B-B14F-4D97-AF65-F5344CB8AC3E}">
        <p14:creationId xmlns:p14="http://schemas.microsoft.com/office/powerpoint/2010/main" val="924092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7BBA3C0-6B21-F946-A915-EA9CFFBB0548}" type="slidenum">
              <a:rPr lang="it-IT" altLang="en-US"/>
              <a:pPr>
                <a:defRPr/>
              </a:pPr>
              <a:t>‹#›</a:t>
            </a:fld>
            <a:endParaRPr lang="it-IT" altLang="en-US"/>
          </a:p>
        </p:txBody>
      </p:sp>
    </p:spTree>
    <p:extLst>
      <p:ext uri="{BB962C8B-B14F-4D97-AF65-F5344CB8AC3E}">
        <p14:creationId xmlns:p14="http://schemas.microsoft.com/office/powerpoint/2010/main" val="617651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54626" name="Rectangle 2"/>
          <p:cNvSpPr>
            <a:spLocks noGrp="1" noChangeArrowheads="1"/>
          </p:cNvSpPr>
          <p:nvPr>
            <p:ph type="ctrTitle" sz="quarter"/>
          </p:nvPr>
        </p:nvSpPr>
        <p:spPr>
          <a:xfrm>
            <a:off x="685800" y="1676400"/>
            <a:ext cx="7772400" cy="1828800"/>
          </a:xfrm>
        </p:spPr>
        <p:txBody>
          <a:bodyPr/>
          <a:lstStyle>
            <a:lvl1pPr>
              <a:defRPr/>
            </a:lvl1pPr>
          </a:lstStyle>
          <a:p>
            <a:r>
              <a:rPr lang="it-IT"/>
              <a:t>Fare clic per modificare lo stile del titolo</a:t>
            </a:r>
          </a:p>
        </p:txBody>
      </p:sp>
      <p:sp>
        <p:nvSpPr>
          <p:cNvPr id="15462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4C14203-119B-BF44-B00E-715267B9F987}" type="slidenum">
              <a:rPr lang="it-IT" altLang="en-US"/>
              <a:pPr>
                <a:defRPr/>
              </a:pPr>
              <a:t>‹#›</a:t>
            </a:fld>
            <a:endParaRPr lang="it-IT" altLang="en-US"/>
          </a:p>
        </p:txBody>
      </p:sp>
    </p:spTree>
    <p:extLst>
      <p:ext uri="{BB962C8B-B14F-4D97-AF65-F5344CB8AC3E}">
        <p14:creationId xmlns:p14="http://schemas.microsoft.com/office/powerpoint/2010/main" val="2085975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3E83183-2BE2-BE4B-8205-EEC427B83935}" type="slidenum">
              <a:rPr lang="it-IT" altLang="en-US"/>
              <a:pPr>
                <a:defRPr/>
              </a:pPr>
              <a:t>‹#›</a:t>
            </a:fld>
            <a:endParaRPr lang="it-IT" altLang="en-US"/>
          </a:p>
        </p:txBody>
      </p:sp>
    </p:spTree>
    <p:extLst>
      <p:ext uri="{BB962C8B-B14F-4D97-AF65-F5344CB8AC3E}">
        <p14:creationId xmlns:p14="http://schemas.microsoft.com/office/powerpoint/2010/main" val="1316581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B09A487-5689-ED4D-A0D8-D0747FCFFFAE}" type="slidenum">
              <a:rPr lang="it-IT" altLang="en-US"/>
              <a:pPr>
                <a:defRPr/>
              </a:pPr>
              <a:t>‹#›</a:t>
            </a:fld>
            <a:endParaRPr lang="it-IT" altLang="en-US"/>
          </a:p>
        </p:txBody>
      </p:sp>
    </p:spTree>
    <p:extLst>
      <p:ext uri="{BB962C8B-B14F-4D97-AF65-F5344CB8AC3E}">
        <p14:creationId xmlns:p14="http://schemas.microsoft.com/office/powerpoint/2010/main" val="120998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27D4DA9-AB8F-1E4E-88F6-39F9D4565F9A}" type="slidenum">
              <a:rPr lang="it-IT" altLang="en-US"/>
              <a:pPr>
                <a:defRPr/>
              </a:pPr>
              <a:t>‹#›</a:t>
            </a:fld>
            <a:endParaRPr lang="it-IT" altLang="en-US"/>
          </a:p>
        </p:txBody>
      </p:sp>
    </p:spTree>
    <p:extLst>
      <p:ext uri="{BB962C8B-B14F-4D97-AF65-F5344CB8AC3E}">
        <p14:creationId xmlns:p14="http://schemas.microsoft.com/office/powerpoint/2010/main" val="2107671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2A2FF68F-40F8-9A4F-9342-3E38835A8116}" type="slidenum">
              <a:rPr lang="it-IT" altLang="en-US"/>
              <a:pPr>
                <a:defRPr/>
              </a:pPr>
              <a:t>‹#›</a:t>
            </a:fld>
            <a:endParaRPr lang="it-IT" altLang="en-US"/>
          </a:p>
        </p:txBody>
      </p:sp>
    </p:spTree>
    <p:extLst>
      <p:ext uri="{BB962C8B-B14F-4D97-AF65-F5344CB8AC3E}">
        <p14:creationId xmlns:p14="http://schemas.microsoft.com/office/powerpoint/2010/main" val="888647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FCA45EA-5FE7-1A40-B252-FA0E9A10C5CD}" type="slidenum">
              <a:rPr lang="it-IT" altLang="en-US"/>
              <a:pPr>
                <a:defRPr/>
              </a:pPr>
              <a:t>‹#›</a:t>
            </a:fld>
            <a:endParaRPr lang="it-IT" altLang="en-US"/>
          </a:p>
        </p:txBody>
      </p:sp>
    </p:spTree>
    <p:extLst>
      <p:ext uri="{BB962C8B-B14F-4D97-AF65-F5344CB8AC3E}">
        <p14:creationId xmlns:p14="http://schemas.microsoft.com/office/powerpoint/2010/main" val="1895217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3A9BF6D4-D608-2F4A-ADCB-479D7171291E}" type="slidenum">
              <a:rPr lang="it-IT" altLang="en-US"/>
              <a:pPr>
                <a:defRPr/>
              </a:pPr>
              <a:t>‹#›</a:t>
            </a:fld>
            <a:endParaRPr lang="it-IT" altLang="en-US"/>
          </a:p>
        </p:txBody>
      </p:sp>
    </p:spTree>
    <p:extLst>
      <p:ext uri="{BB962C8B-B14F-4D97-AF65-F5344CB8AC3E}">
        <p14:creationId xmlns:p14="http://schemas.microsoft.com/office/powerpoint/2010/main" val="144500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8D56253-2CF8-ED41-95F0-FD36FDC5E608}" type="slidenum">
              <a:rPr lang="it-IT" altLang="en-US"/>
              <a:pPr>
                <a:defRPr/>
              </a:pPr>
              <a:t>‹#›</a:t>
            </a:fld>
            <a:endParaRPr lang="it-IT" altLang="en-US"/>
          </a:p>
        </p:txBody>
      </p:sp>
    </p:spTree>
    <p:extLst>
      <p:ext uri="{BB962C8B-B14F-4D97-AF65-F5344CB8AC3E}">
        <p14:creationId xmlns:p14="http://schemas.microsoft.com/office/powerpoint/2010/main" val="1204561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8157358-A33C-CD4C-8218-43092A0EAF8F}" type="slidenum">
              <a:rPr lang="it-IT" altLang="en-US"/>
              <a:pPr>
                <a:defRPr/>
              </a:pPr>
              <a:t>‹#›</a:t>
            </a:fld>
            <a:endParaRPr lang="it-IT" altLang="en-US"/>
          </a:p>
        </p:txBody>
      </p:sp>
    </p:spTree>
    <p:extLst>
      <p:ext uri="{BB962C8B-B14F-4D97-AF65-F5344CB8AC3E}">
        <p14:creationId xmlns:p14="http://schemas.microsoft.com/office/powerpoint/2010/main" val="272873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9991A9D-D5BE-CE4B-94AF-140E9C4930E5}" type="slidenum">
              <a:rPr lang="it-IT" altLang="en-US"/>
              <a:pPr>
                <a:defRPr/>
              </a:pPr>
              <a:t>‹#›</a:t>
            </a:fld>
            <a:endParaRPr lang="it-IT" altLang="en-US"/>
          </a:p>
        </p:txBody>
      </p:sp>
    </p:spTree>
    <p:extLst>
      <p:ext uri="{BB962C8B-B14F-4D97-AF65-F5344CB8AC3E}">
        <p14:creationId xmlns:p14="http://schemas.microsoft.com/office/powerpoint/2010/main" val="1313782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4475DB1-C3F6-4C48-91E8-C168032DBBE8}" type="slidenum">
              <a:rPr lang="it-IT" altLang="en-US"/>
              <a:pPr>
                <a:defRPr/>
              </a:pPr>
              <a:t>‹#›</a:t>
            </a:fld>
            <a:endParaRPr lang="it-IT" altLang="en-US"/>
          </a:p>
        </p:txBody>
      </p:sp>
    </p:spTree>
    <p:extLst>
      <p:ext uri="{BB962C8B-B14F-4D97-AF65-F5344CB8AC3E}">
        <p14:creationId xmlns:p14="http://schemas.microsoft.com/office/powerpoint/2010/main" val="30793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381000"/>
            <a:ext cx="2057400" cy="5715000"/>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381000"/>
            <a:ext cx="6019800" cy="57150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37107C5-00AE-6849-B9AB-279051A27BE6}" type="slidenum">
              <a:rPr lang="it-IT" altLang="en-US"/>
              <a:pPr>
                <a:defRPr/>
              </a:pPr>
              <a:t>‹#›</a:t>
            </a:fld>
            <a:endParaRPr lang="it-IT" altLang="en-US"/>
          </a:p>
        </p:txBody>
      </p:sp>
    </p:spTree>
    <p:extLst>
      <p:ext uri="{BB962C8B-B14F-4D97-AF65-F5344CB8AC3E}">
        <p14:creationId xmlns:p14="http://schemas.microsoft.com/office/powerpoint/2010/main" val="82528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77540D5-0AD2-274D-804B-AC6F32713DCE}" type="slidenum">
              <a:rPr lang="it-IT" altLang="en-US"/>
              <a:pPr>
                <a:defRPr/>
              </a:pPr>
              <a:t>‹#›</a:t>
            </a:fld>
            <a:endParaRPr lang="it-IT" altLang="en-US"/>
          </a:p>
        </p:txBody>
      </p:sp>
    </p:spTree>
    <p:extLst>
      <p:ext uri="{BB962C8B-B14F-4D97-AF65-F5344CB8AC3E}">
        <p14:creationId xmlns:p14="http://schemas.microsoft.com/office/powerpoint/2010/main" val="73831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849159CD-94F4-4045-B31D-21157647C9EE}" type="slidenum">
              <a:rPr lang="it-IT" altLang="en-US"/>
              <a:pPr>
                <a:defRPr/>
              </a:pPr>
              <a:t>‹#›</a:t>
            </a:fld>
            <a:endParaRPr lang="it-IT" altLang="en-US"/>
          </a:p>
        </p:txBody>
      </p:sp>
    </p:spTree>
    <p:extLst>
      <p:ext uri="{BB962C8B-B14F-4D97-AF65-F5344CB8AC3E}">
        <p14:creationId xmlns:p14="http://schemas.microsoft.com/office/powerpoint/2010/main" val="77814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EBB14731-28F1-CF44-BBCC-46F697F6CC25}" type="slidenum">
              <a:rPr lang="it-IT" altLang="en-US"/>
              <a:pPr>
                <a:defRPr/>
              </a:pPr>
              <a:t>‹#›</a:t>
            </a:fld>
            <a:endParaRPr lang="it-IT" altLang="en-US"/>
          </a:p>
        </p:txBody>
      </p:sp>
    </p:spTree>
    <p:extLst>
      <p:ext uri="{BB962C8B-B14F-4D97-AF65-F5344CB8AC3E}">
        <p14:creationId xmlns:p14="http://schemas.microsoft.com/office/powerpoint/2010/main" val="15315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959AD24D-1F72-FA4A-8998-F066864A5DDE}" type="slidenum">
              <a:rPr lang="it-IT" altLang="en-US"/>
              <a:pPr>
                <a:defRPr/>
              </a:pPr>
              <a:t>‹#›</a:t>
            </a:fld>
            <a:endParaRPr lang="it-IT" altLang="en-US"/>
          </a:p>
        </p:txBody>
      </p:sp>
    </p:spTree>
    <p:extLst>
      <p:ext uri="{BB962C8B-B14F-4D97-AF65-F5344CB8AC3E}">
        <p14:creationId xmlns:p14="http://schemas.microsoft.com/office/powerpoint/2010/main" val="133588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FFFCF6F-A14A-9D4E-A7F4-5D51E8D7A87B}" type="slidenum">
              <a:rPr lang="it-IT" altLang="en-US"/>
              <a:pPr>
                <a:defRPr/>
              </a:pPr>
              <a:t>‹#›</a:t>
            </a:fld>
            <a:endParaRPr lang="it-IT" altLang="en-US"/>
          </a:p>
        </p:txBody>
      </p:sp>
    </p:spTree>
    <p:extLst>
      <p:ext uri="{BB962C8B-B14F-4D97-AF65-F5344CB8AC3E}">
        <p14:creationId xmlns:p14="http://schemas.microsoft.com/office/powerpoint/2010/main" val="27890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1F8B9FB-44BB-984A-89A3-6093A700C577}" type="slidenum">
              <a:rPr lang="it-IT" altLang="en-US"/>
              <a:pPr>
                <a:defRPr/>
              </a:pPr>
              <a:t>‹#›</a:t>
            </a:fld>
            <a:endParaRPr lang="it-IT" altLang="en-US"/>
          </a:p>
        </p:txBody>
      </p:sp>
    </p:spTree>
    <p:extLst>
      <p:ext uri="{BB962C8B-B14F-4D97-AF65-F5344CB8AC3E}">
        <p14:creationId xmlns:p14="http://schemas.microsoft.com/office/powerpoint/2010/main" val="181984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561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ea typeface="MS PGothic" panose="020B0600070205080204" pitchFamily="34" charset="-128"/>
              </a:defRPr>
            </a:lvl1pPr>
          </a:lstStyle>
          <a:p>
            <a:pPr>
              <a:defRPr/>
            </a:pPr>
            <a:fld id="{398EEAD4-69AE-F545-8636-2306C099D741}" type="slidenum">
              <a:rPr lang="it-IT" altLang="en-US"/>
              <a:pPr>
                <a:defRPr/>
              </a:pPr>
              <a:t>‹#›</a:t>
            </a:fld>
            <a:endParaRPr lang="it-IT"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28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561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mn-ea"/>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mn-ea"/>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ea typeface="MS PGothic" panose="020B0600070205080204" pitchFamily="34" charset="-128"/>
              </a:defRPr>
            </a:lvl1pPr>
          </a:lstStyle>
          <a:p>
            <a:pPr>
              <a:defRPr/>
            </a:pPr>
            <a:fld id="{65FE957B-878D-454C-9DC4-DF3210EBA406}" type="slidenum">
              <a:rPr lang="it-IT" altLang="en-US"/>
              <a:pPr>
                <a:defRPr/>
              </a:pPr>
              <a:t>‹#›</a:t>
            </a:fld>
            <a:endParaRPr lang="it-IT"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28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2800">
          <a:solidFill>
            <a:schemeClr val="tx2"/>
          </a:solidFill>
          <a:latin typeface="Arial" pitchFamily="34" charset="0"/>
          <a:ea typeface="MS PGothic" panose="020B0600070205080204" pitchFamily="34" charset="-128"/>
          <a:cs typeface="ＭＳ Ｐゴシック"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12DD3"/>
            </a:gs>
            <a:gs pos="50000">
              <a:srgbClr val="2EA3D2"/>
            </a:gs>
            <a:gs pos="100000">
              <a:srgbClr val="412DD3"/>
            </a:gs>
          </a:gsLst>
          <a:lin ang="2700000" scaled="1"/>
        </a:gra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5360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ea typeface="+mn-ea"/>
                <a:cs typeface="+mn-cs"/>
              </a:defRPr>
            </a:lvl1pPr>
          </a:lstStyle>
          <a:p>
            <a:pPr>
              <a:defRPr/>
            </a:pPr>
            <a:endParaRPr lang="it-IT"/>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ea typeface="+mn-ea"/>
                <a:cs typeface="+mn-cs"/>
              </a:defRPr>
            </a:lvl1pPr>
          </a:lstStyle>
          <a:p>
            <a:pPr>
              <a:defRPr/>
            </a:pPr>
            <a:endParaRPr lang="it-IT"/>
          </a:p>
        </p:txBody>
      </p:sp>
      <p:sp>
        <p:nvSpPr>
          <p:cNvPr id="153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ea typeface="MS PGothic" panose="020B0600070205080204" pitchFamily="34" charset="-128"/>
              </a:defRPr>
            </a:lvl1pPr>
          </a:lstStyle>
          <a:p>
            <a:pPr>
              <a:defRPr/>
            </a:pPr>
            <a:fld id="{DECA1F1C-B3AC-E449-B0F0-653A52207DE0}" type="slidenum">
              <a:rPr lang="it-IT" altLang="en-US"/>
              <a:pPr>
                <a:defRPr/>
              </a:pPr>
              <a:t>‹#›</a:t>
            </a:fld>
            <a:endParaRPr lang="it-IT" altLang="en-US"/>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2"/>
        <a:buChar char="n"/>
        <a:defRPr sz="28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Clr>
          <a:schemeClr val="hlink"/>
        </a:buClr>
        <a:buSzPct val="65000"/>
        <a:buFont typeface="Wingdings" charset="2"/>
        <a:buChar char="n"/>
        <a:defRPr sz="24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0" fontAlgn="base" hangingPunct="0">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wmf"/><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9.bin"/><Relationship Id="rId1" Type="http://schemas.openxmlformats.org/officeDocument/2006/relationships/slideLayout" Target="../slideLayouts/slideLayout29.xml"/><Relationship Id="rId5" Type="http://schemas.openxmlformats.org/officeDocument/2006/relationships/image" Target="../media/image40.wmf"/><Relationship Id="rId4" Type="http://schemas.openxmlformats.org/officeDocument/2006/relationships/oleObject" Target="../embeddings/oleObject10.bin"/></Relationships>
</file>

<file path=ppt/slides/_rels/slide35.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43.wmf"/><Relationship Id="rId5" Type="http://schemas.openxmlformats.org/officeDocument/2006/relationships/oleObject" Target="../embeddings/oleObject12.bin"/><Relationship Id="rId4" Type="http://schemas.openxmlformats.org/officeDocument/2006/relationships/image" Target="../media/image42.wmf"/></Relationships>
</file>

<file path=ppt/slides/_rels/slide3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13.bin"/><Relationship Id="rId1" Type="http://schemas.openxmlformats.org/officeDocument/2006/relationships/slideLayout" Target="../slideLayouts/slideLayout18.xml"/><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omnexus.com/tc/polymerselector/polymerprofiles.aspx?id=254&amp;us=0&amp;tab=3" TargetMode="External"/><Relationship Id="rId2" Type="http://schemas.openxmlformats.org/officeDocument/2006/relationships/hyperlink" Target="http://www.omnexus.com/tc/polymerselector/polymerprofiles.aspx?id=228&amp;us=0&amp;tab=3" TargetMode="External"/><Relationship Id="rId1" Type="http://schemas.openxmlformats.org/officeDocument/2006/relationships/slideLayout" Target="../slideLayouts/slideLayout13.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hyperlink" Target="http://www.omnexus.com/plastics-channels/machinery/solutions.aspx?t=531&amp;type=SDS"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9.jpeg"/></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70.png"/><Relationship Id="rId1" Type="http://schemas.openxmlformats.org/officeDocument/2006/relationships/slideLayout" Target="../slideLayouts/slideLayout18.xml"/><Relationship Id="rId4" Type="http://schemas.openxmlformats.org/officeDocument/2006/relationships/image" Target="../media/image71.png"/></Relationships>
</file>

<file path=ppt/slides/_rels/slide6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txBody>
          <a:bodyPr/>
          <a:lstStyle/>
          <a:p>
            <a:r>
              <a:rPr lang="it-IT" altLang="en-US" dirty="0" err="1">
                <a:ea typeface="MS PGothic" charset="-128"/>
              </a:rPr>
              <a:t>Flexible</a:t>
            </a:r>
            <a:r>
              <a:rPr lang="it-IT" altLang="en-US" dirty="0">
                <a:ea typeface="MS PGothic" charset="-128"/>
              </a:rPr>
              <a:t> and </a:t>
            </a:r>
            <a:r>
              <a:rPr lang="it-IT" altLang="en-US" dirty="0" err="1">
                <a:ea typeface="MS PGothic" charset="-128"/>
              </a:rPr>
              <a:t>rigid</a:t>
            </a:r>
            <a:r>
              <a:rPr lang="it-IT" altLang="en-US" dirty="0">
                <a:ea typeface="MS PGothic" charset="-128"/>
              </a:rPr>
              <a:t> packaging</a:t>
            </a:r>
            <a:endParaRPr lang="en-US" altLang="en-US" dirty="0">
              <a:ea typeface="MS PGothic" charset="-128"/>
            </a:endParaRPr>
          </a:p>
        </p:txBody>
      </p:sp>
      <p:grpSp>
        <p:nvGrpSpPr>
          <p:cNvPr id="5123" name="Group 64"/>
          <p:cNvGrpSpPr>
            <a:grpSpLocks/>
          </p:cNvGrpSpPr>
          <p:nvPr/>
        </p:nvGrpSpPr>
        <p:grpSpPr bwMode="auto">
          <a:xfrm>
            <a:off x="285750" y="1214438"/>
            <a:ext cx="8208963" cy="1233487"/>
            <a:chOff x="204" y="436"/>
            <a:chExt cx="5171" cy="777"/>
          </a:xfrm>
        </p:grpSpPr>
        <p:sp>
          <p:nvSpPr>
            <p:cNvPr id="5139" name="Text Box 7"/>
            <p:cNvSpPr txBox="1">
              <a:spLocks noChangeArrowheads="1"/>
            </p:cNvSpPr>
            <p:nvPr/>
          </p:nvSpPr>
          <p:spPr bwMode="auto">
            <a:xfrm>
              <a:off x="204" y="436"/>
              <a:ext cx="51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000">
                  <a:solidFill>
                    <a:srgbClr val="000099"/>
                  </a:solidFill>
                  <a:latin typeface="Tahoma" charset="0"/>
                </a:rPr>
                <a:t>Packaging is classified as a function of thickness</a:t>
              </a:r>
              <a:r>
                <a:rPr lang="it-IT" altLang="en-US" sz="2000" u="sng">
                  <a:solidFill>
                    <a:srgbClr val="000099"/>
                  </a:solidFill>
                  <a:latin typeface="Tahoma" charset="0"/>
                </a:rPr>
                <a:t>:</a:t>
              </a:r>
              <a:endParaRPr lang="it-IT" altLang="en-US" sz="2000" i="1">
                <a:solidFill>
                  <a:srgbClr val="000099"/>
                </a:solidFill>
                <a:latin typeface="Tahoma" charset="0"/>
              </a:endParaRPr>
            </a:p>
          </p:txBody>
        </p:sp>
        <p:sp>
          <p:nvSpPr>
            <p:cNvPr id="5140" name="Text Box 59"/>
            <p:cNvSpPr txBox="1">
              <a:spLocks noChangeArrowheads="1"/>
            </p:cNvSpPr>
            <p:nvPr/>
          </p:nvSpPr>
          <p:spPr bwMode="auto">
            <a:xfrm>
              <a:off x="318" y="709"/>
              <a:ext cx="3947"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4625">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30000"/>
                </a:spcBef>
                <a:buClr>
                  <a:srgbClr val="CC0000"/>
                </a:buClr>
                <a:buFont typeface="Wingdings" charset="2"/>
                <a:buChar char="§"/>
              </a:pPr>
              <a:r>
                <a:rPr lang="it-IT" altLang="en-US" sz="2000" i="1">
                  <a:solidFill>
                    <a:srgbClr val="000099"/>
                  </a:solidFill>
                  <a:latin typeface="Tahoma" charset="0"/>
                </a:rPr>
                <a:t>Flexible :</a:t>
              </a:r>
              <a:r>
                <a:rPr lang="it-IT" altLang="en-US" sz="2000">
                  <a:solidFill>
                    <a:srgbClr val="000099"/>
                  </a:solidFill>
                  <a:latin typeface="Tahoma" charset="0"/>
                </a:rPr>
                <a:t> 0.01 – 1.5 mm</a:t>
              </a:r>
            </a:p>
            <a:p>
              <a:pPr eaLnBrk="1" hangingPunct="1">
                <a:spcBef>
                  <a:spcPct val="30000"/>
                </a:spcBef>
                <a:buClr>
                  <a:srgbClr val="CC0000"/>
                </a:buClr>
                <a:buFont typeface="Wingdings" charset="2"/>
                <a:buChar char="§"/>
              </a:pPr>
              <a:r>
                <a:rPr lang="it-IT" altLang="en-US" sz="2000" i="1">
                  <a:solidFill>
                    <a:srgbClr val="000099"/>
                  </a:solidFill>
                  <a:latin typeface="Tahoma" charset="0"/>
                </a:rPr>
                <a:t>Rigid :</a:t>
              </a:r>
              <a:r>
                <a:rPr lang="it-IT" altLang="en-US" sz="2000">
                  <a:solidFill>
                    <a:srgbClr val="000099"/>
                  </a:solidFill>
                  <a:latin typeface="Tahoma" charset="0"/>
                </a:rPr>
                <a:t> 1.5 – 25 mm</a:t>
              </a:r>
            </a:p>
          </p:txBody>
        </p:sp>
      </p:grpSp>
      <p:grpSp>
        <p:nvGrpSpPr>
          <p:cNvPr id="5124" name="Group 65"/>
          <p:cNvGrpSpPr>
            <a:grpSpLocks noGrp="1"/>
          </p:cNvGrpSpPr>
          <p:nvPr/>
        </p:nvGrpSpPr>
        <p:grpSpPr bwMode="auto">
          <a:xfrm>
            <a:off x="457200" y="2571750"/>
            <a:ext cx="8434388" cy="4000500"/>
            <a:chOff x="204" y="1661"/>
            <a:chExt cx="5763" cy="2500"/>
          </a:xfrm>
        </p:grpSpPr>
        <p:sp>
          <p:nvSpPr>
            <p:cNvPr id="5125" name="Text Box 41"/>
            <p:cNvSpPr txBox="1">
              <a:spLocks noChangeArrowheads="1"/>
            </p:cNvSpPr>
            <p:nvPr/>
          </p:nvSpPr>
          <p:spPr bwMode="auto">
            <a:xfrm>
              <a:off x="204" y="1661"/>
              <a:ext cx="53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000" dirty="0" err="1">
                  <a:solidFill>
                    <a:srgbClr val="000099"/>
                  </a:solidFill>
                  <a:latin typeface="Tahoma" charset="0"/>
                </a:rPr>
                <a:t>Flexible</a:t>
              </a:r>
              <a:r>
                <a:rPr lang="it-IT" altLang="en-US" sz="2000" dirty="0">
                  <a:solidFill>
                    <a:srgbClr val="000099"/>
                  </a:solidFill>
                  <a:latin typeface="Tahoma" charset="0"/>
                </a:rPr>
                <a:t> packaging </a:t>
              </a:r>
              <a:r>
                <a:rPr lang="it-IT" altLang="en-US" sz="2000" dirty="0" err="1">
                  <a:solidFill>
                    <a:srgbClr val="000099"/>
                  </a:solidFill>
                  <a:latin typeface="Tahoma" charset="0"/>
                </a:rPr>
                <a:t>represents</a:t>
              </a:r>
              <a:r>
                <a:rPr lang="it-IT" altLang="en-US" sz="2000" dirty="0">
                  <a:solidFill>
                    <a:srgbClr val="000099"/>
                  </a:solidFill>
                  <a:latin typeface="Tahoma" charset="0"/>
                </a:rPr>
                <a:t> a large part of the market : </a:t>
              </a:r>
              <a:endParaRPr lang="it-IT" altLang="en-US" sz="2000" u="sng" dirty="0">
                <a:solidFill>
                  <a:srgbClr val="000099"/>
                </a:solidFill>
                <a:latin typeface="Tahoma" charset="0"/>
              </a:endParaRPr>
            </a:p>
          </p:txBody>
        </p:sp>
        <p:grpSp>
          <p:nvGrpSpPr>
            <p:cNvPr id="5126" name="Group 62"/>
            <p:cNvGrpSpPr>
              <a:grpSpLocks/>
            </p:cNvGrpSpPr>
            <p:nvPr/>
          </p:nvGrpSpPr>
          <p:grpSpPr bwMode="auto">
            <a:xfrm>
              <a:off x="211" y="2093"/>
              <a:ext cx="2533" cy="2060"/>
              <a:chOff x="29" y="2069"/>
              <a:chExt cx="2533" cy="2060"/>
            </a:xfrm>
          </p:grpSpPr>
          <p:sp>
            <p:nvSpPr>
              <p:cNvPr id="5130" name="Text Box 47"/>
              <p:cNvSpPr txBox="1">
                <a:spLocks noChangeAspect="1" noChangeArrowheads="1"/>
              </p:cNvSpPr>
              <p:nvPr/>
            </p:nvSpPr>
            <p:spPr bwMode="auto">
              <a:xfrm>
                <a:off x="29" y="3905"/>
                <a:ext cx="123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a:lnSpc>
                    <a:spcPct val="110000"/>
                  </a:lnSpc>
                  <a:spcBef>
                    <a:spcPct val="0"/>
                  </a:spcBef>
                  <a:buFontTx/>
                  <a:buNone/>
                </a:pPr>
                <a:r>
                  <a:rPr lang="it-IT" altLang="en-US" sz="1600">
                    <a:solidFill>
                      <a:srgbClr val="000066"/>
                    </a:solidFill>
                  </a:rPr>
                  <a:t>ACCESSORIES</a:t>
                </a:r>
              </a:p>
            </p:txBody>
          </p:sp>
          <p:grpSp>
            <p:nvGrpSpPr>
              <p:cNvPr id="5131" name="Group 48"/>
              <p:cNvGrpSpPr>
                <a:grpSpLocks noChangeAspect="1"/>
              </p:cNvGrpSpPr>
              <p:nvPr/>
            </p:nvGrpSpPr>
            <p:grpSpPr bwMode="auto">
              <a:xfrm>
                <a:off x="385" y="2069"/>
                <a:ext cx="2177" cy="1890"/>
                <a:chOff x="511" y="443"/>
                <a:chExt cx="1825" cy="1717"/>
              </a:xfrm>
            </p:grpSpPr>
            <p:pic>
              <p:nvPicPr>
                <p:cNvPr id="5133" name="Picture 49"/>
                <p:cNvPicPr>
                  <a:picLocks noChangeAspect="1" noChangeArrowheads="1"/>
                </p:cNvPicPr>
                <p:nvPr/>
              </p:nvPicPr>
              <p:blipFill>
                <a:blip r:embed="rId2" cstate="print">
                  <a:extLst>
                    <a:ext uri="{28A0092B-C50C-407E-A947-70E740481C1C}">
                      <a14:useLocalDpi xmlns:a14="http://schemas.microsoft.com/office/drawing/2010/main" val="0"/>
                    </a:ext>
                  </a:extLst>
                </a:blip>
                <a:srcRect l="20264" t="15280" r="27512" b="5762"/>
                <a:stretch>
                  <a:fillRect/>
                </a:stretch>
              </p:blipFill>
              <p:spPr bwMode="auto">
                <a:xfrm>
                  <a:off x="511" y="443"/>
                  <a:ext cx="1825" cy="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5134" name="Text Box 50"/>
                <p:cNvSpPr txBox="1">
                  <a:spLocks noChangeAspect="1" noChangeArrowheads="1"/>
                </p:cNvSpPr>
                <p:nvPr/>
              </p:nvSpPr>
              <p:spPr bwMode="auto">
                <a:xfrm>
                  <a:off x="1536" y="848"/>
                  <a:ext cx="68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a:lnSpc>
                      <a:spcPct val="110000"/>
                    </a:lnSpc>
                    <a:spcBef>
                      <a:spcPct val="0"/>
                    </a:spcBef>
                    <a:buFontTx/>
                    <a:buNone/>
                  </a:pPr>
                  <a:r>
                    <a:rPr lang="it-IT" altLang="en-US" sz="2000">
                      <a:solidFill>
                        <a:srgbClr val="000066"/>
                      </a:solidFill>
                    </a:rPr>
                    <a:t>47.2%</a:t>
                  </a:r>
                </a:p>
              </p:txBody>
            </p:sp>
            <p:sp>
              <p:nvSpPr>
                <p:cNvPr id="5135" name="Text Box 51"/>
                <p:cNvSpPr txBox="1">
                  <a:spLocks noChangeAspect="1" noChangeArrowheads="1"/>
                </p:cNvSpPr>
                <p:nvPr/>
              </p:nvSpPr>
              <p:spPr bwMode="auto">
                <a:xfrm>
                  <a:off x="674" y="848"/>
                  <a:ext cx="68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a:lnSpc>
                      <a:spcPct val="110000"/>
                    </a:lnSpc>
                    <a:spcBef>
                      <a:spcPct val="0"/>
                    </a:spcBef>
                    <a:buFontTx/>
                    <a:buNone/>
                  </a:pPr>
                  <a:r>
                    <a:rPr lang="it-IT" altLang="en-US" sz="2000">
                      <a:solidFill>
                        <a:srgbClr val="000066"/>
                      </a:solidFill>
                    </a:rPr>
                    <a:t>44.1%</a:t>
                  </a:r>
                </a:p>
              </p:txBody>
            </p:sp>
            <p:sp>
              <p:nvSpPr>
                <p:cNvPr id="5136" name="Text Box 52"/>
                <p:cNvSpPr txBox="1">
                  <a:spLocks noChangeAspect="1" noChangeArrowheads="1"/>
                </p:cNvSpPr>
                <p:nvPr/>
              </p:nvSpPr>
              <p:spPr bwMode="auto">
                <a:xfrm>
                  <a:off x="1118" y="1822"/>
                  <a:ext cx="5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a:lnSpc>
                      <a:spcPct val="110000"/>
                    </a:lnSpc>
                    <a:spcBef>
                      <a:spcPct val="0"/>
                    </a:spcBef>
                    <a:buFontTx/>
                    <a:buNone/>
                  </a:pPr>
                  <a:r>
                    <a:rPr lang="it-IT" altLang="en-US" sz="1800"/>
                    <a:t>8.7%</a:t>
                  </a:r>
                </a:p>
              </p:txBody>
            </p:sp>
            <p:sp>
              <p:nvSpPr>
                <p:cNvPr id="5137" name="Text Box 53"/>
                <p:cNvSpPr txBox="1">
                  <a:spLocks noChangeAspect="1" noChangeArrowheads="1"/>
                </p:cNvSpPr>
                <p:nvPr/>
              </p:nvSpPr>
              <p:spPr bwMode="auto">
                <a:xfrm>
                  <a:off x="1374" y="1140"/>
                  <a:ext cx="90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a:lnSpc>
                      <a:spcPct val="110000"/>
                    </a:lnSpc>
                    <a:spcBef>
                      <a:spcPct val="0"/>
                    </a:spcBef>
                    <a:buFontTx/>
                    <a:buNone/>
                  </a:pPr>
                  <a:r>
                    <a:rPr lang="it-IT" altLang="en-US" sz="1600">
                      <a:solidFill>
                        <a:srgbClr val="000066"/>
                      </a:solidFill>
                    </a:rPr>
                    <a:t> FLEXIBILE</a:t>
                  </a:r>
                </a:p>
              </p:txBody>
            </p:sp>
            <p:sp>
              <p:nvSpPr>
                <p:cNvPr id="5138" name="Text Box 54"/>
                <p:cNvSpPr txBox="1">
                  <a:spLocks noChangeAspect="1" noChangeArrowheads="1"/>
                </p:cNvSpPr>
                <p:nvPr/>
              </p:nvSpPr>
              <p:spPr bwMode="auto">
                <a:xfrm>
                  <a:off x="658" y="1140"/>
                  <a:ext cx="907"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a:lnSpc>
                      <a:spcPct val="110000"/>
                    </a:lnSpc>
                    <a:spcBef>
                      <a:spcPct val="0"/>
                    </a:spcBef>
                    <a:buFontTx/>
                    <a:buNone/>
                  </a:pPr>
                  <a:r>
                    <a:rPr lang="it-IT" altLang="en-US" sz="1600">
                      <a:solidFill>
                        <a:srgbClr val="000066"/>
                      </a:solidFill>
                    </a:rPr>
                    <a:t>RIGIDI</a:t>
                  </a:r>
                </a:p>
              </p:txBody>
            </p:sp>
          </p:grpSp>
          <p:sp>
            <p:nvSpPr>
              <p:cNvPr id="5132" name="Line 55"/>
              <p:cNvSpPr>
                <a:spLocks noChangeAspect="1" noChangeShapeType="1"/>
              </p:cNvSpPr>
              <p:nvPr/>
            </p:nvSpPr>
            <p:spPr bwMode="auto">
              <a:xfrm flipH="1">
                <a:off x="1196" y="3936"/>
                <a:ext cx="162" cy="99"/>
              </a:xfrm>
              <a:prstGeom prst="line">
                <a:avLst/>
              </a:prstGeom>
              <a:noFill/>
              <a:ln w="12700" cap="sq">
                <a:solidFill>
                  <a:srgbClr val="000066"/>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0" name="Text Box 44"/>
            <p:cNvSpPr txBox="1">
              <a:spLocks noChangeArrowheads="1"/>
            </p:cNvSpPr>
            <p:nvPr/>
          </p:nvSpPr>
          <p:spPr bwMode="auto">
            <a:xfrm>
              <a:off x="2880" y="2314"/>
              <a:ext cx="3087" cy="1065"/>
            </a:xfrm>
            <a:prstGeom prst="rect">
              <a:avLst/>
            </a:prstGeom>
            <a:solidFill>
              <a:schemeClr val="bg1"/>
            </a:solidFill>
            <a:ln w="25400">
              <a:solidFill>
                <a:srgbClr val="000066"/>
              </a:solidFill>
              <a:miter lim="800000"/>
              <a:headEnd/>
              <a:tailEnd/>
            </a:ln>
            <a:effectLst/>
          </p:spPr>
          <p:txBody>
            <a:bodyPr>
              <a:spAutoFit/>
            </a:bodyPr>
            <a:lstStyle/>
            <a:p>
              <a:pPr>
                <a:lnSpc>
                  <a:spcPct val="130000"/>
                </a:lnSpc>
                <a:spcBef>
                  <a:spcPct val="50000"/>
                </a:spcBef>
                <a:buClr>
                  <a:srgbClr val="FF0000"/>
                </a:buClr>
                <a:buSzPct val="80000"/>
                <a:buFont typeface="Wingdings" pitchFamily="2" charset="2"/>
                <a:buChar char="q"/>
                <a:defRPr/>
              </a:pPr>
              <a:r>
                <a:rPr lang="it-IT" sz="1600" dirty="0">
                  <a:solidFill>
                    <a:srgbClr val="000066"/>
                  </a:solidFill>
                  <a:effectLst>
                    <a:outerShdw blurRad="38100" dist="38100" dir="2700000" algn="tl">
                      <a:srgbClr val="C0C0C0"/>
                    </a:outerShdw>
                  </a:effectLst>
                  <a:latin typeface="Tahoma" pitchFamily="34" charset="0"/>
                  <a:ea typeface="+mn-ea"/>
                </a:rPr>
                <a:t> Total </a:t>
              </a:r>
              <a:r>
                <a:rPr lang="it-IT" sz="1600" dirty="0" err="1">
                  <a:solidFill>
                    <a:srgbClr val="000066"/>
                  </a:solidFill>
                  <a:effectLst>
                    <a:outerShdw blurRad="38100" dist="38100" dir="2700000" algn="tl">
                      <a:srgbClr val="C0C0C0"/>
                    </a:outerShdw>
                  </a:effectLst>
                  <a:latin typeface="Tahoma" pitchFamily="34" charset="0"/>
                  <a:ea typeface="+mn-ea"/>
                </a:rPr>
                <a:t>transformed</a:t>
              </a:r>
              <a:r>
                <a:rPr lang="it-IT" sz="1600" dirty="0">
                  <a:solidFill>
                    <a:srgbClr val="000066"/>
                  </a:solidFill>
                  <a:effectLst>
                    <a:outerShdw blurRad="38100" dist="38100" dir="2700000" algn="tl">
                      <a:srgbClr val="C0C0C0"/>
                    </a:outerShdw>
                  </a:effectLst>
                  <a:latin typeface="Tahoma" pitchFamily="34" charset="0"/>
                  <a:ea typeface="+mn-ea"/>
                </a:rPr>
                <a:t> plastic </a:t>
              </a:r>
              <a:r>
                <a:rPr lang="it-IT" sz="1600" dirty="0" err="1">
                  <a:solidFill>
                    <a:srgbClr val="000066"/>
                  </a:solidFill>
                  <a:effectLst>
                    <a:outerShdw blurRad="38100" dist="38100" dir="2700000" algn="tl">
                      <a:srgbClr val="C0C0C0"/>
                    </a:outerShdw>
                  </a:effectLst>
                  <a:latin typeface="Tahoma" pitchFamily="34" charset="0"/>
                  <a:ea typeface="+mn-ea"/>
                </a:rPr>
                <a:t>materials</a:t>
              </a:r>
              <a:r>
                <a:rPr lang="it-IT" sz="1600" dirty="0">
                  <a:solidFill>
                    <a:srgbClr val="000066"/>
                  </a:solidFill>
                  <a:effectLst>
                    <a:outerShdw blurRad="38100" dist="38100" dir="2700000" algn="tl">
                      <a:srgbClr val="C0C0C0"/>
                    </a:outerShdw>
                  </a:effectLst>
                  <a:latin typeface="Tahoma" pitchFamily="34" charset="0"/>
                  <a:ea typeface="+mn-ea"/>
                </a:rPr>
                <a:t>: 5 10</a:t>
              </a:r>
              <a:r>
                <a:rPr lang="it-IT" sz="1600" baseline="30000" dirty="0">
                  <a:solidFill>
                    <a:srgbClr val="000066"/>
                  </a:solidFill>
                  <a:effectLst>
                    <a:outerShdw blurRad="38100" dist="38100" dir="2700000" algn="tl">
                      <a:srgbClr val="C0C0C0"/>
                    </a:outerShdw>
                  </a:effectLst>
                  <a:latin typeface="Tahoma" pitchFamily="34" charset="0"/>
                  <a:ea typeface="+mn-ea"/>
                </a:rPr>
                <a:t>6</a:t>
              </a:r>
              <a:r>
                <a:rPr lang="it-IT" sz="1600" dirty="0">
                  <a:solidFill>
                    <a:srgbClr val="000066"/>
                  </a:solidFill>
                  <a:effectLst>
                    <a:outerShdw blurRad="38100" dist="38100" dir="2700000" algn="tl">
                      <a:srgbClr val="C0C0C0"/>
                    </a:outerShdw>
                  </a:effectLst>
                  <a:latin typeface="Tahoma" pitchFamily="34" charset="0"/>
                  <a:ea typeface="+mn-ea"/>
                </a:rPr>
                <a:t> t</a:t>
              </a:r>
              <a:endParaRPr lang="it-IT" sz="1600" dirty="0">
                <a:solidFill>
                  <a:srgbClr val="000066"/>
                </a:solidFill>
                <a:latin typeface="Tahoma" pitchFamily="34" charset="0"/>
                <a:ea typeface="+mn-ea"/>
              </a:endParaRPr>
            </a:p>
            <a:p>
              <a:pPr lvl="1">
                <a:lnSpc>
                  <a:spcPct val="130000"/>
                </a:lnSpc>
                <a:spcBef>
                  <a:spcPct val="50000"/>
                </a:spcBef>
                <a:buClr>
                  <a:srgbClr val="FF0000"/>
                </a:buClr>
                <a:buSzPct val="80000"/>
                <a:buFont typeface="Wingdings" pitchFamily="2" charset="2"/>
                <a:buChar char="q"/>
                <a:defRPr/>
              </a:pPr>
              <a:r>
                <a:rPr lang="it-IT" sz="1600" dirty="0">
                  <a:solidFill>
                    <a:srgbClr val="000066"/>
                  </a:solidFill>
                  <a:effectLst>
                    <a:outerShdw blurRad="38100" dist="38100" dir="2700000" algn="tl">
                      <a:srgbClr val="C0C0C0"/>
                    </a:outerShdw>
                  </a:effectLst>
                  <a:latin typeface="Tahoma" pitchFamily="34" charset="0"/>
                  <a:ea typeface="+mn-ea"/>
                </a:rPr>
                <a:t> plastic packaging 3 10</a:t>
              </a:r>
              <a:r>
                <a:rPr lang="it-IT" sz="1600" baseline="30000" dirty="0">
                  <a:solidFill>
                    <a:srgbClr val="000066"/>
                  </a:solidFill>
                  <a:effectLst>
                    <a:outerShdw blurRad="38100" dist="38100" dir="2700000" algn="tl">
                      <a:srgbClr val="C0C0C0"/>
                    </a:outerShdw>
                  </a:effectLst>
                  <a:latin typeface="Tahoma" pitchFamily="34" charset="0"/>
                  <a:ea typeface="+mn-ea"/>
                </a:rPr>
                <a:t>6</a:t>
              </a:r>
              <a:r>
                <a:rPr lang="it-IT" sz="1600" dirty="0">
                  <a:solidFill>
                    <a:srgbClr val="000066"/>
                  </a:solidFill>
                  <a:effectLst>
                    <a:outerShdw blurRad="38100" dist="38100" dir="2700000" algn="tl">
                      <a:srgbClr val="C0C0C0"/>
                    </a:outerShdw>
                  </a:effectLst>
                  <a:latin typeface="Tahoma" pitchFamily="34" charset="0"/>
                  <a:ea typeface="+mn-ea"/>
                </a:rPr>
                <a:t> t (60%)</a:t>
              </a:r>
              <a:endParaRPr lang="it-IT" sz="1600" dirty="0">
                <a:solidFill>
                  <a:srgbClr val="000066"/>
                </a:solidFill>
                <a:latin typeface="Tahoma" pitchFamily="34" charset="0"/>
                <a:ea typeface="+mn-ea"/>
              </a:endParaRPr>
            </a:p>
            <a:p>
              <a:pPr lvl="1">
                <a:lnSpc>
                  <a:spcPct val="130000"/>
                </a:lnSpc>
                <a:spcBef>
                  <a:spcPct val="50000"/>
                </a:spcBef>
                <a:buClr>
                  <a:srgbClr val="FF0000"/>
                </a:buClr>
                <a:buSzPct val="80000"/>
                <a:buFont typeface="Wingdings" pitchFamily="2" charset="2"/>
                <a:buChar char="q"/>
                <a:defRPr/>
              </a:pPr>
              <a:r>
                <a:rPr lang="it-IT" sz="1600" dirty="0">
                  <a:solidFill>
                    <a:srgbClr val="000066"/>
                  </a:solidFill>
                  <a:effectLst>
                    <a:outerShdw blurRad="38100" dist="38100" dir="2700000" algn="tl">
                      <a:srgbClr val="C0C0C0"/>
                    </a:outerShdw>
                  </a:effectLst>
                  <a:latin typeface="Tahoma" pitchFamily="34" charset="0"/>
                  <a:ea typeface="+mn-ea"/>
                </a:rPr>
                <a:t> </a:t>
              </a:r>
              <a:r>
                <a:rPr lang="it-IT" sz="1600" dirty="0" err="1">
                  <a:solidFill>
                    <a:srgbClr val="000066"/>
                  </a:solidFill>
                  <a:latin typeface="Tahoma" pitchFamily="34" charset="0"/>
                  <a:ea typeface="+mn-ea"/>
                </a:rPr>
                <a:t>Recycled</a:t>
              </a:r>
              <a:r>
                <a:rPr lang="it-IT" sz="1600" dirty="0">
                  <a:solidFill>
                    <a:srgbClr val="000066"/>
                  </a:solidFill>
                  <a:latin typeface="Tahoma" pitchFamily="34" charset="0"/>
                  <a:ea typeface="+mn-ea"/>
                </a:rPr>
                <a:t> (</a:t>
              </a:r>
              <a:r>
                <a:rPr lang="it-IT" sz="1600" dirty="0" err="1">
                  <a:solidFill>
                    <a:srgbClr val="000066"/>
                  </a:solidFill>
                  <a:latin typeface="Tahoma" pitchFamily="34" charset="0"/>
                  <a:ea typeface="+mn-ea"/>
                </a:rPr>
                <a:t>pre</a:t>
              </a:r>
              <a:r>
                <a:rPr lang="it-IT" sz="1600" dirty="0">
                  <a:solidFill>
                    <a:srgbClr val="000066"/>
                  </a:solidFill>
                  <a:latin typeface="Tahoma" pitchFamily="34" charset="0"/>
                  <a:ea typeface="+mn-ea"/>
                </a:rPr>
                <a:t> and post consumer) </a:t>
              </a:r>
            </a:p>
            <a:p>
              <a:pPr lvl="1">
                <a:lnSpc>
                  <a:spcPct val="130000"/>
                </a:lnSpc>
                <a:spcBef>
                  <a:spcPct val="50000"/>
                </a:spcBef>
                <a:buClr>
                  <a:srgbClr val="FF0000"/>
                </a:buClr>
                <a:buSzPct val="80000"/>
                <a:defRPr/>
              </a:pPr>
              <a:r>
                <a:rPr lang="it-IT" sz="1600" dirty="0">
                  <a:solidFill>
                    <a:srgbClr val="000066"/>
                  </a:solidFill>
                  <a:latin typeface="Tahoma" pitchFamily="34" charset="0"/>
                  <a:ea typeface="+mn-ea"/>
                </a:rPr>
                <a:t>1.8 </a:t>
              </a:r>
              <a:r>
                <a:rPr lang="it-IT" sz="1600" dirty="0">
                  <a:solidFill>
                    <a:srgbClr val="000066"/>
                  </a:solidFill>
                  <a:effectLst>
                    <a:outerShdw blurRad="38100" dist="38100" dir="2700000" algn="tl">
                      <a:srgbClr val="C0C0C0"/>
                    </a:outerShdw>
                  </a:effectLst>
                  <a:latin typeface="Tahoma" pitchFamily="34" charset="0"/>
                  <a:ea typeface="+mn-ea"/>
                </a:rPr>
                <a:t>10</a:t>
              </a:r>
              <a:r>
                <a:rPr lang="it-IT" sz="1600" baseline="30000" dirty="0">
                  <a:solidFill>
                    <a:srgbClr val="000066"/>
                  </a:solidFill>
                  <a:effectLst>
                    <a:outerShdw blurRad="38100" dist="38100" dir="2700000" algn="tl">
                      <a:srgbClr val="C0C0C0"/>
                    </a:outerShdw>
                  </a:effectLst>
                  <a:latin typeface="Tahoma" pitchFamily="34" charset="0"/>
                  <a:ea typeface="+mn-ea"/>
                </a:rPr>
                <a:t>6</a:t>
              </a:r>
              <a:r>
                <a:rPr lang="it-IT" sz="1600" dirty="0">
                  <a:solidFill>
                    <a:srgbClr val="000066"/>
                  </a:solidFill>
                  <a:effectLst>
                    <a:outerShdw blurRad="38100" dist="38100" dir="2700000" algn="tl">
                      <a:srgbClr val="C0C0C0"/>
                    </a:outerShdw>
                  </a:effectLst>
                  <a:latin typeface="Tahoma" pitchFamily="34" charset="0"/>
                  <a:ea typeface="+mn-ea"/>
                </a:rPr>
                <a:t> </a:t>
              </a:r>
              <a:r>
                <a:rPr lang="it-IT" sz="1600" dirty="0">
                  <a:solidFill>
                    <a:srgbClr val="000066"/>
                  </a:solidFill>
                  <a:latin typeface="Tahoma" pitchFamily="34" charset="0"/>
                  <a:ea typeface="+mn-ea"/>
                </a:rPr>
                <a:t>t</a:t>
              </a:r>
            </a:p>
          </p:txBody>
        </p:sp>
        <p:sp>
          <p:nvSpPr>
            <p:cNvPr id="5128" name="Text Box 45"/>
            <p:cNvSpPr txBox="1">
              <a:spLocks noChangeArrowheads="1"/>
            </p:cNvSpPr>
            <p:nvPr/>
          </p:nvSpPr>
          <p:spPr bwMode="auto">
            <a:xfrm>
              <a:off x="2989" y="2069"/>
              <a:ext cx="178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30000"/>
                </a:lnSpc>
                <a:spcBef>
                  <a:spcPct val="50000"/>
                </a:spcBef>
                <a:buFontTx/>
                <a:buNone/>
              </a:pPr>
              <a:r>
                <a:rPr lang="it-IT" altLang="en-US" sz="1600">
                  <a:solidFill>
                    <a:srgbClr val="000066"/>
                  </a:solidFill>
                  <a:latin typeface="Comic Sans MS" charset="0"/>
                </a:rPr>
                <a:t> </a:t>
              </a:r>
              <a:endParaRPr lang="it-IT" altLang="en-US" sz="1600">
                <a:solidFill>
                  <a:srgbClr val="000066"/>
                </a:solidFill>
                <a:latin typeface="Tahoma" charset="0"/>
              </a:endParaRPr>
            </a:p>
          </p:txBody>
        </p:sp>
        <p:sp>
          <p:nvSpPr>
            <p:cNvPr id="5129" name="Text Box 60"/>
            <p:cNvSpPr txBox="1">
              <a:spLocks noChangeArrowheads="1"/>
            </p:cNvSpPr>
            <p:nvPr/>
          </p:nvSpPr>
          <p:spPr bwMode="auto">
            <a:xfrm>
              <a:off x="3198" y="3929"/>
              <a:ext cx="231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30000"/>
                </a:lnSpc>
                <a:spcBef>
                  <a:spcPct val="50000"/>
                </a:spcBef>
                <a:buFontTx/>
                <a:buNone/>
              </a:pPr>
              <a:r>
                <a:rPr lang="it-IT" altLang="en-US" sz="1400" i="1">
                  <a:solidFill>
                    <a:srgbClr val="000066"/>
                  </a:solidFill>
                </a:rPr>
                <a:t>Fonte</a:t>
              </a:r>
              <a:r>
                <a:rPr lang="it-IT" altLang="en-US" sz="1400">
                  <a:solidFill>
                    <a:srgbClr val="000066"/>
                  </a:solidFill>
                </a:rPr>
                <a:t>: Istituto Italiano Imballaggi</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79400" y="2514600"/>
            <a:ext cx="76676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u="sng">
                <a:latin typeface="Times New Roman" charset="0"/>
              </a:rPr>
              <a:t>II Fick’s law in 1D: </a:t>
            </a:r>
            <a:r>
              <a:rPr lang="it-IT" altLang="en-US">
                <a:latin typeface="Times New Roman" charset="0"/>
              </a:rPr>
              <a:t>	</a:t>
            </a:r>
            <a:r>
              <a:rPr lang="it-IT" altLang="en-US" i="1">
                <a:latin typeface="Times New Roman" charset="0"/>
              </a:rPr>
              <a:t>in a plate of thickness e dx surface area A</a:t>
            </a:r>
            <a:endParaRPr lang="it-IT" altLang="en-US" i="1" u="sng">
              <a:latin typeface="Times New Roman" charset="0"/>
            </a:endParaRPr>
          </a:p>
        </p:txBody>
      </p:sp>
      <p:sp>
        <p:nvSpPr>
          <p:cNvPr id="12291" name="Text Box 4"/>
          <p:cNvSpPr txBox="1">
            <a:spLocks noChangeArrowheads="1"/>
          </p:cNvSpPr>
          <p:nvPr/>
        </p:nvSpPr>
        <p:spPr bwMode="auto">
          <a:xfrm>
            <a:off x="107950" y="4149725"/>
            <a:ext cx="90360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If the coefficient of diffusion, D, is not dependent on x (and on concentration):</a:t>
            </a: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eaLnBrk="1" hangingPunct="1">
              <a:spcBef>
                <a:spcPct val="0"/>
              </a:spcBef>
              <a:buFontTx/>
              <a:buNone/>
            </a:pPr>
            <a:endParaRPr lang="it-IT" altLang="en-US">
              <a:latin typeface="Times New Roman" charset="0"/>
            </a:endParaRPr>
          </a:p>
          <a:p>
            <a:pPr algn="just" eaLnBrk="1" hangingPunct="1">
              <a:spcBef>
                <a:spcPct val="0"/>
              </a:spcBef>
              <a:buFontTx/>
              <a:buNone/>
            </a:pPr>
            <a:r>
              <a:rPr lang="it-IT" altLang="en-US">
                <a:latin typeface="Times New Roman" charset="0"/>
              </a:rPr>
              <a:t>In 3D the balance is :</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r>
              <a:rPr lang="it-IT" altLang="en-US">
                <a:latin typeface="Times New Roman" charset="0"/>
              </a:rPr>
              <a:t>(It must be completed with B.C and I.C.)</a:t>
            </a:r>
          </a:p>
        </p:txBody>
      </p:sp>
      <p:graphicFrame>
        <p:nvGraphicFramePr>
          <p:cNvPr id="12292" name="Object 5"/>
          <p:cNvGraphicFramePr>
            <a:graphicFrameLocks noChangeAspect="1"/>
          </p:cNvGraphicFramePr>
          <p:nvPr/>
        </p:nvGraphicFramePr>
        <p:xfrm>
          <a:off x="5076825" y="4652963"/>
          <a:ext cx="4721225" cy="711200"/>
        </p:xfrm>
        <a:graphic>
          <a:graphicData uri="http://schemas.openxmlformats.org/presentationml/2006/ole">
            <mc:AlternateContent xmlns:mc="http://schemas.openxmlformats.org/markup-compatibility/2006">
              <mc:Choice xmlns:v="urn:schemas-microsoft-com:vml" Requires="v">
                <p:oleObj name="Equation" r:id="rId2" imgW="5080000" imgH="711200" progId="Equation.DSMT4">
                  <p:embed/>
                </p:oleObj>
              </mc:Choice>
              <mc:Fallback>
                <p:oleObj name="Equation" r:id="rId2" imgW="5080000" imgH="7112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4652963"/>
                        <a:ext cx="4721225"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293" name="Text Box 6"/>
          <p:cNvSpPr txBox="1">
            <a:spLocks noChangeArrowheads="1"/>
          </p:cNvSpPr>
          <p:nvPr/>
        </p:nvSpPr>
        <p:spPr bwMode="auto">
          <a:xfrm>
            <a:off x="279400" y="565150"/>
            <a:ext cx="86264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a:latin typeface="Times New Roman" charset="0"/>
              </a:rPr>
              <a:t>If Henry’s law can be applied (C</a:t>
            </a:r>
            <a:r>
              <a:rPr lang="it-IT" altLang="en-US" baseline="-25000">
                <a:latin typeface="Times New Roman" charset="0"/>
              </a:rPr>
              <a:t>D</a:t>
            </a:r>
            <a:r>
              <a:rPr lang="it-IT" altLang="en-US">
                <a:latin typeface="Times New Roman" charset="0"/>
              </a:rPr>
              <a:t> = K</a:t>
            </a:r>
            <a:r>
              <a:rPr lang="it-IT" altLang="en-US" baseline="-25000">
                <a:latin typeface="Times New Roman" charset="0"/>
              </a:rPr>
              <a:t>D</a:t>
            </a:r>
            <a:r>
              <a:rPr lang="it-IT" altLang="en-US">
                <a:latin typeface="Times New Roman" charset="0"/>
              </a:rPr>
              <a:t> a), </a:t>
            </a:r>
            <a:r>
              <a:rPr lang="en-US" altLang="en-US">
                <a:latin typeface="Times New Roman" charset="0"/>
              </a:rPr>
              <a:t>the equation that describes the mass transfer in a system with known geometry may be derived from a mass balance on a infinitesimal element</a:t>
            </a:r>
            <a:r>
              <a:rPr lang="it-IT" altLang="en-US">
                <a:latin typeface="Times New Roman" charset="0"/>
              </a:rPr>
              <a:t>.</a:t>
            </a:r>
            <a:endParaRPr lang="it-IT" altLang="en-US" sz="2400">
              <a:latin typeface="Times New Roman" charset="0"/>
            </a:endParaRPr>
          </a:p>
        </p:txBody>
      </p:sp>
      <p:graphicFrame>
        <p:nvGraphicFramePr>
          <p:cNvPr id="12294" name="Object 7"/>
          <p:cNvGraphicFramePr>
            <a:graphicFrameLocks noChangeAspect="1"/>
          </p:cNvGraphicFramePr>
          <p:nvPr/>
        </p:nvGraphicFramePr>
        <p:xfrm>
          <a:off x="720725" y="3213100"/>
          <a:ext cx="2714625" cy="744538"/>
        </p:xfrm>
        <a:graphic>
          <a:graphicData uri="http://schemas.openxmlformats.org/presentationml/2006/ole">
            <mc:AlternateContent xmlns:mc="http://schemas.openxmlformats.org/markup-compatibility/2006">
              <mc:Choice xmlns:v="urn:schemas-microsoft-com:vml" Requires="v">
                <p:oleObj name="Equation" r:id="rId4" imgW="1435100" imgH="393700" progId="Equation.3">
                  <p:embed/>
                </p:oleObj>
              </mc:Choice>
              <mc:Fallback>
                <p:oleObj name="Equation" r:id="rId4" imgW="1435100" imgH="3937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725" y="3213100"/>
                        <a:ext cx="2714625"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295" name="Object 8"/>
          <p:cNvGraphicFramePr>
            <a:graphicFrameLocks noChangeAspect="1"/>
          </p:cNvGraphicFramePr>
          <p:nvPr/>
        </p:nvGraphicFramePr>
        <p:xfrm>
          <a:off x="4787900" y="3213100"/>
          <a:ext cx="1897063" cy="815975"/>
        </p:xfrm>
        <a:graphic>
          <a:graphicData uri="http://schemas.openxmlformats.org/presentationml/2006/ole">
            <mc:AlternateContent xmlns:mc="http://schemas.openxmlformats.org/markup-compatibility/2006">
              <mc:Choice xmlns:v="urn:schemas-microsoft-com:vml" Requires="v">
                <p:oleObj name="Equation" r:id="rId6" imgW="1002865" imgH="431613" progId="Equation.3">
                  <p:embed/>
                </p:oleObj>
              </mc:Choice>
              <mc:Fallback>
                <p:oleObj name="Equation" r:id="rId6" imgW="1002865" imgH="431613"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3213100"/>
                        <a:ext cx="1897063"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296" name="Object 9"/>
          <p:cNvGraphicFramePr>
            <a:graphicFrameLocks noChangeAspect="1"/>
          </p:cNvGraphicFramePr>
          <p:nvPr/>
        </p:nvGraphicFramePr>
        <p:xfrm>
          <a:off x="3203575" y="5300663"/>
          <a:ext cx="1368425" cy="744537"/>
        </p:xfrm>
        <a:graphic>
          <a:graphicData uri="http://schemas.openxmlformats.org/presentationml/2006/ole">
            <mc:AlternateContent xmlns:mc="http://schemas.openxmlformats.org/markup-compatibility/2006">
              <mc:Choice xmlns:v="urn:schemas-microsoft-com:vml" Requires="v">
                <p:oleObj name="Equation" r:id="rId8" imgW="723586" imgH="393529" progId="Equation.3">
                  <p:embed/>
                </p:oleObj>
              </mc:Choice>
              <mc:Fallback>
                <p:oleObj name="Equation" r:id="rId8" imgW="723586" imgH="393529"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575" y="5300663"/>
                        <a:ext cx="1368425" cy="74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it-IT" altLang="en-US">
                <a:ea typeface="MS PGothic" charset="-128"/>
              </a:rPr>
              <a:t>Typical behaviour</a:t>
            </a:r>
          </a:p>
        </p:txBody>
      </p:sp>
      <p:sp>
        <p:nvSpPr>
          <p:cNvPr id="13315" name="Rectangle 3"/>
          <p:cNvSpPr>
            <a:spLocks noGrp="1" noChangeArrowheads="1"/>
          </p:cNvSpPr>
          <p:nvPr>
            <p:ph type="body" idx="1"/>
          </p:nvPr>
        </p:nvSpPr>
        <p:spPr>
          <a:xfrm>
            <a:off x="468313" y="1125538"/>
            <a:ext cx="8229600" cy="5256212"/>
          </a:xfrm>
        </p:spPr>
        <p:txBody>
          <a:bodyPr/>
          <a:lstStyle/>
          <a:p>
            <a:pPr marL="419100" indent="-419100" eaLnBrk="1" hangingPunct="1">
              <a:buFontTx/>
              <a:buAutoNum type="arabicPeriod"/>
            </a:pPr>
            <a:r>
              <a:rPr lang="it-IT" altLang="en-US">
                <a:ea typeface="MS PGothic" charset="-128"/>
              </a:rPr>
              <a:t>Ideal behaviour where D and S are constant: ideal Fickian behaviour.</a:t>
            </a:r>
          </a:p>
          <a:p>
            <a:pPr marL="419100" indent="-419100" eaLnBrk="1" hangingPunct="1">
              <a:buFontTx/>
              <a:buAutoNum type="arabicPeriod"/>
            </a:pPr>
            <a:endParaRPr lang="it-IT" altLang="en-US">
              <a:ea typeface="MS PGothic" charset="-128"/>
            </a:endParaRPr>
          </a:p>
          <a:p>
            <a:pPr marL="419100" indent="-419100" eaLnBrk="1" hangingPunct="1">
              <a:buFontTx/>
              <a:buAutoNum type="arabicPeriod"/>
            </a:pPr>
            <a:r>
              <a:rPr lang="it-IT" altLang="en-US">
                <a:ea typeface="MS PGothic" charset="-128"/>
              </a:rPr>
              <a:t>Materials in which S and or D depend on concentration. In this case the behaviour is called non ideal Fickian.</a:t>
            </a:r>
          </a:p>
          <a:p>
            <a:pPr marL="419100" indent="-419100" eaLnBrk="1" hangingPunct="1">
              <a:buFontTx/>
              <a:buAutoNum type="arabicPeriod"/>
            </a:pPr>
            <a:endParaRPr lang="it-IT" altLang="en-US">
              <a:ea typeface="MS PGothic" charset="-128"/>
            </a:endParaRPr>
          </a:p>
          <a:p>
            <a:pPr marL="419100" indent="-419100" eaLnBrk="1" hangingPunct="1">
              <a:buFontTx/>
              <a:buAutoNum type="arabicPeriod"/>
            </a:pPr>
            <a:r>
              <a:rPr lang="it-IT" altLang="en-US">
                <a:ea typeface="MS PGothic" charset="-128"/>
              </a:rPr>
              <a:t>Materials in which S and or D are a function of a space coordinate (non-homogeneous materials) or of time (i.e. a  glass-rubbery transition occurs during sorption, the polymer structure is changed by the penetrant): Anomalous or Non Fickian behaviour.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0" y="765175"/>
            <a:ext cx="9144000" cy="6092825"/>
          </a:xfrm>
        </p:spPr>
        <p:txBody>
          <a:bodyPr/>
          <a:lstStyle/>
          <a:p>
            <a:pPr marL="419100" indent="-419100" eaLnBrk="1" hangingPunct="1">
              <a:buFontTx/>
              <a:buNone/>
            </a:pPr>
            <a:r>
              <a:rPr lang="it-IT" altLang="en-US" sz="2000">
                <a:ea typeface="MS PGothic" charset="-128"/>
              </a:rPr>
              <a:t>The permeability, P, for a gas is defined as:</a:t>
            </a:r>
          </a:p>
          <a:p>
            <a:pPr marL="419100" indent="-419100" eaLnBrk="1" hangingPunct="1">
              <a:buFontTx/>
              <a:buNone/>
            </a:pPr>
            <a:endParaRPr lang="it-IT" altLang="en-US" sz="2000">
              <a:ea typeface="MS PGothic" charset="-128"/>
            </a:endParaRPr>
          </a:p>
          <a:p>
            <a:pPr marL="419100" indent="-419100" eaLnBrk="1" hangingPunct="1">
              <a:buFontTx/>
              <a:buNone/>
            </a:pPr>
            <a:endParaRPr lang="it-IT" altLang="en-US" sz="2000">
              <a:ea typeface="MS PGothic" charset="-128"/>
            </a:endParaRPr>
          </a:p>
          <a:p>
            <a:pPr marL="419100" indent="-419100" eaLnBrk="1" hangingPunct="1">
              <a:buFontTx/>
              <a:buNone/>
            </a:pPr>
            <a:endParaRPr lang="it-IT" altLang="en-US" sz="2000">
              <a:ea typeface="MS PGothic" charset="-128"/>
            </a:endParaRPr>
          </a:p>
          <a:p>
            <a:pPr marL="419100" indent="-419100" eaLnBrk="1" hangingPunct="1">
              <a:buFontTx/>
              <a:buNone/>
            </a:pPr>
            <a:r>
              <a:rPr lang="it-IT" altLang="en-US" sz="2000">
                <a:ea typeface="MS PGothic" charset="-128"/>
              </a:rPr>
              <a:t>In steady state the mass flux, J</a:t>
            </a:r>
            <a:r>
              <a:rPr lang="it-IT" altLang="en-US" sz="2000" baseline="-25000">
                <a:ea typeface="MS PGothic" charset="-128"/>
              </a:rPr>
              <a:t>ss</a:t>
            </a:r>
            <a:r>
              <a:rPr lang="it-IT" altLang="en-US" sz="2000">
                <a:ea typeface="MS PGothic" charset="-128"/>
              </a:rPr>
              <a:t>, across a polymer film</a:t>
            </a:r>
          </a:p>
          <a:p>
            <a:pPr marL="419100" indent="-419100" eaLnBrk="1" hangingPunct="1">
              <a:buFontTx/>
              <a:buNone/>
            </a:pPr>
            <a:r>
              <a:rPr lang="it-IT" altLang="en-US" sz="2000">
                <a:ea typeface="MS PGothic" charset="-128"/>
              </a:rPr>
              <a:t>separating two areas with different concentration</a:t>
            </a:r>
          </a:p>
          <a:p>
            <a:pPr marL="419100" indent="-419100" eaLnBrk="1" hangingPunct="1">
              <a:buFontTx/>
              <a:buNone/>
            </a:pPr>
            <a:r>
              <a:rPr lang="it-IT" altLang="en-US" sz="2000">
                <a:ea typeface="MS PGothic" charset="-128"/>
              </a:rPr>
              <a:t>of penetrant, is given by:</a:t>
            </a:r>
          </a:p>
          <a:p>
            <a:pPr marL="419100" indent="-419100" eaLnBrk="1" hangingPunct="1">
              <a:buFontTx/>
              <a:buNone/>
            </a:pPr>
            <a:r>
              <a:rPr lang="it-IT" altLang="en-US" sz="2000">
                <a:ea typeface="MS PGothic" charset="-128"/>
              </a:rPr>
              <a:t>				 J</a:t>
            </a:r>
            <a:r>
              <a:rPr lang="it-IT" altLang="en-US" sz="2000" baseline="-25000">
                <a:ea typeface="MS PGothic" charset="-128"/>
              </a:rPr>
              <a:t>ss</a:t>
            </a:r>
            <a:r>
              <a:rPr lang="it-IT" altLang="en-US" sz="2000">
                <a:ea typeface="MS PGothic" charset="-128"/>
              </a:rPr>
              <a:t>=-D</a:t>
            </a:r>
            <a:r>
              <a:rPr lang="it-IT" altLang="en-US" sz="2000">
                <a:latin typeface="Symbol" charset="2"/>
                <a:ea typeface="MS PGothic" charset="-128"/>
              </a:rPr>
              <a:t>D</a:t>
            </a:r>
            <a:r>
              <a:rPr lang="it-IT" altLang="en-US" sz="2000">
                <a:ea typeface="MS PGothic" charset="-128"/>
              </a:rPr>
              <a:t>C/l</a:t>
            </a:r>
          </a:p>
          <a:p>
            <a:pPr marL="419100" indent="-419100" eaLnBrk="1" hangingPunct="1">
              <a:buFontTx/>
              <a:buNone/>
            </a:pPr>
            <a:r>
              <a:rPr lang="it-IT" altLang="en-US" sz="2000">
                <a:ea typeface="MS PGothic" charset="-128"/>
              </a:rPr>
              <a:t>If Henry’s law holds C=C</a:t>
            </a:r>
            <a:r>
              <a:rPr lang="it-IT" altLang="en-US" sz="2000" baseline="-25000">
                <a:ea typeface="MS PGothic" charset="-128"/>
              </a:rPr>
              <a:t>D</a:t>
            </a:r>
            <a:r>
              <a:rPr lang="it-IT" altLang="en-US" sz="2000">
                <a:ea typeface="MS PGothic" charset="-128"/>
              </a:rPr>
              <a:t>= S p:</a:t>
            </a:r>
          </a:p>
          <a:p>
            <a:pPr marL="419100" indent="-419100" eaLnBrk="1" hangingPunct="1">
              <a:buFontTx/>
              <a:buNone/>
            </a:pPr>
            <a:endParaRPr lang="it-IT" altLang="en-US" sz="2000">
              <a:ea typeface="MS PGothic" charset="-128"/>
            </a:endParaRPr>
          </a:p>
          <a:p>
            <a:pPr marL="419100" indent="-419100" eaLnBrk="1" hangingPunct="1">
              <a:buFontTx/>
              <a:buNone/>
            </a:pPr>
            <a:endParaRPr lang="it-IT" altLang="en-US" sz="2000">
              <a:ea typeface="MS PGothic" charset="-128"/>
            </a:endParaRPr>
          </a:p>
          <a:p>
            <a:pPr marL="419100" indent="-419100" eaLnBrk="1" hangingPunct="1">
              <a:buFontTx/>
              <a:buNone/>
            </a:pPr>
            <a:endParaRPr lang="it-IT" altLang="en-US" sz="2000">
              <a:ea typeface="MS PGothic" charset="-128"/>
            </a:endParaRPr>
          </a:p>
          <a:p>
            <a:pPr marL="419100" indent="-419100" eaLnBrk="1" hangingPunct="1">
              <a:buFontTx/>
              <a:buNone/>
            </a:pPr>
            <a:r>
              <a:rPr lang="it-IT" altLang="en-US" sz="2000" u="sng">
                <a:ea typeface="MS PGothic" charset="-128"/>
              </a:rPr>
              <a:t>Permeability correlates the mass flux with the driving force in steady state using the properties </a:t>
            </a:r>
            <a:r>
              <a:rPr lang="it-IT" altLang="en-US" sz="2000" b="1" u="sng">
                <a:ea typeface="MS PGothic" charset="-128"/>
              </a:rPr>
              <a:t>in the external phase </a:t>
            </a:r>
            <a:r>
              <a:rPr lang="it-IT" altLang="en-US" sz="2000" u="sng">
                <a:ea typeface="MS PGothic" charset="-128"/>
              </a:rPr>
              <a:t>expressed as partial pressure, activity coefficient  or concentration</a:t>
            </a:r>
          </a:p>
          <a:p>
            <a:pPr marL="419100" indent="-419100" algn="ctr" eaLnBrk="1" hangingPunct="1">
              <a:buFontTx/>
              <a:buNone/>
            </a:pPr>
            <a:r>
              <a:rPr lang="it-IT" altLang="en-US" sz="2000" i="1">
                <a:ea typeface="MS PGothic" charset="-128"/>
              </a:rPr>
              <a:t>P in case of ideal behaviour (Fick’s and Henry’s laws hold) is the product of solubility and diffusion coefficients</a:t>
            </a:r>
          </a:p>
        </p:txBody>
      </p:sp>
      <p:grpSp>
        <p:nvGrpSpPr>
          <p:cNvPr id="14339" name="Group 12"/>
          <p:cNvGrpSpPr>
            <a:grpSpLocks/>
          </p:cNvGrpSpPr>
          <p:nvPr/>
        </p:nvGrpSpPr>
        <p:grpSpPr bwMode="auto">
          <a:xfrm>
            <a:off x="6011863" y="901700"/>
            <a:ext cx="3132137" cy="3175000"/>
            <a:chOff x="3787" y="527"/>
            <a:chExt cx="1973" cy="2000"/>
          </a:xfrm>
        </p:grpSpPr>
        <p:sp>
          <p:nvSpPr>
            <p:cNvPr id="14345" name="Rectangle 4"/>
            <p:cNvSpPr>
              <a:spLocks noChangeArrowheads="1"/>
            </p:cNvSpPr>
            <p:nvPr/>
          </p:nvSpPr>
          <p:spPr bwMode="auto">
            <a:xfrm>
              <a:off x="4077" y="663"/>
              <a:ext cx="1043" cy="1588"/>
            </a:xfrm>
            <a:prstGeom prst="rect">
              <a:avLst/>
            </a:prstGeom>
            <a:solidFill>
              <a:schemeClr val="bg1"/>
            </a:solidFill>
            <a:ln w="9525">
              <a:solidFill>
                <a:schemeClr val="tx1"/>
              </a:solidFill>
              <a:miter lim="800000"/>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4346" name="Line 5"/>
            <p:cNvSpPr>
              <a:spLocks noChangeShapeType="1"/>
            </p:cNvSpPr>
            <p:nvPr/>
          </p:nvSpPr>
          <p:spPr bwMode="auto">
            <a:xfrm>
              <a:off x="4939" y="2250"/>
              <a:ext cx="6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4347" name="Rectangle 6"/>
            <p:cNvSpPr>
              <a:spLocks noChangeArrowheads="1"/>
            </p:cNvSpPr>
            <p:nvPr/>
          </p:nvSpPr>
          <p:spPr bwMode="auto">
            <a:xfrm>
              <a:off x="4077" y="527"/>
              <a:ext cx="1134"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4348" name="Line 7"/>
            <p:cNvSpPr>
              <a:spLocks noChangeShapeType="1"/>
            </p:cNvSpPr>
            <p:nvPr/>
          </p:nvSpPr>
          <p:spPr bwMode="auto">
            <a:xfrm>
              <a:off x="4077" y="1253"/>
              <a:ext cx="1043" cy="544"/>
            </a:xfrm>
            <a:prstGeom prst="line">
              <a:avLst/>
            </a:prstGeom>
            <a:noFill/>
            <a:ln w="222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4349" name="Text Box 8"/>
            <p:cNvSpPr txBox="1">
              <a:spLocks noChangeArrowheads="1"/>
            </p:cNvSpPr>
            <p:nvPr/>
          </p:nvSpPr>
          <p:spPr bwMode="auto">
            <a:xfrm>
              <a:off x="3787" y="1121"/>
              <a:ext cx="2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it-IT" altLang="en-US" sz="1800" baseline="-25000"/>
                <a:t>1</a:t>
              </a:r>
            </a:p>
          </p:txBody>
        </p:sp>
        <p:sp>
          <p:nvSpPr>
            <p:cNvPr id="14350" name="Text Box 9"/>
            <p:cNvSpPr txBox="1">
              <a:spLocks noChangeArrowheads="1"/>
            </p:cNvSpPr>
            <p:nvPr/>
          </p:nvSpPr>
          <p:spPr bwMode="auto">
            <a:xfrm>
              <a:off x="5199" y="1611"/>
              <a:ext cx="23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c</a:t>
              </a:r>
              <a:r>
                <a:rPr lang="it-IT" altLang="en-US" sz="1800" baseline="-25000"/>
                <a:t>o</a:t>
              </a:r>
            </a:p>
          </p:txBody>
        </p:sp>
        <p:sp>
          <p:nvSpPr>
            <p:cNvPr id="14351" name="Text Box 10"/>
            <p:cNvSpPr txBox="1">
              <a:spLocks noChangeArrowheads="1"/>
            </p:cNvSpPr>
            <p:nvPr/>
          </p:nvSpPr>
          <p:spPr bwMode="auto">
            <a:xfrm>
              <a:off x="5574" y="2296"/>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endParaRPr lang="it-IT" altLang="en-US" sz="1800" baseline="-25000"/>
            </a:p>
          </p:txBody>
        </p:sp>
      </p:grpSp>
      <p:sp>
        <p:nvSpPr>
          <p:cNvPr id="14340" name="Rectangle 2"/>
          <p:cNvSpPr>
            <a:spLocks noGrp="1" noChangeArrowheads="1"/>
          </p:cNvSpPr>
          <p:nvPr>
            <p:ph type="title"/>
          </p:nvPr>
        </p:nvSpPr>
        <p:spPr>
          <a:xfrm>
            <a:off x="457200" y="115888"/>
            <a:ext cx="8229600" cy="561975"/>
          </a:xfrm>
        </p:spPr>
        <p:txBody>
          <a:bodyPr/>
          <a:lstStyle/>
          <a:p>
            <a:pPr eaLnBrk="1" hangingPunct="1"/>
            <a:r>
              <a:rPr lang="it-IT" altLang="en-US">
                <a:ea typeface="MS PGothic" charset="-128"/>
              </a:rPr>
              <a:t>Permeability</a:t>
            </a:r>
          </a:p>
        </p:txBody>
      </p:sp>
      <p:graphicFrame>
        <p:nvGraphicFramePr>
          <p:cNvPr id="14341" name="Object 13"/>
          <p:cNvGraphicFramePr>
            <a:graphicFrameLocks noChangeAspect="1"/>
          </p:cNvGraphicFramePr>
          <p:nvPr/>
        </p:nvGraphicFramePr>
        <p:xfrm>
          <a:off x="1042988" y="1196975"/>
          <a:ext cx="4368800" cy="984250"/>
        </p:xfrm>
        <a:graphic>
          <a:graphicData uri="http://schemas.openxmlformats.org/presentationml/2006/ole">
            <mc:AlternateContent xmlns:mc="http://schemas.openxmlformats.org/markup-compatibility/2006">
              <mc:Choice xmlns:v="urn:schemas-microsoft-com:vml" Requires="v">
                <p:oleObj name="Equazione" r:id="rId2" imgW="2311400" imgH="520700" progId="Equation.3">
                  <p:embed/>
                </p:oleObj>
              </mc:Choice>
              <mc:Fallback>
                <p:oleObj name="Equazione" r:id="rId2" imgW="2311400" imgH="520700" progId="Equation.3">
                  <p:embed/>
                  <p:pic>
                    <p:nvPicPr>
                      <p:cNvPr id="0"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196975"/>
                        <a:ext cx="436880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342" name="Line 14"/>
          <p:cNvSpPr>
            <a:spLocks noChangeShapeType="1"/>
          </p:cNvSpPr>
          <p:nvPr/>
        </p:nvSpPr>
        <p:spPr bwMode="auto">
          <a:xfrm>
            <a:off x="6443663" y="3429000"/>
            <a:ext cx="172878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4343" name="Text Box 15"/>
          <p:cNvSpPr txBox="1">
            <a:spLocks noChangeArrowheads="1"/>
          </p:cNvSpPr>
          <p:nvPr/>
        </p:nvSpPr>
        <p:spPr bwMode="auto">
          <a:xfrm>
            <a:off x="7073900" y="3016250"/>
            <a:ext cx="231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l</a:t>
            </a:r>
          </a:p>
        </p:txBody>
      </p:sp>
      <p:graphicFrame>
        <p:nvGraphicFramePr>
          <p:cNvPr id="14344" name="Object 16"/>
          <p:cNvGraphicFramePr>
            <a:graphicFrameLocks noChangeAspect="1"/>
          </p:cNvGraphicFramePr>
          <p:nvPr/>
        </p:nvGraphicFramePr>
        <p:xfrm>
          <a:off x="1692275" y="4365625"/>
          <a:ext cx="4059238" cy="984250"/>
        </p:xfrm>
        <a:graphic>
          <a:graphicData uri="http://schemas.openxmlformats.org/presentationml/2006/ole">
            <mc:AlternateContent xmlns:mc="http://schemas.openxmlformats.org/markup-compatibility/2006">
              <mc:Choice xmlns:v="urn:schemas-microsoft-com:vml" Requires="v">
                <p:oleObj name="Equation" r:id="rId4" imgW="2146300" imgH="520700" progId="Equation.3">
                  <p:embed/>
                </p:oleObj>
              </mc:Choice>
              <mc:Fallback>
                <p:oleObj name="Equation" r:id="rId4" imgW="2146300" imgH="52070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4365625"/>
                        <a:ext cx="4059238"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9" descr="scn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97425"/>
            <a:ext cx="3960813"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body" idx="1"/>
          </p:nvPr>
        </p:nvSpPr>
        <p:spPr>
          <a:xfrm>
            <a:off x="323850" y="1125538"/>
            <a:ext cx="8820150" cy="5472112"/>
          </a:xfrm>
        </p:spPr>
        <p:txBody>
          <a:bodyPr/>
          <a:lstStyle/>
          <a:p>
            <a:pPr marL="419100" indent="-419100" eaLnBrk="1" hangingPunct="1"/>
            <a:r>
              <a:rPr lang="en-GB" altLang="en-US">
                <a:ea typeface="MS PGothic" charset="-128"/>
              </a:rPr>
              <a:t>The diffusion coefficient D depends on the temperature according to an Arrhenius like expression:</a:t>
            </a:r>
          </a:p>
          <a:p>
            <a:pPr marL="419100" indent="-419100" algn="ctr" eaLnBrk="1" hangingPunct="1">
              <a:buFontTx/>
              <a:buNone/>
            </a:pPr>
            <a:r>
              <a:rPr lang="en-GB" altLang="en-US">
                <a:ea typeface="MS PGothic" charset="-128"/>
              </a:rPr>
              <a:t>D=D</a:t>
            </a:r>
            <a:r>
              <a:rPr lang="en-GB" altLang="en-US" baseline="-25000">
                <a:ea typeface="MS PGothic" charset="-128"/>
              </a:rPr>
              <a:t>o</a:t>
            </a:r>
            <a:r>
              <a:rPr lang="en-GB" altLang="en-US">
                <a:ea typeface="MS PGothic" charset="-128"/>
              </a:rPr>
              <a:t>exp(-E</a:t>
            </a:r>
            <a:r>
              <a:rPr lang="en-GB" altLang="en-US" baseline="-25000">
                <a:ea typeface="MS PGothic" charset="-128"/>
              </a:rPr>
              <a:t>d</a:t>
            </a:r>
            <a:r>
              <a:rPr lang="en-GB" altLang="en-US">
                <a:ea typeface="MS PGothic" charset="-128"/>
              </a:rPr>
              <a:t>/RT)</a:t>
            </a:r>
          </a:p>
          <a:p>
            <a:pPr marL="419100" indent="-419100" eaLnBrk="1" hangingPunct="1">
              <a:buFontTx/>
              <a:buNone/>
            </a:pPr>
            <a:r>
              <a:rPr lang="en-GB" altLang="en-US">
                <a:ea typeface="MS PGothic" charset="-128"/>
              </a:rPr>
              <a:t>Where E</a:t>
            </a:r>
            <a:r>
              <a:rPr lang="en-GB" altLang="en-US" baseline="-25000">
                <a:ea typeface="MS PGothic" charset="-128"/>
              </a:rPr>
              <a:t>d </a:t>
            </a:r>
            <a:r>
              <a:rPr lang="en-GB" altLang="en-US">
                <a:ea typeface="MS PGothic" charset="-128"/>
              </a:rPr>
              <a:t>represents the activation energy of the diffusion process</a:t>
            </a:r>
          </a:p>
          <a:p>
            <a:pPr marL="419100" indent="-419100" eaLnBrk="1" hangingPunct="1">
              <a:buFontTx/>
              <a:buNone/>
            </a:pPr>
            <a:r>
              <a:rPr lang="en-GB" altLang="en-US">
                <a:ea typeface="MS PGothic" charset="-128"/>
              </a:rPr>
              <a:t>Remembering that:</a:t>
            </a:r>
          </a:p>
          <a:p>
            <a:pPr marL="419100" indent="-419100" algn="ctr" eaLnBrk="1" hangingPunct="1">
              <a:buFontTx/>
              <a:buNone/>
            </a:pPr>
            <a:r>
              <a:rPr lang="en-GB" altLang="en-US">
                <a:solidFill>
                  <a:srgbClr val="000000"/>
                </a:solidFill>
                <a:latin typeface="Times New Roman" charset="0"/>
                <a:ea typeface="MS PGothic" charset="-128"/>
              </a:rPr>
              <a:t>S=S</a:t>
            </a:r>
            <a:r>
              <a:rPr lang="en-GB" altLang="en-US" baseline="-25000">
                <a:solidFill>
                  <a:srgbClr val="000000"/>
                </a:solidFill>
                <a:latin typeface="Times New Roman" charset="0"/>
                <a:ea typeface="MS PGothic" charset="-128"/>
              </a:rPr>
              <a:t>o</a:t>
            </a:r>
            <a:r>
              <a:rPr lang="en-GB" altLang="en-US">
                <a:solidFill>
                  <a:srgbClr val="000000"/>
                </a:solidFill>
                <a:latin typeface="Times New Roman" charset="0"/>
                <a:ea typeface="MS PGothic" charset="-128"/>
              </a:rPr>
              <a:t>exp(-</a:t>
            </a:r>
            <a:r>
              <a:rPr lang="en-GB" altLang="en-US">
                <a:solidFill>
                  <a:srgbClr val="000000"/>
                </a:solidFill>
                <a:latin typeface="Symbol" charset="2"/>
                <a:ea typeface="MS PGothic" charset="-128"/>
              </a:rPr>
              <a:t>D</a:t>
            </a:r>
            <a:r>
              <a:rPr lang="en-GB" altLang="en-US">
                <a:solidFill>
                  <a:srgbClr val="000000"/>
                </a:solidFill>
                <a:latin typeface="Times New Roman" charset="0"/>
                <a:ea typeface="MS PGothic" charset="-128"/>
              </a:rPr>
              <a:t>H</a:t>
            </a:r>
            <a:r>
              <a:rPr lang="en-GB" altLang="en-US" baseline="-25000">
                <a:solidFill>
                  <a:srgbClr val="000000"/>
                </a:solidFill>
                <a:latin typeface="Times New Roman" charset="0"/>
                <a:ea typeface="MS PGothic" charset="-128"/>
              </a:rPr>
              <a:t>s</a:t>
            </a:r>
            <a:r>
              <a:rPr lang="en-GB" altLang="en-US">
                <a:solidFill>
                  <a:srgbClr val="000000"/>
                </a:solidFill>
                <a:latin typeface="Times New Roman" charset="0"/>
                <a:ea typeface="MS PGothic" charset="-128"/>
              </a:rPr>
              <a:t>/RT)</a:t>
            </a:r>
          </a:p>
          <a:p>
            <a:pPr marL="419100" indent="-419100" eaLnBrk="1" hangingPunct="1"/>
            <a:r>
              <a:rPr lang="en-GB" altLang="en-US">
                <a:ea typeface="MS PGothic" charset="-128"/>
              </a:rPr>
              <a:t>Also the permeability follows an Arrhenius dependence on temeprature </a:t>
            </a:r>
          </a:p>
          <a:p>
            <a:pPr marL="419100" indent="-419100" algn="ctr" eaLnBrk="1" hangingPunct="1">
              <a:buFontTx/>
              <a:buNone/>
            </a:pPr>
            <a:r>
              <a:rPr lang="en-GB" altLang="en-US">
                <a:solidFill>
                  <a:srgbClr val="000000"/>
                </a:solidFill>
                <a:latin typeface="Times New Roman" charset="0"/>
                <a:ea typeface="MS PGothic" charset="-128"/>
              </a:rPr>
              <a:t>P=P</a:t>
            </a:r>
            <a:r>
              <a:rPr lang="en-GB" altLang="en-US" baseline="-25000">
                <a:solidFill>
                  <a:srgbClr val="000000"/>
                </a:solidFill>
                <a:latin typeface="Times New Roman" charset="0"/>
                <a:ea typeface="MS PGothic" charset="-128"/>
              </a:rPr>
              <a:t>o</a:t>
            </a:r>
            <a:r>
              <a:rPr lang="en-GB" altLang="en-US">
                <a:solidFill>
                  <a:srgbClr val="000000"/>
                </a:solidFill>
                <a:latin typeface="Times New Roman" charset="0"/>
                <a:ea typeface="MS PGothic" charset="-128"/>
              </a:rPr>
              <a:t>exp(-</a:t>
            </a:r>
            <a:r>
              <a:rPr lang="en-GB" altLang="en-US">
                <a:solidFill>
                  <a:srgbClr val="000000"/>
                </a:solidFill>
                <a:latin typeface="Symbol" charset="2"/>
                <a:ea typeface="MS PGothic" charset="-128"/>
              </a:rPr>
              <a:t>E</a:t>
            </a:r>
            <a:r>
              <a:rPr lang="en-GB" altLang="en-US" baseline="-25000">
                <a:solidFill>
                  <a:srgbClr val="000000"/>
                </a:solidFill>
                <a:latin typeface="Times New Roman" charset="0"/>
                <a:ea typeface="MS PGothic" charset="-128"/>
              </a:rPr>
              <a:t>P</a:t>
            </a:r>
            <a:r>
              <a:rPr lang="en-GB" altLang="en-US">
                <a:solidFill>
                  <a:srgbClr val="000000"/>
                </a:solidFill>
                <a:latin typeface="Times New Roman" charset="0"/>
                <a:ea typeface="MS PGothic" charset="-128"/>
              </a:rPr>
              <a:t>/RT)</a:t>
            </a:r>
            <a:endParaRPr lang="en-GB" altLang="en-US">
              <a:ea typeface="MS PGothic" charset="-128"/>
            </a:endParaRPr>
          </a:p>
          <a:p>
            <a:pPr marL="419100" indent="-419100" eaLnBrk="1" hangingPunct="1">
              <a:buFontTx/>
              <a:buNone/>
            </a:pPr>
            <a:r>
              <a:rPr lang="en-GB" altLang="en-US">
                <a:ea typeface="MS PGothic" charset="-128"/>
              </a:rPr>
              <a:t>					where:</a:t>
            </a:r>
          </a:p>
          <a:p>
            <a:pPr marL="419100" indent="-419100" algn="ctr" eaLnBrk="1" hangingPunct="1">
              <a:buFontTx/>
              <a:buNone/>
            </a:pPr>
            <a:r>
              <a:rPr lang="en-GB" altLang="en-US">
                <a:ea typeface="MS PGothic" charset="-128"/>
              </a:rPr>
              <a:t> </a:t>
            </a:r>
            <a:r>
              <a:rPr lang="en-GB" altLang="en-US">
                <a:solidFill>
                  <a:srgbClr val="000000"/>
                </a:solidFill>
                <a:latin typeface="Symbol" charset="2"/>
                <a:ea typeface="MS PGothic" charset="-128"/>
              </a:rPr>
              <a:t>E</a:t>
            </a:r>
            <a:r>
              <a:rPr lang="en-GB" altLang="en-US" baseline="-25000">
                <a:solidFill>
                  <a:srgbClr val="000000"/>
                </a:solidFill>
                <a:latin typeface="Times New Roman" charset="0"/>
                <a:ea typeface="MS PGothic" charset="-128"/>
              </a:rPr>
              <a:t>P</a:t>
            </a:r>
            <a:r>
              <a:rPr lang="en-GB" altLang="en-US">
                <a:solidFill>
                  <a:srgbClr val="000000"/>
                </a:solidFill>
                <a:latin typeface="Times New Roman" charset="0"/>
                <a:ea typeface="MS PGothic" charset="-128"/>
              </a:rPr>
              <a:t>=</a:t>
            </a:r>
            <a:r>
              <a:rPr lang="en-GB" altLang="en-US">
                <a:solidFill>
                  <a:srgbClr val="000000"/>
                </a:solidFill>
                <a:latin typeface="Symbol" charset="2"/>
                <a:ea typeface="MS PGothic" charset="-128"/>
              </a:rPr>
              <a:t>D</a:t>
            </a:r>
            <a:r>
              <a:rPr lang="en-GB" altLang="en-US">
                <a:solidFill>
                  <a:srgbClr val="000000"/>
                </a:solidFill>
                <a:latin typeface="Times New Roman" charset="0"/>
                <a:ea typeface="MS PGothic" charset="-128"/>
              </a:rPr>
              <a:t>H</a:t>
            </a:r>
            <a:r>
              <a:rPr lang="en-GB" altLang="en-US" baseline="-25000">
                <a:solidFill>
                  <a:srgbClr val="000000"/>
                </a:solidFill>
                <a:latin typeface="Times New Roman" charset="0"/>
                <a:ea typeface="MS PGothic" charset="-128"/>
              </a:rPr>
              <a:t>s</a:t>
            </a:r>
            <a:r>
              <a:rPr lang="en-GB" altLang="en-US">
                <a:solidFill>
                  <a:srgbClr val="000000"/>
                </a:solidFill>
                <a:latin typeface="Times New Roman" charset="0"/>
                <a:ea typeface="MS PGothic" charset="-128"/>
              </a:rPr>
              <a:t>+</a:t>
            </a:r>
            <a:r>
              <a:rPr lang="en-GB" altLang="en-US">
                <a:ea typeface="MS PGothic" charset="-128"/>
              </a:rPr>
              <a:t>E</a:t>
            </a:r>
            <a:r>
              <a:rPr lang="en-GB" altLang="en-US" baseline="-25000">
                <a:ea typeface="MS PGothic" charset="-128"/>
              </a:rPr>
              <a:t>d</a:t>
            </a:r>
          </a:p>
          <a:p>
            <a:pPr marL="419100" indent="-419100" algn="ctr" eaLnBrk="1" hangingPunct="1">
              <a:buFontTx/>
              <a:buNone/>
            </a:pPr>
            <a:r>
              <a:rPr lang="en-GB" altLang="en-US">
                <a:solidFill>
                  <a:srgbClr val="000000"/>
                </a:solidFill>
                <a:latin typeface="Times New Roman" charset="0"/>
                <a:ea typeface="MS PGothic" charset="-128"/>
              </a:rPr>
              <a:t>P</a:t>
            </a:r>
            <a:r>
              <a:rPr lang="en-GB" altLang="en-US" baseline="-25000">
                <a:solidFill>
                  <a:srgbClr val="000000"/>
                </a:solidFill>
                <a:latin typeface="Times New Roman" charset="0"/>
                <a:ea typeface="MS PGothic" charset="-128"/>
              </a:rPr>
              <a:t>o</a:t>
            </a:r>
            <a:r>
              <a:rPr lang="en-GB" altLang="en-US">
                <a:solidFill>
                  <a:srgbClr val="000000"/>
                </a:solidFill>
                <a:latin typeface="Times New Roman" charset="0"/>
                <a:ea typeface="MS PGothic" charset="-128"/>
              </a:rPr>
              <a:t>=S</a:t>
            </a:r>
            <a:r>
              <a:rPr lang="en-GB" altLang="en-US" baseline="-25000">
                <a:solidFill>
                  <a:srgbClr val="000000"/>
                </a:solidFill>
                <a:latin typeface="Times New Roman" charset="0"/>
                <a:ea typeface="MS PGothic" charset="-128"/>
              </a:rPr>
              <a:t>o</a:t>
            </a:r>
            <a:r>
              <a:rPr lang="en-GB" altLang="en-US">
                <a:ea typeface="MS PGothic" charset="-128"/>
              </a:rPr>
              <a:t>D</a:t>
            </a:r>
            <a:r>
              <a:rPr lang="en-GB" altLang="en-US" baseline="-25000">
                <a:ea typeface="MS PGothic" charset="-128"/>
              </a:rPr>
              <a:t>o</a:t>
            </a:r>
          </a:p>
          <a:p>
            <a:pPr marL="419100" indent="-419100" algn="ctr" eaLnBrk="1" hangingPunct="1">
              <a:buFontTx/>
              <a:buNone/>
            </a:pPr>
            <a:endParaRPr lang="it-IT" altLang="en-US">
              <a:ea typeface="MS PGothic" charset="-128"/>
            </a:endParaRPr>
          </a:p>
        </p:txBody>
      </p:sp>
      <p:sp>
        <p:nvSpPr>
          <p:cNvPr id="15364" name="Rectangle 68"/>
          <p:cNvSpPr>
            <a:spLocks noGrp="1" noChangeArrowheads="1"/>
          </p:cNvSpPr>
          <p:nvPr>
            <p:ph type="title"/>
          </p:nvPr>
        </p:nvSpPr>
        <p:spPr/>
        <p:txBody>
          <a:bodyPr/>
          <a:lstStyle/>
          <a:p>
            <a:pPr eaLnBrk="1" hangingPunct="1"/>
            <a:r>
              <a:rPr lang="it-IT" altLang="en-US">
                <a:ea typeface="MS PGothic" charset="-128"/>
              </a:rPr>
              <a:t>Dependence on the temperature</a:t>
            </a:r>
          </a:p>
        </p:txBody>
      </p:sp>
      <p:pic>
        <p:nvPicPr>
          <p:cNvPr id="15365" name="Picture 70" descr="scn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652963"/>
            <a:ext cx="3960813"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CasellaDiTesto 1"/>
          <p:cNvSpPr txBox="1">
            <a:spLocks noChangeArrowheads="1"/>
          </p:cNvSpPr>
          <p:nvPr/>
        </p:nvSpPr>
        <p:spPr bwMode="auto">
          <a:xfrm>
            <a:off x="0" y="5949950"/>
            <a:ext cx="1565275" cy="614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600"/>
              <a:t>polymer chains</a:t>
            </a:r>
          </a:p>
          <a:p>
            <a:pPr eaLnBrk="1" hangingPunct="1">
              <a:spcBef>
                <a:spcPct val="0"/>
              </a:spcBef>
              <a:buFontTx/>
              <a:buNone/>
            </a:pPr>
            <a:endParaRPr lang="en-US" altLang="en-US" sz="1800"/>
          </a:p>
        </p:txBody>
      </p:sp>
      <p:sp>
        <p:nvSpPr>
          <p:cNvPr id="15367" name="CasellaDiTesto 6"/>
          <p:cNvSpPr txBox="1">
            <a:spLocks noChangeArrowheads="1"/>
          </p:cNvSpPr>
          <p:nvPr/>
        </p:nvSpPr>
        <p:spPr bwMode="auto">
          <a:xfrm>
            <a:off x="2339975" y="5949950"/>
            <a:ext cx="1822450" cy="614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600"/>
              <a:t>diffusing molecule</a:t>
            </a:r>
          </a:p>
          <a:p>
            <a:pPr eaLnBrk="1" hangingPunct="1">
              <a:spcBef>
                <a:spcPct val="0"/>
              </a:spcBef>
              <a:buFontTx/>
              <a:buNone/>
            </a:pPr>
            <a:endParaRPr lang="en-US" alt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p:txBody>
          <a:bodyPr/>
          <a:lstStyle/>
          <a:p>
            <a:pPr eaLnBrk="1" hangingPunct="1"/>
            <a:r>
              <a:rPr lang="it-IT" altLang="en-US" dirty="0" err="1">
                <a:ea typeface="MS PGothic" charset="-128"/>
              </a:rPr>
              <a:t>Typical</a:t>
            </a:r>
            <a:r>
              <a:rPr lang="it-IT" altLang="en-US" dirty="0">
                <a:ea typeface="MS PGothic" charset="-128"/>
              </a:rPr>
              <a:t> </a:t>
            </a:r>
            <a:r>
              <a:rPr lang="it-IT" altLang="en-US" dirty="0" err="1">
                <a:ea typeface="MS PGothic" charset="-128"/>
              </a:rPr>
              <a:t>values</a:t>
            </a:r>
            <a:r>
              <a:rPr lang="it-IT" altLang="en-US" dirty="0">
                <a:ea typeface="MS PGothic" charset="-128"/>
              </a:rPr>
              <a:t> of D</a:t>
            </a:r>
          </a:p>
        </p:txBody>
      </p:sp>
      <p:pic>
        <p:nvPicPr>
          <p:cNvPr id="16387" name="Picture 6" descr="tab"/>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4213" y="981075"/>
            <a:ext cx="13970000" cy="6057900"/>
          </a:xfrm>
        </p:spPr>
      </p:pic>
      <p:sp>
        <p:nvSpPr>
          <p:cNvPr id="16388" name="Line 7"/>
          <p:cNvSpPr>
            <a:spLocks noChangeShapeType="1"/>
          </p:cNvSpPr>
          <p:nvPr/>
        </p:nvSpPr>
        <p:spPr bwMode="auto">
          <a:xfrm>
            <a:off x="971550" y="6237288"/>
            <a:ext cx="561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6389" name="Rectangle 9"/>
          <p:cNvSpPr>
            <a:spLocks noChangeArrowheads="1"/>
          </p:cNvSpPr>
          <p:nvPr/>
        </p:nvSpPr>
        <p:spPr bwMode="auto">
          <a:xfrm>
            <a:off x="900113" y="4508500"/>
            <a:ext cx="5688012" cy="288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4A3E9-7942-02F9-63E9-33314DCFAE56}"/>
            </a:ext>
          </a:extLst>
        </p:cNvPr>
        <p:cNvGrpSpPr/>
        <p:nvPr/>
      </p:nvGrpSpPr>
      <p:grpSpPr>
        <a:xfrm>
          <a:off x="0" y="0"/>
          <a:ext cx="0" cy="0"/>
          <a:chOff x="0" y="0"/>
          <a:chExt cx="0" cy="0"/>
        </a:xfrm>
      </p:grpSpPr>
      <p:grpSp>
        <p:nvGrpSpPr>
          <p:cNvPr id="17411" name="Group 527">
            <a:extLst>
              <a:ext uri="{FF2B5EF4-FFF2-40B4-BE49-F238E27FC236}">
                <a16:creationId xmlns:a16="http://schemas.microsoft.com/office/drawing/2014/main" id="{23D0C4BC-74F7-BAE8-F58B-99015F653CCA}"/>
              </a:ext>
            </a:extLst>
          </p:cNvPr>
          <p:cNvGrpSpPr>
            <a:grpSpLocks/>
          </p:cNvGrpSpPr>
          <p:nvPr/>
        </p:nvGrpSpPr>
        <p:grpSpPr bwMode="auto">
          <a:xfrm>
            <a:off x="5687493" y="3183308"/>
            <a:ext cx="3485404" cy="3751208"/>
            <a:chOff x="3787" y="568"/>
            <a:chExt cx="1711" cy="1949"/>
          </a:xfrm>
        </p:grpSpPr>
        <p:grpSp>
          <p:nvGrpSpPr>
            <p:cNvPr id="17467" name="Group 3">
              <a:extLst>
                <a:ext uri="{FF2B5EF4-FFF2-40B4-BE49-F238E27FC236}">
                  <a16:creationId xmlns:a16="http://schemas.microsoft.com/office/drawing/2014/main" id="{40AEE21D-DD14-F16D-2957-DEBFB989D7CF}"/>
                </a:ext>
              </a:extLst>
            </p:cNvPr>
            <p:cNvGrpSpPr>
              <a:grpSpLocks/>
            </p:cNvGrpSpPr>
            <p:nvPr/>
          </p:nvGrpSpPr>
          <p:grpSpPr bwMode="auto">
            <a:xfrm>
              <a:off x="3787" y="568"/>
              <a:ext cx="1711" cy="1949"/>
              <a:chOff x="3787" y="527"/>
              <a:chExt cx="1711" cy="1949"/>
            </a:xfrm>
          </p:grpSpPr>
          <p:sp>
            <p:nvSpPr>
              <p:cNvPr id="17470" name="Rectangle 4">
                <a:extLst>
                  <a:ext uri="{FF2B5EF4-FFF2-40B4-BE49-F238E27FC236}">
                    <a16:creationId xmlns:a16="http://schemas.microsoft.com/office/drawing/2014/main" id="{027EC351-79E2-A46B-01CD-DFFC980EC205}"/>
                  </a:ext>
                </a:extLst>
              </p:cNvPr>
              <p:cNvSpPr>
                <a:spLocks noChangeArrowheads="1"/>
              </p:cNvSpPr>
              <p:nvPr/>
            </p:nvSpPr>
            <p:spPr bwMode="auto">
              <a:xfrm>
                <a:off x="4077" y="663"/>
                <a:ext cx="1043" cy="1588"/>
              </a:xfrm>
              <a:prstGeom prst="rect">
                <a:avLst/>
              </a:prstGeom>
              <a:solidFill>
                <a:schemeClr val="bg1"/>
              </a:solidFill>
              <a:ln w="9525">
                <a:solidFill>
                  <a:schemeClr val="tx1"/>
                </a:solidFill>
                <a:miter lim="800000"/>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7471" name="Line 5">
                <a:extLst>
                  <a:ext uri="{FF2B5EF4-FFF2-40B4-BE49-F238E27FC236}">
                    <a16:creationId xmlns:a16="http://schemas.microsoft.com/office/drawing/2014/main" id="{CC83EDB7-8793-5C9B-FDD9-6D051D97C8C2}"/>
                  </a:ext>
                </a:extLst>
              </p:cNvPr>
              <p:cNvSpPr>
                <a:spLocks noChangeShapeType="1"/>
              </p:cNvSpPr>
              <p:nvPr/>
            </p:nvSpPr>
            <p:spPr bwMode="auto">
              <a:xfrm flipV="1">
                <a:off x="4939" y="2250"/>
                <a:ext cx="36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GB"/>
              </a:p>
            </p:txBody>
          </p:sp>
          <p:sp>
            <p:nvSpPr>
              <p:cNvPr id="17472" name="Rectangle 6">
                <a:extLst>
                  <a:ext uri="{FF2B5EF4-FFF2-40B4-BE49-F238E27FC236}">
                    <a16:creationId xmlns:a16="http://schemas.microsoft.com/office/drawing/2014/main" id="{5A7DC034-4B19-6CBD-168E-9C014569290B}"/>
                  </a:ext>
                </a:extLst>
              </p:cNvPr>
              <p:cNvSpPr>
                <a:spLocks noChangeArrowheads="1"/>
              </p:cNvSpPr>
              <p:nvPr/>
            </p:nvSpPr>
            <p:spPr bwMode="auto">
              <a:xfrm>
                <a:off x="4077" y="527"/>
                <a:ext cx="1134"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17473" name="Line 7">
                <a:extLst>
                  <a:ext uri="{FF2B5EF4-FFF2-40B4-BE49-F238E27FC236}">
                    <a16:creationId xmlns:a16="http://schemas.microsoft.com/office/drawing/2014/main" id="{B4EE034B-A6D8-C76F-AA06-2B7B382DBCC2}"/>
                  </a:ext>
                </a:extLst>
              </p:cNvPr>
              <p:cNvSpPr>
                <a:spLocks noChangeShapeType="1"/>
              </p:cNvSpPr>
              <p:nvPr/>
            </p:nvSpPr>
            <p:spPr bwMode="auto">
              <a:xfrm>
                <a:off x="4077" y="1253"/>
                <a:ext cx="1043" cy="544"/>
              </a:xfrm>
              <a:prstGeom prst="line">
                <a:avLst/>
              </a:prstGeom>
              <a:noFill/>
              <a:ln w="22225" cap="rnd">
                <a:solidFill>
                  <a:schemeClr val="tx1"/>
                </a:solidFill>
                <a:prstDash val="sysDot"/>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7474" name="Text Box 8">
                <a:extLst>
                  <a:ext uri="{FF2B5EF4-FFF2-40B4-BE49-F238E27FC236}">
                    <a16:creationId xmlns:a16="http://schemas.microsoft.com/office/drawing/2014/main" id="{C3C21414-9A9C-F097-3D05-46A7C1927215}"/>
                  </a:ext>
                </a:extLst>
              </p:cNvPr>
              <p:cNvSpPr txBox="1">
                <a:spLocks noChangeArrowheads="1"/>
              </p:cNvSpPr>
              <p:nvPr/>
            </p:nvSpPr>
            <p:spPr bwMode="auto">
              <a:xfrm>
                <a:off x="3787" y="1121"/>
                <a:ext cx="20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dirty="0"/>
                  <a:t>P</a:t>
                </a:r>
                <a:r>
                  <a:rPr lang="it-IT" altLang="en-US" sz="1800" baseline="-25000" dirty="0"/>
                  <a:t>1</a:t>
                </a:r>
              </a:p>
            </p:txBody>
          </p:sp>
          <p:sp>
            <p:nvSpPr>
              <p:cNvPr id="17475" name="Text Box 9">
                <a:extLst>
                  <a:ext uri="{FF2B5EF4-FFF2-40B4-BE49-F238E27FC236}">
                    <a16:creationId xmlns:a16="http://schemas.microsoft.com/office/drawing/2014/main" id="{F7C8E732-0CF8-ED40-EC98-4145C5CC4A51}"/>
                  </a:ext>
                </a:extLst>
              </p:cNvPr>
              <p:cNvSpPr txBox="1">
                <a:spLocks noChangeArrowheads="1"/>
              </p:cNvSpPr>
              <p:nvPr/>
            </p:nvSpPr>
            <p:spPr bwMode="auto">
              <a:xfrm>
                <a:off x="5199" y="1611"/>
                <a:ext cx="20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dirty="0"/>
                  <a:t>P</a:t>
                </a:r>
                <a:r>
                  <a:rPr lang="it-IT" altLang="en-US" sz="1800" baseline="-25000" dirty="0"/>
                  <a:t>o</a:t>
                </a:r>
              </a:p>
            </p:txBody>
          </p:sp>
          <p:sp>
            <p:nvSpPr>
              <p:cNvPr id="17476" name="Text Box 10">
                <a:extLst>
                  <a:ext uri="{FF2B5EF4-FFF2-40B4-BE49-F238E27FC236}">
                    <a16:creationId xmlns:a16="http://schemas.microsoft.com/office/drawing/2014/main" id="{B56ADE98-9BFD-437F-A724-71EAB0466A8C}"/>
                  </a:ext>
                </a:extLst>
              </p:cNvPr>
              <p:cNvSpPr txBox="1">
                <a:spLocks noChangeArrowheads="1"/>
              </p:cNvSpPr>
              <p:nvPr/>
            </p:nvSpPr>
            <p:spPr bwMode="auto">
              <a:xfrm>
                <a:off x="5312" y="2245"/>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x</a:t>
                </a:r>
                <a:endParaRPr lang="it-IT" altLang="en-US" sz="1800" baseline="-25000"/>
              </a:p>
            </p:txBody>
          </p:sp>
        </p:grpSp>
        <p:sp>
          <p:nvSpPr>
            <p:cNvPr id="17468" name="Line 13">
              <a:extLst>
                <a:ext uri="{FF2B5EF4-FFF2-40B4-BE49-F238E27FC236}">
                  <a16:creationId xmlns:a16="http://schemas.microsoft.com/office/drawing/2014/main" id="{1FEEDD31-D365-CE43-0D63-2F2E1BB69A97}"/>
                </a:ext>
              </a:extLst>
            </p:cNvPr>
            <p:cNvSpPr>
              <a:spLocks noChangeShapeType="1"/>
            </p:cNvSpPr>
            <p:nvPr/>
          </p:nvSpPr>
          <p:spPr bwMode="auto">
            <a:xfrm>
              <a:off x="4059" y="2160"/>
              <a:ext cx="108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7469" name="Text Box 14">
              <a:extLst>
                <a:ext uri="{FF2B5EF4-FFF2-40B4-BE49-F238E27FC236}">
                  <a16:creationId xmlns:a16="http://schemas.microsoft.com/office/drawing/2014/main" id="{319B71ED-A494-6A25-F1E4-AC0251026DC3}"/>
                </a:ext>
              </a:extLst>
            </p:cNvPr>
            <p:cNvSpPr txBox="1">
              <a:spLocks noChangeArrowheads="1"/>
            </p:cNvSpPr>
            <p:nvPr/>
          </p:nvSpPr>
          <p:spPr bwMode="auto">
            <a:xfrm>
              <a:off x="4456" y="1900"/>
              <a:ext cx="14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l</a:t>
              </a:r>
            </a:p>
          </p:txBody>
        </p:sp>
      </p:grpSp>
      <p:sp>
        <p:nvSpPr>
          <p:cNvPr id="17412" name="Rectangle 11">
            <a:extLst>
              <a:ext uri="{FF2B5EF4-FFF2-40B4-BE49-F238E27FC236}">
                <a16:creationId xmlns:a16="http://schemas.microsoft.com/office/drawing/2014/main" id="{CBBFAC47-3F3C-D16A-AB66-A6584E733D25}"/>
              </a:ext>
            </a:extLst>
          </p:cNvPr>
          <p:cNvSpPr>
            <a:spLocks noGrp="1" noChangeArrowheads="1"/>
          </p:cNvSpPr>
          <p:nvPr>
            <p:ph type="title"/>
          </p:nvPr>
        </p:nvSpPr>
        <p:spPr/>
        <p:txBody>
          <a:bodyPr/>
          <a:lstStyle/>
          <a:p>
            <a:pPr eaLnBrk="1" hangingPunct="1"/>
            <a:r>
              <a:rPr lang="it-IT" altLang="en-US" dirty="0" err="1">
                <a:ea typeface="MS PGothic" charset="-128"/>
              </a:rPr>
              <a:t>Permeability</a:t>
            </a:r>
            <a:r>
              <a:rPr lang="it-IT" altLang="en-US" dirty="0">
                <a:ea typeface="MS PGothic" charset="-128"/>
              </a:rPr>
              <a:t>: Units</a:t>
            </a:r>
          </a:p>
        </p:txBody>
      </p:sp>
      <p:pic>
        <p:nvPicPr>
          <p:cNvPr id="1028" name="Picture 4">
            <a:extLst>
              <a:ext uri="{FF2B5EF4-FFF2-40B4-BE49-F238E27FC236}">
                <a16:creationId xmlns:a16="http://schemas.microsoft.com/office/drawing/2014/main" id="{C2D797F6-6EC9-4CC1-6243-D0FD430B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5492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3D283E-1B55-5C6D-121C-91F58E90D5CD}"/>
              </a:ext>
            </a:extLst>
          </p:cNvPr>
          <p:cNvSpPr txBox="1"/>
          <p:nvPr/>
        </p:nvSpPr>
        <p:spPr>
          <a:xfrm>
            <a:off x="136079" y="3472185"/>
            <a:ext cx="5541889" cy="2862322"/>
          </a:xfrm>
          <a:prstGeom prst="rect">
            <a:avLst/>
          </a:prstGeom>
          <a:noFill/>
        </p:spPr>
        <p:txBody>
          <a:bodyPr wrap="square" rtlCol="0">
            <a:spAutoFit/>
          </a:bodyPr>
          <a:lstStyle/>
          <a:p>
            <a:pPr marL="285750" indent="-285750" eaLnBrk="1" hangingPunct="1">
              <a:buFont typeface="Arial" panose="020B0604020202020204" pitchFamily="34" charset="0"/>
              <a:buChar char="•"/>
            </a:pPr>
            <a:r>
              <a:rPr lang="en-US" altLang="en-US" dirty="0">
                <a:latin typeface="+mn-lt"/>
                <a:cs typeface="Times New Roman" panose="02020603050405020304" pitchFamily="18" charset="0"/>
              </a:rPr>
              <a:t>cm</a:t>
            </a:r>
            <a:r>
              <a:rPr lang="en-US" altLang="en-US" baseline="30000" dirty="0">
                <a:latin typeface="+mn-lt"/>
                <a:cs typeface="Times New Roman" panose="02020603050405020304" pitchFamily="18" charset="0"/>
              </a:rPr>
              <a:t>3</a:t>
            </a:r>
            <a:r>
              <a:rPr lang="en-US" altLang="en-US" dirty="0">
                <a:latin typeface="+mn-lt"/>
                <a:cs typeface="Times New Roman" panose="02020603050405020304" pitchFamily="18" charset="0"/>
              </a:rPr>
              <a:t>(STP) Mass of gas expressed as volume (V) obtained by PV=</a:t>
            </a:r>
            <a:r>
              <a:rPr lang="en-US" altLang="en-US" dirty="0" err="1">
                <a:latin typeface="+mn-lt"/>
                <a:cs typeface="Times New Roman" panose="02020603050405020304" pitchFamily="18" charset="0"/>
              </a:rPr>
              <a:t>nRT</a:t>
            </a:r>
            <a:r>
              <a:rPr lang="en-US" altLang="en-US" dirty="0">
                <a:latin typeface="+mn-lt"/>
                <a:cs typeface="Times New Roman" panose="02020603050405020304" pitchFamily="18" charset="0"/>
              </a:rPr>
              <a:t> at T=273 K, P = 1 atm n=1.</a:t>
            </a:r>
          </a:p>
          <a:p>
            <a:pPr marL="285750" indent="-285750" eaLnBrk="1" hangingPunct="1">
              <a:buFont typeface="Arial" panose="020B0604020202020204" pitchFamily="34" charset="0"/>
              <a:buChar char="•"/>
            </a:pPr>
            <a:r>
              <a:rPr lang="en-US" altLang="en-US" dirty="0">
                <a:latin typeface="+mn-lt"/>
                <a:cs typeface="Times New Roman" panose="02020603050405020304" pitchFamily="18" charset="0"/>
              </a:rPr>
              <a:t>cm at numerator = film thickness</a:t>
            </a:r>
          </a:p>
          <a:p>
            <a:pPr marL="285750" indent="-285750" eaLnBrk="1" hangingPunct="1">
              <a:buFont typeface="Arial" panose="020B0604020202020204" pitchFamily="34" charset="0"/>
              <a:buChar char="•"/>
            </a:pPr>
            <a:r>
              <a:rPr lang="en-US" altLang="en-US" dirty="0">
                <a:latin typeface="+mn-lt"/>
                <a:cs typeface="Times New Roman" panose="02020603050405020304" pitchFamily="18" charset="0"/>
              </a:rPr>
              <a:t>cm2</a:t>
            </a:r>
            <a:r>
              <a:rPr lang="en-US" altLang="en-US" baseline="30000" dirty="0">
                <a:latin typeface="+mn-lt"/>
                <a:cs typeface="Times New Roman" panose="02020603050405020304" pitchFamily="18" charset="0"/>
              </a:rPr>
              <a:t> </a:t>
            </a:r>
            <a:r>
              <a:rPr lang="en-US" altLang="en-US" dirty="0">
                <a:latin typeface="+mn-lt"/>
                <a:cs typeface="Times New Roman" panose="02020603050405020304" pitchFamily="18" charset="0"/>
              </a:rPr>
              <a:t>at denominator= film area</a:t>
            </a:r>
          </a:p>
          <a:p>
            <a:pPr marL="285750" indent="-285750" eaLnBrk="1" hangingPunct="1">
              <a:buFont typeface="Arial" panose="020B0604020202020204" pitchFamily="34" charset="0"/>
              <a:buChar char="•"/>
            </a:pPr>
            <a:r>
              <a:rPr lang="en-US" altLang="en-US" dirty="0" err="1">
                <a:latin typeface="+mn-lt"/>
                <a:cs typeface="Times New Roman" panose="02020603050405020304" pitchFamily="18" charset="0"/>
              </a:rPr>
              <a:t>cmHg</a:t>
            </a:r>
            <a:r>
              <a:rPr lang="en-US" altLang="en-US" dirty="0">
                <a:latin typeface="+mn-lt"/>
                <a:cs typeface="Times New Roman" panose="02020603050405020304" pitchFamily="18" charset="0"/>
              </a:rPr>
              <a:t>= pressure measured as cm of mercury</a:t>
            </a:r>
          </a:p>
          <a:p>
            <a:pPr eaLnBrk="1" hangingPunct="1">
              <a:buFontTx/>
              <a:buNone/>
            </a:pPr>
            <a:endParaRPr lang="it-IT" altLang="en-US" dirty="0">
              <a:latin typeface="+mn-lt"/>
              <a:cs typeface="Times New Roman" panose="02020603050405020304" pitchFamily="18" charset="0"/>
            </a:endParaRPr>
          </a:p>
          <a:p>
            <a:pPr eaLnBrk="1" hangingPunct="1">
              <a:buFontTx/>
              <a:buNone/>
            </a:pPr>
            <a:endParaRPr lang="it-IT" altLang="en-US" dirty="0">
              <a:latin typeface="+mn-lt"/>
              <a:cs typeface="Times New Roman" panose="02020603050405020304" pitchFamily="18" charset="0"/>
            </a:endParaRPr>
          </a:p>
          <a:p>
            <a:pPr eaLnBrk="1" hangingPunct="1">
              <a:buFontTx/>
              <a:buNone/>
            </a:pPr>
            <a:r>
              <a:rPr lang="it-IT" altLang="en-US" dirty="0">
                <a:latin typeface="+mn-lt"/>
                <a:cs typeface="Times New Roman" panose="02020603050405020304" pitchFamily="18" charset="0"/>
              </a:rPr>
              <a:t>The </a:t>
            </a:r>
            <a:r>
              <a:rPr lang="it-IT" altLang="en-US" dirty="0" err="1">
                <a:latin typeface="+mn-lt"/>
                <a:cs typeface="Times New Roman" panose="02020603050405020304" pitchFamily="18" charset="0"/>
              </a:rPr>
              <a:t>amount</a:t>
            </a:r>
            <a:r>
              <a:rPr lang="it-IT" altLang="en-US" dirty="0">
                <a:latin typeface="+mn-lt"/>
                <a:cs typeface="Times New Roman" panose="02020603050405020304" pitchFamily="18" charset="0"/>
              </a:rPr>
              <a:t> of gas crossing a </a:t>
            </a:r>
            <a:r>
              <a:rPr lang="it-IT" altLang="en-US" dirty="0" err="1">
                <a:latin typeface="+mn-lt"/>
                <a:cs typeface="Times New Roman" panose="02020603050405020304" pitchFamily="18" charset="0"/>
              </a:rPr>
              <a:t>barrier</a:t>
            </a:r>
            <a:r>
              <a:rPr lang="it-IT" altLang="en-US" dirty="0">
                <a:latin typeface="+mn-lt"/>
                <a:cs typeface="Times New Roman" panose="02020603050405020304" pitchFamily="18" charset="0"/>
              </a:rPr>
              <a:t> film in the time  t </a:t>
            </a:r>
            <a:r>
              <a:rPr lang="it-IT" altLang="en-US" dirty="0" err="1">
                <a:latin typeface="+mn-lt"/>
                <a:cs typeface="Times New Roman" panose="02020603050405020304" pitchFamily="18" charset="0"/>
              </a:rPr>
              <a:t>is</a:t>
            </a:r>
            <a:r>
              <a:rPr lang="it-IT" altLang="en-US" dirty="0">
                <a:latin typeface="+mn-lt"/>
                <a:cs typeface="Times New Roman" panose="02020603050405020304" pitchFamily="18" charset="0"/>
              </a:rPr>
              <a:t> </a:t>
            </a:r>
            <a:r>
              <a:rPr lang="it-IT" altLang="en-US" dirty="0" err="1">
                <a:latin typeface="+mn-lt"/>
                <a:cs typeface="Times New Roman" panose="02020603050405020304" pitchFamily="18" charset="0"/>
              </a:rPr>
              <a:t>given</a:t>
            </a:r>
            <a:r>
              <a:rPr lang="it-IT" altLang="en-US" dirty="0">
                <a:latin typeface="+mn-lt"/>
                <a:cs typeface="Times New Roman" panose="02020603050405020304" pitchFamily="18" charset="0"/>
              </a:rPr>
              <a:t> by:</a:t>
            </a:r>
          </a:p>
          <a:p>
            <a:pPr marL="419100" indent="-419100" eaLnBrk="1" hangingPunct="1">
              <a:buFontTx/>
              <a:buNone/>
            </a:pPr>
            <a:r>
              <a:rPr lang="it-IT" altLang="en-US" dirty="0">
                <a:latin typeface="+mn-lt"/>
                <a:cs typeface="Times New Roman" panose="02020603050405020304" pitchFamily="18" charset="0"/>
              </a:rPr>
              <a:t>		Q=</a:t>
            </a:r>
            <a:r>
              <a:rPr lang="it-IT" altLang="en-US" dirty="0" err="1">
                <a:latin typeface="+mn-lt"/>
                <a:cs typeface="Times New Roman" panose="02020603050405020304" pitchFamily="18" charset="0"/>
              </a:rPr>
              <a:t>J</a:t>
            </a:r>
            <a:r>
              <a:rPr lang="it-IT" altLang="en-US" baseline="-25000" dirty="0" err="1">
                <a:latin typeface="+mn-lt"/>
                <a:cs typeface="Times New Roman" panose="02020603050405020304" pitchFamily="18" charset="0"/>
              </a:rPr>
              <a:t>ss</a:t>
            </a:r>
            <a:r>
              <a:rPr lang="it-IT" altLang="en-US" baseline="-25000" dirty="0">
                <a:latin typeface="+mn-lt"/>
                <a:cs typeface="Times New Roman" panose="02020603050405020304" pitchFamily="18" charset="0"/>
              </a:rPr>
              <a:t> </a:t>
            </a:r>
            <a:r>
              <a:rPr lang="it-IT" altLang="en-US" dirty="0">
                <a:latin typeface="+mn-lt"/>
                <a:cs typeface="Times New Roman" panose="02020603050405020304" pitchFamily="18" charset="0"/>
              </a:rPr>
              <a:t>A t=P A t </a:t>
            </a:r>
            <a:r>
              <a:rPr lang="it-IT" altLang="en-US" dirty="0" err="1">
                <a:latin typeface="Symbol" charset="2"/>
              </a:rPr>
              <a:t>D</a:t>
            </a:r>
            <a:r>
              <a:rPr lang="it-IT" altLang="en-US" dirty="0" err="1">
                <a:latin typeface="Times New Roman" panose="02020603050405020304" pitchFamily="18" charset="0"/>
                <a:cs typeface="Times New Roman" panose="02020603050405020304" pitchFamily="18" charset="0"/>
              </a:rPr>
              <a:t>p</a:t>
            </a:r>
            <a:r>
              <a:rPr lang="it-IT" altLang="en-US" dirty="0">
                <a:latin typeface="Times New Roman" panose="02020603050405020304" pitchFamily="18" charset="0"/>
                <a:cs typeface="Times New Roman" panose="02020603050405020304" pitchFamily="18" charset="0"/>
              </a:rPr>
              <a:t>/l</a:t>
            </a:r>
          </a:p>
        </p:txBody>
      </p:sp>
      <p:sp>
        <p:nvSpPr>
          <p:cNvPr id="17410" name="Rectangle 2">
            <a:extLst>
              <a:ext uri="{FF2B5EF4-FFF2-40B4-BE49-F238E27FC236}">
                <a16:creationId xmlns:a16="http://schemas.microsoft.com/office/drawing/2014/main" id="{4E74698E-EF0C-52FE-39DE-C9586062544B}"/>
              </a:ext>
            </a:extLst>
          </p:cNvPr>
          <p:cNvSpPr>
            <a:spLocks noGrp="1" noChangeArrowheads="1"/>
          </p:cNvSpPr>
          <p:nvPr>
            <p:ph type="body" idx="1"/>
          </p:nvPr>
        </p:nvSpPr>
        <p:spPr>
          <a:xfrm>
            <a:off x="206375" y="883928"/>
            <a:ext cx="9001125" cy="2751306"/>
          </a:xfrm>
        </p:spPr>
        <p:txBody>
          <a:bodyPr/>
          <a:lstStyle/>
          <a:p>
            <a:pPr marL="419100" indent="-419100" eaLnBrk="1" hangingPunct="1">
              <a:buFontTx/>
              <a:buNone/>
            </a:pPr>
            <a:r>
              <a:rPr lang="it-IT" altLang="en-US" sz="2400" dirty="0">
                <a:cs typeface="Times New Roman" panose="02020603050405020304" pitchFamily="18" charset="0"/>
              </a:rPr>
              <a:t>Units of </a:t>
            </a:r>
            <a:r>
              <a:rPr lang="it-IT" altLang="en-US" sz="2400" dirty="0" err="1">
                <a:cs typeface="Times New Roman" panose="02020603050405020304" pitchFamily="18" charset="0"/>
              </a:rPr>
              <a:t>measurement</a:t>
            </a:r>
            <a:r>
              <a:rPr lang="it-IT" altLang="en-US" sz="2400" dirty="0">
                <a:cs typeface="Times New Roman" panose="02020603050405020304" pitchFamily="18" charset="0"/>
              </a:rPr>
              <a:t> of </a:t>
            </a:r>
            <a:r>
              <a:rPr lang="it-IT" altLang="en-US" sz="2400" dirty="0" err="1">
                <a:cs typeface="Times New Roman" panose="02020603050405020304" pitchFamily="18" charset="0"/>
              </a:rPr>
              <a:t>permeablity</a:t>
            </a:r>
            <a:endParaRPr lang="it-IT" altLang="en-US" sz="2400" dirty="0">
              <a:cs typeface="Times New Roman" panose="02020603050405020304" pitchFamily="18" charset="0"/>
            </a:endParaRPr>
          </a:p>
          <a:p>
            <a:pPr marL="419100" indent="-419100" eaLnBrk="1" hangingPunct="1">
              <a:buFontTx/>
              <a:buNone/>
            </a:pPr>
            <a:r>
              <a:rPr lang="it-IT" altLang="en-US" sz="2000" dirty="0">
                <a:cs typeface="Times New Roman" panose="02020603050405020304" pitchFamily="18" charset="0"/>
              </a:rPr>
              <a:t>Mass </a:t>
            </a:r>
            <a:r>
              <a:rPr lang="it-IT" altLang="en-US" sz="2000" dirty="0" err="1">
                <a:cs typeface="Times New Roman" panose="02020603050405020304" pitchFamily="18" charset="0"/>
              </a:rPr>
              <a:t>flux</a:t>
            </a:r>
            <a:r>
              <a:rPr lang="it-IT" altLang="en-US" sz="2000" dirty="0">
                <a:cs typeface="Times New Roman" panose="02020603050405020304" pitchFamily="18" charset="0"/>
              </a:rPr>
              <a:t>/pressure </a:t>
            </a:r>
            <a:r>
              <a:rPr lang="it-IT" altLang="en-US" sz="2000" dirty="0" err="1">
                <a:cs typeface="Times New Roman" panose="02020603050405020304" pitchFamily="18" charset="0"/>
              </a:rPr>
              <a:t>gradient</a:t>
            </a:r>
            <a:r>
              <a:rPr lang="it-IT" altLang="en-US" sz="2000" dirty="0">
                <a:cs typeface="Times New Roman" panose="02020603050405020304" pitchFamily="18" charset="0"/>
              </a:rPr>
              <a:t>= [M/tL</a:t>
            </a:r>
            <a:r>
              <a:rPr lang="it-IT" altLang="en-US" sz="2000" baseline="30000" dirty="0">
                <a:cs typeface="Times New Roman" panose="02020603050405020304" pitchFamily="18" charset="0"/>
              </a:rPr>
              <a:t>2</a:t>
            </a:r>
            <a:r>
              <a:rPr lang="it-IT" altLang="en-US" sz="2000" dirty="0">
                <a:cs typeface="Times New Roman" panose="02020603050405020304" pitchFamily="18" charset="0"/>
              </a:rPr>
              <a:t>]/([L]/[Pressure])=[ML/tL</a:t>
            </a:r>
            <a:r>
              <a:rPr lang="it-IT" altLang="en-US" sz="2000" baseline="30000" dirty="0">
                <a:cs typeface="Times New Roman" panose="02020603050405020304" pitchFamily="18" charset="0"/>
              </a:rPr>
              <a:t>2</a:t>
            </a:r>
            <a:r>
              <a:rPr lang="it-IT" altLang="en-US" sz="2000" dirty="0">
                <a:cs typeface="Times New Roman" panose="02020603050405020304" pitchFamily="18" charset="0"/>
              </a:rPr>
              <a:t>Pressure]</a:t>
            </a:r>
          </a:p>
          <a:p>
            <a:pPr eaLnBrk="1" hangingPunct="1"/>
            <a:r>
              <a:rPr lang="it-IT" altLang="en-US" sz="2000" dirty="0">
                <a:cs typeface="Times New Roman" panose="02020603050405020304" pitchFamily="18" charset="0"/>
              </a:rPr>
              <a:t>[L]= film </a:t>
            </a:r>
            <a:r>
              <a:rPr lang="it-IT" altLang="en-US" sz="2000" dirty="0" err="1">
                <a:cs typeface="Times New Roman" panose="02020603050405020304" pitchFamily="18" charset="0"/>
              </a:rPr>
              <a:t>thickness</a:t>
            </a:r>
            <a:endParaRPr lang="it-IT" altLang="en-US" sz="2000" dirty="0">
              <a:cs typeface="Times New Roman" panose="02020603050405020304" pitchFamily="18" charset="0"/>
            </a:endParaRPr>
          </a:p>
          <a:p>
            <a:pPr eaLnBrk="1" hangingPunct="1"/>
            <a:r>
              <a:rPr lang="it-IT" altLang="en-US" sz="2000" dirty="0">
                <a:cs typeface="Times New Roman" panose="02020603050405020304" pitchFamily="18" charset="0"/>
              </a:rPr>
              <a:t>[L]</a:t>
            </a:r>
            <a:r>
              <a:rPr lang="it-IT" altLang="en-US" sz="2000" baseline="30000" dirty="0">
                <a:cs typeface="Times New Roman" panose="02020603050405020304" pitchFamily="18" charset="0"/>
              </a:rPr>
              <a:t>2</a:t>
            </a:r>
            <a:r>
              <a:rPr lang="it-IT" altLang="en-US" sz="2000" dirty="0">
                <a:cs typeface="Times New Roman" panose="02020603050405020304" pitchFamily="18" charset="0"/>
              </a:rPr>
              <a:t>= film area</a:t>
            </a:r>
          </a:p>
          <a:p>
            <a:pPr eaLnBrk="1" hangingPunct="1"/>
            <a:r>
              <a:rPr lang="it-IT" altLang="en-US" sz="2000" dirty="0">
                <a:cs typeface="Times New Roman" panose="02020603050405020304" pitchFamily="18" charset="0"/>
              </a:rPr>
              <a:t>[P]= Pressure </a:t>
            </a:r>
            <a:r>
              <a:rPr lang="it-IT" altLang="en-US" sz="2000" dirty="0" err="1">
                <a:cs typeface="Times New Roman" panose="02020603050405020304" pitchFamily="18" charset="0"/>
              </a:rPr>
              <a:t>difference</a:t>
            </a:r>
            <a:r>
              <a:rPr lang="it-IT" altLang="en-US" sz="2000" dirty="0">
                <a:cs typeface="Times New Roman" panose="02020603050405020304" pitchFamily="18" charset="0"/>
              </a:rPr>
              <a:t> in </a:t>
            </a:r>
            <a:r>
              <a:rPr lang="it-IT" altLang="en-US" sz="2000" b="1" dirty="0" err="1">
                <a:cs typeface="Times New Roman" panose="02020603050405020304" pitchFamily="18" charset="0"/>
              </a:rPr>
              <a:t>external</a:t>
            </a:r>
            <a:r>
              <a:rPr lang="it-IT" altLang="en-US" sz="2000" b="1" dirty="0">
                <a:cs typeface="Times New Roman" panose="02020603050405020304" pitchFamily="18" charset="0"/>
              </a:rPr>
              <a:t> </a:t>
            </a:r>
            <a:r>
              <a:rPr lang="it-IT" altLang="en-US" sz="2000" b="1" dirty="0" err="1">
                <a:cs typeface="Times New Roman" panose="02020603050405020304" pitchFamily="18" charset="0"/>
              </a:rPr>
              <a:t>phase</a:t>
            </a:r>
            <a:r>
              <a:rPr lang="it-IT" altLang="en-US" sz="2000" b="1" dirty="0">
                <a:cs typeface="Times New Roman" panose="02020603050405020304" pitchFamily="18" charset="0"/>
              </a:rPr>
              <a:t> </a:t>
            </a:r>
            <a:r>
              <a:rPr lang="it-IT" altLang="en-US" sz="2000" dirty="0">
                <a:cs typeface="Times New Roman" panose="02020603050405020304" pitchFamily="18" charset="0"/>
              </a:rPr>
              <a:t>( i.e. P</a:t>
            </a:r>
            <a:r>
              <a:rPr lang="it-IT" altLang="en-US" sz="2000" baseline="-25000" dirty="0">
                <a:cs typeface="Times New Roman" panose="02020603050405020304" pitchFamily="18" charset="0"/>
              </a:rPr>
              <a:t>1</a:t>
            </a:r>
            <a:r>
              <a:rPr lang="it-IT" altLang="en-US" sz="2000" dirty="0">
                <a:cs typeface="Times New Roman" panose="02020603050405020304" pitchFamily="18" charset="0"/>
              </a:rPr>
              <a:t>-P</a:t>
            </a:r>
            <a:r>
              <a:rPr lang="it-IT" altLang="en-US" sz="2000" baseline="-25000" dirty="0">
                <a:cs typeface="Times New Roman" panose="02020603050405020304" pitchFamily="18" charset="0"/>
              </a:rPr>
              <a:t>o</a:t>
            </a:r>
            <a:r>
              <a:rPr lang="it-IT" altLang="en-US" sz="2000" dirty="0">
                <a:cs typeface="Times New Roman" panose="02020603050405020304" pitchFamily="18" charset="0"/>
              </a:rPr>
              <a:t>)</a:t>
            </a:r>
          </a:p>
          <a:p>
            <a:pPr marL="419100" indent="-419100" eaLnBrk="1" hangingPunct="1">
              <a:buFontTx/>
              <a:buNone/>
            </a:pPr>
            <a:endParaRPr lang="en-US" altLang="en-US" sz="2000" dirty="0">
              <a:cs typeface="Times New Roman" panose="02020603050405020304" pitchFamily="18" charset="0"/>
            </a:endParaRPr>
          </a:p>
          <a:p>
            <a:pPr marL="419100" indent="-419100" eaLnBrk="1" hangingPunct="1">
              <a:buFontTx/>
              <a:buNone/>
            </a:pPr>
            <a:r>
              <a:rPr lang="en-US" altLang="en-US" sz="1800" dirty="0">
                <a:cs typeface="Times New Roman" panose="02020603050405020304" pitchFamily="18" charset="0"/>
              </a:rPr>
              <a:t>Barrer=10</a:t>
            </a:r>
            <a:r>
              <a:rPr lang="en-US" altLang="en-US" sz="1800" baseline="30000" dirty="0">
                <a:cs typeface="Times New Roman" panose="02020603050405020304" pitchFamily="18" charset="0"/>
              </a:rPr>
              <a:t>-10</a:t>
            </a:r>
            <a:r>
              <a:rPr lang="en-US" altLang="en-US" sz="1800" dirty="0">
                <a:cs typeface="Times New Roman" panose="02020603050405020304" pitchFamily="18" charset="0"/>
              </a:rPr>
              <a:t>cm</a:t>
            </a:r>
            <a:r>
              <a:rPr lang="en-US" altLang="en-US" sz="1800" baseline="30000" dirty="0">
                <a:cs typeface="Times New Roman" panose="02020603050405020304" pitchFamily="18" charset="0"/>
              </a:rPr>
              <a:t>3</a:t>
            </a:r>
            <a:r>
              <a:rPr lang="en-US" altLang="en-US" sz="1800" dirty="0">
                <a:cs typeface="Times New Roman" panose="02020603050405020304" pitchFamily="18" charset="0"/>
              </a:rPr>
              <a:t>(STP)⋅cm/(s⋅cm</a:t>
            </a:r>
            <a:r>
              <a:rPr lang="en-US" altLang="en-US" sz="1800" baseline="30000" dirty="0">
                <a:cs typeface="Times New Roman" panose="02020603050405020304" pitchFamily="18" charset="0"/>
              </a:rPr>
              <a:t>2</a:t>
            </a:r>
            <a:r>
              <a:rPr lang="en-US" altLang="en-US" sz="1800" dirty="0">
                <a:cs typeface="Times New Roman" panose="02020603050405020304" pitchFamily="18" charset="0"/>
              </a:rPr>
              <a:t>⋅cmHg) (Sometimes GPU=Gas Permeatio Unit)</a:t>
            </a:r>
          </a:p>
          <a:p>
            <a:pPr marL="419100" indent="-419100" eaLnBrk="1" hangingPunct="1">
              <a:buFontTx/>
              <a:buNone/>
            </a:pPr>
            <a:endParaRPr lang="it-IT" altLang="en-US" dirty="0">
              <a:ea typeface="MS PGothic" charset="-128"/>
            </a:endParaRPr>
          </a:p>
          <a:p>
            <a:pPr marL="419100" indent="-419100" eaLnBrk="1" hangingPunct="1">
              <a:buFontTx/>
              <a:buNone/>
            </a:pPr>
            <a:endParaRPr lang="it-IT" altLang="en-US" dirty="0">
              <a:ea typeface="MS PGothic" charset="-128"/>
            </a:endParaRPr>
          </a:p>
          <a:p>
            <a:pPr marL="419100" indent="-419100" eaLnBrk="1" hangingPunct="1">
              <a:buFontTx/>
              <a:buNone/>
            </a:pPr>
            <a:endParaRPr lang="it-IT" altLang="en-US" dirty="0">
              <a:ea typeface="MS PGothic" charset="-128"/>
            </a:endParaRPr>
          </a:p>
          <a:p>
            <a:pPr marL="419100" indent="-419100" eaLnBrk="1" hangingPunct="1">
              <a:buFontTx/>
              <a:buNone/>
            </a:pPr>
            <a:endParaRPr lang="it-IT" altLang="en-US" dirty="0">
              <a:ea typeface="MS PGothic" charset="-128"/>
            </a:endParaRPr>
          </a:p>
          <a:p>
            <a:pPr marL="419100" indent="-419100" eaLnBrk="1" hangingPunct="1">
              <a:buFontTx/>
              <a:buNone/>
            </a:pPr>
            <a:endParaRPr lang="it-IT" altLang="en-US" dirty="0">
              <a:ea typeface="MS PGothic" charset="-128"/>
            </a:endParaRPr>
          </a:p>
        </p:txBody>
      </p:sp>
    </p:spTree>
    <p:extLst>
      <p:ext uri="{BB962C8B-B14F-4D97-AF65-F5344CB8AC3E}">
        <p14:creationId xmlns:p14="http://schemas.microsoft.com/office/powerpoint/2010/main" val="2077974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42875" y="1125538"/>
            <a:ext cx="9001125" cy="5303837"/>
          </a:xfrm>
        </p:spPr>
        <p:txBody>
          <a:bodyPr/>
          <a:lstStyle/>
          <a:p>
            <a:pPr marL="419100" indent="-419100" eaLnBrk="1" hangingPunct="1">
              <a:buFontTx/>
              <a:buNone/>
            </a:pPr>
            <a:endParaRPr lang="it-IT" altLang="en-US" dirty="0">
              <a:ea typeface="MS PGothic" charset="-128"/>
            </a:endParaRPr>
          </a:p>
          <a:p>
            <a:pPr marL="419100" indent="-419100" eaLnBrk="1" hangingPunct="1">
              <a:buFontTx/>
              <a:buNone/>
            </a:pPr>
            <a:endParaRPr lang="it-IT" altLang="en-US" dirty="0">
              <a:ea typeface="MS PGothic" charset="-128"/>
            </a:endParaRPr>
          </a:p>
          <a:p>
            <a:pPr marL="419100" indent="-419100" eaLnBrk="1" hangingPunct="1">
              <a:buFontTx/>
              <a:buNone/>
            </a:pPr>
            <a:endParaRPr lang="it-IT" altLang="en-US" dirty="0">
              <a:ea typeface="MS PGothic" charset="-128"/>
            </a:endParaRPr>
          </a:p>
          <a:p>
            <a:pPr marL="419100" indent="-419100" eaLnBrk="1" hangingPunct="1">
              <a:buFontTx/>
              <a:buNone/>
            </a:pPr>
            <a:endParaRPr lang="it-IT" altLang="en-US" dirty="0">
              <a:ea typeface="MS PGothic" charset="-128"/>
            </a:endParaRPr>
          </a:p>
        </p:txBody>
      </p:sp>
      <p:sp>
        <p:nvSpPr>
          <p:cNvPr id="17412" name="Rectangle 11"/>
          <p:cNvSpPr>
            <a:spLocks noGrp="1" noChangeArrowheads="1"/>
          </p:cNvSpPr>
          <p:nvPr>
            <p:ph type="title"/>
          </p:nvPr>
        </p:nvSpPr>
        <p:spPr/>
        <p:txBody>
          <a:bodyPr/>
          <a:lstStyle/>
          <a:p>
            <a:pPr eaLnBrk="1" hangingPunct="1"/>
            <a:r>
              <a:rPr lang="it-IT" altLang="en-US" dirty="0" err="1">
                <a:ea typeface="MS PGothic" charset="-128"/>
              </a:rPr>
              <a:t>Permeability</a:t>
            </a:r>
            <a:r>
              <a:rPr lang="it-IT" altLang="en-US" dirty="0">
                <a:ea typeface="MS PGothic" charset="-128"/>
              </a:rPr>
              <a:t> </a:t>
            </a:r>
            <a:r>
              <a:rPr lang="it-IT" altLang="en-US" dirty="0" err="1">
                <a:ea typeface="MS PGothic" charset="-128"/>
              </a:rPr>
              <a:t>typical</a:t>
            </a:r>
            <a:r>
              <a:rPr lang="it-IT" altLang="en-US" dirty="0">
                <a:ea typeface="MS PGothic" charset="-128"/>
              </a:rPr>
              <a:t> </a:t>
            </a:r>
            <a:r>
              <a:rPr lang="it-IT" altLang="en-US" dirty="0" err="1">
                <a:ea typeface="MS PGothic" charset="-128"/>
              </a:rPr>
              <a:t>values</a:t>
            </a:r>
            <a:endParaRPr lang="it-IT" altLang="en-US" dirty="0">
              <a:ea typeface="MS PGothic" charset="-128"/>
            </a:endParaRPr>
          </a:p>
        </p:txBody>
      </p:sp>
      <p:graphicFrame>
        <p:nvGraphicFramePr>
          <p:cNvPr id="16" name="Group 529"/>
          <p:cNvGraphicFramePr>
            <a:graphicFrameLocks noGrp="1"/>
          </p:cNvGraphicFramePr>
          <p:nvPr>
            <p:extLst>
              <p:ext uri="{D42A27DB-BD31-4B8C-83A1-F6EECF244321}">
                <p14:modId xmlns:p14="http://schemas.microsoft.com/office/powerpoint/2010/main" val="3968034040"/>
              </p:ext>
            </p:extLst>
          </p:nvPr>
        </p:nvGraphicFramePr>
        <p:xfrm>
          <a:off x="353342" y="1340768"/>
          <a:ext cx="8572500" cy="3221038"/>
        </p:xfrm>
        <a:graphic>
          <a:graphicData uri="http://schemas.openxmlformats.org/drawingml/2006/table">
            <a:tbl>
              <a:tblPr/>
              <a:tblGrid>
                <a:gridCol w="1773237">
                  <a:extLst>
                    <a:ext uri="{9D8B030D-6E8A-4147-A177-3AD203B41FA5}">
                      <a16:colId xmlns:a16="http://schemas.microsoft.com/office/drawing/2014/main" val="20000"/>
                    </a:ext>
                  </a:extLst>
                </a:gridCol>
                <a:gridCol w="1854200">
                  <a:extLst>
                    <a:ext uri="{9D8B030D-6E8A-4147-A177-3AD203B41FA5}">
                      <a16:colId xmlns:a16="http://schemas.microsoft.com/office/drawing/2014/main" val="20001"/>
                    </a:ext>
                  </a:extLst>
                </a:gridCol>
                <a:gridCol w="1235075">
                  <a:extLst>
                    <a:ext uri="{9D8B030D-6E8A-4147-A177-3AD203B41FA5}">
                      <a16:colId xmlns:a16="http://schemas.microsoft.com/office/drawing/2014/main" val="20002"/>
                    </a:ext>
                  </a:extLst>
                </a:gridCol>
                <a:gridCol w="1444625">
                  <a:extLst>
                    <a:ext uri="{9D8B030D-6E8A-4147-A177-3AD203B41FA5}">
                      <a16:colId xmlns:a16="http://schemas.microsoft.com/office/drawing/2014/main" val="20003"/>
                    </a:ext>
                  </a:extLst>
                </a:gridCol>
                <a:gridCol w="2265363">
                  <a:extLst>
                    <a:ext uri="{9D8B030D-6E8A-4147-A177-3AD203B41FA5}">
                      <a16:colId xmlns:a16="http://schemas.microsoft.com/office/drawing/2014/main" val="20004"/>
                    </a:ext>
                  </a:extLst>
                </a:gridCol>
              </a:tblGrid>
              <a:tr h="6429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a:ln>
                            <a:noFill/>
                          </a:ln>
                          <a:solidFill>
                            <a:schemeClr val="tx1"/>
                          </a:solidFill>
                          <a:effectLst/>
                          <a:latin typeface="Times New Roman" charset="0"/>
                          <a:ea typeface="MS PGothic" charset="-128"/>
                        </a:rPr>
                        <a:t>Material</a:t>
                      </a:r>
                      <a:endParaRPr kumimoji="0" lang="it-IT"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a:ln>
                            <a:noFill/>
                          </a:ln>
                          <a:solidFill>
                            <a:schemeClr val="tx1"/>
                          </a:solidFill>
                          <a:effectLst/>
                          <a:latin typeface="Times New Roman" charset="0"/>
                          <a:ea typeface="MS PGothic" charset="-128"/>
                        </a:rPr>
                        <a:t>O</a:t>
                      </a:r>
                      <a:r>
                        <a:rPr kumimoji="0" lang="it-IT" altLang="it-IT" sz="1800" b="1" i="0" u="none" strike="noStrike" cap="none" normalizeH="0" baseline="-30000">
                          <a:ln>
                            <a:noFill/>
                          </a:ln>
                          <a:solidFill>
                            <a:schemeClr val="tx1"/>
                          </a:solidFill>
                          <a:effectLst/>
                          <a:latin typeface="Times New Roman" charset="0"/>
                          <a:ea typeface="MS PGothic" charset="-128"/>
                        </a:rPr>
                        <a:t>2</a:t>
                      </a:r>
                      <a:r>
                        <a:rPr kumimoji="0" lang="it-IT" altLang="it-IT" sz="1800" b="0" i="0" u="none" strike="noStrike" cap="none" normalizeH="0" baseline="0">
                          <a:ln>
                            <a:noFill/>
                          </a:ln>
                          <a:solidFill>
                            <a:schemeClr val="tx1"/>
                          </a:solidFill>
                          <a:effectLst/>
                          <a:latin typeface="Times New Roman" charset="0"/>
                          <a:ea typeface="MS PGothic" charset="-128"/>
                        </a:rPr>
                        <a:t> </a:t>
                      </a:r>
                      <a:r>
                        <a:rPr kumimoji="0" lang="it-IT" altLang="it-IT" sz="1800" b="1" i="0" u="none" strike="noStrike" cap="none" normalizeH="0" baseline="0">
                          <a:ln>
                            <a:noFill/>
                          </a:ln>
                          <a:solidFill>
                            <a:schemeClr val="tx1"/>
                          </a:solidFill>
                          <a:effectLst/>
                          <a:latin typeface="Times New Roman" charset="0"/>
                          <a:ea typeface="MS PGothic" charset="-128"/>
                        </a:rPr>
                        <a:t>Permeability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(cm</a:t>
                      </a:r>
                      <a:r>
                        <a:rPr kumimoji="0" lang="en-GB" altLang="it-IT" sz="1800" b="0" i="0" u="none" strike="noStrike" cap="none" normalizeH="0" baseline="30000">
                          <a:ln>
                            <a:noFill/>
                          </a:ln>
                          <a:solidFill>
                            <a:schemeClr val="tx1"/>
                          </a:solidFill>
                          <a:effectLst/>
                          <a:latin typeface="Times New Roman" charset="0"/>
                          <a:ea typeface="MS PGothic" charset="-128"/>
                        </a:rPr>
                        <a:t>3</a:t>
                      </a:r>
                      <a:r>
                        <a:rPr kumimoji="0" lang="en-GB" altLang="it-IT" sz="1800" b="0" i="0" u="none" strike="noStrike" cap="none" normalizeH="0" baseline="0">
                          <a:ln>
                            <a:noFill/>
                          </a:ln>
                          <a:solidFill>
                            <a:schemeClr val="tx1"/>
                          </a:solidFill>
                          <a:effectLst/>
                          <a:latin typeface="Times New Roman" charset="0"/>
                          <a:ea typeface="MS PGothic" charset="-128"/>
                        </a:rPr>
                        <a:t>STP mm/m</a:t>
                      </a:r>
                      <a:r>
                        <a:rPr kumimoji="0" lang="en-GB" altLang="it-IT" sz="1800" b="0" i="0" u="none" strike="noStrike" cap="none" normalizeH="0" baseline="30000">
                          <a:ln>
                            <a:noFill/>
                          </a:ln>
                          <a:solidFill>
                            <a:schemeClr val="tx1"/>
                          </a:solidFill>
                          <a:effectLst/>
                          <a:latin typeface="Times New Roman" charset="0"/>
                          <a:ea typeface="MS PGothic" charset="-128"/>
                        </a:rPr>
                        <a:t>2</a:t>
                      </a:r>
                      <a:r>
                        <a:rPr kumimoji="0" lang="en-GB" altLang="it-IT" sz="1800" b="0" i="0" u="none" strike="noStrike" cap="none" normalizeH="0" baseline="0">
                          <a:ln>
                            <a:noFill/>
                          </a:ln>
                          <a:solidFill>
                            <a:schemeClr val="tx1"/>
                          </a:solidFill>
                          <a:effectLst/>
                          <a:latin typeface="Times New Roman" charset="0"/>
                          <a:ea typeface="MS PGothic" charset="-128"/>
                        </a:rPr>
                        <a:t> day atm)</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dirty="0">
                          <a:ln>
                            <a:noFill/>
                          </a:ln>
                          <a:solidFill>
                            <a:schemeClr val="tx1"/>
                          </a:solidFill>
                          <a:effectLst/>
                          <a:latin typeface="Times New Roman" charset="0"/>
                          <a:ea typeface="MS PGothic" charset="-128"/>
                        </a:rPr>
                        <a:t>H</a:t>
                      </a:r>
                      <a:r>
                        <a:rPr kumimoji="0" lang="it-IT" altLang="it-IT" sz="1800" b="1" i="0" u="none" strike="noStrike" cap="none" normalizeH="0" baseline="-30000" dirty="0">
                          <a:ln>
                            <a:noFill/>
                          </a:ln>
                          <a:solidFill>
                            <a:schemeClr val="tx1"/>
                          </a:solidFill>
                          <a:effectLst/>
                          <a:latin typeface="Times New Roman" charset="0"/>
                          <a:ea typeface="MS PGothic" charset="-128"/>
                        </a:rPr>
                        <a:t>2</a:t>
                      </a:r>
                      <a:r>
                        <a:rPr kumimoji="0" lang="it-IT" altLang="it-IT" sz="1800" b="1" i="0" u="none" strike="noStrike" cap="none" normalizeH="0" baseline="0" dirty="0">
                          <a:ln>
                            <a:noFill/>
                          </a:ln>
                          <a:solidFill>
                            <a:schemeClr val="tx1"/>
                          </a:solidFill>
                          <a:effectLst/>
                          <a:latin typeface="Times New Roman" charset="0"/>
                          <a:ea typeface="MS PGothic" charset="-128"/>
                        </a:rPr>
                        <a:t>O</a:t>
                      </a:r>
                      <a:r>
                        <a:rPr kumimoji="0" lang="it-IT" altLang="it-IT" sz="1800" b="0" i="0" u="none" strike="noStrike" cap="none" normalizeH="0" baseline="0" dirty="0">
                          <a:ln>
                            <a:noFill/>
                          </a:ln>
                          <a:solidFill>
                            <a:schemeClr val="tx1"/>
                          </a:solidFill>
                          <a:effectLst/>
                          <a:latin typeface="Times New Roman" charset="0"/>
                          <a:ea typeface="MS PGothic" charset="-128"/>
                        </a:rPr>
                        <a:t> </a:t>
                      </a:r>
                      <a:r>
                        <a:rPr kumimoji="0" lang="it-IT" altLang="it-IT" sz="1800" b="1" i="0" u="none" strike="noStrike" cap="none" normalizeH="0" baseline="0">
                          <a:ln>
                            <a:noFill/>
                          </a:ln>
                          <a:solidFill>
                            <a:schemeClr val="tx1"/>
                          </a:solidFill>
                          <a:effectLst/>
                          <a:latin typeface="Times New Roman" charset="0"/>
                          <a:ea typeface="MS PGothic" charset="-128"/>
                        </a:rPr>
                        <a:t>Permeability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Times New Roman" charset="0"/>
                          <a:ea typeface="MS PGothic" charset="-128"/>
                        </a:rPr>
                        <a:t>(g mm/m</a:t>
                      </a:r>
                      <a:r>
                        <a:rPr kumimoji="0" lang="it-IT" altLang="it-IT" sz="1800" b="0" i="0" u="none" strike="noStrike" cap="none" normalizeH="0" baseline="30000" dirty="0">
                          <a:ln>
                            <a:noFill/>
                          </a:ln>
                          <a:solidFill>
                            <a:schemeClr val="tx1"/>
                          </a:solidFill>
                          <a:effectLst/>
                          <a:latin typeface="Times New Roman" charset="0"/>
                          <a:ea typeface="MS PGothic" charset="-128"/>
                        </a:rPr>
                        <a:t>2</a:t>
                      </a:r>
                      <a:r>
                        <a:rPr kumimoji="0" lang="it-IT" altLang="it-IT" sz="1800" b="0" i="0" u="none" strike="noStrike" cap="none" normalizeH="0" baseline="0" dirty="0">
                          <a:ln>
                            <a:noFill/>
                          </a:ln>
                          <a:solidFill>
                            <a:schemeClr val="tx1"/>
                          </a:solidFill>
                          <a:effectLst/>
                          <a:latin typeface="Times New Roman" charset="0"/>
                          <a:ea typeface="MS PGothic" charset="-128"/>
                        </a:rPr>
                        <a:t> day)</a:t>
                      </a:r>
                      <a:endParaRPr kumimoji="0" lang="it-IT" altLang="it-IT" sz="1800" b="0" i="0" u="none" strike="noStrike" cap="none" normalizeH="0" baseline="0" dirty="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0"/>
                  </a:ext>
                </a:extLst>
              </a:tr>
              <a:tr h="3683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PP</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64.2</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T=23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0.4- 0.59</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T=37.8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C,90%R.H</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3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LDPE</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132-218</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T=23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0.39-0.51</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T=37.8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C,90%R.H</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3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HDPE</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55.9-59.1</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T=23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0.1-0.12</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T=37.8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C,90%R.H</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3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PET</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2-3.9</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T=25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0.71-1.7</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T=37.8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C,90%R.H</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Nylon 6</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0.61-0.71</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T=23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5.9-9.8</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T=37.8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C,90%R.H</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83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Nylon 6,6</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0.29-0.63</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T=23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0.23-0.34</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T=38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  90%R.H</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3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PU</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dirty="0">
                          <a:ln>
                            <a:noFill/>
                          </a:ln>
                          <a:solidFill>
                            <a:schemeClr val="tx1"/>
                          </a:solidFill>
                          <a:effectLst/>
                          <a:latin typeface="Times New Roman" charset="0"/>
                          <a:ea typeface="MS PGothic" charset="-128"/>
                        </a:rPr>
                        <a:t>78.7</a:t>
                      </a:r>
                      <a:endParaRPr kumimoji="0" lang="en-GB" altLang="it-IT" sz="1800" b="0" i="0" u="none" strike="noStrike" cap="none" normalizeH="0" baseline="0" dirty="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T=25 </a:t>
                      </a:r>
                      <a:r>
                        <a:rPr kumimoji="0" lang="en-GB" altLang="it-IT" sz="1800" b="0" i="0" u="none" strike="noStrike" cap="none" normalizeH="0" baseline="30000">
                          <a:ln>
                            <a:noFill/>
                          </a:ln>
                          <a:solidFill>
                            <a:schemeClr val="tx1"/>
                          </a:solidFill>
                          <a:effectLst/>
                          <a:latin typeface="Times New Roman" charset="0"/>
                          <a:ea typeface="MS PGothic" charset="-128"/>
                        </a:rPr>
                        <a:t>o</a:t>
                      </a:r>
                      <a:r>
                        <a:rPr kumimoji="0" lang="en-GB" altLang="it-IT" sz="1800" b="0" i="0" u="none" strike="noStrike" cap="none" normalizeH="0" baseline="0">
                          <a:ln>
                            <a:noFill/>
                          </a:ln>
                          <a:solidFill>
                            <a:schemeClr val="tx1"/>
                          </a:solidFill>
                          <a:effectLst/>
                          <a:latin typeface="Times New Roman" charset="0"/>
                          <a:ea typeface="MS PGothic" charset="-128"/>
                        </a:rPr>
                        <a:t>C</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0" i="0" u="none" strike="noStrike" cap="none" normalizeH="0" baseline="0">
                          <a:ln>
                            <a:noFill/>
                          </a:ln>
                          <a:solidFill>
                            <a:schemeClr val="tx1"/>
                          </a:solidFill>
                          <a:effectLst/>
                          <a:latin typeface="Times New Roman" charset="0"/>
                          <a:ea typeface="MS PGothic" charset="-128"/>
                        </a:rPr>
                        <a:t>0.94-3.4</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Times New Roman" charset="0"/>
                          <a:ea typeface="MS PGothic" charset="-128"/>
                        </a:rPr>
                        <a:t>T=37 </a:t>
                      </a:r>
                      <a:r>
                        <a:rPr kumimoji="0" lang="en-GB" altLang="it-IT" sz="1800" b="0" i="0" u="none" strike="noStrike" cap="none" normalizeH="0" baseline="30000" dirty="0">
                          <a:ln>
                            <a:noFill/>
                          </a:ln>
                          <a:solidFill>
                            <a:schemeClr val="tx1"/>
                          </a:solidFill>
                          <a:effectLst/>
                          <a:latin typeface="Times New Roman" charset="0"/>
                          <a:ea typeface="MS PGothic" charset="-128"/>
                        </a:rPr>
                        <a:t>o</a:t>
                      </a:r>
                      <a:r>
                        <a:rPr kumimoji="0" lang="it-IT" altLang="it-IT" sz="1800" b="0" i="0" u="none" strike="noStrike" cap="none" normalizeH="0" baseline="0" dirty="0">
                          <a:ln>
                            <a:noFill/>
                          </a:ln>
                          <a:solidFill>
                            <a:schemeClr val="tx1"/>
                          </a:solidFill>
                          <a:effectLst/>
                          <a:latin typeface="Times New Roman" charset="0"/>
                          <a:ea typeface="MS PGothic" charset="-128"/>
                        </a:rPr>
                        <a:t>C,  90%</a:t>
                      </a:r>
                      <a:r>
                        <a:rPr kumimoji="0" lang="en-GB" altLang="it-IT" sz="1800" b="0" i="0" u="none" strike="noStrike" cap="none" normalizeH="0" baseline="0" dirty="0">
                          <a:ln>
                            <a:noFill/>
                          </a:ln>
                          <a:solidFill>
                            <a:schemeClr val="tx1"/>
                          </a:solidFill>
                          <a:effectLst/>
                          <a:latin typeface="Times New Roman" charset="0"/>
                          <a:ea typeface="MS PGothic" charset="-128"/>
                        </a:rPr>
                        <a:t>R.H</a:t>
                      </a:r>
                      <a:endParaRPr kumimoji="0" lang="it-IT" altLang="it-IT" sz="1800" b="0" i="0" u="none" strike="noStrike" cap="none" normalizeH="0" baseline="0" dirty="0">
                        <a:ln>
                          <a:noFill/>
                        </a:ln>
                        <a:solidFill>
                          <a:schemeClr val="tx1"/>
                        </a:solidFill>
                        <a:effectLst/>
                        <a:latin typeface="Arial" charset="0"/>
                        <a:ea typeface="MS PGothic" charset="-128"/>
                      </a:endParaRPr>
                    </a:p>
                  </a:txBody>
                  <a:tcPr marL="90000" marR="90000" marT="46803" marB="468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BC889725-D8D4-3868-74DA-48C43152EA49}"/>
              </a:ext>
            </a:extLst>
          </p:cNvPr>
          <p:cNvSpPr txBox="1"/>
          <p:nvPr/>
        </p:nvSpPr>
        <p:spPr>
          <a:xfrm>
            <a:off x="388441" y="4731670"/>
            <a:ext cx="6941278" cy="1754326"/>
          </a:xfrm>
          <a:prstGeom prst="rect">
            <a:avLst/>
          </a:prstGeom>
          <a:noFill/>
        </p:spPr>
        <p:txBody>
          <a:bodyPr wrap="square" rtlCol="0">
            <a:spAutoFit/>
          </a:bodyPr>
          <a:lstStyle/>
          <a:p>
            <a:r>
              <a:rPr lang="en-GB" dirty="0">
                <a:latin typeface="+mn-lt"/>
                <a:cs typeface="Times New Roman" panose="02020603050405020304" pitchFamily="18" charset="0"/>
              </a:rPr>
              <a:t>Note:</a:t>
            </a:r>
          </a:p>
          <a:p>
            <a:pPr marL="285750" indent="-285750">
              <a:buFont typeface="Arial" panose="020B0604020202020204" pitchFamily="34" charset="0"/>
              <a:buChar char="•"/>
            </a:pPr>
            <a:r>
              <a:rPr lang="en-GB" dirty="0">
                <a:latin typeface="+mn-lt"/>
                <a:cs typeface="Times New Roman" panose="02020603050405020304" pitchFamily="18" charset="0"/>
              </a:rPr>
              <a:t>Time units: day</a:t>
            </a:r>
          </a:p>
          <a:p>
            <a:pPr marL="285750" indent="-285750">
              <a:buFont typeface="Arial" panose="020B0604020202020204" pitchFamily="34" charset="0"/>
              <a:buChar char="•"/>
            </a:pPr>
            <a:r>
              <a:rPr lang="en-GB" dirty="0">
                <a:latin typeface="+mn-lt"/>
                <a:cs typeface="Times New Roman" panose="02020603050405020304" pitchFamily="18" charset="0"/>
              </a:rPr>
              <a:t>Pressure for gas is indicated as cm</a:t>
            </a:r>
            <a:r>
              <a:rPr lang="en-GB" baseline="30000" dirty="0">
                <a:latin typeface="+mn-lt"/>
                <a:cs typeface="Times New Roman" panose="02020603050405020304" pitchFamily="18" charset="0"/>
              </a:rPr>
              <a:t>3</a:t>
            </a:r>
            <a:r>
              <a:rPr lang="en-GB" dirty="0">
                <a:latin typeface="+mn-lt"/>
                <a:cs typeface="Times New Roman" panose="02020603050405020304" pitchFamily="18" charset="0"/>
              </a:rPr>
              <a:t>(STP)</a:t>
            </a:r>
          </a:p>
          <a:p>
            <a:pPr marL="285750" indent="-285750">
              <a:buFont typeface="Arial" panose="020B0604020202020204" pitchFamily="34" charset="0"/>
              <a:buChar char="•"/>
            </a:pPr>
            <a:r>
              <a:rPr lang="en-GB" dirty="0">
                <a:latin typeface="+mn-lt"/>
                <a:cs typeface="Times New Roman" panose="02020603050405020304" pitchFamily="18" charset="0"/>
              </a:rPr>
              <a:t>Pressure for water permeability is not indicated but the </a:t>
            </a:r>
            <a:r>
              <a:rPr lang="en-GB" dirty="0" err="1">
                <a:latin typeface="+mn-lt"/>
                <a:cs typeface="Times New Roman" panose="02020603050405020304" pitchFamily="18" charset="0"/>
              </a:rPr>
              <a:t>the</a:t>
            </a:r>
            <a:r>
              <a:rPr lang="en-GB" dirty="0">
                <a:latin typeface="+mn-lt"/>
                <a:cs typeface="Times New Roman" panose="02020603050405020304" pitchFamily="18" charset="0"/>
              </a:rPr>
              <a:t> external Relative Humidity conditions are reported</a:t>
            </a:r>
          </a:p>
          <a:p>
            <a:pPr marL="285750" indent="-285750">
              <a:buFont typeface="Arial" panose="020B0604020202020204" pitchFamily="34" charset="0"/>
              <a:buChar char="•"/>
            </a:pPr>
            <a:r>
              <a:rPr lang="en-GB" dirty="0">
                <a:latin typeface="+mn-lt"/>
                <a:cs typeface="Times New Roman" panose="02020603050405020304" pitchFamily="18" charset="0"/>
              </a:rPr>
              <a:t>Different [L] units for thickness and surface area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title"/>
          </p:nvPr>
        </p:nvSpPr>
        <p:spPr/>
        <p:txBody>
          <a:bodyPr/>
          <a:lstStyle/>
          <a:p>
            <a:pPr eaLnBrk="1" hangingPunct="1"/>
            <a:r>
              <a:rPr lang="it-IT" altLang="en-US">
                <a:ea typeface="MS PGothic" charset="-128"/>
              </a:rPr>
              <a:t>Permeability</a:t>
            </a:r>
          </a:p>
        </p:txBody>
      </p:sp>
      <p:grpSp>
        <p:nvGrpSpPr>
          <p:cNvPr id="6" name="Group 5">
            <a:extLst>
              <a:ext uri="{FF2B5EF4-FFF2-40B4-BE49-F238E27FC236}">
                <a16:creationId xmlns:a16="http://schemas.microsoft.com/office/drawing/2014/main" id="{ADE48CC3-B6B6-3FE6-F425-03DC2DA5F2B0}"/>
              </a:ext>
            </a:extLst>
          </p:cNvPr>
          <p:cNvGrpSpPr/>
          <p:nvPr/>
        </p:nvGrpSpPr>
        <p:grpSpPr>
          <a:xfrm>
            <a:off x="0" y="922338"/>
            <a:ext cx="8820150" cy="5935662"/>
            <a:chOff x="0" y="922338"/>
            <a:chExt cx="8820150" cy="5935662"/>
          </a:xfrm>
        </p:grpSpPr>
        <p:pic>
          <p:nvPicPr>
            <p:cNvPr id="18434" name="Picture 21"/>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0" y="922338"/>
              <a:ext cx="8820150" cy="59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Line 22"/>
            <p:cNvSpPr>
              <a:spLocks noChangeShapeType="1"/>
            </p:cNvSpPr>
            <p:nvPr/>
          </p:nvSpPr>
          <p:spPr bwMode="auto">
            <a:xfrm>
              <a:off x="5435600" y="3933825"/>
              <a:ext cx="36036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8438" name="Line 23"/>
            <p:cNvSpPr>
              <a:spLocks noChangeShapeType="1"/>
            </p:cNvSpPr>
            <p:nvPr/>
          </p:nvSpPr>
          <p:spPr bwMode="auto">
            <a:xfrm>
              <a:off x="6588125" y="3860800"/>
              <a:ext cx="36036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18439" name="Line 24"/>
            <p:cNvSpPr>
              <a:spLocks noChangeShapeType="1"/>
            </p:cNvSpPr>
            <p:nvPr/>
          </p:nvSpPr>
          <p:spPr bwMode="auto">
            <a:xfrm>
              <a:off x="4787900" y="2924175"/>
              <a:ext cx="576263"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nvGrpSpPr>
            <p:cNvPr id="4" name="Group 3">
              <a:extLst>
                <a:ext uri="{FF2B5EF4-FFF2-40B4-BE49-F238E27FC236}">
                  <a16:creationId xmlns:a16="http://schemas.microsoft.com/office/drawing/2014/main" id="{796AE767-40D6-6B6F-DA7F-127F90827452}"/>
                </a:ext>
              </a:extLst>
            </p:cNvPr>
            <p:cNvGrpSpPr/>
            <p:nvPr/>
          </p:nvGrpSpPr>
          <p:grpSpPr>
            <a:xfrm>
              <a:off x="4802833" y="4149079"/>
              <a:ext cx="853718" cy="491689"/>
              <a:chOff x="4802833" y="4149079"/>
              <a:chExt cx="853718" cy="491689"/>
            </a:xfrm>
          </p:grpSpPr>
          <p:sp>
            <p:nvSpPr>
              <p:cNvPr id="2" name="Oval 1">
                <a:extLst>
                  <a:ext uri="{FF2B5EF4-FFF2-40B4-BE49-F238E27FC236}">
                    <a16:creationId xmlns:a16="http://schemas.microsoft.com/office/drawing/2014/main" id="{AC758137-6F5F-59C0-4157-4B6493EB215A}"/>
                  </a:ext>
                </a:extLst>
              </p:cNvPr>
              <p:cNvSpPr/>
              <p:nvPr/>
            </p:nvSpPr>
            <p:spPr bwMode="auto">
              <a:xfrm>
                <a:off x="4802833" y="4149079"/>
                <a:ext cx="360363" cy="288015"/>
              </a:xfrm>
              <a:prstGeom prst="ellipse">
                <a:avLst/>
              </a:prstGeom>
              <a:noFill/>
              <a:ln w="952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ndParaRPr>
              </a:p>
            </p:txBody>
          </p:sp>
          <p:sp>
            <p:nvSpPr>
              <p:cNvPr id="3" name="TextBox 2">
                <a:extLst>
                  <a:ext uri="{FF2B5EF4-FFF2-40B4-BE49-F238E27FC236}">
                    <a16:creationId xmlns:a16="http://schemas.microsoft.com/office/drawing/2014/main" id="{BD512F04-CBCB-7354-3EF5-EAD0E53F31B2}"/>
                  </a:ext>
                </a:extLst>
              </p:cNvPr>
              <p:cNvSpPr txBox="1"/>
              <p:nvPr/>
            </p:nvSpPr>
            <p:spPr>
              <a:xfrm>
                <a:off x="5085561" y="4302214"/>
                <a:ext cx="570990" cy="338554"/>
              </a:xfrm>
              <a:prstGeom prst="rect">
                <a:avLst/>
              </a:prstGeom>
              <a:noFill/>
            </p:spPr>
            <p:txBody>
              <a:bodyPr wrap="none" rtlCol="0">
                <a:spAutoFit/>
              </a:bodyPr>
              <a:lstStyle/>
              <a:p>
                <a:r>
                  <a:rPr lang="en-GB" sz="1600" b="1" dirty="0">
                    <a:latin typeface="Times New Roman" panose="02020603050405020304" pitchFamily="18" charset="0"/>
                    <a:cs typeface="Times New Roman" panose="02020603050405020304" pitchFamily="18" charset="0"/>
                  </a:rPr>
                  <a:t>PEF</a:t>
                </a:r>
              </a:p>
            </p:txBody>
          </p:sp>
        </p:grpSp>
      </p:grpSp>
      <p:sp>
        <p:nvSpPr>
          <p:cNvPr id="18435" name="Rectangle 2"/>
          <p:cNvSpPr>
            <a:spLocks noGrp="1" noChangeArrowheads="1"/>
          </p:cNvSpPr>
          <p:nvPr>
            <p:ph type="body" idx="1"/>
          </p:nvPr>
        </p:nvSpPr>
        <p:spPr>
          <a:xfrm>
            <a:off x="215900" y="963397"/>
            <a:ext cx="8964612" cy="647700"/>
          </a:xfrm>
        </p:spPr>
        <p:txBody>
          <a:bodyPr/>
          <a:lstStyle/>
          <a:p>
            <a:pPr marL="0" indent="0" eaLnBrk="1" hangingPunct="1">
              <a:lnSpc>
                <a:spcPct val="90000"/>
              </a:lnSpc>
            </a:pPr>
            <a:r>
              <a:rPr lang="it-IT" altLang="en-US" sz="2000" dirty="0" err="1">
                <a:ea typeface="MS PGothic" charset="-128"/>
              </a:rPr>
              <a:t>Permeability</a:t>
            </a:r>
            <a:r>
              <a:rPr lang="it-IT" altLang="en-US" sz="2000" dirty="0">
                <a:ea typeface="MS PGothic" charset="-128"/>
              </a:rPr>
              <a:t> to </a:t>
            </a:r>
            <a:r>
              <a:rPr lang="it-IT" altLang="en-US" sz="2000" dirty="0" err="1">
                <a:ea typeface="MS PGothic" charset="-128"/>
              </a:rPr>
              <a:t>oxygen</a:t>
            </a:r>
            <a:r>
              <a:rPr lang="it-IT" altLang="en-US" sz="2000" dirty="0">
                <a:ea typeface="MS PGothic" charset="-128"/>
              </a:rPr>
              <a:t> and water of some </a:t>
            </a:r>
            <a:r>
              <a:rPr lang="it-IT" altLang="en-US" sz="2000" dirty="0" err="1">
                <a:ea typeface="MS PGothic" charset="-128"/>
              </a:rPr>
              <a:t>polymers</a:t>
            </a:r>
            <a:r>
              <a:rPr lang="it-IT" altLang="en-US" sz="2000" dirty="0">
                <a:ea typeface="MS PGothic" charset="-128"/>
              </a:rPr>
              <a:t> (</a:t>
            </a:r>
            <a:r>
              <a:rPr lang="it-IT" altLang="en-US" sz="2000" dirty="0">
                <a:solidFill>
                  <a:srgbClr val="FF3300"/>
                </a:solidFill>
                <a:ea typeface="MS PGothic" charset="-128"/>
              </a:rPr>
              <a:t>O=</a:t>
            </a:r>
            <a:r>
              <a:rPr lang="it-IT" altLang="en-US" sz="2000" dirty="0" err="1">
                <a:solidFill>
                  <a:srgbClr val="FF3300"/>
                </a:solidFill>
                <a:ea typeface="MS PGothic" charset="-128"/>
              </a:rPr>
              <a:t>oriented</a:t>
            </a:r>
            <a:r>
              <a:rPr lang="it-IT" altLang="en-US" sz="2000" dirty="0">
                <a:ea typeface="MS PGothic" charset="-128"/>
              </a:rPr>
              <a:t>) (note </a:t>
            </a:r>
            <a:r>
              <a:rPr lang="it-IT" altLang="en-US" sz="2000" dirty="0" err="1">
                <a:ea typeface="MS PGothic" charset="-128"/>
              </a:rPr>
              <a:t>units</a:t>
            </a:r>
            <a:r>
              <a:rPr lang="it-IT" altLang="en-US" sz="2000" dirty="0">
                <a:ea typeface="MS PGothic" charset="-128"/>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8598A-DEEE-BAD4-4089-DDEBF5A4487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3242DE9-5AE2-ABF1-24C3-9F1C09180E4A}"/>
              </a:ext>
            </a:extLst>
          </p:cNvPr>
          <p:cNvPicPr>
            <a:picLocks noChangeAspect="1"/>
          </p:cNvPicPr>
          <p:nvPr/>
        </p:nvPicPr>
        <p:blipFill>
          <a:blip r:embed="rId2"/>
          <a:stretch>
            <a:fillRect/>
          </a:stretch>
        </p:blipFill>
        <p:spPr>
          <a:xfrm>
            <a:off x="36790" y="3645024"/>
            <a:ext cx="5125165" cy="3305636"/>
          </a:xfrm>
          <a:prstGeom prst="rect">
            <a:avLst/>
          </a:prstGeom>
        </p:spPr>
      </p:pic>
      <p:sp>
        <p:nvSpPr>
          <p:cNvPr id="18436" name="Rectangle 3">
            <a:extLst>
              <a:ext uri="{FF2B5EF4-FFF2-40B4-BE49-F238E27FC236}">
                <a16:creationId xmlns:a16="http://schemas.microsoft.com/office/drawing/2014/main" id="{ECA24D11-A8E5-5998-5C69-AEDF534C7A11}"/>
              </a:ext>
            </a:extLst>
          </p:cNvPr>
          <p:cNvSpPr>
            <a:spLocks noGrp="1" noChangeArrowheads="1"/>
          </p:cNvSpPr>
          <p:nvPr>
            <p:ph type="title"/>
          </p:nvPr>
        </p:nvSpPr>
        <p:spPr>
          <a:xfrm>
            <a:off x="457200" y="116632"/>
            <a:ext cx="8229600" cy="561975"/>
          </a:xfrm>
        </p:spPr>
        <p:txBody>
          <a:bodyPr/>
          <a:lstStyle/>
          <a:p>
            <a:pPr eaLnBrk="1" hangingPunct="1"/>
            <a:r>
              <a:rPr lang="it-IT" altLang="en-US" dirty="0">
                <a:ea typeface="MS PGothic" charset="-128"/>
              </a:rPr>
              <a:t>PEF: Poly-</a:t>
            </a:r>
            <a:r>
              <a:rPr lang="it-IT" altLang="en-US" dirty="0" err="1">
                <a:ea typeface="MS PGothic" charset="-128"/>
              </a:rPr>
              <a:t>Ethylen</a:t>
            </a:r>
            <a:r>
              <a:rPr lang="it-IT" altLang="en-US" dirty="0">
                <a:ea typeface="MS PGothic" charset="-128"/>
              </a:rPr>
              <a:t>- </a:t>
            </a:r>
            <a:r>
              <a:rPr lang="it-IT" altLang="en-US" dirty="0" err="1">
                <a:ea typeface="MS PGothic" charset="-128"/>
              </a:rPr>
              <a:t>Furanoate</a:t>
            </a:r>
            <a:endParaRPr lang="it-IT" altLang="en-US" dirty="0">
              <a:ea typeface="MS PGothic" charset="-128"/>
            </a:endParaRPr>
          </a:p>
        </p:txBody>
      </p:sp>
      <p:pic>
        <p:nvPicPr>
          <p:cNvPr id="3" name="Picture 2">
            <a:extLst>
              <a:ext uri="{FF2B5EF4-FFF2-40B4-BE49-F238E27FC236}">
                <a16:creationId xmlns:a16="http://schemas.microsoft.com/office/drawing/2014/main" id="{A2CC6716-04F2-0127-9177-DE6FB70D4A87}"/>
              </a:ext>
            </a:extLst>
          </p:cNvPr>
          <p:cNvPicPr>
            <a:picLocks noChangeAspect="1"/>
          </p:cNvPicPr>
          <p:nvPr/>
        </p:nvPicPr>
        <p:blipFill>
          <a:blip r:embed="rId3"/>
          <a:srcRect b="15014"/>
          <a:stretch/>
        </p:blipFill>
        <p:spPr>
          <a:xfrm>
            <a:off x="2771800" y="836712"/>
            <a:ext cx="6749810" cy="3096994"/>
          </a:xfrm>
          <a:prstGeom prst="rect">
            <a:avLst/>
          </a:prstGeom>
        </p:spPr>
      </p:pic>
    </p:spTree>
    <p:extLst>
      <p:ext uri="{BB962C8B-B14F-4D97-AF65-F5344CB8AC3E}">
        <p14:creationId xmlns:p14="http://schemas.microsoft.com/office/powerpoint/2010/main" val="3241880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E5DC6-1B82-4389-AC8C-77E20399634F}"/>
            </a:ext>
          </a:extLst>
        </p:cNvPr>
        <p:cNvGrpSpPr/>
        <p:nvPr/>
      </p:nvGrpSpPr>
      <p:grpSpPr>
        <a:xfrm>
          <a:off x="0" y="0"/>
          <a:ext cx="0" cy="0"/>
          <a:chOff x="0" y="0"/>
          <a:chExt cx="0" cy="0"/>
        </a:xfrm>
      </p:grpSpPr>
      <p:sp>
        <p:nvSpPr>
          <p:cNvPr id="18436" name="Rectangle 3">
            <a:extLst>
              <a:ext uri="{FF2B5EF4-FFF2-40B4-BE49-F238E27FC236}">
                <a16:creationId xmlns:a16="http://schemas.microsoft.com/office/drawing/2014/main" id="{3781173E-3C50-A19B-6801-BF6AC7B910FE}"/>
              </a:ext>
            </a:extLst>
          </p:cNvPr>
          <p:cNvSpPr>
            <a:spLocks noGrp="1" noChangeArrowheads="1"/>
          </p:cNvSpPr>
          <p:nvPr>
            <p:ph type="title"/>
          </p:nvPr>
        </p:nvSpPr>
        <p:spPr/>
        <p:txBody>
          <a:bodyPr/>
          <a:lstStyle/>
          <a:p>
            <a:pPr eaLnBrk="1" hangingPunct="1"/>
            <a:r>
              <a:rPr lang="it-IT" altLang="en-US" dirty="0">
                <a:ea typeface="MS PGothic" charset="-128"/>
              </a:rPr>
              <a:t>PEF: Poly-</a:t>
            </a:r>
            <a:r>
              <a:rPr lang="it-IT" altLang="en-US" dirty="0" err="1">
                <a:ea typeface="MS PGothic" charset="-128"/>
              </a:rPr>
              <a:t>Ethylen</a:t>
            </a:r>
            <a:r>
              <a:rPr lang="it-IT" altLang="en-US" dirty="0">
                <a:ea typeface="MS PGothic" charset="-128"/>
              </a:rPr>
              <a:t>- </a:t>
            </a:r>
            <a:r>
              <a:rPr lang="it-IT" altLang="en-US" dirty="0" err="1">
                <a:ea typeface="MS PGothic" charset="-128"/>
              </a:rPr>
              <a:t>Furanoate</a:t>
            </a:r>
            <a:endParaRPr lang="it-IT" altLang="en-US" dirty="0">
              <a:ea typeface="MS PGothic" charset="-128"/>
            </a:endParaRPr>
          </a:p>
        </p:txBody>
      </p:sp>
      <p:pic>
        <p:nvPicPr>
          <p:cNvPr id="7" name="Picture 6">
            <a:extLst>
              <a:ext uri="{FF2B5EF4-FFF2-40B4-BE49-F238E27FC236}">
                <a16:creationId xmlns:a16="http://schemas.microsoft.com/office/drawing/2014/main" id="{F47C5F3C-CAB1-8FFC-1F61-AB546E81B428}"/>
              </a:ext>
            </a:extLst>
          </p:cNvPr>
          <p:cNvPicPr>
            <a:picLocks noChangeAspect="1"/>
          </p:cNvPicPr>
          <p:nvPr/>
        </p:nvPicPr>
        <p:blipFill>
          <a:blip r:embed="rId2"/>
          <a:stretch>
            <a:fillRect/>
          </a:stretch>
        </p:blipFill>
        <p:spPr>
          <a:xfrm>
            <a:off x="0" y="983729"/>
            <a:ext cx="9144000" cy="4890541"/>
          </a:xfrm>
          <a:prstGeom prst="rect">
            <a:avLst/>
          </a:prstGeom>
        </p:spPr>
      </p:pic>
      <p:sp>
        <p:nvSpPr>
          <p:cNvPr id="8" name="TextBox 7">
            <a:extLst>
              <a:ext uri="{FF2B5EF4-FFF2-40B4-BE49-F238E27FC236}">
                <a16:creationId xmlns:a16="http://schemas.microsoft.com/office/drawing/2014/main" id="{6F533E2B-3A2E-43B5-82BA-2082D47F8C0D}"/>
              </a:ext>
            </a:extLst>
          </p:cNvPr>
          <p:cNvSpPr txBox="1"/>
          <p:nvPr/>
        </p:nvSpPr>
        <p:spPr>
          <a:xfrm>
            <a:off x="1187624" y="5972287"/>
            <a:ext cx="7200800" cy="646331"/>
          </a:xfrm>
          <a:prstGeom prst="rect">
            <a:avLst/>
          </a:prstGeom>
          <a:noFill/>
          <a:ln>
            <a:solidFill>
              <a:schemeClr val="tx1"/>
            </a:solidFill>
          </a:ln>
        </p:spPr>
        <p:txBody>
          <a:bodyPr wrap="square" rtlCol="0">
            <a:spAutoFit/>
          </a:bodyPr>
          <a:lstStyle/>
          <a:p>
            <a:pPr algn="ctr"/>
            <a:r>
              <a:rPr lang="en-GB" dirty="0">
                <a:latin typeface="Times New Roman" panose="02020603050405020304" pitchFamily="18" charset="0"/>
                <a:cs typeface="Times New Roman" panose="02020603050405020304" pitchFamily="18" charset="0"/>
              </a:rPr>
              <a:t>Higher polarity and a stiffer molecular structure promotes higher </a:t>
            </a:r>
            <a:r>
              <a:rPr lang="en-GB" dirty="0" err="1">
                <a:latin typeface="Times New Roman" panose="02020603050405020304" pitchFamily="18" charset="0"/>
                <a:cs typeface="Times New Roman" panose="02020603050405020304" pitchFamily="18" charset="0"/>
              </a:rPr>
              <a:t>Tg</a:t>
            </a:r>
            <a:r>
              <a:rPr lang="en-GB" dirty="0">
                <a:latin typeface="Times New Roman" panose="02020603050405020304" pitchFamily="18" charset="0"/>
                <a:cs typeface="Times New Roman" panose="02020603050405020304" pitchFamily="18" charset="0"/>
              </a:rPr>
              <a:t> and improved barrier properties </a:t>
            </a:r>
          </a:p>
        </p:txBody>
      </p:sp>
    </p:spTree>
    <p:extLst>
      <p:ext uri="{BB962C8B-B14F-4D97-AF65-F5344CB8AC3E}">
        <p14:creationId xmlns:p14="http://schemas.microsoft.com/office/powerpoint/2010/main" val="208416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txBody>
          <a:bodyPr/>
          <a:lstStyle/>
          <a:p>
            <a:r>
              <a:rPr lang="it-IT" altLang="en-US" dirty="0" err="1">
                <a:ea typeface="MS PGothic" charset="-128"/>
              </a:rPr>
              <a:t>Italian</a:t>
            </a:r>
            <a:r>
              <a:rPr lang="it-IT" altLang="en-US" dirty="0">
                <a:ea typeface="MS PGothic" charset="-128"/>
              </a:rPr>
              <a:t> market of packaging </a:t>
            </a:r>
            <a:r>
              <a:rPr lang="it-IT" altLang="en-US" dirty="0" err="1">
                <a:ea typeface="MS PGothic" charset="-128"/>
              </a:rPr>
              <a:t>materials</a:t>
            </a:r>
            <a:r>
              <a:rPr lang="it-IT" altLang="en-US" dirty="0">
                <a:ea typeface="MS PGothic" charset="-128"/>
              </a:rPr>
              <a:t> (tons/1000)</a:t>
            </a:r>
            <a:endParaRPr lang="en-US" altLang="en-US" dirty="0">
              <a:ea typeface="MS PGothic" charset="-128"/>
            </a:endParaRPr>
          </a:p>
        </p:txBody>
      </p:sp>
      <p:grpSp>
        <p:nvGrpSpPr>
          <p:cNvPr id="18" name="Group 17">
            <a:extLst>
              <a:ext uri="{FF2B5EF4-FFF2-40B4-BE49-F238E27FC236}">
                <a16:creationId xmlns:a16="http://schemas.microsoft.com/office/drawing/2014/main" id="{CEE56F3D-FB40-D0F4-D1F3-27D332C3B7B1}"/>
              </a:ext>
            </a:extLst>
          </p:cNvPr>
          <p:cNvGrpSpPr/>
          <p:nvPr/>
        </p:nvGrpSpPr>
        <p:grpSpPr>
          <a:xfrm>
            <a:off x="457200" y="1137689"/>
            <a:ext cx="7807261" cy="5445673"/>
            <a:chOff x="179512" y="1268760"/>
            <a:chExt cx="7807261" cy="5445673"/>
          </a:xfrm>
        </p:grpSpPr>
        <p:pic>
          <p:nvPicPr>
            <p:cNvPr id="2" name="Picture 1">
              <a:extLst>
                <a:ext uri="{FF2B5EF4-FFF2-40B4-BE49-F238E27FC236}">
                  <a16:creationId xmlns:a16="http://schemas.microsoft.com/office/drawing/2014/main" id="{1C6042BC-70E2-0404-28C7-42EABDFDCF12}"/>
                </a:ext>
              </a:extLst>
            </p:cNvPr>
            <p:cNvPicPr>
              <a:picLocks noChangeAspect="1"/>
            </p:cNvPicPr>
            <p:nvPr/>
          </p:nvPicPr>
          <p:blipFill>
            <a:blip r:embed="rId2"/>
            <a:stretch>
              <a:fillRect/>
            </a:stretch>
          </p:blipFill>
          <p:spPr>
            <a:xfrm>
              <a:off x="1115616" y="1268760"/>
              <a:ext cx="6871157" cy="5445673"/>
            </a:xfrm>
            <a:prstGeom prst="rect">
              <a:avLst/>
            </a:prstGeom>
          </p:spPr>
        </p:pic>
        <p:sp>
          <p:nvSpPr>
            <p:cNvPr id="4" name="Arrow: Right 3">
              <a:extLst>
                <a:ext uri="{FF2B5EF4-FFF2-40B4-BE49-F238E27FC236}">
                  <a16:creationId xmlns:a16="http://schemas.microsoft.com/office/drawing/2014/main" id="{BEAE4661-8B2F-B4B7-3B5F-BDA6FD7D2078}"/>
                </a:ext>
              </a:extLst>
            </p:cNvPr>
            <p:cNvSpPr/>
            <p:nvPr/>
          </p:nvSpPr>
          <p:spPr bwMode="auto">
            <a:xfrm>
              <a:off x="179512" y="4518975"/>
              <a:ext cx="720080" cy="360040"/>
            </a:xfrm>
            <a:prstGeom prst="rightArrow">
              <a:avLst/>
            </a:prstGeom>
            <a:solidFill>
              <a:srgbClr val="FF0000"/>
            </a:solidFill>
            <a:ln w="952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ndParaRPr>
            </a:p>
          </p:txBody>
        </p:sp>
        <p:sp>
          <p:nvSpPr>
            <p:cNvPr id="5" name="Arrow: Right 4">
              <a:extLst>
                <a:ext uri="{FF2B5EF4-FFF2-40B4-BE49-F238E27FC236}">
                  <a16:creationId xmlns:a16="http://schemas.microsoft.com/office/drawing/2014/main" id="{18E62B6D-6098-5CDE-AAE7-DFF318E1302D}"/>
                </a:ext>
              </a:extLst>
            </p:cNvPr>
            <p:cNvSpPr/>
            <p:nvPr/>
          </p:nvSpPr>
          <p:spPr bwMode="auto">
            <a:xfrm>
              <a:off x="179512" y="4945059"/>
              <a:ext cx="720080" cy="360040"/>
            </a:xfrm>
            <a:prstGeom prst="rightArrow">
              <a:avLst/>
            </a:prstGeom>
            <a:solidFill>
              <a:srgbClr val="FFFF00"/>
            </a:solidFill>
            <a:ln w="952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endParaRPr>
            </a:p>
          </p:txBody>
        </p:sp>
        <p:sp>
          <p:nvSpPr>
            <p:cNvPr id="6" name="TextBox 5">
              <a:extLst>
                <a:ext uri="{FF2B5EF4-FFF2-40B4-BE49-F238E27FC236}">
                  <a16:creationId xmlns:a16="http://schemas.microsoft.com/office/drawing/2014/main" id="{D5C42122-C551-EB8D-D295-5F9F3BE25570}"/>
                </a:ext>
              </a:extLst>
            </p:cNvPr>
            <p:cNvSpPr txBox="1"/>
            <p:nvPr/>
          </p:nvSpPr>
          <p:spPr>
            <a:xfrm>
              <a:off x="1115616" y="2132856"/>
              <a:ext cx="998483" cy="369332"/>
            </a:xfrm>
            <a:prstGeom prst="rect">
              <a:avLst/>
            </a:prstGeom>
            <a:solidFill>
              <a:schemeClr val="bg1">
                <a:lumMod val="75000"/>
              </a:schemeClr>
            </a:solidFill>
          </p:spPr>
          <p:txBody>
            <a:bodyPr wrap="square" rtlCol="0">
              <a:spAutoFit/>
            </a:bodyPr>
            <a:lstStyle/>
            <a:p>
              <a:r>
                <a:rPr lang="en-GB" dirty="0"/>
                <a:t>Steel</a:t>
              </a:r>
            </a:p>
          </p:txBody>
        </p:sp>
        <p:sp>
          <p:nvSpPr>
            <p:cNvPr id="7" name="TextBox 6">
              <a:extLst>
                <a:ext uri="{FF2B5EF4-FFF2-40B4-BE49-F238E27FC236}">
                  <a16:creationId xmlns:a16="http://schemas.microsoft.com/office/drawing/2014/main" id="{22B00327-9D93-4E09-CD0C-04080CD3A976}"/>
                </a:ext>
              </a:extLst>
            </p:cNvPr>
            <p:cNvSpPr txBox="1"/>
            <p:nvPr/>
          </p:nvSpPr>
          <p:spPr>
            <a:xfrm>
              <a:off x="1157227" y="3096327"/>
              <a:ext cx="1422873" cy="369332"/>
            </a:xfrm>
            <a:prstGeom prst="rect">
              <a:avLst/>
            </a:prstGeom>
            <a:solidFill>
              <a:schemeClr val="bg1">
                <a:lumMod val="75000"/>
              </a:schemeClr>
            </a:solidFill>
          </p:spPr>
          <p:txBody>
            <a:bodyPr wrap="square" rtlCol="0">
              <a:spAutoFit/>
            </a:bodyPr>
            <a:lstStyle/>
            <a:p>
              <a:r>
                <a:rPr lang="en-GB" dirty="0"/>
                <a:t>Cellulose</a:t>
              </a:r>
            </a:p>
          </p:txBody>
        </p:sp>
        <p:sp>
          <p:nvSpPr>
            <p:cNvPr id="8" name="TextBox 7">
              <a:extLst>
                <a:ext uri="{FF2B5EF4-FFF2-40B4-BE49-F238E27FC236}">
                  <a16:creationId xmlns:a16="http://schemas.microsoft.com/office/drawing/2014/main" id="{3F65706E-44EE-E831-008F-9F1580E88F88}"/>
                </a:ext>
              </a:extLst>
            </p:cNvPr>
            <p:cNvSpPr txBox="1"/>
            <p:nvPr/>
          </p:nvSpPr>
          <p:spPr>
            <a:xfrm>
              <a:off x="1115616" y="4048826"/>
              <a:ext cx="1422873" cy="369332"/>
            </a:xfrm>
            <a:prstGeom prst="rect">
              <a:avLst/>
            </a:prstGeom>
            <a:solidFill>
              <a:schemeClr val="bg1">
                <a:lumMod val="75000"/>
              </a:schemeClr>
            </a:solidFill>
          </p:spPr>
          <p:txBody>
            <a:bodyPr wrap="square" rtlCol="0">
              <a:spAutoFit/>
            </a:bodyPr>
            <a:lstStyle/>
            <a:p>
              <a:r>
                <a:rPr lang="en-GB" dirty="0"/>
                <a:t>Wood</a:t>
              </a:r>
            </a:p>
          </p:txBody>
        </p:sp>
        <p:sp>
          <p:nvSpPr>
            <p:cNvPr id="9" name="TextBox 8">
              <a:extLst>
                <a:ext uri="{FF2B5EF4-FFF2-40B4-BE49-F238E27FC236}">
                  <a16:creationId xmlns:a16="http://schemas.microsoft.com/office/drawing/2014/main" id="{04877140-42C3-152A-FB6C-D2BA6824E665}"/>
                </a:ext>
              </a:extLst>
            </p:cNvPr>
            <p:cNvSpPr txBox="1"/>
            <p:nvPr/>
          </p:nvSpPr>
          <p:spPr>
            <a:xfrm>
              <a:off x="1115616" y="4945059"/>
              <a:ext cx="3126742" cy="369332"/>
            </a:xfrm>
            <a:prstGeom prst="rect">
              <a:avLst/>
            </a:prstGeom>
            <a:solidFill>
              <a:schemeClr val="bg1">
                <a:lumMod val="75000"/>
              </a:schemeClr>
            </a:solidFill>
          </p:spPr>
          <p:txBody>
            <a:bodyPr wrap="square" rtlCol="0">
              <a:spAutoFit/>
            </a:bodyPr>
            <a:lstStyle/>
            <a:p>
              <a:r>
                <a:rPr lang="en-GB" dirty="0"/>
                <a:t>Multilayer from converters</a:t>
              </a:r>
            </a:p>
          </p:txBody>
        </p:sp>
        <p:sp>
          <p:nvSpPr>
            <p:cNvPr id="11" name="TextBox 10">
              <a:extLst>
                <a:ext uri="{FF2B5EF4-FFF2-40B4-BE49-F238E27FC236}">
                  <a16:creationId xmlns:a16="http://schemas.microsoft.com/office/drawing/2014/main" id="{BBB7DFF3-05A9-48F2-23F2-A4AD5E14217F}"/>
                </a:ext>
              </a:extLst>
            </p:cNvPr>
            <p:cNvSpPr txBox="1"/>
            <p:nvPr/>
          </p:nvSpPr>
          <p:spPr>
            <a:xfrm>
              <a:off x="1132368" y="5866773"/>
              <a:ext cx="3126742" cy="369332"/>
            </a:xfrm>
            <a:prstGeom prst="rect">
              <a:avLst/>
            </a:prstGeom>
            <a:solidFill>
              <a:schemeClr val="bg1">
                <a:lumMod val="75000"/>
              </a:schemeClr>
            </a:solidFill>
          </p:spPr>
          <p:txBody>
            <a:bodyPr wrap="square" rtlCol="0">
              <a:spAutoFit/>
            </a:bodyPr>
            <a:lstStyle/>
            <a:p>
              <a:r>
                <a:rPr lang="en-GB" dirty="0"/>
                <a:t>Others</a:t>
              </a:r>
            </a:p>
          </p:txBody>
        </p:sp>
        <p:sp>
          <p:nvSpPr>
            <p:cNvPr id="12" name="TextBox 11">
              <a:extLst>
                <a:ext uri="{FF2B5EF4-FFF2-40B4-BE49-F238E27FC236}">
                  <a16:creationId xmlns:a16="http://schemas.microsoft.com/office/drawing/2014/main" id="{8AB82261-DDCA-986D-053A-D6E2E93CBE89}"/>
                </a:ext>
              </a:extLst>
            </p:cNvPr>
            <p:cNvSpPr txBox="1"/>
            <p:nvPr/>
          </p:nvSpPr>
          <p:spPr>
            <a:xfrm>
              <a:off x="1175630" y="5405916"/>
              <a:ext cx="3126742" cy="369332"/>
            </a:xfrm>
            <a:prstGeom prst="rect">
              <a:avLst/>
            </a:prstGeom>
            <a:solidFill>
              <a:schemeClr val="bg1">
                <a:lumMod val="50000"/>
              </a:schemeClr>
            </a:solidFill>
          </p:spPr>
          <p:txBody>
            <a:bodyPr wrap="square" rtlCol="0">
              <a:spAutoFit/>
            </a:bodyPr>
            <a:lstStyle/>
            <a:p>
              <a:r>
                <a:rPr lang="en-GB" dirty="0"/>
                <a:t>Glass</a:t>
              </a:r>
            </a:p>
          </p:txBody>
        </p:sp>
        <p:sp>
          <p:nvSpPr>
            <p:cNvPr id="13" name="TextBox 12">
              <a:extLst>
                <a:ext uri="{FF2B5EF4-FFF2-40B4-BE49-F238E27FC236}">
                  <a16:creationId xmlns:a16="http://schemas.microsoft.com/office/drawing/2014/main" id="{C9FA1124-C733-CE2D-23A8-ECFA8C101837}"/>
                </a:ext>
              </a:extLst>
            </p:cNvPr>
            <p:cNvSpPr txBox="1"/>
            <p:nvPr/>
          </p:nvSpPr>
          <p:spPr>
            <a:xfrm>
              <a:off x="1175630" y="4509683"/>
              <a:ext cx="3126742" cy="369332"/>
            </a:xfrm>
            <a:prstGeom prst="rect">
              <a:avLst/>
            </a:prstGeom>
            <a:solidFill>
              <a:schemeClr val="bg1">
                <a:lumMod val="50000"/>
              </a:schemeClr>
            </a:solidFill>
          </p:spPr>
          <p:txBody>
            <a:bodyPr wrap="square" rtlCol="0">
              <a:spAutoFit/>
            </a:bodyPr>
            <a:lstStyle/>
            <a:p>
              <a:r>
                <a:rPr lang="en-GB" dirty="0"/>
                <a:t>Plastic</a:t>
              </a:r>
            </a:p>
          </p:txBody>
        </p:sp>
        <p:sp>
          <p:nvSpPr>
            <p:cNvPr id="14" name="TextBox 13">
              <a:extLst>
                <a:ext uri="{FF2B5EF4-FFF2-40B4-BE49-F238E27FC236}">
                  <a16:creationId xmlns:a16="http://schemas.microsoft.com/office/drawing/2014/main" id="{DB1A1658-190A-7ADE-7C46-C69635E1CB39}"/>
                </a:ext>
              </a:extLst>
            </p:cNvPr>
            <p:cNvSpPr txBox="1"/>
            <p:nvPr/>
          </p:nvSpPr>
          <p:spPr>
            <a:xfrm>
              <a:off x="1175630" y="3600710"/>
              <a:ext cx="3126742" cy="369332"/>
            </a:xfrm>
            <a:prstGeom prst="rect">
              <a:avLst/>
            </a:prstGeom>
            <a:solidFill>
              <a:schemeClr val="bg1">
                <a:lumMod val="50000"/>
              </a:schemeClr>
            </a:solidFill>
          </p:spPr>
          <p:txBody>
            <a:bodyPr wrap="square" rtlCol="0">
              <a:spAutoFit/>
            </a:bodyPr>
            <a:lstStyle/>
            <a:p>
              <a:r>
                <a:rPr lang="en-GB" dirty="0"/>
                <a:t>Rigid boxes </a:t>
              </a:r>
              <a:r>
                <a:rPr lang="en-GB" dirty="0" err="1"/>
                <a:t>multimaterials</a:t>
              </a:r>
              <a:endParaRPr lang="en-GB" dirty="0"/>
            </a:p>
          </p:txBody>
        </p:sp>
        <p:sp>
          <p:nvSpPr>
            <p:cNvPr id="17" name="TextBox 16">
              <a:extLst>
                <a:ext uri="{FF2B5EF4-FFF2-40B4-BE49-F238E27FC236}">
                  <a16:creationId xmlns:a16="http://schemas.microsoft.com/office/drawing/2014/main" id="{BC4B5CF1-538A-1F3E-AEB3-05F4C2AFA820}"/>
                </a:ext>
              </a:extLst>
            </p:cNvPr>
            <p:cNvSpPr txBox="1"/>
            <p:nvPr/>
          </p:nvSpPr>
          <p:spPr>
            <a:xfrm>
              <a:off x="1178884" y="2617999"/>
              <a:ext cx="3126742" cy="369332"/>
            </a:xfrm>
            <a:prstGeom prst="rect">
              <a:avLst/>
            </a:prstGeom>
            <a:solidFill>
              <a:schemeClr val="bg1">
                <a:lumMod val="50000"/>
              </a:schemeClr>
            </a:solidFill>
          </p:spPr>
          <p:txBody>
            <a:bodyPr wrap="square" rtlCol="0">
              <a:spAutoFit/>
            </a:bodyPr>
            <a:lstStyle/>
            <a:p>
              <a:r>
                <a:rPr lang="en-GB" dirty="0"/>
                <a:t>aluminum</a:t>
              </a:r>
            </a:p>
          </p:txBody>
        </p:sp>
      </p:grpSp>
    </p:spTree>
    <p:extLst>
      <p:ext uri="{BB962C8B-B14F-4D97-AF65-F5344CB8AC3E}">
        <p14:creationId xmlns:p14="http://schemas.microsoft.com/office/powerpoint/2010/main" val="128306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179388" y="981075"/>
            <a:ext cx="8964612" cy="2951163"/>
          </a:xfrm>
        </p:spPr>
        <p:txBody>
          <a:bodyPr/>
          <a:lstStyle/>
          <a:p>
            <a:pPr marL="0" indent="0" eaLnBrk="1" hangingPunct="1">
              <a:lnSpc>
                <a:spcPct val="90000"/>
              </a:lnSpc>
            </a:pPr>
            <a:r>
              <a:rPr lang="en-US" altLang="en-US" sz="1800" dirty="0">
                <a:ea typeface="MS PGothic" charset="-128"/>
              </a:rPr>
              <a:t>In food packaging non-ideal behaviors are ignored and the permeability is anyway calculated for the gas of interest; </a:t>
            </a:r>
            <a:r>
              <a:rPr lang="it-IT" altLang="en-US" sz="1800" dirty="0">
                <a:ea typeface="MS PGothic" charset="-128"/>
              </a:rPr>
              <a:t>O</a:t>
            </a:r>
            <a:r>
              <a:rPr lang="it-IT" altLang="en-US" sz="1800" baseline="-25000" dirty="0">
                <a:ea typeface="MS PGothic" charset="-128"/>
              </a:rPr>
              <a:t>2</a:t>
            </a:r>
            <a:r>
              <a:rPr lang="it-IT" altLang="en-US" sz="1800" dirty="0">
                <a:ea typeface="MS PGothic" charset="-128"/>
              </a:rPr>
              <a:t>, N</a:t>
            </a:r>
            <a:r>
              <a:rPr lang="it-IT" altLang="en-US" sz="1800" baseline="-25000" dirty="0">
                <a:ea typeface="MS PGothic" charset="-128"/>
              </a:rPr>
              <a:t>2</a:t>
            </a:r>
            <a:r>
              <a:rPr lang="it-IT" altLang="en-US" sz="1800" dirty="0">
                <a:ea typeface="MS PGothic" charset="-128"/>
              </a:rPr>
              <a:t>, CO</a:t>
            </a:r>
            <a:r>
              <a:rPr lang="it-IT" altLang="en-US" sz="1800" baseline="-25000" dirty="0">
                <a:ea typeface="MS PGothic" charset="-128"/>
              </a:rPr>
              <a:t>2</a:t>
            </a:r>
            <a:r>
              <a:rPr lang="it-IT" altLang="en-US" sz="1800" dirty="0">
                <a:ea typeface="MS PGothic" charset="-128"/>
              </a:rPr>
              <a:t> ed H</a:t>
            </a:r>
            <a:r>
              <a:rPr lang="it-IT" altLang="en-US" sz="1800" baseline="-25000" dirty="0">
                <a:ea typeface="MS PGothic" charset="-128"/>
              </a:rPr>
              <a:t>2</a:t>
            </a:r>
            <a:r>
              <a:rPr lang="it-IT" altLang="en-US" sz="1800" dirty="0">
                <a:ea typeface="MS PGothic" charset="-128"/>
              </a:rPr>
              <a:t>O</a:t>
            </a:r>
          </a:p>
          <a:p>
            <a:pPr marL="0" indent="0" eaLnBrk="1" hangingPunct="1">
              <a:lnSpc>
                <a:spcPct val="90000"/>
              </a:lnSpc>
            </a:pPr>
            <a:r>
              <a:rPr lang="en-US" altLang="en-US" sz="1800" dirty="0">
                <a:ea typeface="MS PGothic" charset="-128"/>
              </a:rPr>
              <a:t>There is no relationship between </a:t>
            </a:r>
            <a:r>
              <a:rPr lang="en-US" altLang="en-US" sz="1800" u="sng" dirty="0">
                <a:ea typeface="MS PGothic" charset="-128"/>
              </a:rPr>
              <a:t>molecular size and permeability</a:t>
            </a:r>
            <a:r>
              <a:rPr lang="en-US" altLang="en-US" sz="1800" dirty="0">
                <a:ea typeface="MS PGothic" charset="-128"/>
              </a:rPr>
              <a:t>, in fact, in each polymer, the carbon dioxide proves to be more permeable than the other gases although its molecular diameter (3.4 Å) is higher than that of oxygen (3.1 Å) that it is more permeable than Nitrogen (3.0 Å).</a:t>
            </a:r>
          </a:p>
          <a:p>
            <a:pPr marL="0" indent="0" eaLnBrk="1" hangingPunct="1">
              <a:lnSpc>
                <a:spcPct val="90000"/>
              </a:lnSpc>
            </a:pPr>
            <a:r>
              <a:rPr lang="en-US" altLang="en-US" sz="1800" u="sng" dirty="0">
                <a:ea typeface="MS PGothic" charset="-128"/>
              </a:rPr>
              <a:t>Diffusivity coefficient however depends on the penetrant size </a:t>
            </a:r>
          </a:p>
          <a:p>
            <a:pPr marL="0" indent="0" eaLnBrk="1" hangingPunct="1">
              <a:lnSpc>
                <a:spcPct val="90000"/>
              </a:lnSpc>
            </a:pPr>
            <a:r>
              <a:rPr lang="en-US" altLang="en-US" sz="1800" dirty="0">
                <a:ea typeface="MS PGothic" charset="-128"/>
              </a:rPr>
              <a:t>The permeability ratios, called selectivity, are sometimes used to provide an estimate of  the permeability of a gas once that of another is known. However, this is done with a high degree of approximation (rule of thumb!)</a:t>
            </a:r>
          </a:p>
        </p:txBody>
      </p:sp>
      <p:sp>
        <p:nvSpPr>
          <p:cNvPr id="19459" name="Rectangle 68"/>
          <p:cNvSpPr>
            <a:spLocks noGrp="1" noChangeArrowheads="1"/>
          </p:cNvSpPr>
          <p:nvPr>
            <p:ph type="title"/>
          </p:nvPr>
        </p:nvSpPr>
        <p:spPr/>
        <p:txBody>
          <a:bodyPr/>
          <a:lstStyle/>
          <a:p>
            <a:pPr eaLnBrk="1" hangingPunct="1"/>
            <a:r>
              <a:rPr lang="it-IT" altLang="en-US">
                <a:ea typeface="MS PGothic" charset="-128"/>
              </a:rPr>
              <a:t>Permeability</a:t>
            </a:r>
          </a:p>
        </p:txBody>
      </p:sp>
      <p:graphicFrame>
        <p:nvGraphicFramePr>
          <p:cNvPr id="32887" name="Group 119"/>
          <p:cNvGraphicFramePr>
            <a:graphicFrameLocks noGrp="1"/>
          </p:cNvGraphicFramePr>
          <p:nvPr/>
        </p:nvGraphicFramePr>
        <p:xfrm>
          <a:off x="971550" y="3860800"/>
          <a:ext cx="7345363" cy="2808288"/>
        </p:xfrm>
        <a:graphic>
          <a:graphicData uri="http://schemas.openxmlformats.org/drawingml/2006/table">
            <a:tbl>
              <a:tblPr/>
              <a:tblGrid>
                <a:gridCol w="2744788">
                  <a:extLst>
                    <a:ext uri="{9D8B030D-6E8A-4147-A177-3AD203B41FA5}">
                      <a16:colId xmlns:a16="http://schemas.microsoft.com/office/drawing/2014/main" val="20000"/>
                    </a:ext>
                  </a:extLst>
                </a:gridCol>
                <a:gridCol w="1558925">
                  <a:extLst>
                    <a:ext uri="{9D8B030D-6E8A-4147-A177-3AD203B41FA5}">
                      <a16:colId xmlns:a16="http://schemas.microsoft.com/office/drawing/2014/main" val="20001"/>
                    </a:ext>
                  </a:extLst>
                </a:gridCol>
                <a:gridCol w="1558925">
                  <a:extLst>
                    <a:ext uri="{9D8B030D-6E8A-4147-A177-3AD203B41FA5}">
                      <a16:colId xmlns:a16="http://schemas.microsoft.com/office/drawing/2014/main" val="20002"/>
                    </a:ext>
                  </a:extLst>
                </a:gridCol>
                <a:gridCol w="1482725">
                  <a:extLst>
                    <a:ext uri="{9D8B030D-6E8A-4147-A177-3AD203B41FA5}">
                      <a16:colId xmlns:a16="http://schemas.microsoft.com/office/drawing/2014/main" val="20003"/>
                    </a:ext>
                  </a:extLst>
                </a:gridCol>
              </a:tblGrid>
              <a:tr h="6032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a:ln>
                            <a:noFill/>
                          </a:ln>
                          <a:solidFill>
                            <a:schemeClr val="tx1"/>
                          </a:solidFill>
                          <a:effectLst/>
                          <a:latin typeface="Times New Roman" charset="0"/>
                          <a:ea typeface="MS PGothic" charset="-128"/>
                        </a:rPr>
                        <a:t>Materiale</a:t>
                      </a:r>
                      <a:endParaRPr kumimoji="0" lang="it-IT" altLang="it-IT" sz="1800" b="0" i="0" u="none" strike="noStrike" cap="none" normalizeH="0" baseline="0">
                        <a:ln>
                          <a:noFill/>
                        </a:ln>
                        <a:solidFill>
                          <a:schemeClr val="tx1"/>
                        </a:solidFill>
                        <a:effectLst/>
                        <a:latin typeface="Arial" charset="0"/>
                        <a:ea typeface="MS PGothic" charset="-128"/>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a:ln>
                            <a:noFill/>
                          </a:ln>
                          <a:solidFill>
                            <a:schemeClr val="tx1"/>
                          </a:solidFill>
                          <a:effectLst/>
                          <a:latin typeface="Times New Roman" charset="0"/>
                          <a:ea typeface="MS PGothic" charset="-128"/>
                        </a:rPr>
                        <a:t>O</a:t>
                      </a:r>
                      <a:r>
                        <a:rPr kumimoji="0" lang="it-IT" altLang="it-IT" sz="1800" b="1" i="0" u="none" strike="noStrike" cap="none" normalizeH="0" baseline="-30000">
                          <a:ln>
                            <a:noFill/>
                          </a:ln>
                          <a:solidFill>
                            <a:schemeClr val="tx1"/>
                          </a:solidFill>
                          <a:effectLst/>
                          <a:latin typeface="Times New Roman" charset="0"/>
                          <a:ea typeface="MS PGothic" charset="-128"/>
                        </a:rPr>
                        <a:t>2</a:t>
                      </a:r>
                      <a:r>
                        <a:rPr kumimoji="0" lang="it-IT" altLang="it-IT" sz="1800" b="1" i="0" u="none" strike="noStrike" cap="none" normalizeH="0" baseline="0">
                          <a:ln>
                            <a:noFill/>
                          </a:ln>
                          <a:solidFill>
                            <a:schemeClr val="tx1"/>
                          </a:solidFill>
                          <a:effectLst/>
                          <a:latin typeface="Times New Roman" charset="0"/>
                          <a:ea typeface="MS PGothic" charset="-128"/>
                        </a:rPr>
                        <a:t>/N</a:t>
                      </a:r>
                      <a:r>
                        <a:rPr kumimoji="0" lang="it-IT" altLang="it-IT" sz="1800" b="1" i="0" u="none" strike="noStrike" cap="none" normalizeH="0" baseline="-30000">
                          <a:ln>
                            <a:noFill/>
                          </a:ln>
                          <a:solidFill>
                            <a:schemeClr val="tx1"/>
                          </a:solidFill>
                          <a:effectLst/>
                          <a:latin typeface="Times New Roman" charset="0"/>
                          <a:ea typeface="MS PGothic" charset="-128"/>
                        </a:rPr>
                        <a:t>2</a:t>
                      </a:r>
                      <a:endParaRPr kumimoji="0" lang="it-IT" altLang="it-IT" sz="1800" b="0" i="0" u="none" strike="noStrike" cap="none" normalizeH="0" baseline="0">
                        <a:ln>
                          <a:noFill/>
                        </a:ln>
                        <a:solidFill>
                          <a:schemeClr val="tx1"/>
                        </a:solidFill>
                        <a:effectLst/>
                        <a:latin typeface="Arial" charset="0"/>
                        <a:ea typeface="MS PGothic" charset="-128"/>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1" i="0" u="none" strike="noStrike" cap="none" normalizeH="0" baseline="0">
                          <a:ln>
                            <a:noFill/>
                          </a:ln>
                          <a:solidFill>
                            <a:schemeClr val="tx1"/>
                          </a:solidFill>
                          <a:effectLst/>
                          <a:latin typeface="Times New Roman" charset="0"/>
                          <a:ea typeface="MS PGothic" charset="-128"/>
                        </a:rPr>
                        <a:t>CO</a:t>
                      </a:r>
                      <a:r>
                        <a:rPr kumimoji="0" lang="en-GB" altLang="it-IT" sz="1800" b="1" i="0" u="none" strike="noStrike" cap="none" normalizeH="0" baseline="-30000">
                          <a:ln>
                            <a:noFill/>
                          </a:ln>
                          <a:solidFill>
                            <a:schemeClr val="tx1"/>
                          </a:solidFill>
                          <a:effectLst/>
                          <a:latin typeface="Times New Roman" charset="0"/>
                          <a:ea typeface="MS PGothic" charset="-128"/>
                        </a:rPr>
                        <a:t>2</a:t>
                      </a:r>
                      <a:r>
                        <a:rPr kumimoji="0" lang="en-GB" altLang="it-IT" sz="1800" b="1" i="0" u="none" strike="noStrike" cap="none" normalizeH="0" baseline="0">
                          <a:ln>
                            <a:noFill/>
                          </a:ln>
                          <a:solidFill>
                            <a:schemeClr val="tx1"/>
                          </a:solidFill>
                          <a:effectLst/>
                          <a:latin typeface="Times New Roman" charset="0"/>
                          <a:ea typeface="MS PGothic" charset="-128"/>
                        </a:rPr>
                        <a:t>/N</a:t>
                      </a:r>
                      <a:r>
                        <a:rPr kumimoji="0" lang="en-GB" altLang="it-IT" sz="1800" b="1" i="0" u="none" strike="noStrike" cap="none" normalizeH="0" baseline="-30000">
                          <a:ln>
                            <a:noFill/>
                          </a:ln>
                          <a:solidFill>
                            <a:schemeClr val="tx1"/>
                          </a:solidFill>
                          <a:effectLst/>
                          <a:latin typeface="Times New Roman" charset="0"/>
                          <a:ea typeface="MS PGothic" charset="-128"/>
                        </a:rPr>
                        <a:t>2</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it-IT" sz="1800" b="1" i="0" u="none" strike="noStrike" cap="none" normalizeH="0" baseline="0">
                          <a:ln>
                            <a:noFill/>
                          </a:ln>
                          <a:solidFill>
                            <a:schemeClr val="tx1"/>
                          </a:solidFill>
                          <a:effectLst/>
                          <a:latin typeface="Times New Roman" charset="0"/>
                          <a:ea typeface="MS PGothic" charset="-128"/>
                        </a:rPr>
                        <a:t>CO</a:t>
                      </a:r>
                      <a:r>
                        <a:rPr kumimoji="0" lang="en-GB" altLang="it-IT" sz="1800" b="1" i="0" u="none" strike="noStrike" cap="none" normalizeH="0" baseline="-30000">
                          <a:ln>
                            <a:noFill/>
                          </a:ln>
                          <a:solidFill>
                            <a:schemeClr val="tx1"/>
                          </a:solidFill>
                          <a:effectLst/>
                          <a:latin typeface="Times New Roman" charset="0"/>
                          <a:ea typeface="MS PGothic" charset="-128"/>
                        </a:rPr>
                        <a:t>2</a:t>
                      </a:r>
                      <a:r>
                        <a:rPr kumimoji="0" lang="en-GB" altLang="it-IT" sz="1800" b="1" i="0" u="none" strike="noStrike" cap="none" normalizeH="0" baseline="0">
                          <a:ln>
                            <a:noFill/>
                          </a:ln>
                          <a:solidFill>
                            <a:schemeClr val="tx1"/>
                          </a:solidFill>
                          <a:effectLst/>
                          <a:latin typeface="Times New Roman" charset="0"/>
                          <a:ea typeface="MS PGothic" charset="-128"/>
                        </a:rPr>
                        <a:t>/O</a:t>
                      </a:r>
                      <a:r>
                        <a:rPr kumimoji="0" lang="en-GB" altLang="it-IT" sz="1800" b="1" i="0" u="none" strike="noStrike" cap="none" normalizeH="0" baseline="-30000">
                          <a:ln>
                            <a:noFill/>
                          </a:ln>
                          <a:solidFill>
                            <a:schemeClr val="tx1"/>
                          </a:solidFill>
                          <a:effectLst/>
                          <a:latin typeface="Times New Roman" charset="0"/>
                          <a:ea typeface="MS PGothic" charset="-128"/>
                        </a:rPr>
                        <a:t>2</a:t>
                      </a:r>
                      <a:endParaRPr kumimoji="0" lang="en-GB" altLang="it-IT" sz="1800" b="0" i="0" u="none" strike="noStrike" cap="none" normalizeH="0" baseline="0">
                        <a:ln>
                          <a:noFill/>
                        </a:ln>
                        <a:solidFill>
                          <a:schemeClr val="tx1"/>
                        </a:solidFill>
                        <a:effectLst/>
                        <a:latin typeface="Arial" charset="0"/>
                        <a:ea typeface="MS PGothic" charset="-128"/>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050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PET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PA</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PVC (not plasticized)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LDPE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HDPE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PS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PP (oriented)</a:t>
                      </a:r>
                      <a:endParaRPr kumimoji="0" lang="it-IT" altLang="it-IT" sz="1800" b="0" i="0" u="none" strike="noStrike" cap="none" normalizeH="0" baseline="0">
                        <a:ln>
                          <a:noFill/>
                        </a:ln>
                        <a:solidFill>
                          <a:schemeClr val="tx1"/>
                        </a:solidFill>
                        <a:effectLst/>
                        <a:latin typeface="Arial" charset="0"/>
                        <a:ea typeface="MS PGothic" charset="-128"/>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3.8</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2.9</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3.9</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3.8</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4.6</a:t>
                      </a:r>
                      <a:endParaRPr kumimoji="0" lang="it-IT" altLang="it-IT" sz="1800" b="0" i="0" u="none" strike="noStrike" cap="none" normalizeH="0" baseline="0">
                        <a:ln>
                          <a:noFill/>
                        </a:ln>
                        <a:solidFill>
                          <a:schemeClr val="tx1"/>
                        </a:solidFill>
                        <a:effectLst/>
                        <a:latin typeface="Arial" charset="0"/>
                        <a:ea typeface="MS PGothic" charset="-128"/>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31</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16</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25</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30</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12</a:t>
                      </a:r>
                      <a:endParaRPr kumimoji="0" lang="it-IT" altLang="it-IT" sz="1800" b="0" i="0" u="none" strike="noStrike" cap="none" normalizeH="0" baseline="0">
                        <a:ln>
                          <a:noFill/>
                        </a:ln>
                        <a:solidFill>
                          <a:schemeClr val="tx1"/>
                        </a:solidFill>
                        <a:effectLst/>
                        <a:latin typeface="Arial" charset="0"/>
                        <a:ea typeface="MS PGothic" charset="-128"/>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14.2</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8.3</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6.5</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3.3</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Times New Roman" charset="0"/>
                          <a:ea typeface="MS PGothic" charset="-128"/>
                        </a:rPr>
                        <a:t>2.7</a:t>
                      </a:r>
                      <a:endParaRPr kumimoji="0" lang="it-IT" altLang="it-IT" sz="1800" b="0" i="0" u="none" strike="noStrike" cap="none" normalizeH="0" baseline="0">
                        <a:ln>
                          <a:noFill/>
                        </a:ln>
                        <a:solidFill>
                          <a:schemeClr val="tx1"/>
                        </a:solidFill>
                        <a:effectLst/>
                        <a:latin typeface="Arial" charset="0"/>
                        <a:ea typeface="MS PGothic" charset="-128"/>
                      </a:endParaRPr>
                    </a:p>
                  </a:txBody>
                  <a:tcPr marL="90000" marR="90000" marT="46800" marB="46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2888" name="Picture 120" descr="t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856038"/>
            <a:ext cx="8785225"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89" name="Oval 121"/>
          <p:cNvSpPr>
            <a:spLocks noChangeArrowheads="1"/>
          </p:cNvSpPr>
          <p:nvPr/>
        </p:nvSpPr>
        <p:spPr bwMode="auto">
          <a:xfrm>
            <a:off x="1763713" y="6021388"/>
            <a:ext cx="288925"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2890" name="Oval 122"/>
          <p:cNvSpPr>
            <a:spLocks noChangeArrowheads="1"/>
          </p:cNvSpPr>
          <p:nvPr/>
        </p:nvSpPr>
        <p:spPr bwMode="auto">
          <a:xfrm>
            <a:off x="3635375" y="6021388"/>
            <a:ext cx="360363"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2892" name="Rectangle 124"/>
          <p:cNvSpPr>
            <a:spLocks noChangeArrowheads="1"/>
          </p:cNvSpPr>
          <p:nvPr/>
        </p:nvSpPr>
        <p:spPr bwMode="auto">
          <a:xfrm>
            <a:off x="1692275" y="5876925"/>
            <a:ext cx="576263" cy="215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2893" name="Rectangle 125"/>
          <p:cNvSpPr>
            <a:spLocks noChangeArrowheads="1"/>
          </p:cNvSpPr>
          <p:nvPr/>
        </p:nvSpPr>
        <p:spPr bwMode="auto">
          <a:xfrm>
            <a:off x="3635375" y="5876925"/>
            <a:ext cx="576263" cy="2159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888"/>
                                        </p:tgtEl>
                                        <p:attrNameLst>
                                          <p:attrName>style.visibility</p:attrName>
                                        </p:attrNameLst>
                                      </p:cBhvr>
                                      <p:to>
                                        <p:strVal val="visible"/>
                                      </p:to>
                                    </p:set>
                                    <p:anim calcmode="lin" valueType="num">
                                      <p:cBhvr additive="base">
                                        <p:cTn id="7" dur="500" fill="hold"/>
                                        <p:tgtEl>
                                          <p:spTgt spid="32888"/>
                                        </p:tgtEl>
                                        <p:attrNameLst>
                                          <p:attrName>ppt_x</p:attrName>
                                        </p:attrNameLst>
                                      </p:cBhvr>
                                      <p:tavLst>
                                        <p:tav tm="0">
                                          <p:val>
                                            <p:strVal val="#ppt_x"/>
                                          </p:val>
                                        </p:tav>
                                        <p:tav tm="100000">
                                          <p:val>
                                            <p:strVal val="#ppt_x"/>
                                          </p:val>
                                        </p:tav>
                                      </p:tavLst>
                                    </p:anim>
                                    <p:anim calcmode="lin" valueType="num">
                                      <p:cBhvr additive="base">
                                        <p:cTn id="8" dur="500" fill="hold"/>
                                        <p:tgtEl>
                                          <p:spTgt spid="3288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892"/>
                                        </p:tgtEl>
                                        <p:attrNameLst>
                                          <p:attrName>style.visibility</p:attrName>
                                        </p:attrNameLst>
                                      </p:cBhvr>
                                      <p:to>
                                        <p:strVal val="visible"/>
                                      </p:to>
                                    </p:set>
                                    <p:anim calcmode="lin" valueType="num">
                                      <p:cBhvr additive="base">
                                        <p:cTn id="11" dur="500" fill="hold"/>
                                        <p:tgtEl>
                                          <p:spTgt spid="32892"/>
                                        </p:tgtEl>
                                        <p:attrNameLst>
                                          <p:attrName>ppt_x</p:attrName>
                                        </p:attrNameLst>
                                      </p:cBhvr>
                                      <p:tavLst>
                                        <p:tav tm="0">
                                          <p:val>
                                            <p:strVal val="#ppt_x"/>
                                          </p:val>
                                        </p:tav>
                                        <p:tav tm="100000">
                                          <p:val>
                                            <p:strVal val="#ppt_x"/>
                                          </p:val>
                                        </p:tav>
                                      </p:tavLst>
                                    </p:anim>
                                    <p:anim calcmode="lin" valueType="num">
                                      <p:cBhvr additive="base">
                                        <p:cTn id="12" dur="500" fill="hold"/>
                                        <p:tgtEl>
                                          <p:spTgt spid="3289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893"/>
                                        </p:tgtEl>
                                        <p:attrNameLst>
                                          <p:attrName>style.visibility</p:attrName>
                                        </p:attrNameLst>
                                      </p:cBhvr>
                                      <p:to>
                                        <p:strVal val="visible"/>
                                      </p:to>
                                    </p:set>
                                    <p:anim calcmode="lin" valueType="num">
                                      <p:cBhvr additive="base">
                                        <p:cTn id="15" dur="500" fill="hold"/>
                                        <p:tgtEl>
                                          <p:spTgt spid="32893"/>
                                        </p:tgtEl>
                                        <p:attrNameLst>
                                          <p:attrName>ppt_x</p:attrName>
                                        </p:attrNameLst>
                                      </p:cBhvr>
                                      <p:tavLst>
                                        <p:tav tm="0">
                                          <p:val>
                                            <p:strVal val="#ppt_x"/>
                                          </p:val>
                                        </p:tav>
                                        <p:tav tm="100000">
                                          <p:val>
                                            <p:strVal val="#ppt_x"/>
                                          </p:val>
                                        </p:tav>
                                      </p:tavLst>
                                    </p:anim>
                                    <p:anim calcmode="lin" valueType="num">
                                      <p:cBhvr additive="base">
                                        <p:cTn id="16" dur="500" fill="hold"/>
                                        <p:tgtEl>
                                          <p:spTgt spid="3289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2889"/>
                                        </p:tgtEl>
                                        <p:attrNameLst>
                                          <p:attrName>style.visibility</p:attrName>
                                        </p:attrNameLst>
                                      </p:cBhvr>
                                      <p:to>
                                        <p:strVal val="visible"/>
                                      </p:to>
                                    </p:set>
                                    <p:animEffect transition="in" filter="blinds(horizontal)">
                                      <p:cBhvr>
                                        <p:cTn id="21" dur="500"/>
                                        <p:tgtEl>
                                          <p:spTgt spid="3288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2890"/>
                                        </p:tgtEl>
                                        <p:attrNameLst>
                                          <p:attrName>style.visibility</p:attrName>
                                        </p:attrNameLst>
                                      </p:cBhvr>
                                      <p:to>
                                        <p:strVal val="visible"/>
                                      </p:to>
                                    </p:set>
                                    <p:animEffect transition="in" filter="blinds(horizontal)">
                                      <p:cBhvr>
                                        <p:cTn id="24" dur="500"/>
                                        <p:tgtEl>
                                          <p:spTgt spid="32890"/>
                                        </p:tgtEl>
                                      </p:cBhvr>
                                    </p:animEffect>
                                  </p:childTnLst>
                                </p:cTn>
                              </p:par>
                              <p:par>
                                <p:cTn id="25" presetID="4" presetClass="exit" presetSubtype="16" fill="hold" grpId="1" nodeType="withEffect">
                                  <p:stCondLst>
                                    <p:cond delay="0"/>
                                  </p:stCondLst>
                                  <p:childTnLst>
                                    <p:animEffect transition="out" filter="box(in)">
                                      <p:cBhvr>
                                        <p:cTn id="26" dur="500"/>
                                        <p:tgtEl>
                                          <p:spTgt spid="32893"/>
                                        </p:tgtEl>
                                      </p:cBhvr>
                                    </p:animEffect>
                                    <p:set>
                                      <p:cBhvr>
                                        <p:cTn id="27" dur="1" fill="hold">
                                          <p:stCondLst>
                                            <p:cond delay="499"/>
                                          </p:stCondLst>
                                        </p:cTn>
                                        <p:tgtEl>
                                          <p:spTgt spid="32893"/>
                                        </p:tgtEl>
                                        <p:attrNameLst>
                                          <p:attrName>style.visibility</p:attrName>
                                        </p:attrNameLst>
                                      </p:cBhvr>
                                      <p:to>
                                        <p:strVal val="hidden"/>
                                      </p:to>
                                    </p:set>
                                  </p:childTnLst>
                                </p:cTn>
                              </p:par>
                              <p:par>
                                <p:cTn id="28" presetID="4" presetClass="exit" presetSubtype="16" fill="hold" grpId="1" nodeType="withEffect">
                                  <p:stCondLst>
                                    <p:cond delay="0"/>
                                  </p:stCondLst>
                                  <p:childTnLst>
                                    <p:animEffect transition="out" filter="box(in)">
                                      <p:cBhvr>
                                        <p:cTn id="29" dur="500"/>
                                        <p:tgtEl>
                                          <p:spTgt spid="32892"/>
                                        </p:tgtEl>
                                      </p:cBhvr>
                                    </p:animEffect>
                                    <p:set>
                                      <p:cBhvr>
                                        <p:cTn id="30" dur="1" fill="hold">
                                          <p:stCondLst>
                                            <p:cond delay="499"/>
                                          </p:stCondLst>
                                        </p:cTn>
                                        <p:tgtEl>
                                          <p:spTgt spid="328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89" grpId="0" animBg="1"/>
      <p:bldP spid="32890" grpId="0" animBg="1"/>
      <p:bldP spid="32892" grpId="0" animBg="1"/>
      <p:bldP spid="32892" grpId="1" animBg="1"/>
      <p:bldP spid="32893" grpId="0" animBg="1"/>
      <p:bldP spid="3289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it-IT" altLang="en-US">
                <a:ea typeface="MS PGothic" charset="-128"/>
              </a:rPr>
              <a:t>Effect of polymer chemistry</a:t>
            </a:r>
          </a:p>
        </p:txBody>
      </p:sp>
      <p:sp>
        <p:nvSpPr>
          <p:cNvPr id="20483" name="Rectangle 3"/>
          <p:cNvSpPr>
            <a:spLocks noGrp="1" noChangeArrowheads="1"/>
          </p:cNvSpPr>
          <p:nvPr>
            <p:ph type="body" idx="1"/>
          </p:nvPr>
        </p:nvSpPr>
        <p:spPr>
          <a:xfrm>
            <a:off x="250825" y="908050"/>
            <a:ext cx="8785225" cy="4525963"/>
          </a:xfrm>
        </p:spPr>
        <p:txBody>
          <a:bodyPr/>
          <a:lstStyle/>
          <a:p>
            <a:pPr eaLnBrk="1" hangingPunct="1"/>
            <a:r>
              <a:rPr lang="en-US" altLang="en-US">
                <a:ea typeface="MS PGothic" charset="-128"/>
              </a:rPr>
              <a:t>The effect of the presence of functional groups along the chain of vinyl polymes is remarkable, being able to vary the permeability of 5 orders of magnitude. This wide range of permeability values is typical of t the materials used for food packaging</a:t>
            </a:r>
            <a:r>
              <a:rPr lang="it-IT" altLang="en-US">
                <a:ea typeface="MS PGothic" charset="-128"/>
              </a:rPr>
              <a:t>. </a:t>
            </a:r>
          </a:p>
          <a:p>
            <a:pPr eaLnBrk="1" hangingPunct="1"/>
            <a:r>
              <a:rPr lang="en-US" altLang="en-US">
                <a:ea typeface="MS PGothic" charset="-128"/>
              </a:rPr>
              <a:t>Polar and hydrophilic substituents, in general, reduce the permeability to gases and increase that to water vapor</a:t>
            </a:r>
            <a:endParaRPr lang="it-IT" altLang="en-US">
              <a:ea typeface="MS PGothic" charset="-128"/>
            </a:endParaRPr>
          </a:p>
        </p:txBody>
      </p:sp>
      <p:graphicFrame>
        <p:nvGraphicFramePr>
          <p:cNvPr id="37919" name="Group 31"/>
          <p:cNvGraphicFramePr>
            <a:graphicFrameLocks noGrp="1"/>
          </p:cNvGraphicFramePr>
          <p:nvPr/>
        </p:nvGraphicFramePr>
        <p:xfrm>
          <a:off x="1979613" y="3582988"/>
          <a:ext cx="5256212" cy="3276601"/>
        </p:xfrm>
        <a:graphic>
          <a:graphicData uri="http://schemas.openxmlformats.org/drawingml/2006/table">
            <a:tbl>
              <a:tblPr/>
              <a:tblGrid>
                <a:gridCol w="2581275">
                  <a:extLst>
                    <a:ext uri="{9D8B030D-6E8A-4147-A177-3AD203B41FA5}">
                      <a16:colId xmlns:a16="http://schemas.microsoft.com/office/drawing/2014/main" val="20000"/>
                    </a:ext>
                  </a:extLst>
                </a:gridCol>
                <a:gridCol w="2674937">
                  <a:extLst>
                    <a:ext uri="{9D8B030D-6E8A-4147-A177-3AD203B41FA5}">
                      <a16:colId xmlns:a16="http://schemas.microsoft.com/office/drawing/2014/main" val="20001"/>
                    </a:ext>
                  </a:extLst>
                </a:gridCol>
              </a:tblGrid>
              <a:tr h="744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a:ln>
                            <a:noFill/>
                          </a:ln>
                          <a:solidFill>
                            <a:schemeClr val="tx1"/>
                          </a:solidFill>
                          <a:effectLst/>
                          <a:latin typeface="Times New Roman" charset="0"/>
                          <a:ea typeface="MS PGothic" charset="-128"/>
                        </a:rPr>
                        <a:t>Substituent in vinyl polymers</a:t>
                      </a:r>
                      <a:endParaRPr kumimoji="0" lang="it-IT" altLang="it-IT" sz="2000" b="0" i="0" u="none" strike="noStrike" cap="none" normalizeH="0" baseline="0">
                        <a:ln>
                          <a:noFill/>
                        </a:ln>
                        <a:solidFill>
                          <a:schemeClr val="tx1"/>
                        </a:solidFill>
                        <a:effectLst/>
                        <a:latin typeface="Arial" charset="0"/>
                        <a:ea typeface="MS PGothic" charset="-128"/>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a:ln>
                            <a:noFill/>
                          </a:ln>
                          <a:solidFill>
                            <a:schemeClr val="tx1"/>
                          </a:solidFill>
                          <a:effectLst/>
                          <a:latin typeface="Times New Roman" charset="0"/>
                          <a:ea typeface="MS PGothic" charset="-128"/>
                        </a:rPr>
                        <a:t>Permeability  to O</a:t>
                      </a:r>
                      <a:r>
                        <a:rPr kumimoji="0" lang="it-IT" altLang="it-IT" sz="2000" b="1" i="0" u="none" strike="noStrike" cap="none" normalizeH="0" baseline="-30000">
                          <a:ln>
                            <a:noFill/>
                          </a:ln>
                          <a:solidFill>
                            <a:schemeClr val="tx1"/>
                          </a:solidFill>
                          <a:effectLst/>
                          <a:latin typeface="Times New Roman" charset="0"/>
                          <a:ea typeface="MS PGothic" charset="-128"/>
                        </a:rPr>
                        <a:t>2 </a:t>
                      </a:r>
                      <a:r>
                        <a:rPr kumimoji="0" lang="it-IT" altLang="it-IT" sz="2000" b="1" i="0" u="none" strike="noStrike" cap="none" normalizeH="0" baseline="0">
                          <a:ln>
                            <a:noFill/>
                          </a:ln>
                          <a:solidFill>
                            <a:schemeClr val="tx1"/>
                          </a:solidFill>
                          <a:effectLst/>
                          <a:latin typeface="Times New Roman" charset="0"/>
                          <a:ea typeface="MS PGothic" charset="-128"/>
                        </a:rPr>
                        <a:t>(normalized values)</a:t>
                      </a:r>
                      <a:endParaRPr kumimoji="0" lang="it-IT" altLang="it-IT" sz="2000" b="0" i="0" u="none" strike="noStrike" cap="none" normalizeH="0" baseline="0">
                        <a:ln>
                          <a:noFill/>
                        </a:ln>
                        <a:solidFill>
                          <a:schemeClr val="tx1"/>
                        </a:solidFill>
                        <a:effectLst/>
                        <a:latin typeface="Arial" charset="0"/>
                        <a:ea typeface="MS PGothic" charset="-128"/>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320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-OH</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-CN</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-Cl</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-F</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-Acrylic</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-CH</a:t>
                      </a:r>
                      <a:r>
                        <a:rPr kumimoji="0" lang="it-IT" altLang="it-IT" sz="2000" b="0" i="0" u="none" strike="noStrike" cap="none" normalizeH="0" baseline="-25000">
                          <a:ln>
                            <a:noFill/>
                          </a:ln>
                          <a:solidFill>
                            <a:schemeClr val="tx1"/>
                          </a:solidFill>
                          <a:effectLst/>
                          <a:latin typeface="Times New Roman" charset="0"/>
                          <a:ea typeface="MS PGothic" charset="-128"/>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-phenol</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-H</a:t>
                      </a:r>
                      <a:endParaRPr kumimoji="0" lang="it-IT" altLang="it-IT" sz="2000" b="0" i="0" u="none" strike="noStrike" cap="none" normalizeH="0" baseline="0">
                        <a:ln>
                          <a:noFill/>
                        </a:ln>
                        <a:solidFill>
                          <a:schemeClr val="tx1"/>
                        </a:solidFill>
                        <a:effectLst/>
                        <a:latin typeface="Arial" charset="0"/>
                        <a:ea typeface="MS PGothic" charset="-128"/>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800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1500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1700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150000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420000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latin typeface="Times New Roman" charset="0"/>
                          <a:ea typeface="MS PGothic" charset="-128"/>
                        </a:rPr>
                        <a:t>480000</a:t>
                      </a:r>
                      <a:endParaRPr kumimoji="0" lang="it-IT" altLang="it-IT" sz="2000" b="0" i="0" u="none" strike="noStrike" cap="none" normalizeH="0" baseline="0">
                        <a:ln>
                          <a:noFill/>
                        </a:ln>
                        <a:solidFill>
                          <a:schemeClr val="tx1"/>
                        </a:solidFill>
                        <a:effectLst/>
                        <a:latin typeface="Arial" charset="0"/>
                        <a:ea typeface="MS PGothic" charset="-128"/>
                      </a:endParaRPr>
                    </a:p>
                  </a:txBody>
                  <a:tcPr marL="90000" marR="90000"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006725"/>
            <a:ext cx="3455988"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type="body" idx="1"/>
          </p:nvPr>
        </p:nvSpPr>
        <p:spPr>
          <a:xfrm>
            <a:off x="107950" y="908050"/>
            <a:ext cx="8713788" cy="5805488"/>
          </a:xfrm>
        </p:spPr>
        <p:txBody>
          <a:bodyPr/>
          <a:lstStyle/>
          <a:p>
            <a:pPr eaLnBrk="1" hangingPunct="1">
              <a:defRPr/>
            </a:pPr>
            <a:r>
              <a:rPr lang="en-US" sz="2000" dirty="0">
                <a:ea typeface="ＭＳ Ｐゴシック" charset="0"/>
              </a:rPr>
              <a:t>They combine the different properties of each material and are obtained by co-extrusion (typically up to 5 layers) or by lamination using suitable polyurethane adhesives. This last is done by the so called "converters",</a:t>
            </a:r>
          </a:p>
          <a:p>
            <a:pPr eaLnBrk="1" hangingPunct="1">
              <a:defRPr/>
            </a:pPr>
            <a:r>
              <a:rPr lang="en-US" sz="2000" dirty="0">
                <a:ea typeface="ＭＳ Ｐゴシック" charset="0"/>
              </a:rPr>
              <a:t>Multilayer structures are optimized considering:</a:t>
            </a:r>
          </a:p>
          <a:p>
            <a:pPr lvl="1" eaLnBrk="1" hangingPunct="1">
              <a:defRPr/>
            </a:pPr>
            <a:r>
              <a:rPr lang="en-US" sz="1800" dirty="0">
                <a:ea typeface="ＭＳ Ｐゴシック" charset="0"/>
              </a:rPr>
              <a:t>Costs</a:t>
            </a:r>
          </a:p>
          <a:p>
            <a:pPr lvl="1" eaLnBrk="1" hangingPunct="1">
              <a:defRPr/>
            </a:pPr>
            <a:r>
              <a:rPr lang="en-US" sz="1800" dirty="0">
                <a:ea typeface="ＭＳ Ｐゴシック" charset="0"/>
              </a:rPr>
              <a:t>Barrier properties</a:t>
            </a:r>
          </a:p>
          <a:p>
            <a:pPr lvl="1" eaLnBrk="1" hangingPunct="1">
              <a:defRPr/>
            </a:pPr>
            <a:r>
              <a:rPr lang="en-US" sz="1800" dirty="0">
                <a:ea typeface="ＭＳ Ｐゴシック" charset="0"/>
              </a:rPr>
              <a:t>Standard requirements (i.e. food contact materials such as PE or use of recycled materials etc.)</a:t>
            </a:r>
          </a:p>
          <a:p>
            <a:pPr lvl="1" eaLnBrk="1" hangingPunct="1">
              <a:defRPr/>
            </a:pPr>
            <a:r>
              <a:rPr lang="en-US" sz="1800" dirty="0">
                <a:ea typeface="ＭＳ Ｐゴシック" charset="0"/>
              </a:rPr>
              <a:t>Permeability (gas, vapors and aroma)</a:t>
            </a:r>
          </a:p>
          <a:p>
            <a:pPr lvl="1" eaLnBrk="1" hangingPunct="1">
              <a:defRPr/>
            </a:pPr>
            <a:r>
              <a:rPr lang="en-US" sz="1800" dirty="0">
                <a:ea typeface="ＭＳ Ｐゴシック" charset="0"/>
              </a:rPr>
              <a:t> Functionality or ergonomics (i.e. opening features)</a:t>
            </a:r>
          </a:p>
          <a:p>
            <a:pPr lvl="1" eaLnBrk="1" hangingPunct="1">
              <a:defRPr/>
            </a:pPr>
            <a:r>
              <a:rPr lang="en-US" sz="1800" dirty="0" err="1">
                <a:ea typeface="ＭＳ Ｐゴシック" charset="0"/>
              </a:rPr>
              <a:t>Weldability</a:t>
            </a:r>
            <a:r>
              <a:rPr lang="en-US" sz="1800" dirty="0">
                <a:ea typeface="ＭＳ Ｐゴシック" charset="0"/>
              </a:rPr>
              <a:t> (better with PE or PP)</a:t>
            </a:r>
          </a:p>
          <a:p>
            <a:pPr lvl="1" eaLnBrk="1" hangingPunct="1">
              <a:defRPr/>
            </a:pPr>
            <a:r>
              <a:rPr lang="en-US" sz="1800" dirty="0">
                <a:ea typeface="ＭＳ Ｐゴシック" charset="0"/>
              </a:rPr>
              <a:t>Aesthetics (printability and  transparency)</a:t>
            </a:r>
          </a:p>
          <a:p>
            <a:pPr marL="457200" lvl="1" indent="0" eaLnBrk="1" hangingPunct="1">
              <a:buFontTx/>
              <a:buNone/>
              <a:defRPr/>
            </a:pPr>
            <a:endParaRPr lang="en-US" sz="1800" dirty="0">
              <a:ea typeface="ＭＳ Ｐゴシック" charset="0"/>
            </a:endParaRPr>
          </a:p>
          <a:p>
            <a:pPr lvl="1" eaLnBrk="1" hangingPunct="1">
              <a:defRPr/>
            </a:pPr>
            <a:r>
              <a:rPr lang="en-US" sz="1800" dirty="0" err="1">
                <a:ea typeface="ＭＳ Ｐゴシック" charset="0"/>
              </a:rPr>
              <a:t>Processability</a:t>
            </a:r>
            <a:r>
              <a:rPr lang="en-US" sz="1800" dirty="0">
                <a:ea typeface="ＭＳ Ｐゴシック" charset="0"/>
              </a:rPr>
              <a:t> (i.e. thermoforming of pouches)</a:t>
            </a:r>
          </a:p>
          <a:p>
            <a:pPr lvl="1" eaLnBrk="1" hangingPunct="1">
              <a:defRPr/>
            </a:pPr>
            <a:r>
              <a:rPr lang="en-US" sz="1800" dirty="0">
                <a:ea typeface="ＭＳ Ｐゴシック" charset="0"/>
              </a:rPr>
              <a:t>Mechanical properties (tear strength and puncturing strength)</a:t>
            </a:r>
          </a:p>
          <a:p>
            <a:pPr lvl="1" eaLnBrk="1" hangingPunct="1">
              <a:defRPr/>
            </a:pPr>
            <a:endParaRPr lang="it-IT" sz="1800" dirty="0">
              <a:ea typeface="ＭＳ Ｐゴシック" charset="0"/>
            </a:endParaRPr>
          </a:p>
          <a:p>
            <a:pPr lvl="1" eaLnBrk="1" hangingPunct="1">
              <a:buFontTx/>
              <a:buNone/>
              <a:defRPr/>
            </a:pPr>
            <a:endParaRPr lang="it-IT" sz="1800" dirty="0">
              <a:ea typeface="ＭＳ Ｐゴシック" charset="0"/>
            </a:endParaRPr>
          </a:p>
          <a:p>
            <a:pPr lvl="1" eaLnBrk="1" hangingPunct="1">
              <a:buFontTx/>
              <a:buNone/>
              <a:defRPr/>
            </a:pPr>
            <a:endParaRPr lang="it-IT" sz="1800" dirty="0">
              <a:ea typeface="ＭＳ Ｐゴシック" charset="0"/>
            </a:endParaRPr>
          </a:p>
        </p:txBody>
      </p:sp>
      <p:sp>
        <p:nvSpPr>
          <p:cNvPr id="21508" name="Rectangle 2"/>
          <p:cNvSpPr>
            <a:spLocks noGrp="1" noChangeArrowheads="1"/>
          </p:cNvSpPr>
          <p:nvPr>
            <p:ph type="title"/>
          </p:nvPr>
        </p:nvSpPr>
        <p:spPr>
          <a:xfrm>
            <a:off x="457200" y="115888"/>
            <a:ext cx="8229600" cy="561975"/>
          </a:xfrm>
        </p:spPr>
        <p:txBody>
          <a:bodyPr/>
          <a:lstStyle/>
          <a:p>
            <a:pPr eaLnBrk="1" hangingPunct="1"/>
            <a:r>
              <a:rPr lang="it-IT" altLang="en-US">
                <a:ea typeface="MS PGothic" charset="-128"/>
              </a:rPr>
              <a:t>Multilayer (or laminated) structures in packaging</a:t>
            </a:r>
          </a:p>
        </p:txBody>
      </p:sp>
      <p:sp>
        <p:nvSpPr>
          <p:cNvPr id="21509" name="Rectangle 9"/>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57625"/>
            <a:ext cx="3382963"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4"/>
          <p:cNvSpPr>
            <a:spLocks noGrp="1" noChangeArrowheads="1"/>
          </p:cNvSpPr>
          <p:nvPr>
            <p:ph type="body" idx="1"/>
          </p:nvPr>
        </p:nvSpPr>
        <p:spPr>
          <a:xfrm>
            <a:off x="323056" y="936625"/>
            <a:ext cx="8497888" cy="5805487"/>
          </a:xfrm>
        </p:spPr>
        <p:txBody>
          <a:bodyPr/>
          <a:lstStyle/>
          <a:p>
            <a:pPr eaLnBrk="1" hangingPunct="1">
              <a:buFontTx/>
              <a:buNone/>
            </a:pPr>
            <a:r>
              <a:rPr lang="en-GB" altLang="en-US" dirty="0">
                <a:ea typeface="MS PGothic" charset="-128"/>
              </a:rPr>
              <a:t>Barrier properties of multilayer or laminated packaging films is obtained considering permeabilities in series:</a:t>
            </a:r>
          </a:p>
          <a:p>
            <a:pPr eaLnBrk="1" hangingPunct="1"/>
            <a:endParaRPr lang="en-GB" altLang="en-US" dirty="0">
              <a:ea typeface="MS PGothic" charset="-128"/>
            </a:endParaRPr>
          </a:p>
          <a:p>
            <a:pPr eaLnBrk="1" hangingPunct="1"/>
            <a:endParaRPr lang="en-GB" altLang="en-US" dirty="0">
              <a:ea typeface="MS PGothic" charset="-128"/>
            </a:endParaRPr>
          </a:p>
          <a:p>
            <a:pPr eaLnBrk="1" hangingPunct="1"/>
            <a:endParaRPr lang="en-GB" altLang="en-US" dirty="0">
              <a:ea typeface="MS PGothic" charset="-128"/>
            </a:endParaRPr>
          </a:p>
          <a:p>
            <a:pPr eaLnBrk="1" hangingPunct="1"/>
            <a:r>
              <a:rPr lang="en-GB" altLang="en-US" dirty="0">
                <a:ea typeface="MS PGothic" charset="-128"/>
              </a:rPr>
              <a:t>Where L</a:t>
            </a:r>
            <a:r>
              <a:rPr lang="en-GB" altLang="en-US" baseline="-25000" dirty="0">
                <a:ea typeface="MS PGothic" charset="-128"/>
              </a:rPr>
              <a:t>1</a:t>
            </a:r>
            <a:r>
              <a:rPr lang="en-GB" altLang="en-US" dirty="0">
                <a:ea typeface="MS PGothic" charset="-128"/>
              </a:rPr>
              <a:t>, L</a:t>
            </a:r>
            <a:r>
              <a:rPr lang="en-GB" altLang="en-US" baseline="-25000" dirty="0">
                <a:ea typeface="MS PGothic" charset="-128"/>
              </a:rPr>
              <a:t>2</a:t>
            </a:r>
            <a:r>
              <a:rPr lang="en-GB" altLang="en-US" dirty="0">
                <a:ea typeface="MS PGothic" charset="-128"/>
              </a:rPr>
              <a:t>, L</a:t>
            </a:r>
            <a:r>
              <a:rPr lang="en-GB" altLang="en-US" baseline="-25000" dirty="0">
                <a:ea typeface="MS PGothic" charset="-128"/>
              </a:rPr>
              <a:t>3</a:t>
            </a:r>
            <a:r>
              <a:rPr lang="en-GB" altLang="en-US" dirty="0">
                <a:ea typeface="MS PGothic" charset="-128"/>
              </a:rPr>
              <a:t> are the thicknesses and P</a:t>
            </a:r>
            <a:r>
              <a:rPr lang="en-GB" altLang="en-US" baseline="-25000" dirty="0">
                <a:ea typeface="MS PGothic" charset="-128"/>
              </a:rPr>
              <a:t>1</a:t>
            </a:r>
            <a:r>
              <a:rPr lang="en-GB" altLang="en-US" dirty="0">
                <a:ea typeface="MS PGothic" charset="-128"/>
              </a:rPr>
              <a:t>, P</a:t>
            </a:r>
            <a:r>
              <a:rPr lang="en-GB" altLang="en-US" baseline="-25000" dirty="0">
                <a:ea typeface="MS PGothic" charset="-128"/>
              </a:rPr>
              <a:t>2</a:t>
            </a:r>
            <a:r>
              <a:rPr lang="en-GB" altLang="en-US" dirty="0">
                <a:ea typeface="MS PGothic" charset="-128"/>
              </a:rPr>
              <a:t>, P</a:t>
            </a:r>
            <a:r>
              <a:rPr lang="en-GB" altLang="en-US" baseline="-25000" dirty="0">
                <a:ea typeface="MS PGothic" charset="-128"/>
              </a:rPr>
              <a:t>3</a:t>
            </a:r>
            <a:r>
              <a:rPr lang="en-GB" altLang="en-US" dirty="0">
                <a:ea typeface="MS PGothic" charset="-128"/>
              </a:rPr>
              <a:t> the  permeabilities of each layer, respectively</a:t>
            </a:r>
          </a:p>
          <a:p>
            <a:pPr eaLnBrk="1" hangingPunct="1"/>
            <a:r>
              <a:rPr lang="en-GB" altLang="en-US" dirty="0">
                <a:ea typeface="MS PGothic" charset="-128"/>
              </a:rPr>
              <a:t>https://barrier.norner.no/calculators</a:t>
            </a:r>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4143375"/>
            <a:ext cx="3455987"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533" name="Object 2"/>
          <p:cNvGraphicFramePr>
            <a:graphicFrameLocks noChangeAspect="1"/>
          </p:cNvGraphicFramePr>
          <p:nvPr/>
        </p:nvGraphicFramePr>
        <p:xfrm>
          <a:off x="2771775" y="1916113"/>
          <a:ext cx="2519363" cy="896937"/>
        </p:xfrm>
        <a:graphic>
          <a:graphicData uri="http://schemas.openxmlformats.org/presentationml/2006/ole">
            <mc:AlternateContent xmlns:mc="http://schemas.openxmlformats.org/markup-compatibility/2006">
              <mc:Choice xmlns:v="urn:schemas-microsoft-com:vml" Requires="v">
                <p:oleObj name="Equation" r:id="rId4" imgW="1256755" imgH="444307" progId="Equation.3">
                  <p:embed/>
                </p:oleObj>
              </mc:Choice>
              <mc:Fallback>
                <p:oleObj name="Equation" r:id="rId4" imgW="1256755" imgH="44430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1916113"/>
                        <a:ext cx="2519363"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2534" name="Picture 9" descr="http://www.ixan-diofan.com/static/wma/jpg/1/1/8/0/9/PVDC_multilayer_extrusion_structure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4572000"/>
            <a:ext cx="13335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2"/>
          <p:cNvSpPr txBox="1">
            <a:spLocks noChangeArrowheads="1"/>
          </p:cNvSpPr>
          <p:nvPr/>
        </p:nvSpPr>
        <p:spPr bwMode="auto">
          <a:xfrm>
            <a:off x="457200" y="115888"/>
            <a:ext cx="8229600" cy="561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800">
                <a:solidFill>
                  <a:schemeClr val="tx2"/>
                </a:solidFill>
              </a:rPr>
              <a:t>Multilayer structures in packaging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it-IT" altLang="en-US">
                <a:ea typeface="MS PGothic" charset="-128"/>
              </a:rPr>
              <a:t>Technological issues</a:t>
            </a:r>
          </a:p>
        </p:txBody>
      </p:sp>
      <p:sp>
        <p:nvSpPr>
          <p:cNvPr id="23555" name="Rectangle 3"/>
          <p:cNvSpPr>
            <a:spLocks noGrp="1" noChangeArrowheads="1"/>
          </p:cNvSpPr>
          <p:nvPr>
            <p:ph type="body" idx="1"/>
          </p:nvPr>
        </p:nvSpPr>
        <p:spPr>
          <a:xfrm>
            <a:off x="142875" y="908050"/>
            <a:ext cx="8604250" cy="5949950"/>
          </a:xfrm>
        </p:spPr>
        <p:txBody>
          <a:bodyPr/>
          <a:lstStyle/>
          <a:p>
            <a:pPr eaLnBrk="1" hangingPunct="1"/>
            <a:endParaRPr lang="it-IT" altLang="en-US" sz="2000" i="1" dirty="0">
              <a:latin typeface="Times New Roman" charset="0"/>
              <a:ea typeface="MS PGothic" charset="-128"/>
            </a:endParaRPr>
          </a:p>
          <a:p>
            <a:pPr eaLnBrk="1" hangingPunct="1"/>
            <a:r>
              <a:rPr lang="it-IT" altLang="en-US" sz="2000" i="1" dirty="0">
                <a:latin typeface="Times New Roman" charset="0"/>
                <a:ea typeface="MS PGothic" charset="-128"/>
              </a:rPr>
              <a:t>Fillers</a:t>
            </a:r>
            <a:r>
              <a:rPr lang="it-IT" altLang="en-US" sz="2000" dirty="0">
                <a:latin typeface="Times New Roman" charset="0"/>
                <a:ea typeface="MS PGothic" charset="-128"/>
              </a:rPr>
              <a:t>: </a:t>
            </a:r>
            <a:r>
              <a:rPr lang="en-US" altLang="en-US" sz="2000" dirty="0">
                <a:latin typeface="Times New Roman" charset="0"/>
                <a:ea typeface="MS PGothic" charset="-128"/>
              </a:rPr>
              <a:t>The plastic materials may be mixed with inert fillers, mostly of inorganic nature. Their effect on the permeability is a reduction of diffusion coefficient if the fillers act as a physical barrier (as inorganic they have high density, rigid crystalline lattice and thus low or zero diffusivity) but, sometimes, creating discontinuities and increasing the free volume or defects at the interface, they can instead increase the permeability to gases and vapors.</a:t>
            </a:r>
            <a:br>
              <a:rPr lang="en-US" altLang="en-US" sz="2000" dirty="0">
                <a:latin typeface="Times New Roman" charset="0"/>
                <a:ea typeface="MS PGothic" charset="-128"/>
              </a:rPr>
            </a:br>
            <a:r>
              <a:rPr lang="en-US" altLang="en-US" sz="2000" dirty="0">
                <a:latin typeface="Times New Roman" charset="0"/>
                <a:ea typeface="MS PGothic" charset="-128"/>
              </a:rPr>
              <a:t>Particularly interesting is the recent use of mineral nanofillers characterized by a high aspect ratio (</a:t>
            </a:r>
            <a:r>
              <a:rPr lang="en-US" altLang="en-US" sz="2000" dirty="0" err="1">
                <a:latin typeface="Times New Roman" charset="0"/>
                <a:ea typeface="MS PGothic" charset="-128"/>
              </a:rPr>
              <a:t>i.e</a:t>
            </a:r>
            <a:r>
              <a:rPr lang="en-US" altLang="en-US" sz="2000" dirty="0">
                <a:latin typeface="Times New Roman" charset="0"/>
                <a:ea typeface="MS PGothic" charset="-128"/>
              </a:rPr>
              <a:t> clay platelets). They are able to drastically reduce the permeability of the matrices in which they are introduced. </a:t>
            </a:r>
          </a:p>
          <a:p>
            <a:pPr eaLnBrk="1" hangingPunct="1"/>
            <a:r>
              <a:rPr lang="en-US" altLang="en-US" sz="2000" i="1" dirty="0">
                <a:latin typeface="Times New Roman" charset="0"/>
                <a:ea typeface="MS PGothic" charset="-128"/>
              </a:rPr>
              <a:t>Effect of aspect ratio of the filler and orientation</a:t>
            </a:r>
            <a:endParaRPr lang="it-IT" altLang="en-US" sz="2000" i="1" dirty="0">
              <a:latin typeface="Times New Roman" charset="0"/>
              <a:ea typeface="MS PGothic" charset="-128"/>
            </a:endParaRPr>
          </a:p>
          <a:p>
            <a:pPr eaLnBrk="1" hangingPunct="1">
              <a:lnSpc>
                <a:spcPct val="90000"/>
              </a:lnSpc>
            </a:pPr>
            <a:endParaRPr lang="it-IT" altLang="en-US" sz="2000" i="1" dirty="0">
              <a:latin typeface="Times New Roman" charset="0"/>
              <a:ea typeface="MS PGothic" charset="-128"/>
            </a:endParaRPr>
          </a:p>
        </p:txBody>
      </p:sp>
      <p:pic>
        <p:nvPicPr>
          <p:cNvPr id="23556"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4652963"/>
            <a:ext cx="384016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142875" y="152400"/>
            <a:ext cx="9001125" cy="838200"/>
          </a:xfrm>
          <a:solidFill>
            <a:schemeClr val="bg1"/>
          </a:solidFill>
        </p:spPr>
        <p:txBody>
          <a:bodyPr/>
          <a:lstStyle/>
          <a:p>
            <a:pPr eaLnBrk="1" hangingPunct="1"/>
            <a:r>
              <a:rPr lang="it-IT" altLang="en-US">
                <a:ea typeface="MS PGothic" charset="-128"/>
              </a:rPr>
              <a:t>Semicristalline polymers: homogeneous nanocomposites</a:t>
            </a:r>
          </a:p>
        </p:txBody>
      </p:sp>
      <p:pic>
        <p:nvPicPr>
          <p:cNvPr id="24579" name="Picture 5" descr="scni_15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39813"/>
            <a:ext cx="7315200" cy="581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71550" y="188913"/>
            <a:ext cx="7162800" cy="912812"/>
          </a:xfrm>
        </p:spPr>
        <p:txBody>
          <a:bodyPr/>
          <a:lstStyle/>
          <a:p>
            <a:pPr eaLnBrk="1" hangingPunct="1"/>
            <a:r>
              <a:rPr lang="en-US" altLang="en-US" sz="2400">
                <a:ea typeface="MS PGothic" charset="-128"/>
              </a:rPr>
              <a:t>Current Polymer Nanocomposite Technology</a:t>
            </a:r>
          </a:p>
        </p:txBody>
      </p:sp>
      <p:sp>
        <p:nvSpPr>
          <p:cNvPr id="25603" name="Rectangle 3"/>
          <p:cNvSpPr>
            <a:spLocks noGrp="1" noChangeArrowheads="1"/>
          </p:cNvSpPr>
          <p:nvPr>
            <p:ph type="body" idx="1"/>
          </p:nvPr>
        </p:nvSpPr>
        <p:spPr>
          <a:xfrm>
            <a:off x="250825" y="1268413"/>
            <a:ext cx="8713788" cy="5029200"/>
          </a:xfrm>
        </p:spPr>
        <p:txBody>
          <a:bodyPr/>
          <a:lstStyle/>
          <a:p>
            <a:pPr eaLnBrk="1" hangingPunct="1">
              <a:buClr>
                <a:schemeClr val="tx1"/>
              </a:buClr>
            </a:pPr>
            <a:r>
              <a:rPr lang="en-US" altLang="en-US" sz="2000">
                <a:ea typeface="MS PGothic" charset="-128"/>
              </a:rPr>
              <a:t>Polymer Nanocomposites are composed a polymeric material and a re-enforcing nanoscale material.</a:t>
            </a:r>
          </a:p>
          <a:p>
            <a:pPr eaLnBrk="1" hangingPunct="1">
              <a:buClr>
                <a:schemeClr val="tx1"/>
              </a:buClr>
            </a:pPr>
            <a:r>
              <a:rPr lang="en-US" altLang="en-US" sz="2000">
                <a:ea typeface="MS PGothic" charset="-128"/>
              </a:rPr>
              <a:t>The most commonly studied reinforcing nanoscale materials are layered materials, or clays.</a:t>
            </a:r>
          </a:p>
          <a:p>
            <a:pPr eaLnBrk="1" hangingPunct="1">
              <a:buClr>
                <a:schemeClr val="tx1"/>
              </a:buClr>
            </a:pPr>
            <a:r>
              <a:rPr lang="en-US" altLang="en-US" sz="2000">
                <a:ea typeface="MS PGothic" charset="-128"/>
              </a:rPr>
              <a:t>Polymer nanocomposites show major improvements in mechanical properties, </a:t>
            </a:r>
            <a:r>
              <a:rPr lang="en-US" altLang="en-US" sz="2000" b="1" u="sng">
                <a:ea typeface="MS PGothic" charset="-128"/>
              </a:rPr>
              <a:t>gas barrier properties</a:t>
            </a:r>
            <a:r>
              <a:rPr lang="en-US" altLang="en-US" sz="2000">
                <a:ea typeface="MS PGothic" charset="-128"/>
              </a:rPr>
              <a:t>, thermal stability, and flame retardancy.</a:t>
            </a:r>
          </a:p>
          <a:p>
            <a:pPr eaLnBrk="1" hangingPunct="1">
              <a:buClr>
                <a:schemeClr val="tx1"/>
              </a:buClr>
            </a:pPr>
            <a:r>
              <a:rPr lang="en-US" altLang="en-US" sz="2000">
                <a:ea typeface="MS PGothic" charset="-128"/>
              </a:rPr>
              <a:t>Many factors affect the polymer nanocomposite properties:</a:t>
            </a:r>
          </a:p>
          <a:p>
            <a:pPr lvl="1" eaLnBrk="1" hangingPunct="1"/>
            <a:r>
              <a:rPr lang="en-US" altLang="en-US">
                <a:ea typeface="MS PGothic" charset="-128"/>
              </a:rPr>
              <a:t>Synthesis method</a:t>
            </a:r>
          </a:p>
          <a:p>
            <a:pPr lvl="2" eaLnBrk="1" hangingPunct="1"/>
            <a:r>
              <a:rPr lang="en-US" altLang="en-US">
                <a:ea typeface="MS PGothic" charset="-128"/>
              </a:rPr>
              <a:t>Melt Compounding, solvent blending, in-situ polymerization, emulsion polymerization</a:t>
            </a:r>
          </a:p>
          <a:p>
            <a:pPr lvl="1" eaLnBrk="1" hangingPunct="1"/>
            <a:r>
              <a:rPr lang="en-US" altLang="en-US">
                <a:ea typeface="MS PGothic" charset="-128"/>
              </a:rPr>
              <a:t>Polymer nanocomposite morphology</a:t>
            </a:r>
          </a:p>
          <a:p>
            <a:pPr lvl="1" eaLnBrk="1" hangingPunct="1"/>
            <a:r>
              <a:rPr lang="en-US" altLang="en-US">
                <a:ea typeface="MS PGothic" charset="-128"/>
              </a:rPr>
              <a:t>Type of nanoparticles and their surface treatments</a:t>
            </a:r>
          </a:p>
          <a:p>
            <a:pPr lvl="1" eaLnBrk="1" hangingPunct="1"/>
            <a:r>
              <a:rPr lang="en-US" altLang="en-US">
                <a:ea typeface="MS PGothic" charset="-128"/>
              </a:rPr>
              <a:t>Polymer matrix </a:t>
            </a:r>
          </a:p>
          <a:p>
            <a:pPr lvl="1" eaLnBrk="1" hangingPunct="1"/>
            <a:r>
              <a:rPr lang="en-US" altLang="en-US">
                <a:ea typeface="MS PGothic" charset="-128"/>
              </a:rPr>
              <a:t>Crystallinity, molecular weight, polymer chemistry</a:t>
            </a:r>
          </a:p>
          <a:p>
            <a:pPr eaLnBrk="1" hangingPunct="1">
              <a:buClr>
                <a:schemeClr val="tx1"/>
              </a:buClr>
              <a:buFontTx/>
              <a:buNone/>
            </a:pPr>
            <a:r>
              <a:rPr lang="en-US" altLang="en-US" sz="2000">
                <a:ea typeface="MS PGothic" charset="-128"/>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b="1">
                <a:ea typeface="MS PGothic" charset="-128"/>
              </a:rPr>
              <a:t>TYPES OF NANOPARTICLES</a:t>
            </a:r>
          </a:p>
        </p:txBody>
      </p:sp>
      <p:sp>
        <p:nvSpPr>
          <p:cNvPr id="26627" name="Rectangle 3"/>
          <p:cNvSpPr>
            <a:spLocks noGrp="1" noChangeArrowheads="1"/>
          </p:cNvSpPr>
          <p:nvPr>
            <p:ph type="body" idx="1"/>
          </p:nvPr>
        </p:nvSpPr>
        <p:spPr>
          <a:xfrm>
            <a:off x="457200" y="1751013"/>
            <a:ext cx="8229600" cy="4649787"/>
          </a:xfrm>
        </p:spPr>
        <p:txBody>
          <a:bodyPr/>
          <a:lstStyle/>
          <a:p>
            <a:pPr eaLnBrk="1" hangingPunct="1">
              <a:buClr>
                <a:schemeClr val="tx1"/>
              </a:buClr>
              <a:buFont typeface="Wingdings" charset="2"/>
              <a:buChar char="§"/>
            </a:pPr>
            <a:r>
              <a:rPr lang="en-US" altLang="en-US" sz="2600" b="1" u="sng">
                <a:latin typeface="Tahoma" charset="0"/>
                <a:ea typeface="MS PGothic" charset="-128"/>
              </a:rPr>
              <a:t>Montmorillonite clays (MMT)</a:t>
            </a:r>
          </a:p>
          <a:p>
            <a:pPr eaLnBrk="1" hangingPunct="1">
              <a:buClr>
                <a:schemeClr val="tx1"/>
              </a:buClr>
              <a:buFont typeface="Wingdings" charset="2"/>
              <a:buChar char="§"/>
            </a:pPr>
            <a:r>
              <a:rPr lang="en-US" altLang="en-US" sz="2600">
                <a:latin typeface="Tahoma" charset="0"/>
                <a:ea typeface="MS PGothic" charset="-128"/>
              </a:rPr>
              <a:t>Carbon nanofibers (CNF)</a:t>
            </a:r>
          </a:p>
          <a:p>
            <a:pPr eaLnBrk="1" hangingPunct="1">
              <a:buClr>
                <a:schemeClr val="tx1"/>
              </a:buClr>
              <a:buFont typeface="Wingdings" charset="2"/>
              <a:buChar char="§"/>
            </a:pPr>
            <a:r>
              <a:rPr lang="en-US" altLang="en-US" sz="2600">
                <a:latin typeface="Tahoma" charset="0"/>
                <a:ea typeface="MS PGothic" charset="-128"/>
              </a:rPr>
              <a:t>Polyhedral Oligomeric Silsesquioxanes (POSS</a:t>
            </a:r>
            <a:r>
              <a:rPr lang="en-US" altLang="en-US" sz="2600" baseline="30000">
                <a:latin typeface="Tahoma" charset="0"/>
                <a:ea typeface="MS PGothic" charset="-128"/>
              </a:rPr>
              <a:t>TM</a:t>
            </a:r>
            <a:r>
              <a:rPr lang="en-US" altLang="en-US" sz="2600">
                <a:latin typeface="Tahoma" charset="0"/>
                <a:ea typeface="MS PGothic" charset="-128"/>
              </a:rPr>
              <a:t>)</a:t>
            </a:r>
          </a:p>
          <a:p>
            <a:pPr eaLnBrk="1" hangingPunct="1">
              <a:buClr>
                <a:schemeClr val="tx1"/>
              </a:buClr>
              <a:buFont typeface="Wingdings" charset="2"/>
              <a:buChar char="§"/>
            </a:pPr>
            <a:r>
              <a:rPr lang="en-US" altLang="en-US" sz="2600">
                <a:latin typeface="Tahoma" charset="0"/>
                <a:ea typeface="MS PGothic" charset="-128"/>
              </a:rPr>
              <a:t>Carbon nanotubes (SWNT &amp; MWNT)</a:t>
            </a:r>
          </a:p>
          <a:p>
            <a:pPr eaLnBrk="1" hangingPunct="1">
              <a:buClr>
                <a:schemeClr val="tx1"/>
              </a:buClr>
              <a:buFont typeface="Wingdings" charset="2"/>
              <a:buChar char="§"/>
            </a:pPr>
            <a:r>
              <a:rPr lang="en-US" altLang="en-US" sz="2600">
                <a:latin typeface="Tahoma" charset="0"/>
                <a:ea typeface="MS PGothic" charset="-128"/>
              </a:rPr>
              <a:t>Nanographite and graphene</a:t>
            </a:r>
          </a:p>
          <a:p>
            <a:pPr eaLnBrk="1" hangingPunct="1">
              <a:buClr>
                <a:schemeClr val="tx1"/>
              </a:buClr>
              <a:buFont typeface="Wingdings" charset="2"/>
              <a:buChar char="§"/>
            </a:pPr>
            <a:r>
              <a:rPr lang="en-US" altLang="en-US" sz="2600">
                <a:latin typeface="Tahoma" charset="0"/>
                <a:ea typeface="MS PGothic" charset="-128"/>
              </a:rPr>
              <a:t>Others (SiO</a:t>
            </a:r>
            <a:r>
              <a:rPr lang="en-US" altLang="en-US" sz="2600" baseline="-25000">
                <a:latin typeface="Tahoma" charset="0"/>
                <a:ea typeface="MS PGothic" charset="-128"/>
              </a:rPr>
              <a:t>2</a:t>
            </a:r>
            <a:r>
              <a:rPr lang="en-US" altLang="en-US" sz="2600">
                <a:latin typeface="Tahoma" charset="0"/>
                <a:ea typeface="MS PGothic" charset="-128"/>
              </a:rPr>
              <a:t>, Al</a:t>
            </a:r>
            <a:r>
              <a:rPr lang="en-US" altLang="en-US" sz="2600" baseline="-25000">
                <a:latin typeface="Tahoma" charset="0"/>
                <a:ea typeface="MS PGothic" charset="-128"/>
              </a:rPr>
              <a:t>2</a:t>
            </a:r>
            <a:r>
              <a:rPr lang="en-US" altLang="en-US" sz="2600">
                <a:latin typeface="Tahoma" charset="0"/>
                <a:ea typeface="MS PGothic" charset="-128"/>
              </a:rPr>
              <a:t>O</a:t>
            </a:r>
            <a:r>
              <a:rPr lang="en-US" altLang="en-US" sz="2600" baseline="-25000">
                <a:latin typeface="Tahoma" charset="0"/>
                <a:ea typeface="MS PGothic" charset="-128"/>
              </a:rPr>
              <a:t>3</a:t>
            </a:r>
            <a:r>
              <a:rPr lang="en-US" altLang="en-US" sz="2600">
                <a:latin typeface="Tahoma" charset="0"/>
                <a:ea typeface="MS PGothic" charset="-128"/>
              </a:rPr>
              <a:t>, TiO</a:t>
            </a:r>
            <a:r>
              <a:rPr lang="en-US" altLang="en-US" sz="2600" baseline="-25000">
                <a:latin typeface="Tahoma" charset="0"/>
                <a:ea typeface="MS PGothic" charset="-128"/>
              </a:rPr>
              <a:t>2</a:t>
            </a:r>
            <a:r>
              <a:rPr lang="en-US" altLang="en-US" sz="2600">
                <a:latin typeface="Tahoma" charset="0"/>
                <a:ea typeface="MS PGothic" charset="-128"/>
              </a:rPr>
              <a:t>, etc)</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MT Drawing 0518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061325" cy="4741863"/>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ChangeArrowheads="1"/>
          </p:cNvSpPr>
          <p:nvPr/>
        </p:nvSpPr>
        <p:spPr bwMode="auto">
          <a:xfrm>
            <a:off x="676275" y="139700"/>
            <a:ext cx="83200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en-US" altLang="en-US" sz="4000" b="1">
                <a:solidFill>
                  <a:schemeClr val="tx2"/>
                </a:solidFill>
                <a:latin typeface="Tahoma" charset="0"/>
              </a:rPr>
              <a:t>Montmorillonite Clays</a:t>
            </a:r>
          </a:p>
        </p:txBody>
      </p:sp>
      <p:sp>
        <p:nvSpPr>
          <p:cNvPr id="27652" name="Text Box 4"/>
          <p:cNvSpPr txBox="1">
            <a:spLocks noChangeArrowheads="1"/>
          </p:cNvSpPr>
          <p:nvPr/>
        </p:nvSpPr>
        <p:spPr bwMode="auto">
          <a:xfrm>
            <a:off x="80963" y="5735638"/>
            <a:ext cx="63642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84" tIns="44042" rIns="88084" bIns="44042">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50000"/>
              </a:spcBef>
              <a:buFontTx/>
              <a:buNone/>
            </a:pPr>
            <a:r>
              <a:rPr lang="en-US" altLang="en-US" sz="2800" b="1">
                <a:latin typeface="Times New Roman" charset="0"/>
              </a:rPr>
              <a:t>Na</a:t>
            </a:r>
            <a:r>
              <a:rPr lang="en-US" altLang="en-US" sz="2800" b="1" baseline="-25000">
                <a:latin typeface="Times New Roman" charset="0"/>
              </a:rPr>
              <a:t>1/3</a:t>
            </a:r>
            <a:r>
              <a:rPr lang="en-US" altLang="en-US" sz="2800" b="1">
                <a:latin typeface="Times New Roman" charset="0"/>
              </a:rPr>
              <a:t>(Al</a:t>
            </a:r>
            <a:r>
              <a:rPr lang="en-US" altLang="en-US" sz="2800" b="1" baseline="-25000">
                <a:latin typeface="Times New Roman" charset="0"/>
              </a:rPr>
              <a:t>5/3</a:t>
            </a:r>
            <a:r>
              <a:rPr lang="en-US" altLang="en-US" sz="2800" b="1">
                <a:latin typeface="Times New Roman" charset="0"/>
              </a:rPr>
              <a:t>Mg</a:t>
            </a:r>
            <a:r>
              <a:rPr lang="en-US" altLang="en-US" sz="2800" b="1" baseline="-25000">
                <a:latin typeface="Times New Roman" charset="0"/>
              </a:rPr>
              <a:t>1/3</a:t>
            </a:r>
            <a:r>
              <a:rPr lang="en-US" altLang="en-US" sz="2800" b="1">
                <a:latin typeface="Times New Roman" charset="0"/>
              </a:rPr>
              <a:t>)Si</a:t>
            </a:r>
            <a:r>
              <a:rPr lang="en-US" altLang="en-US" sz="2800" b="1" baseline="-25000">
                <a:latin typeface="Times New Roman" charset="0"/>
              </a:rPr>
              <a:t>4</a:t>
            </a:r>
            <a:r>
              <a:rPr lang="en-US" altLang="en-US" sz="2800" b="1">
                <a:latin typeface="Times New Roman" charset="0"/>
              </a:rPr>
              <a:t>O</a:t>
            </a:r>
            <a:r>
              <a:rPr lang="en-US" altLang="en-US" sz="2800" b="1" baseline="-25000">
                <a:latin typeface="Times New Roman" charset="0"/>
              </a:rPr>
              <a:t>10</a:t>
            </a:r>
            <a:r>
              <a:rPr lang="en-US" altLang="en-US" sz="2800" b="1">
                <a:latin typeface="Times New Roman" charset="0"/>
              </a:rPr>
              <a:t>(OH)</a:t>
            </a:r>
            <a:r>
              <a:rPr lang="en-US" altLang="en-US" sz="2800" b="1" baseline="-25000">
                <a:latin typeface="Times New Roman" charset="0"/>
              </a:rPr>
              <a:t>2</a:t>
            </a:r>
          </a:p>
        </p:txBody>
      </p:sp>
      <p:grpSp>
        <p:nvGrpSpPr>
          <p:cNvPr id="27653" name="Group 5"/>
          <p:cNvGrpSpPr>
            <a:grpSpLocks/>
          </p:cNvGrpSpPr>
          <p:nvPr/>
        </p:nvGrpSpPr>
        <p:grpSpPr bwMode="auto">
          <a:xfrm>
            <a:off x="609600" y="685800"/>
            <a:ext cx="2986088" cy="755650"/>
            <a:chOff x="383" y="429"/>
            <a:chExt cx="1881" cy="476"/>
          </a:xfrm>
        </p:grpSpPr>
        <p:sp>
          <p:nvSpPr>
            <p:cNvPr id="27661" name="Oval 6"/>
            <p:cNvSpPr>
              <a:spLocks noChangeArrowheads="1"/>
            </p:cNvSpPr>
            <p:nvPr/>
          </p:nvSpPr>
          <p:spPr bwMode="auto">
            <a:xfrm>
              <a:off x="1642" y="429"/>
              <a:ext cx="622" cy="476"/>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8084" tIns="44042" rIns="88084" bIns="44042"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endParaRPr lang="en-US" altLang="en-US" sz="1800">
                <a:solidFill>
                  <a:srgbClr val="CC6600"/>
                </a:solidFill>
                <a:latin typeface="Verdana" charset="0"/>
              </a:endParaRPr>
            </a:p>
          </p:txBody>
        </p:sp>
        <p:sp>
          <p:nvSpPr>
            <p:cNvPr id="27662" name="Line 7"/>
            <p:cNvSpPr>
              <a:spLocks noChangeShapeType="1"/>
            </p:cNvSpPr>
            <p:nvPr/>
          </p:nvSpPr>
          <p:spPr bwMode="auto">
            <a:xfrm flipH="1">
              <a:off x="1213" y="668"/>
              <a:ext cx="423" cy="0"/>
            </a:xfrm>
            <a:prstGeom prst="line">
              <a:avLst/>
            </a:prstGeom>
            <a:noFill/>
            <a:ln w="50800">
              <a:solidFill>
                <a:srgbClr val="FF6600"/>
              </a:solidFill>
              <a:round/>
              <a:headEnd/>
              <a:tailEnd type="triangle" w="lg" len="med"/>
            </a:ln>
            <a:extLst>
              <a:ext uri="{909E8E84-426E-40DD-AFC4-6F175D3DCCD1}">
                <a14:hiddenFill xmlns:a14="http://schemas.microsoft.com/office/drawing/2010/main">
                  <a:noFill/>
                </a14:hiddenFill>
              </a:ext>
            </a:extLst>
          </p:spPr>
          <p:txBody>
            <a:bodyPr lIns="88084" tIns="44042" rIns="88084" bIns="44042"/>
            <a:lstStyle/>
            <a:p>
              <a:endParaRPr lang="en-GB"/>
            </a:p>
          </p:txBody>
        </p:sp>
        <p:sp>
          <p:nvSpPr>
            <p:cNvPr id="27663" name="Text Box 8"/>
            <p:cNvSpPr txBox="1">
              <a:spLocks noChangeArrowheads="1"/>
            </p:cNvSpPr>
            <p:nvPr/>
          </p:nvSpPr>
          <p:spPr bwMode="auto">
            <a:xfrm>
              <a:off x="383" y="481"/>
              <a:ext cx="822"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84" tIns="44042" rIns="88084" bIns="44042">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a:spcBef>
                  <a:spcPct val="50000"/>
                </a:spcBef>
                <a:buFontTx/>
                <a:buNone/>
              </a:pPr>
              <a:r>
                <a:rPr lang="en-US" altLang="en-US" sz="2800" b="1">
                  <a:solidFill>
                    <a:srgbClr val="CC6600"/>
                  </a:solidFill>
                </a:rPr>
                <a:t>Na</a:t>
              </a:r>
              <a:r>
                <a:rPr lang="en-US" altLang="en-US" sz="2800" b="1" baseline="30000">
                  <a:solidFill>
                    <a:srgbClr val="CC6600"/>
                  </a:solidFill>
                </a:rPr>
                <a:t>+</a:t>
              </a:r>
            </a:p>
          </p:txBody>
        </p:sp>
      </p:grpSp>
      <p:sp>
        <p:nvSpPr>
          <p:cNvPr id="27654" name="Oval 9"/>
          <p:cNvSpPr>
            <a:spLocks noChangeArrowheads="1"/>
          </p:cNvSpPr>
          <p:nvPr/>
        </p:nvSpPr>
        <p:spPr bwMode="auto">
          <a:xfrm>
            <a:off x="5024438" y="2686050"/>
            <a:ext cx="1376362" cy="1071563"/>
          </a:xfrm>
          <a:prstGeom prst="ellipse">
            <a:avLst/>
          </a:prstGeom>
          <a:noFill/>
          <a:ln w="508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88084" tIns="44042" rIns="88084" bIns="44042"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7655" name="Line 10"/>
          <p:cNvSpPr>
            <a:spLocks noChangeShapeType="1"/>
          </p:cNvSpPr>
          <p:nvPr/>
        </p:nvSpPr>
        <p:spPr bwMode="auto">
          <a:xfrm>
            <a:off x="5715000" y="3733800"/>
            <a:ext cx="642938" cy="1390650"/>
          </a:xfrm>
          <a:prstGeom prst="line">
            <a:avLst/>
          </a:prstGeom>
          <a:noFill/>
          <a:ln w="50800">
            <a:solidFill>
              <a:srgbClr val="0000FF"/>
            </a:solidFill>
            <a:round/>
            <a:headEnd/>
            <a:tailEnd type="triangle" w="lg" len="med"/>
          </a:ln>
          <a:extLst>
            <a:ext uri="{909E8E84-426E-40DD-AFC4-6F175D3DCCD1}">
              <a14:hiddenFill xmlns:a14="http://schemas.microsoft.com/office/drawing/2010/main">
                <a:noFill/>
              </a14:hiddenFill>
            </a:ext>
          </a:extLst>
        </p:spPr>
        <p:txBody>
          <a:bodyPr lIns="88084" tIns="44042" rIns="88084" bIns="44042"/>
          <a:lstStyle/>
          <a:p>
            <a:endParaRPr lang="en-GB"/>
          </a:p>
        </p:txBody>
      </p:sp>
      <p:sp>
        <p:nvSpPr>
          <p:cNvPr id="27656" name="Text Box 11"/>
          <p:cNvSpPr txBox="1">
            <a:spLocks noChangeArrowheads="1"/>
          </p:cNvSpPr>
          <p:nvPr/>
        </p:nvSpPr>
        <p:spPr bwMode="auto">
          <a:xfrm>
            <a:off x="5346700" y="5094288"/>
            <a:ext cx="19510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84" tIns="44042" rIns="88084" bIns="44042">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a:spcBef>
                <a:spcPct val="50000"/>
              </a:spcBef>
              <a:buFontTx/>
              <a:buNone/>
            </a:pPr>
            <a:r>
              <a:rPr lang="en-US" altLang="en-US" sz="1800" b="1">
                <a:solidFill>
                  <a:srgbClr val="0000FF"/>
                </a:solidFill>
              </a:rPr>
              <a:t>Octahedral alumina layer</a:t>
            </a:r>
            <a:endParaRPr lang="en-US" altLang="en-US" sz="1800" b="1" baseline="30000">
              <a:solidFill>
                <a:srgbClr val="0000FF"/>
              </a:solidFill>
            </a:endParaRPr>
          </a:p>
        </p:txBody>
      </p:sp>
      <p:sp>
        <p:nvSpPr>
          <p:cNvPr id="27657" name="Oval 12"/>
          <p:cNvSpPr>
            <a:spLocks noChangeArrowheads="1"/>
          </p:cNvSpPr>
          <p:nvPr/>
        </p:nvSpPr>
        <p:spPr bwMode="auto">
          <a:xfrm>
            <a:off x="7318375" y="3667125"/>
            <a:ext cx="1546225" cy="1228725"/>
          </a:xfrm>
          <a:prstGeom prst="ellipse">
            <a:avLst/>
          </a:prstGeom>
          <a:noFill/>
          <a:ln w="50800">
            <a:solidFill>
              <a:srgbClr val="007600"/>
            </a:solidFill>
            <a:round/>
            <a:headEnd/>
            <a:tailEnd/>
          </a:ln>
          <a:extLst>
            <a:ext uri="{909E8E84-426E-40DD-AFC4-6F175D3DCCD1}">
              <a14:hiddenFill xmlns:a14="http://schemas.microsoft.com/office/drawing/2010/main">
                <a:solidFill>
                  <a:srgbClr val="FFFFFF"/>
                </a:solidFill>
              </a14:hiddenFill>
            </a:ext>
          </a:extLst>
        </p:spPr>
        <p:txBody>
          <a:bodyPr wrap="none" lIns="88084" tIns="44042" rIns="88084" bIns="44042"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7658" name="Line 13"/>
          <p:cNvSpPr>
            <a:spLocks noChangeShapeType="1"/>
          </p:cNvSpPr>
          <p:nvPr/>
        </p:nvSpPr>
        <p:spPr bwMode="auto">
          <a:xfrm flipH="1">
            <a:off x="7620000" y="4913313"/>
            <a:ext cx="476250" cy="954087"/>
          </a:xfrm>
          <a:prstGeom prst="line">
            <a:avLst/>
          </a:prstGeom>
          <a:noFill/>
          <a:ln w="50800">
            <a:solidFill>
              <a:srgbClr val="007600"/>
            </a:solidFill>
            <a:round/>
            <a:headEnd/>
            <a:tailEnd type="triangle" w="lg" len="med"/>
          </a:ln>
          <a:extLst>
            <a:ext uri="{909E8E84-426E-40DD-AFC4-6F175D3DCCD1}">
              <a14:hiddenFill xmlns:a14="http://schemas.microsoft.com/office/drawing/2010/main">
                <a:noFill/>
              </a14:hiddenFill>
            </a:ext>
          </a:extLst>
        </p:spPr>
        <p:txBody>
          <a:bodyPr lIns="88084" tIns="44042" rIns="88084" bIns="44042"/>
          <a:lstStyle/>
          <a:p>
            <a:endParaRPr lang="en-GB"/>
          </a:p>
        </p:txBody>
      </p:sp>
      <p:sp>
        <p:nvSpPr>
          <p:cNvPr id="27659" name="Text Box 14"/>
          <p:cNvSpPr txBox="1">
            <a:spLocks noChangeArrowheads="1"/>
          </p:cNvSpPr>
          <p:nvPr/>
        </p:nvSpPr>
        <p:spPr bwMode="auto">
          <a:xfrm>
            <a:off x="6049963" y="5851525"/>
            <a:ext cx="195103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84" tIns="44042" rIns="88084" bIns="44042">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a:spcBef>
                <a:spcPct val="50000"/>
              </a:spcBef>
              <a:buFontTx/>
              <a:buNone/>
            </a:pPr>
            <a:r>
              <a:rPr lang="en-US" altLang="en-US" sz="2000" b="1">
                <a:solidFill>
                  <a:srgbClr val="007600"/>
                </a:solidFill>
              </a:rPr>
              <a:t>Tetrahedral silicate layer</a:t>
            </a:r>
            <a:endParaRPr lang="en-US" altLang="en-US" sz="2000" b="1" baseline="30000">
              <a:solidFill>
                <a:srgbClr val="007600"/>
              </a:solidFill>
            </a:endParaRPr>
          </a:p>
        </p:txBody>
      </p:sp>
      <p:sp>
        <p:nvSpPr>
          <p:cNvPr id="27660" name="Text Box 15"/>
          <p:cNvSpPr txBox="1">
            <a:spLocks noChangeArrowheads="1"/>
          </p:cNvSpPr>
          <p:nvPr/>
        </p:nvSpPr>
        <p:spPr bwMode="auto">
          <a:xfrm>
            <a:off x="6858000" y="814388"/>
            <a:ext cx="2286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84" tIns="44042" rIns="88084" bIns="44042">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r">
              <a:spcBef>
                <a:spcPct val="50000"/>
              </a:spcBef>
              <a:buFontTx/>
              <a:buNone/>
            </a:pPr>
            <a:r>
              <a:rPr lang="en-US" altLang="en-US" sz="1600" b="1">
                <a:solidFill>
                  <a:srgbClr val="3333FF"/>
                </a:solidFill>
              </a:rPr>
              <a:t>Layer thickness is 0.96 nm</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81000"/>
            <a:ext cx="8229600" cy="1143000"/>
          </a:xfrm>
        </p:spPr>
        <p:txBody>
          <a:bodyPr/>
          <a:lstStyle/>
          <a:p>
            <a:pPr eaLnBrk="1" hangingPunct="1"/>
            <a:r>
              <a:rPr lang="en-US" altLang="en-US">
                <a:ea typeface="MS PGothic" charset="-128"/>
              </a:rPr>
              <a:t>Organic cations (Laviosa, Italy)</a:t>
            </a:r>
            <a:endParaRPr lang="en-US" altLang="en-US" sz="1900">
              <a:ea typeface="MS PGothic" charset="-128"/>
            </a:endParaRPr>
          </a:p>
        </p:txBody>
      </p:sp>
      <p:sp>
        <p:nvSpPr>
          <p:cNvPr id="28675" name="Text Box 12"/>
          <p:cNvSpPr txBox="1">
            <a:spLocks noChangeArrowheads="1"/>
          </p:cNvSpPr>
          <p:nvPr/>
        </p:nvSpPr>
        <p:spPr bwMode="auto">
          <a:xfrm>
            <a:off x="1403350" y="1700213"/>
            <a:ext cx="32623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30000"/>
              </a:spcBef>
              <a:buFontTx/>
              <a:buNone/>
            </a:pPr>
            <a:r>
              <a:rPr lang="it-IT" altLang="en-US" sz="2000">
                <a:latin typeface="Tahoma" charset="0"/>
              </a:rPr>
              <a:t>commercial name</a:t>
            </a:r>
          </a:p>
          <a:p>
            <a:pPr eaLnBrk="1" hangingPunct="1">
              <a:spcBef>
                <a:spcPct val="30000"/>
              </a:spcBef>
              <a:buFontTx/>
              <a:buNone/>
            </a:pPr>
            <a:r>
              <a:rPr lang="it-IT" altLang="en-US" sz="1800">
                <a:latin typeface="Tahoma" charset="0"/>
              </a:rPr>
              <a:t>Dellite HPS</a:t>
            </a:r>
          </a:p>
          <a:p>
            <a:pPr eaLnBrk="1" hangingPunct="1">
              <a:lnSpc>
                <a:spcPct val="120000"/>
              </a:lnSpc>
              <a:spcBef>
                <a:spcPct val="50000"/>
              </a:spcBef>
              <a:buFontTx/>
              <a:buNone/>
            </a:pPr>
            <a:r>
              <a:rPr lang="it-IT" altLang="en-US" sz="1800">
                <a:latin typeface="Tahoma" charset="0"/>
              </a:rPr>
              <a:t>Dellite 67 G</a:t>
            </a:r>
          </a:p>
          <a:p>
            <a:pPr eaLnBrk="1" hangingPunct="1">
              <a:lnSpc>
                <a:spcPct val="120000"/>
              </a:lnSpc>
              <a:spcBef>
                <a:spcPct val="50000"/>
              </a:spcBef>
              <a:buFontTx/>
              <a:buNone/>
            </a:pPr>
            <a:r>
              <a:rPr lang="it-IT" altLang="en-US" sz="1800">
                <a:latin typeface="Tahoma" charset="0"/>
              </a:rPr>
              <a:t>Dellite 72 T</a:t>
            </a:r>
          </a:p>
          <a:p>
            <a:pPr eaLnBrk="1" hangingPunct="1">
              <a:lnSpc>
                <a:spcPct val="120000"/>
              </a:lnSpc>
              <a:spcBef>
                <a:spcPct val="50000"/>
              </a:spcBef>
              <a:buFontTx/>
              <a:buNone/>
            </a:pPr>
            <a:r>
              <a:rPr lang="it-IT" altLang="en-US" sz="1800">
                <a:latin typeface="Tahoma" charset="0"/>
              </a:rPr>
              <a:t>Dellite 43 B</a:t>
            </a:r>
          </a:p>
        </p:txBody>
      </p:sp>
      <p:sp>
        <p:nvSpPr>
          <p:cNvPr id="28676" name="AutoShape 13"/>
          <p:cNvSpPr>
            <a:spLocks/>
          </p:cNvSpPr>
          <p:nvPr/>
        </p:nvSpPr>
        <p:spPr bwMode="auto">
          <a:xfrm>
            <a:off x="2987675" y="2492375"/>
            <a:ext cx="71438" cy="1008063"/>
          </a:xfrm>
          <a:prstGeom prst="rightBrace">
            <a:avLst>
              <a:gd name="adj1" fmla="val 11759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28677" name="Line 14"/>
          <p:cNvSpPr>
            <a:spLocks noChangeShapeType="1"/>
          </p:cNvSpPr>
          <p:nvPr/>
        </p:nvSpPr>
        <p:spPr bwMode="auto">
          <a:xfrm>
            <a:off x="2700338" y="3933825"/>
            <a:ext cx="2447925" cy="15827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678" name="Line 15"/>
          <p:cNvSpPr>
            <a:spLocks noChangeShapeType="1"/>
          </p:cNvSpPr>
          <p:nvPr/>
        </p:nvSpPr>
        <p:spPr bwMode="auto">
          <a:xfrm>
            <a:off x="2843213" y="2349500"/>
            <a:ext cx="13795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679" name="Text Box 16"/>
          <p:cNvSpPr txBox="1">
            <a:spLocks noChangeArrowheads="1"/>
          </p:cNvSpPr>
          <p:nvPr/>
        </p:nvSpPr>
        <p:spPr bwMode="auto">
          <a:xfrm>
            <a:off x="4572000" y="2133600"/>
            <a:ext cx="360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1800">
                <a:latin typeface="Tahoma" charset="0"/>
              </a:rPr>
              <a:t>Neat Montmorillonite (MMT)</a:t>
            </a:r>
          </a:p>
        </p:txBody>
      </p:sp>
      <p:pic>
        <p:nvPicPr>
          <p:cNvPr id="2868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663" y="5095875"/>
            <a:ext cx="2435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924175"/>
            <a:ext cx="186055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Line 21"/>
          <p:cNvSpPr>
            <a:spLocks noChangeShapeType="1"/>
          </p:cNvSpPr>
          <p:nvPr/>
        </p:nvSpPr>
        <p:spPr bwMode="auto">
          <a:xfrm>
            <a:off x="3348038" y="2997200"/>
            <a:ext cx="1295400"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8683" name="Text Box 16"/>
          <p:cNvSpPr txBox="1">
            <a:spLocks noChangeArrowheads="1"/>
          </p:cNvSpPr>
          <p:nvPr/>
        </p:nvSpPr>
        <p:spPr bwMode="auto">
          <a:xfrm rot="-5400000">
            <a:off x="-1112044" y="3928269"/>
            <a:ext cx="3673475"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1800">
                <a:latin typeface="Tahoma" charset="0"/>
              </a:rPr>
              <a:t>Organic modified MMT (OMMT)</a:t>
            </a:r>
          </a:p>
        </p:txBody>
      </p:sp>
      <p:cxnSp>
        <p:nvCxnSpPr>
          <p:cNvPr id="28684" name="Connettore 1 2"/>
          <p:cNvCxnSpPr>
            <a:cxnSpLocks noChangeShapeType="1"/>
          </p:cNvCxnSpPr>
          <p:nvPr/>
        </p:nvCxnSpPr>
        <p:spPr bwMode="auto">
          <a:xfrm>
            <a:off x="1331913" y="1773238"/>
            <a:ext cx="0" cy="2160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8685" name="Parentesi graffa aperta 3"/>
          <p:cNvSpPr>
            <a:spLocks/>
          </p:cNvSpPr>
          <p:nvPr/>
        </p:nvSpPr>
        <p:spPr bwMode="auto">
          <a:xfrm>
            <a:off x="971550" y="2205038"/>
            <a:ext cx="431800" cy="1584325"/>
          </a:xfrm>
          <a:prstGeom prst="leftBrace">
            <a:avLst>
              <a:gd name="adj1" fmla="val 8340"/>
              <a:gd name="adj2" fmla="val 50000"/>
            </a:avLst>
          </a:pr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txBody>
          <a:bodyPr/>
          <a:lstStyle/>
          <a:p>
            <a:r>
              <a:rPr lang="it-IT" altLang="en-US" dirty="0" err="1">
                <a:ea typeface="MS PGothic" charset="-128"/>
              </a:rPr>
              <a:t>Recycling</a:t>
            </a:r>
            <a:r>
              <a:rPr lang="it-IT" altLang="en-US" dirty="0">
                <a:ea typeface="MS PGothic" charset="-128"/>
              </a:rPr>
              <a:t> of packaging </a:t>
            </a:r>
            <a:r>
              <a:rPr lang="it-IT" altLang="en-US" dirty="0" err="1">
                <a:ea typeface="MS PGothic" charset="-128"/>
              </a:rPr>
              <a:t>materials</a:t>
            </a:r>
            <a:endParaRPr lang="en-US" altLang="en-US" dirty="0">
              <a:ea typeface="MS PGothic" charset="-128"/>
            </a:endParaRPr>
          </a:p>
        </p:txBody>
      </p:sp>
      <p:grpSp>
        <p:nvGrpSpPr>
          <p:cNvPr id="22" name="Group 21">
            <a:extLst>
              <a:ext uri="{FF2B5EF4-FFF2-40B4-BE49-F238E27FC236}">
                <a16:creationId xmlns:a16="http://schemas.microsoft.com/office/drawing/2014/main" id="{5AE81CFC-E7D9-1338-63EA-B68E5106A35A}"/>
              </a:ext>
            </a:extLst>
          </p:cNvPr>
          <p:cNvGrpSpPr/>
          <p:nvPr/>
        </p:nvGrpSpPr>
        <p:grpSpPr>
          <a:xfrm>
            <a:off x="827584" y="1268760"/>
            <a:ext cx="7642435" cy="5026568"/>
            <a:chOff x="1043608" y="1916831"/>
            <a:chExt cx="7354403" cy="4666529"/>
          </a:xfrm>
        </p:grpSpPr>
        <p:pic>
          <p:nvPicPr>
            <p:cNvPr id="10" name="Picture 9" descr="A close-up of a graph&#10;&#10;Description automatically generated">
              <a:extLst>
                <a:ext uri="{FF2B5EF4-FFF2-40B4-BE49-F238E27FC236}">
                  <a16:creationId xmlns:a16="http://schemas.microsoft.com/office/drawing/2014/main" id="{E995C56F-EFDD-2DBA-0E56-202A6A7811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6065" b="5502"/>
            <a:stretch/>
          </p:blipFill>
          <p:spPr>
            <a:xfrm rot="16200000">
              <a:off x="2387545" y="572894"/>
              <a:ext cx="4666529" cy="7354403"/>
            </a:xfrm>
            <a:prstGeom prst="rect">
              <a:avLst/>
            </a:prstGeom>
          </p:spPr>
        </p:pic>
        <p:sp>
          <p:nvSpPr>
            <p:cNvPr id="15" name="TextBox 14">
              <a:extLst>
                <a:ext uri="{FF2B5EF4-FFF2-40B4-BE49-F238E27FC236}">
                  <a16:creationId xmlns:a16="http://schemas.microsoft.com/office/drawing/2014/main" id="{6169138F-D0A6-9FB3-5555-6519E9699C4F}"/>
                </a:ext>
              </a:extLst>
            </p:cNvPr>
            <p:cNvSpPr txBox="1"/>
            <p:nvPr/>
          </p:nvSpPr>
          <p:spPr>
            <a:xfrm>
              <a:off x="1619672" y="5301208"/>
              <a:ext cx="1152128" cy="369332"/>
            </a:xfrm>
            <a:prstGeom prst="rect">
              <a:avLst/>
            </a:prstGeom>
            <a:solidFill>
              <a:schemeClr val="bg1"/>
            </a:solidFill>
          </p:spPr>
          <p:txBody>
            <a:bodyPr wrap="square" rtlCol="0">
              <a:spAutoFit/>
            </a:bodyPr>
            <a:lstStyle/>
            <a:p>
              <a:r>
                <a:rPr lang="en-GB" dirty="0"/>
                <a:t>2022      </a:t>
              </a:r>
            </a:p>
          </p:txBody>
        </p:sp>
        <p:sp>
          <p:nvSpPr>
            <p:cNvPr id="16" name="TextBox 15">
              <a:extLst>
                <a:ext uri="{FF2B5EF4-FFF2-40B4-BE49-F238E27FC236}">
                  <a16:creationId xmlns:a16="http://schemas.microsoft.com/office/drawing/2014/main" id="{FE0C1FDE-BB7E-7F4C-0232-77FF695EFE85}"/>
                </a:ext>
              </a:extLst>
            </p:cNvPr>
            <p:cNvSpPr txBox="1"/>
            <p:nvPr/>
          </p:nvSpPr>
          <p:spPr>
            <a:xfrm>
              <a:off x="3203848" y="5313898"/>
              <a:ext cx="1152128" cy="369332"/>
            </a:xfrm>
            <a:prstGeom prst="rect">
              <a:avLst/>
            </a:prstGeom>
            <a:solidFill>
              <a:schemeClr val="bg1"/>
            </a:solidFill>
          </p:spPr>
          <p:txBody>
            <a:bodyPr wrap="square" rtlCol="0">
              <a:spAutoFit/>
            </a:bodyPr>
            <a:lstStyle/>
            <a:p>
              <a:r>
                <a:rPr lang="en-GB" dirty="0"/>
                <a:t>2023      </a:t>
              </a:r>
            </a:p>
          </p:txBody>
        </p:sp>
        <p:sp>
          <p:nvSpPr>
            <p:cNvPr id="20" name="TextBox 19">
              <a:extLst>
                <a:ext uri="{FF2B5EF4-FFF2-40B4-BE49-F238E27FC236}">
                  <a16:creationId xmlns:a16="http://schemas.microsoft.com/office/drawing/2014/main" id="{E0957FAB-A9AC-4A40-3205-0E0D027F6C22}"/>
                </a:ext>
              </a:extLst>
            </p:cNvPr>
            <p:cNvSpPr txBox="1"/>
            <p:nvPr/>
          </p:nvSpPr>
          <p:spPr>
            <a:xfrm>
              <a:off x="4764410" y="5301208"/>
              <a:ext cx="1152128" cy="646331"/>
            </a:xfrm>
            <a:prstGeom prst="rect">
              <a:avLst/>
            </a:prstGeom>
            <a:solidFill>
              <a:schemeClr val="bg1"/>
            </a:solidFill>
          </p:spPr>
          <p:txBody>
            <a:bodyPr wrap="square" rtlCol="0">
              <a:spAutoFit/>
            </a:bodyPr>
            <a:lstStyle/>
            <a:p>
              <a:r>
                <a:rPr lang="en-GB" dirty="0"/>
                <a:t>2025 forecast      </a:t>
              </a:r>
            </a:p>
          </p:txBody>
        </p:sp>
        <p:sp>
          <p:nvSpPr>
            <p:cNvPr id="21" name="TextBox 20">
              <a:extLst>
                <a:ext uri="{FF2B5EF4-FFF2-40B4-BE49-F238E27FC236}">
                  <a16:creationId xmlns:a16="http://schemas.microsoft.com/office/drawing/2014/main" id="{A6740EDC-07EE-ABAC-BD4F-8A1AF31AC178}"/>
                </a:ext>
              </a:extLst>
            </p:cNvPr>
            <p:cNvSpPr txBox="1"/>
            <p:nvPr/>
          </p:nvSpPr>
          <p:spPr>
            <a:xfrm>
              <a:off x="6581209" y="5319732"/>
              <a:ext cx="1519183" cy="646331"/>
            </a:xfrm>
            <a:prstGeom prst="rect">
              <a:avLst/>
            </a:prstGeom>
            <a:solidFill>
              <a:schemeClr val="bg1"/>
            </a:solidFill>
          </p:spPr>
          <p:txBody>
            <a:bodyPr wrap="square" rtlCol="0">
              <a:spAutoFit/>
            </a:bodyPr>
            <a:lstStyle/>
            <a:p>
              <a:r>
                <a:rPr lang="en-GB" dirty="0"/>
                <a:t>Target 2025 set in 2022      </a:t>
              </a:r>
            </a:p>
          </p:txBody>
        </p:sp>
      </p:grpSp>
    </p:spTree>
    <p:extLst>
      <p:ext uri="{BB962C8B-B14F-4D97-AF65-F5344CB8AC3E}">
        <p14:creationId xmlns:p14="http://schemas.microsoft.com/office/powerpoint/2010/main" val="1699146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85750"/>
            <a:ext cx="8229600" cy="519113"/>
          </a:xfrm>
        </p:spPr>
        <p:txBody>
          <a:bodyPr/>
          <a:lstStyle/>
          <a:p>
            <a:pPr defTabSz="925513" eaLnBrk="1" hangingPunct="1"/>
            <a:r>
              <a:rPr lang="en-US" altLang="en-US" sz="2400" b="1">
                <a:ea typeface="MS PGothic" charset="-128"/>
              </a:rPr>
              <a:t>Nanocomposite Classification</a:t>
            </a:r>
          </a:p>
        </p:txBody>
      </p:sp>
      <p:pic>
        <p:nvPicPr>
          <p:cNvPr id="307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524000"/>
            <a:ext cx="5638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24"/>
          <p:cNvSpPr>
            <a:spLocks noChangeArrowheads="1"/>
          </p:cNvSpPr>
          <p:nvPr/>
        </p:nvSpPr>
        <p:spPr bwMode="auto">
          <a:xfrm>
            <a:off x="250825" y="188913"/>
            <a:ext cx="8713788" cy="6408737"/>
          </a:xfrm>
          <a:prstGeom prst="rect">
            <a:avLst/>
          </a:prstGeom>
          <a:solidFill>
            <a:srgbClr val="FF9900"/>
          </a:solidFill>
          <a:ln w="9525">
            <a:solidFill>
              <a:schemeClr val="tx1"/>
            </a:solidFill>
            <a:miter lim="800000"/>
            <a:headEnd/>
            <a:tailEnd/>
          </a:ln>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1747" name="Rectangle 2"/>
          <p:cNvSpPr>
            <a:spLocks noGrp="1" noChangeArrowheads="1"/>
          </p:cNvSpPr>
          <p:nvPr>
            <p:ph type="title"/>
          </p:nvPr>
        </p:nvSpPr>
        <p:spPr>
          <a:xfrm>
            <a:off x="622300" y="328613"/>
            <a:ext cx="7761288" cy="488950"/>
          </a:xfrm>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sz="2400" b="1">
                <a:ea typeface="MS PGothic" charset="-128"/>
              </a:rPr>
              <a:t>Processing Challenge of Nanoclay </a:t>
            </a:r>
          </a:p>
        </p:txBody>
      </p:sp>
      <p:sp>
        <p:nvSpPr>
          <p:cNvPr id="31748" name="Oval 3"/>
          <p:cNvSpPr>
            <a:spLocks noChangeArrowheads="1"/>
          </p:cNvSpPr>
          <p:nvPr/>
        </p:nvSpPr>
        <p:spPr bwMode="auto">
          <a:xfrm>
            <a:off x="914400" y="3417888"/>
            <a:ext cx="3048000" cy="401637"/>
          </a:xfrm>
          <a:prstGeom prst="ellipse">
            <a:avLst/>
          </a:prstGeom>
          <a:solidFill>
            <a:schemeClr val="accent1"/>
          </a:solidFill>
          <a:ln w="12700" cap="sq">
            <a:solidFill>
              <a:schemeClr val="accent1"/>
            </a:solidFill>
            <a:round/>
            <a:headEnd type="none" w="sm" len="sm"/>
            <a:tailEnd type="none" w="sm" len="sm"/>
          </a:ln>
        </p:spPr>
        <p:txBody>
          <a:bodyPr lIns="0" tIns="0" rIns="0" bIns="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endParaRPr lang="en-US" altLang="en-US" sz="1800">
              <a:latin typeface="Times New Roman" charset="0"/>
            </a:endParaRPr>
          </a:p>
        </p:txBody>
      </p:sp>
      <p:sp>
        <p:nvSpPr>
          <p:cNvPr id="31749" name="Text Box 4"/>
          <p:cNvSpPr txBox="1">
            <a:spLocks noChangeArrowheads="1"/>
          </p:cNvSpPr>
          <p:nvPr/>
        </p:nvSpPr>
        <p:spPr bwMode="auto">
          <a:xfrm>
            <a:off x="762000" y="5867400"/>
            <a:ext cx="81534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en-US" altLang="en-US" sz="3200"/>
              <a:t>   8µm</a:t>
            </a:r>
            <a:r>
              <a:rPr lang="en-US" altLang="en-US" sz="3200">
                <a:solidFill>
                  <a:schemeClr val="tx2"/>
                </a:solidFill>
              </a:rPr>
              <a:t> </a:t>
            </a:r>
            <a:r>
              <a:rPr lang="en-US" altLang="en-US" sz="3200"/>
              <a:t>Particle           &gt;1 Million Platelets                           </a:t>
            </a:r>
            <a:endParaRPr lang="en-US" altLang="en-US" sz="3200">
              <a:solidFill>
                <a:schemeClr val="tx2"/>
              </a:solidFill>
            </a:endParaRPr>
          </a:p>
        </p:txBody>
      </p:sp>
      <p:sp>
        <p:nvSpPr>
          <p:cNvPr id="31750" name="AutoShape 5"/>
          <p:cNvSpPr>
            <a:spLocks noChangeArrowheads="1"/>
          </p:cNvSpPr>
          <p:nvPr/>
        </p:nvSpPr>
        <p:spPr bwMode="auto">
          <a:xfrm>
            <a:off x="4648200" y="3505200"/>
            <a:ext cx="976313" cy="485775"/>
          </a:xfrm>
          <a:prstGeom prst="rightArrow">
            <a:avLst>
              <a:gd name="adj1" fmla="val 50000"/>
              <a:gd name="adj2" fmla="val 50245"/>
            </a:avLst>
          </a:prstGeom>
          <a:solidFill>
            <a:schemeClr val="accent1"/>
          </a:solidFill>
          <a:ln w="12700" cap="sq">
            <a:solidFill>
              <a:schemeClr val="tx1"/>
            </a:solidFill>
            <a:miter lim="800000"/>
            <a:headEnd type="none" w="sm" len="sm"/>
            <a:tailEnd type="none" w="sm" len="sm"/>
          </a:ln>
        </p:spPr>
        <p:txBody>
          <a:bodyPr wrap="none" lIns="0" tIns="0" rIns="0" bIns="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1751" name="Line 6"/>
          <p:cNvSpPr>
            <a:spLocks noChangeShapeType="1"/>
          </p:cNvSpPr>
          <p:nvPr/>
        </p:nvSpPr>
        <p:spPr bwMode="auto">
          <a:xfrm>
            <a:off x="6096000" y="17526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2" name="Line 7"/>
          <p:cNvSpPr>
            <a:spLocks noChangeShapeType="1"/>
          </p:cNvSpPr>
          <p:nvPr/>
        </p:nvSpPr>
        <p:spPr bwMode="auto">
          <a:xfrm>
            <a:off x="6172200" y="25146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3" name="Line 8"/>
          <p:cNvSpPr>
            <a:spLocks noChangeShapeType="1"/>
          </p:cNvSpPr>
          <p:nvPr/>
        </p:nvSpPr>
        <p:spPr bwMode="auto">
          <a:xfrm>
            <a:off x="7162800" y="25146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4" name="Line 9"/>
          <p:cNvSpPr>
            <a:spLocks noChangeShapeType="1"/>
          </p:cNvSpPr>
          <p:nvPr/>
        </p:nvSpPr>
        <p:spPr bwMode="auto">
          <a:xfrm flipV="1">
            <a:off x="5943600" y="22860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5" name="Line 10"/>
          <p:cNvSpPr>
            <a:spLocks noChangeShapeType="1"/>
          </p:cNvSpPr>
          <p:nvPr/>
        </p:nvSpPr>
        <p:spPr bwMode="auto">
          <a:xfrm flipV="1">
            <a:off x="5715000" y="29718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6" name="Line 11"/>
          <p:cNvSpPr>
            <a:spLocks noChangeShapeType="1"/>
          </p:cNvSpPr>
          <p:nvPr/>
        </p:nvSpPr>
        <p:spPr bwMode="auto">
          <a:xfrm flipV="1">
            <a:off x="6705600" y="28194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7" name="Line 12"/>
          <p:cNvSpPr>
            <a:spLocks noChangeShapeType="1"/>
          </p:cNvSpPr>
          <p:nvPr/>
        </p:nvSpPr>
        <p:spPr bwMode="auto">
          <a:xfrm flipV="1">
            <a:off x="6705600" y="18288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8" name="Line 13"/>
          <p:cNvSpPr>
            <a:spLocks noChangeShapeType="1"/>
          </p:cNvSpPr>
          <p:nvPr/>
        </p:nvSpPr>
        <p:spPr bwMode="auto">
          <a:xfrm>
            <a:off x="7010400" y="21336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59" name="Line 14"/>
          <p:cNvSpPr>
            <a:spLocks noChangeShapeType="1"/>
          </p:cNvSpPr>
          <p:nvPr/>
        </p:nvSpPr>
        <p:spPr bwMode="auto">
          <a:xfrm>
            <a:off x="6477000" y="25908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0" name="Line 15"/>
          <p:cNvSpPr>
            <a:spLocks noChangeShapeType="1"/>
          </p:cNvSpPr>
          <p:nvPr/>
        </p:nvSpPr>
        <p:spPr bwMode="auto">
          <a:xfrm>
            <a:off x="7162800" y="22860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1" name="Line 16"/>
          <p:cNvSpPr>
            <a:spLocks noChangeShapeType="1"/>
          </p:cNvSpPr>
          <p:nvPr/>
        </p:nvSpPr>
        <p:spPr bwMode="auto">
          <a:xfrm>
            <a:off x="7010400" y="30480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2" name="Line 17"/>
          <p:cNvSpPr>
            <a:spLocks noChangeShapeType="1"/>
          </p:cNvSpPr>
          <p:nvPr/>
        </p:nvSpPr>
        <p:spPr bwMode="auto">
          <a:xfrm flipH="1">
            <a:off x="6705600" y="20574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3" name="Line 18"/>
          <p:cNvSpPr>
            <a:spLocks noChangeShapeType="1"/>
          </p:cNvSpPr>
          <p:nvPr/>
        </p:nvSpPr>
        <p:spPr bwMode="auto">
          <a:xfrm flipH="1">
            <a:off x="7772400" y="25146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4" name="Line 19"/>
          <p:cNvSpPr>
            <a:spLocks noChangeShapeType="1"/>
          </p:cNvSpPr>
          <p:nvPr/>
        </p:nvSpPr>
        <p:spPr bwMode="auto">
          <a:xfrm flipH="1">
            <a:off x="5791200" y="19050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5" name="Line 20"/>
          <p:cNvSpPr>
            <a:spLocks noChangeShapeType="1"/>
          </p:cNvSpPr>
          <p:nvPr/>
        </p:nvSpPr>
        <p:spPr bwMode="auto">
          <a:xfrm>
            <a:off x="6781800" y="30480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6" name="Line 21"/>
          <p:cNvSpPr>
            <a:spLocks noChangeShapeType="1"/>
          </p:cNvSpPr>
          <p:nvPr/>
        </p:nvSpPr>
        <p:spPr bwMode="auto">
          <a:xfrm>
            <a:off x="6858000" y="38100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7" name="Line 22"/>
          <p:cNvSpPr>
            <a:spLocks noChangeShapeType="1"/>
          </p:cNvSpPr>
          <p:nvPr/>
        </p:nvSpPr>
        <p:spPr bwMode="auto">
          <a:xfrm>
            <a:off x="7848600" y="38100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8" name="Line 23"/>
          <p:cNvSpPr>
            <a:spLocks noChangeShapeType="1"/>
          </p:cNvSpPr>
          <p:nvPr/>
        </p:nvSpPr>
        <p:spPr bwMode="auto">
          <a:xfrm flipV="1">
            <a:off x="6629400" y="35814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69" name="Line 24"/>
          <p:cNvSpPr>
            <a:spLocks noChangeShapeType="1"/>
          </p:cNvSpPr>
          <p:nvPr/>
        </p:nvSpPr>
        <p:spPr bwMode="auto">
          <a:xfrm flipV="1">
            <a:off x="6400800" y="42672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0" name="Line 25"/>
          <p:cNvSpPr>
            <a:spLocks noChangeShapeType="1"/>
          </p:cNvSpPr>
          <p:nvPr/>
        </p:nvSpPr>
        <p:spPr bwMode="auto">
          <a:xfrm flipV="1">
            <a:off x="7391400" y="41148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1" name="Line 26"/>
          <p:cNvSpPr>
            <a:spLocks noChangeShapeType="1"/>
          </p:cNvSpPr>
          <p:nvPr/>
        </p:nvSpPr>
        <p:spPr bwMode="auto">
          <a:xfrm flipV="1">
            <a:off x="7391400" y="31242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2" name="Line 27"/>
          <p:cNvSpPr>
            <a:spLocks noChangeShapeType="1"/>
          </p:cNvSpPr>
          <p:nvPr/>
        </p:nvSpPr>
        <p:spPr bwMode="auto">
          <a:xfrm>
            <a:off x="7696200" y="34290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3" name="Line 28"/>
          <p:cNvSpPr>
            <a:spLocks noChangeShapeType="1"/>
          </p:cNvSpPr>
          <p:nvPr/>
        </p:nvSpPr>
        <p:spPr bwMode="auto">
          <a:xfrm>
            <a:off x="7162800" y="38862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4" name="Line 29"/>
          <p:cNvSpPr>
            <a:spLocks noChangeShapeType="1"/>
          </p:cNvSpPr>
          <p:nvPr/>
        </p:nvSpPr>
        <p:spPr bwMode="auto">
          <a:xfrm>
            <a:off x="7848600" y="35814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5" name="Line 30"/>
          <p:cNvSpPr>
            <a:spLocks noChangeShapeType="1"/>
          </p:cNvSpPr>
          <p:nvPr/>
        </p:nvSpPr>
        <p:spPr bwMode="auto">
          <a:xfrm>
            <a:off x="7696200" y="43434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6" name="Line 31"/>
          <p:cNvSpPr>
            <a:spLocks noChangeShapeType="1"/>
          </p:cNvSpPr>
          <p:nvPr/>
        </p:nvSpPr>
        <p:spPr bwMode="auto">
          <a:xfrm flipH="1">
            <a:off x="7391400" y="33528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7" name="Line 32"/>
          <p:cNvSpPr>
            <a:spLocks noChangeShapeType="1"/>
          </p:cNvSpPr>
          <p:nvPr/>
        </p:nvSpPr>
        <p:spPr bwMode="auto">
          <a:xfrm flipH="1">
            <a:off x="8458200" y="38100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8" name="Line 33"/>
          <p:cNvSpPr>
            <a:spLocks noChangeShapeType="1"/>
          </p:cNvSpPr>
          <p:nvPr/>
        </p:nvSpPr>
        <p:spPr bwMode="auto">
          <a:xfrm flipH="1">
            <a:off x="6477000" y="32004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79" name="Line 34"/>
          <p:cNvSpPr>
            <a:spLocks noChangeShapeType="1"/>
          </p:cNvSpPr>
          <p:nvPr/>
        </p:nvSpPr>
        <p:spPr bwMode="auto">
          <a:xfrm>
            <a:off x="6096000" y="43434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0" name="Line 35"/>
          <p:cNvSpPr>
            <a:spLocks noChangeShapeType="1"/>
          </p:cNvSpPr>
          <p:nvPr/>
        </p:nvSpPr>
        <p:spPr bwMode="auto">
          <a:xfrm>
            <a:off x="6172200" y="51054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1" name="Line 36"/>
          <p:cNvSpPr>
            <a:spLocks noChangeShapeType="1"/>
          </p:cNvSpPr>
          <p:nvPr/>
        </p:nvSpPr>
        <p:spPr bwMode="auto">
          <a:xfrm>
            <a:off x="7162800" y="5105400"/>
            <a:ext cx="3810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2" name="Line 37"/>
          <p:cNvSpPr>
            <a:spLocks noChangeShapeType="1"/>
          </p:cNvSpPr>
          <p:nvPr/>
        </p:nvSpPr>
        <p:spPr bwMode="auto">
          <a:xfrm flipV="1">
            <a:off x="5943600" y="48768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3" name="Line 38"/>
          <p:cNvSpPr>
            <a:spLocks noChangeShapeType="1"/>
          </p:cNvSpPr>
          <p:nvPr/>
        </p:nvSpPr>
        <p:spPr bwMode="auto">
          <a:xfrm flipV="1">
            <a:off x="5715000" y="55626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4" name="Line 39"/>
          <p:cNvSpPr>
            <a:spLocks noChangeShapeType="1"/>
          </p:cNvSpPr>
          <p:nvPr/>
        </p:nvSpPr>
        <p:spPr bwMode="auto">
          <a:xfrm flipV="1">
            <a:off x="6705600" y="54102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5" name="Line 40"/>
          <p:cNvSpPr>
            <a:spLocks noChangeShapeType="1"/>
          </p:cNvSpPr>
          <p:nvPr/>
        </p:nvSpPr>
        <p:spPr bwMode="auto">
          <a:xfrm flipV="1">
            <a:off x="6705600" y="4419600"/>
            <a:ext cx="609600" cy="76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6" name="Line 41"/>
          <p:cNvSpPr>
            <a:spLocks noChangeShapeType="1"/>
          </p:cNvSpPr>
          <p:nvPr/>
        </p:nvSpPr>
        <p:spPr bwMode="auto">
          <a:xfrm>
            <a:off x="7010400" y="47244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7" name="Line 42"/>
          <p:cNvSpPr>
            <a:spLocks noChangeShapeType="1"/>
          </p:cNvSpPr>
          <p:nvPr/>
        </p:nvSpPr>
        <p:spPr bwMode="auto">
          <a:xfrm>
            <a:off x="6477000" y="51816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8" name="Line 43"/>
          <p:cNvSpPr>
            <a:spLocks noChangeShapeType="1"/>
          </p:cNvSpPr>
          <p:nvPr/>
        </p:nvSpPr>
        <p:spPr bwMode="auto">
          <a:xfrm>
            <a:off x="7162800" y="48768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89" name="Line 44"/>
          <p:cNvSpPr>
            <a:spLocks noChangeShapeType="1"/>
          </p:cNvSpPr>
          <p:nvPr/>
        </p:nvSpPr>
        <p:spPr bwMode="auto">
          <a:xfrm>
            <a:off x="7010400" y="5638800"/>
            <a:ext cx="6096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0" name="Line 45"/>
          <p:cNvSpPr>
            <a:spLocks noChangeShapeType="1"/>
          </p:cNvSpPr>
          <p:nvPr/>
        </p:nvSpPr>
        <p:spPr bwMode="auto">
          <a:xfrm flipH="1">
            <a:off x="6705600" y="46482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1" name="Line 46"/>
          <p:cNvSpPr>
            <a:spLocks noChangeShapeType="1"/>
          </p:cNvSpPr>
          <p:nvPr/>
        </p:nvSpPr>
        <p:spPr bwMode="auto">
          <a:xfrm flipH="1">
            <a:off x="7772400" y="51054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2" name="Line 47"/>
          <p:cNvSpPr>
            <a:spLocks noChangeShapeType="1"/>
          </p:cNvSpPr>
          <p:nvPr/>
        </p:nvSpPr>
        <p:spPr bwMode="auto">
          <a:xfrm flipH="1">
            <a:off x="5791200" y="4495800"/>
            <a:ext cx="762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3" name="Line 48"/>
          <p:cNvSpPr>
            <a:spLocks noChangeShapeType="1"/>
          </p:cNvSpPr>
          <p:nvPr/>
        </p:nvSpPr>
        <p:spPr bwMode="auto">
          <a:xfrm>
            <a:off x="6019800" y="3276600"/>
            <a:ext cx="1524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4" name="Line 49"/>
          <p:cNvSpPr>
            <a:spLocks noChangeShapeType="1"/>
          </p:cNvSpPr>
          <p:nvPr/>
        </p:nvSpPr>
        <p:spPr bwMode="auto">
          <a:xfrm>
            <a:off x="6019800" y="3810000"/>
            <a:ext cx="1524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5" name="Line 50"/>
          <p:cNvSpPr>
            <a:spLocks noChangeShapeType="1"/>
          </p:cNvSpPr>
          <p:nvPr/>
        </p:nvSpPr>
        <p:spPr bwMode="auto">
          <a:xfrm>
            <a:off x="8077200" y="4419600"/>
            <a:ext cx="1524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6" name="Line 51"/>
          <p:cNvSpPr>
            <a:spLocks noChangeShapeType="1"/>
          </p:cNvSpPr>
          <p:nvPr/>
        </p:nvSpPr>
        <p:spPr bwMode="auto">
          <a:xfrm>
            <a:off x="8077200" y="2514600"/>
            <a:ext cx="152400" cy="3810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7" name="Line 52"/>
          <p:cNvSpPr>
            <a:spLocks noChangeShapeType="1"/>
          </p:cNvSpPr>
          <p:nvPr/>
        </p:nvSpPr>
        <p:spPr bwMode="auto">
          <a:xfrm>
            <a:off x="1600200" y="3124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8" name="Line 53"/>
          <p:cNvSpPr>
            <a:spLocks noChangeShapeType="1"/>
          </p:cNvSpPr>
          <p:nvPr/>
        </p:nvSpPr>
        <p:spPr bwMode="auto">
          <a:xfrm>
            <a:off x="1676400" y="3200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799" name="Line 54"/>
          <p:cNvSpPr>
            <a:spLocks noChangeShapeType="1"/>
          </p:cNvSpPr>
          <p:nvPr/>
        </p:nvSpPr>
        <p:spPr bwMode="auto">
          <a:xfrm>
            <a:off x="1600200" y="32766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0" name="Line 55"/>
          <p:cNvSpPr>
            <a:spLocks noChangeShapeType="1"/>
          </p:cNvSpPr>
          <p:nvPr/>
        </p:nvSpPr>
        <p:spPr bwMode="auto">
          <a:xfrm>
            <a:off x="1524000" y="33528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1" name="Line 56"/>
          <p:cNvSpPr>
            <a:spLocks noChangeShapeType="1"/>
          </p:cNvSpPr>
          <p:nvPr/>
        </p:nvSpPr>
        <p:spPr bwMode="auto">
          <a:xfrm>
            <a:off x="1447800" y="3886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2" name="Line 57"/>
          <p:cNvSpPr>
            <a:spLocks noChangeShapeType="1"/>
          </p:cNvSpPr>
          <p:nvPr/>
        </p:nvSpPr>
        <p:spPr bwMode="auto">
          <a:xfrm>
            <a:off x="1295400" y="39624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3" name="Line 58"/>
          <p:cNvSpPr>
            <a:spLocks noChangeShapeType="1"/>
          </p:cNvSpPr>
          <p:nvPr/>
        </p:nvSpPr>
        <p:spPr bwMode="auto">
          <a:xfrm>
            <a:off x="1524000" y="40386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4" name="Line 59"/>
          <p:cNvSpPr>
            <a:spLocks noChangeShapeType="1"/>
          </p:cNvSpPr>
          <p:nvPr/>
        </p:nvSpPr>
        <p:spPr bwMode="auto">
          <a:xfrm>
            <a:off x="1600200" y="41148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5" name="Line 60"/>
          <p:cNvSpPr>
            <a:spLocks noChangeShapeType="1"/>
          </p:cNvSpPr>
          <p:nvPr/>
        </p:nvSpPr>
        <p:spPr bwMode="auto">
          <a:xfrm>
            <a:off x="1524000" y="41910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6" name="Line 61"/>
          <p:cNvSpPr>
            <a:spLocks noChangeShapeType="1"/>
          </p:cNvSpPr>
          <p:nvPr/>
        </p:nvSpPr>
        <p:spPr bwMode="auto">
          <a:xfrm>
            <a:off x="1447800" y="4267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7" name="Line 62"/>
          <p:cNvSpPr>
            <a:spLocks noChangeShapeType="1"/>
          </p:cNvSpPr>
          <p:nvPr/>
        </p:nvSpPr>
        <p:spPr bwMode="auto">
          <a:xfrm>
            <a:off x="2209800" y="37338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8" name="Line 63"/>
          <p:cNvSpPr>
            <a:spLocks noChangeShapeType="1"/>
          </p:cNvSpPr>
          <p:nvPr/>
        </p:nvSpPr>
        <p:spPr bwMode="auto">
          <a:xfrm>
            <a:off x="2057400" y="38100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09" name="Line 64"/>
          <p:cNvSpPr>
            <a:spLocks noChangeShapeType="1"/>
          </p:cNvSpPr>
          <p:nvPr/>
        </p:nvSpPr>
        <p:spPr bwMode="auto">
          <a:xfrm>
            <a:off x="2286000" y="3886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0" name="Line 65"/>
          <p:cNvSpPr>
            <a:spLocks noChangeShapeType="1"/>
          </p:cNvSpPr>
          <p:nvPr/>
        </p:nvSpPr>
        <p:spPr bwMode="auto">
          <a:xfrm>
            <a:off x="2362200" y="3962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1" name="Line 66"/>
          <p:cNvSpPr>
            <a:spLocks noChangeShapeType="1"/>
          </p:cNvSpPr>
          <p:nvPr/>
        </p:nvSpPr>
        <p:spPr bwMode="auto">
          <a:xfrm>
            <a:off x="2286000" y="40386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2" name="Line 67"/>
          <p:cNvSpPr>
            <a:spLocks noChangeShapeType="1"/>
          </p:cNvSpPr>
          <p:nvPr/>
        </p:nvSpPr>
        <p:spPr bwMode="auto">
          <a:xfrm>
            <a:off x="2209800" y="41148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3" name="Line 68"/>
          <p:cNvSpPr>
            <a:spLocks noChangeShapeType="1"/>
          </p:cNvSpPr>
          <p:nvPr/>
        </p:nvSpPr>
        <p:spPr bwMode="auto">
          <a:xfrm>
            <a:off x="2514600" y="2743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4" name="Line 69"/>
          <p:cNvSpPr>
            <a:spLocks noChangeShapeType="1"/>
          </p:cNvSpPr>
          <p:nvPr/>
        </p:nvSpPr>
        <p:spPr bwMode="auto">
          <a:xfrm>
            <a:off x="2362200" y="28194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5" name="Line 70"/>
          <p:cNvSpPr>
            <a:spLocks noChangeShapeType="1"/>
          </p:cNvSpPr>
          <p:nvPr/>
        </p:nvSpPr>
        <p:spPr bwMode="auto">
          <a:xfrm>
            <a:off x="2590800" y="28956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6" name="Line 71"/>
          <p:cNvSpPr>
            <a:spLocks noChangeShapeType="1"/>
          </p:cNvSpPr>
          <p:nvPr/>
        </p:nvSpPr>
        <p:spPr bwMode="auto">
          <a:xfrm>
            <a:off x="2667000" y="29718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7" name="Line 72"/>
          <p:cNvSpPr>
            <a:spLocks noChangeShapeType="1"/>
          </p:cNvSpPr>
          <p:nvPr/>
        </p:nvSpPr>
        <p:spPr bwMode="auto">
          <a:xfrm>
            <a:off x="2590800" y="30480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8" name="Line 73"/>
          <p:cNvSpPr>
            <a:spLocks noChangeShapeType="1"/>
          </p:cNvSpPr>
          <p:nvPr/>
        </p:nvSpPr>
        <p:spPr bwMode="auto">
          <a:xfrm>
            <a:off x="2514600" y="3124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19" name="Line 74"/>
          <p:cNvSpPr>
            <a:spLocks noChangeShapeType="1"/>
          </p:cNvSpPr>
          <p:nvPr/>
        </p:nvSpPr>
        <p:spPr bwMode="auto">
          <a:xfrm>
            <a:off x="2819400" y="33528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0" name="Line 75"/>
          <p:cNvSpPr>
            <a:spLocks noChangeShapeType="1"/>
          </p:cNvSpPr>
          <p:nvPr/>
        </p:nvSpPr>
        <p:spPr bwMode="auto">
          <a:xfrm>
            <a:off x="2667000" y="34290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1" name="Line 76"/>
          <p:cNvSpPr>
            <a:spLocks noChangeShapeType="1"/>
          </p:cNvSpPr>
          <p:nvPr/>
        </p:nvSpPr>
        <p:spPr bwMode="auto">
          <a:xfrm>
            <a:off x="2895600" y="3505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2" name="Line 77"/>
          <p:cNvSpPr>
            <a:spLocks noChangeShapeType="1"/>
          </p:cNvSpPr>
          <p:nvPr/>
        </p:nvSpPr>
        <p:spPr bwMode="auto">
          <a:xfrm>
            <a:off x="2971800" y="3581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3" name="Line 78"/>
          <p:cNvSpPr>
            <a:spLocks noChangeShapeType="1"/>
          </p:cNvSpPr>
          <p:nvPr/>
        </p:nvSpPr>
        <p:spPr bwMode="auto">
          <a:xfrm>
            <a:off x="2895600" y="36576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4" name="Line 79"/>
          <p:cNvSpPr>
            <a:spLocks noChangeShapeType="1"/>
          </p:cNvSpPr>
          <p:nvPr/>
        </p:nvSpPr>
        <p:spPr bwMode="auto">
          <a:xfrm>
            <a:off x="2819400" y="37338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5" name="Line 80"/>
          <p:cNvSpPr>
            <a:spLocks noChangeShapeType="1"/>
          </p:cNvSpPr>
          <p:nvPr/>
        </p:nvSpPr>
        <p:spPr bwMode="auto">
          <a:xfrm>
            <a:off x="1524000" y="32004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6" name="Line 81"/>
          <p:cNvSpPr>
            <a:spLocks noChangeShapeType="1"/>
          </p:cNvSpPr>
          <p:nvPr/>
        </p:nvSpPr>
        <p:spPr bwMode="auto">
          <a:xfrm>
            <a:off x="1752600" y="32766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7" name="Line 82"/>
          <p:cNvSpPr>
            <a:spLocks noChangeShapeType="1"/>
          </p:cNvSpPr>
          <p:nvPr/>
        </p:nvSpPr>
        <p:spPr bwMode="auto">
          <a:xfrm>
            <a:off x="1828800" y="33528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8" name="Line 83"/>
          <p:cNvSpPr>
            <a:spLocks noChangeShapeType="1"/>
          </p:cNvSpPr>
          <p:nvPr/>
        </p:nvSpPr>
        <p:spPr bwMode="auto">
          <a:xfrm>
            <a:off x="1752600" y="34290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29" name="Line 84"/>
          <p:cNvSpPr>
            <a:spLocks noChangeShapeType="1"/>
          </p:cNvSpPr>
          <p:nvPr/>
        </p:nvSpPr>
        <p:spPr bwMode="auto">
          <a:xfrm>
            <a:off x="1676400" y="3505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0" name="Line 85"/>
          <p:cNvSpPr>
            <a:spLocks noChangeShapeType="1"/>
          </p:cNvSpPr>
          <p:nvPr/>
        </p:nvSpPr>
        <p:spPr bwMode="auto">
          <a:xfrm>
            <a:off x="2667000" y="39624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1" name="Line 86"/>
          <p:cNvSpPr>
            <a:spLocks noChangeShapeType="1"/>
          </p:cNvSpPr>
          <p:nvPr/>
        </p:nvSpPr>
        <p:spPr bwMode="auto">
          <a:xfrm>
            <a:off x="2514600" y="40386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2" name="Line 87"/>
          <p:cNvSpPr>
            <a:spLocks noChangeShapeType="1"/>
          </p:cNvSpPr>
          <p:nvPr/>
        </p:nvSpPr>
        <p:spPr bwMode="auto">
          <a:xfrm>
            <a:off x="2743200" y="41148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3" name="Line 88"/>
          <p:cNvSpPr>
            <a:spLocks noChangeShapeType="1"/>
          </p:cNvSpPr>
          <p:nvPr/>
        </p:nvSpPr>
        <p:spPr bwMode="auto">
          <a:xfrm>
            <a:off x="2819400" y="41910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4" name="Line 89"/>
          <p:cNvSpPr>
            <a:spLocks noChangeShapeType="1"/>
          </p:cNvSpPr>
          <p:nvPr/>
        </p:nvSpPr>
        <p:spPr bwMode="auto">
          <a:xfrm>
            <a:off x="2743200" y="42672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5" name="Line 90"/>
          <p:cNvSpPr>
            <a:spLocks noChangeShapeType="1"/>
          </p:cNvSpPr>
          <p:nvPr/>
        </p:nvSpPr>
        <p:spPr bwMode="auto">
          <a:xfrm>
            <a:off x="2667000" y="43434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6" name="Line 91"/>
          <p:cNvSpPr>
            <a:spLocks noChangeShapeType="1"/>
          </p:cNvSpPr>
          <p:nvPr/>
        </p:nvSpPr>
        <p:spPr bwMode="auto">
          <a:xfrm>
            <a:off x="2971800" y="30480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7" name="Line 92"/>
          <p:cNvSpPr>
            <a:spLocks noChangeShapeType="1"/>
          </p:cNvSpPr>
          <p:nvPr/>
        </p:nvSpPr>
        <p:spPr bwMode="auto">
          <a:xfrm>
            <a:off x="2819400" y="31242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8" name="Line 93"/>
          <p:cNvSpPr>
            <a:spLocks noChangeShapeType="1"/>
          </p:cNvSpPr>
          <p:nvPr/>
        </p:nvSpPr>
        <p:spPr bwMode="auto">
          <a:xfrm>
            <a:off x="3048000" y="32004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39" name="Line 94"/>
          <p:cNvSpPr>
            <a:spLocks noChangeShapeType="1"/>
          </p:cNvSpPr>
          <p:nvPr/>
        </p:nvSpPr>
        <p:spPr bwMode="auto">
          <a:xfrm>
            <a:off x="3124200" y="32766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0" name="Line 95"/>
          <p:cNvSpPr>
            <a:spLocks noChangeShapeType="1"/>
          </p:cNvSpPr>
          <p:nvPr/>
        </p:nvSpPr>
        <p:spPr bwMode="auto">
          <a:xfrm>
            <a:off x="3048000" y="33528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1" name="Line 96"/>
          <p:cNvSpPr>
            <a:spLocks noChangeShapeType="1"/>
          </p:cNvSpPr>
          <p:nvPr/>
        </p:nvSpPr>
        <p:spPr bwMode="auto">
          <a:xfrm>
            <a:off x="2971800" y="34290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2" name="Line 97"/>
          <p:cNvSpPr>
            <a:spLocks noChangeShapeType="1"/>
          </p:cNvSpPr>
          <p:nvPr/>
        </p:nvSpPr>
        <p:spPr bwMode="auto">
          <a:xfrm flipV="1">
            <a:off x="1219200" y="2667000"/>
            <a:ext cx="457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3" name="Line 98"/>
          <p:cNvSpPr>
            <a:spLocks noChangeShapeType="1"/>
          </p:cNvSpPr>
          <p:nvPr/>
        </p:nvSpPr>
        <p:spPr bwMode="auto">
          <a:xfrm flipV="1">
            <a:off x="1143000" y="2819400"/>
            <a:ext cx="457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4" name="Line 99"/>
          <p:cNvSpPr>
            <a:spLocks noChangeShapeType="1"/>
          </p:cNvSpPr>
          <p:nvPr/>
        </p:nvSpPr>
        <p:spPr bwMode="auto">
          <a:xfrm flipV="1">
            <a:off x="1371600" y="2743200"/>
            <a:ext cx="457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5" name="Line 100"/>
          <p:cNvSpPr>
            <a:spLocks noChangeShapeType="1"/>
          </p:cNvSpPr>
          <p:nvPr/>
        </p:nvSpPr>
        <p:spPr bwMode="auto">
          <a:xfrm flipV="1">
            <a:off x="1447800" y="2819400"/>
            <a:ext cx="4572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6" name="Line 101"/>
          <p:cNvSpPr>
            <a:spLocks noChangeShapeType="1"/>
          </p:cNvSpPr>
          <p:nvPr/>
        </p:nvSpPr>
        <p:spPr bwMode="auto">
          <a:xfrm>
            <a:off x="2209800" y="2743200"/>
            <a:ext cx="30480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7" name="Line 102"/>
          <p:cNvSpPr>
            <a:spLocks noChangeShapeType="1"/>
          </p:cNvSpPr>
          <p:nvPr/>
        </p:nvSpPr>
        <p:spPr bwMode="auto">
          <a:xfrm>
            <a:off x="2133600" y="2819400"/>
            <a:ext cx="30480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8" name="Line 103"/>
          <p:cNvSpPr>
            <a:spLocks noChangeShapeType="1"/>
          </p:cNvSpPr>
          <p:nvPr/>
        </p:nvSpPr>
        <p:spPr bwMode="auto">
          <a:xfrm>
            <a:off x="2057400" y="2819400"/>
            <a:ext cx="30480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49" name="Line 104"/>
          <p:cNvSpPr>
            <a:spLocks noChangeShapeType="1"/>
          </p:cNvSpPr>
          <p:nvPr/>
        </p:nvSpPr>
        <p:spPr bwMode="auto">
          <a:xfrm flipV="1">
            <a:off x="1828800" y="3429000"/>
            <a:ext cx="6858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0" name="Line 105"/>
          <p:cNvSpPr>
            <a:spLocks noChangeShapeType="1"/>
          </p:cNvSpPr>
          <p:nvPr/>
        </p:nvSpPr>
        <p:spPr bwMode="auto">
          <a:xfrm flipV="1">
            <a:off x="1981200" y="3429000"/>
            <a:ext cx="6858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1" name="Line 106"/>
          <p:cNvSpPr>
            <a:spLocks noChangeShapeType="1"/>
          </p:cNvSpPr>
          <p:nvPr/>
        </p:nvSpPr>
        <p:spPr bwMode="auto">
          <a:xfrm flipV="1">
            <a:off x="1981200" y="3429000"/>
            <a:ext cx="762000" cy="381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2" name="Line 107"/>
          <p:cNvSpPr>
            <a:spLocks noChangeShapeType="1"/>
          </p:cNvSpPr>
          <p:nvPr/>
        </p:nvSpPr>
        <p:spPr bwMode="auto">
          <a:xfrm flipH="1">
            <a:off x="1676400" y="4267200"/>
            <a:ext cx="60960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3" name="Line 108"/>
          <p:cNvSpPr>
            <a:spLocks noChangeShapeType="1"/>
          </p:cNvSpPr>
          <p:nvPr/>
        </p:nvSpPr>
        <p:spPr bwMode="auto">
          <a:xfrm flipV="1">
            <a:off x="1676400" y="4267200"/>
            <a:ext cx="7620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4" name="Line 109"/>
          <p:cNvSpPr>
            <a:spLocks noChangeShapeType="1"/>
          </p:cNvSpPr>
          <p:nvPr/>
        </p:nvSpPr>
        <p:spPr bwMode="auto">
          <a:xfrm flipV="1">
            <a:off x="1828800" y="4343400"/>
            <a:ext cx="7620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5" name="Line 110"/>
          <p:cNvSpPr>
            <a:spLocks noChangeShapeType="1"/>
          </p:cNvSpPr>
          <p:nvPr/>
        </p:nvSpPr>
        <p:spPr bwMode="auto">
          <a:xfrm flipV="1">
            <a:off x="1676400" y="4343400"/>
            <a:ext cx="76200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6" name="Line 111"/>
          <p:cNvSpPr>
            <a:spLocks noChangeShapeType="1"/>
          </p:cNvSpPr>
          <p:nvPr/>
        </p:nvSpPr>
        <p:spPr bwMode="auto">
          <a:xfrm>
            <a:off x="2667000" y="4495800"/>
            <a:ext cx="457200" cy="76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7" name="Line 112"/>
          <p:cNvSpPr>
            <a:spLocks noChangeShapeType="1"/>
          </p:cNvSpPr>
          <p:nvPr/>
        </p:nvSpPr>
        <p:spPr bwMode="auto">
          <a:xfrm>
            <a:off x="2438400" y="4495800"/>
            <a:ext cx="7620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8" name="Line 113"/>
          <p:cNvSpPr>
            <a:spLocks noChangeShapeType="1"/>
          </p:cNvSpPr>
          <p:nvPr/>
        </p:nvSpPr>
        <p:spPr bwMode="auto">
          <a:xfrm>
            <a:off x="2438400" y="4572000"/>
            <a:ext cx="7620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59" name="Line 114"/>
          <p:cNvSpPr>
            <a:spLocks noChangeShapeType="1"/>
          </p:cNvSpPr>
          <p:nvPr/>
        </p:nvSpPr>
        <p:spPr bwMode="auto">
          <a:xfrm>
            <a:off x="2514600" y="4648200"/>
            <a:ext cx="68580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0" name="Line 115"/>
          <p:cNvSpPr>
            <a:spLocks noChangeShapeType="1"/>
          </p:cNvSpPr>
          <p:nvPr/>
        </p:nvSpPr>
        <p:spPr bwMode="auto">
          <a:xfrm>
            <a:off x="1981200" y="47244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1" name="Line 116"/>
          <p:cNvSpPr>
            <a:spLocks noChangeShapeType="1"/>
          </p:cNvSpPr>
          <p:nvPr/>
        </p:nvSpPr>
        <p:spPr bwMode="auto">
          <a:xfrm>
            <a:off x="1905000" y="48006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2" name="Line 117"/>
          <p:cNvSpPr>
            <a:spLocks noChangeShapeType="1"/>
          </p:cNvSpPr>
          <p:nvPr/>
        </p:nvSpPr>
        <p:spPr bwMode="auto">
          <a:xfrm>
            <a:off x="1981200" y="4876800"/>
            <a:ext cx="68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3" name="Line 118"/>
          <p:cNvSpPr>
            <a:spLocks noChangeShapeType="1"/>
          </p:cNvSpPr>
          <p:nvPr/>
        </p:nvSpPr>
        <p:spPr bwMode="auto">
          <a:xfrm>
            <a:off x="2057400" y="4953000"/>
            <a:ext cx="76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4" name="Line 119"/>
          <p:cNvSpPr>
            <a:spLocks noChangeShapeType="1"/>
          </p:cNvSpPr>
          <p:nvPr/>
        </p:nvSpPr>
        <p:spPr bwMode="auto">
          <a:xfrm>
            <a:off x="1676400" y="27432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5" name="Line 120"/>
          <p:cNvSpPr>
            <a:spLocks noChangeShapeType="1"/>
          </p:cNvSpPr>
          <p:nvPr/>
        </p:nvSpPr>
        <p:spPr bwMode="auto">
          <a:xfrm>
            <a:off x="1676400" y="2667000"/>
            <a:ext cx="68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6" name="Line 121"/>
          <p:cNvSpPr>
            <a:spLocks noChangeShapeType="1"/>
          </p:cNvSpPr>
          <p:nvPr/>
        </p:nvSpPr>
        <p:spPr bwMode="auto">
          <a:xfrm>
            <a:off x="1752600" y="2590800"/>
            <a:ext cx="76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7" name="Line 122"/>
          <p:cNvSpPr>
            <a:spLocks noChangeShapeType="1"/>
          </p:cNvSpPr>
          <p:nvPr/>
        </p:nvSpPr>
        <p:spPr bwMode="auto">
          <a:xfrm>
            <a:off x="1600200" y="2514600"/>
            <a:ext cx="914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868" name="Text Box 123"/>
          <p:cNvSpPr txBox="1">
            <a:spLocks noChangeArrowheads="1"/>
          </p:cNvSpPr>
          <p:nvPr/>
        </p:nvSpPr>
        <p:spPr bwMode="auto">
          <a:xfrm>
            <a:off x="2960688" y="6340475"/>
            <a:ext cx="1611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en-US" altLang="en-US" sz="1400" b="1">
                <a:latin typeface="Tahoma" charset="0"/>
              </a:rPr>
              <a:t>Courtesy of SCP</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2"/>
          <p:cNvSpPr>
            <a:spLocks noChangeArrowheads="1"/>
          </p:cNvSpPr>
          <p:nvPr/>
        </p:nvSpPr>
        <p:spPr bwMode="auto">
          <a:xfrm>
            <a:off x="0" y="188913"/>
            <a:ext cx="9144000" cy="6408737"/>
          </a:xfrm>
          <a:prstGeom prst="rect">
            <a:avLst/>
          </a:prstGeom>
          <a:solidFill>
            <a:srgbClr val="FF9900"/>
          </a:solidFill>
          <a:ln w="9525">
            <a:solidFill>
              <a:schemeClr val="tx1"/>
            </a:solidFill>
            <a:miter lim="800000"/>
            <a:headEnd/>
            <a:tailEnd/>
          </a:ln>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3795" name="Rectangle 2"/>
          <p:cNvSpPr>
            <a:spLocks noGrp="1" noChangeArrowheads="1"/>
          </p:cNvSpPr>
          <p:nvPr>
            <p:ph type="title"/>
          </p:nvPr>
        </p:nvSpPr>
        <p:spPr>
          <a:xfrm>
            <a:off x="685800" y="279400"/>
            <a:ext cx="7772400" cy="463550"/>
          </a:xfrm>
        </p:spPr>
        <p:txBody>
          <a:bodyPr/>
          <a:lstStyle/>
          <a:p>
            <a:pPr eaLnBrk="1" hangingPunct="1"/>
            <a:r>
              <a:rPr lang="en-US" altLang="en-US">
                <a:ea typeface="MS PGothic" charset="-128"/>
              </a:rPr>
              <a:t>Dispersion Mechanism</a:t>
            </a:r>
          </a:p>
        </p:txBody>
      </p:sp>
      <p:sp>
        <p:nvSpPr>
          <p:cNvPr id="33796" name="Line 3"/>
          <p:cNvSpPr>
            <a:spLocks noChangeShapeType="1"/>
          </p:cNvSpPr>
          <p:nvPr/>
        </p:nvSpPr>
        <p:spPr bwMode="auto">
          <a:xfrm>
            <a:off x="228600" y="1371600"/>
            <a:ext cx="198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797" name="Line 4"/>
          <p:cNvSpPr>
            <a:spLocks noChangeShapeType="1"/>
          </p:cNvSpPr>
          <p:nvPr/>
        </p:nvSpPr>
        <p:spPr bwMode="auto">
          <a:xfrm>
            <a:off x="228600" y="1524000"/>
            <a:ext cx="198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798" name="Line 5"/>
          <p:cNvSpPr>
            <a:spLocks noChangeShapeType="1"/>
          </p:cNvSpPr>
          <p:nvPr/>
        </p:nvSpPr>
        <p:spPr bwMode="auto">
          <a:xfrm>
            <a:off x="228600" y="1676400"/>
            <a:ext cx="198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799" name="Line 6"/>
          <p:cNvSpPr>
            <a:spLocks noChangeShapeType="1"/>
          </p:cNvSpPr>
          <p:nvPr/>
        </p:nvSpPr>
        <p:spPr bwMode="auto">
          <a:xfrm>
            <a:off x="304800" y="1828800"/>
            <a:ext cx="198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00" name="Line 7"/>
          <p:cNvSpPr>
            <a:spLocks noChangeShapeType="1"/>
          </p:cNvSpPr>
          <p:nvPr/>
        </p:nvSpPr>
        <p:spPr bwMode="auto">
          <a:xfrm>
            <a:off x="228600" y="1981200"/>
            <a:ext cx="198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01" name="Line 8"/>
          <p:cNvSpPr>
            <a:spLocks noChangeShapeType="1"/>
          </p:cNvSpPr>
          <p:nvPr/>
        </p:nvSpPr>
        <p:spPr bwMode="auto">
          <a:xfrm>
            <a:off x="228600" y="2133600"/>
            <a:ext cx="198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02" name="Line 9"/>
          <p:cNvSpPr>
            <a:spLocks noChangeShapeType="1"/>
          </p:cNvSpPr>
          <p:nvPr/>
        </p:nvSpPr>
        <p:spPr bwMode="auto">
          <a:xfrm>
            <a:off x="304800" y="2286000"/>
            <a:ext cx="198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03" name="Line 10"/>
          <p:cNvSpPr>
            <a:spLocks noChangeShapeType="1"/>
          </p:cNvSpPr>
          <p:nvPr/>
        </p:nvSpPr>
        <p:spPr bwMode="auto">
          <a:xfrm>
            <a:off x="2209800" y="2590800"/>
            <a:ext cx="3048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04" name="Line 11"/>
          <p:cNvSpPr>
            <a:spLocks noChangeShapeType="1"/>
          </p:cNvSpPr>
          <p:nvPr/>
        </p:nvSpPr>
        <p:spPr bwMode="auto">
          <a:xfrm>
            <a:off x="4648200" y="4800600"/>
            <a:ext cx="838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05" name="Line 12"/>
          <p:cNvSpPr>
            <a:spLocks noChangeShapeType="1"/>
          </p:cNvSpPr>
          <p:nvPr/>
        </p:nvSpPr>
        <p:spPr bwMode="auto">
          <a:xfrm>
            <a:off x="762000" y="4038600"/>
            <a:ext cx="1981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06" name="Line 13"/>
          <p:cNvSpPr>
            <a:spLocks noChangeShapeType="1"/>
          </p:cNvSpPr>
          <p:nvPr/>
        </p:nvSpPr>
        <p:spPr bwMode="auto">
          <a:xfrm>
            <a:off x="762000" y="4191000"/>
            <a:ext cx="1981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07" name="Line 14"/>
          <p:cNvSpPr>
            <a:spLocks noChangeShapeType="1"/>
          </p:cNvSpPr>
          <p:nvPr/>
        </p:nvSpPr>
        <p:spPr bwMode="auto">
          <a:xfrm>
            <a:off x="762000" y="4343400"/>
            <a:ext cx="1981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08" name="Line 15"/>
          <p:cNvSpPr>
            <a:spLocks noChangeShapeType="1"/>
          </p:cNvSpPr>
          <p:nvPr/>
        </p:nvSpPr>
        <p:spPr bwMode="auto">
          <a:xfrm>
            <a:off x="2286000" y="4495800"/>
            <a:ext cx="19812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09" name="Line 16"/>
          <p:cNvSpPr>
            <a:spLocks noChangeShapeType="1"/>
          </p:cNvSpPr>
          <p:nvPr/>
        </p:nvSpPr>
        <p:spPr bwMode="auto">
          <a:xfrm>
            <a:off x="2209800" y="4648200"/>
            <a:ext cx="19812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0" name="Line 17"/>
          <p:cNvSpPr>
            <a:spLocks noChangeShapeType="1"/>
          </p:cNvSpPr>
          <p:nvPr/>
        </p:nvSpPr>
        <p:spPr bwMode="auto">
          <a:xfrm>
            <a:off x="2209800" y="4800600"/>
            <a:ext cx="19812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1" name="Line 18"/>
          <p:cNvSpPr>
            <a:spLocks noChangeShapeType="1"/>
          </p:cNvSpPr>
          <p:nvPr/>
        </p:nvSpPr>
        <p:spPr bwMode="auto">
          <a:xfrm>
            <a:off x="2286000" y="4953000"/>
            <a:ext cx="19812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2" name="Line 19"/>
          <p:cNvSpPr>
            <a:spLocks noChangeShapeType="1"/>
          </p:cNvSpPr>
          <p:nvPr/>
        </p:nvSpPr>
        <p:spPr bwMode="auto">
          <a:xfrm>
            <a:off x="5448300" y="6372225"/>
            <a:ext cx="1905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3" name="Line 20"/>
          <p:cNvSpPr>
            <a:spLocks noChangeShapeType="1"/>
          </p:cNvSpPr>
          <p:nvPr/>
        </p:nvSpPr>
        <p:spPr bwMode="auto">
          <a:xfrm flipV="1">
            <a:off x="5600700" y="6219825"/>
            <a:ext cx="167640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4" name="Line 21"/>
          <p:cNvSpPr>
            <a:spLocks noChangeShapeType="1"/>
          </p:cNvSpPr>
          <p:nvPr/>
        </p:nvSpPr>
        <p:spPr bwMode="auto">
          <a:xfrm flipV="1">
            <a:off x="5524500" y="5991225"/>
            <a:ext cx="16764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5" name="Line 22"/>
          <p:cNvSpPr>
            <a:spLocks noChangeShapeType="1"/>
          </p:cNvSpPr>
          <p:nvPr/>
        </p:nvSpPr>
        <p:spPr bwMode="auto">
          <a:xfrm flipV="1">
            <a:off x="5524500" y="5686425"/>
            <a:ext cx="16764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6" name="Line 23"/>
          <p:cNvSpPr>
            <a:spLocks noChangeShapeType="1"/>
          </p:cNvSpPr>
          <p:nvPr/>
        </p:nvSpPr>
        <p:spPr bwMode="auto">
          <a:xfrm flipV="1">
            <a:off x="5524500" y="5381625"/>
            <a:ext cx="15240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7" name="Line 24"/>
          <p:cNvSpPr>
            <a:spLocks noChangeShapeType="1"/>
          </p:cNvSpPr>
          <p:nvPr/>
        </p:nvSpPr>
        <p:spPr bwMode="auto">
          <a:xfrm flipV="1">
            <a:off x="5524500" y="4848225"/>
            <a:ext cx="12954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18" name="Freeform 25"/>
          <p:cNvSpPr>
            <a:spLocks/>
          </p:cNvSpPr>
          <p:nvPr/>
        </p:nvSpPr>
        <p:spPr bwMode="auto">
          <a:xfrm>
            <a:off x="5649913" y="5878513"/>
            <a:ext cx="2968625" cy="344487"/>
          </a:xfrm>
          <a:custGeom>
            <a:avLst/>
            <a:gdLst>
              <a:gd name="T0" fmla="*/ 2147483646 w 1870"/>
              <a:gd name="T1" fmla="*/ 2147483646 h 217"/>
              <a:gd name="T2" fmla="*/ 2147483646 w 1870"/>
              <a:gd name="T3" fmla="*/ 2147483646 h 217"/>
              <a:gd name="T4" fmla="*/ 2147483646 w 1870"/>
              <a:gd name="T5" fmla="*/ 2147483646 h 217"/>
              <a:gd name="T6" fmla="*/ 2147483646 w 1870"/>
              <a:gd name="T7" fmla="*/ 2147483646 h 217"/>
              <a:gd name="T8" fmla="*/ 2147483646 w 1870"/>
              <a:gd name="T9" fmla="*/ 2147483646 h 217"/>
              <a:gd name="T10" fmla="*/ 2147483646 w 1870"/>
              <a:gd name="T11" fmla="*/ 2147483646 h 217"/>
              <a:gd name="T12" fmla="*/ 2147483646 w 1870"/>
              <a:gd name="T13" fmla="*/ 2147483646 h 217"/>
              <a:gd name="T14" fmla="*/ 2147483646 w 1870"/>
              <a:gd name="T15" fmla="*/ 2147483646 h 217"/>
              <a:gd name="T16" fmla="*/ 2147483646 w 1870"/>
              <a:gd name="T17" fmla="*/ 2147483646 h 217"/>
              <a:gd name="T18" fmla="*/ 2147483646 w 1870"/>
              <a:gd name="T19" fmla="*/ 2147483646 h 217"/>
              <a:gd name="T20" fmla="*/ 2147483646 w 1870"/>
              <a:gd name="T21" fmla="*/ 2147483646 h 217"/>
              <a:gd name="T22" fmla="*/ 2147483646 w 1870"/>
              <a:gd name="T23" fmla="*/ 2147483646 h 217"/>
              <a:gd name="T24" fmla="*/ 2147483646 w 1870"/>
              <a:gd name="T25" fmla="*/ 2147483646 h 217"/>
              <a:gd name="T26" fmla="*/ 2147483646 w 1870"/>
              <a:gd name="T27" fmla="*/ 2147483646 h 217"/>
              <a:gd name="T28" fmla="*/ 2147483646 w 1870"/>
              <a:gd name="T29" fmla="*/ 2147483646 h 217"/>
              <a:gd name="T30" fmla="*/ 2147483646 w 1870"/>
              <a:gd name="T31" fmla="*/ 2147483646 h 217"/>
              <a:gd name="T32" fmla="*/ 2147483646 w 1870"/>
              <a:gd name="T33" fmla="*/ 2147483646 h 217"/>
              <a:gd name="T34" fmla="*/ 2147483646 w 1870"/>
              <a:gd name="T35" fmla="*/ 2147483646 h 217"/>
              <a:gd name="T36" fmla="*/ 2147483646 w 1870"/>
              <a:gd name="T37" fmla="*/ 2147483646 h 217"/>
              <a:gd name="T38" fmla="*/ 2147483646 w 1870"/>
              <a:gd name="T39" fmla="*/ 2147483646 h 217"/>
              <a:gd name="T40" fmla="*/ 2147483646 w 1870"/>
              <a:gd name="T41" fmla="*/ 2147483646 h 217"/>
              <a:gd name="T42" fmla="*/ 2147483646 w 1870"/>
              <a:gd name="T43" fmla="*/ 2147483646 h 217"/>
              <a:gd name="T44" fmla="*/ 2147483646 w 1870"/>
              <a:gd name="T45" fmla="*/ 2147483646 h 217"/>
              <a:gd name="T46" fmla="*/ 2147483646 w 1870"/>
              <a:gd name="T47" fmla="*/ 2147483646 h 217"/>
              <a:gd name="T48" fmla="*/ 2147483646 w 1870"/>
              <a:gd name="T49" fmla="*/ 2147483646 h 217"/>
              <a:gd name="T50" fmla="*/ 2147483646 w 1870"/>
              <a:gd name="T51" fmla="*/ 2147483646 h 217"/>
              <a:gd name="T52" fmla="*/ 2147483646 w 1870"/>
              <a:gd name="T53" fmla="*/ 2147483646 h 2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70"/>
              <a:gd name="T82" fmla="*/ 0 h 217"/>
              <a:gd name="T83" fmla="*/ 1870 w 1870"/>
              <a:gd name="T84" fmla="*/ 217 h 2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70" h="217">
                <a:moveTo>
                  <a:pt x="1767" y="92"/>
                </a:moveTo>
                <a:cubicBezTo>
                  <a:pt x="1778" y="88"/>
                  <a:pt x="1789" y="84"/>
                  <a:pt x="1800" y="81"/>
                </a:cubicBezTo>
                <a:cubicBezTo>
                  <a:pt x="1815" y="77"/>
                  <a:pt x="1836" y="82"/>
                  <a:pt x="1845" y="70"/>
                </a:cubicBezTo>
                <a:cubicBezTo>
                  <a:pt x="1870" y="37"/>
                  <a:pt x="1806" y="27"/>
                  <a:pt x="1800" y="25"/>
                </a:cubicBezTo>
                <a:cubicBezTo>
                  <a:pt x="1774" y="29"/>
                  <a:pt x="1746" y="24"/>
                  <a:pt x="1723" y="36"/>
                </a:cubicBezTo>
                <a:cubicBezTo>
                  <a:pt x="1699" y="48"/>
                  <a:pt x="1691" y="80"/>
                  <a:pt x="1667" y="92"/>
                </a:cubicBezTo>
                <a:cubicBezTo>
                  <a:pt x="1612" y="119"/>
                  <a:pt x="1639" y="109"/>
                  <a:pt x="1589" y="125"/>
                </a:cubicBezTo>
                <a:cubicBezTo>
                  <a:pt x="1574" y="121"/>
                  <a:pt x="1555" y="125"/>
                  <a:pt x="1545" y="114"/>
                </a:cubicBezTo>
                <a:cubicBezTo>
                  <a:pt x="1530" y="96"/>
                  <a:pt x="1523" y="48"/>
                  <a:pt x="1523" y="48"/>
                </a:cubicBezTo>
                <a:cubicBezTo>
                  <a:pt x="1569" y="0"/>
                  <a:pt x="1592" y="25"/>
                  <a:pt x="1567" y="92"/>
                </a:cubicBezTo>
                <a:cubicBezTo>
                  <a:pt x="1552" y="133"/>
                  <a:pt x="1515" y="147"/>
                  <a:pt x="1478" y="159"/>
                </a:cubicBezTo>
                <a:cubicBezTo>
                  <a:pt x="1462" y="142"/>
                  <a:pt x="1438" y="132"/>
                  <a:pt x="1423" y="114"/>
                </a:cubicBezTo>
                <a:cubicBezTo>
                  <a:pt x="1416" y="105"/>
                  <a:pt x="1418" y="91"/>
                  <a:pt x="1411" y="81"/>
                </a:cubicBezTo>
                <a:cubicBezTo>
                  <a:pt x="1387" y="46"/>
                  <a:pt x="1379" y="49"/>
                  <a:pt x="1345" y="36"/>
                </a:cubicBezTo>
                <a:cubicBezTo>
                  <a:pt x="1310" y="41"/>
                  <a:pt x="1235" y="27"/>
                  <a:pt x="1278" y="81"/>
                </a:cubicBezTo>
                <a:cubicBezTo>
                  <a:pt x="1297" y="105"/>
                  <a:pt x="1358" y="118"/>
                  <a:pt x="1378" y="125"/>
                </a:cubicBezTo>
                <a:cubicBezTo>
                  <a:pt x="1389" y="129"/>
                  <a:pt x="1411" y="136"/>
                  <a:pt x="1411" y="136"/>
                </a:cubicBezTo>
                <a:cubicBezTo>
                  <a:pt x="1449" y="124"/>
                  <a:pt x="1496" y="108"/>
                  <a:pt x="1467" y="59"/>
                </a:cubicBezTo>
                <a:cubicBezTo>
                  <a:pt x="1450" y="30"/>
                  <a:pt x="1378" y="14"/>
                  <a:pt x="1378" y="14"/>
                </a:cubicBezTo>
                <a:cubicBezTo>
                  <a:pt x="1318" y="19"/>
                  <a:pt x="1253" y="9"/>
                  <a:pt x="1200" y="36"/>
                </a:cubicBezTo>
                <a:cubicBezTo>
                  <a:pt x="1166" y="53"/>
                  <a:pt x="1162" y="97"/>
                  <a:pt x="1145" y="125"/>
                </a:cubicBezTo>
                <a:cubicBezTo>
                  <a:pt x="1126" y="157"/>
                  <a:pt x="1102" y="180"/>
                  <a:pt x="1067" y="192"/>
                </a:cubicBezTo>
                <a:cubicBezTo>
                  <a:pt x="999" y="179"/>
                  <a:pt x="934" y="154"/>
                  <a:pt x="867" y="136"/>
                </a:cubicBezTo>
                <a:cubicBezTo>
                  <a:pt x="728" y="153"/>
                  <a:pt x="597" y="180"/>
                  <a:pt x="456" y="192"/>
                </a:cubicBezTo>
                <a:cubicBezTo>
                  <a:pt x="377" y="217"/>
                  <a:pt x="353" y="211"/>
                  <a:pt x="278" y="192"/>
                </a:cubicBezTo>
                <a:cubicBezTo>
                  <a:pt x="222" y="196"/>
                  <a:pt x="166" y="197"/>
                  <a:pt x="111" y="203"/>
                </a:cubicBezTo>
                <a:cubicBezTo>
                  <a:pt x="0" y="215"/>
                  <a:pt x="113" y="214"/>
                  <a:pt x="67" y="21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3819" name="Freeform 26"/>
          <p:cNvSpPr>
            <a:spLocks/>
          </p:cNvSpPr>
          <p:nvPr/>
        </p:nvSpPr>
        <p:spPr bwMode="auto">
          <a:xfrm>
            <a:off x="5592763" y="5600700"/>
            <a:ext cx="3319462" cy="484188"/>
          </a:xfrm>
          <a:custGeom>
            <a:avLst/>
            <a:gdLst>
              <a:gd name="T0" fmla="*/ 2147483646 w 2091"/>
              <a:gd name="T1" fmla="*/ 2147483646 h 305"/>
              <a:gd name="T2" fmla="*/ 2147483646 w 2091"/>
              <a:gd name="T3" fmla="*/ 2147483646 h 305"/>
              <a:gd name="T4" fmla="*/ 2147483646 w 2091"/>
              <a:gd name="T5" fmla="*/ 2147483646 h 305"/>
              <a:gd name="T6" fmla="*/ 2147483646 w 2091"/>
              <a:gd name="T7" fmla="*/ 2147483646 h 305"/>
              <a:gd name="T8" fmla="*/ 2147483646 w 2091"/>
              <a:gd name="T9" fmla="*/ 2147483646 h 305"/>
              <a:gd name="T10" fmla="*/ 2147483646 w 2091"/>
              <a:gd name="T11" fmla="*/ 2147483646 h 305"/>
              <a:gd name="T12" fmla="*/ 2147483646 w 2091"/>
              <a:gd name="T13" fmla="*/ 2147483646 h 305"/>
              <a:gd name="T14" fmla="*/ 2147483646 w 2091"/>
              <a:gd name="T15" fmla="*/ 0 h 305"/>
              <a:gd name="T16" fmla="*/ 2147483646 w 2091"/>
              <a:gd name="T17" fmla="*/ 2147483646 h 305"/>
              <a:gd name="T18" fmla="*/ 2147483646 w 2091"/>
              <a:gd name="T19" fmla="*/ 2147483646 h 305"/>
              <a:gd name="T20" fmla="*/ 2147483646 w 2091"/>
              <a:gd name="T21" fmla="*/ 2147483646 h 305"/>
              <a:gd name="T22" fmla="*/ 2147483646 w 2091"/>
              <a:gd name="T23" fmla="*/ 2147483646 h 305"/>
              <a:gd name="T24" fmla="*/ 2147483646 w 2091"/>
              <a:gd name="T25" fmla="*/ 2147483646 h 305"/>
              <a:gd name="T26" fmla="*/ 2147483646 w 2091"/>
              <a:gd name="T27" fmla="*/ 2147483646 h 305"/>
              <a:gd name="T28" fmla="*/ 2147483646 w 2091"/>
              <a:gd name="T29" fmla="*/ 2147483646 h 305"/>
              <a:gd name="T30" fmla="*/ 2147483646 w 2091"/>
              <a:gd name="T31" fmla="*/ 2147483646 h 305"/>
              <a:gd name="T32" fmla="*/ 2147483646 w 2091"/>
              <a:gd name="T33" fmla="*/ 2147483646 h 305"/>
              <a:gd name="T34" fmla="*/ 2147483646 w 2091"/>
              <a:gd name="T35" fmla="*/ 2147483646 h 305"/>
              <a:gd name="T36" fmla="*/ 2147483646 w 2091"/>
              <a:gd name="T37" fmla="*/ 2147483646 h 305"/>
              <a:gd name="T38" fmla="*/ 2147483646 w 2091"/>
              <a:gd name="T39" fmla="*/ 2147483646 h 305"/>
              <a:gd name="T40" fmla="*/ 2147483646 w 2091"/>
              <a:gd name="T41" fmla="*/ 2147483646 h 305"/>
              <a:gd name="T42" fmla="*/ 2147483646 w 2091"/>
              <a:gd name="T43" fmla="*/ 2147483646 h 305"/>
              <a:gd name="T44" fmla="*/ 2147483646 w 2091"/>
              <a:gd name="T45" fmla="*/ 2147483646 h 305"/>
              <a:gd name="T46" fmla="*/ 2147483646 w 2091"/>
              <a:gd name="T47" fmla="*/ 2147483646 h 3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1"/>
              <a:gd name="T73" fmla="*/ 0 h 305"/>
              <a:gd name="T74" fmla="*/ 2091 w 2091"/>
              <a:gd name="T75" fmla="*/ 305 h 3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1" h="305">
                <a:moveTo>
                  <a:pt x="1670" y="189"/>
                </a:moveTo>
                <a:cubicBezTo>
                  <a:pt x="1693" y="119"/>
                  <a:pt x="1759" y="114"/>
                  <a:pt x="1814" y="78"/>
                </a:cubicBezTo>
                <a:cubicBezTo>
                  <a:pt x="1803" y="71"/>
                  <a:pt x="1772" y="47"/>
                  <a:pt x="1781" y="56"/>
                </a:cubicBezTo>
                <a:cubicBezTo>
                  <a:pt x="1842" y="117"/>
                  <a:pt x="1945" y="101"/>
                  <a:pt x="2025" y="112"/>
                </a:cubicBezTo>
                <a:cubicBezTo>
                  <a:pt x="2044" y="108"/>
                  <a:pt x="2070" y="116"/>
                  <a:pt x="2081" y="100"/>
                </a:cubicBezTo>
                <a:cubicBezTo>
                  <a:pt x="2091" y="84"/>
                  <a:pt x="2075" y="63"/>
                  <a:pt x="2070" y="45"/>
                </a:cubicBezTo>
                <a:cubicBezTo>
                  <a:pt x="2067" y="34"/>
                  <a:pt x="2067" y="20"/>
                  <a:pt x="2059" y="12"/>
                </a:cubicBezTo>
                <a:cubicBezTo>
                  <a:pt x="2051" y="4"/>
                  <a:pt x="2036" y="4"/>
                  <a:pt x="2025" y="0"/>
                </a:cubicBezTo>
                <a:cubicBezTo>
                  <a:pt x="1950" y="51"/>
                  <a:pt x="1978" y="27"/>
                  <a:pt x="1936" y="67"/>
                </a:cubicBezTo>
                <a:cubicBezTo>
                  <a:pt x="1926" y="97"/>
                  <a:pt x="1929" y="103"/>
                  <a:pt x="1903" y="123"/>
                </a:cubicBezTo>
                <a:cubicBezTo>
                  <a:pt x="1882" y="139"/>
                  <a:pt x="1836" y="167"/>
                  <a:pt x="1836" y="167"/>
                </a:cubicBezTo>
                <a:cubicBezTo>
                  <a:pt x="1796" y="127"/>
                  <a:pt x="1774" y="76"/>
                  <a:pt x="1714" y="56"/>
                </a:cubicBezTo>
                <a:cubicBezTo>
                  <a:pt x="1692" y="49"/>
                  <a:pt x="1647" y="34"/>
                  <a:pt x="1647" y="34"/>
                </a:cubicBezTo>
                <a:cubicBezTo>
                  <a:pt x="1629" y="38"/>
                  <a:pt x="1609" y="37"/>
                  <a:pt x="1592" y="45"/>
                </a:cubicBezTo>
                <a:cubicBezTo>
                  <a:pt x="1568" y="56"/>
                  <a:pt x="1550" y="81"/>
                  <a:pt x="1525" y="89"/>
                </a:cubicBezTo>
                <a:cubicBezTo>
                  <a:pt x="1514" y="93"/>
                  <a:pt x="1503" y="96"/>
                  <a:pt x="1492" y="100"/>
                </a:cubicBezTo>
                <a:cubicBezTo>
                  <a:pt x="1432" y="160"/>
                  <a:pt x="1428" y="154"/>
                  <a:pt x="1336" y="167"/>
                </a:cubicBezTo>
                <a:cubicBezTo>
                  <a:pt x="1173" y="153"/>
                  <a:pt x="1193" y="149"/>
                  <a:pt x="1003" y="167"/>
                </a:cubicBezTo>
                <a:cubicBezTo>
                  <a:pt x="962" y="171"/>
                  <a:pt x="873" y="230"/>
                  <a:pt x="825" y="245"/>
                </a:cubicBezTo>
                <a:cubicBezTo>
                  <a:pt x="788" y="239"/>
                  <a:pt x="752" y="223"/>
                  <a:pt x="714" y="223"/>
                </a:cubicBezTo>
                <a:cubicBezTo>
                  <a:pt x="622" y="223"/>
                  <a:pt x="546" y="234"/>
                  <a:pt x="458" y="245"/>
                </a:cubicBezTo>
                <a:cubicBezTo>
                  <a:pt x="370" y="267"/>
                  <a:pt x="304" y="290"/>
                  <a:pt x="214" y="300"/>
                </a:cubicBezTo>
                <a:cubicBezTo>
                  <a:pt x="115" y="268"/>
                  <a:pt x="170" y="275"/>
                  <a:pt x="47" y="289"/>
                </a:cubicBezTo>
                <a:cubicBezTo>
                  <a:pt x="0" y="305"/>
                  <a:pt x="2" y="300"/>
                  <a:pt x="58" y="30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3820" name="Freeform 27"/>
          <p:cNvSpPr>
            <a:spLocks/>
          </p:cNvSpPr>
          <p:nvPr/>
        </p:nvSpPr>
        <p:spPr bwMode="auto">
          <a:xfrm>
            <a:off x="5721350" y="5159375"/>
            <a:ext cx="2835275" cy="741363"/>
          </a:xfrm>
          <a:custGeom>
            <a:avLst/>
            <a:gdLst>
              <a:gd name="T0" fmla="*/ 2147483646 w 1786"/>
              <a:gd name="T1" fmla="*/ 2147483646 h 467"/>
              <a:gd name="T2" fmla="*/ 2147483646 w 1786"/>
              <a:gd name="T3" fmla="*/ 2147483646 h 467"/>
              <a:gd name="T4" fmla="*/ 2147483646 w 1786"/>
              <a:gd name="T5" fmla="*/ 2147483646 h 467"/>
              <a:gd name="T6" fmla="*/ 2147483646 w 1786"/>
              <a:gd name="T7" fmla="*/ 2147483646 h 467"/>
              <a:gd name="T8" fmla="*/ 2147483646 w 1786"/>
              <a:gd name="T9" fmla="*/ 2147483646 h 467"/>
              <a:gd name="T10" fmla="*/ 2147483646 w 1786"/>
              <a:gd name="T11" fmla="*/ 2147483646 h 467"/>
              <a:gd name="T12" fmla="*/ 2147483646 w 1786"/>
              <a:gd name="T13" fmla="*/ 2147483646 h 467"/>
              <a:gd name="T14" fmla="*/ 2147483646 w 1786"/>
              <a:gd name="T15" fmla="*/ 2147483646 h 467"/>
              <a:gd name="T16" fmla="*/ 2147483646 w 1786"/>
              <a:gd name="T17" fmla="*/ 2147483646 h 467"/>
              <a:gd name="T18" fmla="*/ 2147483646 w 1786"/>
              <a:gd name="T19" fmla="*/ 2147483646 h 467"/>
              <a:gd name="T20" fmla="*/ 2147483646 w 1786"/>
              <a:gd name="T21" fmla="*/ 2147483646 h 467"/>
              <a:gd name="T22" fmla="*/ 2147483646 w 1786"/>
              <a:gd name="T23" fmla="*/ 2147483646 h 467"/>
              <a:gd name="T24" fmla="*/ 2147483646 w 1786"/>
              <a:gd name="T25" fmla="*/ 2147483646 h 467"/>
              <a:gd name="T26" fmla="*/ 2147483646 w 1786"/>
              <a:gd name="T27" fmla="*/ 2147483646 h 467"/>
              <a:gd name="T28" fmla="*/ 2147483646 w 1786"/>
              <a:gd name="T29" fmla="*/ 2147483646 h 467"/>
              <a:gd name="T30" fmla="*/ 2147483646 w 1786"/>
              <a:gd name="T31" fmla="*/ 2147483646 h 467"/>
              <a:gd name="T32" fmla="*/ 2147483646 w 1786"/>
              <a:gd name="T33" fmla="*/ 2147483646 h 467"/>
              <a:gd name="T34" fmla="*/ 2147483646 w 1786"/>
              <a:gd name="T35" fmla="*/ 2147483646 h 467"/>
              <a:gd name="T36" fmla="*/ 2147483646 w 1786"/>
              <a:gd name="T37" fmla="*/ 2147483646 h 467"/>
              <a:gd name="T38" fmla="*/ 2147483646 w 1786"/>
              <a:gd name="T39" fmla="*/ 2147483646 h 467"/>
              <a:gd name="T40" fmla="*/ 2147483646 w 1786"/>
              <a:gd name="T41" fmla="*/ 2147483646 h 467"/>
              <a:gd name="T42" fmla="*/ 2147483646 w 1786"/>
              <a:gd name="T43" fmla="*/ 2147483646 h 467"/>
              <a:gd name="T44" fmla="*/ 2147483646 w 1786"/>
              <a:gd name="T45" fmla="*/ 2147483646 h 467"/>
              <a:gd name="T46" fmla="*/ 2147483646 w 1786"/>
              <a:gd name="T47" fmla="*/ 2147483646 h 467"/>
              <a:gd name="T48" fmla="*/ 2147483646 w 1786"/>
              <a:gd name="T49" fmla="*/ 2147483646 h 467"/>
              <a:gd name="T50" fmla="*/ 2147483646 w 1786"/>
              <a:gd name="T51" fmla="*/ 2147483646 h 467"/>
              <a:gd name="T52" fmla="*/ 0 w 1786"/>
              <a:gd name="T53" fmla="*/ 2147483646 h 4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86"/>
              <a:gd name="T82" fmla="*/ 0 h 467"/>
              <a:gd name="T83" fmla="*/ 1786 w 1786"/>
              <a:gd name="T84" fmla="*/ 467 h 4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86" h="467">
                <a:moveTo>
                  <a:pt x="1722" y="156"/>
                </a:moveTo>
                <a:cubicBezTo>
                  <a:pt x="1733" y="149"/>
                  <a:pt x="1752" y="147"/>
                  <a:pt x="1755" y="134"/>
                </a:cubicBezTo>
                <a:cubicBezTo>
                  <a:pt x="1758" y="121"/>
                  <a:pt x="1746" y="104"/>
                  <a:pt x="1733" y="101"/>
                </a:cubicBezTo>
                <a:cubicBezTo>
                  <a:pt x="1704" y="95"/>
                  <a:pt x="1674" y="108"/>
                  <a:pt x="1644" y="112"/>
                </a:cubicBezTo>
                <a:cubicBezTo>
                  <a:pt x="1677" y="117"/>
                  <a:pt x="1786" y="137"/>
                  <a:pt x="1733" y="56"/>
                </a:cubicBezTo>
                <a:cubicBezTo>
                  <a:pt x="1705" y="14"/>
                  <a:pt x="1589" y="12"/>
                  <a:pt x="1589" y="12"/>
                </a:cubicBezTo>
                <a:cubicBezTo>
                  <a:pt x="1559" y="16"/>
                  <a:pt x="1519" y="0"/>
                  <a:pt x="1500" y="23"/>
                </a:cubicBezTo>
                <a:cubicBezTo>
                  <a:pt x="1466" y="63"/>
                  <a:pt x="1536" y="99"/>
                  <a:pt x="1555" y="112"/>
                </a:cubicBezTo>
                <a:cubicBezTo>
                  <a:pt x="1574" y="108"/>
                  <a:pt x="1594" y="109"/>
                  <a:pt x="1611" y="101"/>
                </a:cubicBezTo>
                <a:cubicBezTo>
                  <a:pt x="1621" y="97"/>
                  <a:pt x="1636" y="88"/>
                  <a:pt x="1633" y="78"/>
                </a:cubicBezTo>
                <a:cubicBezTo>
                  <a:pt x="1630" y="65"/>
                  <a:pt x="1611" y="63"/>
                  <a:pt x="1600" y="56"/>
                </a:cubicBezTo>
                <a:cubicBezTo>
                  <a:pt x="1563" y="63"/>
                  <a:pt x="1530" y="64"/>
                  <a:pt x="1500" y="90"/>
                </a:cubicBezTo>
                <a:cubicBezTo>
                  <a:pt x="1458" y="126"/>
                  <a:pt x="1458" y="169"/>
                  <a:pt x="1400" y="190"/>
                </a:cubicBezTo>
                <a:cubicBezTo>
                  <a:pt x="1367" y="186"/>
                  <a:pt x="1325" y="200"/>
                  <a:pt x="1300" y="178"/>
                </a:cubicBezTo>
                <a:cubicBezTo>
                  <a:pt x="1283" y="163"/>
                  <a:pt x="1293" y="125"/>
                  <a:pt x="1311" y="112"/>
                </a:cubicBezTo>
                <a:cubicBezTo>
                  <a:pt x="1323" y="103"/>
                  <a:pt x="1333" y="134"/>
                  <a:pt x="1344" y="145"/>
                </a:cubicBezTo>
                <a:cubicBezTo>
                  <a:pt x="1333" y="236"/>
                  <a:pt x="1343" y="242"/>
                  <a:pt x="1266" y="267"/>
                </a:cubicBezTo>
                <a:cubicBezTo>
                  <a:pt x="1212" y="253"/>
                  <a:pt x="1168" y="242"/>
                  <a:pt x="1111" y="234"/>
                </a:cubicBezTo>
                <a:cubicBezTo>
                  <a:pt x="1060" y="240"/>
                  <a:pt x="965" y="230"/>
                  <a:pt x="1033" y="301"/>
                </a:cubicBezTo>
                <a:cubicBezTo>
                  <a:pt x="1048" y="297"/>
                  <a:pt x="1108" y="284"/>
                  <a:pt x="1111" y="278"/>
                </a:cubicBezTo>
                <a:cubicBezTo>
                  <a:pt x="1116" y="268"/>
                  <a:pt x="1109" y="252"/>
                  <a:pt x="1100" y="245"/>
                </a:cubicBezTo>
                <a:cubicBezTo>
                  <a:pt x="1081" y="231"/>
                  <a:pt x="1055" y="230"/>
                  <a:pt x="1033" y="223"/>
                </a:cubicBezTo>
                <a:cubicBezTo>
                  <a:pt x="1022" y="219"/>
                  <a:pt x="1000" y="212"/>
                  <a:pt x="1000" y="212"/>
                </a:cubicBezTo>
                <a:cubicBezTo>
                  <a:pt x="955" y="223"/>
                  <a:pt x="910" y="231"/>
                  <a:pt x="866" y="245"/>
                </a:cubicBezTo>
                <a:cubicBezTo>
                  <a:pt x="811" y="328"/>
                  <a:pt x="762" y="351"/>
                  <a:pt x="666" y="367"/>
                </a:cubicBezTo>
                <a:cubicBezTo>
                  <a:pt x="561" y="332"/>
                  <a:pt x="623" y="343"/>
                  <a:pt x="477" y="356"/>
                </a:cubicBezTo>
                <a:cubicBezTo>
                  <a:pt x="317" y="388"/>
                  <a:pt x="168" y="467"/>
                  <a:pt x="0" y="467"/>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3821" name="Freeform 28"/>
          <p:cNvSpPr>
            <a:spLocks/>
          </p:cNvSpPr>
          <p:nvPr/>
        </p:nvSpPr>
        <p:spPr bwMode="auto">
          <a:xfrm>
            <a:off x="5562600" y="4876800"/>
            <a:ext cx="2874963" cy="863600"/>
          </a:xfrm>
          <a:custGeom>
            <a:avLst/>
            <a:gdLst>
              <a:gd name="T0" fmla="*/ 2147483646 w 1811"/>
              <a:gd name="T1" fmla="*/ 2147483646 h 544"/>
              <a:gd name="T2" fmla="*/ 2147483646 w 1811"/>
              <a:gd name="T3" fmla="*/ 2147483646 h 544"/>
              <a:gd name="T4" fmla="*/ 2147483646 w 1811"/>
              <a:gd name="T5" fmla="*/ 2147483646 h 544"/>
              <a:gd name="T6" fmla="*/ 2147483646 w 1811"/>
              <a:gd name="T7" fmla="*/ 2147483646 h 544"/>
              <a:gd name="T8" fmla="*/ 2147483646 w 1811"/>
              <a:gd name="T9" fmla="*/ 2147483646 h 544"/>
              <a:gd name="T10" fmla="*/ 2147483646 w 1811"/>
              <a:gd name="T11" fmla="*/ 2147483646 h 544"/>
              <a:gd name="T12" fmla="*/ 2147483646 w 1811"/>
              <a:gd name="T13" fmla="*/ 2147483646 h 544"/>
              <a:gd name="T14" fmla="*/ 2147483646 w 1811"/>
              <a:gd name="T15" fmla="*/ 2147483646 h 544"/>
              <a:gd name="T16" fmla="*/ 2147483646 w 1811"/>
              <a:gd name="T17" fmla="*/ 2147483646 h 544"/>
              <a:gd name="T18" fmla="*/ 2147483646 w 1811"/>
              <a:gd name="T19" fmla="*/ 2147483646 h 544"/>
              <a:gd name="T20" fmla="*/ 2147483646 w 1811"/>
              <a:gd name="T21" fmla="*/ 0 h 544"/>
              <a:gd name="T22" fmla="*/ 2147483646 w 1811"/>
              <a:gd name="T23" fmla="*/ 2147483646 h 544"/>
              <a:gd name="T24" fmla="*/ 2147483646 w 1811"/>
              <a:gd name="T25" fmla="*/ 2147483646 h 544"/>
              <a:gd name="T26" fmla="*/ 2147483646 w 1811"/>
              <a:gd name="T27" fmla="*/ 2147483646 h 544"/>
              <a:gd name="T28" fmla="*/ 2147483646 w 1811"/>
              <a:gd name="T29" fmla="*/ 2147483646 h 544"/>
              <a:gd name="T30" fmla="*/ 2147483646 w 1811"/>
              <a:gd name="T31" fmla="*/ 2147483646 h 544"/>
              <a:gd name="T32" fmla="*/ 2147483646 w 1811"/>
              <a:gd name="T33" fmla="*/ 2147483646 h 544"/>
              <a:gd name="T34" fmla="*/ 2147483646 w 1811"/>
              <a:gd name="T35" fmla="*/ 2147483646 h 544"/>
              <a:gd name="T36" fmla="*/ 2147483646 w 1811"/>
              <a:gd name="T37" fmla="*/ 2147483646 h 544"/>
              <a:gd name="T38" fmla="*/ 2147483646 w 1811"/>
              <a:gd name="T39" fmla="*/ 2147483646 h 544"/>
              <a:gd name="T40" fmla="*/ 2147483646 w 1811"/>
              <a:gd name="T41" fmla="*/ 2147483646 h 544"/>
              <a:gd name="T42" fmla="*/ 2147483646 w 1811"/>
              <a:gd name="T43" fmla="*/ 2147483646 h 544"/>
              <a:gd name="T44" fmla="*/ 2147483646 w 1811"/>
              <a:gd name="T45" fmla="*/ 2147483646 h 544"/>
              <a:gd name="T46" fmla="*/ 2147483646 w 1811"/>
              <a:gd name="T47" fmla="*/ 2147483646 h 544"/>
              <a:gd name="T48" fmla="*/ 2147483646 w 1811"/>
              <a:gd name="T49" fmla="*/ 2147483646 h 544"/>
              <a:gd name="T50" fmla="*/ 2147483646 w 1811"/>
              <a:gd name="T51" fmla="*/ 2147483646 h 544"/>
              <a:gd name="T52" fmla="*/ 2147483646 w 1811"/>
              <a:gd name="T53" fmla="*/ 2147483646 h 544"/>
              <a:gd name="T54" fmla="*/ 2147483646 w 1811"/>
              <a:gd name="T55" fmla="*/ 2147483646 h 544"/>
              <a:gd name="T56" fmla="*/ 2147483646 w 1811"/>
              <a:gd name="T57" fmla="*/ 2147483646 h 544"/>
              <a:gd name="T58" fmla="*/ 2147483646 w 1811"/>
              <a:gd name="T59" fmla="*/ 2147483646 h 544"/>
              <a:gd name="T60" fmla="*/ 2147483646 w 1811"/>
              <a:gd name="T61" fmla="*/ 2147483646 h 544"/>
              <a:gd name="T62" fmla="*/ 0 w 1811"/>
              <a:gd name="T63" fmla="*/ 2147483646 h 5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1"/>
              <a:gd name="T97" fmla="*/ 0 h 544"/>
              <a:gd name="T98" fmla="*/ 1811 w 1811"/>
              <a:gd name="T99" fmla="*/ 544 h 5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1" h="544">
                <a:moveTo>
                  <a:pt x="1533" y="111"/>
                </a:moveTo>
                <a:cubicBezTo>
                  <a:pt x="1579" y="96"/>
                  <a:pt x="1629" y="104"/>
                  <a:pt x="1589" y="44"/>
                </a:cubicBezTo>
                <a:cubicBezTo>
                  <a:pt x="1581" y="33"/>
                  <a:pt x="1566" y="29"/>
                  <a:pt x="1555" y="22"/>
                </a:cubicBezTo>
                <a:cubicBezTo>
                  <a:pt x="1548" y="33"/>
                  <a:pt x="1535" y="42"/>
                  <a:pt x="1533" y="55"/>
                </a:cubicBezTo>
                <a:cubicBezTo>
                  <a:pt x="1531" y="68"/>
                  <a:pt x="1557" y="116"/>
                  <a:pt x="1566" y="122"/>
                </a:cubicBezTo>
                <a:cubicBezTo>
                  <a:pt x="1586" y="134"/>
                  <a:pt x="1633" y="144"/>
                  <a:pt x="1633" y="144"/>
                </a:cubicBezTo>
                <a:cubicBezTo>
                  <a:pt x="1689" y="140"/>
                  <a:pt x="1746" y="148"/>
                  <a:pt x="1800" y="133"/>
                </a:cubicBezTo>
                <a:cubicBezTo>
                  <a:pt x="1811" y="130"/>
                  <a:pt x="1794" y="110"/>
                  <a:pt x="1789" y="100"/>
                </a:cubicBezTo>
                <a:cubicBezTo>
                  <a:pt x="1783" y="88"/>
                  <a:pt x="1774" y="77"/>
                  <a:pt x="1766" y="67"/>
                </a:cubicBezTo>
                <a:cubicBezTo>
                  <a:pt x="1752" y="50"/>
                  <a:pt x="1731" y="31"/>
                  <a:pt x="1711" y="22"/>
                </a:cubicBezTo>
                <a:cubicBezTo>
                  <a:pt x="1689" y="13"/>
                  <a:pt x="1644" y="0"/>
                  <a:pt x="1644" y="0"/>
                </a:cubicBezTo>
                <a:cubicBezTo>
                  <a:pt x="1608" y="6"/>
                  <a:pt x="1570" y="3"/>
                  <a:pt x="1544" y="33"/>
                </a:cubicBezTo>
                <a:cubicBezTo>
                  <a:pt x="1522" y="59"/>
                  <a:pt x="1508" y="101"/>
                  <a:pt x="1477" y="122"/>
                </a:cubicBezTo>
                <a:cubicBezTo>
                  <a:pt x="1427" y="155"/>
                  <a:pt x="1411" y="147"/>
                  <a:pt x="1344" y="155"/>
                </a:cubicBezTo>
                <a:cubicBezTo>
                  <a:pt x="1300" y="151"/>
                  <a:pt x="1253" y="159"/>
                  <a:pt x="1211" y="144"/>
                </a:cubicBezTo>
                <a:cubicBezTo>
                  <a:pt x="1196" y="138"/>
                  <a:pt x="1239" y="123"/>
                  <a:pt x="1255" y="122"/>
                </a:cubicBezTo>
                <a:cubicBezTo>
                  <a:pt x="1288" y="119"/>
                  <a:pt x="1322" y="129"/>
                  <a:pt x="1355" y="133"/>
                </a:cubicBezTo>
                <a:cubicBezTo>
                  <a:pt x="1408" y="150"/>
                  <a:pt x="1436" y="189"/>
                  <a:pt x="1466" y="233"/>
                </a:cubicBezTo>
                <a:cubicBezTo>
                  <a:pt x="1504" y="351"/>
                  <a:pt x="1287" y="255"/>
                  <a:pt x="1222" y="233"/>
                </a:cubicBezTo>
                <a:cubicBezTo>
                  <a:pt x="1169" y="180"/>
                  <a:pt x="1133" y="179"/>
                  <a:pt x="1089" y="244"/>
                </a:cubicBezTo>
                <a:cubicBezTo>
                  <a:pt x="1166" y="271"/>
                  <a:pt x="1133" y="275"/>
                  <a:pt x="1189" y="255"/>
                </a:cubicBezTo>
                <a:cubicBezTo>
                  <a:pt x="1185" y="244"/>
                  <a:pt x="1187" y="229"/>
                  <a:pt x="1177" y="222"/>
                </a:cubicBezTo>
                <a:cubicBezTo>
                  <a:pt x="1158" y="209"/>
                  <a:pt x="1111" y="200"/>
                  <a:pt x="1111" y="200"/>
                </a:cubicBezTo>
                <a:cubicBezTo>
                  <a:pt x="1089" y="204"/>
                  <a:pt x="1066" y="206"/>
                  <a:pt x="1044" y="211"/>
                </a:cubicBezTo>
                <a:cubicBezTo>
                  <a:pt x="1021" y="217"/>
                  <a:pt x="977" y="233"/>
                  <a:pt x="977" y="233"/>
                </a:cubicBezTo>
                <a:cubicBezTo>
                  <a:pt x="934" y="262"/>
                  <a:pt x="889" y="256"/>
                  <a:pt x="844" y="278"/>
                </a:cubicBezTo>
                <a:cubicBezTo>
                  <a:pt x="832" y="284"/>
                  <a:pt x="823" y="295"/>
                  <a:pt x="811" y="300"/>
                </a:cubicBezTo>
                <a:cubicBezTo>
                  <a:pt x="789" y="309"/>
                  <a:pt x="744" y="322"/>
                  <a:pt x="744" y="322"/>
                </a:cubicBezTo>
                <a:cubicBezTo>
                  <a:pt x="655" y="292"/>
                  <a:pt x="562" y="337"/>
                  <a:pt x="477" y="367"/>
                </a:cubicBezTo>
                <a:cubicBezTo>
                  <a:pt x="452" y="376"/>
                  <a:pt x="430" y="393"/>
                  <a:pt x="411" y="411"/>
                </a:cubicBezTo>
                <a:cubicBezTo>
                  <a:pt x="403" y="418"/>
                  <a:pt x="398" y="428"/>
                  <a:pt x="388" y="433"/>
                </a:cubicBezTo>
                <a:cubicBezTo>
                  <a:pt x="266" y="493"/>
                  <a:pt x="123" y="483"/>
                  <a:pt x="0" y="54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3822" name="Freeform 29"/>
          <p:cNvSpPr>
            <a:spLocks/>
          </p:cNvSpPr>
          <p:nvPr/>
        </p:nvSpPr>
        <p:spPr bwMode="auto">
          <a:xfrm>
            <a:off x="5703888" y="4508500"/>
            <a:ext cx="2644775" cy="1181100"/>
          </a:xfrm>
          <a:custGeom>
            <a:avLst/>
            <a:gdLst>
              <a:gd name="T0" fmla="*/ 2147483646 w 1666"/>
              <a:gd name="T1" fmla="*/ 2147483646 h 744"/>
              <a:gd name="T2" fmla="*/ 2147483646 w 1666"/>
              <a:gd name="T3" fmla="*/ 2147483646 h 744"/>
              <a:gd name="T4" fmla="*/ 2147483646 w 1666"/>
              <a:gd name="T5" fmla="*/ 2147483646 h 744"/>
              <a:gd name="T6" fmla="*/ 2147483646 w 1666"/>
              <a:gd name="T7" fmla="*/ 2147483646 h 744"/>
              <a:gd name="T8" fmla="*/ 2147483646 w 1666"/>
              <a:gd name="T9" fmla="*/ 2147483646 h 744"/>
              <a:gd name="T10" fmla="*/ 2147483646 w 1666"/>
              <a:gd name="T11" fmla="*/ 2147483646 h 744"/>
              <a:gd name="T12" fmla="*/ 2147483646 w 1666"/>
              <a:gd name="T13" fmla="*/ 2147483646 h 744"/>
              <a:gd name="T14" fmla="*/ 2147483646 w 1666"/>
              <a:gd name="T15" fmla="*/ 2147483646 h 744"/>
              <a:gd name="T16" fmla="*/ 2147483646 w 1666"/>
              <a:gd name="T17" fmla="*/ 0 h 744"/>
              <a:gd name="T18" fmla="*/ 2147483646 w 1666"/>
              <a:gd name="T19" fmla="*/ 2147483646 h 744"/>
              <a:gd name="T20" fmla="*/ 2147483646 w 1666"/>
              <a:gd name="T21" fmla="*/ 2147483646 h 744"/>
              <a:gd name="T22" fmla="*/ 2147483646 w 1666"/>
              <a:gd name="T23" fmla="*/ 2147483646 h 744"/>
              <a:gd name="T24" fmla="*/ 2147483646 w 1666"/>
              <a:gd name="T25" fmla="*/ 2147483646 h 744"/>
              <a:gd name="T26" fmla="*/ 2147483646 w 1666"/>
              <a:gd name="T27" fmla="*/ 2147483646 h 744"/>
              <a:gd name="T28" fmla="*/ 2147483646 w 1666"/>
              <a:gd name="T29" fmla="*/ 2147483646 h 744"/>
              <a:gd name="T30" fmla="*/ 2147483646 w 1666"/>
              <a:gd name="T31" fmla="*/ 2147483646 h 744"/>
              <a:gd name="T32" fmla="*/ 2147483646 w 1666"/>
              <a:gd name="T33" fmla="*/ 2147483646 h 744"/>
              <a:gd name="T34" fmla="*/ 2147483646 w 1666"/>
              <a:gd name="T35" fmla="*/ 2147483646 h 744"/>
              <a:gd name="T36" fmla="*/ 2147483646 w 1666"/>
              <a:gd name="T37" fmla="*/ 2147483646 h 744"/>
              <a:gd name="T38" fmla="*/ 2147483646 w 1666"/>
              <a:gd name="T39" fmla="*/ 2147483646 h 744"/>
              <a:gd name="T40" fmla="*/ 2147483646 w 1666"/>
              <a:gd name="T41" fmla="*/ 2147483646 h 744"/>
              <a:gd name="T42" fmla="*/ 2147483646 w 1666"/>
              <a:gd name="T43" fmla="*/ 2147483646 h 744"/>
              <a:gd name="T44" fmla="*/ 2147483646 w 1666"/>
              <a:gd name="T45" fmla="*/ 2147483646 h 744"/>
              <a:gd name="T46" fmla="*/ 2147483646 w 1666"/>
              <a:gd name="T47" fmla="*/ 2147483646 h 744"/>
              <a:gd name="T48" fmla="*/ 2147483646 w 1666"/>
              <a:gd name="T49" fmla="*/ 2147483646 h 744"/>
              <a:gd name="T50" fmla="*/ 0 w 1666"/>
              <a:gd name="T51" fmla="*/ 2147483646 h 7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66"/>
              <a:gd name="T79" fmla="*/ 0 h 744"/>
              <a:gd name="T80" fmla="*/ 1666 w 1666"/>
              <a:gd name="T81" fmla="*/ 744 h 7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66" h="744">
                <a:moveTo>
                  <a:pt x="1377" y="288"/>
                </a:moveTo>
                <a:cubicBezTo>
                  <a:pt x="1458" y="235"/>
                  <a:pt x="1420" y="256"/>
                  <a:pt x="1489" y="222"/>
                </a:cubicBezTo>
                <a:cubicBezTo>
                  <a:pt x="1513" y="185"/>
                  <a:pt x="1541" y="163"/>
                  <a:pt x="1555" y="122"/>
                </a:cubicBezTo>
                <a:cubicBezTo>
                  <a:pt x="1541" y="117"/>
                  <a:pt x="1455" y="83"/>
                  <a:pt x="1455" y="122"/>
                </a:cubicBezTo>
                <a:cubicBezTo>
                  <a:pt x="1455" y="149"/>
                  <a:pt x="1500" y="151"/>
                  <a:pt x="1522" y="166"/>
                </a:cubicBezTo>
                <a:cubicBezTo>
                  <a:pt x="1542" y="179"/>
                  <a:pt x="1589" y="188"/>
                  <a:pt x="1589" y="188"/>
                </a:cubicBezTo>
                <a:cubicBezTo>
                  <a:pt x="1663" y="114"/>
                  <a:pt x="1645" y="152"/>
                  <a:pt x="1666" y="88"/>
                </a:cubicBezTo>
                <a:cubicBezTo>
                  <a:pt x="1656" y="57"/>
                  <a:pt x="1656" y="40"/>
                  <a:pt x="1622" y="22"/>
                </a:cubicBezTo>
                <a:cubicBezTo>
                  <a:pt x="1601" y="11"/>
                  <a:pt x="1555" y="0"/>
                  <a:pt x="1555" y="0"/>
                </a:cubicBezTo>
                <a:cubicBezTo>
                  <a:pt x="1511" y="11"/>
                  <a:pt x="1482" y="19"/>
                  <a:pt x="1444" y="44"/>
                </a:cubicBezTo>
                <a:cubicBezTo>
                  <a:pt x="1431" y="64"/>
                  <a:pt x="1408" y="77"/>
                  <a:pt x="1400" y="100"/>
                </a:cubicBezTo>
                <a:cubicBezTo>
                  <a:pt x="1372" y="183"/>
                  <a:pt x="1388" y="212"/>
                  <a:pt x="1344" y="277"/>
                </a:cubicBezTo>
                <a:cubicBezTo>
                  <a:pt x="1333" y="275"/>
                  <a:pt x="1201" y="275"/>
                  <a:pt x="1255" y="222"/>
                </a:cubicBezTo>
                <a:cubicBezTo>
                  <a:pt x="1264" y="214"/>
                  <a:pt x="1278" y="215"/>
                  <a:pt x="1289" y="211"/>
                </a:cubicBezTo>
                <a:cubicBezTo>
                  <a:pt x="1300" y="215"/>
                  <a:pt x="1317" y="212"/>
                  <a:pt x="1322" y="222"/>
                </a:cubicBezTo>
                <a:cubicBezTo>
                  <a:pt x="1332" y="241"/>
                  <a:pt x="1269" y="293"/>
                  <a:pt x="1255" y="300"/>
                </a:cubicBezTo>
                <a:cubicBezTo>
                  <a:pt x="1234" y="311"/>
                  <a:pt x="1189" y="322"/>
                  <a:pt x="1189" y="322"/>
                </a:cubicBezTo>
                <a:cubicBezTo>
                  <a:pt x="1100" y="312"/>
                  <a:pt x="1001" y="291"/>
                  <a:pt x="922" y="344"/>
                </a:cubicBezTo>
                <a:cubicBezTo>
                  <a:pt x="904" y="371"/>
                  <a:pt x="872" y="424"/>
                  <a:pt x="844" y="433"/>
                </a:cubicBezTo>
                <a:cubicBezTo>
                  <a:pt x="822" y="440"/>
                  <a:pt x="777" y="455"/>
                  <a:pt x="777" y="455"/>
                </a:cubicBezTo>
                <a:cubicBezTo>
                  <a:pt x="740" y="451"/>
                  <a:pt x="703" y="444"/>
                  <a:pt x="666" y="444"/>
                </a:cubicBezTo>
                <a:cubicBezTo>
                  <a:pt x="574" y="444"/>
                  <a:pt x="521" y="482"/>
                  <a:pt x="455" y="533"/>
                </a:cubicBezTo>
                <a:cubicBezTo>
                  <a:pt x="423" y="557"/>
                  <a:pt x="388" y="577"/>
                  <a:pt x="355" y="600"/>
                </a:cubicBezTo>
                <a:cubicBezTo>
                  <a:pt x="336" y="613"/>
                  <a:pt x="288" y="622"/>
                  <a:pt x="288" y="622"/>
                </a:cubicBezTo>
                <a:cubicBezTo>
                  <a:pt x="225" y="664"/>
                  <a:pt x="142" y="664"/>
                  <a:pt x="88" y="700"/>
                </a:cubicBezTo>
                <a:cubicBezTo>
                  <a:pt x="59" y="720"/>
                  <a:pt x="31" y="729"/>
                  <a:pt x="0" y="74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3823" name="Freeform 30"/>
          <p:cNvSpPr>
            <a:spLocks/>
          </p:cNvSpPr>
          <p:nvPr/>
        </p:nvSpPr>
        <p:spPr bwMode="auto">
          <a:xfrm>
            <a:off x="5791200" y="4191000"/>
            <a:ext cx="2381250" cy="1446213"/>
          </a:xfrm>
          <a:custGeom>
            <a:avLst/>
            <a:gdLst>
              <a:gd name="T0" fmla="*/ 2147483646 w 1500"/>
              <a:gd name="T1" fmla="*/ 2147483646 h 911"/>
              <a:gd name="T2" fmla="*/ 2147483646 w 1500"/>
              <a:gd name="T3" fmla="*/ 2147483646 h 911"/>
              <a:gd name="T4" fmla="*/ 2147483646 w 1500"/>
              <a:gd name="T5" fmla="*/ 2147483646 h 911"/>
              <a:gd name="T6" fmla="*/ 2147483646 w 1500"/>
              <a:gd name="T7" fmla="*/ 2147483646 h 911"/>
              <a:gd name="T8" fmla="*/ 2147483646 w 1500"/>
              <a:gd name="T9" fmla="*/ 2147483646 h 911"/>
              <a:gd name="T10" fmla="*/ 2147483646 w 1500"/>
              <a:gd name="T11" fmla="*/ 2147483646 h 911"/>
              <a:gd name="T12" fmla="*/ 2147483646 w 1500"/>
              <a:gd name="T13" fmla="*/ 2147483646 h 911"/>
              <a:gd name="T14" fmla="*/ 2147483646 w 1500"/>
              <a:gd name="T15" fmla="*/ 0 h 911"/>
              <a:gd name="T16" fmla="*/ 2147483646 w 1500"/>
              <a:gd name="T17" fmla="*/ 2147483646 h 911"/>
              <a:gd name="T18" fmla="*/ 2147483646 w 1500"/>
              <a:gd name="T19" fmla="*/ 2147483646 h 911"/>
              <a:gd name="T20" fmla="*/ 2147483646 w 1500"/>
              <a:gd name="T21" fmla="*/ 2147483646 h 911"/>
              <a:gd name="T22" fmla="*/ 2147483646 w 1500"/>
              <a:gd name="T23" fmla="*/ 2147483646 h 911"/>
              <a:gd name="T24" fmla="*/ 2147483646 w 1500"/>
              <a:gd name="T25" fmla="*/ 2147483646 h 911"/>
              <a:gd name="T26" fmla="*/ 2147483646 w 1500"/>
              <a:gd name="T27" fmla="*/ 2147483646 h 911"/>
              <a:gd name="T28" fmla="*/ 2147483646 w 1500"/>
              <a:gd name="T29" fmla="*/ 2147483646 h 911"/>
              <a:gd name="T30" fmla="*/ 2147483646 w 1500"/>
              <a:gd name="T31" fmla="*/ 2147483646 h 911"/>
              <a:gd name="T32" fmla="*/ 2147483646 w 1500"/>
              <a:gd name="T33" fmla="*/ 2147483646 h 911"/>
              <a:gd name="T34" fmla="*/ 2147483646 w 1500"/>
              <a:gd name="T35" fmla="*/ 2147483646 h 911"/>
              <a:gd name="T36" fmla="*/ 2147483646 w 1500"/>
              <a:gd name="T37" fmla="*/ 2147483646 h 911"/>
              <a:gd name="T38" fmla="*/ 2147483646 w 1500"/>
              <a:gd name="T39" fmla="*/ 2147483646 h 911"/>
              <a:gd name="T40" fmla="*/ 2147483646 w 1500"/>
              <a:gd name="T41" fmla="*/ 2147483646 h 911"/>
              <a:gd name="T42" fmla="*/ 2147483646 w 1500"/>
              <a:gd name="T43" fmla="*/ 2147483646 h 911"/>
              <a:gd name="T44" fmla="*/ 2147483646 w 1500"/>
              <a:gd name="T45" fmla="*/ 2147483646 h 911"/>
              <a:gd name="T46" fmla="*/ 2147483646 w 1500"/>
              <a:gd name="T47" fmla="*/ 2147483646 h 911"/>
              <a:gd name="T48" fmla="*/ 2147483646 w 1500"/>
              <a:gd name="T49" fmla="*/ 2147483646 h 911"/>
              <a:gd name="T50" fmla="*/ 2147483646 w 1500"/>
              <a:gd name="T51" fmla="*/ 2147483646 h 911"/>
              <a:gd name="T52" fmla="*/ 2147483646 w 1500"/>
              <a:gd name="T53" fmla="*/ 2147483646 h 911"/>
              <a:gd name="T54" fmla="*/ 2147483646 w 1500"/>
              <a:gd name="T55" fmla="*/ 2147483646 h 911"/>
              <a:gd name="T56" fmla="*/ 2147483646 w 1500"/>
              <a:gd name="T57" fmla="*/ 2147483646 h 911"/>
              <a:gd name="T58" fmla="*/ 2147483646 w 1500"/>
              <a:gd name="T59" fmla="*/ 2147483646 h 911"/>
              <a:gd name="T60" fmla="*/ 0 w 1500"/>
              <a:gd name="T61" fmla="*/ 2147483646 h 9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00"/>
              <a:gd name="T94" fmla="*/ 0 h 911"/>
              <a:gd name="T95" fmla="*/ 1500 w 1500"/>
              <a:gd name="T96" fmla="*/ 911 h 9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00" h="911">
                <a:moveTo>
                  <a:pt x="1234" y="277"/>
                </a:moveTo>
                <a:cubicBezTo>
                  <a:pt x="1306" y="253"/>
                  <a:pt x="1377" y="233"/>
                  <a:pt x="1445" y="200"/>
                </a:cubicBezTo>
                <a:cubicBezTo>
                  <a:pt x="1500" y="143"/>
                  <a:pt x="1423" y="118"/>
                  <a:pt x="1378" y="88"/>
                </a:cubicBezTo>
                <a:cubicBezTo>
                  <a:pt x="1367" y="81"/>
                  <a:pt x="1345" y="66"/>
                  <a:pt x="1345" y="66"/>
                </a:cubicBezTo>
                <a:cubicBezTo>
                  <a:pt x="1291" y="75"/>
                  <a:pt x="1260" y="73"/>
                  <a:pt x="1222" y="111"/>
                </a:cubicBezTo>
                <a:cubicBezTo>
                  <a:pt x="1285" y="131"/>
                  <a:pt x="1349" y="121"/>
                  <a:pt x="1411" y="100"/>
                </a:cubicBezTo>
                <a:cubicBezTo>
                  <a:pt x="1425" y="79"/>
                  <a:pt x="1457" y="51"/>
                  <a:pt x="1422" y="22"/>
                </a:cubicBezTo>
                <a:cubicBezTo>
                  <a:pt x="1404" y="7"/>
                  <a:pt x="1356" y="0"/>
                  <a:pt x="1356" y="0"/>
                </a:cubicBezTo>
                <a:cubicBezTo>
                  <a:pt x="1297" y="12"/>
                  <a:pt x="1278" y="16"/>
                  <a:pt x="1245" y="66"/>
                </a:cubicBezTo>
                <a:cubicBezTo>
                  <a:pt x="1209" y="176"/>
                  <a:pt x="1300" y="334"/>
                  <a:pt x="1189" y="411"/>
                </a:cubicBezTo>
                <a:cubicBezTo>
                  <a:pt x="1115" y="402"/>
                  <a:pt x="1041" y="397"/>
                  <a:pt x="967" y="388"/>
                </a:cubicBezTo>
                <a:cubicBezTo>
                  <a:pt x="922" y="382"/>
                  <a:pt x="834" y="366"/>
                  <a:pt x="834" y="366"/>
                </a:cubicBezTo>
                <a:cubicBezTo>
                  <a:pt x="819" y="359"/>
                  <a:pt x="804" y="351"/>
                  <a:pt x="789" y="344"/>
                </a:cubicBezTo>
                <a:cubicBezTo>
                  <a:pt x="778" y="339"/>
                  <a:pt x="756" y="345"/>
                  <a:pt x="756" y="333"/>
                </a:cubicBezTo>
                <a:cubicBezTo>
                  <a:pt x="756" y="320"/>
                  <a:pt x="778" y="318"/>
                  <a:pt x="789" y="311"/>
                </a:cubicBezTo>
                <a:cubicBezTo>
                  <a:pt x="879" y="318"/>
                  <a:pt x="933" y="318"/>
                  <a:pt x="1011" y="344"/>
                </a:cubicBezTo>
                <a:cubicBezTo>
                  <a:pt x="1029" y="370"/>
                  <a:pt x="1067" y="423"/>
                  <a:pt x="1034" y="455"/>
                </a:cubicBezTo>
                <a:cubicBezTo>
                  <a:pt x="1025" y="463"/>
                  <a:pt x="1011" y="462"/>
                  <a:pt x="1000" y="466"/>
                </a:cubicBezTo>
                <a:cubicBezTo>
                  <a:pt x="989" y="462"/>
                  <a:pt x="978" y="458"/>
                  <a:pt x="967" y="455"/>
                </a:cubicBezTo>
                <a:cubicBezTo>
                  <a:pt x="952" y="451"/>
                  <a:pt x="937" y="448"/>
                  <a:pt x="922" y="444"/>
                </a:cubicBezTo>
                <a:cubicBezTo>
                  <a:pt x="900" y="437"/>
                  <a:pt x="856" y="422"/>
                  <a:pt x="856" y="422"/>
                </a:cubicBezTo>
                <a:cubicBezTo>
                  <a:pt x="797" y="441"/>
                  <a:pt x="829" y="423"/>
                  <a:pt x="778" y="500"/>
                </a:cubicBezTo>
                <a:cubicBezTo>
                  <a:pt x="772" y="510"/>
                  <a:pt x="778" y="530"/>
                  <a:pt x="767" y="533"/>
                </a:cubicBezTo>
                <a:cubicBezTo>
                  <a:pt x="717" y="546"/>
                  <a:pt x="663" y="540"/>
                  <a:pt x="611" y="544"/>
                </a:cubicBezTo>
                <a:cubicBezTo>
                  <a:pt x="600" y="551"/>
                  <a:pt x="586" y="556"/>
                  <a:pt x="578" y="566"/>
                </a:cubicBezTo>
                <a:cubicBezTo>
                  <a:pt x="535" y="620"/>
                  <a:pt x="606" y="587"/>
                  <a:pt x="533" y="611"/>
                </a:cubicBezTo>
                <a:cubicBezTo>
                  <a:pt x="467" y="600"/>
                  <a:pt x="424" y="595"/>
                  <a:pt x="367" y="633"/>
                </a:cubicBezTo>
                <a:cubicBezTo>
                  <a:pt x="314" y="712"/>
                  <a:pt x="245" y="736"/>
                  <a:pt x="167" y="788"/>
                </a:cubicBezTo>
                <a:cubicBezTo>
                  <a:pt x="149" y="800"/>
                  <a:pt x="140" y="821"/>
                  <a:pt x="122" y="833"/>
                </a:cubicBezTo>
                <a:cubicBezTo>
                  <a:pt x="46" y="884"/>
                  <a:pt x="81" y="869"/>
                  <a:pt x="22" y="888"/>
                </a:cubicBezTo>
                <a:cubicBezTo>
                  <a:pt x="15" y="896"/>
                  <a:pt x="0" y="911"/>
                  <a:pt x="0" y="911"/>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3824" name="Text Box 31"/>
          <p:cNvSpPr txBox="1">
            <a:spLocks noChangeArrowheads="1"/>
          </p:cNvSpPr>
          <p:nvPr/>
        </p:nvSpPr>
        <p:spPr bwMode="auto">
          <a:xfrm>
            <a:off x="381000" y="2743200"/>
            <a:ext cx="1878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en-US" altLang="en-US" sz="2400" b="1">
                <a:latin typeface="Times New Roman" charset="0"/>
              </a:rPr>
              <a:t>Particles</a:t>
            </a:r>
          </a:p>
          <a:p>
            <a:pPr>
              <a:spcBef>
                <a:spcPct val="0"/>
              </a:spcBef>
              <a:buFontTx/>
              <a:buNone/>
            </a:pPr>
            <a:r>
              <a:rPr lang="en-US" altLang="en-US" sz="2400" b="1">
                <a:latin typeface="Times New Roman" charset="0"/>
              </a:rPr>
              <a:t>Shear Apart </a:t>
            </a:r>
          </a:p>
        </p:txBody>
      </p:sp>
      <p:sp>
        <p:nvSpPr>
          <p:cNvPr id="33825" name="Line 32"/>
          <p:cNvSpPr>
            <a:spLocks noChangeShapeType="1"/>
          </p:cNvSpPr>
          <p:nvPr/>
        </p:nvSpPr>
        <p:spPr bwMode="auto">
          <a:xfrm>
            <a:off x="2895600" y="5105400"/>
            <a:ext cx="762000"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26" name="Line 33"/>
          <p:cNvSpPr>
            <a:spLocks noChangeShapeType="1"/>
          </p:cNvSpPr>
          <p:nvPr/>
        </p:nvSpPr>
        <p:spPr bwMode="auto">
          <a:xfrm flipH="1">
            <a:off x="1447800" y="3886200"/>
            <a:ext cx="7620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3827" name="Text Box 34"/>
          <p:cNvSpPr txBox="1">
            <a:spLocks noChangeArrowheads="1"/>
          </p:cNvSpPr>
          <p:nvPr/>
        </p:nvSpPr>
        <p:spPr bwMode="auto">
          <a:xfrm>
            <a:off x="5165725" y="3470275"/>
            <a:ext cx="2754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en-US" altLang="en-US" sz="2400" b="1">
                <a:latin typeface="Times New Roman" charset="0"/>
              </a:rPr>
              <a:t>Platelets Peel Apart</a:t>
            </a:r>
            <a:endParaRPr lang="en-US" altLang="en-US" sz="1800" b="1">
              <a:latin typeface="Times New Roman" charset="0"/>
            </a:endParaRPr>
          </a:p>
        </p:txBody>
      </p:sp>
      <p:sp>
        <p:nvSpPr>
          <p:cNvPr id="33828" name="Line 35"/>
          <p:cNvSpPr>
            <a:spLocks noChangeShapeType="1"/>
          </p:cNvSpPr>
          <p:nvPr/>
        </p:nvSpPr>
        <p:spPr bwMode="auto">
          <a:xfrm>
            <a:off x="5600700" y="6524625"/>
            <a:ext cx="1905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29" name="Line 36"/>
          <p:cNvSpPr>
            <a:spLocks noChangeShapeType="1"/>
          </p:cNvSpPr>
          <p:nvPr/>
        </p:nvSpPr>
        <p:spPr bwMode="auto">
          <a:xfrm>
            <a:off x="5753100" y="6677025"/>
            <a:ext cx="1905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30" name="Line 37"/>
          <p:cNvSpPr>
            <a:spLocks noChangeShapeType="1"/>
          </p:cNvSpPr>
          <p:nvPr/>
        </p:nvSpPr>
        <p:spPr bwMode="auto">
          <a:xfrm flipV="1">
            <a:off x="5486400" y="4191000"/>
            <a:ext cx="762000" cy="1371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831" name="Freeform 38"/>
          <p:cNvSpPr>
            <a:spLocks/>
          </p:cNvSpPr>
          <p:nvPr/>
        </p:nvSpPr>
        <p:spPr bwMode="auto">
          <a:xfrm>
            <a:off x="5592763" y="4033838"/>
            <a:ext cx="1616075" cy="1468437"/>
          </a:xfrm>
          <a:custGeom>
            <a:avLst/>
            <a:gdLst>
              <a:gd name="T0" fmla="*/ 0 w 1018"/>
              <a:gd name="T1" fmla="*/ 2147483646 h 925"/>
              <a:gd name="T2" fmla="*/ 2147483646 w 1018"/>
              <a:gd name="T3" fmla="*/ 2147483646 h 925"/>
              <a:gd name="T4" fmla="*/ 2147483646 w 1018"/>
              <a:gd name="T5" fmla="*/ 2147483646 h 925"/>
              <a:gd name="T6" fmla="*/ 2147483646 w 1018"/>
              <a:gd name="T7" fmla="*/ 2147483646 h 925"/>
              <a:gd name="T8" fmla="*/ 2147483646 w 1018"/>
              <a:gd name="T9" fmla="*/ 2147483646 h 925"/>
              <a:gd name="T10" fmla="*/ 2147483646 w 1018"/>
              <a:gd name="T11" fmla="*/ 2147483646 h 925"/>
              <a:gd name="T12" fmla="*/ 2147483646 w 1018"/>
              <a:gd name="T13" fmla="*/ 2147483646 h 925"/>
              <a:gd name="T14" fmla="*/ 2147483646 w 1018"/>
              <a:gd name="T15" fmla="*/ 2147483646 h 925"/>
              <a:gd name="T16" fmla="*/ 2147483646 w 1018"/>
              <a:gd name="T17" fmla="*/ 2147483646 h 925"/>
              <a:gd name="T18" fmla="*/ 2147483646 w 1018"/>
              <a:gd name="T19" fmla="*/ 2147483646 h 925"/>
              <a:gd name="T20" fmla="*/ 2147483646 w 1018"/>
              <a:gd name="T21" fmla="*/ 2147483646 h 925"/>
              <a:gd name="T22" fmla="*/ 2147483646 w 1018"/>
              <a:gd name="T23" fmla="*/ 2147483646 h 925"/>
              <a:gd name="T24" fmla="*/ 2147483646 w 1018"/>
              <a:gd name="T25" fmla="*/ 2147483646 h 925"/>
              <a:gd name="T26" fmla="*/ 2147483646 w 1018"/>
              <a:gd name="T27" fmla="*/ 2147483646 h 925"/>
              <a:gd name="T28" fmla="*/ 2147483646 w 1018"/>
              <a:gd name="T29" fmla="*/ 2147483646 h 925"/>
              <a:gd name="T30" fmla="*/ 2147483646 w 1018"/>
              <a:gd name="T31" fmla="*/ 2147483646 h 925"/>
              <a:gd name="T32" fmla="*/ 2147483646 w 1018"/>
              <a:gd name="T33" fmla="*/ 2147483646 h 925"/>
              <a:gd name="T34" fmla="*/ 2147483646 w 1018"/>
              <a:gd name="T35" fmla="*/ 2147483646 h 925"/>
              <a:gd name="T36" fmla="*/ 2147483646 w 1018"/>
              <a:gd name="T37" fmla="*/ 2147483646 h 925"/>
              <a:gd name="T38" fmla="*/ 2147483646 w 1018"/>
              <a:gd name="T39" fmla="*/ 2147483646 h 925"/>
              <a:gd name="T40" fmla="*/ 2147483646 w 1018"/>
              <a:gd name="T41" fmla="*/ 2147483646 h 925"/>
              <a:gd name="T42" fmla="*/ 2147483646 w 1018"/>
              <a:gd name="T43" fmla="*/ 2147483646 h 925"/>
              <a:gd name="T44" fmla="*/ 2147483646 w 1018"/>
              <a:gd name="T45" fmla="*/ 2147483646 h 9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8"/>
              <a:gd name="T70" fmla="*/ 0 h 925"/>
              <a:gd name="T71" fmla="*/ 1018 w 1018"/>
              <a:gd name="T72" fmla="*/ 925 h 9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8" h="925">
                <a:moveTo>
                  <a:pt x="0" y="925"/>
                </a:moveTo>
                <a:cubicBezTo>
                  <a:pt x="6" y="893"/>
                  <a:pt x="4" y="858"/>
                  <a:pt x="19" y="829"/>
                </a:cubicBezTo>
                <a:cubicBezTo>
                  <a:pt x="31" y="805"/>
                  <a:pt x="58" y="790"/>
                  <a:pt x="77" y="771"/>
                </a:cubicBezTo>
                <a:cubicBezTo>
                  <a:pt x="97" y="751"/>
                  <a:pt x="148" y="688"/>
                  <a:pt x="173" y="675"/>
                </a:cubicBezTo>
                <a:cubicBezTo>
                  <a:pt x="219" y="652"/>
                  <a:pt x="201" y="666"/>
                  <a:pt x="231" y="637"/>
                </a:cubicBezTo>
                <a:cubicBezTo>
                  <a:pt x="330" y="686"/>
                  <a:pt x="281" y="708"/>
                  <a:pt x="231" y="809"/>
                </a:cubicBezTo>
                <a:cubicBezTo>
                  <a:pt x="174" y="755"/>
                  <a:pt x="219" y="610"/>
                  <a:pt x="269" y="560"/>
                </a:cubicBezTo>
                <a:cubicBezTo>
                  <a:pt x="279" y="550"/>
                  <a:pt x="379" y="486"/>
                  <a:pt x="384" y="483"/>
                </a:cubicBezTo>
                <a:cubicBezTo>
                  <a:pt x="390" y="470"/>
                  <a:pt x="395" y="457"/>
                  <a:pt x="403" y="445"/>
                </a:cubicBezTo>
                <a:cubicBezTo>
                  <a:pt x="408" y="437"/>
                  <a:pt x="419" y="433"/>
                  <a:pt x="423" y="425"/>
                </a:cubicBezTo>
                <a:cubicBezTo>
                  <a:pt x="439" y="394"/>
                  <a:pt x="446" y="360"/>
                  <a:pt x="461" y="329"/>
                </a:cubicBezTo>
                <a:cubicBezTo>
                  <a:pt x="455" y="316"/>
                  <a:pt x="456" y="287"/>
                  <a:pt x="442" y="291"/>
                </a:cubicBezTo>
                <a:cubicBezTo>
                  <a:pt x="416" y="298"/>
                  <a:pt x="408" y="337"/>
                  <a:pt x="384" y="349"/>
                </a:cubicBezTo>
                <a:cubicBezTo>
                  <a:pt x="371" y="355"/>
                  <a:pt x="359" y="362"/>
                  <a:pt x="346" y="368"/>
                </a:cubicBezTo>
                <a:cubicBezTo>
                  <a:pt x="352" y="394"/>
                  <a:pt x="341" y="433"/>
                  <a:pt x="365" y="445"/>
                </a:cubicBezTo>
                <a:cubicBezTo>
                  <a:pt x="394" y="460"/>
                  <a:pt x="430" y="434"/>
                  <a:pt x="461" y="425"/>
                </a:cubicBezTo>
                <a:cubicBezTo>
                  <a:pt x="538" y="403"/>
                  <a:pt x="584" y="326"/>
                  <a:pt x="653" y="291"/>
                </a:cubicBezTo>
                <a:cubicBezTo>
                  <a:pt x="668" y="246"/>
                  <a:pt x="693" y="205"/>
                  <a:pt x="653" y="157"/>
                </a:cubicBezTo>
                <a:cubicBezTo>
                  <a:pt x="635" y="135"/>
                  <a:pt x="576" y="118"/>
                  <a:pt x="576" y="118"/>
                </a:cubicBezTo>
                <a:cubicBezTo>
                  <a:pt x="589" y="86"/>
                  <a:pt x="582" y="31"/>
                  <a:pt x="615" y="22"/>
                </a:cubicBezTo>
                <a:cubicBezTo>
                  <a:pt x="695" y="0"/>
                  <a:pt x="781" y="41"/>
                  <a:pt x="864" y="41"/>
                </a:cubicBezTo>
                <a:cubicBezTo>
                  <a:pt x="903" y="41"/>
                  <a:pt x="941" y="28"/>
                  <a:pt x="979" y="22"/>
                </a:cubicBezTo>
                <a:cubicBezTo>
                  <a:pt x="992" y="16"/>
                  <a:pt x="1018" y="3"/>
                  <a:pt x="1018" y="3"/>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32" name="Freeform 39"/>
          <p:cNvSpPr>
            <a:spLocks/>
          </p:cNvSpPr>
          <p:nvPr/>
        </p:nvSpPr>
        <p:spPr bwMode="auto">
          <a:xfrm>
            <a:off x="5684838" y="4287838"/>
            <a:ext cx="1981200" cy="1198562"/>
          </a:xfrm>
          <a:custGeom>
            <a:avLst/>
            <a:gdLst>
              <a:gd name="T0" fmla="*/ 0 w 1248"/>
              <a:gd name="T1" fmla="*/ 2147483646 h 755"/>
              <a:gd name="T2" fmla="*/ 2147483646 w 1248"/>
              <a:gd name="T3" fmla="*/ 2147483646 h 755"/>
              <a:gd name="T4" fmla="*/ 2147483646 w 1248"/>
              <a:gd name="T5" fmla="*/ 2147483646 h 755"/>
              <a:gd name="T6" fmla="*/ 2147483646 w 1248"/>
              <a:gd name="T7" fmla="*/ 2147483646 h 755"/>
              <a:gd name="T8" fmla="*/ 2147483646 w 1248"/>
              <a:gd name="T9" fmla="*/ 2147483646 h 755"/>
              <a:gd name="T10" fmla="*/ 2147483646 w 1248"/>
              <a:gd name="T11" fmla="*/ 2147483646 h 755"/>
              <a:gd name="T12" fmla="*/ 2147483646 w 1248"/>
              <a:gd name="T13" fmla="*/ 2147483646 h 755"/>
              <a:gd name="T14" fmla="*/ 2147483646 w 1248"/>
              <a:gd name="T15" fmla="*/ 2147483646 h 755"/>
              <a:gd name="T16" fmla="*/ 2147483646 w 1248"/>
              <a:gd name="T17" fmla="*/ 2147483646 h 755"/>
              <a:gd name="T18" fmla="*/ 2147483646 w 1248"/>
              <a:gd name="T19" fmla="*/ 2147483646 h 755"/>
              <a:gd name="T20" fmla="*/ 2147483646 w 1248"/>
              <a:gd name="T21" fmla="*/ 2147483646 h 755"/>
              <a:gd name="T22" fmla="*/ 2147483646 w 1248"/>
              <a:gd name="T23" fmla="*/ 2147483646 h 755"/>
              <a:gd name="T24" fmla="*/ 2147483646 w 1248"/>
              <a:gd name="T25" fmla="*/ 2147483646 h 755"/>
              <a:gd name="T26" fmla="*/ 2147483646 w 1248"/>
              <a:gd name="T27" fmla="*/ 2147483646 h 755"/>
              <a:gd name="T28" fmla="*/ 2147483646 w 1248"/>
              <a:gd name="T29" fmla="*/ 2147483646 h 7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8"/>
              <a:gd name="T46" fmla="*/ 0 h 755"/>
              <a:gd name="T47" fmla="*/ 1248 w 1248"/>
              <a:gd name="T48" fmla="*/ 755 h 7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8" h="755">
                <a:moveTo>
                  <a:pt x="0" y="755"/>
                </a:moveTo>
                <a:cubicBezTo>
                  <a:pt x="59" y="696"/>
                  <a:pt x="87" y="646"/>
                  <a:pt x="153" y="601"/>
                </a:cubicBezTo>
                <a:cubicBezTo>
                  <a:pt x="202" y="650"/>
                  <a:pt x="272" y="609"/>
                  <a:pt x="326" y="582"/>
                </a:cubicBezTo>
                <a:cubicBezTo>
                  <a:pt x="356" y="522"/>
                  <a:pt x="346" y="515"/>
                  <a:pt x="288" y="486"/>
                </a:cubicBezTo>
                <a:cubicBezTo>
                  <a:pt x="111" y="530"/>
                  <a:pt x="278" y="490"/>
                  <a:pt x="326" y="467"/>
                </a:cubicBezTo>
                <a:cubicBezTo>
                  <a:pt x="355" y="453"/>
                  <a:pt x="375" y="424"/>
                  <a:pt x="403" y="409"/>
                </a:cubicBezTo>
                <a:cubicBezTo>
                  <a:pt x="430" y="303"/>
                  <a:pt x="480" y="254"/>
                  <a:pt x="557" y="179"/>
                </a:cubicBezTo>
                <a:cubicBezTo>
                  <a:pt x="563" y="166"/>
                  <a:pt x="568" y="153"/>
                  <a:pt x="576" y="141"/>
                </a:cubicBezTo>
                <a:cubicBezTo>
                  <a:pt x="581" y="133"/>
                  <a:pt x="602" y="128"/>
                  <a:pt x="595" y="121"/>
                </a:cubicBezTo>
                <a:cubicBezTo>
                  <a:pt x="575" y="101"/>
                  <a:pt x="518" y="83"/>
                  <a:pt x="518" y="83"/>
                </a:cubicBezTo>
                <a:cubicBezTo>
                  <a:pt x="391" y="138"/>
                  <a:pt x="344" y="116"/>
                  <a:pt x="384" y="237"/>
                </a:cubicBezTo>
                <a:cubicBezTo>
                  <a:pt x="461" y="230"/>
                  <a:pt x="539" y="234"/>
                  <a:pt x="614" y="217"/>
                </a:cubicBezTo>
                <a:cubicBezTo>
                  <a:pt x="628" y="214"/>
                  <a:pt x="620" y="185"/>
                  <a:pt x="633" y="179"/>
                </a:cubicBezTo>
                <a:cubicBezTo>
                  <a:pt x="782" y="105"/>
                  <a:pt x="972" y="77"/>
                  <a:pt x="1133" y="45"/>
                </a:cubicBezTo>
                <a:cubicBezTo>
                  <a:pt x="1221" y="0"/>
                  <a:pt x="1181" y="6"/>
                  <a:pt x="1248" y="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33" name="Freeform 40"/>
          <p:cNvSpPr>
            <a:spLocks/>
          </p:cNvSpPr>
          <p:nvPr/>
        </p:nvSpPr>
        <p:spPr bwMode="auto">
          <a:xfrm>
            <a:off x="5684838" y="4054475"/>
            <a:ext cx="1706562" cy="1371600"/>
          </a:xfrm>
          <a:custGeom>
            <a:avLst/>
            <a:gdLst>
              <a:gd name="T0" fmla="*/ 0 w 1075"/>
              <a:gd name="T1" fmla="*/ 2147483646 h 864"/>
              <a:gd name="T2" fmla="*/ 2147483646 w 1075"/>
              <a:gd name="T3" fmla="*/ 2147483646 h 864"/>
              <a:gd name="T4" fmla="*/ 2147483646 w 1075"/>
              <a:gd name="T5" fmla="*/ 2147483646 h 864"/>
              <a:gd name="T6" fmla="*/ 2147483646 w 1075"/>
              <a:gd name="T7" fmla="*/ 2147483646 h 864"/>
              <a:gd name="T8" fmla="*/ 2147483646 w 1075"/>
              <a:gd name="T9" fmla="*/ 2147483646 h 864"/>
              <a:gd name="T10" fmla="*/ 2147483646 w 1075"/>
              <a:gd name="T11" fmla="*/ 2147483646 h 864"/>
              <a:gd name="T12" fmla="*/ 2147483646 w 1075"/>
              <a:gd name="T13" fmla="*/ 2147483646 h 864"/>
              <a:gd name="T14" fmla="*/ 2147483646 w 1075"/>
              <a:gd name="T15" fmla="*/ 2147483646 h 864"/>
              <a:gd name="T16" fmla="*/ 2147483646 w 1075"/>
              <a:gd name="T17" fmla="*/ 2147483646 h 864"/>
              <a:gd name="T18" fmla="*/ 2147483646 w 1075"/>
              <a:gd name="T19" fmla="*/ 2147483646 h 864"/>
              <a:gd name="T20" fmla="*/ 2147483646 w 1075"/>
              <a:gd name="T21" fmla="*/ 2147483646 h 864"/>
              <a:gd name="T22" fmla="*/ 2147483646 w 1075"/>
              <a:gd name="T23" fmla="*/ 2147483646 h 864"/>
              <a:gd name="T24" fmla="*/ 2147483646 w 1075"/>
              <a:gd name="T25" fmla="*/ 0 h 864"/>
              <a:gd name="T26" fmla="*/ 2147483646 w 1075"/>
              <a:gd name="T27" fmla="*/ 2147483646 h 864"/>
              <a:gd name="T28" fmla="*/ 2147483646 w 1075"/>
              <a:gd name="T29" fmla="*/ 2147483646 h 864"/>
              <a:gd name="T30" fmla="*/ 2147483646 w 1075"/>
              <a:gd name="T31" fmla="*/ 2147483646 h 864"/>
              <a:gd name="T32" fmla="*/ 2147483646 w 1075"/>
              <a:gd name="T33" fmla="*/ 2147483646 h 864"/>
              <a:gd name="T34" fmla="*/ 2147483646 w 1075"/>
              <a:gd name="T35" fmla="*/ 2147483646 h 864"/>
              <a:gd name="T36" fmla="*/ 2147483646 w 1075"/>
              <a:gd name="T37" fmla="*/ 2147483646 h 8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75"/>
              <a:gd name="T58" fmla="*/ 0 h 864"/>
              <a:gd name="T59" fmla="*/ 1075 w 1075"/>
              <a:gd name="T60" fmla="*/ 864 h 8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75" h="864">
                <a:moveTo>
                  <a:pt x="0" y="864"/>
                </a:moveTo>
                <a:cubicBezTo>
                  <a:pt x="16" y="784"/>
                  <a:pt x="25" y="682"/>
                  <a:pt x="77" y="614"/>
                </a:cubicBezTo>
                <a:cubicBezTo>
                  <a:pt x="122" y="556"/>
                  <a:pt x="202" y="521"/>
                  <a:pt x="269" y="499"/>
                </a:cubicBezTo>
                <a:cubicBezTo>
                  <a:pt x="392" y="540"/>
                  <a:pt x="368" y="538"/>
                  <a:pt x="345" y="672"/>
                </a:cubicBezTo>
                <a:cubicBezTo>
                  <a:pt x="233" y="554"/>
                  <a:pt x="308" y="344"/>
                  <a:pt x="326" y="211"/>
                </a:cubicBezTo>
                <a:cubicBezTo>
                  <a:pt x="327" y="204"/>
                  <a:pt x="395" y="182"/>
                  <a:pt x="422" y="172"/>
                </a:cubicBezTo>
                <a:cubicBezTo>
                  <a:pt x="510" y="190"/>
                  <a:pt x="536" y="190"/>
                  <a:pt x="595" y="249"/>
                </a:cubicBezTo>
                <a:cubicBezTo>
                  <a:pt x="650" y="363"/>
                  <a:pt x="635" y="440"/>
                  <a:pt x="518" y="480"/>
                </a:cubicBezTo>
                <a:cubicBezTo>
                  <a:pt x="372" y="455"/>
                  <a:pt x="330" y="487"/>
                  <a:pt x="422" y="249"/>
                </a:cubicBezTo>
                <a:cubicBezTo>
                  <a:pt x="432" y="222"/>
                  <a:pt x="473" y="224"/>
                  <a:pt x="499" y="211"/>
                </a:cubicBezTo>
                <a:cubicBezTo>
                  <a:pt x="666" y="128"/>
                  <a:pt x="638" y="151"/>
                  <a:pt x="902" y="134"/>
                </a:cubicBezTo>
                <a:cubicBezTo>
                  <a:pt x="922" y="95"/>
                  <a:pt x="968" y="66"/>
                  <a:pt x="921" y="19"/>
                </a:cubicBezTo>
                <a:cubicBezTo>
                  <a:pt x="907" y="5"/>
                  <a:pt x="883" y="6"/>
                  <a:pt x="864" y="0"/>
                </a:cubicBezTo>
                <a:cubicBezTo>
                  <a:pt x="800" y="6"/>
                  <a:pt x="734" y="2"/>
                  <a:pt x="672" y="19"/>
                </a:cubicBezTo>
                <a:cubicBezTo>
                  <a:pt x="642" y="27"/>
                  <a:pt x="651" y="99"/>
                  <a:pt x="672" y="134"/>
                </a:cubicBezTo>
                <a:cubicBezTo>
                  <a:pt x="679" y="146"/>
                  <a:pt x="767" y="172"/>
                  <a:pt x="768" y="172"/>
                </a:cubicBezTo>
                <a:cubicBezTo>
                  <a:pt x="873" y="159"/>
                  <a:pt x="899" y="166"/>
                  <a:pt x="979" y="134"/>
                </a:cubicBezTo>
                <a:cubicBezTo>
                  <a:pt x="992" y="129"/>
                  <a:pt x="1004" y="120"/>
                  <a:pt x="1017" y="115"/>
                </a:cubicBezTo>
                <a:cubicBezTo>
                  <a:pt x="1036" y="108"/>
                  <a:pt x="1075" y="96"/>
                  <a:pt x="1075" y="9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34" name="Text Box 41"/>
          <p:cNvSpPr txBox="1">
            <a:spLocks noChangeArrowheads="1"/>
          </p:cNvSpPr>
          <p:nvPr/>
        </p:nvSpPr>
        <p:spPr bwMode="auto">
          <a:xfrm>
            <a:off x="533400" y="5591175"/>
            <a:ext cx="21336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285750">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lnSpc>
                <a:spcPct val="90000"/>
              </a:lnSpc>
              <a:buFontTx/>
              <a:buNone/>
            </a:pPr>
            <a:r>
              <a:rPr lang="en-US" altLang="en-US" sz="1400" b="1"/>
              <a:t>Courtesy of SCP</a:t>
            </a:r>
            <a:endParaRPr lang="en-US" altLang="en-US"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81000"/>
            <a:ext cx="8229600" cy="1143000"/>
          </a:xfrm>
        </p:spPr>
        <p:txBody>
          <a:bodyPr/>
          <a:lstStyle/>
          <a:p>
            <a:pPr eaLnBrk="1" hangingPunct="1"/>
            <a:r>
              <a:rPr lang="en-US" altLang="en-US">
                <a:ea typeface="MS PGothic" charset="-128"/>
              </a:rPr>
              <a:t>Dispersion:  </a:t>
            </a:r>
            <a:br>
              <a:rPr lang="en-US" altLang="en-US">
                <a:ea typeface="MS PGothic" charset="-128"/>
              </a:rPr>
            </a:br>
            <a:r>
              <a:rPr lang="en-US" altLang="en-US" sz="1900">
                <a:ea typeface="MS PGothic" charset="-128"/>
              </a:rPr>
              <a:t>Particles Shear Apart - Platelets Peel Apart</a:t>
            </a:r>
          </a:p>
        </p:txBody>
      </p:sp>
      <p:pic>
        <p:nvPicPr>
          <p:cNvPr id="35843" name="Picture 3" descr="Brabender Peel"/>
          <p:cNvPicPr>
            <a:picLocks noChangeAspect="1" noChangeArrowheads="1"/>
          </p:cNvPicPr>
          <p:nvPr/>
        </p:nvPicPr>
        <p:blipFill>
          <a:blip r:embed="rId3">
            <a:lum bright="8000" contrast="8000"/>
            <a:extLst>
              <a:ext uri="{28A0092B-C50C-407E-A947-70E740481C1C}">
                <a14:useLocalDpi xmlns:a14="http://schemas.microsoft.com/office/drawing/2010/main" val="0"/>
              </a:ext>
            </a:extLst>
          </a:blip>
          <a:srcRect/>
          <a:stretch>
            <a:fillRect/>
          </a:stretch>
        </p:blipFill>
        <p:spPr bwMode="auto">
          <a:xfrm>
            <a:off x="3544596" y="2292408"/>
            <a:ext cx="5192712" cy="3975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4" name="Picture 4" descr="SS-15A-PA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86000"/>
            <a:ext cx="2589213"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p:cNvSpPr txBox="1">
            <a:spLocks noChangeArrowheads="1"/>
          </p:cNvSpPr>
          <p:nvPr/>
        </p:nvSpPr>
        <p:spPr bwMode="auto">
          <a:xfrm>
            <a:off x="3565525" y="6362700"/>
            <a:ext cx="211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en-US" altLang="en-US" sz="1800" b="1">
                <a:latin typeface="Times New Roman" charset="0"/>
              </a:rPr>
              <a:t>Platelets Peel Apart</a:t>
            </a:r>
          </a:p>
        </p:txBody>
      </p:sp>
      <p:sp>
        <p:nvSpPr>
          <p:cNvPr id="35846" name="Text Box 6"/>
          <p:cNvSpPr txBox="1">
            <a:spLocks noChangeArrowheads="1"/>
          </p:cNvSpPr>
          <p:nvPr/>
        </p:nvSpPr>
        <p:spPr bwMode="auto">
          <a:xfrm>
            <a:off x="441325" y="49911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r>
              <a:rPr lang="en-US" altLang="en-US" sz="1800" b="1">
                <a:latin typeface="Times New Roman" charset="0"/>
              </a:rPr>
              <a:t>Particles Shear Apart</a:t>
            </a:r>
          </a:p>
        </p:txBody>
      </p:sp>
      <p:sp>
        <p:nvSpPr>
          <p:cNvPr id="35847" name="Line 7"/>
          <p:cNvSpPr>
            <a:spLocks noChangeShapeType="1"/>
          </p:cNvSpPr>
          <p:nvPr/>
        </p:nvSpPr>
        <p:spPr bwMode="auto">
          <a:xfrm>
            <a:off x="5334000" y="4648200"/>
            <a:ext cx="762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848" name="Line 8"/>
          <p:cNvSpPr>
            <a:spLocks noChangeShapeType="1"/>
          </p:cNvSpPr>
          <p:nvPr/>
        </p:nvSpPr>
        <p:spPr bwMode="auto">
          <a:xfrm>
            <a:off x="6096000" y="4648200"/>
            <a:ext cx="0" cy="685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849" name="Line 9"/>
          <p:cNvSpPr>
            <a:spLocks noChangeShapeType="1"/>
          </p:cNvSpPr>
          <p:nvPr/>
        </p:nvSpPr>
        <p:spPr bwMode="auto">
          <a:xfrm>
            <a:off x="5334000" y="4648200"/>
            <a:ext cx="0" cy="685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850" name="Line 10"/>
          <p:cNvSpPr>
            <a:spLocks noChangeShapeType="1"/>
          </p:cNvSpPr>
          <p:nvPr/>
        </p:nvSpPr>
        <p:spPr bwMode="auto">
          <a:xfrm>
            <a:off x="5334000" y="5334000"/>
            <a:ext cx="762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851" name="Text Box 11"/>
          <p:cNvSpPr txBox="1">
            <a:spLocks noChangeArrowheads="1"/>
          </p:cNvSpPr>
          <p:nvPr/>
        </p:nvSpPr>
        <p:spPr bwMode="auto">
          <a:xfrm>
            <a:off x="136525" y="5667375"/>
            <a:ext cx="20415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742950" indent="-285750">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lnSpc>
                <a:spcPct val="90000"/>
              </a:lnSpc>
              <a:buFontTx/>
              <a:buNone/>
            </a:pPr>
            <a:r>
              <a:rPr lang="en-US" altLang="en-US" sz="1400" b="1"/>
              <a:t>Courtesy of SCP</a:t>
            </a:r>
            <a:endParaRPr lang="en-US" alt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0"/>
            <a:ext cx="91440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0"/>
              </a:spcBef>
              <a:buClrTx/>
              <a:buSzTx/>
              <a:buFontTx/>
              <a:buNone/>
            </a:pPr>
            <a:r>
              <a:rPr lang="it-IT" altLang="en-US" sz="3600">
                <a:solidFill>
                  <a:srgbClr val="FFFF00"/>
                </a:solidFill>
                <a:latin typeface="Arial" charset="0"/>
              </a:rPr>
              <a:t>Polyurethane adhesives for laminated films</a:t>
            </a:r>
          </a:p>
          <a:p>
            <a:pPr algn="ctr" eaLnBrk="1" hangingPunct="1">
              <a:spcBef>
                <a:spcPct val="0"/>
              </a:spcBef>
              <a:buClrTx/>
              <a:buSzTx/>
              <a:buFontTx/>
              <a:buNone/>
            </a:pPr>
            <a:r>
              <a:rPr lang="it-IT" altLang="en-US" sz="2400">
                <a:solidFill>
                  <a:srgbClr val="FFFF00"/>
                </a:solidFill>
                <a:latin typeface="Arial" charset="0"/>
              </a:rPr>
              <a:t>Xray Diffractometry(XRD)</a:t>
            </a:r>
          </a:p>
        </p:txBody>
      </p:sp>
      <p:sp>
        <p:nvSpPr>
          <p:cNvPr id="37891" name="Rectangle 3"/>
          <p:cNvSpPr>
            <a:spLocks noChangeArrowheads="1"/>
          </p:cNvSpPr>
          <p:nvPr/>
        </p:nvSpPr>
        <p:spPr bwMode="auto">
          <a:xfrm>
            <a:off x="0" y="1457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82800" rIns="18000" bIns="108000" anchor="ctr">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eaLnBrk="1" hangingPunct="1">
              <a:spcBef>
                <a:spcPct val="0"/>
              </a:spcBef>
              <a:buClrTx/>
              <a:buSzTx/>
              <a:buFontTx/>
              <a:buNone/>
            </a:pPr>
            <a:endParaRPr lang="en-US" altLang="en-US" sz="1800">
              <a:latin typeface="Arial" charset="0"/>
            </a:endParaRPr>
          </a:p>
        </p:txBody>
      </p:sp>
      <p:graphicFrame>
        <p:nvGraphicFramePr>
          <p:cNvPr id="37892" name="Object 2"/>
          <p:cNvGraphicFramePr>
            <a:graphicFrameLocks noChangeAspect="1"/>
          </p:cNvGraphicFramePr>
          <p:nvPr/>
        </p:nvGraphicFramePr>
        <p:xfrm>
          <a:off x="0" y="1446213"/>
          <a:ext cx="4356100" cy="3524250"/>
        </p:xfrm>
        <a:graphic>
          <a:graphicData uri="http://schemas.openxmlformats.org/presentationml/2006/ole">
            <mc:AlternateContent xmlns:mc="http://schemas.openxmlformats.org/markup-compatibility/2006">
              <mc:Choice xmlns:v="urn:schemas-microsoft-com:vml" Requires="v">
                <p:oleObj name="Graph" r:id="rId2" imgW="3962400" imgH="3094330" progId="">
                  <p:embed/>
                </p:oleObj>
              </mc:Choice>
              <mc:Fallback>
                <p:oleObj name="Graph" r:id="rId2" imgW="3962400" imgH="3094330"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6213"/>
                        <a:ext cx="4356100" cy="35242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3" name="Rectangle 5"/>
          <p:cNvSpPr>
            <a:spLocks noChangeArrowheads="1"/>
          </p:cNvSpPr>
          <p:nvPr/>
        </p:nvSpPr>
        <p:spPr bwMode="auto">
          <a:xfrm>
            <a:off x="0" y="1404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82800" rIns="18000" bIns="108000" anchor="ctr">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eaLnBrk="1" hangingPunct="1">
              <a:spcBef>
                <a:spcPct val="0"/>
              </a:spcBef>
              <a:buClrTx/>
              <a:buSzTx/>
              <a:buFontTx/>
              <a:buNone/>
            </a:pPr>
            <a:endParaRPr lang="en-US" altLang="en-US" sz="1800">
              <a:latin typeface="Arial" charset="0"/>
            </a:endParaRPr>
          </a:p>
        </p:txBody>
      </p:sp>
      <p:sp>
        <p:nvSpPr>
          <p:cNvPr id="37894" name="Line 6"/>
          <p:cNvSpPr>
            <a:spLocks noChangeShapeType="1"/>
          </p:cNvSpPr>
          <p:nvPr/>
        </p:nvSpPr>
        <p:spPr bwMode="auto">
          <a:xfrm>
            <a:off x="4427538" y="1008063"/>
            <a:ext cx="0" cy="5445125"/>
          </a:xfrm>
          <a:prstGeom prst="line">
            <a:avLst/>
          </a:prstGeom>
          <a:noFill/>
          <a:ln w="6350">
            <a:solidFill>
              <a:srgbClr val="FFFF00"/>
            </a:solidFill>
            <a:round/>
            <a:headEnd/>
            <a:tailEnd/>
          </a:ln>
          <a:extLst>
            <a:ext uri="{909E8E84-426E-40DD-AFC4-6F175D3DCCD1}">
              <a14:hiddenFill xmlns:a14="http://schemas.microsoft.com/office/drawing/2010/main">
                <a:noFill/>
              </a14:hiddenFill>
            </a:ext>
          </a:extLst>
        </p:spPr>
        <p:txBody>
          <a:bodyPr wrap="none" lIns="18000" tIns="82800" rIns="18000" bIns="108000"/>
          <a:lstStyle/>
          <a:p>
            <a:endParaRPr lang="en-GB"/>
          </a:p>
        </p:txBody>
      </p:sp>
      <p:sp>
        <p:nvSpPr>
          <p:cNvPr id="37895" name="Text Box 7"/>
          <p:cNvSpPr txBox="1">
            <a:spLocks noChangeArrowheads="1"/>
          </p:cNvSpPr>
          <p:nvPr/>
        </p:nvSpPr>
        <p:spPr bwMode="auto">
          <a:xfrm>
            <a:off x="-36513" y="5229225"/>
            <a:ext cx="267335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latin typeface="Arial" charset="0"/>
              </a:rPr>
              <a:t>2.1%,4.2% and 5.7%vol </a:t>
            </a:r>
          </a:p>
        </p:txBody>
      </p:sp>
      <p:sp>
        <p:nvSpPr>
          <p:cNvPr id="37896" name="Line 8"/>
          <p:cNvSpPr>
            <a:spLocks noChangeShapeType="1"/>
          </p:cNvSpPr>
          <p:nvPr/>
        </p:nvSpPr>
        <p:spPr bwMode="auto">
          <a:xfrm>
            <a:off x="2522538" y="5445125"/>
            <a:ext cx="611187" cy="0"/>
          </a:xfrm>
          <a:prstGeom prst="line">
            <a:avLst/>
          </a:prstGeom>
          <a:noFill/>
          <a:ln w="63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lIns="18000" tIns="82800" rIns="18000" bIns="108000"/>
          <a:lstStyle/>
          <a:p>
            <a:endParaRPr lang="en-GB"/>
          </a:p>
        </p:txBody>
      </p:sp>
      <p:sp>
        <p:nvSpPr>
          <p:cNvPr id="37897" name="Text Box 9"/>
          <p:cNvSpPr txBox="1">
            <a:spLocks noChangeArrowheads="1"/>
          </p:cNvSpPr>
          <p:nvPr/>
        </p:nvSpPr>
        <p:spPr bwMode="auto">
          <a:xfrm>
            <a:off x="3208338" y="5084763"/>
            <a:ext cx="11477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latin typeface="Arial" charset="0"/>
              </a:rPr>
              <a:t>Partially Exfoliated</a:t>
            </a:r>
          </a:p>
        </p:txBody>
      </p:sp>
      <p:grpSp>
        <p:nvGrpSpPr>
          <p:cNvPr id="37898" name="Group 10"/>
          <p:cNvGrpSpPr>
            <a:grpSpLocks/>
          </p:cNvGrpSpPr>
          <p:nvPr/>
        </p:nvGrpSpPr>
        <p:grpSpPr bwMode="auto">
          <a:xfrm>
            <a:off x="877888" y="5988050"/>
            <a:ext cx="3262312" cy="746125"/>
            <a:chOff x="241" y="3611"/>
            <a:chExt cx="1828" cy="470"/>
          </a:xfrm>
        </p:grpSpPr>
        <p:sp>
          <p:nvSpPr>
            <p:cNvPr id="37907" name="Text Box 11"/>
            <p:cNvSpPr txBox="1">
              <a:spLocks noChangeArrowheads="1"/>
            </p:cNvSpPr>
            <p:nvPr/>
          </p:nvSpPr>
          <p:spPr bwMode="auto">
            <a:xfrm>
              <a:off x="241" y="3611"/>
              <a:ext cx="577"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latin typeface="Arial" charset="0"/>
                </a:rPr>
                <a:t>7.1%vol</a:t>
              </a:r>
            </a:p>
          </p:txBody>
        </p:sp>
        <p:sp>
          <p:nvSpPr>
            <p:cNvPr id="37908" name="Line 12"/>
            <p:cNvSpPr>
              <a:spLocks noChangeShapeType="1"/>
            </p:cNvSpPr>
            <p:nvPr/>
          </p:nvSpPr>
          <p:spPr bwMode="auto">
            <a:xfrm>
              <a:off x="867" y="3747"/>
              <a:ext cx="385" cy="0"/>
            </a:xfrm>
            <a:prstGeom prst="line">
              <a:avLst/>
            </a:prstGeom>
            <a:noFill/>
            <a:ln w="63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lIns="18000" tIns="82800" rIns="18000" bIns="108000"/>
            <a:lstStyle/>
            <a:p>
              <a:endParaRPr lang="en-GB"/>
            </a:p>
          </p:txBody>
        </p:sp>
        <p:sp>
          <p:nvSpPr>
            <p:cNvPr id="37909" name="Text Box 13"/>
            <p:cNvSpPr txBox="1">
              <a:spLocks noChangeArrowheads="1"/>
            </p:cNvSpPr>
            <p:nvPr/>
          </p:nvSpPr>
          <p:spPr bwMode="auto">
            <a:xfrm>
              <a:off x="1300" y="3611"/>
              <a:ext cx="769"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latin typeface="Arial" charset="0"/>
                </a:rPr>
                <a:t>Intercalated</a:t>
              </a:r>
            </a:p>
          </p:txBody>
        </p:sp>
      </p:grpSp>
      <p:sp>
        <p:nvSpPr>
          <p:cNvPr id="37899" name="Text Box 14"/>
          <p:cNvSpPr txBox="1">
            <a:spLocks noChangeArrowheads="1"/>
          </p:cNvSpPr>
          <p:nvPr/>
        </p:nvSpPr>
        <p:spPr bwMode="auto">
          <a:xfrm>
            <a:off x="4356100" y="5229225"/>
            <a:ext cx="286385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latin typeface="Arial" charset="0"/>
              </a:rPr>
              <a:t>1.1%,2.2% and 3.7%vol</a:t>
            </a:r>
          </a:p>
          <a:p>
            <a:pPr algn="ctr" eaLnBrk="1" hangingPunct="1">
              <a:spcBef>
                <a:spcPct val="50000"/>
              </a:spcBef>
              <a:buClrTx/>
              <a:buSzTx/>
              <a:buFontTx/>
              <a:buNone/>
            </a:pPr>
            <a:endParaRPr lang="it-IT" altLang="en-US" sz="1800">
              <a:latin typeface="Arial" charset="0"/>
            </a:endParaRPr>
          </a:p>
          <a:p>
            <a:pPr algn="ctr" eaLnBrk="1" hangingPunct="1">
              <a:spcBef>
                <a:spcPct val="50000"/>
              </a:spcBef>
              <a:buClrTx/>
              <a:buSzTx/>
              <a:buFontTx/>
              <a:buNone/>
            </a:pPr>
            <a:r>
              <a:rPr lang="it-IT" altLang="en-US" sz="1800">
                <a:latin typeface="Arial" charset="0"/>
              </a:rPr>
              <a:t>5.2% and 6.7%vol</a:t>
            </a:r>
          </a:p>
        </p:txBody>
      </p:sp>
      <p:sp>
        <p:nvSpPr>
          <p:cNvPr id="37900" name="Line 15"/>
          <p:cNvSpPr>
            <a:spLocks noChangeShapeType="1"/>
          </p:cNvSpPr>
          <p:nvPr/>
        </p:nvSpPr>
        <p:spPr bwMode="auto">
          <a:xfrm>
            <a:off x="7070725" y="5445125"/>
            <a:ext cx="755650" cy="0"/>
          </a:xfrm>
          <a:prstGeom prst="line">
            <a:avLst/>
          </a:prstGeom>
          <a:noFill/>
          <a:ln w="63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lIns="18000" tIns="82800" rIns="18000" bIns="108000"/>
          <a:lstStyle/>
          <a:p>
            <a:endParaRPr lang="en-GB"/>
          </a:p>
        </p:txBody>
      </p:sp>
      <p:sp>
        <p:nvSpPr>
          <p:cNvPr id="37901" name="Line 16"/>
          <p:cNvSpPr>
            <a:spLocks noChangeShapeType="1"/>
          </p:cNvSpPr>
          <p:nvPr/>
        </p:nvSpPr>
        <p:spPr bwMode="auto">
          <a:xfrm>
            <a:off x="6732588" y="6237288"/>
            <a:ext cx="755650" cy="0"/>
          </a:xfrm>
          <a:prstGeom prst="line">
            <a:avLst/>
          </a:prstGeom>
          <a:noFill/>
          <a:ln w="63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lIns="18000" tIns="82800" rIns="18000" bIns="108000"/>
          <a:lstStyle/>
          <a:p>
            <a:endParaRPr lang="en-GB"/>
          </a:p>
        </p:txBody>
      </p:sp>
      <p:sp>
        <p:nvSpPr>
          <p:cNvPr id="37902" name="Text Box 18"/>
          <p:cNvSpPr txBox="1">
            <a:spLocks noChangeArrowheads="1"/>
          </p:cNvSpPr>
          <p:nvPr/>
        </p:nvSpPr>
        <p:spPr bwMode="auto">
          <a:xfrm>
            <a:off x="7861300" y="6021388"/>
            <a:ext cx="12827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latin typeface="Arial" charset="0"/>
              </a:rPr>
              <a:t>Intercalated</a:t>
            </a:r>
          </a:p>
        </p:txBody>
      </p:sp>
      <p:sp>
        <p:nvSpPr>
          <p:cNvPr id="37903" name="Text Box 19"/>
          <p:cNvSpPr txBox="1">
            <a:spLocks noChangeArrowheads="1"/>
          </p:cNvSpPr>
          <p:nvPr/>
        </p:nvSpPr>
        <p:spPr bwMode="auto">
          <a:xfrm>
            <a:off x="0" y="1052513"/>
            <a:ext cx="3708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solidFill>
                  <a:srgbClr val="FFFF00"/>
                </a:solidFill>
                <a:latin typeface="Arial" charset="0"/>
              </a:rPr>
              <a:t>Aromatic organic modifier (43 B)</a:t>
            </a:r>
          </a:p>
        </p:txBody>
      </p:sp>
      <p:sp>
        <p:nvSpPr>
          <p:cNvPr id="37904" name="Text Box 20"/>
          <p:cNvSpPr txBox="1">
            <a:spLocks noChangeArrowheads="1"/>
          </p:cNvSpPr>
          <p:nvPr/>
        </p:nvSpPr>
        <p:spPr bwMode="auto">
          <a:xfrm>
            <a:off x="4572000" y="1052513"/>
            <a:ext cx="39608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solidFill>
                  <a:srgbClr val="FFFF00"/>
                </a:solidFill>
                <a:latin typeface="Arial" charset="0"/>
              </a:rPr>
              <a:t>Alifatic organic modifier (67 G)</a:t>
            </a:r>
          </a:p>
        </p:txBody>
      </p:sp>
      <p:graphicFrame>
        <p:nvGraphicFramePr>
          <p:cNvPr id="37905" name="Object 3"/>
          <p:cNvGraphicFramePr>
            <a:graphicFrameLocks noChangeAspect="1"/>
          </p:cNvGraphicFramePr>
          <p:nvPr/>
        </p:nvGraphicFramePr>
        <p:xfrm>
          <a:off x="4645025" y="1455738"/>
          <a:ext cx="4319588" cy="3557587"/>
        </p:xfrm>
        <a:graphic>
          <a:graphicData uri="http://schemas.openxmlformats.org/presentationml/2006/ole">
            <mc:AlternateContent xmlns:mc="http://schemas.openxmlformats.org/markup-compatibility/2006">
              <mc:Choice xmlns:v="urn:schemas-microsoft-com:vml" Requires="v">
                <p:oleObj name="Graph" r:id="rId4" imgW="3830117" imgH="3153461" progId="">
                  <p:embed/>
                </p:oleObj>
              </mc:Choice>
              <mc:Fallback>
                <p:oleObj name="Graph" r:id="rId4" imgW="3830117" imgH="3153461"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025" y="1455738"/>
                        <a:ext cx="4319588" cy="3557587"/>
                      </a:xfrm>
                      <a:prstGeom prst="rect">
                        <a:avLst/>
                      </a:prstGeom>
                      <a:solidFill>
                        <a:schemeClr val="tx1"/>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7906" name="Text Box 9"/>
          <p:cNvSpPr txBox="1">
            <a:spLocks noChangeArrowheads="1"/>
          </p:cNvSpPr>
          <p:nvPr/>
        </p:nvSpPr>
        <p:spPr bwMode="auto">
          <a:xfrm>
            <a:off x="7885113" y="5084763"/>
            <a:ext cx="11477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lr>
                <a:schemeClr val="hlink"/>
              </a:buClr>
              <a:buSzPct val="65000"/>
              <a:buFont typeface="Wingdings" charset="2"/>
              <a:buChar char="n"/>
              <a:defRPr sz="3200">
                <a:solidFill>
                  <a:schemeClr val="tx1"/>
                </a:solidFill>
                <a:latin typeface="Tahoma" charset="0"/>
                <a:ea typeface="MS PGothic" charset="-128"/>
              </a:defRPr>
            </a:lvl1pPr>
            <a:lvl2pPr marL="742950" indent="-285750">
              <a:spcBef>
                <a:spcPct val="20000"/>
              </a:spcBef>
              <a:buClr>
                <a:schemeClr val="folHlink"/>
              </a:buClr>
              <a:buSzPct val="65000"/>
              <a:buFont typeface="Wingdings" charset="2"/>
              <a:buChar char="n"/>
              <a:defRPr sz="2800">
                <a:solidFill>
                  <a:schemeClr val="tx1"/>
                </a:solidFill>
                <a:latin typeface="Tahoma" charset="0"/>
                <a:ea typeface="MS PGothic" charset="-128"/>
              </a:defRPr>
            </a:lvl2pPr>
            <a:lvl3pPr marL="1143000" indent="-228600">
              <a:spcBef>
                <a:spcPct val="20000"/>
              </a:spcBef>
              <a:buClr>
                <a:schemeClr val="hlink"/>
              </a:buClr>
              <a:buSzPct val="65000"/>
              <a:buFont typeface="Wingdings" charset="2"/>
              <a:buChar char="n"/>
              <a:defRPr sz="2400">
                <a:solidFill>
                  <a:schemeClr val="tx1"/>
                </a:solidFill>
                <a:latin typeface="Tahoma" charset="0"/>
                <a:ea typeface="MS PGothic" charset="-128"/>
              </a:defRPr>
            </a:lvl3pPr>
            <a:lvl4pPr marL="1600200" indent="-228600">
              <a:spcBef>
                <a:spcPct val="20000"/>
              </a:spcBef>
              <a:buClr>
                <a:schemeClr val="folHlink"/>
              </a:buClr>
              <a:buSzPct val="65000"/>
              <a:buFont typeface="Wingdings" charset="2"/>
              <a:buChar char="n"/>
              <a:defRPr sz="2000">
                <a:solidFill>
                  <a:schemeClr val="tx1"/>
                </a:solidFill>
                <a:latin typeface="Tahoma" charset="0"/>
                <a:ea typeface="MS PGothic" charset="-128"/>
              </a:defRPr>
            </a:lvl4pPr>
            <a:lvl5pPr marL="2057400" indent="-228600">
              <a:spcBef>
                <a:spcPct val="20000"/>
              </a:spcBef>
              <a:buClr>
                <a:schemeClr val="hlink"/>
              </a:buClr>
              <a:buSzPct val="65000"/>
              <a:buFont typeface="Wingdings" charset="2"/>
              <a:buChar char="n"/>
              <a:defRPr sz="2000">
                <a:solidFill>
                  <a:schemeClr val="tx1"/>
                </a:solidFill>
                <a:latin typeface="Tahoma" charset="0"/>
                <a:ea typeface="MS PGothic" charset="-128"/>
              </a:defRPr>
            </a:lvl5pPr>
            <a:lvl6pPr marL="25146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6pPr>
            <a:lvl7pPr marL="29718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7pPr>
            <a:lvl8pPr marL="34290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8pPr>
            <a:lvl9pPr marL="3886200" indent="-228600" eaLnBrk="0" fontAlgn="base" hangingPunct="0">
              <a:spcBef>
                <a:spcPct val="20000"/>
              </a:spcBef>
              <a:spcAft>
                <a:spcPct val="0"/>
              </a:spcAft>
              <a:buClr>
                <a:schemeClr val="hlink"/>
              </a:buClr>
              <a:buSzPct val="65000"/>
              <a:buFont typeface="Wingdings" charset="2"/>
              <a:buChar char="n"/>
              <a:defRPr sz="2000">
                <a:solidFill>
                  <a:schemeClr val="tx1"/>
                </a:solidFill>
                <a:latin typeface="Tahoma" charset="0"/>
                <a:ea typeface="MS PGothic" charset="-128"/>
              </a:defRPr>
            </a:lvl9pPr>
          </a:lstStyle>
          <a:p>
            <a:pPr algn="ctr" eaLnBrk="1" hangingPunct="1">
              <a:spcBef>
                <a:spcPct val="50000"/>
              </a:spcBef>
              <a:buClrTx/>
              <a:buSzTx/>
              <a:buFontTx/>
              <a:buNone/>
            </a:pPr>
            <a:r>
              <a:rPr lang="it-IT" altLang="en-US" sz="1800">
                <a:latin typeface="Arial" charset="0"/>
              </a:rPr>
              <a:t>Partially Exfoliated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50000"/>
              </a:spcBef>
              <a:buFontTx/>
              <a:buNone/>
            </a:pPr>
            <a:r>
              <a:rPr lang="it-IT" altLang="en-US" sz="3600">
                <a:latin typeface="Tahoma" charset="0"/>
              </a:rPr>
              <a:t>Permeability of polymer nanocomposites</a:t>
            </a: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997200"/>
            <a:ext cx="324008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6" name="Group 4"/>
          <p:cNvGrpSpPr>
            <a:grpSpLocks/>
          </p:cNvGrpSpPr>
          <p:nvPr/>
        </p:nvGrpSpPr>
        <p:grpSpPr bwMode="auto">
          <a:xfrm>
            <a:off x="3132138" y="4868863"/>
            <a:ext cx="5003800" cy="1584325"/>
            <a:chOff x="476" y="2523"/>
            <a:chExt cx="4473" cy="1184"/>
          </a:xfrm>
        </p:grpSpPr>
        <p:graphicFrame>
          <p:nvGraphicFramePr>
            <p:cNvPr id="38936" name="Object 2"/>
            <p:cNvGraphicFramePr>
              <a:graphicFrameLocks noChangeAspect="1"/>
            </p:cNvGraphicFramePr>
            <p:nvPr/>
          </p:nvGraphicFramePr>
          <p:xfrm>
            <a:off x="2789" y="2886"/>
            <a:ext cx="2160" cy="751"/>
          </p:xfrm>
          <a:graphic>
            <a:graphicData uri="http://schemas.openxmlformats.org/presentationml/2006/ole">
              <mc:AlternateContent xmlns:mc="http://schemas.openxmlformats.org/markup-compatibility/2006">
                <mc:Choice xmlns:v="urn:schemas-microsoft-com:vml" Requires="v">
                  <p:oleObj name="Equation" r:id="rId3" imgW="1777229" imgH="622030" progId="Equation.3">
                    <p:embed/>
                  </p:oleObj>
                </mc:Choice>
                <mc:Fallback>
                  <p:oleObj name="Equation" r:id="rId3" imgW="1777229" imgH="62203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 y="2886"/>
                          <a:ext cx="216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37" name="Object 3"/>
            <p:cNvGraphicFramePr>
              <a:graphicFrameLocks noChangeAspect="1"/>
            </p:cNvGraphicFramePr>
            <p:nvPr/>
          </p:nvGraphicFramePr>
          <p:xfrm>
            <a:off x="476" y="2523"/>
            <a:ext cx="1678" cy="539"/>
          </p:xfrm>
          <a:graphic>
            <a:graphicData uri="http://schemas.openxmlformats.org/presentationml/2006/ole">
              <mc:AlternateContent xmlns:mc="http://schemas.openxmlformats.org/markup-compatibility/2006">
                <mc:Choice xmlns:v="urn:schemas-microsoft-com:vml" Requires="v">
                  <p:oleObj name="Equation" r:id="rId5" imgW="1346200" imgH="431800" progId="Equation.3">
                    <p:embed/>
                  </p:oleObj>
                </mc:Choice>
                <mc:Fallback>
                  <p:oleObj name="Equation" r:id="rId5" imgW="13462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 y="2523"/>
                          <a:ext cx="1678" cy="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8938" name="Object 4"/>
            <p:cNvGraphicFramePr>
              <a:graphicFrameLocks noChangeAspect="1"/>
            </p:cNvGraphicFramePr>
            <p:nvPr/>
          </p:nvGraphicFramePr>
          <p:xfrm>
            <a:off x="521" y="3203"/>
            <a:ext cx="1497" cy="504"/>
          </p:xfrm>
          <a:graphic>
            <a:graphicData uri="http://schemas.openxmlformats.org/presentationml/2006/ole">
              <mc:AlternateContent xmlns:mc="http://schemas.openxmlformats.org/markup-compatibility/2006">
                <mc:Choice xmlns:v="urn:schemas-microsoft-com:vml" Requires="v">
                  <p:oleObj name="Equation" r:id="rId7" imgW="1167893" imgH="393529" progId="Equation.3">
                    <p:embed/>
                  </p:oleObj>
                </mc:Choice>
                <mc:Fallback>
                  <p:oleObj name="Equation" r:id="rId7" imgW="1167893" imgH="393529"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 y="3203"/>
                          <a:ext cx="1497" cy="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8939" name="AutoShape 8"/>
            <p:cNvSpPr>
              <a:spLocks/>
            </p:cNvSpPr>
            <p:nvPr/>
          </p:nvSpPr>
          <p:spPr bwMode="auto">
            <a:xfrm>
              <a:off x="2290" y="2659"/>
              <a:ext cx="272" cy="998"/>
            </a:xfrm>
            <a:prstGeom prst="rightBrace">
              <a:avLst>
                <a:gd name="adj1" fmla="val 3057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38917" name="Text Box 9"/>
          <p:cNvSpPr txBox="1">
            <a:spLocks noChangeArrowheads="1"/>
          </p:cNvSpPr>
          <p:nvPr/>
        </p:nvSpPr>
        <p:spPr bwMode="auto">
          <a:xfrm>
            <a:off x="107950" y="836613"/>
            <a:ext cx="8856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400">
                <a:latin typeface="Tahoma" charset="0"/>
              </a:rPr>
              <a:t>Affect barrier properties		    </a:t>
            </a:r>
            <a:r>
              <a:rPr lang="it-IT" altLang="en-US" sz="2400">
                <a:solidFill>
                  <a:srgbClr val="FF0000"/>
                </a:solidFill>
                <a:latin typeface="Tahoma" charset="0"/>
              </a:rPr>
              <a:t>Other relevant factors</a:t>
            </a:r>
          </a:p>
        </p:txBody>
      </p:sp>
      <p:sp>
        <p:nvSpPr>
          <p:cNvPr id="38918" name="Text Box 10"/>
          <p:cNvSpPr txBox="1">
            <a:spLocks noChangeArrowheads="1"/>
          </p:cNvSpPr>
          <p:nvPr/>
        </p:nvSpPr>
        <p:spPr bwMode="auto">
          <a:xfrm>
            <a:off x="71438" y="1339850"/>
            <a:ext cx="3924300" cy="1477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 typeface="Wingdings" charset="2"/>
              <a:buChar char="ü"/>
            </a:pPr>
            <a:r>
              <a:rPr lang="it-IT" altLang="en-US" sz="1800">
                <a:latin typeface="Tahoma" charset="0"/>
              </a:rPr>
              <a:t> Tortuosity (aspect ratio)</a:t>
            </a:r>
          </a:p>
          <a:p>
            <a:pPr eaLnBrk="1" hangingPunct="1">
              <a:spcBef>
                <a:spcPct val="50000"/>
              </a:spcBef>
              <a:buFont typeface="Wingdings" charset="2"/>
              <a:buChar char="ü"/>
            </a:pPr>
            <a:r>
              <a:rPr lang="it-IT" altLang="en-US" sz="1800">
                <a:latin typeface="Tahoma" charset="0"/>
              </a:rPr>
              <a:t>Volume fraction of filler (reduced transversal area)</a:t>
            </a:r>
          </a:p>
          <a:p>
            <a:pPr eaLnBrk="1" hangingPunct="1">
              <a:spcBef>
                <a:spcPct val="50000"/>
              </a:spcBef>
              <a:buFont typeface="Wingdings" charset="2"/>
              <a:buChar char="ü"/>
            </a:pPr>
            <a:r>
              <a:rPr lang="it-IT" altLang="en-US" sz="1800">
                <a:latin typeface="Tahoma" charset="0"/>
              </a:rPr>
              <a:t> Related to orientation</a:t>
            </a:r>
          </a:p>
        </p:txBody>
      </p:sp>
      <p:sp>
        <p:nvSpPr>
          <p:cNvPr id="38919" name="Text Box 11"/>
          <p:cNvSpPr txBox="1">
            <a:spLocks noChangeArrowheads="1"/>
          </p:cNvSpPr>
          <p:nvPr/>
        </p:nvSpPr>
        <p:spPr bwMode="auto">
          <a:xfrm>
            <a:off x="4643438" y="1347788"/>
            <a:ext cx="4321175" cy="1576387"/>
          </a:xfrm>
          <a:prstGeom prst="rect">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8000" tIns="82800" rIns="18000" bIns="1080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 typeface="Wingdings" charset="2"/>
              <a:buChar char="ü"/>
            </a:pPr>
            <a:r>
              <a:rPr lang="it-IT" altLang="en-US" sz="1800"/>
              <a:t> Interphase properties </a:t>
            </a:r>
          </a:p>
          <a:p>
            <a:pPr eaLnBrk="1" hangingPunct="1">
              <a:spcBef>
                <a:spcPct val="50000"/>
              </a:spcBef>
              <a:buFont typeface="Wingdings" charset="2"/>
              <a:buChar char="ü"/>
            </a:pPr>
            <a:r>
              <a:rPr lang="it-IT" altLang="en-US" sz="1800"/>
              <a:t> Nanocomposite synthesis and film production </a:t>
            </a:r>
          </a:p>
          <a:p>
            <a:pPr eaLnBrk="1" hangingPunct="1">
              <a:spcBef>
                <a:spcPct val="50000"/>
              </a:spcBef>
              <a:buFont typeface="Wingdings" charset="2"/>
              <a:buChar char="ü"/>
            </a:pPr>
            <a:r>
              <a:rPr lang="it-IT" altLang="en-US" sz="1800"/>
              <a:t>Basal gap between platelets in omMMT</a:t>
            </a:r>
          </a:p>
        </p:txBody>
      </p:sp>
      <p:sp>
        <p:nvSpPr>
          <p:cNvPr id="38920" name="Text Box 12"/>
          <p:cNvSpPr txBox="1">
            <a:spLocks noChangeArrowheads="1"/>
          </p:cNvSpPr>
          <p:nvPr/>
        </p:nvSpPr>
        <p:spPr bwMode="auto">
          <a:xfrm>
            <a:off x="0" y="5157788"/>
            <a:ext cx="30972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82800" rIns="18000" bIns="1080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50000"/>
              </a:spcBef>
              <a:buFontTx/>
              <a:buNone/>
            </a:pPr>
            <a:r>
              <a:rPr lang="it-IT" altLang="en-US" sz="2400"/>
              <a:t>Bharadwaj Model</a:t>
            </a:r>
          </a:p>
        </p:txBody>
      </p:sp>
      <p:sp>
        <p:nvSpPr>
          <p:cNvPr id="38921" name="AutoShape 13"/>
          <p:cNvSpPr>
            <a:spLocks noChangeArrowheads="1"/>
          </p:cNvSpPr>
          <p:nvPr/>
        </p:nvSpPr>
        <p:spPr bwMode="auto">
          <a:xfrm>
            <a:off x="1403350" y="2852738"/>
            <a:ext cx="215900" cy="2305050"/>
          </a:xfrm>
          <a:prstGeom prst="downArrow">
            <a:avLst>
              <a:gd name="adj1" fmla="val 50000"/>
              <a:gd name="adj2" fmla="val 266912"/>
            </a:avLst>
          </a:prstGeom>
          <a:solidFill>
            <a:srgbClr val="CCFFFF"/>
          </a:solidFill>
          <a:ln w="6350">
            <a:solidFill>
              <a:srgbClr val="000000"/>
            </a:solidFill>
            <a:miter lim="800000"/>
            <a:headEnd/>
            <a:tailEnd/>
          </a:ln>
        </p:spPr>
        <p:txBody>
          <a:bodyPr wrap="none" lIns="18000" tIns="82800" rIns="18000" bIns="108000"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8922" name="Text Box 14"/>
          <p:cNvSpPr txBox="1">
            <a:spLocks noChangeArrowheads="1"/>
          </p:cNvSpPr>
          <p:nvPr/>
        </p:nvSpPr>
        <p:spPr bwMode="auto">
          <a:xfrm>
            <a:off x="19050" y="6392863"/>
            <a:ext cx="25368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82800" rIns="18000" bIns="1080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1800">
                <a:latin typeface="Times New Roman" charset="0"/>
              </a:rPr>
              <a:t>Bharadway, Macrom. 2001</a:t>
            </a:r>
          </a:p>
        </p:txBody>
      </p:sp>
      <p:sp>
        <p:nvSpPr>
          <p:cNvPr id="38923" name="Text Box 15"/>
          <p:cNvSpPr txBox="1">
            <a:spLocks noChangeArrowheads="1"/>
          </p:cNvSpPr>
          <p:nvPr/>
        </p:nvSpPr>
        <p:spPr bwMode="auto">
          <a:xfrm>
            <a:off x="2901950" y="6388100"/>
            <a:ext cx="28511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82800" rIns="18000" bIns="1080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1800">
                <a:latin typeface="Symbol" charset="2"/>
              </a:rPr>
              <a:t>F</a:t>
            </a:r>
            <a:r>
              <a:rPr lang="it-IT" altLang="en-US" sz="1800" baseline="-25000">
                <a:latin typeface="Times New Roman" charset="0"/>
              </a:rPr>
              <a:t>F</a:t>
            </a:r>
            <a:r>
              <a:rPr lang="it-IT" altLang="en-US" sz="1800">
                <a:latin typeface="Times New Roman" charset="0"/>
              </a:rPr>
              <a:t>=nanofiller volume fraction</a:t>
            </a:r>
          </a:p>
        </p:txBody>
      </p:sp>
      <p:sp>
        <p:nvSpPr>
          <p:cNvPr id="38924" name="Rectangle 17"/>
          <p:cNvSpPr>
            <a:spLocks noChangeArrowheads="1"/>
          </p:cNvSpPr>
          <p:nvPr/>
        </p:nvSpPr>
        <p:spPr bwMode="auto">
          <a:xfrm>
            <a:off x="5940425" y="2997200"/>
            <a:ext cx="2916238" cy="17272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18000" tIns="82800" rIns="18000" bIns="108000"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1800">
                <a:latin typeface="Symbol" charset="2"/>
              </a:rPr>
              <a:t>q</a:t>
            </a:r>
          </a:p>
        </p:txBody>
      </p:sp>
      <p:sp>
        <p:nvSpPr>
          <p:cNvPr id="38925" name="Line 18"/>
          <p:cNvSpPr>
            <a:spLocks noChangeShapeType="1"/>
          </p:cNvSpPr>
          <p:nvPr/>
        </p:nvSpPr>
        <p:spPr bwMode="auto">
          <a:xfrm rot="16200000" flipH="1">
            <a:off x="6516688" y="3860800"/>
            <a:ext cx="1727200" cy="0"/>
          </a:xfrm>
          <a:prstGeom prst="line">
            <a:avLst/>
          </a:prstGeom>
          <a:noFill/>
          <a:ln w="19050">
            <a:solidFill>
              <a:srgbClr val="000000"/>
            </a:solidFill>
            <a:prstDash val="sysDot"/>
            <a:round/>
            <a:headEnd/>
            <a:tailEnd/>
          </a:ln>
          <a:extLst>
            <a:ext uri="{909E8E84-426E-40DD-AFC4-6F175D3DCCD1}">
              <a14:hiddenFill xmlns:a14="http://schemas.microsoft.com/office/drawing/2010/main">
                <a:noFill/>
              </a14:hiddenFill>
            </a:ext>
          </a:extLst>
        </p:spPr>
        <p:txBody>
          <a:bodyPr wrap="none" lIns="18000" tIns="82800" rIns="18000" bIns="108000"/>
          <a:lstStyle/>
          <a:p>
            <a:endParaRPr lang="en-GB"/>
          </a:p>
        </p:txBody>
      </p:sp>
      <p:grpSp>
        <p:nvGrpSpPr>
          <p:cNvPr id="38926" name="Group 20"/>
          <p:cNvGrpSpPr>
            <a:grpSpLocks/>
          </p:cNvGrpSpPr>
          <p:nvPr/>
        </p:nvGrpSpPr>
        <p:grpSpPr bwMode="auto">
          <a:xfrm rot="1445294">
            <a:off x="6804025" y="3429000"/>
            <a:ext cx="1223963" cy="576263"/>
            <a:chOff x="4241" y="2160"/>
            <a:chExt cx="771" cy="363"/>
          </a:xfrm>
        </p:grpSpPr>
        <p:sp>
          <p:nvSpPr>
            <p:cNvPr id="38934" name="Rectangle 21"/>
            <p:cNvSpPr>
              <a:spLocks noChangeArrowheads="1"/>
            </p:cNvSpPr>
            <p:nvPr/>
          </p:nvSpPr>
          <p:spPr bwMode="auto">
            <a:xfrm rot="1253235">
              <a:off x="4241" y="2432"/>
              <a:ext cx="771" cy="91"/>
            </a:xfrm>
            <a:prstGeom prst="rect">
              <a:avLst/>
            </a:prstGeom>
            <a:solidFill>
              <a:srgbClr val="CCFFFF"/>
            </a:solidFill>
            <a:ln w="6350">
              <a:solidFill>
                <a:srgbClr val="000000"/>
              </a:solidFill>
              <a:miter lim="800000"/>
              <a:headEnd/>
              <a:tailEnd/>
            </a:ln>
          </p:spPr>
          <p:txBody>
            <a:bodyPr wrap="none" lIns="18000" tIns="82800" rIns="18000" bIns="108000"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8935" name="Line 22"/>
            <p:cNvSpPr>
              <a:spLocks noChangeShapeType="1"/>
            </p:cNvSpPr>
            <p:nvPr/>
          </p:nvSpPr>
          <p:spPr bwMode="auto">
            <a:xfrm flipV="1">
              <a:off x="4604" y="2160"/>
              <a:ext cx="181" cy="363"/>
            </a:xfrm>
            <a:prstGeom prst="line">
              <a:avLst/>
            </a:prstGeom>
            <a:noFill/>
            <a:ln w="63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18000" tIns="82800" rIns="18000" bIns="108000"/>
            <a:lstStyle/>
            <a:p>
              <a:endParaRPr lang="en-GB"/>
            </a:p>
          </p:txBody>
        </p:sp>
      </p:grpSp>
      <p:sp>
        <p:nvSpPr>
          <p:cNvPr id="38927" name="Arc 23"/>
          <p:cNvSpPr>
            <a:spLocks/>
          </p:cNvSpPr>
          <p:nvPr/>
        </p:nvSpPr>
        <p:spPr bwMode="auto">
          <a:xfrm>
            <a:off x="7308850" y="3443288"/>
            <a:ext cx="276225" cy="346075"/>
          </a:xfrm>
          <a:custGeom>
            <a:avLst/>
            <a:gdLst>
              <a:gd name="T0" fmla="*/ 2147483646 w 20763"/>
              <a:gd name="T1" fmla="*/ 0 h 20703"/>
              <a:gd name="T2" fmla="*/ 2147483646 w 20763"/>
              <a:gd name="T3" fmla="*/ 2147483646 h 20703"/>
              <a:gd name="T4" fmla="*/ 0 w 20763"/>
              <a:gd name="T5" fmla="*/ 2147483646 h 20703"/>
              <a:gd name="T6" fmla="*/ 0 60000 65536"/>
              <a:gd name="T7" fmla="*/ 0 60000 65536"/>
              <a:gd name="T8" fmla="*/ 0 60000 65536"/>
              <a:gd name="T9" fmla="*/ 0 w 20763"/>
              <a:gd name="T10" fmla="*/ 0 h 20703"/>
              <a:gd name="T11" fmla="*/ 20763 w 20763"/>
              <a:gd name="T12" fmla="*/ 20703 h 20703"/>
            </a:gdLst>
            <a:ahLst/>
            <a:cxnLst>
              <a:cxn ang="T6">
                <a:pos x="T0" y="T1"/>
              </a:cxn>
              <a:cxn ang="T7">
                <a:pos x="T2" y="T3"/>
              </a:cxn>
              <a:cxn ang="T8">
                <a:pos x="T4" y="T5"/>
              </a:cxn>
            </a:cxnLst>
            <a:rect l="T9" t="T10" r="T11" b="T12"/>
            <a:pathLst>
              <a:path w="20763" h="20703" fill="none" extrusionOk="0">
                <a:moveTo>
                  <a:pt x="6160" y="0"/>
                </a:moveTo>
                <a:cubicBezTo>
                  <a:pt x="13226" y="2102"/>
                  <a:pt x="18731" y="7663"/>
                  <a:pt x="20763" y="14748"/>
                </a:cubicBezTo>
              </a:path>
              <a:path w="20763" h="20703" stroke="0" extrusionOk="0">
                <a:moveTo>
                  <a:pt x="6160" y="0"/>
                </a:moveTo>
                <a:cubicBezTo>
                  <a:pt x="13226" y="2102"/>
                  <a:pt x="18731" y="7663"/>
                  <a:pt x="20763" y="14748"/>
                </a:cubicBezTo>
                <a:lnTo>
                  <a:pt x="0" y="20703"/>
                </a:lnTo>
                <a:lnTo>
                  <a:pt x="6160" y="0"/>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18000" tIns="82800" rIns="18000" bIns="108000" anchor="ctr"/>
          <a:lstStyle/>
          <a:p>
            <a:endParaRPr lang="en-GB"/>
          </a:p>
        </p:txBody>
      </p:sp>
      <p:sp>
        <p:nvSpPr>
          <p:cNvPr id="38928" name="Text Box 24"/>
          <p:cNvSpPr txBox="1">
            <a:spLocks noChangeArrowheads="1"/>
          </p:cNvSpPr>
          <p:nvPr/>
        </p:nvSpPr>
        <p:spPr bwMode="auto">
          <a:xfrm>
            <a:off x="7451725" y="3141663"/>
            <a:ext cx="16668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82800" rIns="18000" bIns="1080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000">
                <a:latin typeface="Symbol" charset="2"/>
              </a:rPr>
              <a:t>q</a:t>
            </a:r>
          </a:p>
        </p:txBody>
      </p:sp>
      <p:sp>
        <p:nvSpPr>
          <p:cNvPr id="38929" name="AutoShape 26"/>
          <p:cNvSpPr>
            <a:spLocks/>
          </p:cNvSpPr>
          <p:nvPr/>
        </p:nvSpPr>
        <p:spPr bwMode="auto">
          <a:xfrm rot="-5400000">
            <a:off x="6311900" y="5721350"/>
            <a:ext cx="431800" cy="1174750"/>
          </a:xfrm>
          <a:prstGeom prst="leftBrace">
            <a:avLst>
              <a:gd name="adj1" fmla="val 22672"/>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8930" name="Text Box 27"/>
          <p:cNvSpPr txBox="1">
            <a:spLocks noChangeArrowheads="1"/>
          </p:cNvSpPr>
          <p:nvPr/>
        </p:nvSpPr>
        <p:spPr bwMode="auto">
          <a:xfrm>
            <a:off x="6156325" y="6491288"/>
            <a:ext cx="24399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Tortuosity   orientation</a:t>
            </a:r>
          </a:p>
        </p:txBody>
      </p:sp>
      <p:sp>
        <p:nvSpPr>
          <p:cNvPr id="38931" name="AutoShape 28"/>
          <p:cNvSpPr>
            <a:spLocks/>
          </p:cNvSpPr>
          <p:nvPr/>
        </p:nvSpPr>
        <p:spPr bwMode="auto">
          <a:xfrm rot="-5400000">
            <a:off x="7464425" y="5794375"/>
            <a:ext cx="431800" cy="1174750"/>
          </a:xfrm>
          <a:prstGeom prst="leftBrace">
            <a:avLst>
              <a:gd name="adj1" fmla="val 22672"/>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8932" name="AutoShape 29"/>
          <p:cNvSpPr>
            <a:spLocks/>
          </p:cNvSpPr>
          <p:nvPr/>
        </p:nvSpPr>
        <p:spPr bwMode="auto">
          <a:xfrm rot="5400000" flipV="1">
            <a:off x="6985001" y="4976812"/>
            <a:ext cx="215900" cy="720725"/>
          </a:xfrm>
          <a:prstGeom prst="leftBrace">
            <a:avLst>
              <a:gd name="adj1" fmla="val 27819"/>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38933" name="Text Box 30"/>
          <p:cNvSpPr txBox="1">
            <a:spLocks noChangeArrowheads="1"/>
          </p:cNvSpPr>
          <p:nvPr/>
        </p:nvSpPr>
        <p:spPr bwMode="auto">
          <a:xfrm>
            <a:off x="5867400" y="4797425"/>
            <a:ext cx="31972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Reduction of transversal area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1258888" y="2205038"/>
          <a:ext cx="1674812" cy="674687"/>
        </p:xfrm>
        <a:graphic>
          <a:graphicData uri="http://schemas.openxmlformats.org/presentationml/2006/ole">
            <mc:AlternateContent xmlns:mc="http://schemas.openxmlformats.org/markup-compatibility/2006">
              <mc:Choice xmlns:v="urn:schemas-microsoft-com:vml" Requires="v">
                <p:oleObj name="Equation" r:id="rId2" imgW="1167893" imgH="393529" progId="Equation.3">
                  <p:embed/>
                </p:oleObj>
              </mc:Choice>
              <mc:Fallback>
                <p:oleObj name="Equation" r:id="rId2" imgW="1167893" imgH="393529"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205038"/>
                        <a:ext cx="1674812"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9939" name="Text Box 4"/>
          <p:cNvSpPr txBox="1">
            <a:spLocks noChangeArrowheads="1"/>
          </p:cNvSpPr>
          <p:nvPr/>
        </p:nvSpPr>
        <p:spPr bwMode="auto">
          <a:xfrm>
            <a:off x="323850" y="1412875"/>
            <a:ext cx="345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400">
                <a:latin typeface="Tahoma" charset="0"/>
              </a:rPr>
              <a:t>Order parameter</a:t>
            </a:r>
          </a:p>
        </p:txBody>
      </p:sp>
      <p:pic>
        <p:nvPicPr>
          <p:cNvPr id="3994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3998913"/>
            <a:ext cx="6192838"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993775"/>
            <a:ext cx="5364162"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2"/>
          <p:cNvSpPr txBox="1">
            <a:spLocks noChangeArrowheads="1"/>
          </p:cNvSpPr>
          <p:nvPr/>
        </p:nvSpPr>
        <p:spPr bwMode="auto">
          <a:xfrm>
            <a:off x="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50000"/>
              </a:spcBef>
              <a:buFontTx/>
              <a:buNone/>
            </a:pPr>
            <a:r>
              <a:rPr lang="it-IT" altLang="en-US" sz="3600">
                <a:latin typeface="Tahoma" charset="0"/>
              </a:rPr>
              <a:t>Permeability of polymer nanocomposites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323850" y="1412875"/>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000">
                <a:latin typeface="Tahoma" charset="0"/>
              </a:rPr>
              <a:t>Aspect ratio (W =thickness)</a:t>
            </a:r>
          </a:p>
        </p:txBody>
      </p:sp>
      <p:pic>
        <p:nvPicPr>
          <p:cNvPr id="409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52950"/>
            <a:ext cx="77819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620713"/>
            <a:ext cx="48101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2"/>
          <p:cNvSpPr txBox="1">
            <a:spLocks noChangeArrowheads="1"/>
          </p:cNvSpPr>
          <p:nvPr/>
        </p:nvSpPr>
        <p:spPr bwMode="auto">
          <a:xfrm>
            <a:off x="0" y="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50000"/>
              </a:spcBef>
              <a:buFontTx/>
              <a:buNone/>
            </a:pPr>
            <a:r>
              <a:rPr lang="it-IT" altLang="en-US" sz="3600">
                <a:latin typeface="Tahoma" charset="0"/>
              </a:rPr>
              <a:t>Permeability of polymer nanocomposites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71438" y="1125538"/>
            <a:ext cx="8964612" cy="2663825"/>
          </a:xfrm>
        </p:spPr>
        <p:txBody>
          <a:bodyPr/>
          <a:lstStyle/>
          <a:p>
            <a:pPr marL="0" indent="0" eaLnBrk="1" hangingPunct="1">
              <a:lnSpc>
                <a:spcPct val="90000"/>
              </a:lnSpc>
            </a:pPr>
            <a:r>
              <a:rPr lang="en-US" altLang="en-US" sz="2000">
                <a:ea typeface="MS PGothic" charset="-128"/>
              </a:rPr>
              <a:t>Changing environmental conditions, a permeability reduction, related to plasticization leading then to non-ideal behaviours, occurs in polymers common used in food packaging (temperature, pressure)</a:t>
            </a:r>
            <a:r>
              <a:rPr lang="it-IT" altLang="en-US" sz="2000">
                <a:ea typeface="MS PGothic" charset="-128"/>
              </a:rPr>
              <a:t>.</a:t>
            </a:r>
          </a:p>
          <a:p>
            <a:pPr marL="0" indent="0" eaLnBrk="1" hangingPunct="1">
              <a:lnSpc>
                <a:spcPct val="90000"/>
              </a:lnSpc>
            </a:pPr>
            <a:r>
              <a:rPr lang="it-IT" altLang="en-US" sz="2000" i="1">
                <a:ea typeface="MS PGothic" charset="-128"/>
              </a:rPr>
              <a:t>Relative Humidity (R.H.)</a:t>
            </a:r>
            <a:r>
              <a:rPr lang="it-IT" altLang="en-US" sz="2000">
                <a:ea typeface="MS PGothic" charset="-128"/>
              </a:rPr>
              <a:t>: among other environmental effects, </a:t>
            </a:r>
            <a:r>
              <a:rPr lang="en-US" altLang="en-US" sz="2000">
                <a:ea typeface="MS PGothic" charset="-128"/>
              </a:rPr>
              <a:t>the influence of R.H. on the gas permeability concerns polar and hydrophilic polymers (eg. polyvinyl alcohol, nylon, etilene-vinyl-alcohol EVOH) which tend to absorb moisture which can act as a plasticizer of the structure, greatly increasing the rate of diffusion</a:t>
            </a:r>
            <a:endParaRPr lang="it-IT" altLang="en-US" sz="2000">
              <a:ea typeface="MS PGothic" charset="-128"/>
            </a:endParaRPr>
          </a:p>
        </p:txBody>
      </p:sp>
      <p:pic>
        <p:nvPicPr>
          <p:cNvPr id="419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3357563"/>
            <a:ext cx="6935788"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0" y="5103813"/>
            <a:ext cx="3614738" cy="175418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eaLnBrk="1" hangingPunct="1">
              <a:defRPr/>
            </a:pPr>
            <a:r>
              <a:rPr lang="it-IT" dirty="0"/>
              <a:t>EVOH</a:t>
            </a:r>
          </a:p>
          <a:p>
            <a:pPr eaLnBrk="1" hangingPunct="1">
              <a:defRPr/>
            </a:pPr>
            <a:r>
              <a:rPr lang="it-IT" dirty="0"/>
              <a:t>-[CH</a:t>
            </a:r>
            <a:r>
              <a:rPr lang="it-IT" baseline="-25000" dirty="0"/>
              <a:t>2</a:t>
            </a:r>
            <a:r>
              <a:rPr lang="it-IT" dirty="0"/>
              <a:t>-CH</a:t>
            </a:r>
            <a:r>
              <a:rPr lang="it-IT" baseline="-25000" dirty="0"/>
              <a:t>2</a:t>
            </a:r>
            <a:r>
              <a:rPr lang="it-IT" dirty="0"/>
              <a:t>]</a:t>
            </a:r>
            <a:r>
              <a:rPr lang="it-IT" baseline="-25000" dirty="0"/>
              <a:t>n</a:t>
            </a:r>
            <a:r>
              <a:rPr lang="it-IT" dirty="0"/>
              <a:t>-[CH</a:t>
            </a:r>
            <a:r>
              <a:rPr lang="it-IT" baseline="-25000" dirty="0"/>
              <a:t>2</a:t>
            </a:r>
            <a:r>
              <a:rPr lang="it-IT" dirty="0"/>
              <a:t>-CHOH]</a:t>
            </a:r>
            <a:r>
              <a:rPr lang="it-IT" baseline="-25000" dirty="0"/>
              <a:t>m</a:t>
            </a:r>
            <a:r>
              <a:rPr lang="it-IT" dirty="0"/>
              <a:t>-</a:t>
            </a:r>
          </a:p>
          <a:p>
            <a:pPr eaLnBrk="1" hangingPunct="1">
              <a:defRPr/>
            </a:pPr>
            <a:endParaRPr lang="it-IT" dirty="0"/>
          </a:p>
          <a:p>
            <a:pPr algn="ctr" eaLnBrk="1" hangingPunct="1">
              <a:defRPr/>
            </a:pPr>
            <a:r>
              <a:rPr lang="it-IT" dirty="0"/>
              <a:t>EVA</a:t>
            </a:r>
          </a:p>
          <a:p>
            <a:pPr eaLnBrk="1" hangingPunct="1">
              <a:defRPr/>
            </a:pPr>
            <a:r>
              <a:rPr lang="it-IT" dirty="0"/>
              <a:t>-[CH</a:t>
            </a:r>
            <a:r>
              <a:rPr lang="it-IT" baseline="-25000" dirty="0"/>
              <a:t>2</a:t>
            </a:r>
            <a:r>
              <a:rPr lang="it-IT" dirty="0"/>
              <a:t>-CH</a:t>
            </a:r>
            <a:r>
              <a:rPr lang="it-IT" baseline="-25000" dirty="0"/>
              <a:t>2</a:t>
            </a:r>
            <a:r>
              <a:rPr lang="it-IT" dirty="0"/>
              <a:t>]</a:t>
            </a:r>
            <a:r>
              <a:rPr lang="it-IT" baseline="-25000" dirty="0"/>
              <a:t>n</a:t>
            </a:r>
            <a:r>
              <a:rPr lang="it-IT" dirty="0"/>
              <a:t>-[CH</a:t>
            </a:r>
            <a:r>
              <a:rPr lang="it-IT" baseline="-25000" dirty="0"/>
              <a:t>2</a:t>
            </a:r>
            <a:r>
              <a:rPr lang="it-IT" dirty="0"/>
              <a:t>-CHOCOCH</a:t>
            </a:r>
            <a:r>
              <a:rPr lang="it-IT" baseline="-25000" dirty="0"/>
              <a:t>3</a:t>
            </a:r>
            <a:r>
              <a:rPr lang="it-IT" dirty="0"/>
              <a:t>]</a:t>
            </a:r>
            <a:r>
              <a:rPr lang="it-IT" baseline="-25000" dirty="0"/>
              <a:t>m</a:t>
            </a:r>
            <a:r>
              <a:rPr lang="it-IT" dirty="0"/>
              <a:t>-</a:t>
            </a:r>
            <a:endParaRPr lang="en-US" dirty="0"/>
          </a:p>
          <a:p>
            <a:pPr eaLnBrk="1" hangingPunct="1">
              <a:defRPr/>
            </a:pPr>
            <a:endParaRPr lang="en-US" dirty="0"/>
          </a:p>
        </p:txBody>
      </p:sp>
      <p:sp>
        <p:nvSpPr>
          <p:cNvPr id="41989" name="Rectangle 3"/>
          <p:cNvSpPr txBox="1">
            <a:spLocks noChangeArrowheads="1"/>
          </p:cNvSpPr>
          <p:nvPr/>
        </p:nvSpPr>
        <p:spPr bwMode="auto">
          <a:xfrm>
            <a:off x="611188" y="260350"/>
            <a:ext cx="8229600" cy="561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800">
                <a:solidFill>
                  <a:schemeClr val="tx2"/>
                </a:solidFill>
              </a:rPr>
              <a:t>effect of environmental conditions and nanofillers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0" y="4572000"/>
          <a:ext cx="6072188" cy="2286416"/>
        </p:xfrm>
        <a:graphic>
          <a:graphicData uri="http://schemas.openxmlformats.org/drawingml/2006/table">
            <a:tbl>
              <a:tblPr/>
              <a:tblGrid>
                <a:gridCol w="6072188">
                  <a:extLst>
                    <a:ext uri="{9D8B030D-6E8A-4147-A177-3AD203B41FA5}">
                      <a16:colId xmlns:a16="http://schemas.microsoft.com/office/drawing/2014/main" val="20000"/>
                    </a:ext>
                  </a:extLst>
                </a:gridCol>
              </a:tblGrid>
              <a:tr h="2587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t-IT" sz="1700" b="0" i="0" u="none" strike="noStrike" cap="none" normalizeH="0" baseline="0">
                        <a:ln>
                          <a:noFill/>
                        </a:ln>
                        <a:solidFill>
                          <a:schemeClr val="tx1"/>
                        </a:solidFill>
                        <a:effectLst/>
                        <a:latin typeface="Arial" charset="0"/>
                        <a:ea typeface="MS PGothic" charset="-128"/>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587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t-IT" sz="1700" b="0" i="0" u="none" strike="noStrike" cap="none" normalizeH="0" baseline="0">
                        <a:ln>
                          <a:noFill/>
                        </a:ln>
                        <a:solidFill>
                          <a:schemeClr val="tx1"/>
                        </a:solidFill>
                        <a:effectLst/>
                        <a:latin typeface="Arial" charset="0"/>
                        <a:ea typeface="MS PGothic" charset="-128"/>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587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t-IT" sz="1700" b="0" i="0" u="none" strike="noStrike" cap="none" normalizeH="0" baseline="0">
                        <a:ln>
                          <a:noFill/>
                        </a:ln>
                        <a:solidFill>
                          <a:schemeClr val="tx1"/>
                        </a:solidFill>
                        <a:effectLst/>
                        <a:latin typeface="Arial" charset="0"/>
                        <a:ea typeface="MS PGothic" charset="-128"/>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587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t-IT" sz="1700" b="0" i="0" u="none" strike="noStrike" cap="none" normalizeH="0" baseline="0">
                        <a:ln>
                          <a:noFill/>
                        </a:ln>
                        <a:solidFill>
                          <a:schemeClr val="tx1"/>
                        </a:solidFill>
                        <a:effectLst/>
                        <a:latin typeface="Arial" charset="0"/>
                        <a:ea typeface="MS PGothic" charset="-128"/>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587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t-IT" sz="1700" b="0" i="0" u="none" strike="noStrike" cap="none" normalizeH="0" baseline="0">
                        <a:ln>
                          <a:noFill/>
                        </a:ln>
                        <a:solidFill>
                          <a:schemeClr val="tx1"/>
                        </a:solidFill>
                        <a:effectLst/>
                        <a:latin typeface="Arial" charset="0"/>
                        <a:ea typeface="MS PGothic" charset="-128"/>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4016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it-IT" sz="1700" b="0" i="0" u="none" strike="noStrike" cap="none" normalizeH="0" baseline="0">
                        <a:ln>
                          <a:noFill/>
                        </a:ln>
                        <a:solidFill>
                          <a:schemeClr val="tx1"/>
                        </a:solidFill>
                        <a:effectLst/>
                        <a:latin typeface="Arial" charset="0"/>
                        <a:ea typeface="MS PGothic" charset="-128"/>
                      </a:endParaRPr>
                    </a:p>
                  </a:txBody>
                  <a:tcPr marL="71298" marR="71298" marT="71219" marB="7121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5889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700" b="0" i="0" u="none" strike="noStrike" cap="none" normalizeH="0" baseline="0">
                          <a:ln>
                            <a:noFill/>
                          </a:ln>
                          <a:solidFill>
                            <a:schemeClr val="tx1"/>
                          </a:solidFill>
                          <a:effectLst/>
                          <a:latin typeface="Arial" charset="0"/>
                          <a:ea typeface="MS PGothic" charset="-128"/>
                        </a:rPr>
                        <a:t>Nanocomposite O</a:t>
                      </a:r>
                      <a:r>
                        <a:rPr kumimoji="0" lang="it-IT" altLang="it-IT" sz="1700" b="0" i="0" u="none" strike="noStrike" cap="none" normalizeH="0" baseline="-25000">
                          <a:ln>
                            <a:noFill/>
                          </a:ln>
                          <a:solidFill>
                            <a:schemeClr val="tx1"/>
                          </a:solidFill>
                          <a:effectLst/>
                          <a:latin typeface="Arial" charset="0"/>
                          <a:ea typeface="MS PGothic" charset="-128"/>
                        </a:rPr>
                        <a:t>2</a:t>
                      </a:r>
                      <a:r>
                        <a:rPr kumimoji="0" lang="it-IT" altLang="it-IT" sz="1700" b="0" i="0" u="none" strike="noStrike" cap="none" normalizeH="0" baseline="0">
                          <a:ln>
                            <a:noFill/>
                          </a:ln>
                          <a:solidFill>
                            <a:schemeClr val="tx1"/>
                          </a:solidFill>
                          <a:effectLst/>
                          <a:latin typeface="Arial" charset="0"/>
                          <a:ea typeface="MS PGothic" charset="-128"/>
                        </a:rPr>
                        <a:t> barrier</a:t>
                      </a:r>
                      <a:br>
                        <a:rPr kumimoji="0" lang="it-IT" altLang="it-IT" sz="1700" b="0" i="0" u="none" strike="noStrike" cap="none" normalizeH="0" baseline="0">
                          <a:ln>
                            <a:noFill/>
                          </a:ln>
                          <a:solidFill>
                            <a:schemeClr val="tx1"/>
                          </a:solidFill>
                          <a:effectLst/>
                          <a:latin typeface="Arial" charset="0"/>
                          <a:ea typeface="MS PGothic" charset="-128"/>
                        </a:rPr>
                      </a:br>
                      <a:r>
                        <a:rPr kumimoji="0" lang="it-IT" altLang="it-IT" sz="1700" b="0" i="0" u="none" strike="noStrike" cap="none" normalizeH="0" baseline="0">
                          <a:ln>
                            <a:noFill/>
                          </a:ln>
                          <a:solidFill>
                            <a:schemeClr val="tx1"/>
                          </a:solidFill>
                          <a:effectLst/>
                          <a:latin typeface="Arial" charset="0"/>
                          <a:ea typeface="MS PGothic" charset="-128"/>
                        </a:rPr>
                        <a:t>(</a:t>
                      </a:r>
                      <a:r>
                        <a:rPr kumimoji="0" lang="it-IT" altLang="it-IT" sz="1700" b="1" i="0" u="none" strike="noStrike" cap="none" normalizeH="0" baseline="0">
                          <a:ln>
                            <a:noFill/>
                          </a:ln>
                          <a:solidFill>
                            <a:schemeClr val="tx1"/>
                          </a:solidFill>
                          <a:effectLst/>
                          <a:latin typeface="Arial" charset="0"/>
                          <a:ea typeface="MS PGothic" charset="-128"/>
                        </a:rPr>
                        <a:t>Source: </a:t>
                      </a:r>
                      <a:r>
                        <a:rPr kumimoji="0" lang="it-IT" altLang="it-IT" sz="1700" b="0" i="0" u="none" strike="noStrike" cap="none" normalizeH="0" baseline="0">
                          <a:ln>
                            <a:noFill/>
                          </a:ln>
                          <a:solidFill>
                            <a:schemeClr val="tx1"/>
                          </a:solidFill>
                          <a:effectLst/>
                          <a:latin typeface="Arial" charset="0"/>
                          <a:ea typeface="MS PGothic" charset="-128"/>
                        </a:rPr>
                        <a:t>NanoBioMatters)</a:t>
                      </a:r>
                    </a:p>
                  </a:txBody>
                  <a:tcPr marL="35649" marR="35649" marT="35609" marB="3560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43018" name="Picture 1" descr="Nanocomposite oxygen barr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0"/>
            <a:ext cx="45720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CasellaDiTesto 3"/>
          <p:cNvSpPr txBox="1">
            <a:spLocks noChangeArrowheads="1"/>
          </p:cNvSpPr>
          <p:nvPr/>
        </p:nvSpPr>
        <p:spPr bwMode="auto">
          <a:xfrm>
            <a:off x="5072063" y="357188"/>
            <a:ext cx="3857625" cy="28622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800"/>
              <a:t>Nanocomposites EVOH filled with omMMT</a:t>
            </a:r>
          </a:p>
          <a:p>
            <a:pPr eaLnBrk="1" hangingPunct="1">
              <a:spcBef>
                <a:spcPct val="0"/>
              </a:spcBef>
              <a:buFontTx/>
              <a:buNone/>
            </a:pPr>
            <a:endParaRPr lang="en-US" altLang="en-US" sz="1800"/>
          </a:p>
          <a:p>
            <a:pPr eaLnBrk="1" hangingPunct="1">
              <a:spcBef>
                <a:spcPct val="0"/>
              </a:spcBef>
              <a:buFontTx/>
              <a:buNone/>
            </a:pPr>
            <a:r>
              <a:rPr lang="en-US" altLang="en-US" sz="1800"/>
              <a:t>Oxygen permeability is reduced of a factor 2 using 4% by weight of omMMT</a:t>
            </a:r>
          </a:p>
          <a:p>
            <a:pPr eaLnBrk="1" hangingPunct="1">
              <a:spcBef>
                <a:spcPct val="0"/>
              </a:spcBef>
              <a:buFontTx/>
              <a:buNone/>
            </a:pPr>
            <a:endParaRPr lang="en-US" altLang="en-US" sz="1800"/>
          </a:p>
          <a:p>
            <a:pPr eaLnBrk="1" hangingPunct="1">
              <a:spcBef>
                <a:spcPct val="0"/>
              </a:spcBef>
              <a:buFontTx/>
              <a:buNone/>
            </a:pPr>
            <a:r>
              <a:rPr lang="en-US" altLang="en-US" sz="1800"/>
              <a:t>Permeability is reduced even if measurements are performed in presence of high R.H.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a:xfrm>
            <a:off x="428625" y="142875"/>
            <a:ext cx="8229600" cy="561975"/>
          </a:xfrm>
        </p:spPr>
        <p:txBody>
          <a:bodyPr/>
          <a:lstStyle/>
          <a:p>
            <a:r>
              <a:rPr lang="it-IT" altLang="en-US">
                <a:ea typeface="MS PGothic" charset="-128"/>
              </a:rPr>
              <a:t>Food packaging and other</a:t>
            </a:r>
            <a:endParaRPr lang="en-US" altLang="en-US">
              <a:ea typeface="MS PGothic" charset="-128"/>
            </a:endParaRPr>
          </a:p>
        </p:txBody>
      </p:sp>
      <p:grpSp>
        <p:nvGrpSpPr>
          <p:cNvPr id="6147" name="Group 27"/>
          <p:cNvGrpSpPr>
            <a:grpSpLocks/>
          </p:cNvGrpSpPr>
          <p:nvPr/>
        </p:nvGrpSpPr>
        <p:grpSpPr bwMode="auto">
          <a:xfrm>
            <a:off x="239641" y="714375"/>
            <a:ext cx="8904359" cy="3300413"/>
            <a:chOff x="480" y="754"/>
            <a:chExt cx="5202" cy="2079"/>
          </a:xfrm>
        </p:grpSpPr>
        <p:grpSp>
          <p:nvGrpSpPr>
            <p:cNvPr id="6151" name="Group 28"/>
            <p:cNvGrpSpPr>
              <a:grpSpLocks/>
            </p:cNvGrpSpPr>
            <p:nvPr/>
          </p:nvGrpSpPr>
          <p:grpSpPr bwMode="auto">
            <a:xfrm>
              <a:off x="2835" y="754"/>
              <a:ext cx="2847" cy="2079"/>
              <a:chOff x="2835" y="799"/>
              <a:chExt cx="2847" cy="2079"/>
            </a:xfrm>
          </p:grpSpPr>
          <p:pic>
            <p:nvPicPr>
              <p:cNvPr id="6154" name="Picture 29"/>
              <p:cNvPicPr>
                <a:picLocks noChangeAspect="1" noChangeArrowheads="1"/>
              </p:cNvPicPr>
              <p:nvPr/>
            </p:nvPicPr>
            <p:blipFill>
              <a:blip r:embed="rId2">
                <a:extLst>
                  <a:ext uri="{28A0092B-C50C-407E-A947-70E740481C1C}">
                    <a14:useLocalDpi xmlns:a14="http://schemas.microsoft.com/office/drawing/2010/main" val="0"/>
                  </a:ext>
                </a:extLst>
              </a:blip>
              <a:srcRect l="28174" t="14842" r="28174" b="19977"/>
              <a:stretch>
                <a:fillRect/>
              </a:stretch>
            </p:blipFill>
            <p:spPr bwMode="auto">
              <a:xfrm rot="-5682788">
                <a:off x="3505" y="873"/>
                <a:ext cx="2079" cy="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6155" name="Text Box 31"/>
              <p:cNvSpPr txBox="1">
                <a:spLocks noChangeArrowheads="1"/>
              </p:cNvSpPr>
              <p:nvPr/>
            </p:nvSpPr>
            <p:spPr bwMode="auto">
              <a:xfrm>
                <a:off x="2835" y="1253"/>
                <a:ext cx="861"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10000"/>
                  </a:lnSpc>
                  <a:spcBef>
                    <a:spcPct val="0"/>
                  </a:spcBef>
                  <a:buFontTx/>
                  <a:buNone/>
                </a:pPr>
                <a:r>
                  <a:rPr lang="it-IT" altLang="en-US" sz="1400">
                    <a:solidFill>
                      <a:srgbClr val="000066"/>
                    </a:solidFill>
                  </a:rPr>
                  <a:t>TECHNICAL GOODS</a:t>
                </a:r>
              </a:p>
            </p:txBody>
          </p:sp>
          <p:sp>
            <p:nvSpPr>
              <p:cNvPr id="6156" name="Text Box 32"/>
              <p:cNvSpPr txBox="1">
                <a:spLocks noChangeArrowheads="1"/>
              </p:cNvSpPr>
              <p:nvPr/>
            </p:nvSpPr>
            <p:spPr bwMode="auto">
              <a:xfrm>
                <a:off x="4712" y="1969"/>
                <a:ext cx="970"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10000"/>
                  </a:lnSpc>
                  <a:spcBef>
                    <a:spcPct val="0"/>
                  </a:spcBef>
                  <a:buFontTx/>
                  <a:buNone/>
                </a:pPr>
                <a:r>
                  <a:rPr lang="it-IT" altLang="en-US" sz="1600">
                    <a:solidFill>
                      <a:srgbClr val="000066"/>
                    </a:solidFill>
                  </a:rPr>
                  <a:t>FOOD</a:t>
                </a:r>
              </a:p>
              <a:p>
                <a:pPr>
                  <a:lnSpc>
                    <a:spcPct val="110000"/>
                  </a:lnSpc>
                  <a:spcBef>
                    <a:spcPct val="0"/>
                  </a:spcBef>
                  <a:buFontTx/>
                  <a:buNone/>
                </a:pPr>
                <a:r>
                  <a:rPr lang="it-IT" altLang="en-US" sz="1800">
                    <a:solidFill>
                      <a:srgbClr val="000066"/>
                    </a:solidFill>
                  </a:rPr>
                  <a:t>46%</a:t>
                </a:r>
              </a:p>
            </p:txBody>
          </p:sp>
          <p:sp>
            <p:nvSpPr>
              <p:cNvPr id="6157" name="Text Box 33"/>
              <p:cNvSpPr txBox="1">
                <a:spLocks noChangeArrowheads="1"/>
              </p:cNvSpPr>
              <p:nvPr/>
            </p:nvSpPr>
            <p:spPr bwMode="auto">
              <a:xfrm>
                <a:off x="4399" y="1012"/>
                <a:ext cx="771"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10000"/>
                  </a:lnSpc>
                  <a:spcBef>
                    <a:spcPct val="0"/>
                  </a:spcBef>
                  <a:buFontTx/>
                  <a:buNone/>
                </a:pPr>
                <a:r>
                  <a:rPr lang="it-IT" altLang="en-US" sz="1600">
                    <a:solidFill>
                      <a:schemeClr val="bg1"/>
                    </a:solidFill>
                  </a:rPr>
                  <a:t>OTHER</a:t>
                </a:r>
              </a:p>
              <a:p>
                <a:pPr>
                  <a:lnSpc>
                    <a:spcPct val="140000"/>
                  </a:lnSpc>
                  <a:spcBef>
                    <a:spcPct val="0"/>
                  </a:spcBef>
                  <a:buFontTx/>
                  <a:buNone/>
                </a:pPr>
                <a:r>
                  <a:rPr lang="it-IT" altLang="en-US" sz="1800">
                    <a:solidFill>
                      <a:schemeClr val="bg1"/>
                    </a:solidFill>
                  </a:rPr>
                  <a:t>18%</a:t>
                </a:r>
              </a:p>
            </p:txBody>
          </p:sp>
          <p:sp>
            <p:nvSpPr>
              <p:cNvPr id="6158" name="Text Box 34"/>
              <p:cNvSpPr txBox="1">
                <a:spLocks noChangeArrowheads="1"/>
              </p:cNvSpPr>
              <p:nvPr/>
            </p:nvSpPr>
            <p:spPr bwMode="auto">
              <a:xfrm>
                <a:off x="3558" y="1654"/>
                <a:ext cx="938"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10000"/>
                  </a:lnSpc>
                  <a:spcBef>
                    <a:spcPct val="0"/>
                  </a:spcBef>
                  <a:buFontTx/>
                  <a:buNone/>
                </a:pPr>
                <a:r>
                  <a:rPr lang="it-IT" altLang="en-US" sz="1600">
                    <a:solidFill>
                      <a:srgbClr val="000066"/>
                    </a:solidFill>
                  </a:rPr>
                  <a:t>BEVERAGES</a:t>
                </a:r>
              </a:p>
              <a:p>
                <a:pPr>
                  <a:lnSpc>
                    <a:spcPct val="140000"/>
                  </a:lnSpc>
                  <a:spcBef>
                    <a:spcPct val="0"/>
                  </a:spcBef>
                  <a:buFontTx/>
                  <a:buNone/>
                </a:pPr>
                <a:r>
                  <a:rPr lang="it-IT" altLang="en-US" sz="1800">
                    <a:solidFill>
                      <a:srgbClr val="000066"/>
                    </a:solidFill>
                  </a:rPr>
                  <a:t>22%</a:t>
                </a:r>
              </a:p>
            </p:txBody>
          </p:sp>
          <p:sp>
            <p:nvSpPr>
              <p:cNvPr id="6159" name="Text Box 35"/>
              <p:cNvSpPr txBox="1">
                <a:spLocks noChangeArrowheads="1"/>
              </p:cNvSpPr>
              <p:nvPr/>
            </p:nvSpPr>
            <p:spPr bwMode="auto">
              <a:xfrm>
                <a:off x="3834" y="2387"/>
                <a:ext cx="54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10000"/>
                  </a:lnSpc>
                  <a:spcBef>
                    <a:spcPct val="0"/>
                  </a:spcBef>
                  <a:buFontTx/>
                  <a:buNone/>
                </a:pPr>
                <a:r>
                  <a:rPr lang="it-IT" altLang="en-US" sz="1600"/>
                  <a:t>4%</a:t>
                </a:r>
              </a:p>
            </p:txBody>
          </p:sp>
          <p:sp>
            <p:nvSpPr>
              <p:cNvPr id="6160" name="Text Box 36"/>
              <p:cNvSpPr txBox="1">
                <a:spLocks noChangeArrowheads="1"/>
              </p:cNvSpPr>
              <p:nvPr/>
            </p:nvSpPr>
            <p:spPr bwMode="auto">
              <a:xfrm>
                <a:off x="3878" y="1145"/>
                <a:ext cx="545"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40000"/>
                  </a:lnSpc>
                  <a:spcBef>
                    <a:spcPct val="0"/>
                  </a:spcBef>
                  <a:buFontTx/>
                  <a:buNone/>
                </a:pPr>
                <a:r>
                  <a:rPr lang="it-IT" altLang="en-US" sz="1600">
                    <a:solidFill>
                      <a:srgbClr val="000066"/>
                    </a:solidFill>
                  </a:rPr>
                  <a:t>10%</a:t>
                </a:r>
              </a:p>
            </p:txBody>
          </p:sp>
          <p:sp>
            <p:nvSpPr>
              <p:cNvPr id="6161" name="Line 37"/>
              <p:cNvSpPr>
                <a:spLocks noChangeShapeType="1"/>
              </p:cNvSpPr>
              <p:nvPr/>
            </p:nvSpPr>
            <p:spPr bwMode="auto">
              <a:xfrm flipV="1">
                <a:off x="3605" y="1199"/>
                <a:ext cx="273" cy="182"/>
              </a:xfrm>
              <a:prstGeom prst="line">
                <a:avLst/>
              </a:prstGeom>
              <a:noFill/>
              <a:ln w="12700" cap="sq">
                <a:solidFill>
                  <a:srgbClr val="00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62" name="Line 38"/>
              <p:cNvSpPr>
                <a:spLocks noChangeShapeType="1"/>
              </p:cNvSpPr>
              <p:nvPr/>
            </p:nvSpPr>
            <p:spPr bwMode="auto">
              <a:xfrm>
                <a:off x="3569" y="2359"/>
                <a:ext cx="363" cy="219"/>
              </a:xfrm>
              <a:prstGeom prst="line">
                <a:avLst/>
              </a:prstGeom>
              <a:noFill/>
              <a:ln w="12700" cap="sq">
                <a:solidFill>
                  <a:srgbClr val="000066"/>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4" name="Text Box 39"/>
            <p:cNvSpPr txBox="1">
              <a:spLocks noChangeArrowheads="1"/>
            </p:cNvSpPr>
            <p:nvPr/>
          </p:nvSpPr>
          <p:spPr bwMode="auto">
            <a:xfrm>
              <a:off x="480" y="1263"/>
              <a:ext cx="2404" cy="1089"/>
            </a:xfrm>
            <a:prstGeom prst="rect">
              <a:avLst/>
            </a:prstGeom>
            <a:solidFill>
              <a:schemeClr val="bg1"/>
            </a:solidFill>
            <a:ln w="25400">
              <a:noFill/>
              <a:miter lim="800000"/>
              <a:headEnd/>
              <a:tailEnd/>
            </a:ln>
            <a:effectLst/>
          </p:spPr>
          <p:txBody>
            <a:bodyPr>
              <a:spAutoFit/>
            </a:bodyPr>
            <a:lstStyle/>
            <a:p>
              <a:pPr>
                <a:lnSpc>
                  <a:spcPct val="130000"/>
                </a:lnSpc>
                <a:spcBef>
                  <a:spcPct val="50000"/>
                </a:spcBef>
                <a:buClr>
                  <a:srgbClr val="FF0000"/>
                </a:buClr>
                <a:buSzPct val="80000"/>
                <a:buFont typeface="Wingdings" pitchFamily="2" charset="2"/>
                <a:buChar char="q"/>
                <a:defRPr/>
              </a:pPr>
              <a:r>
                <a:rPr lang="it-IT" sz="1600" dirty="0">
                  <a:solidFill>
                    <a:srgbClr val="000066"/>
                  </a:solidFill>
                  <a:effectLst>
                    <a:outerShdw blurRad="38100" dist="38100" dir="2700000" algn="tl">
                      <a:srgbClr val="C0C0C0"/>
                    </a:outerShdw>
                  </a:effectLst>
                  <a:ea typeface="+mn-ea"/>
                </a:rPr>
                <a:t> </a:t>
              </a:r>
              <a:r>
                <a:rPr lang="it-IT" sz="1600" dirty="0" err="1">
                  <a:solidFill>
                    <a:srgbClr val="000066"/>
                  </a:solidFill>
                  <a:ea typeface="+mn-ea"/>
                </a:rPr>
                <a:t>Bakery</a:t>
              </a:r>
              <a:r>
                <a:rPr lang="it-IT" sz="1600" dirty="0">
                  <a:solidFill>
                    <a:srgbClr val="000066"/>
                  </a:solidFill>
                  <a:ea typeface="+mn-ea"/>
                </a:rPr>
                <a:t> </a:t>
              </a:r>
              <a:r>
                <a:rPr lang="it-IT" sz="1600" dirty="0" err="1">
                  <a:solidFill>
                    <a:srgbClr val="000066"/>
                  </a:solidFill>
                  <a:ea typeface="+mn-ea"/>
                </a:rPr>
                <a:t>products</a:t>
              </a:r>
              <a:endParaRPr lang="it-IT" sz="1600" dirty="0">
                <a:solidFill>
                  <a:srgbClr val="000066"/>
                </a:solidFill>
                <a:ea typeface="+mn-ea"/>
              </a:endParaRPr>
            </a:p>
            <a:p>
              <a:pPr>
                <a:lnSpc>
                  <a:spcPct val="130000"/>
                </a:lnSpc>
                <a:spcBef>
                  <a:spcPct val="50000"/>
                </a:spcBef>
                <a:buClr>
                  <a:srgbClr val="FF0000"/>
                </a:buClr>
                <a:buSzPct val="80000"/>
                <a:buFont typeface="Wingdings" pitchFamily="2" charset="2"/>
                <a:buChar char="q"/>
                <a:defRPr/>
              </a:pPr>
              <a:r>
                <a:rPr lang="it-IT" sz="1600" dirty="0">
                  <a:solidFill>
                    <a:srgbClr val="000066"/>
                  </a:solidFill>
                  <a:ea typeface="+mn-ea"/>
                </a:rPr>
                <a:t> Dry and </a:t>
              </a:r>
              <a:r>
                <a:rPr lang="it-IT" sz="1600" dirty="0" err="1">
                  <a:solidFill>
                    <a:srgbClr val="000066"/>
                  </a:solidFill>
                  <a:ea typeface="+mn-ea"/>
                </a:rPr>
                <a:t>wet</a:t>
              </a:r>
              <a:r>
                <a:rPr lang="it-IT" sz="1600" dirty="0">
                  <a:solidFill>
                    <a:srgbClr val="000066"/>
                  </a:solidFill>
                  <a:ea typeface="+mn-ea"/>
                </a:rPr>
                <a:t> </a:t>
              </a:r>
              <a:r>
                <a:rPr lang="it-IT" sz="1600" dirty="0" err="1">
                  <a:solidFill>
                    <a:srgbClr val="000066"/>
                  </a:solidFill>
                  <a:ea typeface="+mn-ea"/>
                </a:rPr>
                <a:t>products</a:t>
              </a:r>
              <a:endParaRPr lang="it-IT" sz="1600" dirty="0">
                <a:solidFill>
                  <a:srgbClr val="000066"/>
                </a:solidFill>
                <a:ea typeface="+mn-ea"/>
              </a:endParaRPr>
            </a:p>
            <a:p>
              <a:pPr>
                <a:lnSpc>
                  <a:spcPct val="130000"/>
                </a:lnSpc>
                <a:spcBef>
                  <a:spcPct val="50000"/>
                </a:spcBef>
                <a:buClr>
                  <a:srgbClr val="FF0000"/>
                </a:buClr>
                <a:buSzPct val="80000"/>
                <a:buFont typeface="Wingdings" pitchFamily="2" charset="2"/>
                <a:buChar char="q"/>
                <a:defRPr/>
              </a:pPr>
              <a:r>
                <a:rPr lang="it-IT" sz="1600" dirty="0">
                  <a:solidFill>
                    <a:srgbClr val="000066"/>
                  </a:solidFill>
                  <a:effectLst>
                    <a:outerShdw blurRad="38100" dist="38100" dir="2700000" algn="tl">
                      <a:srgbClr val="C0C0C0"/>
                    </a:outerShdw>
                  </a:effectLst>
                  <a:ea typeface="+mn-ea"/>
                </a:rPr>
                <a:t> </a:t>
              </a:r>
              <a:r>
                <a:rPr lang="it-IT" sz="1600" dirty="0" err="1">
                  <a:solidFill>
                    <a:srgbClr val="000066"/>
                  </a:solidFill>
                  <a:ea typeface="+mn-ea"/>
                </a:rPr>
                <a:t>Vacuum</a:t>
              </a:r>
              <a:r>
                <a:rPr lang="it-IT" sz="1600" dirty="0">
                  <a:solidFill>
                    <a:srgbClr val="000066"/>
                  </a:solidFill>
                  <a:ea typeface="+mn-ea"/>
                </a:rPr>
                <a:t> </a:t>
              </a:r>
              <a:r>
                <a:rPr lang="it-IT" sz="1600" dirty="0" err="1">
                  <a:solidFill>
                    <a:srgbClr val="000066"/>
                  </a:solidFill>
                  <a:ea typeface="+mn-ea"/>
                </a:rPr>
                <a:t>bagged</a:t>
              </a:r>
              <a:endParaRPr lang="it-IT" sz="1600" dirty="0">
                <a:solidFill>
                  <a:srgbClr val="000066"/>
                </a:solidFill>
                <a:ea typeface="+mn-ea"/>
              </a:endParaRPr>
            </a:p>
            <a:p>
              <a:pPr>
                <a:lnSpc>
                  <a:spcPct val="130000"/>
                </a:lnSpc>
                <a:spcBef>
                  <a:spcPct val="50000"/>
                </a:spcBef>
                <a:buClr>
                  <a:srgbClr val="FF0000"/>
                </a:buClr>
                <a:buSzPct val="80000"/>
                <a:buFont typeface="Wingdings" pitchFamily="2" charset="2"/>
                <a:buChar char="q"/>
                <a:defRPr/>
              </a:pPr>
              <a:r>
                <a:rPr lang="it-IT" sz="1600" dirty="0">
                  <a:solidFill>
                    <a:srgbClr val="000066"/>
                  </a:solidFill>
                  <a:effectLst>
                    <a:outerShdw blurRad="38100" dist="38100" dir="2700000" algn="tl">
                      <a:srgbClr val="C0C0C0"/>
                    </a:outerShdw>
                  </a:effectLst>
                  <a:ea typeface="+mn-ea"/>
                </a:rPr>
                <a:t> </a:t>
              </a:r>
              <a:r>
                <a:rPr lang="it-IT" sz="1600" dirty="0" err="1">
                  <a:solidFill>
                    <a:srgbClr val="000066"/>
                  </a:solidFill>
                  <a:ea typeface="+mn-ea"/>
                </a:rPr>
                <a:t>Frozen-microwave</a:t>
              </a:r>
              <a:endParaRPr lang="it-IT" sz="1600" dirty="0">
                <a:solidFill>
                  <a:srgbClr val="000066"/>
                </a:solidFill>
                <a:ea typeface="+mn-ea"/>
              </a:endParaRPr>
            </a:p>
          </p:txBody>
        </p:sp>
        <p:sp>
          <p:nvSpPr>
            <p:cNvPr id="6153" name="Text Box 40"/>
            <p:cNvSpPr txBox="1">
              <a:spLocks noChangeArrowheads="1"/>
            </p:cNvSpPr>
            <p:nvPr/>
          </p:nvSpPr>
          <p:spPr bwMode="auto">
            <a:xfrm>
              <a:off x="550" y="963"/>
              <a:ext cx="1996"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30000"/>
                </a:lnSpc>
                <a:spcBef>
                  <a:spcPct val="50000"/>
                </a:spcBef>
                <a:buFontTx/>
                <a:buNone/>
              </a:pPr>
              <a:r>
                <a:rPr lang="it-IT" altLang="en-US" sz="1600" dirty="0">
                  <a:solidFill>
                    <a:srgbClr val="000066"/>
                  </a:solidFill>
                </a:rPr>
                <a:t> Food </a:t>
              </a:r>
              <a:r>
                <a:rPr lang="it-IT" altLang="en-US" sz="1600" dirty="0" err="1">
                  <a:solidFill>
                    <a:srgbClr val="000066"/>
                  </a:solidFill>
                </a:rPr>
                <a:t>applications</a:t>
              </a:r>
              <a:r>
                <a:rPr lang="it-IT" altLang="en-US" sz="1600" dirty="0">
                  <a:solidFill>
                    <a:srgbClr val="000066"/>
                  </a:solidFill>
                </a:rPr>
                <a:t>:</a:t>
              </a:r>
            </a:p>
          </p:txBody>
        </p:sp>
      </p:grpSp>
      <p:sp>
        <p:nvSpPr>
          <p:cNvPr id="6148" name="Text Box 4"/>
          <p:cNvSpPr txBox="1">
            <a:spLocks noChangeArrowheads="1"/>
          </p:cNvSpPr>
          <p:nvPr/>
        </p:nvSpPr>
        <p:spPr bwMode="auto">
          <a:xfrm>
            <a:off x="4214813" y="3857625"/>
            <a:ext cx="4929187" cy="2789238"/>
          </a:xfrm>
          <a:prstGeom prst="rect">
            <a:avLst/>
          </a:prstGeom>
          <a:solidFill>
            <a:srgbClr val="FFFFFF"/>
          </a:solidFill>
          <a:ln w="38100" cap="sq">
            <a:solidFill>
              <a:srgbClr val="CC0000"/>
            </a:solidFill>
            <a:miter lim="800000"/>
            <a:headEnd/>
            <a:tailEnd/>
          </a:ln>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lnSpc>
                <a:spcPct val="140000"/>
              </a:lnSpc>
              <a:spcBef>
                <a:spcPct val="0"/>
              </a:spcBef>
              <a:buClr>
                <a:srgbClr val="CC0000"/>
              </a:buClr>
              <a:buSzPct val="120000"/>
              <a:buFontTx/>
              <a:buNone/>
            </a:pPr>
            <a:r>
              <a:rPr kumimoji="1" lang="en-US" altLang="en-US" sz="1800">
                <a:solidFill>
                  <a:srgbClr val="000066"/>
                </a:solidFill>
                <a:latin typeface="Garamond" charset="0"/>
              </a:rPr>
              <a:t> REQUIREMENTS</a:t>
            </a:r>
          </a:p>
          <a:p>
            <a:pPr eaLnBrk="1" hangingPunct="1">
              <a:lnSpc>
                <a:spcPct val="140000"/>
              </a:lnSpc>
              <a:spcBef>
                <a:spcPct val="0"/>
              </a:spcBef>
              <a:buClr>
                <a:srgbClr val="CC0000"/>
              </a:buClr>
              <a:buSzPct val="120000"/>
              <a:buFont typeface="Wingdings" charset="2"/>
              <a:buChar char="§"/>
            </a:pPr>
            <a:r>
              <a:rPr kumimoji="1" lang="en-US" altLang="en-US" sz="1800" u="sng">
                <a:solidFill>
                  <a:srgbClr val="FF0000"/>
                </a:solidFill>
                <a:latin typeface="Tahoma" charset="0"/>
              </a:rPr>
              <a:t>Barrier to gas and vapours</a:t>
            </a:r>
          </a:p>
          <a:p>
            <a:pPr eaLnBrk="1" hangingPunct="1">
              <a:lnSpc>
                <a:spcPct val="140000"/>
              </a:lnSpc>
              <a:spcBef>
                <a:spcPct val="0"/>
              </a:spcBef>
              <a:buClr>
                <a:srgbClr val="CC0000"/>
              </a:buClr>
              <a:buSzPct val="120000"/>
              <a:buFont typeface="Wingdings" charset="2"/>
              <a:buChar char="§"/>
            </a:pPr>
            <a:r>
              <a:rPr kumimoji="1" lang="en-US" altLang="en-US" sz="1800">
                <a:solidFill>
                  <a:srgbClr val="000099"/>
                </a:solidFill>
                <a:latin typeface="Tahoma" charset="0"/>
              </a:rPr>
              <a:t> Stiffness and other mechanical properties</a:t>
            </a:r>
          </a:p>
          <a:p>
            <a:pPr eaLnBrk="1" hangingPunct="1">
              <a:lnSpc>
                <a:spcPct val="140000"/>
              </a:lnSpc>
              <a:spcBef>
                <a:spcPct val="0"/>
              </a:spcBef>
              <a:buClr>
                <a:srgbClr val="CC0000"/>
              </a:buClr>
              <a:buSzPct val="120000"/>
              <a:buFont typeface="Wingdings" charset="2"/>
              <a:buChar char="§"/>
            </a:pPr>
            <a:r>
              <a:rPr kumimoji="1" lang="en-US" altLang="en-US" sz="1800">
                <a:solidFill>
                  <a:srgbClr val="000099"/>
                </a:solidFill>
                <a:latin typeface="Tahoma" charset="0"/>
              </a:rPr>
              <a:t>Optical properties (transparency, colour)</a:t>
            </a:r>
          </a:p>
          <a:p>
            <a:pPr eaLnBrk="1" hangingPunct="1">
              <a:lnSpc>
                <a:spcPct val="140000"/>
              </a:lnSpc>
              <a:spcBef>
                <a:spcPct val="0"/>
              </a:spcBef>
              <a:buClr>
                <a:srgbClr val="CC0000"/>
              </a:buClr>
              <a:buSzPct val="120000"/>
              <a:buFont typeface="Wingdings" charset="2"/>
              <a:buChar char="§"/>
            </a:pPr>
            <a:r>
              <a:rPr kumimoji="1" lang="en-US" altLang="en-US" sz="1800">
                <a:solidFill>
                  <a:srgbClr val="000099"/>
                </a:solidFill>
                <a:latin typeface="Tahoma" charset="0"/>
              </a:rPr>
              <a:t> Dimensional uniformity</a:t>
            </a:r>
          </a:p>
          <a:p>
            <a:pPr eaLnBrk="1" hangingPunct="1">
              <a:lnSpc>
                <a:spcPct val="140000"/>
              </a:lnSpc>
              <a:spcBef>
                <a:spcPct val="0"/>
              </a:spcBef>
              <a:buClr>
                <a:srgbClr val="CC0000"/>
              </a:buClr>
              <a:buSzPct val="120000"/>
              <a:buFont typeface="Wingdings" charset="2"/>
              <a:buChar char="§"/>
            </a:pPr>
            <a:r>
              <a:rPr kumimoji="1" lang="en-US" altLang="en-US" sz="1800">
                <a:solidFill>
                  <a:srgbClr val="000099"/>
                </a:solidFill>
                <a:latin typeface="Tahoma" charset="0"/>
              </a:rPr>
              <a:t> Weldability</a:t>
            </a:r>
          </a:p>
          <a:p>
            <a:pPr eaLnBrk="1" hangingPunct="1">
              <a:lnSpc>
                <a:spcPct val="140000"/>
              </a:lnSpc>
              <a:spcBef>
                <a:spcPct val="0"/>
              </a:spcBef>
              <a:buClr>
                <a:srgbClr val="CC0000"/>
              </a:buClr>
              <a:buSzPct val="120000"/>
              <a:buFont typeface="Wingdings" charset="2"/>
              <a:buChar char="§"/>
            </a:pPr>
            <a:r>
              <a:rPr kumimoji="1" lang="en-US" altLang="en-US" sz="1800">
                <a:solidFill>
                  <a:srgbClr val="000099"/>
                </a:solidFill>
                <a:latin typeface="Tahoma" charset="0"/>
              </a:rPr>
              <a:t>Printability</a:t>
            </a:r>
            <a:endParaRPr kumimoji="1" lang="it-IT" altLang="en-US" sz="1800">
              <a:solidFill>
                <a:srgbClr val="000099"/>
              </a:solidFill>
              <a:latin typeface="Tahoma" charset="0"/>
            </a:endParaRPr>
          </a:p>
        </p:txBody>
      </p:sp>
      <p:pic>
        <p:nvPicPr>
          <p:cNvPr id="6149" name="Immagine 19" descr="Tipologie Imballagg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87738"/>
            <a:ext cx="4214813"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31"/>
          <p:cNvSpPr txBox="1">
            <a:spLocks noChangeArrowheads="1"/>
          </p:cNvSpPr>
          <p:nvPr/>
        </p:nvSpPr>
        <p:spPr bwMode="auto">
          <a:xfrm>
            <a:off x="3995738" y="2708275"/>
            <a:ext cx="14732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10000"/>
              </a:lnSpc>
              <a:spcBef>
                <a:spcPct val="0"/>
              </a:spcBef>
              <a:buFontTx/>
              <a:buNone/>
            </a:pPr>
            <a:r>
              <a:rPr lang="it-IT" altLang="en-US" sz="1400">
                <a:solidFill>
                  <a:srgbClr val="000066"/>
                </a:solidFill>
              </a:rPr>
              <a:t>COSMETICS AND DRUGS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179388" y="1125538"/>
            <a:ext cx="8713787" cy="2663825"/>
          </a:xfrm>
        </p:spPr>
        <p:txBody>
          <a:bodyPr/>
          <a:lstStyle/>
          <a:p>
            <a:pPr marL="0" indent="0" eaLnBrk="1" hangingPunct="1">
              <a:lnSpc>
                <a:spcPct val="90000"/>
              </a:lnSpc>
            </a:pPr>
            <a:r>
              <a:rPr lang="en-US" altLang="en-US" sz="2000">
                <a:ea typeface="MS PGothic" charset="-128"/>
              </a:rPr>
              <a:t>NanoSeal barrier coatings developed by NanoPack Inc. are aqueous dispersions of vermiculite platelets in PVOH (Polyvinyl Alcohol) applied to food packaging. The platelets are 1-3nm (nanometers) thick and 10-30µm wide, with average aspect ratio of approx. 10,000:1. These platelets are dispersed in PVOH  and aligned in the plane of the coating as a consequence of the shear forces when deposited on a film substrate such as </a:t>
            </a:r>
            <a:r>
              <a:rPr lang="en-US" altLang="en-US" sz="2000">
                <a:ea typeface="MS PGothic" charset="-128"/>
                <a:hlinkClick r:id="rId2" action="ppaction://hlinkfile"/>
              </a:rPr>
              <a:t>PET</a:t>
            </a:r>
            <a:r>
              <a:rPr lang="en-US" altLang="en-US" sz="2000">
                <a:ea typeface="MS PGothic" charset="-128"/>
              </a:rPr>
              <a:t>, biaxially oriented </a:t>
            </a:r>
            <a:r>
              <a:rPr lang="en-US" altLang="en-US" sz="2000">
                <a:ea typeface="MS PGothic" charset="-128"/>
                <a:hlinkClick r:id="rId3" action="ppaction://hlinkfile"/>
              </a:rPr>
              <a:t>polypropylene</a:t>
            </a:r>
            <a:r>
              <a:rPr lang="en-US" altLang="en-US" sz="2000">
                <a:ea typeface="MS PGothic" charset="-128"/>
              </a:rPr>
              <a:t> (</a:t>
            </a:r>
            <a:r>
              <a:rPr lang="en-US" altLang="en-US" sz="2000">
                <a:ea typeface="MS PGothic" charset="-128"/>
                <a:hlinkClick r:id="rId4" action="ppaction://hlinkfile"/>
              </a:rPr>
              <a:t>BOPP</a:t>
            </a:r>
            <a:r>
              <a:rPr lang="en-US" altLang="en-US" sz="2000">
                <a:ea typeface="MS PGothic" charset="-128"/>
              </a:rPr>
              <a:t>), biaxially oriented nylon, or PLA. </a:t>
            </a:r>
            <a:endParaRPr lang="it-IT" altLang="en-US" sz="2000" i="1">
              <a:ea typeface="MS PGothic" charset="-128"/>
            </a:endParaRPr>
          </a:p>
          <a:p>
            <a:pPr marL="0" indent="0" eaLnBrk="1" hangingPunct="1">
              <a:lnSpc>
                <a:spcPct val="90000"/>
              </a:lnSpc>
            </a:pPr>
            <a:r>
              <a:rPr lang="en-US" altLang="en-US" sz="2000">
                <a:ea typeface="MS PGothic" charset="-128"/>
              </a:rPr>
              <a:t>NanoSeal coatings are produced as a two component system lightly mixed just prior to application. The parts consist of a carrier resin-additive masterbatch, and water slurry of vermiculite platelets</a:t>
            </a:r>
            <a:endParaRPr lang="it-IT" altLang="en-US" sz="2000">
              <a:ea typeface="MS PGothic" charset="-128"/>
            </a:endParaRPr>
          </a:p>
        </p:txBody>
      </p:sp>
      <p:sp>
        <p:nvSpPr>
          <p:cNvPr id="44035" name="Rectangle 3"/>
          <p:cNvSpPr>
            <a:spLocks noGrp="1" noChangeArrowheads="1"/>
          </p:cNvSpPr>
          <p:nvPr>
            <p:ph type="title"/>
          </p:nvPr>
        </p:nvSpPr>
        <p:spPr/>
        <p:txBody>
          <a:bodyPr/>
          <a:lstStyle/>
          <a:p>
            <a:pPr eaLnBrk="1" hangingPunct="1"/>
            <a:r>
              <a:rPr lang="it-IT" altLang="en-US">
                <a:ea typeface="MS PGothic" charset="-128"/>
              </a:rPr>
              <a:t>effect of environmental conditions and nanofillers</a:t>
            </a:r>
          </a:p>
        </p:txBody>
      </p:sp>
      <p:pic>
        <p:nvPicPr>
          <p:cNvPr id="44036" name="Picture 9" descr="NanoSeal barrier coa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063" y="4643438"/>
            <a:ext cx="42259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Immagine 15" descr="Oxygen-transmission-rates-nnocomposito-pvoh-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4313" y="4365625"/>
            <a:ext cx="48387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shelfplus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619283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body" idx="1"/>
          </p:nvPr>
        </p:nvSpPr>
        <p:spPr>
          <a:xfrm>
            <a:off x="179388" y="765175"/>
            <a:ext cx="8642350" cy="5516563"/>
          </a:xfrm>
        </p:spPr>
        <p:txBody>
          <a:bodyPr/>
          <a:lstStyle/>
          <a:p>
            <a:pPr eaLnBrk="1" hangingPunct="1"/>
            <a:endParaRPr lang="it-IT" altLang="en-US">
              <a:ea typeface="MS PGothic" charset="-128"/>
            </a:endParaRPr>
          </a:p>
          <a:p>
            <a:pPr eaLnBrk="1" hangingPunct="1"/>
            <a:endParaRPr lang="it-IT" altLang="en-US">
              <a:ea typeface="MS PGothic" charset="-128"/>
            </a:endParaRPr>
          </a:p>
          <a:p>
            <a:pPr eaLnBrk="1" hangingPunct="1">
              <a:buFontTx/>
              <a:buNone/>
            </a:pPr>
            <a:endParaRPr lang="it-IT" altLang="en-US">
              <a:ea typeface="MS PGothic" charset="-128"/>
            </a:endParaRPr>
          </a:p>
          <a:p>
            <a:pPr lvl="1" eaLnBrk="1" hangingPunct="1"/>
            <a:endParaRPr lang="it-IT" altLang="en-US">
              <a:ea typeface="MS PGothic" charset="-128"/>
            </a:endParaRPr>
          </a:p>
        </p:txBody>
      </p:sp>
      <p:sp>
        <p:nvSpPr>
          <p:cNvPr id="45060" name="Rectangle 4"/>
          <p:cNvSpPr>
            <a:spLocks noGrp="1" noChangeArrowheads="1"/>
          </p:cNvSpPr>
          <p:nvPr>
            <p:ph type="title"/>
          </p:nvPr>
        </p:nvSpPr>
        <p:spPr>
          <a:xfrm>
            <a:off x="457200" y="115888"/>
            <a:ext cx="8229600" cy="561975"/>
          </a:xfrm>
          <a:solidFill>
            <a:schemeClr val="bg1"/>
          </a:solidFill>
        </p:spPr>
        <p:txBody>
          <a:bodyPr/>
          <a:lstStyle/>
          <a:p>
            <a:pPr eaLnBrk="1" hangingPunct="1"/>
            <a:r>
              <a:rPr lang="it-IT" altLang="en-US">
                <a:ea typeface="MS PGothic" charset="-128"/>
              </a:rPr>
              <a:t>Multilayer packaging and R.H. effects</a:t>
            </a:r>
          </a:p>
        </p:txBody>
      </p:sp>
      <p:sp>
        <p:nvSpPr>
          <p:cNvPr id="45061" name="Text Box 5"/>
          <p:cNvSpPr txBox="1">
            <a:spLocks noChangeArrowheads="1"/>
          </p:cNvSpPr>
          <p:nvPr/>
        </p:nvSpPr>
        <p:spPr bwMode="auto">
          <a:xfrm>
            <a:off x="250825" y="5118100"/>
            <a:ext cx="871378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pPr>
            <a:r>
              <a:rPr lang="en-GB" altLang="en-US" sz="1800"/>
              <a:t>An EVOH layer is introduced to increase the barrier to oxygen (the high polarity of OH groups makes EVOH not affine to non-polar molecules).</a:t>
            </a:r>
          </a:p>
          <a:p>
            <a:pPr eaLnBrk="1" hangingPunct="1">
              <a:spcBef>
                <a:spcPct val="0"/>
              </a:spcBef>
            </a:pPr>
            <a:r>
              <a:rPr lang="en-GB" altLang="en-US" sz="1800"/>
              <a:t>However EVOH is affine to water and absorb it during vapour </a:t>
            </a:r>
            <a:r>
              <a:rPr lang="en-US" altLang="en-US" sz="1800"/>
              <a:t>pasteurization</a:t>
            </a:r>
            <a:r>
              <a:rPr lang="en-GB" altLang="en-US" sz="1800"/>
              <a:t>, dramatically re</a:t>
            </a:r>
            <a:r>
              <a:rPr lang="it-IT" altLang="en-US" sz="1800"/>
              <a:t>ducing its barrier properties. </a:t>
            </a:r>
          </a:p>
          <a:p>
            <a:pPr eaLnBrk="1" hangingPunct="1">
              <a:spcBef>
                <a:spcPct val="0"/>
              </a:spcBef>
            </a:pPr>
            <a:r>
              <a:rPr lang="it-IT" altLang="en-US" sz="1800"/>
              <a:t>The reduction during time of the content of H</a:t>
            </a:r>
            <a:r>
              <a:rPr lang="it-IT" altLang="en-US" sz="1800" baseline="-25000"/>
              <a:t>2</a:t>
            </a:r>
            <a:r>
              <a:rPr lang="it-IT" altLang="en-US" sz="1800"/>
              <a:t>O decreases the permeability of the packaging to O</a:t>
            </a:r>
            <a:r>
              <a:rPr lang="it-IT" altLang="en-US" sz="1800" baseline="-25000"/>
              <a:t>2</a:t>
            </a:r>
          </a:p>
        </p:txBody>
      </p:sp>
      <p:sp>
        <p:nvSpPr>
          <p:cNvPr id="45062" name="Freeform 6"/>
          <p:cNvSpPr>
            <a:spLocks/>
          </p:cNvSpPr>
          <p:nvPr/>
        </p:nvSpPr>
        <p:spPr bwMode="auto">
          <a:xfrm>
            <a:off x="900113" y="3789363"/>
            <a:ext cx="3167062" cy="431800"/>
          </a:xfrm>
          <a:custGeom>
            <a:avLst/>
            <a:gdLst>
              <a:gd name="T0" fmla="*/ 2147483646 w 1995"/>
              <a:gd name="T1" fmla="*/ 2147483646 h 272"/>
              <a:gd name="T2" fmla="*/ 2147483646 w 1995"/>
              <a:gd name="T3" fmla="*/ 0 h 272"/>
              <a:gd name="T4" fmla="*/ 2147483646 w 1995"/>
              <a:gd name="T5" fmla="*/ 2147483646 h 272"/>
              <a:gd name="T6" fmla="*/ 2147483646 w 1995"/>
              <a:gd name="T7" fmla="*/ 2147483646 h 272"/>
              <a:gd name="T8" fmla="*/ 2147483646 w 1995"/>
              <a:gd name="T9" fmla="*/ 2147483646 h 272"/>
              <a:gd name="T10" fmla="*/ 2147483646 w 1995"/>
              <a:gd name="T11" fmla="*/ 2147483646 h 272"/>
              <a:gd name="T12" fmla="*/ 2147483646 w 1995"/>
              <a:gd name="T13" fmla="*/ 2147483646 h 272"/>
              <a:gd name="T14" fmla="*/ 0 w 1995"/>
              <a:gd name="T15" fmla="*/ 2147483646 h 272"/>
              <a:gd name="T16" fmla="*/ 2147483646 w 1995"/>
              <a:gd name="T17" fmla="*/ 2147483646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5"/>
              <a:gd name="T28" fmla="*/ 0 h 272"/>
              <a:gd name="T29" fmla="*/ 1995 w 1995"/>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5" h="272">
                <a:moveTo>
                  <a:pt x="45" y="181"/>
                </a:moveTo>
                <a:lnTo>
                  <a:pt x="1497" y="0"/>
                </a:lnTo>
                <a:lnTo>
                  <a:pt x="1814" y="45"/>
                </a:lnTo>
                <a:lnTo>
                  <a:pt x="1995" y="91"/>
                </a:lnTo>
                <a:lnTo>
                  <a:pt x="1542" y="181"/>
                </a:lnTo>
                <a:lnTo>
                  <a:pt x="816" y="227"/>
                </a:lnTo>
                <a:lnTo>
                  <a:pt x="272" y="272"/>
                </a:lnTo>
                <a:lnTo>
                  <a:pt x="0" y="227"/>
                </a:lnTo>
                <a:lnTo>
                  <a:pt x="45" y="18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endParaRPr lang="en-GB"/>
          </a:p>
        </p:txBody>
      </p:sp>
      <p:sp>
        <p:nvSpPr>
          <p:cNvPr id="45063" name="Rectangle 9"/>
          <p:cNvSpPr>
            <a:spLocks noChangeArrowheads="1"/>
          </p:cNvSpPr>
          <p:nvPr/>
        </p:nvSpPr>
        <p:spPr bwMode="auto">
          <a:xfrm>
            <a:off x="2916238" y="2133600"/>
            <a:ext cx="2663825"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45064" name="Text Box 10"/>
          <p:cNvSpPr txBox="1">
            <a:spLocks noChangeArrowheads="1"/>
          </p:cNvSpPr>
          <p:nvPr/>
        </p:nvSpPr>
        <p:spPr bwMode="auto">
          <a:xfrm>
            <a:off x="1187450" y="1052513"/>
            <a:ext cx="2781300" cy="37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High content of H</a:t>
            </a:r>
            <a:r>
              <a:rPr lang="it-IT" altLang="en-US" sz="1800" baseline="-25000"/>
              <a:t>2</a:t>
            </a:r>
            <a:r>
              <a:rPr lang="it-IT" altLang="en-US" sz="1800"/>
              <a:t>O (RH)</a:t>
            </a:r>
          </a:p>
        </p:txBody>
      </p:sp>
      <p:sp>
        <p:nvSpPr>
          <p:cNvPr id="45065" name="Line 11"/>
          <p:cNvSpPr>
            <a:spLocks noChangeShapeType="1"/>
          </p:cNvSpPr>
          <p:nvPr/>
        </p:nvSpPr>
        <p:spPr bwMode="auto">
          <a:xfrm flipH="1">
            <a:off x="1763713" y="1412875"/>
            <a:ext cx="360362"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45066" name="Text Box 12"/>
          <p:cNvSpPr txBox="1">
            <a:spLocks noChangeArrowheads="1"/>
          </p:cNvSpPr>
          <p:nvPr/>
        </p:nvSpPr>
        <p:spPr bwMode="auto">
          <a:xfrm>
            <a:off x="900113" y="3773488"/>
            <a:ext cx="2855912" cy="37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low content of H</a:t>
            </a:r>
            <a:r>
              <a:rPr lang="it-IT" altLang="en-US" sz="1800" baseline="-25000"/>
              <a:t>2</a:t>
            </a:r>
            <a:r>
              <a:rPr lang="it-IT" altLang="en-US" sz="1800"/>
              <a:t>O (%RH)</a:t>
            </a:r>
          </a:p>
        </p:txBody>
      </p:sp>
      <p:sp>
        <p:nvSpPr>
          <p:cNvPr id="45067" name="Line 13"/>
          <p:cNvSpPr>
            <a:spLocks noChangeShapeType="1"/>
          </p:cNvSpPr>
          <p:nvPr/>
        </p:nvSpPr>
        <p:spPr bwMode="auto">
          <a:xfrm flipV="1">
            <a:off x="3779838" y="4005263"/>
            <a:ext cx="863600"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it-IT" altLang="en-US">
                <a:ea typeface="MS PGothic" charset="-128"/>
              </a:rPr>
              <a:t>Packaging: technological issues</a:t>
            </a:r>
          </a:p>
        </p:txBody>
      </p:sp>
      <p:sp>
        <p:nvSpPr>
          <p:cNvPr id="46083" name="Rectangle 3"/>
          <p:cNvSpPr>
            <a:spLocks noGrp="1" noChangeArrowheads="1"/>
          </p:cNvSpPr>
          <p:nvPr>
            <p:ph type="body" idx="1"/>
          </p:nvPr>
        </p:nvSpPr>
        <p:spPr>
          <a:xfrm>
            <a:off x="395288" y="908050"/>
            <a:ext cx="8604250" cy="5949950"/>
          </a:xfrm>
        </p:spPr>
        <p:txBody>
          <a:bodyPr/>
          <a:lstStyle/>
          <a:p>
            <a:pPr eaLnBrk="1" hangingPunct="1">
              <a:lnSpc>
                <a:spcPct val="90000"/>
              </a:lnSpc>
            </a:pPr>
            <a:endParaRPr lang="it-IT" altLang="en-US" sz="2000" i="1">
              <a:latin typeface="Times New Roman" charset="0"/>
              <a:ea typeface="MS PGothic" charset="-128"/>
            </a:endParaRPr>
          </a:p>
          <a:p>
            <a:pPr eaLnBrk="1" hangingPunct="1"/>
            <a:r>
              <a:rPr lang="en-GB" altLang="en-US" i="1">
                <a:latin typeface="Times New Roman" charset="0"/>
                <a:ea typeface="MS PGothic" charset="-128"/>
              </a:rPr>
              <a:t>Residual Solvents</a:t>
            </a:r>
            <a:r>
              <a:rPr lang="en-GB" altLang="en-US">
                <a:latin typeface="Times New Roman" charset="0"/>
                <a:ea typeface="MS PGothic" charset="-128"/>
              </a:rPr>
              <a:t>: they can remain in the polymer as a consequence of the fabrication process or of ink printing or of adhesives used in laminated packaging. They act as plasticizers, leading to a permeability increase.</a:t>
            </a:r>
          </a:p>
          <a:p>
            <a:pPr eaLnBrk="1" hangingPunct="1"/>
            <a:r>
              <a:rPr lang="en-GB" altLang="en-US" sz="2400" i="1">
                <a:latin typeface="Times New Roman" charset="0"/>
                <a:ea typeface="MS PGothic" charset="-128"/>
              </a:rPr>
              <a:t>Plasticizers (i.e. phtalates in PVC or H</a:t>
            </a:r>
            <a:r>
              <a:rPr lang="en-GB" altLang="en-US" sz="2400" i="1" baseline="-25000">
                <a:latin typeface="Times New Roman" charset="0"/>
                <a:ea typeface="MS PGothic" charset="-128"/>
              </a:rPr>
              <a:t>2</a:t>
            </a:r>
            <a:r>
              <a:rPr lang="en-GB" altLang="en-US" sz="2400" i="1">
                <a:latin typeface="Times New Roman" charset="0"/>
                <a:ea typeface="MS PGothic" charset="-128"/>
              </a:rPr>
              <a:t>0 in polyamides). </a:t>
            </a:r>
            <a:r>
              <a:rPr lang="en-GB" altLang="en-US" sz="2400">
                <a:latin typeface="Times New Roman" charset="0"/>
                <a:ea typeface="MS PGothic" charset="-128"/>
              </a:rPr>
              <a:t>Similar effect than solvents described above</a:t>
            </a:r>
            <a:endParaRPr lang="en-GB" altLang="en-US">
              <a:latin typeface="Times New Roman" charset="0"/>
              <a:ea typeface="MS PGothic" charset="-128"/>
            </a:endParaRPr>
          </a:p>
          <a:p>
            <a:pPr eaLnBrk="1" hangingPunct="1"/>
            <a:r>
              <a:rPr lang="en-GB" altLang="en-US" i="1">
                <a:latin typeface="Times New Roman" charset="0"/>
                <a:ea typeface="MS PGothic" charset="-128"/>
              </a:rPr>
              <a:t>Orientation (mono or bi-oriented films)</a:t>
            </a:r>
            <a:r>
              <a:rPr lang="en-GB" altLang="en-US">
                <a:latin typeface="Times New Roman" charset="0"/>
                <a:ea typeface="MS PGothic" charset="-128"/>
              </a:rPr>
              <a:t>: </a:t>
            </a:r>
            <a:r>
              <a:rPr lang="en-US" altLang="en-US">
                <a:latin typeface="Times New Roman" charset="0"/>
                <a:ea typeface="MS PGothic" charset="-128"/>
              </a:rPr>
              <a:t>If the polymer is semicrystalline in nature, the effect of orientation of lamellar crystals on permeability is remarkable. The higher the orientation, the lower the permeability (eg. the bi-oriented PP or BOPP)</a:t>
            </a:r>
            <a:r>
              <a:rPr lang="en-GB" altLang="en-US">
                <a:latin typeface="Times New Roman" charset="0"/>
                <a:ea typeface="MS PGothic" charset="-128"/>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323850" y="908050"/>
            <a:ext cx="8604250" cy="5689600"/>
          </a:xfrm>
        </p:spPr>
        <p:txBody>
          <a:bodyPr/>
          <a:lstStyle/>
          <a:p>
            <a:pPr algn="just" eaLnBrk="1" hangingPunct="1"/>
            <a:endParaRPr lang="it-IT" altLang="en-US">
              <a:latin typeface="Times New Roman" charset="0"/>
              <a:ea typeface="MS PGothic" charset="-128"/>
            </a:endParaRPr>
          </a:p>
          <a:p>
            <a:pPr algn="just" eaLnBrk="1" hangingPunct="1"/>
            <a:r>
              <a:rPr lang="it-IT" altLang="en-US" i="1">
                <a:latin typeface="Times New Roman" charset="0"/>
                <a:ea typeface="MS PGothic" charset="-128"/>
              </a:rPr>
              <a:t>Polymer blends and copolymerization: </a:t>
            </a:r>
            <a:r>
              <a:rPr lang="en-US" altLang="en-US">
                <a:latin typeface="Times New Roman" charset="0"/>
                <a:ea typeface="MS PGothic" charset="-128"/>
              </a:rPr>
              <a:t>many of the structures used for flexible packaging are not obtained by a single type of polymer but derive from the polymerization of more monomers (copolymers) or from the mixture of different resins (blends). The PP used in BOPP films, contains comonomers to improve the process of tentering (biaxial drawing)</a:t>
            </a:r>
            <a:r>
              <a:rPr lang="it-IT" altLang="en-US">
                <a:latin typeface="Times New Roman" charset="0"/>
                <a:ea typeface="MS PGothic" charset="-128"/>
              </a:rPr>
              <a:t>.</a:t>
            </a:r>
            <a:endParaRPr lang="it-IT" altLang="en-US" i="1">
              <a:latin typeface="Times New Roman" charset="0"/>
              <a:ea typeface="MS PGothic" charset="-128"/>
            </a:endParaRPr>
          </a:p>
          <a:p>
            <a:pPr algn="just" eaLnBrk="1" hangingPunct="1"/>
            <a:r>
              <a:rPr lang="it-IT" altLang="en-US" i="1">
                <a:latin typeface="Times New Roman" charset="0"/>
                <a:ea typeface="MS PGothic" charset="-128"/>
              </a:rPr>
              <a:t>Composite and multilayer structures</a:t>
            </a:r>
            <a:r>
              <a:rPr lang="it-IT" altLang="en-US">
                <a:latin typeface="Times New Roman" charset="0"/>
                <a:ea typeface="MS PGothic" charset="-128"/>
              </a:rPr>
              <a:t>: </a:t>
            </a:r>
            <a:r>
              <a:rPr lang="en-US" altLang="en-US">
                <a:latin typeface="Times New Roman" charset="0"/>
                <a:ea typeface="MS PGothic" charset="-128"/>
              </a:rPr>
              <a:t>Almost all packaging is obtained by coupling (eg by coextrusion or lamination) different plastic materials (multi-layer, composite structures). In some cases, film metallization of by evaporation or sputtering (Aluminum), more rarely plasma treatments, is adopted.</a:t>
            </a:r>
          </a:p>
          <a:p>
            <a:pPr algn="just" eaLnBrk="1" hangingPunct="1"/>
            <a:r>
              <a:rPr lang="it-IT" altLang="en-US" i="1">
                <a:latin typeface="Times New Roman" charset="0"/>
                <a:ea typeface="MS PGothic" charset="-128"/>
              </a:rPr>
              <a:t>Surface modification: </a:t>
            </a:r>
            <a:r>
              <a:rPr lang="en-US" altLang="en-US">
                <a:latin typeface="Times New Roman" charset="0"/>
                <a:ea typeface="MS PGothic" charset="-128"/>
              </a:rPr>
              <a:t>food packaging are often modified at the surface to favor the printability and / or adhesion with other films (lamination made by the "converter") using "lacquers” (lacche) or corona treatment</a:t>
            </a:r>
            <a:endParaRPr lang="it-IT" altLang="en-US">
              <a:latin typeface="Times New Roman" charset="0"/>
              <a:ea typeface="MS PGothic" charset="-128"/>
            </a:endParaRPr>
          </a:p>
        </p:txBody>
      </p:sp>
      <p:sp>
        <p:nvSpPr>
          <p:cNvPr id="47107" name="Rectangle 2"/>
          <p:cNvSpPr>
            <a:spLocks noGrp="1" noChangeArrowheads="1"/>
          </p:cNvSpPr>
          <p:nvPr>
            <p:ph type="title"/>
          </p:nvPr>
        </p:nvSpPr>
        <p:spPr/>
        <p:txBody>
          <a:bodyPr/>
          <a:lstStyle/>
          <a:p>
            <a:pPr eaLnBrk="1" hangingPunct="1"/>
            <a:r>
              <a:rPr lang="it-IT" altLang="en-US">
                <a:ea typeface="MS PGothic" charset="-128"/>
              </a:rPr>
              <a:t>Packaging: technological issues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Risultati immagini per Oxaq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188" y="0"/>
            <a:ext cx="34528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CasellaDiTesto 9"/>
          <p:cNvSpPr txBox="1">
            <a:spLocks noChangeArrowheads="1"/>
          </p:cNvSpPr>
          <p:nvPr/>
        </p:nvSpPr>
        <p:spPr bwMode="auto">
          <a:xfrm>
            <a:off x="395288" y="981075"/>
            <a:ext cx="50450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800"/>
              <a:t>Lacquers and metallization are used to improve</a:t>
            </a:r>
          </a:p>
          <a:p>
            <a:pPr eaLnBrk="1" hangingPunct="1">
              <a:spcBef>
                <a:spcPct val="0"/>
              </a:spcBef>
              <a:buFontTx/>
              <a:buNone/>
            </a:pPr>
            <a:r>
              <a:rPr lang="en-US" altLang="en-US" sz="1800"/>
              <a:t>barrier properties  to oxygen and water vapor of</a:t>
            </a:r>
          </a:p>
          <a:p>
            <a:pPr eaLnBrk="1" hangingPunct="1">
              <a:spcBef>
                <a:spcPct val="0"/>
              </a:spcBef>
              <a:buFontTx/>
              <a:buNone/>
            </a:pPr>
            <a:r>
              <a:rPr lang="en-US" altLang="en-US" sz="1800"/>
              <a:t>Polylactic acid (PLA)</a:t>
            </a:r>
          </a:p>
        </p:txBody>
      </p:sp>
      <p:grpSp>
        <p:nvGrpSpPr>
          <p:cNvPr id="48132" name="Gruppo 14"/>
          <p:cNvGrpSpPr>
            <a:grpSpLocks/>
          </p:cNvGrpSpPr>
          <p:nvPr/>
        </p:nvGrpSpPr>
        <p:grpSpPr bwMode="auto">
          <a:xfrm>
            <a:off x="120650" y="1916113"/>
            <a:ext cx="6796088" cy="4826000"/>
            <a:chOff x="120278" y="1916832"/>
            <a:chExt cx="6796776" cy="4824536"/>
          </a:xfrm>
        </p:grpSpPr>
        <p:pic>
          <p:nvPicPr>
            <p:cNvPr id="48134" name="Immagine 8" descr="Nuovo documento 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01735" y="982641"/>
              <a:ext cx="4581128" cy="644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CasellaDiTesto 10"/>
            <p:cNvSpPr txBox="1">
              <a:spLocks noChangeArrowheads="1"/>
            </p:cNvSpPr>
            <p:nvPr/>
          </p:nvSpPr>
          <p:spPr bwMode="auto">
            <a:xfrm rot="-5400000">
              <a:off x="-1146250" y="3903440"/>
              <a:ext cx="3456385"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800"/>
                <a:t>Oxygen barrier increases</a:t>
              </a:r>
            </a:p>
            <a:p>
              <a:pPr algn="ctr" eaLnBrk="1" hangingPunct="1">
                <a:spcBef>
                  <a:spcPct val="0"/>
                </a:spcBef>
                <a:buFontTx/>
                <a:buNone/>
              </a:pPr>
              <a:r>
                <a:rPr lang="en-US" altLang="en-US" sz="1800"/>
                <a:t>(cm</a:t>
              </a:r>
              <a:r>
                <a:rPr lang="en-US" altLang="en-US" sz="1800" baseline="30000"/>
                <a:t>3</a:t>
              </a:r>
              <a:r>
                <a:rPr lang="en-US" altLang="en-US" sz="1800"/>
                <a:t>/m</a:t>
              </a:r>
              <a:r>
                <a:rPr lang="en-US" altLang="en-US" sz="1800" baseline="30000"/>
                <a:t>2</a:t>
              </a:r>
              <a:r>
                <a:rPr lang="en-US" altLang="en-US" sz="1800"/>
                <a:t>/day/bar 23 </a:t>
              </a:r>
              <a:r>
                <a:rPr lang="en-US" altLang="en-US" sz="1800" baseline="30000"/>
                <a:t>o</a:t>
              </a:r>
              <a:r>
                <a:rPr lang="en-US" altLang="en-US" sz="1800"/>
                <a:t>C 0% RH)</a:t>
              </a:r>
            </a:p>
            <a:p>
              <a:pPr eaLnBrk="1" hangingPunct="1">
                <a:spcBef>
                  <a:spcPct val="0"/>
                </a:spcBef>
                <a:buFontTx/>
                <a:buNone/>
              </a:pPr>
              <a:endParaRPr lang="en-US" altLang="en-US" sz="1800"/>
            </a:p>
          </p:txBody>
        </p:sp>
        <p:sp>
          <p:nvSpPr>
            <p:cNvPr id="48136" name="CasellaDiTesto 11"/>
            <p:cNvSpPr txBox="1">
              <a:spLocks noChangeArrowheads="1"/>
            </p:cNvSpPr>
            <p:nvPr/>
          </p:nvSpPr>
          <p:spPr bwMode="auto">
            <a:xfrm>
              <a:off x="2555776" y="6095037"/>
              <a:ext cx="3244799"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800"/>
                <a:t>H</a:t>
              </a:r>
              <a:r>
                <a:rPr lang="en-US" altLang="en-US" sz="1800" baseline="-25000"/>
                <a:t>2</a:t>
              </a:r>
              <a:r>
                <a:rPr lang="en-US" altLang="en-US" sz="1800"/>
                <a:t>O barrier increases</a:t>
              </a:r>
            </a:p>
            <a:p>
              <a:pPr eaLnBrk="1" hangingPunct="1">
                <a:spcBef>
                  <a:spcPct val="0"/>
                </a:spcBef>
                <a:buFontTx/>
                <a:buNone/>
              </a:pPr>
              <a:r>
                <a:rPr lang="en-US" altLang="en-US" sz="1800"/>
                <a:t>(g/m</a:t>
              </a:r>
              <a:r>
                <a:rPr lang="en-US" altLang="en-US" sz="1800" baseline="30000"/>
                <a:t>2</a:t>
              </a:r>
              <a:r>
                <a:rPr lang="en-US" altLang="en-US" sz="1800"/>
                <a:t>/day/ 38</a:t>
              </a:r>
              <a:r>
                <a:rPr lang="en-US" altLang="en-US" sz="1800" baseline="30000"/>
                <a:t> o</a:t>
              </a:r>
              <a:r>
                <a:rPr lang="en-US" altLang="en-US" sz="1800"/>
                <a:t>C 0% 90% RH)</a:t>
              </a:r>
            </a:p>
          </p:txBody>
        </p:sp>
        <p:sp>
          <p:nvSpPr>
            <p:cNvPr id="48137" name="CasellaDiTesto 12"/>
            <p:cNvSpPr txBox="1">
              <a:spLocks noChangeArrowheads="1"/>
            </p:cNvSpPr>
            <p:nvPr/>
          </p:nvSpPr>
          <p:spPr bwMode="auto">
            <a:xfrm>
              <a:off x="3419872" y="5301208"/>
              <a:ext cx="20162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800"/>
                <a:t>PLA propylester</a:t>
              </a:r>
            </a:p>
          </p:txBody>
        </p:sp>
        <p:sp>
          <p:nvSpPr>
            <p:cNvPr id="48138" name="Rettangolo 13"/>
            <p:cNvSpPr>
              <a:spLocks noChangeArrowheads="1"/>
            </p:cNvSpPr>
            <p:nvPr/>
          </p:nvSpPr>
          <p:spPr bwMode="auto">
            <a:xfrm>
              <a:off x="1043608" y="2132856"/>
              <a:ext cx="5544616" cy="504056"/>
            </a:xfrm>
            <a:prstGeom prst="rect">
              <a:avLst/>
            </a:prstGeom>
            <a:solidFill>
              <a:schemeClr val="bg1"/>
            </a:solidFill>
            <a:ln w="9525">
              <a:solidFill>
                <a:schemeClr val="bg1"/>
              </a:solidFill>
              <a:round/>
              <a:headEnd/>
              <a:tailEnd type="triangle" w="med" len="med"/>
            </a:ln>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grpSp>
      <p:sp>
        <p:nvSpPr>
          <p:cNvPr id="48133" name="Rectangle 2"/>
          <p:cNvSpPr>
            <a:spLocks noGrp="1" noChangeArrowheads="1"/>
          </p:cNvSpPr>
          <p:nvPr>
            <p:ph type="title"/>
          </p:nvPr>
        </p:nvSpPr>
        <p:spPr>
          <a:xfrm>
            <a:off x="457200" y="142875"/>
            <a:ext cx="5267325" cy="561975"/>
          </a:xfrm>
          <a:solidFill>
            <a:schemeClr val="bg1"/>
          </a:solidFill>
        </p:spPr>
        <p:txBody>
          <a:bodyPr/>
          <a:lstStyle/>
          <a:p>
            <a:pPr algn="l" eaLnBrk="1" hangingPunct="1"/>
            <a:r>
              <a:rPr lang="it-IT" altLang="en-US">
                <a:ea typeface="MS PGothic" charset="-128"/>
              </a:rPr>
              <a:t>High barrier biodeg. packaging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p:txBody>
          <a:bodyPr/>
          <a:lstStyle/>
          <a:p>
            <a:pPr eaLnBrk="1" hangingPunct="1"/>
            <a:endParaRPr lang="en-US" altLang="en-US">
              <a:ea typeface="MS PGothic" charset="-128"/>
            </a:endParaRPr>
          </a:p>
        </p:txBody>
      </p:sp>
      <p:sp>
        <p:nvSpPr>
          <p:cNvPr id="51203" name="Rectangle 2"/>
          <p:cNvSpPr>
            <a:spLocks noGrp="1" noChangeArrowheads="1"/>
          </p:cNvSpPr>
          <p:nvPr>
            <p:ph type="title"/>
          </p:nvPr>
        </p:nvSpPr>
        <p:spPr>
          <a:xfrm>
            <a:off x="457200" y="142875"/>
            <a:ext cx="8229600" cy="561975"/>
          </a:xfrm>
          <a:solidFill>
            <a:schemeClr val="bg1"/>
          </a:solidFill>
        </p:spPr>
        <p:txBody>
          <a:bodyPr/>
          <a:lstStyle/>
          <a:p>
            <a:pPr eaLnBrk="1" hangingPunct="1"/>
            <a:r>
              <a:rPr lang="it-IT" altLang="en-US">
                <a:ea typeface="MS PGothic" charset="-128"/>
              </a:rPr>
              <a:t>High barrier packaging </a:t>
            </a:r>
          </a:p>
        </p:txBody>
      </p:sp>
      <p:pic>
        <p:nvPicPr>
          <p:cNvPr id="51204" name="Picture 5"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42938"/>
            <a:ext cx="77406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6"/>
          <p:cNvSpPr txBox="1">
            <a:spLocks noChangeArrowheads="1"/>
          </p:cNvSpPr>
          <p:nvPr/>
        </p:nvSpPr>
        <p:spPr bwMode="auto">
          <a:xfrm>
            <a:off x="304800" y="5102225"/>
            <a:ext cx="8839200" cy="1755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pPr>
            <a:r>
              <a:rPr lang="en-US" altLang="en-US" sz="1800"/>
              <a:t>A very high barrier is achieved by metallization with aluminum (about 0.1 microns), but the packaging lose transparency. Residual permeability is due to defects.</a:t>
            </a:r>
          </a:p>
          <a:p>
            <a:pPr eaLnBrk="1" hangingPunct="1">
              <a:spcBef>
                <a:spcPct val="0"/>
              </a:spcBef>
            </a:pPr>
            <a:r>
              <a:rPr lang="it-IT" altLang="en-US" sz="1800"/>
              <a:t>Transparent nano-scale coatings based on AlO</a:t>
            </a:r>
            <a:r>
              <a:rPr lang="it-IT" altLang="en-US" sz="1800" baseline="-25000"/>
              <a:t>x</a:t>
            </a:r>
            <a:r>
              <a:rPr lang="it-IT" altLang="en-US" sz="1800"/>
              <a:t> ed SiO</a:t>
            </a:r>
            <a:r>
              <a:rPr lang="it-IT" altLang="en-US" sz="1800" baseline="-25000"/>
              <a:t>x</a:t>
            </a:r>
            <a:r>
              <a:rPr lang="it-IT" altLang="en-US" sz="1800"/>
              <a:t> (x=non stoichoiometric oxides) are applied by  vapour depositions (often on PET). Drawbacks: flex-cracking</a:t>
            </a:r>
          </a:p>
          <a:p>
            <a:pPr eaLnBrk="1" hangingPunct="1">
              <a:spcBef>
                <a:spcPct val="0"/>
              </a:spcBef>
            </a:pPr>
            <a:r>
              <a:rPr lang="it-IT" altLang="en-US" sz="1800"/>
              <a:t>Biomedical devices must be sterilized by vapour after packaging is closed. The vapour absorbed by PA and PET increases permeability to O</a:t>
            </a:r>
            <a:r>
              <a:rPr lang="it-IT" altLang="en-US" sz="1800" baseline="-25000"/>
              <a:t>2</a:t>
            </a:r>
            <a:r>
              <a:rPr lang="it-IT" altLang="en-US" sz="1800"/>
              <a:t> and H</a:t>
            </a:r>
            <a:r>
              <a:rPr lang="it-IT" altLang="en-US" sz="1800" baseline="-25000"/>
              <a:t>2</a:t>
            </a:r>
            <a:r>
              <a:rPr lang="it-IT" altLang="en-US" sz="1800"/>
              <a:t>O.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357188" y="785813"/>
            <a:ext cx="8572500" cy="2214562"/>
          </a:xfrm>
        </p:spPr>
        <p:txBody>
          <a:bodyPr/>
          <a:lstStyle/>
          <a:p>
            <a:pPr eaLnBrk="1" hangingPunct="1"/>
            <a:r>
              <a:rPr lang="it-IT" altLang="en-US" sz="2000" b="1">
                <a:solidFill>
                  <a:srgbClr val="E16140"/>
                </a:solidFill>
                <a:ea typeface="MS PGothic" charset="-128"/>
              </a:rPr>
              <a:t>Actis™ coating by Acetylene Plasma</a:t>
            </a:r>
            <a:r>
              <a:rPr lang="it-IT" altLang="en-US" sz="2000">
                <a:ea typeface="MS PGothic" charset="-128"/>
              </a:rPr>
              <a:t> .                                </a:t>
            </a:r>
          </a:p>
          <a:p>
            <a:pPr>
              <a:spcBef>
                <a:spcPct val="0"/>
              </a:spcBef>
              <a:buFont typeface="Arial" charset="0"/>
              <a:buAutoNum type="arabicPeriod"/>
            </a:pPr>
            <a:r>
              <a:rPr lang="it-IT" altLang="en-US" sz="2000">
                <a:ea typeface="MS PGothic" charset="-128"/>
              </a:rPr>
              <a:t>Vacuum is created inside and outside the bottle </a:t>
            </a:r>
          </a:p>
          <a:p>
            <a:pPr>
              <a:spcBef>
                <a:spcPct val="0"/>
              </a:spcBef>
              <a:buFont typeface="Arial" charset="0"/>
              <a:buAutoNum type="arabicPeriod"/>
            </a:pPr>
            <a:r>
              <a:rPr lang="it-IT" altLang="en-US" sz="2000">
                <a:ea typeface="MS PGothic" charset="-128"/>
              </a:rPr>
              <a:t> Argon and Acetylene are injected into the bottle </a:t>
            </a:r>
          </a:p>
          <a:p>
            <a:pPr>
              <a:spcBef>
                <a:spcPct val="0"/>
              </a:spcBef>
              <a:buFont typeface="Arial" charset="0"/>
              <a:buAutoNum type="arabicPeriod"/>
            </a:pPr>
            <a:r>
              <a:rPr lang="it-IT" altLang="en-US" sz="2000">
                <a:ea typeface="MS PGothic" charset="-128"/>
              </a:rPr>
              <a:t> Microwave energy causes  argon to reach its plasma state </a:t>
            </a:r>
          </a:p>
          <a:p>
            <a:pPr>
              <a:spcBef>
                <a:spcPct val="0"/>
              </a:spcBef>
              <a:buFont typeface="Arial" charset="0"/>
              <a:buAutoNum type="arabicPeriod"/>
            </a:pPr>
            <a:r>
              <a:rPr lang="it-IT" altLang="en-US" sz="2000">
                <a:ea typeface="MS PGothic" charset="-128"/>
              </a:rPr>
              <a:t>Acetylene decomposes</a:t>
            </a:r>
          </a:p>
          <a:p>
            <a:pPr>
              <a:spcBef>
                <a:spcPct val="0"/>
              </a:spcBef>
              <a:buFont typeface="Arial" charset="0"/>
              <a:buAutoNum type="arabicPeriod"/>
            </a:pPr>
            <a:r>
              <a:rPr lang="it-IT" altLang="en-US" sz="2000">
                <a:ea typeface="MS PGothic" charset="-128"/>
              </a:rPr>
              <a:t>Amorphous carbon is deposited on the inner wall of the bottle </a:t>
            </a:r>
          </a:p>
          <a:p>
            <a:pPr>
              <a:spcBef>
                <a:spcPct val="0"/>
              </a:spcBef>
              <a:buFont typeface="Arial" charset="0"/>
              <a:buAutoNum type="arabicPeriod"/>
            </a:pPr>
            <a:r>
              <a:rPr lang="en-US" altLang="en-US" sz="2000">
                <a:ea typeface="MS PGothic" charset="-128"/>
              </a:rPr>
              <a:t>Bottle and cavity are returned to atmospheric pressure </a:t>
            </a:r>
          </a:p>
        </p:txBody>
      </p:sp>
      <p:grpSp>
        <p:nvGrpSpPr>
          <p:cNvPr id="53251" name="Gruppo 9"/>
          <p:cNvGrpSpPr>
            <a:grpSpLocks/>
          </p:cNvGrpSpPr>
          <p:nvPr/>
        </p:nvGrpSpPr>
        <p:grpSpPr bwMode="auto">
          <a:xfrm>
            <a:off x="1143000" y="3071813"/>
            <a:ext cx="7156450" cy="2928937"/>
            <a:chOff x="1071538" y="3571876"/>
            <a:chExt cx="7155851" cy="3059674"/>
          </a:xfrm>
        </p:grpSpPr>
        <p:pic>
          <p:nvPicPr>
            <p:cNvPr id="53254" name="Picture 2" descr="http://www.sidel.com/var/sidel/storage/images/media/images/4_2_4_1_procede_actis/21503-1-eng-US/4_2_4_1_procede_act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76" y="3786190"/>
              <a:ext cx="6858048" cy="28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2785894" y="3571876"/>
              <a:ext cx="2000083" cy="38639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eaLnBrk="1" hangingPunct="1">
                <a:defRPr/>
              </a:pPr>
              <a:r>
                <a:rPr lang="en-GB" dirty="0"/>
                <a:t>Acetylene</a:t>
              </a:r>
              <a:r>
                <a:rPr lang="it-IT" dirty="0"/>
                <a:t>+argon</a:t>
              </a:r>
              <a:endParaRPr lang="en-US" dirty="0"/>
            </a:p>
          </p:txBody>
        </p:sp>
        <p:sp>
          <p:nvSpPr>
            <p:cNvPr id="7" name="CasellaDiTesto 6"/>
            <p:cNvSpPr txBox="1"/>
            <p:nvPr/>
          </p:nvSpPr>
          <p:spPr>
            <a:xfrm>
              <a:off x="1071538" y="3571876"/>
              <a:ext cx="441288" cy="386397"/>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wrap="none">
              <a:spAutoFit/>
            </a:bodyPr>
            <a:lstStyle/>
            <a:p>
              <a:pPr eaLnBrk="1" hangingPunct="1">
                <a:defRPr/>
              </a:pPr>
              <a:r>
                <a:rPr lang="it-IT" dirty="0"/>
                <a:t>air</a:t>
              </a:r>
              <a:endParaRPr lang="en-US" dirty="0"/>
            </a:p>
          </p:txBody>
        </p:sp>
        <p:sp>
          <p:nvSpPr>
            <p:cNvPr id="8" name="CasellaDiTesto 7"/>
            <p:cNvSpPr txBox="1"/>
            <p:nvPr/>
          </p:nvSpPr>
          <p:spPr>
            <a:xfrm>
              <a:off x="7786101" y="3571876"/>
              <a:ext cx="441288" cy="386397"/>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wrap="none">
              <a:spAutoFit/>
            </a:bodyPr>
            <a:lstStyle/>
            <a:p>
              <a:pPr eaLnBrk="1" hangingPunct="1">
                <a:defRPr/>
              </a:pPr>
              <a:r>
                <a:rPr lang="it-IT" dirty="0"/>
                <a:t>air</a:t>
              </a:r>
              <a:endParaRPr lang="en-US" dirty="0"/>
            </a:p>
          </p:txBody>
        </p:sp>
      </p:grpSp>
      <p:sp>
        <p:nvSpPr>
          <p:cNvPr id="53252" name="Rettangolo 10"/>
          <p:cNvSpPr>
            <a:spLocks noChangeArrowheads="1"/>
          </p:cNvSpPr>
          <p:nvPr/>
        </p:nvSpPr>
        <p:spPr bwMode="auto">
          <a:xfrm>
            <a:off x="0" y="5934075"/>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1800" b="1"/>
              <a:t>A hydrogeneted amorphous carbon film is obtained (a-C:H) at a growth rate of  about 1 nm/s</a:t>
            </a:r>
            <a:endParaRPr lang="en-US" altLang="en-US" sz="1800" b="1"/>
          </a:p>
          <a:p>
            <a:pPr algn="ctr" eaLnBrk="1" hangingPunct="1">
              <a:spcBef>
                <a:spcPct val="0"/>
              </a:spcBef>
              <a:buFontTx/>
              <a:buNone/>
            </a:pPr>
            <a:r>
              <a:rPr lang="en-US" altLang="en-US" sz="1800"/>
              <a:t>Ar</a:t>
            </a:r>
            <a:r>
              <a:rPr lang="en-US" altLang="en-US" sz="1800" baseline="30000"/>
              <a:t>+</a:t>
            </a:r>
            <a:r>
              <a:rPr lang="en-US" altLang="en-US" sz="1800"/>
              <a:t>+C</a:t>
            </a:r>
            <a:r>
              <a:rPr lang="en-US" altLang="en-US" sz="1800" baseline="-25000"/>
              <a:t>2</a:t>
            </a:r>
            <a:r>
              <a:rPr lang="en-US" altLang="en-US" sz="1800"/>
              <a:t>H</a:t>
            </a:r>
            <a:r>
              <a:rPr lang="en-US" altLang="en-US" sz="1800" baseline="-25000"/>
              <a:t>2</a:t>
            </a:r>
            <a:r>
              <a:rPr lang="en-US" altLang="en-US" sz="1800">
                <a:sym typeface="Wingdings" charset="2"/>
              </a:rPr>
              <a:t></a:t>
            </a:r>
            <a:r>
              <a:rPr lang="en-US" altLang="en-US" sz="1800"/>
              <a:t>Ar+C</a:t>
            </a:r>
            <a:r>
              <a:rPr lang="en-US" altLang="en-US" sz="1800" baseline="-25000"/>
              <a:t>2</a:t>
            </a:r>
            <a:r>
              <a:rPr lang="en-US" altLang="en-US" sz="1800"/>
              <a:t>H</a:t>
            </a:r>
            <a:r>
              <a:rPr lang="en-US" altLang="en-US" sz="1800" baseline="-25000"/>
              <a:t>2</a:t>
            </a:r>
            <a:r>
              <a:rPr lang="en-US" altLang="en-US" sz="1800" baseline="30000"/>
              <a:t>+</a:t>
            </a:r>
            <a:r>
              <a:rPr lang="en-US" altLang="en-US" sz="1800"/>
              <a:t>, 	C</a:t>
            </a:r>
            <a:r>
              <a:rPr lang="en-US" altLang="en-US" sz="1800" baseline="-25000"/>
              <a:t>2</a:t>
            </a:r>
            <a:r>
              <a:rPr lang="en-US" altLang="en-US" sz="1800"/>
              <a:t>H</a:t>
            </a:r>
            <a:r>
              <a:rPr lang="en-US" altLang="en-US" sz="1800" baseline="-25000"/>
              <a:t>2</a:t>
            </a:r>
            <a:r>
              <a:rPr lang="en-US" altLang="en-US" sz="1800" baseline="30000"/>
              <a:t>+</a:t>
            </a:r>
            <a:r>
              <a:rPr lang="en-US" altLang="en-US" sz="1800"/>
              <a:t>+e</a:t>
            </a:r>
            <a:r>
              <a:rPr lang="en-US" altLang="en-US" sz="1800" baseline="30000"/>
              <a:t>-</a:t>
            </a:r>
            <a:r>
              <a:rPr lang="en-US" altLang="en-US" sz="1800">
                <a:sym typeface="Wingdings" charset="2"/>
              </a:rPr>
              <a:t></a:t>
            </a:r>
            <a:r>
              <a:rPr lang="en-US" altLang="en-US" sz="1800" b="1"/>
              <a:t>C</a:t>
            </a:r>
            <a:r>
              <a:rPr lang="en-US" altLang="en-US" sz="1800" b="1" baseline="-25000"/>
              <a:t>2</a:t>
            </a:r>
            <a:r>
              <a:rPr lang="en-US" altLang="en-US" sz="1800" b="1"/>
              <a:t>H+H</a:t>
            </a:r>
            <a:r>
              <a:rPr lang="en-US" altLang="en-US" sz="1800">
                <a:sym typeface="Wingdings" charset="2"/>
              </a:rPr>
              <a:t>CH+CHC</a:t>
            </a:r>
            <a:r>
              <a:rPr lang="en-US" altLang="en-US" sz="1800" baseline="-25000">
                <a:sym typeface="Wingdings" charset="2"/>
              </a:rPr>
              <a:t>2</a:t>
            </a:r>
            <a:r>
              <a:rPr lang="en-US" altLang="en-US" sz="1800">
                <a:sym typeface="Wingdings" charset="2"/>
              </a:rPr>
              <a:t>+H</a:t>
            </a:r>
            <a:r>
              <a:rPr lang="en-US" altLang="en-US" sz="1800" baseline="-25000">
                <a:sym typeface="Wingdings" charset="2"/>
              </a:rPr>
              <a:t>2</a:t>
            </a:r>
            <a:endParaRPr lang="en-US" altLang="en-US" sz="1800" baseline="-25000"/>
          </a:p>
        </p:txBody>
      </p:sp>
      <p:sp>
        <p:nvSpPr>
          <p:cNvPr id="53253" name="Rectangle 2"/>
          <p:cNvSpPr>
            <a:spLocks noGrp="1" noChangeArrowheads="1"/>
          </p:cNvSpPr>
          <p:nvPr>
            <p:ph type="title"/>
          </p:nvPr>
        </p:nvSpPr>
        <p:spPr>
          <a:xfrm>
            <a:off x="457200" y="142875"/>
            <a:ext cx="8229600" cy="561975"/>
          </a:xfrm>
          <a:solidFill>
            <a:schemeClr val="bg1"/>
          </a:solidFill>
        </p:spPr>
        <p:txBody>
          <a:bodyPr/>
          <a:lstStyle/>
          <a:p>
            <a:pPr eaLnBrk="1" hangingPunct="1"/>
            <a:r>
              <a:rPr lang="it-IT" altLang="en-US">
                <a:ea typeface="MS PGothic" charset="-128"/>
              </a:rPr>
              <a:t>High barrier packaging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357188" y="785813"/>
            <a:ext cx="8572500" cy="714375"/>
          </a:xfrm>
        </p:spPr>
        <p:txBody>
          <a:bodyPr/>
          <a:lstStyle/>
          <a:p>
            <a:pPr eaLnBrk="1" hangingPunct="1"/>
            <a:r>
              <a:rPr lang="it-IT" altLang="en-US" sz="2400" b="1">
                <a:solidFill>
                  <a:srgbClr val="E16140"/>
                </a:solidFill>
                <a:ea typeface="MS PGothic" charset="-128"/>
              </a:rPr>
              <a:t>Actis™ coating by Acetylene Plasma</a:t>
            </a:r>
            <a:r>
              <a:rPr lang="it-IT" altLang="en-US" sz="2400">
                <a:ea typeface="MS PGothic" charset="-128"/>
              </a:rPr>
              <a:t> </a:t>
            </a:r>
            <a:r>
              <a:rPr lang="it-IT" altLang="en-US" sz="2000">
                <a:ea typeface="MS PGothic" charset="-128"/>
              </a:rPr>
              <a:t>.                                </a:t>
            </a:r>
          </a:p>
        </p:txBody>
      </p:sp>
      <p:graphicFrame>
        <p:nvGraphicFramePr>
          <p:cNvPr id="39990" name="Group 54"/>
          <p:cNvGraphicFramePr>
            <a:graphicFrameLocks noGrp="1"/>
          </p:cNvGraphicFramePr>
          <p:nvPr/>
        </p:nvGraphicFramePr>
        <p:xfrm>
          <a:off x="714375" y="4286250"/>
          <a:ext cx="7643813" cy="1822452"/>
        </p:xfrm>
        <a:graphic>
          <a:graphicData uri="http://schemas.openxmlformats.org/drawingml/2006/table">
            <a:tbl>
              <a:tblPr/>
              <a:tblGrid>
                <a:gridCol w="3571875">
                  <a:extLst>
                    <a:ext uri="{9D8B030D-6E8A-4147-A177-3AD203B41FA5}">
                      <a16:colId xmlns:a16="http://schemas.microsoft.com/office/drawing/2014/main" val="20000"/>
                    </a:ext>
                  </a:extLst>
                </a:gridCol>
                <a:gridCol w="1928813">
                  <a:extLst>
                    <a:ext uri="{9D8B030D-6E8A-4147-A177-3AD203B41FA5}">
                      <a16:colId xmlns:a16="http://schemas.microsoft.com/office/drawing/2014/main" val="20001"/>
                    </a:ext>
                  </a:extLst>
                </a:gridCol>
                <a:gridCol w="2143125">
                  <a:extLst>
                    <a:ext uri="{9D8B030D-6E8A-4147-A177-3AD203B41FA5}">
                      <a16:colId xmlns:a16="http://schemas.microsoft.com/office/drawing/2014/main" val="20002"/>
                    </a:ext>
                  </a:extLst>
                </a:gridCol>
              </a:tblGrid>
              <a:tr h="455613">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1" i="0" u="none" strike="noStrike" cap="none" normalizeH="0" baseline="0">
                          <a:ln>
                            <a:noFill/>
                          </a:ln>
                          <a:solidFill>
                            <a:schemeClr val="tx1"/>
                          </a:solidFill>
                          <a:effectLst/>
                          <a:latin typeface="Verdana" charset="0"/>
                          <a:ea typeface="MS PGothic" charset="-128"/>
                        </a:rPr>
                        <a:t>Barrier Process</a:t>
                      </a:r>
                      <a:r>
                        <a:rPr kumimoji="0" lang="en-US" altLang="it-IT" sz="1600" b="0" i="0" u="none" strike="noStrike" cap="none" normalizeH="0" baseline="0">
                          <a:ln>
                            <a:noFill/>
                          </a:ln>
                          <a:solidFill>
                            <a:schemeClr val="tx1"/>
                          </a:solidFill>
                          <a:effectLst/>
                          <a:latin typeface="Verdana" charset="0"/>
                          <a:ea typeface="MS PGothic" charset="-128"/>
                        </a:rPr>
                        <a:t> </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tc gridSpan="2">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1" i="0" u="none" strike="noStrike" cap="none" normalizeH="0" baseline="0">
                          <a:ln>
                            <a:noFill/>
                          </a:ln>
                          <a:solidFill>
                            <a:schemeClr val="tx1"/>
                          </a:solidFill>
                          <a:effectLst/>
                          <a:latin typeface="Verdana" charset="0"/>
                          <a:ea typeface="MS PGothic" charset="-128"/>
                        </a:rPr>
                        <a:t>Barrier improvement factors*</a:t>
                      </a:r>
                      <a:r>
                        <a:rPr kumimoji="0" lang="en-US" altLang="it-IT" sz="1600" b="0" i="0" u="none" strike="noStrike" cap="none" normalizeH="0" baseline="0">
                          <a:ln>
                            <a:noFill/>
                          </a:ln>
                          <a:solidFill>
                            <a:schemeClr val="tx1"/>
                          </a:solidFill>
                          <a:effectLst/>
                          <a:latin typeface="Verdana" charset="0"/>
                          <a:ea typeface="MS PGothic" charset="-128"/>
                        </a:rPr>
                        <a:t> </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tc hMerge="1">
                  <a:txBody>
                    <a:bodyPr/>
                    <a:lstStyle/>
                    <a:p>
                      <a:endParaRPr lang="en-GB"/>
                    </a:p>
                  </a:txBody>
                  <a:tcPr/>
                </a:tc>
                <a:extLst>
                  <a:ext uri="{0D108BD9-81ED-4DB2-BD59-A6C34878D82A}">
                    <a16:rowId xmlns:a16="http://schemas.microsoft.com/office/drawing/2014/main" val="10000"/>
                  </a:ext>
                </a:extLst>
              </a:tr>
              <a:tr h="455613">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15000"/>
                        </a:lnSpc>
                        <a:spcBef>
                          <a:spcPts val="338"/>
                        </a:spcBef>
                        <a:spcAft>
                          <a:spcPts val="338"/>
                        </a:spcAft>
                        <a:buClrTx/>
                        <a:buSzTx/>
                        <a:buFontTx/>
                        <a:buNone/>
                        <a:tabLst/>
                      </a:pPr>
                      <a:r>
                        <a:rPr kumimoji="0" lang="en-US" altLang="it-IT" sz="1600" b="0" i="0" u="none" strike="noStrike" cap="none" normalizeH="0" baseline="0">
                          <a:ln>
                            <a:noFill/>
                          </a:ln>
                          <a:solidFill>
                            <a:schemeClr val="tx1"/>
                          </a:solidFill>
                          <a:effectLst/>
                          <a:latin typeface="Verdana" charset="0"/>
                          <a:ea typeface="MS PGothic" charset="-128"/>
                        </a:rPr>
                        <a:t>  </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1" i="0" u="none" strike="noStrike" cap="none" normalizeH="0" baseline="0">
                          <a:ln>
                            <a:noFill/>
                          </a:ln>
                          <a:solidFill>
                            <a:schemeClr val="tx1"/>
                          </a:solidFill>
                          <a:effectLst/>
                          <a:latin typeface="Verdana" charset="0"/>
                          <a:ea typeface="MS PGothic" charset="-128"/>
                        </a:rPr>
                        <a:t>O</a:t>
                      </a:r>
                      <a:r>
                        <a:rPr kumimoji="0" lang="en-US" altLang="it-IT" sz="1600" b="1" i="0" u="none" strike="noStrike" cap="none" normalizeH="0" baseline="-25000">
                          <a:ln>
                            <a:noFill/>
                          </a:ln>
                          <a:solidFill>
                            <a:schemeClr val="tx1"/>
                          </a:solidFill>
                          <a:effectLst/>
                          <a:latin typeface="Verdana" charset="0"/>
                          <a:ea typeface="MS PGothic" charset="-128"/>
                        </a:rPr>
                        <a:t>2</a:t>
                      </a:r>
                      <a:r>
                        <a:rPr kumimoji="0" lang="en-US" altLang="it-IT" sz="1600" b="0" i="0" u="none" strike="noStrike" cap="none" normalizeH="0" baseline="0">
                          <a:ln>
                            <a:noFill/>
                          </a:ln>
                          <a:solidFill>
                            <a:schemeClr val="tx1"/>
                          </a:solidFill>
                          <a:effectLst/>
                          <a:latin typeface="Verdana" charset="0"/>
                          <a:ea typeface="MS PGothic" charset="-128"/>
                        </a:rPr>
                        <a:t> </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1" i="0" u="none" strike="noStrike" cap="none" normalizeH="0" baseline="0">
                          <a:ln>
                            <a:noFill/>
                          </a:ln>
                          <a:solidFill>
                            <a:schemeClr val="tx1"/>
                          </a:solidFill>
                          <a:effectLst/>
                          <a:latin typeface="Verdana" charset="0"/>
                          <a:ea typeface="MS PGothic" charset="-128"/>
                        </a:rPr>
                        <a:t>CO</a:t>
                      </a:r>
                      <a:r>
                        <a:rPr kumimoji="0" lang="en-US" altLang="it-IT" sz="1600" b="1" i="0" u="none" strike="noStrike" cap="none" normalizeH="0" baseline="-25000">
                          <a:ln>
                            <a:noFill/>
                          </a:ln>
                          <a:solidFill>
                            <a:schemeClr val="tx1"/>
                          </a:solidFill>
                          <a:effectLst/>
                          <a:latin typeface="Verdana" charset="0"/>
                          <a:ea typeface="MS PGothic" charset="-128"/>
                        </a:rPr>
                        <a:t>2</a:t>
                      </a:r>
                      <a:r>
                        <a:rPr kumimoji="0" lang="en-US" altLang="it-IT" sz="1600" b="0" i="0" u="none" strike="noStrike" cap="none" normalizeH="0" baseline="0">
                          <a:ln>
                            <a:noFill/>
                          </a:ln>
                          <a:solidFill>
                            <a:schemeClr val="tx1"/>
                          </a:solidFill>
                          <a:effectLst/>
                          <a:latin typeface="Verdana" charset="0"/>
                          <a:ea typeface="MS PGothic" charset="-128"/>
                        </a:rPr>
                        <a:t> </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extLst>
                  <a:ext uri="{0D108BD9-81ED-4DB2-BD59-A6C34878D82A}">
                    <a16:rowId xmlns:a16="http://schemas.microsoft.com/office/drawing/2014/main" val="10001"/>
                  </a:ext>
                </a:extLst>
              </a:tr>
              <a:tr h="455613">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1" i="0" u="none" strike="noStrike" cap="none" normalizeH="0" baseline="0">
                          <a:ln>
                            <a:noFill/>
                          </a:ln>
                          <a:solidFill>
                            <a:schemeClr val="tx1"/>
                          </a:solidFill>
                          <a:effectLst/>
                          <a:latin typeface="Verdana" charset="0"/>
                          <a:ea typeface="MS PGothic" charset="-128"/>
                        </a:rPr>
                        <a:t>Actis™</a:t>
                      </a:r>
                      <a:r>
                        <a:rPr kumimoji="0" lang="en-US" altLang="it-IT" sz="1600" b="0" i="0" u="none" strike="noStrike" cap="none" normalizeH="0" baseline="0">
                          <a:ln>
                            <a:noFill/>
                          </a:ln>
                          <a:solidFill>
                            <a:schemeClr val="tx1"/>
                          </a:solidFill>
                          <a:effectLst/>
                          <a:latin typeface="Verdana" charset="0"/>
                          <a:ea typeface="MS PGothic" charset="-128"/>
                        </a:rPr>
                        <a:t>   (Process time 2.2 s)</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0" i="0" u="none" strike="noStrike" cap="none" normalizeH="0" baseline="0">
                          <a:ln>
                            <a:noFill/>
                          </a:ln>
                          <a:solidFill>
                            <a:schemeClr val="tx1"/>
                          </a:solidFill>
                          <a:effectLst/>
                          <a:latin typeface="Verdana" charset="0"/>
                          <a:ea typeface="MS PGothic" charset="-128"/>
                        </a:rPr>
                        <a:t>x 10</a:t>
                      </a: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0" i="0" u="none" strike="noStrike" cap="none" normalizeH="0" baseline="0">
                          <a:ln>
                            <a:noFill/>
                          </a:ln>
                          <a:solidFill>
                            <a:schemeClr val="tx1"/>
                          </a:solidFill>
                          <a:effectLst/>
                          <a:latin typeface="Verdana" charset="0"/>
                          <a:ea typeface="MS PGothic" charset="-128"/>
                        </a:rPr>
                        <a:t>x 7</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extLst>
                  <a:ext uri="{0D108BD9-81ED-4DB2-BD59-A6C34878D82A}">
                    <a16:rowId xmlns:a16="http://schemas.microsoft.com/office/drawing/2014/main" val="10002"/>
                  </a:ext>
                </a:extLst>
              </a:tr>
              <a:tr h="455613">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1" i="0" u="none" strike="noStrike" cap="none" normalizeH="0" baseline="0">
                          <a:ln>
                            <a:noFill/>
                          </a:ln>
                          <a:solidFill>
                            <a:schemeClr val="tx1"/>
                          </a:solidFill>
                          <a:effectLst/>
                          <a:latin typeface="Verdana" charset="0"/>
                          <a:ea typeface="MS PGothic" charset="-128"/>
                        </a:rPr>
                        <a:t>Actis Lite™</a:t>
                      </a:r>
                      <a:r>
                        <a:rPr kumimoji="0" lang="en-US" altLang="it-IT" sz="1600" b="0" i="0" u="none" strike="noStrike" cap="none" normalizeH="0" baseline="0">
                          <a:ln>
                            <a:noFill/>
                          </a:ln>
                          <a:solidFill>
                            <a:schemeClr val="tx1"/>
                          </a:solidFill>
                          <a:effectLst/>
                          <a:latin typeface="Verdana" charset="0"/>
                          <a:ea typeface="MS PGothic" charset="-128"/>
                        </a:rPr>
                        <a:t> (Process time 1.2 s)</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0" i="0" u="none" strike="noStrike" cap="none" normalizeH="0" baseline="0">
                          <a:ln>
                            <a:noFill/>
                          </a:ln>
                          <a:solidFill>
                            <a:schemeClr val="tx1"/>
                          </a:solidFill>
                          <a:effectLst/>
                          <a:latin typeface="Verdana" charset="0"/>
                          <a:ea typeface="MS PGothic" charset="-128"/>
                        </a:rPr>
                        <a:t>x 3</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tc>
                  <a:txBody>
                    <a:bodyPr/>
                    <a:lstStyle>
                      <a:lvl1pPr marL="42863">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42863" marR="0" lvl="0" indent="0" algn="ctr" defTabSz="914400" rtl="0" eaLnBrk="1" fontAlgn="base" latinLnBrk="0" hangingPunct="1">
                        <a:lnSpc>
                          <a:spcPct val="130000"/>
                        </a:lnSpc>
                        <a:spcBef>
                          <a:spcPct val="0"/>
                        </a:spcBef>
                        <a:spcAft>
                          <a:spcPct val="0"/>
                        </a:spcAft>
                        <a:buClrTx/>
                        <a:buSzTx/>
                        <a:buFontTx/>
                        <a:buNone/>
                        <a:tabLst/>
                      </a:pPr>
                      <a:r>
                        <a:rPr kumimoji="0" lang="en-US" altLang="it-IT" sz="1600" b="0" i="0" u="none" strike="noStrike" cap="none" normalizeH="0" baseline="0">
                          <a:ln>
                            <a:noFill/>
                          </a:ln>
                          <a:solidFill>
                            <a:schemeClr val="tx1"/>
                          </a:solidFill>
                          <a:effectLst/>
                          <a:latin typeface="Verdana" charset="0"/>
                          <a:ea typeface="MS PGothic" charset="-128"/>
                        </a:rPr>
                        <a:t>x 3</a:t>
                      </a:r>
                      <a:endParaRPr kumimoji="0" lang="en-US" altLang="it-IT" sz="1600" b="0" i="0" u="none" strike="noStrike" cap="none" normalizeH="0" baseline="0">
                        <a:ln>
                          <a:noFill/>
                        </a:ln>
                        <a:solidFill>
                          <a:schemeClr val="tx1"/>
                        </a:solidFill>
                        <a:effectLst/>
                        <a:latin typeface="Times New Roman" charset="0"/>
                        <a:ea typeface="MS PGothic" charset="-128"/>
                      </a:endParaRPr>
                    </a:p>
                  </a:txBody>
                  <a:tcPr marL="43180" marR="43180" marT="69244" marB="692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DE6"/>
                    </a:solidFill>
                  </a:tcPr>
                </a:tc>
                <a:extLst>
                  <a:ext uri="{0D108BD9-81ED-4DB2-BD59-A6C34878D82A}">
                    <a16:rowId xmlns:a16="http://schemas.microsoft.com/office/drawing/2014/main" val="10003"/>
                  </a:ext>
                </a:extLst>
              </a:tr>
            </a:tbl>
          </a:graphicData>
        </a:graphic>
      </p:graphicFrame>
      <p:graphicFrame>
        <p:nvGraphicFramePr>
          <p:cNvPr id="10" name="Tabella 9"/>
          <p:cNvGraphicFramePr>
            <a:graphicFrameLocks noGrp="1"/>
          </p:cNvGraphicFramePr>
          <p:nvPr/>
        </p:nvGraphicFramePr>
        <p:xfrm>
          <a:off x="928688" y="1785938"/>
          <a:ext cx="6908800" cy="2143126"/>
        </p:xfrm>
        <a:graphic>
          <a:graphicData uri="http://schemas.openxmlformats.org/drawingml/2006/table">
            <a:tbl>
              <a:tblPr/>
              <a:tblGrid>
                <a:gridCol w="2193925">
                  <a:extLst>
                    <a:ext uri="{9D8B030D-6E8A-4147-A177-3AD203B41FA5}">
                      <a16:colId xmlns:a16="http://schemas.microsoft.com/office/drawing/2014/main" val="20000"/>
                    </a:ext>
                  </a:extLst>
                </a:gridCol>
                <a:gridCol w="1377950">
                  <a:extLst>
                    <a:ext uri="{9D8B030D-6E8A-4147-A177-3AD203B41FA5}">
                      <a16:colId xmlns:a16="http://schemas.microsoft.com/office/drawing/2014/main" val="20001"/>
                    </a:ext>
                  </a:extLst>
                </a:gridCol>
                <a:gridCol w="1643062">
                  <a:extLst>
                    <a:ext uri="{9D8B030D-6E8A-4147-A177-3AD203B41FA5}">
                      <a16:colId xmlns:a16="http://schemas.microsoft.com/office/drawing/2014/main" val="20002"/>
                    </a:ext>
                  </a:extLst>
                </a:gridCol>
                <a:gridCol w="1693863">
                  <a:extLst>
                    <a:ext uri="{9D8B030D-6E8A-4147-A177-3AD203B41FA5}">
                      <a16:colId xmlns:a16="http://schemas.microsoft.com/office/drawing/2014/main" val="20003"/>
                    </a:ext>
                  </a:extLst>
                </a:gridCol>
              </a:tblGrid>
              <a:tr h="67151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it-IT" sz="1800" b="0" i="0" u="none" strike="noStrike" cap="none" normalizeH="0" baseline="0">
                        <a:ln>
                          <a:noFill/>
                        </a:ln>
                        <a:solidFill>
                          <a:schemeClr val="tx1"/>
                        </a:solidFill>
                        <a:effectLst/>
                        <a:latin typeface="Arial" charset="0"/>
                        <a:ea typeface="MS PGothic" charset="-128"/>
                      </a:endParaRP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O</a:t>
                      </a:r>
                      <a:r>
                        <a:rPr kumimoji="0" lang="en-US" altLang="it-IT" sz="1800" b="0" i="0" u="none" strike="noStrike" cap="none" normalizeH="0" baseline="-25000">
                          <a:ln>
                            <a:noFill/>
                          </a:ln>
                          <a:solidFill>
                            <a:schemeClr val="tx1"/>
                          </a:solidFill>
                          <a:effectLst/>
                          <a:latin typeface="Arial" charset="0"/>
                          <a:ea typeface="MS PGothic" charset="-128"/>
                        </a:rPr>
                        <a:t>2</a:t>
                      </a:r>
                      <a:r>
                        <a:rPr kumimoji="0" lang="en-US" altLang="it-IT" sz="1800" b="0" i="0" u="none" strike="noStrike" cap="none" normalizeH="0" baseline="0">
                          <a:ln>
                            <a:noFill/>
                          </a:ln>
                          <a:solidFill>
                            <a:schemeClr val="tx1"/>
                          </a:solidFill>
                          <a:effectLst/>
                          <a:latin typeface="Arial" charset="0"/>
                          <a:ea typeface="MS PGothic" charset="-128"/>
                        </a:rPr>
                        <a:t> Barrier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CO</a:t>
                      </a:r>
                      <a:r>
                        <a:rPr kumimoji="0" lang="en-US" altLang="it-IT" sz="1800" b="0" i="0" u="none" strike="noStrike" cap="none" normalizeH="0" baseline="-25000">
                          <a:ln>
                            <a:noFill/>
                          </a:ln>
                          <a:solidFill>
                            <a:schemeClr val="tx1"/>
                          </a:solidFill>
                          <a:effectLst/>
                          <a:latin typeface="Arial" charset="0"/>
                          <a:ea typeface="MS PGothic" charset="-128"/>
                        </a:rPr>
                        <a:t>2</a:t>
                      </a:r>
                      <a:r>
                        <a:rPr kumimoji="0" lang="en-US" altLang="it-IT" sz="1800" b="0" i="0" u="none" strike="noStrike" cap="none" normalizeH="0" baseline="0">
                          <a:ln>
                            <a:noFill/>
                          </a:ln>
                          <a:solidFill>
                            <a:schemeClr val="tx1"/>
                          </a:solidFill>
                          <a:effectLst/>
                          <a:latin typeface="Arial" charset="0"/>
                          <a:ea typeface="MS PGothic" charset="-128"/>
                        </a:rPr>
                        <a:t> Barrier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Solution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607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Beers, Ciders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X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X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Actis™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402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Carbonated water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X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Actis Lite™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151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Juices, Teas, Sauces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X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Actis Lite™ </a:t>
                      </a:r>
                    </a:p>
                  </a:txBody>
                  <a:tcPr marL="16387" marR="16387" marT="16387" marB="163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5347" name="Rectangle 2"/>
          <p:cNvSpPr>
            <a:spLocks noGrp="1" noChangeArrowheads="1"/>
          </p:cNvSpPr>
          <p:nvPr>
            <p:ph type="title"/>
          </p:nvPr>
        </p:nvSpPr>
        <p:spPr>
          <a:xfrm>
            <a:off x="457200" y="142875"/>
            <a:ext cx="8229600" cy="561975"/>
          </a:xfrm>
          <a:solidFill>
            <a:schemeClr val="bg1"/>
          </a:solidFill>
        </p:spPr>
        <p:txBody>
          <a:bodyPr/>
          <a:lstStyle/>
          <a:p>
            <a:pPr eaLnBrk="1" hangingPunct="1"/>
            <a:r>
              <a:rPr lang="it-IT" altLang="en-US">
                <a:ea typeface="MS PGothic" charset="-128"/>
              </a:rPr>
              <a:t>High barrier packaging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357188" y="785813"/>
            <a:ext cx="8967340" cy="714375"/>
          </a:xfrm>
        </p:spPr>
        <p:txBody>
          <a:bodyPr/>
          <a:lstStyle/>
          <a:p>
            <a:pPr marL="0" indent="0" eaLnBrk="1" hangingPunct="1">
              <a:buNone/>
            </a:pPr>
            <a:r>
              <a:rPr lang="it-IT" altLang="en-US" sz="2400" b="1" dirty="0">
                <a:solidFill>
                  <a:srgbClr val="E16140"/>
                </a:solidFill>
                <a:ea typeface="MS PGothic" charset="-128"/>
              </a:rPr>
              <a:t>Three </a:t>
            </a:r>
            <a:r>
              <a:rPr lang="it-IT" altLang="en-US" sz="2400" b="1" dirty="0" err="1">
                <a:solidFill>
                  <a:srgbClr val="E16140"/>
                </a:solidFill>
                <a:ea typeface="MS PGothic" charset="-128"/>
              </a:rPr>
              <a:t>layers</a:t>
            </a:r>
            <a:r>
              <a:rPr lang="it-IT" altLang="en-US" sz="2400" b="1" dirty="0">
                <a:solidFill>
                  <a:srgbClr val="E16140"/>
                </a:solidFill>
                <a:ea typeface="MS PGothic" charset="-128"/>
              </a:rPr>
              <a:t> with an </a:t>
            </a:r>
            <a:r>
              <a:rPr lang="it-IT" altLang="en-US" sz="2400" b="1" dirty="0" err="1">
                <a:solidFill>
                  <a:srgbClr val="E16140"/>
                </a:solidFill>
                <a:ea typeface="MS PGothic" charset="-128"/>
              </a:rPr>
              <a:t>aluminium</a:t>
            </a:r>
            <a:r>
              <a:rPr lang="it-IT" altLang="en-US" sz="2400" b="1" dirty="0">
                <a:solidFill>
                  <a:srgbClr val="E16140"/>
                </a:solidFill>
                <a:ea typeface="MS PGothic" charset="-128"/>
              </a:rPr>
              <a:t> </a:t>
            </a:r>
            <a:r>
              <a:rPr lang="it-IT" altLang="en-US" sz="2400" b="1" dirty="0" err="1">
                <a:solidFill>
                  <a:srgbClr val="E16140"/>
                </a:solidFill>
                <a:ea typeface="MS PGothic" charset="-128"/>
              </a:rPr>
              <a:t>foil</a:t>
            </a:r>
            <a:r>
              <a:rPr lang="it-IT" altLang="en-US" sz="2400" b="1">
                <a:solidFill>
                  <a:srgbClr val="E16140"/>
                </a:solidFill>
                <a:ea typeface="MS PGothic" charset="-128"/>
              </a:rPr>
              <a:t> (</a:t>
            </a:r>
            <a:r>
              <a:rPr lang="it-IT" altLang="en-US" sz="2400" b="1" dirty="0" err="1">
                <a:solidFill>
                  <a:srgbClr val="E16140"/>
                </a:solidFill>
                <a:ea typeface="MS PGothic" charset="-128"/>
              </a:rPr>
              <a:t>Netstal</a:t>
            </a:r>
            <a:r>
              <a:rPr lang="it-IT" altLang="en-US" sz="2400" b="1" dirty="0">
                <a:solidFill>
                  <a:srgbClr val="E16140"/>
                </a:solidFill>
                <a:ea typeface="MS PGothic" charset="-128"/>
              </a:rPr>
              <a:t>)</a:t>
            </a:r>
            <a:r>
              <a:rPr lang="it-IT" altLang="en-US" sz="2000" dirty="0">
                <a:ea typeface="MS PGothic" charset="-128"/>
              </a:rPr>
              <a:t>.                                </a:t>
            </a:r>
          </a:p>
        </p:txBody>
      </p:sp>
      <p:pic>
        <p:nvPicPr>
          <p:cNvPr id="57347" name="Immagine 6" descr="tre-strati-con foil-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1428750"/>
            <a:ext cx="36433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CasellaDiTesto 7"/>
          <p:cNvSpPr txBox="1">
            <a:spLocks noChangeArrowheads="1"/>
          </p:cNvSpPr>
          <p:nvPr/>
        </p:nvSpPr>
        <p:spPr bwMode="auto">
          <a:xfrm>
            <a:off x="214313" y="4643438"/>
            <a:ext cx="86439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en-US" altLang="en-US" sz="1800"/>
              <a:t>Firstly, a preformed barrier foil made from metal or plastic of low permeability is inserted into the mould. Secondly, the first plastic layer is injected into the </a:t>
            </a:r>
            <a:r>
              <a:rPr lang="en-US" altLang="en-US" sz="1800" u="sng"/>
              <a:t>outer side </a:t>
            </a:r>
            <a:r>
              <a:rPr lang="en-US" altLang="en-US" sz="1800"/>
              <a:t>of the container followed by a second plastic layer onto the barrier foil on the </a:t>
            </a:r>
            <a:r>
              <a:rPr lang="en-US" altLang="en-US" sz="1800" u="sng"/>
              <a:t>inner side</a:t>
            </a:r>
            <a:r>
              <a:rPr lang="en-US" altLang="en-US" sz="1800"/>
              <a:t>. The specific structure of the multi-layer barrier compound is such that the barrier foil is protected against damage from the outside without coming into contact with the packaged product. An additional benefit is that in-mould labelling can be used together this packaging</a:t>
            </a:r>
          </a:p>
        </p:txBody>
      </p:sp>
      <p:pic>
        <p:nvPicPr>
          <p:cNvPr id="57349" name="Immagine 5" descr="tre-strati-con foi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57313"/>
            <a:ext cx="634206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2"/>
          <p:cNvSpPr>
            <a:spLocks noGrp="1" noChangeArrowheads="1"/>
          </p:cNvSpPr>
          <p:nvPr>
            <p:ph type="title"/>
          </p:nvPr>
        </p:nvSpPr>
        <p:spPr>
          <a:xfrm>
            <a:off x="457200" y="142875"/>
            <a:ext cx="8229600" cy="561975"/>
          </a:xfrm>
          <a:solidFill>
            <a:schemeClr val="bg1"/>
          </a:solidFill>
        </p:spPr>
        <p:txBody>
          <a:bodyPr/>
          <a:lstStyle/>
          <a:p>
            <a:pPr eaLnBrk="1" hangingPunct="1"/>
            <a:r>
              <a:rPr lang="it-IT" altLang="en-US">
                <a:ea typeface="MS PGothic" charset="-128"/>
              </a:rPr>
              <a:t>High barrier packaging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250825" y="908050"/>
            <a:ext cx="8713788" cy="5805488"/>
          </a:xfrm>
        </p:spPr>
        <p:txBody>
          <a:bodyPr/>
          <a:lstStyle/>
          <a:p>
            <a:pPr lvl="1" eaLnBrk="1" hangingPunct="1"/>
            <a:r>
              <a:rPr lang="it-IT" altLang="en-US">
                <a:ea typeface="MS PGothic" charset="-128"/>
              </a:rPr>
              <a:t>Tear strength must be high for a film used in packaging </a:t>
            </a:r>
          </a:p>
          <a:p>
            <a:pPr lvl="1" eaLnBrk="1" hangingPunct="1"/>
            <a:r>
              <a:rPr lang="it-IT" altLang="en-US">
                <a:ea typeface="MS PGothic" charset="-128"/>
              </a:rPr>
              <a:t>However packaging must be easily opened: a notch is used in a direction parallel to that of orientation to favour tearing</a:t>
            </a:r>
          </a:p>
          <a:p>
            <a:pPr lvl="1" eaLnBrk="1" hangingPunct="1"/>
            <a:r>
              <a:rPr lang="it-IT" altLang="en-US">
                <a:ea typeface="MS PGothic" charset="-128"/>
              </a:rPr>
              <a:t>Peeling of weld line can also be used for opening</a:t>
            </a:r>
          </a:p>
          <a:p>
            <a:pPr lvl="1" eaLnBrk="1" hangingPunct="1">
              <a:buFontTx/>
              <a:buNone/>
            </a:pPr>
            <a:endParaRPr lang="it-IT" altLang="en-US">
              <a:ea typeface="MS PGothic" charset="-128"/>
            </a:endParaRPr>
          </a:p>
          <a:p>
            <a:pPr lvl="1" eaLnBrk="1" hangingPunct="1">
              <a:buFontTx/>
              <a:buNone/>
            </a:pPr>
            <a:endParaRPr lang="it-IT" altLang="en-US">
              <a:ea typeface="MS PGothic" charset="-128"/>
            </a:endParaRPr>
          </a:p>
        </p:txBody>
      </p:sp>
      <p:sp>
        <p:nvSpPr>
          <p:cNvPr id="50179" name="Rectangle 4"/>
          <p:cNvSpPr>
            <a:spLocks noGrp="1" noChangeArrowheads="1"/>
          </p:cNvSpPr>
          <p:nvPr>
            <p:ph type="title"/>
          </p:nvPr>
        </p:nvSpPr>
        <p:spPr>
          <a:xfrm>
            <a:off x="457200" y="115888"/>
            <a:ext cx="8229600" cy="561975"/>
          </a:xfrm>
        </p:spPr>
        <p:txBody>
          <a:bodyPr/>
          <a:lstStyle/>
          <a:p>
            <a:pPr eaLnBrk="1" hangingPunct="1"/>
            <a:r>
              <a:rPr lang="it-IT" altLang="en-US">
                <a:ea typeface="MS PGothic" charset="-128"/>
              </a:rPr>
              <a:t>Tear strength</a:t>
            </a:r>
          </a:p>
        </p:txBody>
      </p:sp>
      <p:sp>
        <p:nvSpPr>
          <p:cNvPr id="50180" name="Rectangle 5"/>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pic>
        <p:nvPicPr>
          <p:cNvPr id="50181" name="Picture 6"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25750"/>
            <a:ext cx="43211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2" name="Group 13"/>
          <p:cNvGrpSpPr>
            <a:grpSpLocks/>
          </p:cNvGrpSpPr>
          <p:nvPr/>
        </p:nvGrpSpPr>
        <p:grpSpPr bwMode="auto">
          <a:xfrm>
            <a:off x="4356100" y="3429000"/>
            <a:ext cx="4248150" cy="3122613"/>
            <a:chOff x="2744" y="2160"/>
            <a:chExt cx="2676" cy="1967"/>
          </a:xfrm>
        </p:grpSpPr>
        <p:sp>
          <p:nvSpPr>
            <p:cNvPr id="50183" name="Line 7"/>
            <p:cNvSpPr>
              <a:spLocks noChangeShapeType="1"/>
            </p:cNvSpPr>
            <p:nvPr/>
          </p:nvSpPr>
          <p:spPr bwMode="auto">
            <a:xfrm flipV="1">
              <a:off x="3152" y="2160"/>
              <a:ext cx="0" cy="16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50184" name="Line 8"/>
            <p:cNvSpPr>
              <a:spLocks noChangeShapeType="1"/>
            </p:cNvSpPr>
            <p:nvPr/>
          </p:nvSpPr>
          <p:spPr bwMode="auto">
            <a:xfrm>
              <a:off x="3152" y="3793"/>
              <a:ext cx="22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50185" name="Text Box 9"/>
            <p:cNvSpPr txBox="1">
              <a:spLocks noChangeArrowheads="1"/>
            </p:cNvSpPr>
            <p:nvPr/>
          </p:nvSpPr>
          <p:spPr bwMode="auto">
            <a:xfrm>
              <a:off x="4411" y="3896"/>
              <a:ext cx="5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Length</a:t>
              </a:r>
            </a:p>
          </p:txBody>
        </p:sp>
        <p:sp>
          <p:nvSpPr>
            <p:cNvPr id="50186" name="Text Box 10"/>
            <p:cNvSpPr txBox="1">
              <a:spLocks noChangeArrowheads="1"/>
            </p:cNvSpPr>
            <p:nvPr/>
          </p:nvSpPr>
          <p:spPr bwMode="auto">
            <a:xfrm rot="-5400000">
              <a:off x="2379" y="2888"/>
              <a:ext cx="96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Tearing force</a:t>
              </a:r>
            </a:p>
          </p:txBody>
        </p:sp>
        <p:sp>
          <p:nvSpPr>
            <p:cNvPr id="50187" name="Line 11"/>
            <p:cNvSpPr>
              <a:spLocks noChangeShapeType="1"/>
            </p:cNvSpPr>
            <p:nvPr/>
          </p:nvSpPr>
          <p:spPr bwMode="auto">
            <a:xfrm flipV="1">
              <a:off x="3152" y="3203"/>
              <a:ext cx="544" cy="5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50188" name="Line 12"/>
            <p:cNvSpPr>
              <a:spLocks noChangeShapeType="1"/>
            </p:cNvSpPr>
            <p:nvPr/>
          </p:nvSpPr>
          <p:spPr bwMode="auto">
            <a:xfrm>
              <a:off x="3696" y="3203"/>
              <a:ext cx="14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457200" y="70240"/>
            <a:ext cx="8229600" cy="561975"/>
          </a:xfrm>
        </p:spPr>
        <p:txBody>
          <a:bodyPr/>
          <a:lstStyle/>
          <a:p>
            <a:r>
              <a:rPr lang="it-IT" altLang="en-US">
                <a:ea typeface="MS PGothic" charset="-128"/>
              </a:rPr>
              <a:t>Bio-based polymers (world market)</a:t>
            </a:r>
            <a:endParaRPr lang="en-US" altLang="en-US">
              <a:ea typeface="MS PGothic" charset="-128"/>
            </a:endParaRPr>
          </a:p>
        </p:txBody>
      </p:sp>
      <p:pic>
        <p:nvPicPr>
          <p:cNvPr id="9218" name="Picture 2" descr="Global production capacities of bioplastics 2021-2026">
            <a:extLst>
              <a:ext uri="{FF2B5EF4-FFF2-40B4-BE49-F238E27FC236}">
                <a16:creationId xmlns:a16="http://schemas.microsoft.com/office/drawing/2014/main" id="{760ABB3C-1C0D-4FB1-ED5D-5117D5C5C3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632215"/>
            <a:ext cx="7128792" cy="61286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it-IT" altLang="en-US" sz="2400">
                <a:ea typeface="MS PGothic" charset="-128"/>
              </a:rPr>
              <a:t>Biomedical packaging: Ethylene oxide sterilization</a:t>
            </a:r>
          </a:p>
        </p:txBody>
      </p:sp>
      <p:sp>
        <p:nvSpPr>
          <p:cNvPr id="59395" name="Rectangle 3"/>
          <p:cNvSpPr>
            <a:spLocks noGrp="1" noChangeArrowheads="1"/>
          </p:cNvSpPr>
          <p:nvPr>
            <p:ph type="body" idx="1"/>
          </p:nvPr>
        </p:nvSpPr>
        <p:spPr/>
        <p:txBody>
          <a:bodyPr/>
          <a:lstStyle/>
          <a:p>
            <a:pPr eaLnBrk="1" hangingPunct="1"/>
            <a:endParaRPr lang="en-US" altLang="en-US">
              <a:ea typeface="MS PGothic" charset="-128"/>
            </a:endParaRPr>
          </a:p>
        </p:txBody>
      </p:sp>
      <p:pic>
        <p:nvPicPr>
          <p:cNvPr id="59396" name="Picture 4"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836613"/>
            <a:ext cx="4968875"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descr="sterilizzato_E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425" y="836613"/>
            <a:ext cx="3370263"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7" descr="radiation_ster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100" y="3251200"/>
            <a:ext cx="47879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body" idx="1"/>
          </p:nvPr>
        </p:nvSpPr>
        <p:spPr/>
        <p:txBody>
          <a:bodyPr/>
          <a:lstStyle/>
          <a:p>
            <a:pPr eaLnBrk="1" hangingPunct="1"/>
            <a:endParaRPr lang="en-US" altLang="en-US">
              <a:ea typeface="MS PGothic" charset="-128"/>
            </a:endParaRPr>
          </a:p>
        </p:txBody>
      </p:sp>
      <p:pic>
        <p:nvPicPr>
          <p:cNvPr id="60420" name="Picture 6" descr="nomenclatu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992188"/>
            <a:ext cx="4824412"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2"/>
          <p:cNvSpPr txBox="1">
            <a:spLocks noChangeArrowheads="1"/>
          </p:cNvSpPr>
          <p:nvPr/>
        </p:nvSpPr>
        <p:spPr bwMode="auto">
          <a:xfrm>
            <a:off x="395288" y="115888"/>
            <a:ext cx="8229600" cy="792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it-IT" altLang="en-US" sz="2400">
                <a:solidFill>
                  <a:schemeClr val="tx2"/>
                </a:solidFill>
              </a:rPr>
              <a:t>Biomedical packaging: sterilization by vapour and gamma or beta radiation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body" idx="1"/>
          </p:nvPr>
        </p:nvSpPr>
        <p:spPr>
          <a:xfrm>
            <a:off x="0" y="379413"/>
            <a:ext cx="9144000" cy="6001915"/>
          </a:xfrm>
        </p:spPr>
        <p:txBody>
          <a:bodyPr/>
          <a:lstStyle/>
          <a:p>
            <a:pPr eaLnBrk="1" hangingPunct="1"/>
            <a:endParaRPr lang="en-US" altLang="en-US" sz="2000" dirty="0">
              <a:ea typeface="MS PGothic" charset="-128"/>
            </a:endParaRPr>
          </a:p>
          <a:p>
            <a:pPr eaLnBrk="1" hangingPunct="1"/>
            <a:r>
              <a:rPr lang="en-US" altLang="en-US" sz="2000" dirty="0">
                <a:ea typeface="MS PGothic" charset="-128"/>
              </a:rPr>
              <a:t>Recycled polymers must be decontaminated. The </a:t>
            </a:r>
            <a:r>
              <a:rPr lang="en-US" altLang="ja-JP" sz="2000" dirty="0">
                <a:ea typeface="MS PGothic" charset="-128"/>
              </a:rPr>
              <a:t>reg. CE n. 1935/2004</a:t>
            </a:r>
            <a:r>
              <a:rPr lang="en-US" altLang="en-US" sz="2000" dirty="0">
                <a:ea typeface="MS PGothic" charset="-128"/>
              </a:rPr>
              <a:t>Per reports the so called </a:t>
            </a:r>
            <a:r>
              <a:rPr lang="en-US" altLang="ja-JP" sz="2000" dirty="0">
                <a:ea typeface="MS PGothic" charset="-128"/>
              </a:rPr>
              <a:t>“challenge tests” to check if washing </a:t>
            </a:r>
            <a:r>
              <a:rPr lang="en-US" altLang="ja-JP" sz="2000" dirty="0" err="1">
                <a:ea typeface="MS PGothic" charset="-128"/>
              </a:rPr>
              <a:t>equipments</a:t>
            </a:r>
            <a:r>
              <a:rPr lang="en-US" altLang="ja-JP" sz="2000" dirty="0">
                <a:ea typeface="MS PGothic" charset="-128"/>
              </a:rPr>
              <a:t> are capable to remove the pollutant. </a:t>
            </a:r>
            <a:r>
              <a:rPr lang="en-US" altLang="en-US" sz="2000" dirty="0">
                <a:ea typeface="MS PGothic" charset="-128"/>
              </a:rPr>
              <a:t>Virgin PET pellets are polluted with chemicals that simulates the most common ones up to 1000 ppm. </a:t>
            </a:r>
          </a:p>
          <a:p>
            <a:pPr marL="0" indent="0" eaLnBrk="1" hangingPunct="1">
              <a:buNone/>
            </a:pPr>
            <a:r>
              <a:rPr lang="en-US" altLang="en-US" sz="2000" dirty="0">
                <a:ea typeface="MS PGothic" charset="-128"/>
              </a:rPr>
              <a:t>     Then their release is studied:</a:t>
            </a:r>
          </a:p>
          <a:p>
            <a:pPr lvl="1" eaLnBrk="1" hangingPunct="1"/>
            <a:r>
              <a:rPr lang="en-US" altLang="en-US" sz="1800" dirty="0">
                <a:ea typeface="MS PGothic" charset="-128"/>
              </a:rPr>
              <a:t>The amount of absorbed pollutant is measured</a:t>
            </a:r>
          </a:p>
          <a:p>
            <a:pPr lvl="1" eaLnBrk="1" hangingPunct="1"/>
            <a:r>
              <a:rPr lang="en-US" altLang="en-US" sz="1800" dirty="0">
                <a:ea typeface="MS PGothic" charset="-128"/>
              </a:rPr>
              <a:t>The PET pellets are fed to the washing/recycling equipment</a:t>
            </a:r>
          </a:p>
          <a:p>
            <a:pPr lvl="1" eaLnBrk="1" hangingPunct="1"/>
            <a:r>
              <a:rPr lang="en-US" altLang="en-US" sz="1800" dirty="0">
                <a:ea typeface="MS PGothic" charset="-128"/>
              </a:rPr>
              <a:t>After washing the residual amount of pollutant is measured. </a:t>
            </a:r>
            <a:r>
              <a:rPr lang="en-US" altLang="en-US" sz="1800" dirty="0" err="1">
                <a:ea typeface="MS PGothic" charset="-128"/>
              </a:rPr>
              <a:t>Reidues</a:t>
            </a:r>
            <a:r>
              <a:rPr lang="en-US" altLang="en-US" sz="1800" dirty="0">
                <a:ea typeface="MS PGothic" charset="-128"/>
              </a:rPr>
              <a:t> must be lower than ppb (The test is often performed by the manufacturer of the washing/recycling equipment</a:t>
            </a:r>
            <a:r>
              <a:rPr lang="en-US" altLang="ja-JP" sz="1800" dirty="0">
                <a:ea typeface="MS PGothic" charset="-128"/>
              </a:rPr>
              <a:t>)</a:t>
            </a:r>
          </a:p>
          <a:p>
            <a:pPr lvl="1" eaLnBrk="1" hangingPunct="1"/>
            <a:r>
              <a:rPr lang="en-US" altLang="en-US" sz="1800" dirty="0">
                <a:ea typeface="MS PGothic" charset="-128"/>
              </a:rPr>
              <a:t>The final authorization to the equipment is released by  the </a:t>
            </a:r>
            <a:r>
              <a:rPr lang="en-US" altLang="ja-JP" sz="1800" dirty="0">
                <a:ea typeface="MS PGothic" charset="-128"/>
              </a:rPr>
              <a:t>European Food Safety Authority, Parma</a:t>
            </a:r>
          </a:p>
          <a:p>
            <a:pPr marL="0" indent="0" eaLnBrk="1" hangingPunct="1">
              <a:buNone/>
            </a:pPr>
            <a:endParaRPr lang="en-US" altLang="ja-JP" sz="2000" dirty="0">
              <a:ea typeface="MS PGothic" charset="-128"/>
            </a:endParaRPr>
          </a:p>
          <a:p>
            <a:pPr eaLnBrk="1" hangingPunct="1"/>
            <a:endParaRPr lang="it-IT" altLang="en-US" dirty="0">
              <a:ea typeface="MS PGothic" charset="-128"/>
            </a:endParaRPr>
          </a:p>
        </p:txBody>
      </p:sp>
      <p:sp>
        <p:nvSpPr>
          <p:cNvPr id="61443" name="Rectangle 5"/>
          <p:cNvSpPr>
            <a:spLocks noGrp="1" noChangeArrowheads="1"/>
          </p:cNvSpPr>
          <p:nvPr>
            <p:ph type="title"/>
          </p:nvPr>
        </p:nvSpPr>
        <p:spPr>
          <a:xfrm>
            <a:off x="142875" y="115888"/>
            <a:ext cx="8858250" cy="527050"/>
          </a:xfrm>
        </p:spPr>
        <p:txBody>
          <a:bodyPr/>
          <a:lstStyle/>
          <a:p>
            <a:pPr eaLnBrk="1" hangingPunct="1"/>
            <a:r>
              <a:rPr lang="it-IT" altLang="en-US">
                <a:ea typeface="MS PGothic" charset="-128"/>
              </a:rPr>
              <a:t>Food packaging: the use of recycled PET (R-PET)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body" idx="1"/>
          </p:nvPr>
        </p:nvSpPr>
        <p:spPr>
          <a:xfrm>
            <a:off x="323528" y="1124744"/>
            <a:ext cx="8424936" cy="5106194"/>
          </a:xfrm>
        </p:spPr>
        <p:txBody>
          <a:bodyPr/>
          <a:lstStyle/>
          <a:p>
            <a:pPr marL="0" indent="0" eaLnBrk="1" hangingPunct="1">
              <a:buNone/>
            </a:pPr>
            <a:r>
              <a:rPr lang="en-GB" sz="2000" dirty="0"/>
              <a:t>Most recent EU regulations</a:t>
            </a:r>
          </a:p>
          <a:p>
            <a:pPr algn="just" eaLnBrk="1" hangingPunct="1"/>
            <a:r>
              <a:rPr lang="en-US" altLang="ja-JP" sz="2000" dirty="0">
                <a:ea typeface="MS PGothic" charset="-128"/>
              </a:rPr>
              <a:t>EU Commission Regulation 2022/1616 contains all the requirements for recycled plastics to be used in food contact. It starts from collection then to decontamination, to applications and to authorizations</a:t>
            </a:r>
            <a:endParaRPr lang="en-GB" sz="2000" dirty="0"/>
          </a:p>
          <a:p>
            <a:pPr algn="just" eaLnBrk="1" hangingPunct="1"/>
            <a:r>
              <a:rPr lang="en-GB" sz="2000" dirty="0"/>
              <a:t>“Each Member State shall ensure that </a:t>
            </a:r>
            <a:r>
              <a:rPr lang="en-GB" sz="2000" u="sng" dirty="0"/>
              <a:t>from 2025</a:t>
            </a:r>
            <a:r>
              <a:rPr lang="en-GB" sz="2000" dirty="0"/>
              <a:t>, beverage bottles… which are manufactured from polyethylene terephthalate as the major component (‘PET bottles’) contain at least 25 % recycled plastic, calculated as an average for all PET bottles placed on the market on the territory of that Member State”</a:t>
            </a:r>
            <a:endParaRPr lang="en-GB" altLang="en-US" sz="2000" dirty="0">
              <a:ea typeface="MS PGothic" charset="-128"/>
            </a:endParaRPr>
          </a:p>
          <a:p>
            <a:pPr algn="just" eaLnBrk="1" hangingPunct="1"/>
            <a:r>
              <a:rPr lang="en-GB" altLang="en-US" sz="2000" dirty="0">
                <a:ea typeface="MS PGothic" charset="-128"/>
              </a:rPr>
              <a:t>“Each Member State shall ensure that </a:t>
            </a:r>
            <a:r>
              <a:rPr lang="en-GB" altLang="en-US" sz="2000" u="sng" dirty="0">
                <a:ea typeface="MS PGothic" charset="-128"/>
              </a:rPr>
              <a:t>from 2030</a:t>
            </a:r>
            <a:r>
              <a:rPr lang="en-GB" altLang="en-US" sz="2000" dirty="0">
                <a:ea typeface="MS PGothic" charset="-128"/>
              </a:rPr>
              <a:t>, beverage bottles...contain at least 30 % recycled plastic, calculated as an average for all such beverage bottles placed on the market on the territory of that Member State.”</a:t>
            </a:r>
          </a:p>
          <a:p>
            <a:pPr algn="just" eaLnBrk="1" hangingPunct="1"/>
            <a:r>
              <a:rPr lang="en-US" altLang="ja-JP" sz="2000" dirty="0">
                <a:ea typeface="MS PGothic" charset="-128"/>
              </a:rPr>
              <a:t>Three layers bottles virgin/recycled/virgin can be adopted with less stringent prescriptions about decontamination</a:t>
            </a:r>
          </a:p>
          <a:p>
            <a:pPr algn="just" eaLnBrk="1" hangingPunct="1"/>
            <a:endParaRPr lang="en-GB" altLang="en-US" sz="2000" dirty="0">
              <a:ea typeface="MS PGothic" charset="-128"/>
            </a:endParaRPr>
          </a:p>
          <a:p>
            <a:pPr eaLnBrk="1" hangingPunct="1"/>
            <a:endParaRPr lang="en-GB" altLang="en-US" sz="2000" dirty="0">
              <a:ea typeface="MS PGothic" charset="-128"/>
            </a:endParaRPr>
          </a:p>
        </p:txBody>
      </p:sp>
      <p:sp>
        <p:nvSpPr>
          <p:cNvPr id="61443" name="Rectangle 5"/>
          <p:cNvSpPr>
            <a:spLocks noGrp="1" noChangeArrowheads="1"/>
          </p:cNvSpPr>
          <p:nvPr>
            <p:ph type="title"/>
          </p:nvPr>
        </p:nvSpPr>
        <p:spPr>
          <a:xfrm>
            <a:off x="142875" y="115888"/>
            <a:ext cx="8858250" cy="527050"/>
          </a:xfrm>
        </p:spPr>
        <p:txBody>
          <a:bodyPr/>
          <a:lstStyle/>
          <a:p>
            <a:pPr eaLnBrk="1" hangingPunct="1"/>
            <a:r>
              <a:rPr lang="it-IT" altLang="en-US" dirty="0" err="1">
                <a:ea typeface="MS PGothic" charset="-128"/>
              </a:rPr>
              <a:t>Food</a:t>
            </a:r>
            <a:r>
              <a:rPr lang="it-IT" altLang="en-US" dirty="0">
                <a:ea typeface="MS PGothic" charset="-128"/>
              </a:rPr>
              <a:t> packaging: the use of </a:t>
            </a:r>
            <a:r>
              <a:rPr lang="it-IT" altLang="en-US" dirty="0" err="1">
                <a:ea typeface="MS PGothic" charset="-128"/>
              </a:rPr>
              <a:t>recycled</a:t>
            </a:r>
            <a:r>
              <a:rPr lang="it-IT" altLang="en-US" dirty="0">
                <a:ea typeface="MS PGothic" charset="-128"/>
              </a:rPr>
              <a:t> PET (R-PET)</a:t>
            </a:r>
          </a:p>
        </p:txBody>
      </p:sp>
    </p:spTree>
    <p:extLst>
      <p:ext uri="{BB962C8B-B14F-4D97-AF65-F5344CB8AC3E}">
        <p14:creationId xmlns:p14="http://schemas.microsoft.com/office/powerpoint/2010/main" val="1839834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5"/>
          <p:cNvSpPr>
            <a:spLocks noGrp="1" noChangeArrowheads="1"/>
          </p:cNvSpPr>
          <p:nvPr>
            <p:ph type="title"/>
          </p:nvPr>
        </p:nvSpPr>
        <p:spPr>
          <a:xfrm>
            <a:off x="142875" y="115888"/>
            <a:ext cx="8858250" cy="527050"/>
          </a:xfrm>
        </p:spPr>
        <p:txBody>
          <a:bodyPr/>
          <a:lstStyle/>
          <a:p>
            <a:pPr eaLnBrk="1" hangingPunct="1"/>
            <a:r>
              <a:rPr lang="it-IT" altLang="en-US" dirty="0">
                <a:ea typeface="MS PGothic" charset="-128"/>
              </a:rPr>
              <a:t>Food packaging: the use of </a:t>
            </a:r>
            <a:r>
              <a:rPr lang="it-IT" altLang="en-US" dirty="0" err="1">
                <a:ea typeface="MS PGothic" charset="-128"/>
              </a:rPr>
              <a:t>recycled</a:t>
            </a:r>
            <a:r>
              <a:rPr lang="it-IT" altLang="en-US">
                <a:ea typeface="MS PGothic" charset="-128"/>
              </a:rPr>
              <a:t> PE and PP</a:t>
            </a:r>
            <a:endParaRPr lang="it-IT" altLang="en-US" dirty="0">
              <a:ea typeface="MS PGothic" charset="-128"/>
            </a:endParaRPr>
          </a:p>
        </p:txBody>
      </p:sp>
      <p:pic>
        <p:nvPicPr>
          <p:cNvPr id="3" name="Immagine 2">
            <a:extLst>
              <a:ext uri="{FF2B5EF4-FFF2-40B4-BE49-F238E27FC236}">
                <a16:creationId xmlns:a16="http://schemas.microsoft.com/office/drawing/2014/main" id="{572E206F-798C-4824-8C9E-62CACAC19EAA}"/>
              </a:ext>
            </a:extLst>
          </p:cNvPr>
          <p:cNvPicPr>
            <a:picLocks noChangeAspect="1"/>
          </p:cNvPicPr>
          <p:nvPr/>
        </p:nvPicPr>
        <p:blipFill>
          <a:blip r:embed="rId2"/>
          <a:stretch>
            <a:fillRect/>
          </a:stretch>
        </p:blipFill>
        <p:spPr>
          <a:xfrm>
            <a:off x="720080" y="980728"/>
            <a:ext cx="8028384" cy="5555735"/>
          </a:xfrm>
          <a:prstGeom prst="rect">
            <a:avLst/>
          </a:prstGeom>
        </p:spPr>
      </p:pic>
    </p:spTree>
    <p:extLst>
      <p:ext uri="{BB962C8B-B14F-4D97-AF65-F5344CB8AC3E}">
        <p14:creationId xmlns:p14="http://schemas.microsoft.com/office/powerpoint/2010/main" val="603934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body" idx="1"/>
          </p:nvPr>
        </p:nvSpPr>
        <p:spPr>
          <a:xfrm>
            <a:off x="250825" y="1008063"/>
            <a:ext cx="8642350" cy="5516562"/>
          </a:xfrm>
        </p:spPr>
        <p:txBody>
          <a:bodyPr/>
          <a:lstStyle/>
          <a:p>
            <a:pPr eaLnBrk="1" hangingPunct="1"/>
            <a:r>
              <a:rPr lang="en-US" altLang="en-US" dirty="0">
                <a:ea typeface="MS PGothic" charset="-128"/>
              </a:rPr>
              <a:t>The EC Regulation 1935/2004 requires labeling or information for all substances that may come into contact with food</a:t>
            </a:r>
          </a:p>
          <a:p>
            <a:pPr eaLnBrk="1" hangingPunct="1"/>
            <a:r>
              <a:rPr lang="en-US" altLang="en-US" dirty="0">
                <a:ea typeface="MS PGothic" charset="-128"/>
              </a:rPr>
              <a:t>It authorizes the placing on the market of two types of packaging defined "smart packaging"</a:t>
            </a:r>
            <a:r>
              <a:rPr lang="it-IT" altLang="ja-JP" dirty="0">
                <a:ea typeface="MS PGothic" charset="-128"/>
              </a:rPr>
              <a:t>:</a:t>
            </a:r>
          </a:p>
          <a:p>
            <a:pPr lvl="1" eaLnBrk="1" hangingPunct="1"/>
            <a:r>
              <a:rPr lang="en-US" altLang="en-US" dirty="0">
                <a:ea typeface="MS PGothic" charset="-128"/>
              </a:rPr>
              <a:t>It provides an indication on the freshness of the product: The packaging for example changes color when the product has expired</a:t>
            </a:r>
          </a:p>
          <a:p>
            <a:pPr lvl="1" eaLnBrk="1" hangingPunct="1"/>
            <a:r>
              <a:rPr lang="en-US" altLang="en-US" dirty="0">
                <a:ea typeface="MS PGothic" charset="-128"/>
              </a:rPr>
              <a:t>It increase the shelf life: the packaging prevents the formation of gases and vapors that can damage the product using for example oxygen or ethylene scavengers.</a:t>
            </a:r>
          </a:p>
          <a:p>
            <a:pPr eaLnBrk="1" hangingPunct="1"/>
            <a:r>
              <a:rPr lang="en-US" altLang="en-US" dirty="0">
                <a:ea typeface="MS PGothic" charset="-128"/>
              </a:rPr>
              <a:t>The regulation prohibits the use of substances that can hide the deterioration of the product (some aldehydes and amines)</a:t>
            </a:r>
          </a:p>
          <a:p>
            <a:pPr eaLnBrk="1" hangingPunct="1"/>
            <a:r>
              <a:rPr lang="en-US" altLang="en-US" dirty="0">
                <a:ea typeface="MS PGothic" charset="-128"/>
              </a:rPr>
              <a:t>The regulation covers all materials (polymers, glass, inks) and the types of packaging including appliances such as coffee machines</a:t>
            </a:r>
            <a:endParaRPr lang="it-IT" altLang="en-US" dirty="0">
              <a:ea typeface="MS PGothic" charset="-128"/>
            </a:endParaRPr>
          </a:p>
        </p:txBody>
      </p:sp>
      <p:sp>
        <p:nvSpPr>
          <p:cNvPr id="62467" name="Rectangle 5"/>
          <p:cNvSpPr>
            <a:spLocks noGrp="1" noChangeArrowheads="1"/>
          </p:cNvSpPr>
          <p:nvPr>
            <p:ph type="title"/>
          </p:nvPr>
        </p:nvSpPr>
        <p:spPr>
          <a:xfrm>
            <a:off x="457200" y="115888"/>
            <a:ext cx="8229600" cy="561975"/>
          </a:xfrm>
        </p:spPr>
        <p:txBody>
          <a:bodyPr/>
          <a:lstStyle/>
          <a:p>
            <a:pPr eaLnBrk="1" hangingPunct="1"/>
            <a:r>
              <a:rPr lang="it-IT" altLang="en-US">
                <a:ea typeface="MS PGothic" charset="-128"/>
              </a:rPr>
              <a:t>Standards for food packaging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title"/>
          </p:nvPr>
        </p:nvSpPr>
        <p:spPr>
          <a:xfrm>
            <a:off x="457200" y="115888"/>
            <a:ext cx="8229600" cy="561975"/>
          </a:xfrm>
        </p:spPr>
        <p:txBody>
          <a:bodyPr/>
          <a:lstStyle/>
          <a:p>
            <a:pPr eaLnBrk="1" hangingPunct="1"/>
            <a:r>
              <a:rPr lang="it-IT" altLang="en-US">
                <a:ea typeface="MS PGothic" charset="-128"/>
              </a:rPr>
              <a:t>Smart or active packaging</a:t>
            </a:r>
          </a:p>
        </p:txBody>
      </p:sp>
      <p:pic>
        <p:nvPicPr>
          <p:cNvPr id="634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695325"/>
            <a:ext cx="76327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Oval 6"/>
          <p:cNvSpPr>
            <a:spLocks noChangeArrowheads="1"/>
          </p:cNvSpPr>
          <p:nvPr/>
        </p:nvSpPr>
        <p:spPr bwMode="auto">
          <a:xfrm>
            <a:off x="3708400" y="3429000"/>
            <a:ext cx="719138" cy="36036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3493" name="Rectangle 8"/>
          <p:cNvSpPr>
            <a:spLocks noChangeArrowheads="1"/>
          </p:cNvSpPr>
          <p:nvPr/>
        </p:nvSpPr>
        <p:spPr bwMode="auto">
          <a:xfrm>
            <a:off x="4787900" y="1341438"/>
            <a:ext cx="1008063" cy="2159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3494" name="Rectangle 9"/>
          <p:cNvSpPr>
            <a:spLocks noChangeArrowheads="1"/>
          </p:cNvSpPr>
          <p:nvPr/>
        </p:nvSpPr>
        <p:spPr bwMode="auto">
          <a:xfrm>
            <a:off x="4859338" y="4868863"/>
            <a:ext cx="720725" cy="720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179388" y="765175"/>
            <a:ext cx="8642350" cy="5832475"/>
          </a:xfrm>
        </p:spPr>
        <p:txBody>
          <a:bodyPr/>
          <a:lstStyle/>
          <a:p>
            <a:pPr eaLnBrk="1" hangingPunct="1"/>
            <a:r>
              <a:rPr lang="en-GB" altLang="en-US" dirty="0">
                <a:ea typeface="MS PGothic" charset="-128"/>
              </a:rPr>
              <a:t>“</a:t>
            </a:r>
            <a:r>
              <a:rPr lang="en-GB" altLang="ja-JP" dirty="0">
                <a:ea typeface="MS PGothic" charset="-128"/>
              </a:rPr>
              <a:t>Modified atmosphere packaging (MAP) or vacuum packaging are effective until the partial pressure of the oxygen, inside of them,  is below a limiting value depending on the type of food.</a:t>
            </a:r>
          </a:p>
          <a:p>
            <a:pPr eaLnBrk="1" hangingPunct="1"/>
            <a:r>
              <a:rPr lang="en-GB" altLang="ja-JP" dirty="0">
                <a:ea typeface="MS PGothic" charset="-128"/>
              </a:rPr>
              <a:t>Gas barrier of the packaging film can be associated with an absorbing substance. </a:t>
            </a:r>
            <a:r>
              <a:rPr lang="en-GB" altLang="en-US" dirty="0">
                <a:ea typeface="MS PGothic" charset="-128"/>
              </a:rPr>
              <a:t>Some substances acting as oxygen scavenger absorb the oxygen permeating from outside</a:t>
            </a:r>
          </a:p>
          <a:p>
            <a:pPr lvl="1" eaLnBrk="1" hangingPunct="1"/>
            <a:r>
              <a:rPr lang="en-GB" altLang="en-US" dirty="0">
                <a:ea typeface="MS PGothic" charset="-128"/>
              </a:rPr>
              <a:t> For instance small bags containing ferrous based powders are used. The powders absorb oxygen changing their </a:t>
            </a:r>
            <a:r>
              <a:rPr lang="en-GB" altLang="en-US" dirty="0" err="1">
                <a:ea typeface="MS PGothic" charset="-128"/>
              </a:rPr>
              <a:t>oxydation</a:t>
            </a:r>
            <a:r>
              <a:rPr lang="en-GB" altLang="en-US" dirty="0">
                <a:ea typeface="MS PGothic" charset="-128"/>
              </a:rPr>
              <a:t> level</a:t>
            </a:r>
          </a:p>
          <a:p>
            <a:pPr lvl="1" eaLnBrk="1" hangingPunct="1"/>
            <a:r>
              <a:rPr lang="en-GB" altLang="en-US" dirty="0">
                <a:ea typeface="MS PGothic" charset="-128"/>
              </a:rPr>
              <a:t>oxygen scavengers can be included in laminated multi-layers  packaging films</a:t>
            </a:r>
          </a:p>
        </p:txBody>
      </p:sp>
      <p:pic>
        <p:nvPicPr>
          <p:cNvPr id="64515" name="Picture 7" descr="MULTISO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863" y="4391025"/>
            <a:ext cx="3024187"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Line 8"/>
          <p:cNvSpPr>
            <a:spLocks noChangeShapeType="1"/>
          </p:cNvSpPr>
          <p:nvPr/>
        </p:nvSpPr>
        <p:spPr bwMode="auto">
          <a:xfrm>
            <a:off x="4284663" y="3284538"/>
            <a:ext cx="2881312" cy="23066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GB"/>
          </a:p>
        </p:txBody>
      </p:sp>
      <p:sp>
        <p:nvSpPr>
          <p:cNvPr id="64517" name="Rectangle 3"/>
          <p:cNvSpPr>
            <a:spLocks noGrp="1" noChangeArrowheads="1"/>
          </p:cNvSpPr>
          <p:nvPr>
            <p:ph type="title"/>
          </p:nvPr>
        </p:nvSpPr>
        <p:spPr>
          <a:xfrm>
            <a:off x="457200" y="115888"/>
            <a:ext cx="8229600" cy="561975"/>
          </a:xfrm>
        </p:spPr>
        <p:txBody>
          <a:bodyPr/>
          <a:lstStyle/>
          <a:p>
            <a:pPr eaLnBrk="1" hangingPunct="1"/>
            <a:r>
              <a:rPr lang="it-IT" altLang="en-US">
                <a:ea typeface="MS PGothic" charset="-128"/>
              </a:rPr>
              <a:t>Smart or active packaging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179388" y="765175"/>
            <a:ext cx="8642350" cy="5516563"/>
          </a:xfrm>
        </p:spPr>
        <p:txBody>
          <a:bodyPr/>
          <a:lstStyle/>
          <a:p>
            <a:pPr eaLnBrk="1" hangingPunct="1"/>
            <a:endParaRPr lang="it-IT" altLang="en-US">
              <a:ea typeface="MS PGothic" charset="-128"/>
            </a:endParaRPr>
          </a:p>
          <a:p>
            <a:pPr eaLnBrk="1" hangingPunct="1"/>
            <a:endParaRPr lang="it-IT" altLang="en-US">
              <a:ea typeface="MS PGothic" charset="-128"/>
            </a:endParaRPr>
          </a:p>
          <a:p>
            <a:pPr eaLnBrk="1" hangingPunct="1">
              <a:buFontTx/>
              <a:buNone/>
            </a:pPr>
            <a:endParaRPr lang="it-IT" altLang="en-US">
              <a:ea typeface="MS PGothic" charset="-128"/>
            </a:endParaRPr>
          </a:p>
          <a:p>
            <a:pPr lvl="1" eaLnBrk="1" hangingPunct="1"/>
            <a:endParaRPr lang="it-IT" altLang="en-US">
              <a:ea typeface="MS PGothic" charset="-128"/>
            </a:endParaRPr>
          </a:p>
        </p:txBody>
      </p:sp>
      <p:sp>
        <p:nvSpPr>
          <p:cNvPr id="65539" name="Rectangle 3"/>
          <p:cNvSpPr>
            <a:spLocks noGrp="1" noChangeArrowheads="1"/>
          </p:cNvSpPr>
          <p:nvPr>
            <p:ph type="title"/>
          </p:nvPr>
        </p:nvSpPr>
        <p:spPr>
          <a:xfrm>
            <a:off x="457200" y="115888"/>
            <a:ext cx="8229600" cy="561975"/>
          </a:xfrm>
        </p:spPr>
        <p:txBody>
          <a:bodyPr/>
          <a:lstStyle/>
          <a:p>
            <a:pPr eaLnBrk="1" hangingPunct="1"/>
            <a:r>
              <a:rPr lang="it-IT" altLang="en-US">
                <a:ea typeface="MS PGothic" charset="-128"/>
              </a:rPr>
              <a:t>Gli imballaggi intelligenti o attivi</a:t>
            </a:r>
          </a:p>
        </p:txBody>
      </p:sp>
      <p:pic>
        <p:nvPicPr>
          <p:cNvPr id="65540" name="Picture 4" descr="shelfplus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25538"/>
            <a:ext cx="84248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179388" y="765175"/>
            <a:ext cx="8642350" cy="5516563"/>
          </a:xfrm>
        </p:spPr>
        <p:txBody>
          <a:bodyPr/>
          <a:lstStyle/>
          <a:p>
            <a:pPr eaLnBrk="1" hangingPunct="1"/>
            <a:r>
              <a:rPr lang="en-US" altLang="en-US">
                <a:ea typeface="MS PGothic" charset="-128"/>
              </a:rPr>
              <a:t>Polymeric films based on PET and PP with absorption properties of oxygen are produced by Amoco under the name Amosorb</a:t>
            </a:r>
            <a:r>
              <a:rPr lang="it-IT" altLang="en-US">
                <a:ea typeface="MS PGothic" charset="-128"/>
              </a:rPr>
              <a:t>:</a:t>
            </a:r>
          </a:p>
          <a:p>
            <a:pPr lvl="1" eaLnBrk="1" hangingPunct="1"/>
            <a:r>
              <a:rPr lang="en-GB" altLang="en-US">
                <a:ea typeface="MS PGothic" charset="-128"/>
              </a:rPr>
              <a:t>The scavenger element consists of “transition metal, a cobalt salt, catalyzed unsaturated hydrocarbon dienes such as poly-butadiene linked to polyester”</a:t>
            </a:r>
          </a:p>
          <a:p>
            <a:pPr eaLnBrk="1" hangingPunct="1"/>
            <a:r>
              <a:rPr lang="en-GB" altLang="en-US">
                <a:ea typeface="MS PGothic" charset="-128"/>
              </a:rPr>
              <a:t>The film includes chemicals that in presence of moisture or UV light, produce radicals, which reacts with the oxygen</a:t>
            </a:r>
            <a:r>
              <a:rPr lang="en-GB" altLang="ja-JP">
                <a:ea typeface="MS PGothic" charset="-128"/>
              </a:rPr>
              <a:t>.</a:t>
            </a:r>
          </a:p>
          <a:p>
            <a:pPr eaLnBrk="1" hangingPunct="1"/>
            <a:r>
              <a:rPr lang="en-GB" altLang="en-US">
                <a:ea typeface="MS PGothic" charset="-128"/>
              </a:rPr>
              <a:t>However radicals accelerates the polymer degradation reducing its molecular weight during processing in the melt state. Degradation can also occur during recycling (re-processing).</a:t>
            </a:r>
          </a:p>
          <a:p>
            <a:pPr eaLnBrk="1" hangingPunct="1"/>
            <a:endParaRPr lang="it-IT" altLang="en-US">
              <a:ea typeface="MS PGothic" charset="-128"/>
            </a:endParaRPr>
          </a:p>
          <a:p>
            <a:pPr eaLnBrk="1" hangingPunct="1">
              <a:buFontTx/>
              <a:buNone/>
            </a:pPr>
            <a:endParaRPr lang="it-IT" altLang="en-US">
              <a:ea typeface="MS PGothic" charset="-128"/>
            </a:endParaRPr>
          </a:p>
          <a:p>
            <a:pPr lvl="1" eaLnBrk="1" hangingPunct="1"/>
            <a:endParaRPr lang="it-IT" altLang="en-US">
              <a:ea typeface="MS PGothic" charset="-128"/>
            </a:endParaRPr>
          </a:p>
        </p:txBody>
      </p:sp>
      <p:sp>
        <p:nvSpPr>
          <p:cNvPr id="66563" name="Rectangle 3"/>
          <p:cNvSpPr>
            <a:spLocks noGrp="1" noChangeArrowheads="1"/>
          </p:cNvSpPr>
          <p:nvPr>
            <p:ph type="title"/>
          </p:nvPr>
        </p:nvSpPr>
        <p:spPr>
          <a:xfrm>
            <a:off x="457200" y="115888"/>
            <a:ext cx="8229600" cy="561975"/>
          </a:xfrm>
        </p:spPr>
        <p:txBody>
          <a:bodyPr/>
          <a:lstStyle/>
          <a:p>
            <a:pPr eaLnBrk="1" hangingPunct="1"/>
            <a:r>
              <a:rPr lang="it-IT" altLang="en-US">
                <a:ea typeface="MS PGothic" charset="-128"/>
              </a:rPr>
              <a:t>Smart or active packaging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457200" y="116632"/>
            <a:ext cx="8229600" cy="561975"/>
          </a:xfrm>
        </p:spPr>
        <p:txBody>
          <a:bodyPr/>
          <a:lstStyle/>
          <a:p>
            <a:r>
              <a:rPr lang="it-IT" altLang="en-US">
                <a:ea typeface="MS PGothic" charset="-128"/>
              </a:rPr>
              <a:t>Bio-based polymers (world market)</a:t>
            </a:r>
            <a:endParaRPr lang="en-US" altLang="en-US">
              <a:ea typeface="MS PGothic" charset="-128"/>
            </a:endParaRPr>
          </a:p>
        </p:txBody>
      </p:sp>
      <p:pic>
        <p:nvPicPr>
          <p:cNvPr id="10242" name="Picture 2" descr="Global production capacities of bioplastics 2022 (by market segment and material type)">
            <a:extLst>
              <a:ext uri="{FF2B5EF4-FFF2-40B4-BE49-F238E27FC236}">
                <a16:creationId xmlns:a16="http://schemas.microsoft.com/office/drawing/2014/main" id="{8C6B46BE-D5F7-7061-AD3B-06BFEA0FAC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624180"/>
            <a:ext cx="6624736" cy="651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60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shelfplus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8"/>
            <a:ext cx="619283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6"/>
          <p:cNvSpPr txBox="1">
            <a:spLocks noChangeArrowheads="1"/>
          </p:cNvSpPr>
          <p:nvPr/>
        </p:nvSpPr>
        <p:spPr bwMode="auto">
          <a:xfrm>
            <a:off x="428625" y="4857750"/>
            <a:ext cx="871537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1800"/>
              <a:t>EVOH layer ( blue) is not efficient immediately after vapour pasteurization.</a:t>
            </a:r>
            <a:r>
              <a:rPr lang="it-IT" altLang="ja-JP" sz="1800"/>
              <a:t>EVOH absorbs water and its oxygen barrier properties are reduced: </a:t>
            </a:r>
            <a:r>
              <a:rPr lang="ja-JP" altLang="it-IT" sz="1800"/>
              <a:t>“</a:t>
            </a:r>
            <a:r>
              <a:rPr lang="it-IT" altLang="ja-JP" sz="1800" b="1"/>
              <a:t>Retort shock</a:t>
            </a:r>
            <a:r>
              <a:rPr lang="ja-JP" altLang="it-IT" sz="1800"/>
              <a:t>”</a:t>
            </a:r>
            <a:r>
              <a:rPr lang="it-IT" altLang="ja-JP" sz="1800"/>
              <a:t>. The oxygen scavenger compensate the barrier loss until EVOH recover its barrier prop.</a:t>
            </a:r>
            <a:endParaRPr lang="it-IT" altLang="en-US" sz="1800"/>
          </a:p>
        </p:txBody>
      </p:sp>
      <p:sp>
        <p:nvSpPr>
          <p:cNvPr id="6" name="Rettangolo 5"/>
          <p:cNvSpPr/>
          <p:nvPr/>
        </p:nvSpPr>
        <p:spPr>
          <a:xfrm>
            <a:off x="323850" y="5805488"/>
            <a:ext cx="8429625"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altLang="en-US">
                <a:solidFill>
                  <a:srgbClr val="000000"/>
                </a:solidFill>
                <a:ea typeface="ＭＳ Ｐゴシック" pitchFamily="34" charset="-128"/>
              </a:rPr>
              <a:t>“</a:t>
            </a:r>
            <a:r>
              <a:rPr lang="en-US">
                <a:solidFill>
                  <a:srgbClr val="000000"/>
                </a:solidFill>
                <a:ea typeface="ＭＳ Ｐゴシック" pitchFamily="34" charset="-128"/>
              </a:rPr>
              <a:t>Retort pouch</a:t>
            </a:r>
            <a:r>
              <a:rPr lang="en-US" altLang="en-US">
                <a:solidFill>
                  <a:srgbClr val="000000"/>
                </a:solidFill>
                <a:ea typeface="ＭＳ Ｐゴシック" pitchFamily="34" charset="-128"/>
              </a:rPr>
              <a:t>”</a:t>
            </a:r>
            <a:r>
              <a:rPr lang="en-US">
                <a:solidFill>
                  <a:srgbClr val="000000"/>
                </a:solidFill>
                <a:ea typeface="ＭＳ Ｐゴシック" pitchFamily="34" charset="-128"/>
              </a:rPr>
              <a:t>=a heat-resistant bag made of laminated plastic films or foil. It is then heat-sealed and sterilized by pressure cooking in a retort (autoclave) to yield commercially sterilized state of foods. </a:t>
            </a:r>
          </a:p>
        </p:txBody>
      </p:sp>
      <p:sp>
        <p:nvSpPr>
          <p:cNvPr id="67589" name="Rectangle 3"/>
          <p:cNvSpPr>
            <a:spLocks noGrp="1" noChangeArrowheads="1"/>
          </p:cNvSpPr>
          <p:nvPr>
            <p:ph type="title"/>
          </p:nvPr>
        </p:nvSpPr>
        <p:spPr>
          <a:xfrm>
            <a:off x="457200" y="115888"/>
            <a:ext cx="8229600" cy="561975"/>
          </a:xfrm>
          <a:solidFill>
            <a:schemeClr val="bg1"/>
          </a:solidFill>
        </p:spPr>
        <p:txBody>
          <a:bodyPr/>
          <a:lstStyle/>
          <a:p>
            <a:pPr eaLnBrk="1" hangingPunct="1"/>
            <a:r>
              <a:rPr lang="it-IT" altLang="en-US">
                <a:ea typeface="MS PGothic" charset="-128"/>
              </a:rPr>
              <a:t>Smart or active packaging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0"/>
            <a:ext cx="8477250" cy="1077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Oval 7"/>
          <p:cNvSpPr>
            <a:spLocks noChangeArrowheads="1"/>
          </p:cNvSpPr>
          <p:nvPr/>
        </p:nvSpPr>
        <p:spPr bwMode="auto">
          <a:xfrm>
            <a:off x="3057525" y="4364038"/>
            <a:ext cx="1368425" cy="35877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2" name="Oval 10"/>
          <p:cNvSpPr>
            <a:spLocks noChangeArrowheads="1"/>
          </p:cNvSpPr>
          <p:nvPr/>
        </p:nvSpPr>
        <p:spPr bwMode="auto">
          <a:xfrm>
            <a:off x="3059113" y="2997200"/>
            <a:ext cx="2665412" cy="2873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68613" name="Oval 10"/>
          <p:cNvSpPr>
            <a:spLocks noChangeArrowheads="1"/>
          </p:cNvSpPr>
          <p:nvPr/>
        </p:nvSpPr>
        <p:spPr bwMode="auto">
          <a:xfrm>
            <a:off x="285750" y="3286125"/>
            <a:ext cx="2665413" cy="2873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4"/>
          <p:cNvGraphicFramePr>
            <a:graphicFrameLocks noGrp="1"/>
          </p:cNvGraphicFramePr>
          <p:nvPr/>
        </p:nvGraphicFramePr>
        <p:xfrm>
          <a:off x="539750" y="1052513"/>
          <a:ext cx="8143875" cy="14138275"/>
        </p:xfrm>
        <a:graphic>
          <a:graphicData uri="http://schemas.openxmlformats.org/drawingml/2006/table">
            <a:tbl>
              <a:tblPr/>
              <a:tblGrid>
                <a:gridCol w="3357563">
                  <a:extLst>
                    <a:ext uri="{9D8B030D-6E8A-4147-A177-3AD203B41FA5}">
                      <a16:colId xmlns:a16="http://schemas.microsoft.com/office/drawing/2014/main" val="20000"/>
                    </a:ext>
                  </a:extLst>
                </a:gridCol>
                <a:gridCol w="1928812">
                  <a:extLst>
                    <a:ext uri="{9D8B030D-6E8A-4147-A177-3AD203B41FA5}">
                      <a16:colId xmlns:a16="http://schemas.microsoft.com/office/drawing/2014/main" val="20001"/>
                    </a:ext>
                  </a:extLst>
                </a:gridCol>
                <a:gridCol w="1285875">
                  <a:extLst>
                    <a:ext uri="{9D8B030D-6E8A-4147-A177-3AD203B41FA5}">
                      <a16:colId xmlns:a16="http://schemas.microsoft.com/office/drawing/2014/main" val="20002"/>
                    </a:ext>
                  </a:extLst>
                </a:gridCol>
                <a:gridCol w="1571625">
                  <a:extLst>
                    <a:ext uri="{9D8B030D-6E8A-4147-A177-3AD203B41FA5}">
                      <a16:colId xmlns:a16="http://schemas.microsoft.com/office/drawing/2014/main" val="20003"/>
                    </a:ext>
                  </a:extLst>
                </a:gridCol>
              </a:tblGrid>
              <a:tr h="831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Arial" charset="0"/>
                          <a:ea typeface="MS PGothic" charset="-128"/>
                        </a:rPr>
                        <a:t>Fruits &amp; Vegetables Types</a:t>
                      </a:r>
                    </a:p>
                  </a:txBody>
                  <a:tcPr marL="8201" marR="8201" marT="4101" marB="4101" horzOverflow="overflow">
                    <a:lnL>
                      <a:noFill/>
                    </a:lnL>
                    <a:lnR>
                      <a:noFill/>
                    </a:lnR>
                    <a:lnT>
                      <a:noFill/>
                    </a:lnT>
                    <a:lnB>
                      <a:noFill/>
                    </a:lnB>
                    <a:lnTlToBr>
                      <a:noFill/>
                    </a:lnTlToBr>
                    <a:lnBlToTr>
                      <a:noFill/>
                    </a:lnBlToTr>
                    <a:solidFill>
                      <a:srgbClr val="989898"/>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Arial" charset="0"/>
                          <a:ea typeface="MS PGothic" charset="-128"/>
                        </a:rPr>
                        <a:t>Rate of Ethylene Production</a:t>
                      </a:r>
                    </a:p>
                  </a:txBody>
                  <a:tcPr marL="8201" marR="8201" marT="4101" marB="410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989898"/>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Arial" charset="0"/>
                          <a:ea typeface="MS PGothic" charset="-128"/>
                        </a:rPr>
                        <a:t>Level of Ethylene Sensitivity</a:t>
                      </a:r>
                    </a:p>
                  </a:txBody>
                  <a:tcPr marL="8201" marR="8201" marT="4101" marB="410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989898"/>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it-IT" sz="1800" b="0" i="0" u="none" strike="noStrike" cap="none" normalizeH="0" baseline="0">
                          <a:ln>
                            <a:noFill/>
                          </a:ln>
                          <a:solidFill>
                            <a:schemeClr val="tx1"/>
                          </a:solidFill>
                          <a:effectLst/>
                          <a:latin typeface="Arial" charset="0"/>
                          <a:ea typeface="MS PGothic" charset="-128"/>
                        </a:rPr>
                        <a:t>Principal reaction to Ethylene Gas</a:t>
                      </a:r>
                    </a:p>
                  </a:txBody>
                  <a:tcPr marL="8201" marR="8201" marT="4101" marB="410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989898"/>
                    </a:solidFill>
                  </a:tcPr>
                </a:tc>
                <a:extLst>
                  <a:ext uri="{0D108BD9-81ED-4DB2-BD59-A6C34878D82A}">
                    <a16:rowId xmlns:a16="http://schemas.microsoft.com/office/drawing/2014/main" val="10000"/>
                  </a:ext>
                </a:extLst>
              </a:tr>
              <a:tr h="10737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Apples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Apricots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Asian Pears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Asparagus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Avocados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Bananas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Berries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Broccoli</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Brussel Sprouts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Cantaloupe</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Carrots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Cherimoya</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Cherries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Cucumbers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Eggplant</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Grapefruit</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Grapes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Kiwifruit</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Lemons, Limes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Lettuce (*2)</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Mangoes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Melons (*3)</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Nectarines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Onions, Garlic</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Oranges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Papaya</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Passion Fruit</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Peaches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Pears (*5)</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Persimmons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Plums, Prunes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Potatoes (*6)</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Quinces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Tomatoes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Watermelons</a:t>
                      </a: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Floral &amp; Nursery Commodities</a:t>
                      </a: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Carnations -Cut</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Roses -Cut</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Flower Bulbs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Nursery Stock</a:t>
                      </a:r>
                    </a:p>
                  </a:txBody>
                  <a:tcPr marL="8201" marR="8201" marT="4101" marB="4101"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H</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a:t>
                      </a: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VL</a:t>
                      </a:r>
                    </a:p>
                  </a:txBody>
                  <a:tcPr marL="8201" marR="8201" marT="4101" marB="4101"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M</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L</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M</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L</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L</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M-H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M</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L</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M</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L</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M</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M</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br>
                        <a:rPr kumimoji="0" lang="pt-BR" altLang="it-IT" sz="1600" b="0" i="0" u="none" strike="noStrike" cap="none" normalizeH="0" baseline="0">
                          <a:ln>
                            <a:noFill/>
                          </a:ln>
                          <a:solidFill>
                            <a:schemeClr val="tx1"/>
                          </a:solidFill>
                          <a:effectLst/>
                          <a:latin typeface="Arial" charset="0"/>
                          <a:ea typeface="MS PGothic" charset="-128"/>
                        </a:rPr>
                      </a:br>
                      <a:br>
                        <a:rPr kumimoji="0" lang="pt-BR" altLang="it-IT" sz="1600" b="0" i="0" u="none" strike="noStrike" cap="none" normalizeH="0" baseline="0">
                          <a:ln>
                            <a:noFill/>
                          </a:ln>
                          <a:solidFill>
                            <a:schemeClr val="tx1"/>
                          </a:solidFill>
                          <a:effectLst/>
                          <a:latin typeface="Arial" charset="0"/>
                          <a:ea typeface="MS PGothic" charset="-128"/>
                        </a:rPr>
                      </a:br>
                      <a:br>
                        <a:rPr kumimoji="0" lang="pt-BR" altLang="it-IT" sz="1600" b="0" i="0" u="none" strike="noStrike" cap="none" normalizeH="0" baseline="0">
                          <a:ln>
                            <a:noFill/>
                          </a:ln>
                          <a:solidFill>
                            <a:schemeClr val="tx1"/>
                          </a:solidFill>
                          <a:effectLst/>
                          <a:latin typeface="Arial" charset="0"/>
                          <a:ea typeface="MS PGothic" charset="-128"/>
                        </a:rPr>
                      </a:b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br>
                        <a:rPr kumimoji="0" lang="pt-BR" altLang="it-IT" sz="1600" b="0" i="0" u="none" strike="noStrike" cap="none" normalizeH="0" baseline="0">
                          <a:ln>
                            <a:noFill/>
                          </a:ln>
                          <a:solidFill>
                            <a:schemeClr val="tx1"/>
                          </a:solidFill>
                          <a:effectLst/>
                          <a:latin typeface="Arial" charset="0"/>
                          <a:ea typeface="MS PGothic" charset="-128"/>
                        </a:rPr>
                      </a:br>
                      <a:r>
                        <a:rPr kumimoji="0" lang="pt-BR" altLang="it-IT" sz="1600" b="0" i="0" u="none" strike="noStrike" cap="none" normalizeH="0" baseline="0">
                          <a:ln>
                            <a:noFill/>
                          </a:ln>
                          <a:solidFill>
                            <a:schemeClr val="tx1"/>
                          </a:solidFill>
                          <a:effectLst/>
                          <a:latin typeface="Arial" charset="0"/>
                          <a:ea typeface="MS PGothic" charset="-128"/>
                        </a:rPr>
                        <a:t>H</a:t>
                      </a:r>
                    </a:p>
                  </a:txBody>
                  <a:tcPr marL="8201" marR="8201" marT="4101" marB="4101" horzOverflow="overflow">
                    <a:lnL>
                      <a:noFill/>
                    </a:lnL>
                    <a:lnR>
                      <a:noFill/>
                    </a:lnR>
                    <a:lnT>
                      <a:noFill/>
                    </a:lnT>
                    <a:lnB>
                      <a:noFill/>
                    </a:lnB>
                    <a:lnTlToBr>
                      <a:noFill/>
                    </a:lnTlToBr>
                    <a:lnBlToTr>
                      <a:noFill/>
                    </a:lnBlToTr>
                    <a:no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Scald (*1)</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Toughness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Mold</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Yellowing</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Yellowing</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Bitterness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Softening</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Yellowing</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Brown Spots</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Mold</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Mold</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Mold</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Russet spotting</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Odor, sprouting</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Mold (*4)</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Sprouting</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Shrink, decay</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Lose firmness</a:t>
                      </a: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Sleepiness (*7)</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Prem. opening</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Shrink (*8)</a:t>
                      </a:r>
                      <a:br>
                        <a:rPr kumimoji="0" lang="it-IT" altLang="it-IT" sz="1600" b="0" i="0" u="none" strike="noStrike" cap="none" normalizeH="0" baseline="0">
                          <a:ln>
                            <a:noFill/>
                          </a:ln>
                          <a:solidFill>
                            <a:schemeClr val="tx1"/>
                          </a:solidFill>
                          <a:effectLst/>
                          <a:latin typeface="Arial" charset="0"/>
                          <a:ea typeface="MS PGothic" charset="-128"/>
                        </a:rPr>
                      </a:br>
                      <a:r>
                        <a:rPr kumimoji="0" lang="it-IT" altLang="it-IT" sz="1600" b="0" i="0" u="none" strike="noStrike" cap="none" normalizeH="0" baseline="0">
                          <a:ln>
                            <a:noFill/>
                          </a:ln>
                          <a:solidFill>
                            <a:schemeClr val="tx1"/>
                          </a:solidFill>
                          <a:effectLst/>
                          <a:latin typeface="Arial" charset="0"/>
                          <a:ea typeface="MS PGothic" charset="-128"/>
                        </a:rPr>
                        <a:t>Slower start</a:t>
                      </a:r>
                    </a:p>
                  </a:txBody>
                  <a:tcPr marL="8201" marR="8201" marT="4101" marB="410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568575">
                <a:tc gridSpan="4">
                  <a:txBody>
                    <a:bodyPr/>
                    <a:lstStyle>
                      <a:lvl1pPr>
                        <a:spcBef>
                          <a:spcPct val="20000"/>
                        </a:spcBef>
                        <a:defRPr sz="2000">
                          <a:solidFill>
                            <a:schemeClr val="tx1"/>
                          </a:solidFill>
                          <a:latin typeface="Arial" charset="0"/>
                          <a:ea typeface="MS PGothic" charset="-128"/>
                        </a:defRPr>
                      </a:lvl1pPr>
                      <a:lvl2pPr marL="742950" indent="-285750">
                        <a:spcBef>
                          <a:spcPct val="20000"/>
                        </a:spcBef>
                        <a:defRPr>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a:solidFill>
                            <a:schemeClr val="tx1"/>
                          </a:solidFill>
                          <a:latin typeface="Arial" charset="0"/>
                          <a:ea typeface="MS PGothic" charset="-128"/>
                        </a:defRPr>
                      </a:lvl4pPr>
                      <a:lvl5pPr marL="2057400" indent="-228600">
                        <a:spcBef>
                          <a:spcPct val="20000"/>
                        </a:spcBef>
                        <a:defRPr>
                          <a:solidFill>
                            <a:schemeClr val="tx1"/>
                          </a:solidFill>
                          <a:latin typeface="Arial" charset="0"/>
                          <a:ea typeface="MS PGothic" charset="-128"/>
                        </a:defRPr>
                      </a:lvl5pPr>
                      <a:lvl6pPr marL="2514600" indent="-228600" eaLnBrk="0" fontAlgn="base" hangingPunct="0">
                        <a:spcBef>
                          <a:spcPct val="20000"/>
                        </a:spcBef>
                        <a:spcAft>
                          <a:spcPct val="0"/>
                        </a:spcAft>
                        <a:defRPr>
                          <a:solidFill>
                            <a:schemeClr val="tx1"/>
                          </a:solidFill>
                          <a:latin typeface="Arial" charset="0"/>
                          <a:ea typeface="MS PGothic" charset="-128"/>
                        </a:defRPr>
                      </a:lvl6pPr>
                      <a:lvl7pPr marL="2971800" indent="-228600" eaLnBrk="0" fontAlgn="base" hangingPunct="0">
                        <a:spcBef>
                          <a:spcPct val="20000"/>
                        </a:spcBef>
                        <a:spcAft>
                          <a:spcPct val="0"/>
                        </a:spcAft>
                        <a:defRPr>
                          <a:solidFill>
                            <a:schemeClr val="tx1"/>
                          </a:solidFill>
                          <a:latin typeface="Arial" charset="0"/>
                          <a:ea typeface="MS PGothic" charset="-128"/>
                        </a:defRPr>
                      </a:lvl7pPr>
                      <a:lvl8pPr marL="3429000" indent="-228600" eaLnBrk="0" fontAlgn="base" hangingPunct="0">
                        <a:spcBef>
                          <a:spcPct val="20000"/>
                        </a:spcBef>
                        <a:spcAft>
                          <a:spcPct val="0"/>
                        </a:spcAft>
                        <a:defRPr>
                          <a:solidFill>
                            <a:schemeClr val="tx1"/>
                          </a:solidFill>
                          <a:latin typeface="Arial" charset="0"/>
                          <a:ea typeface="MS PGothic" charset="-128"/>
                        </a:defRPr>
                      </a:lvl8pPr>
                      <a:lvl9pPr marL="3886200" indent="-228600" eaLnBrk="0" fontAlgn="base" hangingPunct="0">
                        <a:spcBef>
                          <a:spcPct val="20000"/>
                        </a:spcBef>
                        <a:spcAft>
                          <a:spcPct val="0"/>
                        </a:spcAft>
                        <a:defRPr>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400" b="0" i="0" u="none" strike="noStrike" cap="none" normalizeH="0" baseline="0">
                          <a:ln>
                            <a:noFill/>
                          </a:ln>
                          <a:solidFill>
                            <a:schemeClr val="tx1"/>
                          </a:solidFill>
                          <a:effectLst/>
                          <a:latin typeface="Arial" charset="0"/>
                          <a:ea typeface="MS PGothic" charset="-128"/>
                        </a:rPr>
                        <a:t>VL = Very low, L = Low, M = Moderate, H = High, VH = Very High</a:t>
                      </a:r>
                      <a:br>
                        <a:rPr kumimoji="0" lang="it-IT" altLang="it-IT" sz="1400" b="0" i="0" u="none" strike="noStrike" cap="none" normalizeH="0" baseline="0">
                          <a:ln>
                            <a:noFill/>
                          </a:ln>
                          <a:solidFill>
                            <a:schemeClr val="tx1"/>
                          </a:solidFill>
                          <a:effectLst/>
                          <a:latin typeface="Arial" charset="0"/>
                          <a:ea typeface="MS PGothic" charset="-128"/>
                        </a:rPr>
                      </a:br>
                      <a:br>
                        <a:rPr kumimoji="0" lang="it-IT" altLang="it-IT" sz="1400" b="0" i="0" u="none" strike="noStrike" cap="none" normalizeH="0" baseline="0">
                          <a:ln>
                            <a:noFill/>
                          </a:ln>
                          <a:solidFill>
                            <a:schemeClr val="tx1"/>
                          </a:solidFill>
                          <a:effectLst/>
                          <a:latin typeface="Arial" charset="0"/>
                          <a:ea typeface="MS PGothic" charset="-128"/>
                        </a:rPr>
                      </a:br>
                      <a:r>
                        <a:rPr kumimoji="0" lang="it-IT" altLang="it-IT" sz="1400" b="0" i="0" u="none" strike="noStrike" cap="none" normalizeH="0" baseline="0">
                          <a:ln>
                            <a:noFill/>
                          </a:ln>
                          <a:solidFill>
                            <a:schemeClr val="tx1"/>
                          </a:solidFill>
                          <a:effectLst/>
                          <a:latin typeface="Arial" charset="0"/>
                          <a:ea typeface="MS PGothic" charset="-128"/>
                        </a:rPr>
                        <a:t>*1. Lose crunch</a:t>
                      </a:r>
                      <a:br>
                        <a:rPr kumimoji="0" lang="it-IT" altLang="it-IT" sz="1400" b="0" i="0" u="none" strike="noStrike" cap="none" normalizeH="0" baseline="0">
                          <a:ln>
                            <a:noFill/>
                          </a:ln>
                          <a:solidFill>
                            <a:schemeClr val="tx1"/>
                          </a:solidFill>
                          <a:effectLst/>
                          <a:latin typeface="Arial" charset="0"/>
                          <a:ea typeface="MS PGothic" charset="-128"/>
                        </a:rPr>
                      </a:br>
                      <a:r>
                        <a:rPr kumimoji="0" lang="it-IT" altLang="it-IT" sz="1400" b="0" i="0" u="none" strike="noStrike" cap="none" normalizeH="0" baseline="0">
                          <a:ln>
                            <a:noFill/>
                          </a:ln>
                          <a:solidFill>
                            <a:schemeClr val="tx1"/>
                          </a:solidFill>
                          <a:effectLst/>
                          <a:latin typeface="Arial" charset="0"/>
                          <a:ea typeface="MS PGothic" charset="-128"/>
                        </a:rPr>
                        <a:t>*2. Leafy greens</a:t>
                      </a:r>
                      <a:br>
                        <a:rPr kumimoji="0" lang="it-IT" altLang="it-IT" sz="1400" b="0" i="0" u="none" strike="noStrike" cap="none" normalizeH="0" baseline="0">
                          <a:ln>
                            <a:noFill/>
                          </a:ln>
                          <a:solidFill>
                            <a:schemeClr val="tx1"/>
                          </a:solidFill>
                          <a:effectLst/>
                          <a:latin typeface="Arial" charset="0"/>
                          <a:ea typeface="MS PGothic" charset="-128"/>
                        </a:rPr>
                      </a:br>
                      <a:r>
                        <a:rPr kumimoji="0" lang="it-IT" altLang="it-IT" sz="1400" b="0" i="0" u="none" strike="noStrike" cap="none" normalizeH="0" baseline="0">
                          <a:ln>
                            <a:noFill/>
                          </a:ln>
                          <a:solidFill>
                            <a:schemeClr val="tx1"/>
                          </a:solidFill>
                          <a:effectLst/>
                          <a:latin typeface="Arial" charset="0"/>
                          <a:ea typeface="MS PGothic" charset="-128"/>
                        </a:rPr>
                        <a:t>*3. Crenshaw, Honeydew, Persian</a:t>
                      </a:r>
                      <a:br>
                        <a:rPr kumimoji="0" lang="it-IT" altLang="it-IT" sz="1400" b="0" i="0" u="none" strike="noStrike" cap="none" normalizeH="0" baseline="0">
                          <a:ln>
                            <a:noFill/>
                          </a:ln>
                          <a:solidFill>
                            <a:schemeClr val="tx1"/>
                          </a:solidFill>
                          <a:effectLst/>
                          <a:latin typeface="Arial" charset="0"/>
                          <a:ea typeface="MS PGothic" charset="-128"/>
                        </a:rPr>
                      </a:br>
                      <a:r>
                        <a:rPr kumimoji="0" lang="it-IT" altLang="it-IT" sz="1400" b="0" i="0" u="none" strike="noStrike" cap="none" normalizeH="0" baseline="0">
                          <a:ln>
                            <a:noFill/>
                          </a:ln>
                          <a:solidFill>
                            <a:schemeClr val="tx1"/>
                          </a:solidFill>
                          <a:effectLst/>
                          <a:latin typeface="Arial" charset="0"/>
                          <a:ea typeface="MS PGothic" charset="-128"/>
                        </a:rPr>
                        <a:t>*4. Rind breakdown</a:t>
                      </a:r>
                      <a:br>
                        <a:rPr kumimoji="0" lang="it-IT" altLang="it-IT" sz="1400" b="0" i="0" u="none" strike="noStrike" cap="none" normalizeH="0" baseline="0">
                          <a:ln>
                            <a:noFill/>
                          </a:ln>
                          <a:solidFill>
                            <a:schemeClr val="tx1"/>
                          </a:solidFill>
                          <a:effectLst/>
                          <a:latin typeface="Arial" charset="0"/>
                          <a:ea typeface="MS PGothic" charset="-128"/>
                        </a:rPr>
                      </a:br>
                      <a:r>
                        <a:rPr kumimoji="0" lang="it-IT" altLang="it-IT" sz="1400" b="0" i="0" u="none" strike="noStrike" cap="none" normalizeH="0" baseline="0">
                          <a:ln>
                            <a:noFill/>
                          </a:ln>
                          <a:solidFill>
                            <a:schemeClr val="tx1"/>
                          </a:solidFill>
                          <a:effectLst/>
                          <a:latin typeface="Arial" charset="0"/>
                          <a:ea typeface="MS PGothic" charset="-128"/>
                        </a:rPr>
                        <a:t>*5. Anjou, Bartlett, Bosc</a:t>
                      </a:r>
                      <a:br>
                        <a:rPr kumimoji="0" lang="it-IT" altLang="it-IT" sz="1400" b="0" i="0" u="none" strike="noStrike" cap="none" normalizeH="0" baseline="0">
                          <a:ln>
                            <a:noFill/>
                          </a:ln>
                          <a:solidFill>
                            <a:schemeClr val="tx1"/>
                          </a:solidFill>
                          <a:effectLst/>
                          <a:latin typeface="Arial" charset="0"/>
                          <a:ea typeface="MS PGothic" charset="-128"/>
                        </a:rPr>
                      </a:br>
                      <a:r>
                        <a:rPr kumimoji="0" lang="it-IT" altLang="it-IT" sz="1400" b="0" i="0" u="none" strike="noStrike" cap="none" normalizeH="0" baseline="0">
                          <a:ln>
                            <a:noFill/>
                          </a:ln>
                          <a:solidFill>
                            <a:schemeClr val="tx1"/>
                          </a:solidFill>
                          <a:effectLst/>
                          <a:latin typeface="Arial" charset="0"/>
                          <a:ea typeface="MS PGothic" charset="-128"/>
                        </a:rPr>
                        <a:t>*6. Processing, Seed</a:t>
                      </a:r>
                      <a:br>
                        <a:rPr kumimoji="0" lang="it-IT" altLang="it-IT" sz="1400" b="0" i="0" u="none" strike="noStrike" cap="none" normalizeH="0" baseline="0">
                          <a:ln>
                            <a:noFill/>
                          </a:ln>
                          <a:solidFill>
                            <a:schemeClr val="tx1"/>
                          </a:solidFill>
                          <a:effectLst/>
                          <a:latin typeface="Arial" charset="0"/>
                          <a:ea typeface="MS PGothic" charset="-128"/>
                        </a:rPr>
                      </a:br>
                      <a:r>
                        <a:rPr kumimoji="0" lang="it-IT" altLang="it-IT" sz="1400" b="0" i="0" u="none" strike="noStrike" cap="none" normalizeH="0" baseline="0">
                          <a:ln>
                            <a:noFill/>
                          </a:ln>
                          <a:solidFill>
                            <a:schemeClr val="tx1"/>
                          </a:solidFill>
                          <a:effectLst/>
                          <a:latin typeface="Arial" charset="0"/>
                          <a:ea typeface="MS PGothic" charset="-128"/>
                        </a:rPr>
                        <a:t>*7. Leaf curl</a:t>
                      </a:r>
                      <a:br>
                        <a:rPr kumimoji="0" lang="it-IT" altLang="it-IT" sz="1400" b="0" i="0" u="none" strike="noStrike" cap="none" normalizeH="0" baseline="0">
                          <a:ln>
                            <a:noFill/>
                          </a:ln>
                          <a:solidFill>
                            <a:schemeClr val="tx1"/>
                          </a:solidFill>
                          <a:effectLst/>
                          <a:latin typeface="Arial" charset="0"/>
                          <a:ea typeface="MS PGothic" charset="-128"/>
                        </a:rPr>
                      </a:br>
                      <a:r>
                        <a:rPr kumimoji="0" lang="it-IT" altLang="it-IT" sz="1400" b="0" i="0" u="none" strike="noStrike" cap="none" normalizeH="0" baseline="0">
                          <a:ln>
                            <a:noFill/>
                          </a:ln>
                          <a:solidFill>
                            <a:schemeClr val="tx1"/>
                          </a:solidFill>
                          <a:effectLst/>
                          <a:latin typeface="Arial" charset="0"/>
                          <a:ea typeface="MS PGothic" charset="-128"/>
                        </a:rPr>
                        <a:t>*8. Retards flower formation</a:t>
                      </a:r>
                      <a:br>
                        <a:rPr kumimoji="0" lang="it-IT" altLang="it-IT" sz="1400" b="0" i="0" u="none" strike="noStrike" cap="none" normalizeH="0" baseline="0">
                          <a:ln>
                            <a:noFill/>
                          </a:ln>
                          <a:solidFill>
                            <a:schemeClr val="tx1"/>
                          </a:solidFill>
                          <a:effectLst/>
                          <a:latin typeface="Arial" charset="0"/>
                          <a:ea typeface="MS PGothic" charset="-128"/>
                        </a:rPr>
                      </a:br>
                      <a:br>
                        <a:rPr kumimoji="0" lang="it-IT" altLang="it-IT" sz="1400" b="0" i="0" u="none" strike="noStrike" cap="none" normalizeH="0" baseline="0">
                          <a:ln>
                            <a:noFill/>
                          </a:ln>
                          <a:solidFill>
                            <a:schemeClr val="tx1"/>
                          </a:solidFill>
                          <a:effectLst/>
                          <a:latin typeface="Arial" charset="0"/>
                          <a:ea typeface="MS PGothic" charset="-128"/>
                        </a:rPr>
                      </a:br>
                      <a:endParaRPr kumimoji="0" lang="it-IT" altLang="it-IT" sz="1400" b="0" i="0" u="none" strike="noStrike" cap="none" normalizeH="0" baseline="0">
                        <a:ln>
                          <a:noFill/>
                        </a:ln>
                        <a:solidFill>
                          <a:schemeClr val="tx1"/>
                        </a:solidFill>
                        <a:effectLst/>
                        <a:latin typeface="Arial" charset="0"/>
                        <a:ea typeface="MS PGothic" charset="-128"/>
                      </a:endParaRPr>
                    </a:p>
                  </a:txBody>
                  <a:tcPr marL="8201" marR="8201" marT="4101" marB="4101" horzOverflow="overflow">
                    <a:lnL>
                      <a:noFill/>
                    </a:lnL>
                    <a:lnR>
                      <a:noFill/>
                    </a:lnR>
                    <a:lnT>
                      <a:noFill/>
                    </a:lnT>
                    <a:lnB>
                      <a:noFill/>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bl>
          </a:graphicData>
        </a:graphic>
      </p:graphicFrame>
      <p:sp>
        <p:nvSpPr>
          <p:cNvPr id="69645" name="CasellaDiTesto 1"/>
          <p:cNvSpPr txBox="1">
            <a:spLocks noChangeArrowheads="1"/>
          </p:cNvSpPr>
          <p:nvPr/>
        </p:nvSpPr>
        <p:spPr bwMode="auto">
          <a:xfrm>
            <a:off x="395288" y="115888"/>
            <a:ext cx="8208962" cy="954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en-US" altLang="en-US" sz="2800"/>
              <a:t>The need of ethylene scavengers </a:t>
            </a:r>
          </a:p>
          <a:p>
            <a:pPr eaLnBrk="1" hangingPunct="1">
              <a:spcBef>
                <a:spcPct val="0"/>
              </a:spcBef>
              <a:buFontTx/>
              <a:buNone/>
            </a:pPr>
            <a:endParaRPr lang="en-US" altLang="en-US" sz="28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250825" y="1008063"/>
            <a:ext cx="8642350" cy="5516562"/>
          </a:xfrm>
        </p:spPr>
        <p:txBody>
          <a:bodyPr/>
          <a:lstStyle/>
          <a:p>
            <a:pPr eaLnBrk="1" hangingPunct="1"/>
            <a:r>
              <a:rPr lang="en-GB" altLang="en-US">
                <a:ea typeface="MS PGothic" charset="-128"/>
              </a:rPr>
              <a:t>Smart packaging can be characterized by antimicrobial properties mainly according to the following approaches :</a:t>
            </a:r>
          </a:p>
          <a:p>
            <a:pPr lvl="1" eaLnBrk="1" hangingPunct="1"/>
            <a:r>
              <a:rPr lang="en-GB" altLang="en-US">
                <a:ea typeface="MS PGothic" charset="-128"/>
              </a:rPr>
              <a:t>Binding an enzime or proteins with antimicrobial properties on the internal side of the packaging</a:t>
            </a:r>
          </a:p>
          <a:p>
            <a:pPr lvl="1" eaLnBrk="1" hangingPunct="1"/>
            <a:r>
              <a:rPr lang="en-GB" altLang="en-US">
                <a:ea typeface="MS PGothic" charset="-128"/>
              </a:rPr>
              <a:t>The packaging release an antimicrobial agent or subtract to the food a key component needed for microbial growth</a:t>
            </a:r>
            <a:endParaRPr lang="en-GB" altLang="ja-JP">
              <a:ea typeface="MS PGothic" charset="-128"/>
            </a:endParaRPr>
          </a:p>
          <a:p>
            <a:pPr eaLnBrk="1" hangingPunct="1"/>
            <a:endParaRPr lang="it-IT" altLang="en-US">
              <a:ea typeface="MS PGothic" charset="-128"/>
            </a:endParaRPr>
          </a:p>
          <a:p>
            <a:pPr eaLnBrk="1" hangingPunct="1"/>
            <a:r>
              <a:rPr lang="it-IT" altLang="en-US">
                <a:ea typeface="MS PGothic" charset="-128"/>
              </a:rPr>
              <a:t>An example of this last mechanism is given by the inclusion in a packaging film of microporous zeolites particles. Z</a:t>
            </a:r>
            <a:r>
              <a:rPr lang="it-IT" altLang="ja-JP">
                <a:ea typeface="MS PGothic" charset="-128"/>
              </a:rPr>
              <a:t>eolite was formerly “loaded” with silver, that released in form of ions in solution, is capable to prevent bacterial growth.</a:t>
            </a:r>
          </a:p>
          <a:p>
            <a:pPr eaLnBrk="1" hangingPunct="1"/>
            <a:endParaRPr lang="it-IT" altLang="en-US">
              <a:ea typeface="MS PGothic" charset="-128"/>
            </a:endParaRPr>
          </a:p>
        </p:txBody>
      </p:sp>
      <p:sp>
        <p:nvSpPr>
          <p:cNvPr id="70659" name="Rectangle 3"/>
          <p:cNvSpPr>
            <a:spLocks noGrp="1" noChangeArrowheads="1"/>
          </p:cNvSpPr>
          <p:nvPr>
            <p:ph type="title"/>
          </p:nvPr>
        </p:nvSpPr>
        <p:spPr>
          <a:xfrm>
            <a:off x="457200" y="115888"/>
            <a:ext cx="8229600" cy="561975"/>
          </a:xfrm>
          <a:solidFill>
            <a:schemeClr val="bg1"/>
          </a:solidFill>
        </p:spPr>
        <p:txBody>
          <a:bodyPr/>
          <a:lstStyle/>
          <a:p>
            <a:pPr eaLnBrk="1" hangingPunct="1"/>
            <a:r>
              <a:rPr lang="it-IT" altLang="en-US">
                <a:ea typeface="MS PGothic" charset="-128"/>
              </a:rPr>
              <a:t>Smart or active packaging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7" name="Rectangle 9"/>
          <p:cNvSpPr>
            <a:spLocks noChangeArrowheads="1"/>
          </p:cNvSpPr>
          <p:nvPr/>
        </p:nvSpPr>
        <p:spPr bwMode="auto">
          <a:xfrm>
            <a:off x="239713" y="136525"/>
            <a:ext cx="8815387" cy="852488"/>
          </a:xfrm>
          <a:prstGeom prst="rect">
            <a:avLst/>
          </a:prstGeom>
          <a:noFill/>
          <a:ln w="12700">
            <a:noFill/>
            <a:miter lim="800000"/>
            <a:headEnd/>
            <a:tailEnd/>
          </a:ln>
          <a:effectLst/>
        </p:spPr>
        <p:txBody>
          <a:bodyPr lIns="90487" tIns="44450" rIns="90487" bIns="44450" anchor="ctr"/>
          <a:lstStyle/>
          <a:p>
            <a:pPr algn="ctr">
              <a:lnSpc>
                <a:spcPct val="90000"/>
              </a:lnSpc>
              <a:defRPr/>
            </a:pPr>
            <a:r>
              <a:rPr lang="en-US" sz="4000" b="1" dirty="0">
                <a:solidFill>
                  <a:srgbClr val="003399"/>
                </a:solidFill>
                <a:effectLst>
                  <a:outerShdw blurRad="38100" dist="38100" dir="2700000" algn="tl">
                    <a:srgbClr val="DDDDDD"/>
                  </a:outerShdw>
                </a:effectLst>
                <a:ea typeface="ＭＳ Ｐゴシック" charset="0"/>
                <a:cs typeface="ＭＳ Ｐゴシック" charset="0"/>
              </a:rPr>
              <a:t>Bacteriostatic efficacy evaluation</a:t>
            </a:r>
            <a:endParaRPr lang="it-IT" sz="4000" b="1" dirty="0">
              <a:solidFill>
                <a:srgbClr val="003399"/>
              </a:solidFill>
              <a:ea typeface="ＭＳ Ｐゴシック" charset="0"/>
              <a:cs typeface="ＭＳ Ｐゴシック" charset="0"/>
            </a:endParaRPr>
          </a:p>
        </p:txBody>
      </p:sp>
      <p:pic>
        <p:nvPicPr>
          <p:cNvPr id="71683"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52513"/>
            <a:ext cx="8748713"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684" name="Object 2"/>
          <p:cNvGraphicFramePr>
            <a:graphicFrameLocks/>
          </p:cNvGraphicFramePr>
          <p:nvPr/>
        </p:nvGraphicFramePr>
        <p:xfrm>
          <a:off x="5724525" y="4868863"/>
          <a:ext cx="762000" cy="685800"/>
        </p:xfrm>
        <a:graphic>
          <a:graphicData uri="http://schemas.openxmlformats.org/presentationml/2006/ole">
            <mc:AlternateContent xmlns:mc="http://schemas.openxmlformats.org/markup-compatibility/2006">
              <mc:Choice xmlns:v="urn:schemas-microsoft-com:vml" Requires="v">
                <p:oleObj name="Immagine" r:id="rId3" imgW="527771" imgH="536414" progId="Word.Picture.8">
                  <p:embed/>
                </p:oleObj>
              </mc:Choice>
              <mc:Fallback>
                <p:oleObj name="Immagine" r:id="rId3" imgW="527771" imgH="536414" progId="Word.Picture.8">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4868863"/>
                        <a:ext cx="762000" cy="685800"/>
                      </a:xfrm>
                      <a:prstGeom prst="rect">
                        <a:avLst/>
                      </a:prstGeom>
                      <a:noFill/>
                      <a:ln w="57150" cmpd="thinThick">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1685" name="Object 3"/>
          <p:cNvGraphicFramePr>
            <a:graphicFrameLocks/>
          </p:cNvGraphicFramePr>
          <p:nvPr/>
        </p:nvGraphicFramePr>
        <p:xfrm>
          <a:off x="5724525" y="5732463"/>
          <a:ext cx="762000" cy="685800"/>
        </p:xfrm>
        <a:graphic>
          <a:graphicData uri="http://schemas.openxmlformats.org/presentationml/2006/ole">
            <mc:AlternateContent xmlns:mc="http://schemas.openxmlformats.org/markup-compatibility/2006">
              <mc:Choice xmlns:v="urn:schemas-microsoft-com:vml" Requires="v">
                <p:oleObj name="Immagine" r:id="rId3" imgW="527771" imgH="536414" progId="Word.Picture.8">
                  <p:embed/>
                </p:oleObj>
              </mc:Choice>
              <mc:Fallback>
                <p:oleObj name="Immagine" r:id="rId3" imgW="527771" imgH="536414" progId="Word.Picture.8">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5732463"/>
                        <a:ext cx="762000" cy="685800"/>
                      </a:xfrm>
                      <a:prstGeom prst="rect">
                        <a:avLst/>
                      </a:prstGeom>
                      <a:noFill/>
                      <a:ln w="57150" cmpd="thinThick">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advClick="0" advTm="5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descr="Cot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3" y="1908175"/>
            <a:ext cx="43719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4"/>
          <p:cNvSpPr txBox="1">
            <a:spLocks noChangeArrowheads="1"/>
          </p:cNvSpPr>
          <p:nvPr/>
        </p:nvSpPr>
        <p:spPr bwMode="auto">
          <a:xfrm>
            <a:off x="3205163" y="1158875"/>
            <a:ext cx="40576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lnSpc>
                <a:spcPct val="75000"/>
              </a:lnSpc>
              <a:spcBef>
                <a:spcPct val="50000"/>
              </a:spcBef>
              <a:buFontTx/>
              <a:buNone/>
            </a:pPr>
            <a:r>
              <a:rPr lang="it-IT" altLang="en-US" sz="2800">
                <a:solidFill>
                  <a:srgbClr val="003399"/>
                </a:solidFill>
              </a:rPr>
              <a:t>Neat Cotton fibres</a:t>
            </a:r>
          </a:p>
          <a:p>
            <a:pPr algn="ctr" eaLnBrk="1" hangingPunct="1">
              <a:lnSpc>
                <a:spcPct val="75000"/>
              </a:lnSpc>
              <a:spcBef>
                <a:spcPct val="50000"/>
              </a:spcBef>
              <a:buFontTx/>
              <a:buNone/>
            </a:pPr>
            <a:r>
              <a:rPr lang="it-IT" altLang="en-US" sz="1600" b="1">
                <a:solidFill>
                  <a:srgbClr val="FF0000"/>
                </a:solidFill>
              </a:rPr>
              <a:t>Efficacy not suffcient</a:t>
            </a:r>
            <a:endParaRPr lang="it-IT" altLang="en-US" sz="2800">
              <a:solidFill>
                <a:srgbClr val="003399"/>
              </a:solidFill>
            </a:endParaRPr>
          </a:p>
        </p:txBody>
      </p:sp>
      <p:sp>
        <p:nvSpPr>
          <p:cNvPr id="72708" name="Line 5"/>
          <p:cNvSpPr>
            <a:spLocks noChangeShapeType="1"/>
          </p:cNvSpPr>
          <p:nvPr/>
        </p:nvSpPr>
        <p:spPr bwMode="auto">
          <a:xfrm flipV="1">
            <a:off x="2470150" y="3563938"/>
            <a:ext cx="1295400" cy="144462"/>
          </a:xfrm>
          <a:prstGeom prst="line">
            <a:avLst/>
          </a:prstGeom>
          <a:noFill/>
          <a:ln w="25400">
            <a:solidFill>
              <a:srgbClr val="003399"/>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09" name="Text Box 6"/>
          <p:cNvSpPr txBox="1">
            <a:spLocks noChangeArrowheads="1"/>
          </p:cNvSpPr>
          <p:nvPr/>
        </p:nvSpPr>
        <p:spPr bwMode="auto">
          <a:xfrm>
            <a:off x="1028700" y="2555875"/>
            <a:ext cx="17287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en-GB" altLang="en-US" sz="2000">
                <a:solidFill>
                  <a:srgbClr val="003399"/>
                </a:solidFill>
              </a:rPr>
              <a:t>Bacterium growth is extended to all the plate including the areas closer to fibres</a:t>
            </a:r>
          </a:p>
        </p:txBody>
      </p:sp>
      <p:sp>
        <p:nvSpPr>
          <p:cNvPr id="7" name="Rectangle 9"/>
          <p:cNvSpPr>
            <a:spLocks noChangeArrowheads="1"/>
          </p:cNvSpPr>
          <p:nvPr/>
        </p:nvSpPr>
        <p:spPr bwMode="auto">
          <a:xfrm>
            <a:off x="239713" y="136525"/>
            <a:ext cx="8815387" cy="852488"/>
          </a:xfrm>
          <a:prstGeom prst="rect">
            <a:avLst/>
          </a:prstGeom>
          <a:noFill/>
          <a:ln w="12700">
            <a:noFill/>
            <a:miter lim="800000"/>
            <a:headEnd/>
            <a:tailEnd/>
          </a:ln>
          <a:effectLst/>
        </p:spPr>
        <p:txBody>
          <a:bodyPr lIns="90487" tIns="44450" rIns="90487" bIns="44450" anchor="ctr"/>
          <a:lstStyle/>
          <a:p>
            <a:pPr algn="ctr">
              <a:lnSpc>
                <a:spcPct val="90000"/>
              </a:lnSpc>
              <a:defRPr/>
            </a:pPr>
            <a:r>
              <a:rPr lang="en-US" sz="4000" b="1" dirty="0">
                <a:solidFill>
                  <a:srgbClr val="003399"/>
                </a:solidFill>
                <a:effectLst>
                  <a:outerShdw blurRad="38100" dist="38100" dir="2700000" algn="tl">
                    <a:srgbClr val="DDDDDD"/>
                  </a:outerShdw>
                </a:effectLst>
                <a:ea typeface="ＭＳ Ｐゴシック" charset="0"/>
                <a:cs typeface="ＭＳ Ｐゴシック" charset="0"/>
              </a:rPr>
              <a:t>Bacteriostatic efficacy evaluation</a:t>
            </a:r>
            <a:endParaRPr lang="it-IT" sz="4000" b="1" dirty="0">
              <a:solidFill>
                <a:srgbClr val="003399"/>
              </a:solidFill>
              <a:ea typeface="ＭＳ Ｐゴシック" charset="0"/>
              <a:cs typeface="ＭＳ Ｐゴシック" charset="0"/>
            </a:endParaRPr>
          </a:p>
        </p:txBody>
      </p:sp>
    </p:spTree>
  </p:cSld>
  <p:clrMapOvr>
    <a:masterClrMapping/>
  </p:clrMapOvr>
  <p:transition advClick="0" advTm="5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New fi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4988" y="1917700"/>
            <a:ext cx="43434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Line 3"/>
          <p:cNvSpPr>
            <a:spLocks noChangeShapeType="1"/>
          </p:cNvSpPr>
          <p:nvPr/>
        </p:nvSpPr>
        <p:spPr bwMode="auto">
          <a:xfrm>
            <a:off x="2389188" y="3573463"/>
            <a:ext cx="1439862" cy="1225550"/>
          </a:xfrm>
          <a:prstGeom prst="line">
            <a:avLst/>
          </a:prstGeom>
          <a:noFill/>
          <a:ln w="25400">
            <a:solidFill>
              <a:srgbClr val="003399"/>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endParaRPr lang="en-GB"/>
          </a:p>
        </p:txBody>
      </p:sp>
      <p:sp>
        <p:nvSpPr>
          <p:cNvPr id="73732" name="Text Box 4"/>
          <p:cNvSpPr txBox="1">
            <a:spLocks noChangeArrowheads="1"/>
          </p:cNvSpPr>
          <p:nvPr/>
        </p:nvSpPr>
        <p:spPr bwMode="auto">
          <a:xfrm>
            <a:off x="804863" y="2622550"/>
            <a:ext cx="2339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000">
                <a:solidFill>
                  <a:srgbClr val="003399"/>
                </a:solidFill>
              </a:rPr>
              <a:t>Well defined area of inhibition to bacterial growth</a:t>
            </a:r>
          </a:p>
        </p:txBody>
      </p:sp>
      <p:sp>
        <p:nvSpPr>
          <p:cNvPr id="132101" name="Rectangle 5"/>
          <p:cNvSpPr>
            <a:spLocks noChangeArrowheads="1"/>
          </p:cNvSpPr>
          <p:nvPr/>
        </p:nvSpPr>
        <p:spPr bwMode="auto">
          <a:xfrm>
            <a:off x="239713" y="136525"/>
            <a:ext cx="8815387" cy="852488"/>
          </a:xfrm>
          <a:prstGeom prst="rect">
            <a:avLst/>
          </a:prstGeom>
          <a:noFill/>
          <a:ln w="12700">
            <a:noFill/>
            <a:miter lim="800000"/>
            <a:headEnd/>
            <a:tailEnd/>
          </a:ln>
          <a:effectLst/>
        </p:spPr>
        <p:txBody>
          <a:bodyPr lIns="90487" tIns="44450" rIns="90487" bIns="44450" anchor="ctr"/>
          <a:lstStyle/>
          <a:p>
            <a:pPr algn="ctr">
              <a:lnSpc>
                <a:spcPct val="90000"/>
              </a:lnSpc>
              <a:defRPr/>
            </a:pPr>
            <a:r>
              <a:rPr lang="en-US" sz="4000" b="1" dirty="0" err="1">
                <a:solidFill>
                  <a:srgbClr val="003399"/>
                </a:solidFill>
                <a:effectLst>
                  <a:outerShdw blurRad="38100" dist="38100" dir="2700000" algn="tl">
                    <a:srgbClr val="DDDDDD"/>
                  </a:outerShdw>
                </a:effectLst>
                <a:ea typeface="ＭＳ Ｐゴシック" charset="0"/>
                <a:cs typeface="ＭＳ Ｐゴシック" charset="0"/>
              </a:rPr>
              <a:t>Bacteriostatic</a:t>
            </a:r>
            <a:r>
              <a:rPr lang="en-US" sz="4000" b="1" dirty="0">
                <a:solidFill>
                  <a:srgbClr val="003399"/>
                </a:solidFill>
                <a:effectLst>
                  <a:outerShdw blurRad="38100" dist="38100" dir="2700000" algn="tl">
                    <a:srgbClr val="DDDDDD"/>
                  </a:outerShdw>
                </a:effectLst>
                <a:ea typeface="ＭＳ Ｐゴシック" charset="0"/>
                <a:cs typeface="ＭＳ Ｐゴシック" charset="0"/>
              </a:rPr>
              <a:t> efficacy evaluation</a:t>
            </a:r>
            <a:endParaRPr lang="it-IT" sz="4000" b="1" dirty="0">
              <a:solidFill>
                <a:srgbClr val="003399"/>
              </a:solidFill>
              <a:ea typeface="ＭＳ Ｐゴシック" charset="0"/>
              <a:cs typeface="ＭＳ Ｐゴシック" charset="0"/>
            </a:endParaRPr>
          </a:p>
        </p:txBody>
      </p:sp>
      <p:sp>
        <p:nvSpPr>
          <p:cNvPr id="73734" name="Text Box 4"/>
          <p:cNvSpPr txBox="1">
            <a:spLocks noChangeArrowheads="1"/>
          </p:cNvSpPr>
          <p:nvPr/>
        </p:nvSpPr>
        <p:spPr bwMode="auto">
          <a:xfrm>
            <a:off x="2555875" y="1158875"/>
            <a:ext cx="54006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lnSpc>
                <a:spcPct val="75000"/>
              </a:lnSpc>
              <a:spcBef>
                <a:spcPct val="50000"/>
              </a:spcBef>
              <a:buFontTx/>
              <a:buNone/>
            </a:pPr>
            <a:r>
              <a:rPr lang="it-IT" altLang="en-US" sz="2800">
                <a:solidFill>
                  <a:srgbClr val="003399"/>
                </a:solidFill>
              </a:rPr>
              <a:t>Cotton fibres treated with silver</a:t>
            </a:r>
          </a:p>
          <a:p>
            <a:pPr algn="ctr" eaLnBrk="1" hangingPunct="1">
              <a:lnSpc>
                <a:spcPct val="75000"/>
              </a:lnSpc>
              <a:spcBef>
                <a:spcPct val="50000"/>
              </a:spcBef>
              <a:buFontTx/>
              <a:buNone/>
            </a:pPr>
            <a:r>
              <a:rPr lang="it-IT" altLang="en-US" sz="1600" b="1">
                <a:solidFill>
                  <a:srgbClr val="FF0000"/>
                </a:solidFill>
              </a:rPr>
              <a:t>Good efficacy</a:t>
            </a:r>
            <a:endParaRPr lang="it-IT" altLang="en-US" sz="2800">
              <a:solidFill>
                <a:srgbClr val="003399"/>
              </a:solidFill>
            </a:endParaRPr>
          </a:p>
        </p:txBody>
      </p:sp>
    </p:spTree>
  </p:cSld>
  <p:clrMapOvr>
    <a:masterClrMapping/>
  </p:clrMapOvr>
  <p:transition advClick="0" advTm="5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ontrol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838" y="1874838"/>
            <a:ext cx="44005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Line 4"/>
          <p:cNvSpPr>
            <a:spLocks noChangeShapeType="1"/>
          </p:cNvSpPr>
          <p:nvPr/>
        </p:nvSpPr>
        <p:spPr bwMode="auto">
          <a:xfrm>
            <a:off x="2855913" y="3459163"/>
            <a:ext cx="1368425" cy="1079500"/>
          </a:xfrm>
          <a:prstGeom prst="line">
            <a:avLst/>
          </a:prstGeom>
          <a:noFill/>
          <a:ln w="25400">
            <a:solidFill>
              <a:srgbClr val="003399"/>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endParaRPr lang="en-GB"/>
          </a:p>
        </p:txBody>
      </p:sp>
      <p:sp>
        <p:nvSpPr>
          <p:cNvPr id="133125" name="Rectangle 5"/>
          <p:cNvSpPr>
            <a:spLocks noChangeArrowheads="1"/>
          </p:cNvSpPr>
          <p:nvPr/>
        </p:nvSpPr>
        <p:spPr bwMode="auto">
          <a:xfrm>
            <a:off x="239713" y="136525"/>
            <a:ext cx="8815387" cy="852488"/>
          </a:xfrm>
          <a:prstGeom prst="rect">
            <a:avLst/>
          </a:prstGeom>
          <a:noFill/>
          <a:ln w="12700">
            <a:noFill/>
            <a:miter lim="800000"/>
            <a:headEnd/>
            <a:tailEnd/>
          </a:ln>
          <a:effectLst/>
        </p:spPr>
        <p:txBody>
          <a:bodyPr lIns="90487" tIns="44450" rIns="90487" bIns="44450" anchor="ctr"/>
          <a:lstStyle/>
          <a:p>
            <a:pPr algn="ctr">
              <a:lnSpc>
                <a:spcPct val="90000"/>
              </a:lnSpc>
              <a:defRPr/>
            </a:pPr>
            <a:r>
              <a:rPr lang="en-US" sz="4000" b="1" dirty="0" err="1">
                <a:solidFill>
                  <a:srgbClr val="003399"/>
                </a:solidFill>
                <a:effectLst>
                  <a:outerShdw blurRad="38100" dist="38100" dir="2700000" algn="tl">
                    <a:srgbClr val="DDDDDD"/>
                  </a:outerShdw>
                </a:effectLst>
                <a:ea typeface="ＭＳ Ｐゴシック" charset="0"/>
                <a:cs typeface="ＭＳ Ｐゴシック" charset="0"/>
              </a:rPr>
              <a:t>Bacteriostatic</a:t>
            </a:r>
            <a:r>
              <a:rPr lang="en-US" sz="4000" b="1" dirty="0">
                <a:solidFill>
                  <a:srgbClr val="003399"/>
                </a:solidFill>
                <a:effectLst>
                  <a:outerShdw blurRad="38100" dist="38100" dir="2700000" algn="tl">
                    <a:srgbClr val="DDDDDD"/>
                  </a:outerShdw>
                </a:effectLst>
                <a:ea typeface="ＭＳ Ｐゴシック" charset="0"/>
                <a:cs typeface="ＭＳ Ｐゴシック" charset="0"/>
              </a:rPr>
              <a:t> efficacy evaluation</a:t>
            </a:r>
            <a:endParaRPr lang="it-IT" sz="4000" b="1" dirty="0">
              <a:solidFill>
                <a:srgbClr val="003399"/>
              </a:solidFill>
              <a:ea typeface="ＭＳ Ｐゴシック" charset="0"/>
              <a:cs typeface="ＭＳ Ｐゴシック" charset="0"/>
            </a:endParaRPr>
          </a:p>
        </p:txBody>
      </p:sp>
      <p:sp>
        <p:nvSpPr>
          <p:cNvPr id="74757" name="Text Box 4"/>
          <p:cNvSpPr txBox="1">
            <a:spLocks noChangeArrowheads="1"/>
          </p:cNvSpPr>
          <p:nvPr/>
        </p:nvSpPr>
        <p:spPr bwMode="auto">
          <a:xfrm>
            <a:off x="1908175" y="1158875"/>
            <a:ext cx="684053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lnSpc>
                <a:spcPct val="75000"/>
              </a:lnSpc>
              <a:spcBef>
                <a:spcPct val="50000"/>
              </a:spcBef>
              <a:buFontTx/>
              <a:buNone/>
            </a:pPr>
            <a:r>
              <a:rPr lang="it-IT" altLang="en-US" sz="2800">
                <a:solidFill>
                  <a:srgbClr val="003399"/>
                </a:solidFill>
              </a:rPr>
              <a:t>Cotton fibres impregnated with antibiotic</a:t>
            </a:r>
          </a:p>
          <a:p>
            <a:pPr algn="ctr" eaLnBrk="1" hangingPunct="1">
              <a:lnSpc>
                <a:spcPct val="75000"/>
              </a:lnSpc>
              <a:spcBef>
                <a:spcPct val="50000"/>
              </a:spcBef>
              <a:buFontTx/>
              <a:buNone/>
            </a:pPr>
            <a:r>
              <a:rPr lang="it-IT" altLang="en-US" sz="1600" b="1">
                <a:solidFill>
                  <a:srgbClr val="FF0000"/>
                </a:solidFill>
              </a:rPr>
              <a:t>Good efficacy</a:t>
            </a:r>
            <a:endParaRPr lang="it-IT" altLang="en-US" sz="2800">
              <a:solidFill>
                <a:srgbClr val="003399"/>
              </a:solidFill>
            </a:endParaRPr>
          </a:p>
        </p:txBody>
      </p:sp>
      <p:sp>
        <p:nvSpPr>
          <p:cNvPr id="74758" name="Text Box 4"/>
          <p:cNvSpPr txBox="1">
            <a:spLocks noChangeArrowheads="1"/>
          </p:cNvSpPr>
          <p:nvPr/>
        </p:nvSpPr>
        <p:spPr bwMode="auto">
          <a:xfrm>
            <a:off x="468313" y="2133600"/>
            <a:ext cx="2339975" cy="1938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r>
              <a:rPr lang="it-IT" altLang="en-US" sz="2000">
                <a:solidFill>
                  <a:srgbClr val="003399"/>
                </a:solidFill>
              </a:rPr>
              <a:t>Well defined area of inhibition to bacterial growth- This area is smaller than that found using silver</a:t>
            </a:r>
          </a:p>
        </p:txBody>
      </p:sp>
    </p:spTree>
  </p:cSld>
  <p:clrMapOvr>
    <a:masterClrMapping/>
  </p:clrMapOvr>
  <p:transition advClick="0" advTm="5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250825" y="1008063"/>
            <a:ext cx="8642350" cy="5516562"/>
          </a:xfrm>
        </p:spPr>
        <p:txBody>
          <a:bodyPr/>
          <a:lstStyle/>
          <a:p>
            <a:pPr eaLnBrk="1" hangingPunct="1"/>
            <a:r>
              <a:rPr lang="it-IT" altLang="en-US">
                <a:ea typeface="MS PGothic" charset="-128"/>
              </a:rPr>
              <a:t>Maxwell Chase Technolgy sells in USA trays and pouches Fresh R-pax containing a gel capable to reduce the moisture content and the consequent bacteria growth :</a:t>
            </a:r>
          </a:p>
          <a:p>
            <a:pPr lvl="1" eaLnBrk="1" hangingPunct="1"/>
            <a:r>
              <a:rPr lang="it-IT" altLang="en-US">
                <a:ea typeface="MS PGothic" charset="-128"/>
              </a:rPr>
              <a:t>Highly absorbent (a gel) food safe material which is built into Pads, Pouches and Trays </a:t>
            </a:r>
          </a:p>
          <a:p>
            <a:pPr lvl="1" eaLnBrk="1" hangingPunct="1"/>
            <a:r>
              <a:rPr lang="it-IT" altLang="en-US">
                <a:ea typeface="MS PGothic" charset="-128"/>
              </a:rPr>
              <a:t>Traps moisture and retains it even under pressure </a:t>
            </a:r>
          </a:p>
          <a:p>
            <a:pPr lvl="1" eaLnBrk="1" hangingPunct="1"/>
            <a:r>
              <a:rPr lang="it-IT" altLang="en-US">
                <a:ea typeface="MS PGothic" charset="-128"/>
              </a:rPr>
              <a:t>Removes and retains food spoilage bacteria (i.e. Salmonella, escherichia coli etc.)</a:t>
            </a:r>
          </a:p>
          <a:p>
            <a:pPr lvl="1" eaLnBrk="1" hangingPunct="1"/>
            <a:r>
              <a:rPr lang="it-IT" altLang="en-US">
                <a:ea typeface="MS PGothic" charset="-128"/>
              </a:rPr>
              <a:t>Keeps product fresher and safer - significant extension of shelf life of fresh cut fruit and vegetables </a:t>
            </a:r>
          </a:p>
          <a:p>
            <a:pPr lvl="1" eaLnBrk="1" hangingPunct="1">
              <a:buFontTx/>
              <a:buNone/>
            </a:pPr>
            <a:endParaRPr lang="it-IT" altLang="en-US">
              <a:ea typeface="MS PGothic" charset="-128"/>
            </a:endParaRPr>
          </a:p>
        </p:txBody>
      </p:sp>
      <p:sp>
        <p:nvSpPr>
          <p:cNvPr id="75779" name="Rectangle 3"/>
          <p:cNvSpPr>
            <a:spLocks noGrp="1" noChangeArrowheads="1"/>
          </p:cNvSpPr>
          <p:nvPr>
            <p:ph type="title"/>
          </p:nvPr>
        </p:nvSpPr>
        <p:spPr>
          <a:xfrm>
            <a:off x="457200" y="115888"/>
            <a:ext cx="8229600" cy="561975"/>
          </a:xfrm>
          <a:solidFill>
            <a:schemeClr val="bg1"/>
          </a:solidFill>
        </p:spPr>
        <p:txBody>
          <a:bodyPr/>
          <a:lstStyle/>
          <a:p>
            <a:pPr eaLnBrk="1" hangingPunct="1"/>
            <a:r>
              <a:rPr lang="it-IT" altLang="en-US">
                <a:ea typeface="MS PGothic" charset="-128"/>
              </a:rPr>
              <a:t>Smart or active packaging</a:t>
            </a:r>
          </a:p>
        </p:txBody>
      </p:sp>
      <p:pic>
        <p:nvPicPr>
          <p:cNvPr id="75780"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437063"/>
            <a:ext cx="3568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250825" y="981075"/>
            <a:ext cx="8642350" cy="5516563"/>
          </a:xfrm>
        </p:spPr>
        <p:txBody>
          <a:bodyPr/>
          <a:lstStyle/>
          <a:p>
            <a:pPr eaLnBrk="1" hangingPunct="1"/>
            <a:r>
              <a:rPr lang="en-GB" altLang="en-US">
                <a:ea typeface="MS PGothic" charset="-128"/>
              </a:rPr>
              <a:t>Emission of CO</a:t>
            </a:r>
            <a:r>
              <a:rPr lang="en-GB" altLang="en-US" baseline="-25000">
                <a:ea typeface="MS PGothic" charset="-128"/>
              </a:rPr>
              <a:t>2</a:t>
            </a:r>
          </a:p>
          <a:p>
            <a:pPr eaLnBrk="1" hangingPunct="1">
              <a:buFontTx/>
              <a:buNone/>
            </a:pPr>
            <a:r>
              <a:rPr lang="en-GB" altLang="en-US">
                <a:ea typeface="MS PGothic" charset="-128"/>
              </a:rPr>
              <a:t>Carbon dioxide-emitting sachet and label devices can either be used alone or combined with an oxygen scavenger. An example of the former is the Verifrais</a:t>
            </a:r>
            <a:r>
              <a:rPr lang="en-GB" altLang="en-US" baseline="30000">
                <a:ea typeface="MS PGothic" charset="-128"/>
              </a:rPr>
              <a:t>TM</a:t>
            </a:r>
            <a:r>
              <a:rPr lang="en-GB" altLang="en-US">
                <a:ea typeface="MS PGothic" charset="-128"/>
              </a:rPr>
              <a:t> package, manufactured by Codimer sarl (Paris, France), which has been used for extending the shelflife of fresh meats and fish. </a:t>
            </a:r>
          </a:p>
          <a:p>
            <a:pPr eaLnBrk="1" hangingPunct="1">
              <a:buFontTx/>
              <a:buNone/>
            </a:pPr>
            <a:r>
              <a:rPr lang="en-GB" altLang="en-US">
                <a:ea typeface="MS PGothic" charset="-128"/>
              </a:rPr>
              <a:t>This innovative package consists of a standard MAP tray but has a perforated false bottom under which a porous sachet containing </a:t>
            </a:r>
            <a:r>
              <a:rPr lang="en-GB" altLang="en-US" b="1">
                <a:ea typeface="MS PGothic" charset="-128"/>
              </a:rPr>
              <a:t>sodium bicarbonate/ascorbate</a:t>
            </a:r>
            <a:r>
              <a:rPr lang="en-GB" altLang="en-US">
                <a:ea typeface="MS PGothic" charset="-128"/>
              </a:rPr>
              <a:t> is positioned. </a:t>
            </a:r>
          </a:p>
          <a:p>
            <a:pPr eaLnBrk="1" hangingPunct="1">
              <a:buFontTx/>
              <a:buNone/>
            </a:pPr>
            <a:r>
              <a:rPr lang="en-US" altLang="en-US">
                <a:ea typeface="MS PGothic" charset="-128"/>
              </a:rPr>
              <a:t>When juice exudate from modified atmosphere packed meat or fish drips onto the sachet, carbon dioxide is emitted and this antimicrobial gas can replace the carbon dioxide already absorbed by the fresh food, thus avoiding pack collapse. </a:t>
            </a:r>
          </a:p>
          <a:p>
            <a:pPr lvl="1" eaLnBrk="1" hangingPunct="1"/>
            <a:endParaRPr lang="en-US" altLang="en-US">
              <a:ea typeface="MS PGothic" charset="-128"/>
            </a:endParaRPr>
          </a:p>
        </p:txBody>
      </p:sp>
      <p:sp>
        <p:nvSpPr>
          <p:cNvPr id="76803" name="Rectangle 3"/>
          <p:cNvSpPr>
            <a:spLocks noGrp="1" noChangeArrowheads="1"/>
          </p:cNvSpPr>
          <p:nvPr>
            <p:ph type="title"/>
          </p:nvPr>
        </p:nvSpPr>
        <p:spPr>
          <a:xfrm>
            <a:off x="457200" y="115888"/>
            <a:ext cx="8229600" cy="561975"/>
          </a:xfrm>
          <a:solidFill>
            <a:schemeClr val="bg1"/>
          </a:solidFill>
        </p:spPr>
        <p:txBody>
          <a:bodyPr/>
          <a:lstStyle/>
          <a:p>
            <a:pPr eaLnBrk="1" hangingPunct="1"/>
            <a:r>
              <a:rPr lang="it-IT" altLang="en-US">
                <a:ea typeface="MS PGothic" charset="-128"/>
              </a:rPr>
              <a:t>Smart or active packaging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fi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888" y="3414713"/>
            <a:ext cx="20637" cy="2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6"/>
          <p:cNvSpPr txBox="1">
            <a:spLocks noChangeArrowheads="1"/>
          </p:cNvSpPr>
          <p:nvPr/>
        </p:nvSpPr>
        <p:spPr bwMode="auto">
          <a:xfrm>
            <a:off x="0" y="765175"/>
            <a:ext cx="3551238" cy="830263"/>
          </a:xfrm>
          <a:prstGeom prst="rect">
            <a:avLst/>
          </a:prstGeom>
          <a:solidFill>
            <a:schemeClr val="bg1"/>
          </a:solidFill>
          <a:ln>
            <a:noFill/>
          </a:ln>
        </p:spPr>
        <p:txBody>
          <a:bodyPr>
            <a:spAutoFit/>
          </a:bodyPr>
          <a:lstStyle>
            <a:lvl1pPr marL="457200" indent="-4572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hangingPunct="1">
              <a:defRPr/>
            </a:pPr>
            <a:r>
              <a:rPr lang="it-IT" sz="2400" b="1" u="sng" dirty="0">
                <a:latin typeface="Times New Roman" charset="0"/>
              </a:rPr>
              <a:t>Mass transfer</a:t>
            </a:r>
          </a:p>
          <a:p>
            <a:pPr eaLnBrk="1" hangingPunct="1">
              <a:defRPr/>
            </a:pPr>
            <a:endParaRPr lang="it-IT" sz="2400" b="1" u="sng" dirty="0">
              <a:latin typeface="Times New Roman" charset="0"/>
            </a:endParaRPr>
          </a:p>
        </p:txBody>
      </p:sp>
      <p:pic>
        <p:nvPicPr>
          <p:cNvPr id="9220" name="Picture 7" descr="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61938"/>
            <a:ext cx="5495925" cy="849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8"/>
          <p:cNvSpPr txBox="1">
            <a:spLocks noChangeArrowheads="1"/>
          </p:cNvSpPr>
          <p:nvPr/>
        </p:nvSpPr>
        <p:spPr bwMode="auto">
          <a:xfrm>
            <a:off x="376238" y="1936750"/>
            <a:ext cx="33321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pPr>
            <a:r>
              <a:rPr lang="en-US" altLang="en-US" sz="1800"/>
              <a:t>In the presence of a concentration gradient is observed a mass flow through a polymeric membrane</a:t>
            </a:r>
          </a:p>
          <a:p>
            <a:pPr eaLnBrk="1" hangingPunct="1">
              <a:spcBef>
                <a:spcPct val="0"/>
              </a:spcBef>
            </a:pPr>
            <a:endParaRPr lang="it-IT" altLang="en-US" sz="1800"/>
          </a:p>
          <a:p>
            <a:pPr eaLnBrk="1" hangingPunct="1">
              <a:spcBef>
                <a:spcPct val="0"/>
              </a:spcBef>
            </a:pPr>
            <a:r>
              <a:rPr lang="en-US" altLang="en-US" sz="1800"/>
              <a:t>This happens for example in food packaging and in particular in cases of vacuum or modified atmosphere packaging </a:t>
            </a:r>
            <a:r>
              <a:rPr lang="it-IT" altLang="en-US" sz="1800"/>
              <a:t>(MAP=Modified Atmosphere Packaging)</a:t>
            </a:r>
          </a:p>
          <a:p>
            <a:pPr eaLnBrk="1" hangingPunct="1">
              <a:spcBef>
                <a:spcPct val="0"/>
              </a:spcBef>
            </a:pPr>
            <a:endParaRPr lang="it-IT" altLang="en-US" sz="1800"/>
          </a:p>
          <a:p>
            <a:pPr eaLnBrk="1" hangingPunct="1">
              <a:spcBef>
                <a:spcPct val="0"/>
              </a:spcBef>
            </a:pPr>
            <a:r>
              <a:rPr lang="it-IT" altLang="en-US" sz="1800"/>
              <a:t>Three steps: </a:t>
            </a:r>
          </a:p>
          <a:p>
            <a:pPr lvl="1" eaLnBrk="1" hangingPunct="1">
              <a:spcBef>
                <a:spcPct val="0"/>
              </a:spcBef>
              <a:buFontTx/>
              <a:buChar char="•"/>
            </a:pPr>
            <a:r>
              <a:rPr lang="it-IT" altLang="en-US" sz="1800"/>
              <a:t>solubilization (sorption)</a:t>
            </a:r>
          </a:p>
          <a:p>
            <a:pPr lvl="1" eaLnBrk="1" hangingPunct="1">
              <a:spcBef>
                <a:spcPct val="0"/>
              </a:spcBef>
              <a:buFontTx/>
              <a:buChar char="•"/>
            </a:pPr>
            <a:r>
              <a:rPr lang="it-IT" altLang="en-US" sz="1800"/>
              <a:t>Diffusion</a:t>
            </a:r>
          </a:p>
          <a:p>
            <a:pPr lvl="1" eaLnBrk="1" hangingPunct="1">
              <a:spcBef>
                <a:spcPct val="0"/>
              </a:spcBef>
              <a:buFontTx/>
              <a:buChar char="•"/>
            </a:pPr>
            <a:r>
              <a:rPr lang="it-IT" altLang="en-US" sz="1800"/>
              <a:t>De-sorption</a:t>
            </a:r>
          </a:p>
          <a:p>
            <a:pPr eaLnBrk="1" hangingPunct="1">
              <a:spcBef>
                <a:spcPct val="0"/>
              </a:spcBef>
            </a:pPr>
            <a:endParaRPr lang="it-IT" altLang="en-US" sz="18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916363"/>
            <a:ext cx="8477250" cy="1077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Oval 3"/>
          <p:cNvSpPr>
            <a:spLocks noChangeArrowheads="1"/>
          </p:cNvSpPr>
          <p:nvPr/>
        </p:nvSpPr>
        <p:spPr bwMode="auto">
          <a:xfrm>
            <a:off x="2987675" y="5589588"/>
            <a:ext cx="2592388" cy="5032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
        <p:nvSpPr>
          <p:cNvPr id="77828" name="Oval 4"/>
          <p:cNvSpPr>
            <a:spLocks noChangeArrowheads="1"/>
          </p:cNvSpPr>
          <p:nvPr/>
        </p:nvSpPr>
        <p:spPr bwMode="auto">
          <a:xfrm>
            <a:off x="468313" y="4652963"/>
            <a:ext cx="2592387" cy="8636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endParaRPr lang="en-US" altLang="en-US" sz="18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250825" y="1008063"/>
            <a:ext cx="8642350" cy="5516562"/>
          </a:xfrm>
        </p:spPr>
        <p:txBody>
          <a:bodyPr/>
          <a:lstStyle/>
          <a:p>
            <a:pPr eaLnBrk="1" hangingPunct="1"/>
            <a:r>
              <a:rPr lang="en-US" altLang="en-US">
                <a:ea typeface="MS PGothic" charset="-128"/>
              </a:rPr>
              <a:t>Packaging can be used to  cool down or heat up a beverage or a food</a:t>
            </a:r>
          </a:p>
          <a:p>
            <a:pPr eaLnBrk="1" hangingPunct="1"/>
            <a:r>
              <a:rPr lang="en-US" altLang="en-US">
                <a:ea typeface="MS PGothic" charset="-128"/>
              </a:rPr>
              <a:t>An example of food heating is given by a capsule containing </a:t>
            </a:r>
            <a:r>
              <a:rPr lang="en-US" altLang="ja-JP">
                <a:ea typeface="MS PGothic" charset="-128"/>
              </a:rPr>
              <a:t>CaO that can put in contact with water by the user when he decides to heat up the food or the beverage</a:t>
            </a:r>
          </a:p>
          <a:p>
            <a:pPr eaLnBrk="1" hangingPunct="1"/>
            <a:r>
              <a:rPr lang="en-US" altLang="en-US">
                <a:ea typeface="MS PGothic" charset="-128"/>
              </a:rPr>
              <a:t>The reaction CaO+H</a:t>
            </a:r>
            <a:r>
              <a:rPr lang="en-US" altLang="en-US" baseline="-25000">
                <a:ea typeface="MS PGothic" charset="-128"/>
              </a:rPr>
              <a:t>2</a:t>
            </a:r>
            <a:r>
              <a:rPr lang="en-US" altLang="en-US">
                <a:ea typeface="MS PGothic" charset="-128"/>
              </a:rPr>
              <a:t>O</a:t>
            </a:r>
            <a:r>
              <a:rPr lang="en-US" altLang="en-US">
                <a:ea typeface="MS PGothic" charset="-128"/>
                <a:sym typeface="Wingdings" charset="2"/>
              </a:rPr>
              <a:t>Ca(OH)</a:t>
            </a:r>
            <a:r>
              <a:rPr lang="en-US" altLang="en-US" baseline="-25000">
                <a:ea typeface="MS PGothic" charset="-128"/>
                <a:sym typeface="Wingdings" charset="2"/>
              </a:rPr>
              <a:t>2</a:t>
            </a:r>
            <a:r>
              <a:rPr lang="en-US" altLang="en-US">
                <a:ea typeface="MS PGothic" charset="-128"/>
                <a:sym typeface="Wingdings" charset="2"/>
              </a:rPr>
              <a:t> is strongly exothermic so generating the heat necessary to heat </a:t>
            </a:r>
            <a:r>
              <a:rPr lang="en-US" altLang="ja-JP">
                <a:ea typeface="MS PGothic" charset="-128"/>
              </a:rPr>
              <a:t>the food or the beverage</a:t>
            </a:r>
            <a:r>
              <a:rPr lang="it-IT" altLang="ja-JP">
                <a:ea typeface="MS PGothic" charset="-128"/>
                <a:sym typeface="Wingdings" charset="2"/>
              </a:rPr>
              <a:t>.</a:t>
            </a:r>
            <a:endParaRPr lang="it-IT" altLang="ja-JP">
              <a:ea typeface="MS PGothic" charset="-128"/>
            </a:endParaRPr>
          </a:p>
          <a:p>
            <a:pPr eaLnBrk="1" hangingPunct="1"/>
            <a:endParaRPr lang="it-IT" altLang="en-US">
              <a:ea typeface="MS PGothic" charset="-128"/>
            </a:endParaRPr>
          </a:p>
        </p:txBody>
      </p:sp>
      <p:sp>
        <p:nvSpPr>
          <p:cNvPr id="78851" name="Rectangle 3"/>
          <p:cNvSpPr>
            <a:spLocks noGrp="1" noChangeArrowheads="1"/>
          </p:cNvSpPr>
          <p:nvPr>
            <p:ph type="title"/>
          </p:nvPr>
        </p:nvSpPr>
        <p:spPr>
          <a:xfrm>
            <a:off x="457200" y="115888"/>
            <a:ext cx="8229600" cy="561975"/>
          </a:xfrm>
          <a:solidFill>
            <a:schemeClr val="bg1"/>
          </a:solidFill>
        </p:spPr>
        <p:txBody>
          <a:bodyPr/>
          <a:lstStyle/>
          <a:p>
            <a:pPr eaLnBrk="1" hangingPunct="1"/>
            <a:r>
              <a:rPr lang="it-IT" altLang="en-US">
                <a:ea typeface="MS PGothic" charset="-128"/>
              </a:rPr>
              <a:t>Smart or active packaging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888" y="3414713"/>
            <a:ext cx="20637" cy="2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fig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539875"/>
            <a:ext cx="5522913" cy="721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228600" y="381000"/>
            <a:ext cx="6942138" cy="1570038"/>
          </a:xfrm>
          <a:prstGeom prst="rect">
            <a:avLst/>
          </a:prstGeom>
          <a:solidFill>
            <a:schemeClr val="bg1"/>
          </a:solidFill>
          <a:ln>
            <a:noFill/>
          </a:ln>
        </p:spPr>
        <p:txBody>
          <a:bodyPr wrap="none">
            <a:spAutoFit/>
          </a:bodyPr>
          <a:lstStyle>
            <a:lvl1pPr marL="457200" indent="-4572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hangingPunct="1">
              <a:defRPr/>
            </a:pPr>
            <a:r>
              <a:rPr lang="it-IT" sz="2400" b="1" u="sng" dirty="0">
                <a:latin typeface="Times New Roman" charset="0"/>
              </a:rPr>
              <a:t>Mass transfer under a </a:t>
            </a:r>
            <a:r>
              <a:rPr lang="it-IT" sz="2400" b="1" u="sng" dirty="0" err="1">
                <a:latin typeface="Times New Roman" charset="0"/>
              </a:rPr>
              <a:t>concentration</a:t>
            </a:r>
            <a:r>
              <a:rPr lang="it-IT" sz="2400" b="1" u="sng" dirty="0">
                <a:latin typeface="Times New Roman" charset="0"/>
              </a:rPr>
              <a:t> </a:t>
            </a:r>
            <a:r>
              <a:rPr lang="it-IT" sz="2400" b="1" u="sng" dirty="0" err="1">
                <a:latin typeface="Times New Roman" charset="0"/>
              </a:rPr>
              <a:t>gradient</a:t>
            </a:r>
            <a:endParaRPr lang="it-IT" sz="2400" b="1" u="sng" dirty="0">
              <a:latin typeface="Times New Roman" charset="0"/>
            </a:endParaRPr>
          </a:p>
          <a:p>
            <a:pPr eaLnBrk="1" hangingPunct="1">
              <a:defRPr/>
            </a:pPr>
            <a:endParaRPr lang="it-IT" sz="2400" b="1" u="sng" dirty="0">
              <a:latin typeface="Times New Roman" charset="0"/>
            </a:endParaRPr>
          </a:p>
          <a:p>
            <a:pPr eaLnBrk="1" hangingPunct="1">
              <a:defRPr/>
            </a:pPr>
            <a:endParaRPr lang="it-IT" sz="2400" b="1" u="sng" dirty="0">
              <a:latin typeface="Times New Roman" charset="0"/>
            </a:endParaRPr>
          </a:p>
          <a:p>
            <a:pPr eaLnBrk="1" hangingPunct="1">
              <a:defRPr/>
            </a:pPr>
            <a:r>
              <a:rPr lang="it-IT" sz="2400" dirty="0" err="1">
                <a:latin typeface="Times New Roman" charset="0"/>
              </a:rPr>
              <a:t>It</a:t>
            </a:r>
            <a:r>
              <a:rPr lang="it-IT" sz="2400" dirty="0">
                <a:latin typeface="Times New Roman" charset="0"/>
              </a:rPr>
              <a:t> </a:t>
            </a:r>
            <a:r>
              <a:rPr lang="it-IT" sz="2400" dirty="0" err="1">
                <a:latin typeface="Times New Roman" charset="0"/>
              </a:rPr>
              <a:t>results</a:t>
            </a:r>
            <a:r>
              <a:rPr lang="it-IT" sz="2400" dirty="0">
                <a:latin typeface="Times New Roman" charset="0"/>
              </a:rPr>
              <a:t> from casual </a:t>
            </a:r>
            <a:r>
              <a:rPr lang="it-IT" sz="2400" dirty="0" err="1">
                <a:latin typeface="Times New Roman" charset="0"/>
              </a:rPr>
              <a:t>motion</a:t>
            </a:r>
            <a:r>
              <a:rPr lang="it-IT" sz="2400" dirty="0">
                <a:latin typeface="Times New Roman" charset="0"/>
              </a:rPr>
              <a:t> of </a:t>
            </a:r>
            <a:r>
              <a:rPr lang="it-IT" sz="2400" dirty="0" err="1">
                <a:latin typeface="Times New Roman" charset="0"/>
              </a:rPr>
              <a:t>molecules</a:t>
            </a:r>
            <a:r>
              <a:rPr lang="it-IT" sz="2400" dirty="0">
                <a:latin typeface="Times New Roman" charset="0"/>
              </a:rPr>
              <a:t> of </a:t>
            </a:r>
            <a:r>
              <a:rPr lang="it-IT" sz="2400" dirty="0" err="1">
                <a:latin typeface="Times New Roman" charset="0"/>
              </a:rPr>
              <a:t>penetrant</a:t>
            </a:r>
            <a:endParaRPr lang="it-IT" sz="2400" dirty="0">
              <a:latin typeface="Times New Roman"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28600" y="381000"/>
            <a:ext cx="4669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0"/>
              </a:spcBef>
              <a:buFontTx/>
              <a:buNone/>
            </a:pPr>
            <a:r>
              <a:rPr lang="it-IT" altLang="en-US" sz="2400" b="1" u="sng" dirty="0">
                <a:latin typeface="Times New Roman" charset="0"/>
              </a:rPr>
              <a:t>Mass transfer (</a:t>
            </a:r>
            <a:r>
              <a:rPr lang="it-IT" altLang="en-US" sz="2400" b="1" u="sng" dirty="0" err="1">
                <a:latin typeface="Times New Roman" charset="0"/>
              </a:rPr>
              <a:t>Fickian</a:t>
            </a:r>
            <a:r>
              <a:rPr lang="it-IT" altLang="en-US" sz="2400" b="1" u="sng" dirty="0">
                <a:latin typeface="Times New Roman" charset="0"/>
              </a:rPr>
              <a:t> </a:t>
            </a:r>
            <a:r>
              <a:rPr lang="it-IT" altLang="en-US" sz="2400" b="1" u="sng" dirty="0" err="1">
                <a:latin typeface="Times New Roman" charset="0"/>
              </a:rPr>
              <a:t>approach</a:t>
            </a:r>
            <a:r>
              <a:rPr lang="it-IT" altLang="en-US" sz="2400" b="1" u="sng" dirty="0">
                <a:latin typeface="Times New Roman" charset="0"/>
              </a:rPr>
              <a:t>) </a:t>
            </a:r>
          </a:p>
        </p:txBody>
      </p:sp>
      <p:sp>
        <p:nvSpPr>
          <p:cNvPr id="11267" name="Text Box 3"/>
          <p:cNvSpPr txBox="1">
            <a:spLocks noChangeArrowheads="1"/>
          </p:cNvSpPr>
          <p:nvPr/>
        </p:nvSpPr>
        <p:spPr bwMode="auto">
          <a:xfrm>
            <a:off x="250825" y="1125538"/>
            <a:ext cx="870267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2075">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just" eaLnBrk="1" hangingPunct="1">
              <a:spcBef>
                <a:spcPct val="0"/>
              </a:spcBef>
              <a:buFontTx/>
              <a:buNone/>
            </a:pPr>
            <a:r>
              <a:rPr lang="it-IT" altLang="en-US" i="1">
                <a:latin typeface="Times New Roman" charset="0"/>
              </a:rPr>
              <a:t>I Fick’s law </a:t>
            </a:r>
            <a:r>
              <a:rPr lang="it-IT" altLang="en-US">
                <a:latin typeface="Times New Roman" charset="0"/>
              </a:rPr>
              <a:t>(mass transfer in homogeneous systems):</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endParaRPr lang="it-IT" altLang="en-US">
              <a:latin typeface="Times New Roman" charset="0"/>
            </a:endParaRPr>
          </a:p>
          <a:p>
            <a:pPr algn="just" eaLnBrk="1" hangingPunct="1">
              <a:spcBef>
                <a:spcPct val="0"/>
              </a:spcBef>
              <a:buFontTx/>
              <a:buNone/>
            </a:pPr>
            <a:r>
              <a:rPr lang="it-IT" altLang="en-US">
                <a:latin typeface="Times New Roman" charset="0"/>
              </a:rPr>
              <a:t>where:</a:t>
            </a:r>
          </a:p>
          <a:p>
            <a:pPr algn="just" eaLnBrk="1" hangingPunct="1">
              <a:spcBef>
                <a:spcPct val="0"/>
              </a:spcBef>
              <a:buFontTx/>
              <a:buNone/>
            </a:pPr>
            <a:r>
              <a:rPr lang="it-IT" altLang="en-US">
                <a:latin typeface="Times New Roman" charset="0"/>
              </a:rPr>
              <a:t>	J</a:t>
            </a:r>
            <a:r>
              <a:rPr lang="it-IT" altLang="en-US" baseline="-25000">
                <a:latin typeface="Times New Roman" charset="0"/>
              </a:rPr>
              <a:t>x </a:t>
            </a:r>
            <a:r>
              <a:rPr lang="it-IT" altLang="en-US">
                <a:latin typeface="Times New Roman" charset="0"/>
              </a:rPr>
              <a:t>= diffusive mass flux in direction  x, [moli/s m</a:t>
            </a:r>
            <a:r>
              <a:rPr lang="it-IT" altLang="en-US" baseline="30000">
                <a:latin typeface="Times New Roman" charset="0"/>
              </a:rPr>
              <a:t>2</a:t>
            </a:r>
            <a:r>
              <a:rPr lang="it-IT" altLang="en-US">
                <a:latin typeface="Times New Roman" charset="0"/>
              </a:rPr>
              <a:t>]</a:t>
            </a:r>
          </a:p>
          <a:p>
            <a:pPr algn="just" eaLnBrk="1" hangingPunct="1">
              <a:spcBef>
                <a:spcPct val="0"/>
              </a:spcBef>
              <a:buFontTx/>
              <a:buNone/>
            </a:pPr>
            <a:r>
              <a:rPr lang="it-IT" altLang="en-US">
                <a:latin typeface="Times New Roman" charset="0"/>
              </a:rPr>
              <a:t>	D = Fick’s diffusion coefficent, [m</a:t>
            </a:r>
            <a:r>
              <a:rPr lang="it-IT" altLang="en-US" baseline="30000">
                <a:latin typeface="Times New Roman" charset="0"/>
              </a:rPr>
              <a:t>2</a:t>
            </a:r>
            <a:r>
              <a:rPr lang="it-IT" altLang="en-US">
                <a:latin typeface="Times New Roman" charset="0"/>
              </a:rPr>
              <a:t>/s]</a:t>
            </a:r>
          </a:p>
          <a:p>
            <a:pPr algn="just" eaLnBrk="1" hangingPunct="1">
              <a:spcBef>
                <a:spcPct val="0"/>
              </a:spcBef>
              <a:buFontTx/>
              <a:buNone/>
            </a:pPr>
            <a:r>
              <a:rPr lang="it-IT" altLang="en-US">
                <a:latin typeface="Times New Roman" charset="0"/>
              </a:rPr>
              <a:t>	C = penetrant concentration</a:t>
            </a:r>
          </a:p>
          <a:p>
            <a:pPr algn="just" eaLnBrk="1" hangingPunct="1">
              <a:spcBef>
                <a:spcPct val="0"/>
              </a:spcBef>
              <a:buFontTx/>
              <a:buNone/>
            </a:pPr>
            <a:endParaRPr lang="it-IT" altLang="en-US">
              <a:latin typeface="Times New Roman" charset="0"/>
            </a:endParaRPr>
          </a:p>
          <a:p>
            <a:pPr algn="just" eaLnBrk="1" hangingPunct="1">
              <a:spcBef>
                <a:spcPct val="0"/>
              </a:spcBef>
              <a:buFontTx/>
              <a:buNone/>
            </a:pPr>
            <a:r>
              <a:rPr lang="en-US" altLang="en-US">
                <a:latin typeface="Times New Roman" charset="0"/>
              </a:rPr>
              <a:t>In case there are more penetrating diffusing simultaneously, the flux must be calculated for each species</a:t>
            </a:r>
            <a:r>
              <a:rPr lang="it-IT" altLang="en-US">
                <a:latin typeface="Times New Roman" charset="0"/>
              </a:rPr>
              <a:t>.</a:t>
            </a:r>
          </a:p>
        </p:txBody>
      </p:sp>
      <p:graphicFrame>
        <p:nvGraphicFramePr>
          <p:cNvPr id="11268" name="Object 4"/>
          <p:cNvGraphicFramePr>
            <a:graphicFrameLocks noChangeAspect="1"/>
          </p:cNvGraphicFramePr>
          <p:nvPr/>
        </p:nvGraphicFramePr>
        <p:xfrm>
          <a:off x="3059113" y="1773238"/>
          <a:ext cx="5384800" cy="673100"/>
        </p:xfrm>
        <a:graphic>
          <a:graphicData uri="http://schemas.openxmlformats.org/presentationml/2006/ole">
            <mc:AlternateContent xmlns:mc="http://schemas.openxmlformats.org/markup-compatibility/2006">
              <mc:Choice xmlns:v="urn:schemas-microsoft-com:vml" Requires="v">
                <p:oleObj name="Equation" r:id="rId2" imgW="5384800" imgH="673100" progId="Equation.DSMT4">
                  <p:embed/>
                </p:oleObj>
              </mc:Choice>
              <mc:Fallback>
                <p:oleObj name="Equation" r:id="rId2" imgW="5384800" imgH="6731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773238"/>
                        <a:ext cx="53848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269" name="Text Box 6"/>
          <p:cNvSpPr txBox="1">
            <a:spLocks noChangeArrowheads="1"/>
          </p:cNvSpPr>
          <p:nvPr/>
        </p:nvSpPr>
        <p:spPr bwMode="auto">
          <a:xfrm>
            <a:off x="7740650" y="1914525"/>
            <a:ext cx="14033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Char char="•"/>
              <a:defRPr sz="2200">
                <a:solidFill>
                  <a:schemeClr val="tx1"/>
                </a:solidFill>
                <a:latin typeface="Arial" charset="0"/>
                <a:ea typeface="MS PGothic" charset="-128"/>
              </a:defRPr>
            </a:lvl1pPr>
            <a:lvl2pPr marL="742950" indent="-285750">
              <a:spcBef>
                <a:spcPct val="20000"/>
              </a:spcBef>
              <a:buChar char="–"/>
              <a:defRPr sz="20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eaLnBrk="1" hangingPunct="1">
              <a:spcBef>
                <a:spcPct val="50000"/>
              </a:spcBef>
              <a:buFontTx/>
              <a:buNone/>
            </a:pPr>
            <a:endParaRPr lang="en-US" altLang="en-US" sz="1800"/>
          </a:p>
        </p:txBody>
      </p:sp>
    </p:spTree>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utturato">
  <a:themeElements>
    <a:clrScheme name="Strutturat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Strutturat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utturato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Strutturato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Strutturato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Strutturato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Strutturat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Strutturato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Strutturato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Strutturato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12647</TotalTime>
  <Words>5317</Words>
  <Application>Microsoft Office PowerPoint</Application>
  <PresentationFormat>On-screen Show (4:3)</PresentationFormat>
  <Paragraphs>583</Paragraphs>
  <Slides>71</Slides>
  <Notes>9</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4</vt:i4>
      </vt:variant>
      <vt:variant>
        <vt:lpstr>Slide Titles</vt:lpstr>
      </vt:variant>
      <vt:variant>
        <vt:i4>71</vt:i4>
      </vt:variant>
    </vt:vector>
  </HeadingPairs>
  <TitlesOfParts>
    <vt:vector size="88" baseType="lpstr">
      <vt:lpstr>ＭＳ Ｐゴシック</vt:lpstr>
      <vt:lpstr>ＭＳ Ｐゴシック</vt:lpstr>
      <vt:lpstr>Arial</vt:lpstr>
      <vt:lpstr>Comic Sans MS</vt:lpstr>
      <vt:lpstr>Garamond</vt:lpstr>
      <vt:lpstr>Symbol</vt:lpstr>
      <vt:lpstr>Tahoma</vt:lpstr>
      <vt:lpstr>Times New Roman</vt:lpstr>
      <vt:lpstr>Verdana</vt:lpstr>
      <vt:lpstr>Wingdings</vt:lpstr>
      <vt:lpstr>Struttura predefinita</vt:lpstr>
      <vt:lpstr>1_Struttura predefinita</vt:lpstr>
      <vt:lpstr>Strutturato</vt:lpstr>
      <vt:lpstr>Equation</vt:lpstr>
      <vt:lpstr>Equazione</vt:lpstr>
      <vt:lpstr>Graph</vt:lpstr>
      <vt:lpstr>Immagine</vt:lpstr>
      <vt:lpstr>Flexible and rigid packaging</vt:lpstr>
      <vt:lpstr>Italian market of packaging materials (tons/1000)</vt:lpstr>
      <vt:lpstr>Recycling of packaging materials</vt:lpstr>
      <vt:lpstr>Food packaging and other</vt:lpstr>
      <vt:lpstr>Bio-based polymers (world market)</vt:lpstr>
      <vt:lpstr>Bio-based polymers (world market)</vt:lpstr>
      <vt:lpstr>PowerPoint Presentation</vt:lpstr>
      <vt:lpstr>PowerPoint Presentation</vt:lpstr>
      <vt:lpstr>PowerPoint Presentation</vt:lpstr>
      <vt:lpstr>PowerPoint Presentation</vt:lpstr>
      <vt:lpstr>Typical behaviour</vt:lpstr>
      <vt:lpstr>Permeability</vt:lpstr>
      <vt:lpstr>Dependence on the temperature</vt:lpstr>
      <vt:lpstr>Typical values of D</vt:lpstr>
      <vt:lpstr>Permeability: Units</vt:lpstr>
      <vt:lpstr>Permeability typical values</vt:lpstr>
      <vt:lpstr>Permeability</vt:lpstr>
      <vt:lpstr>PEF: Poly-Ethylen- Furanoate</vt:lpstr>
      <vt:lpstr>PEF: Poly-Ethylen- Furanoate</vt:lpstr>
      <vt:lpstr>Permeability</vt:lpstr>
      <vt:lpstr>Effect of polymer chemistry</vt:lpstr>
      <vt:lpstr>Multilayer (or laminated) structures in packaging</vt:lpstr>
      <vt:lpstr>PowerPoint Presentation</vt:lpstr>
      <vt:lpstr>Technological issues</vt:lpstr>
      <vt:lpstr>Semicristalline polymers: homogeneous nanocomposites</vt:lpstr>
      <vt:lpstr>Current Polymer Nanocomposite Technology</vt:lpstr>
      <vt:lpstr>TYPES OF NANOPARTICLES</vt:lpstr>
      <vt:lpstr>PowerPoint Presentation</vt:lpstr>
      <vt:lpstr>Organic cations (Laviosa, Italy)</vt:lpstr>
      <vt:lpstr>Nanocomposite Classification</vt:lpstr>
      <vt:lpstr>Processing Challenge of Nanoclay </vt:lpstr>
      <vt:lpstr>Dispersion Mechanism</vt:lpstr>
      <vt:lpstr>Dispersion:   Particles Shear Apart - Platelets Peel Apart</vt:lpstr>
      <vt:lpstr>PowerPoint Presentation</vt:lpstr>
      <vt:lpstr>PowerPoint Presentation</vt:lpstr>
      <vt:lpstr>PowerPoint Presentation</vt:lpstr>
      <vt:lpstr>PowerPoint Presentation</vt:lpstr>
      <vt:lpstr>PowerPoint Presentation</vt:lpstr>
      <vt:lpstr>PowerPoint Presentation</vt:lpstr>
      <vt:lpstr>effect of environmental conditions and nanofillers</vt:lpstr>
      <vt:lpstr>Multilayer packaging and R.H. effects</vt:lpstr>
      <vt:lpstr>Packaging: technological issues</vt:lpstr>
      <vt:lpstr>Packaging: technological issues</vt:lpstr>
      <vt:lpstr>High barrier biodeg. packaging  </vt:lpstr>
      <vt:lpstr>High barrier packaging </vt:lpstr>
      <vt:lpstr>High barrier packaging </vt:lpstr>
      <vt:lpstr>High barrier packaging </vt:lpstr>
      <vt:lpstr>High barrier packaging </vt:lpstr>
      <vt:lpstr>Tear strength</vt:lpstr>
      <vt:lpstr>Biomedical packaging: Ethylene oxide sterilization</vt:lpstr>
      <vt:lpstr>PowerPoint Presentation</vt:lpstr>
      <vt:lpstr>Food packaging: the use of recycled PET (R-PET)</vt:lpstr>
      <vt:lpstr>Food packaging: the use of recycled PET (R-PET)</vt:lpstr>
      <vt:lpstr>Food packaging: the use of recycled PE and PP</vt:lpstr>
      <vt:lpstr>Standards for food packaging</vt:lpstr>
      <vt:lpstr>Smart or active packaging</vt:lpstr>
      <vt:lpstr>Smart or active packaging</vt:lpstr>
      <vt:lpstr>Gli imballaggi intelligenti o attivi</vt:lpstr>
      <vt:lpstr>Smart or active packaging</vt:lpstr>
      <vt:lpstr>Smart or active packaging</vt:lpstr>
      <vt:lpstr>PowerPoint Presentation</vt:lpstr>
      <vt:lpstr>PowerPoint Presentation</vt:lpstr>
      <vt:lpstr>Smart or active packaging</vt:lpstr>
      <vt:lpstr>PowerPoint Presentation</vt:lpstr>
      <vt:lpstr>PowerPoint Presentation</vt:lpstr>
      <vt:lpstr>PowerPoint Presentation</vt:lpstr>
      <vt:lpstr>PowerPoint Presentation</vt:lpstr>
      <vt:lpstr>Smart or active packaging</vt:lpstr>
      <vt:lpstr>Smart or active packaging</vt:lpstr>
      <vt:lpstr>PowerPoint Presentation</vt:lpstr>
      <vt:lpstr>Smart or active packaging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Flexible packaging</dc:title>
  <dc:creator>Utente di Microsoft Office</dc:creator>
  <cp:lastModifiedBy>Alfonso Maffezzoli</cp:lastModifiedBy>
  <cp:revision>36</cp:revision>
  <dcterms:created xsi:type="dcterms:W3CDTF">2020-10-07T15:52:29Z</dcterms:created>
  <dcterms:modified xsi:type="dcterms:W3CDTF">2025-11-06T16:07:19Z</dcterms:modified>
</cp:coreProperties>
</file>