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61" r:id="rId2"/>
    <p:sldId id="310" r:id="rId3"/>
    <p:sldId id="293" r:id="rId4"/>
    <p:sldId id="262" r:id="rId5"/>
    <p:sldId id="286" r:id="rId6"/>
    <p:sldId id="296" r:id="rId7"/>
    <p:sldId id="294" r:id="rId8"/>
    <p:sldId id="287" r:id="rId9"/>
    <p:sldId id="318" r:id="rId10"/>
    <p:sldId id="319" r:id="rId11"/>
    <p:sldId id="290" r:id="rId12"/>
    <p:sldId id="291" r:id="rId13"/>
    <p:sldId id="292" r:id="rId14"/>
    <p:sldId id="320" r:id="rId15"/>
    <p:sldId id="321" r:id="rId16"/>
    <p:sldId id="322" r:id="rId17"/>
    <p:sldId id="324" r:id="rId18"/>
    <p:sldId id="325" r:id="rId19"/>
    <p:sldId id="326" r:id="rId20"/>
    <p:sldId id="323" r:id="rId21"/>
    <p:sldId id="297" r:id="rId22"/>
    <p:sldId id="263" r:id="rId23"/>
    <p:sldId id="328" r:id="rId24"/>
    <p:sldId id="298" r:id="rId25"/>
    <p:sldId id="329" r:id="rId26"/>
    <p:sldId id="299" r:id="rId27"/>
    <p:sldId id="264" r:id="rId28"/>
    <p:sldId id="300" r:id="rId29"/>
    <p:sldId id="301" r:id="rId30"/>
    <p:sldId id="327" r:id="rId31"/>
    <p:sldId id="265" r:id="rId32"/>
    <p:sldId id="266" r:id="rId33"/>
    <p:sldId id="304" r:id="rId34"/>
    <p:sldId id="303" r:id="rId35"/>
    <p:sldId id="308" r:id="rId36"/>
    <p:sldId id="306" r:id="rId37"/>
    <p:sldId id="307" r:id="rId38"/>
    <p:sldId id="305" r:id="rId39"/>
    <p:sldId id="309" r:id="rId40"/>
    <p:sldId id="317" r:id="rId41"/>
    <p:sldId id="311" r:id="rId42"/>
    <p:sldId id="312" r:id="rId43"/>
  </p:sldIdLst>
  <p:sldSz cx="9144000" cy="6858000" type="screen4x3"/>
  <p:notesSz cx="6769100" cy="9906000"/>
  <p:defaultTextStyle>
    <a:defPPr>
      <a:defRPr lang="it-IT"/>
    </a:defPPr>
    <a:lvl1pPr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921" autoAdjust="0"/>
  </p:normalViewPr>
  <p:slideViewPr>
    <p:cSldViewPr>
      <p:cViewPr varScale="1">
        <p:scale>
          <a:sx n="73" d="100"/>
          <a:sy n="73" d="100"/>
        </p:scale>
        <p:origin x="8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35843" name="Rectangle 1027"/>
          <p:cNvSpPr>
            <a:spLocks noGrp="1" noChangeArrowheads="1"/>
          </p:cNvSpPr>
          <p:nvPr>
            <p:ph type="dt" sz="quarter" idx="1"/>
          </p:nvPr>
        </p:nvSpPr>
        <p:spPr bwMode="auto">
          <a:xfrm>
            <a:off x="383540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p>
        </p:txBody>
      </p:sp>
      <p:sp>
        <p:nvSpPr>
          <p:cNvPr id="35844" name="Rectangle 1028"/>
          <p:cNvSpPr>
            <a:spLocks noGrp="1" noChangeArrowheads="1"/>
          </p:cNvSpPr>
          <p:nvPr>
            <p:ph type="ftr" sz="quarter" idx="2"/>
          </p:nvPr>
        </p:nvSpPr>
        <p:spPr bwMode="auto">
          <a:xfrm>
            <a:off x="0" y="9410700"/>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p>
        </p:txBody>
      </p:sp>
      <p:sp>
        <p:nvSpPr>
          <p:cNvPr id="35845" name="Rectangle 1029"/>
          <p:cNvSpPr>
            <a:spLocks noGrp="1" noChangeArrowheads="1"/>
          </p:cNvSpPr>
          <p:nvPr>
            <p:ph type="sldNum" sz="quarter" idx="3"/>
          </p:nvPr>
        </p:nvSpPr>
        <p:spPr bwMode="auto">
          <a:xfrm>
            <a:off x="3835400" y="9410700"/>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04B03A3-ABDC-D249-9EFA-4A294935D360}" type="slidenum">
              <a:rPr lang="en-GB"/>
              <a:pPr>
                <a:defRPr/>
              </a:pPr>
              <a:t>‹#›</a:t>
            </a:fld>
            <a:endParaRPr lang="en-GB"/>
          </a:p>
        </p:txBody>
      </p:sp>
    </p:spTree>
    <p:extLst>
      <p:ext uri="{BB962C8B-B14F-4D97-AF65-F5344CB8AC3E}">
        <p14:creationId xmlns:p14="http://schemas.microsoft.com/office/powerpoint/2010/main" val="725146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430D18F-0909-6B4F-99BA-6E02099685AC}" type="slidenum">
              <a:rPr lang="it-IT"/>
              <a:pPr>
                <a:defRPr/>
              </a:pPr>
              <a:t>‹#›</a:t>
            </a:fld>
            <a:endParaRPr lang="it-IT"/>
          </a:p>
        </p:txBody>
      </p:sp>
    </p:spTree>
    <p:extLst>
      <p:ext uri="{BB962C8B-B14F-4D97-AF65-F5344CB8AC3E}">
        <p14:creationId xmlns:p14="http://schemas.microsoft.com/office/powerpoint/2010/main" val="370690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152ECAE-2A4C-BC42-8675-D32AA9C480C3}" type="slidenum">
              <a:rPr lang="it-IT"/>
              <a:pPr>
                <a:defRPr/>
              </a:pPr>
              <a:t>‹#›</a:t>
            </a:fld>
            <a:endParaRPr lang="it-IT"/>
          </a:p>
        </p:txBody>
      </p:sp>
    </p:spTree>
    <p:extLst>
      <p:ext uri="{BB962C8B-B14F-4D97-AF65-F5344CB8AC3E}">
        <p14:creationId xmlns:p14="http://schemas.microsoft.com/office/powerpoint/2010/main" val="32577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04813"/>
            <a:ext cx="1943100" cy="5691187"/>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85800" y="404813"/>
            <a:ext cx="5676900" cy="56911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49BDF5D-8F8D-0A4A-83AF-BC77D2E4BD90}" type="slidenum">
              <a:rPr lang="it-IT"/>
              <a:pPr>
                <a:defRPr/>
              </a:pPr>
              <a:t>‹#›</a:t>
            </a:fld>
            <a:endParaRPr lang="it-IT"/>
          </a:p>
        </p:txBody>
      </p:sp>
    </p:spTree>
    <p:extLst>
      <p:ext uri="{BB962C8B-B14F-4D97-AF65-F5344CB8AC3E}">
        <p14:creationId xmlns:p14="http://schemas.microsoft.com/office/powerpoint/2010/main" val="129756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A43C6C6-3B95-9E4A-8CEB-5A3F921B2128}" type="slidenum">
              <a:rPr lang="it-IT"/>
              <a:pPr>
                <a:defRPr/>
              </a:pPr>
              <a:t>‹#›</a:t>
            </a:fld>
            <a:endParaRPr lang="it-IT"/>
          </a:p>
        </p:txBody>
      </p:sp>
    </p:spTree>
    <p:extLst>
      <p:ext uri="{BB962C8B-B14F-4D97-AF65-F5344CB8AC3E}">
        <p14:creationId xmlns:p14="http://schemas.microsoft.com/office/powerpoint/2010/main" val="129161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8BA0C43-3106-494C-9916-0BC3F4AD0464}" type="slidenum">
              <a:rPr lang="it-IT"/>
              <a:pPr>
                <a:defRPr/>
              </a:pPr>
              <a:t>‹#›</a:t>
            </a:fld>
            <a:endParaRPr lang="it-IT"/>
          </a:p>
        </p:txBody>
      </p:sp>
    </p:spTree>
    <p:extLst>
      <p:ext uri="{BB962C8B-B14F-4D97-AF65-F5344CB8AC3E}">
        <p14:creationId xmlns:p14="http://schemas.microsoft.com/office/powerpoint/2010/main" val="47483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892A8C9-76C9-B244-8416-3403CD14E36B}" type="slidenum">
              <a:rPr lang="it-IT"/>
              <a:pPr>
                <a:defRPr/>
              </a:pPr>
              <a:t>‹#›</a:t>
            </a:fld>
            <a:endParaRPr lang="it-IT"/>
          </a:p>
        </p:txBody>
      </p:sp>
    </p:spTree>
    <p:extLst>
      <p:ext uri="{BB962C8B-B14F-4D97-AF65-F5344CB8AC3E}">
        <p14:creationId xmlns:p14="http://schemas.microsoft.com/office/powerpoint/2010/main" val="414347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605D7EB-A75E-D943-AA80-FC394D9C1088}" type="slidenum">
              <a:rPr lang="it-IT"/>
              <a:pPr>
                <a:defRPr/>
              </a:pPr>
              <a:t>‹#›</a:t>
            </a:fld>
            <a:endParaRPr lang="it-IT"/>
          </a:p>
        </p:txBody>
      </p:sp>
    </p:spTree>
    <p:extLst>
      <p:ext uri="{BB962C8B-B14F-4D97-AF65-F5344CB8AC3E}">
        <p14:creationId xmlns:p14="http://schemas.microsoft.com/office/powerpoint/2010/main" val="342149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28493DC-FEC4-E148-806C-EA4CCF8EC07F}" type="slidenum">
              <a:rPr lang="it-IT"/>
              <a:pPr>
                <a:defRPr/>
              </a:pPr>
              <a:t>‹#›</a:t>
            </a:fld>
            <a:endParaRPr lang="it-IT"/>
          </a:p>
        </p:txBody>
      </p:sp>
    </p:spTree>
    <p:extLst>
      <p:ext uri="{BB962C8B-B14F-4D97-AF65-F5344CB8AC3E}">
        <p14:creationId xmlns:p14="http://schemas.microsoft.com/office/powerpoint/2010/main" val="315885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B956B7C-C166-AC4A-AD9C-0E21A200C4FF}" type="slidenum">
              <a:rPr lang="it-IT"/>
              <a:pPr>
                <a:defRPr/>
              </a:pPr>
              <a:t>‹#›</a:t>
            </a:fld>
            <a:endParaRPr lang="it-IT"/>
          </a:p>
        </p:txBody>
      </p:sp>
    </p:spTree>
    <p:extLst>
      <p:ext uri="{BB962C8B-B14F-4D97-AF65-F5344CB8AC3E}">
        <p14:creationId xmlns:p14="http://schemas.microsoft.com/office/powerpoint/2010/main" val="57608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5E75F03-ED4B-294F-890B-9B4055884A29}" type="slidenum">
              <a:rPr lang="it-IT"/>
              <a:pPr>
                <a:defRPr/>
              </a:pPr>
              <a:t>‹#›</a:t>
            </a:fld>
            <a:endParaRPr lang="it-IT"/>
          </a:p>
        </p:txBody>
      </p:sp>
    </p:spTree>
    <p:extLst>
      <p:ext uri="{BB962C8B-B14F-4D97-AF65-F5344CB8AC3E}">
        <p14:creationId xmlns:p14="http://schemas.microsoft.com/office/powerpoint/2010/main" val="164522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3E4ABE4-C636-1542-80CF-59EF7E8B7F93}" type="slidenum">
              <a:rPr lang="it-IT"/>
              <a:pPr>
                <a:defRPr/>
              </a:pPr>
              <a:t>‹#›</a:t>
            </a:fld>
            <a:endParaRPr lang="it-IT"/>
          </a:p>
        </p:txBody>
      </p:sp>
    </p:spTree>
    <p:extLst>
      <p:ext uri="{BB962C8B-B14F-4D97-AF65-F5344CB8AC3E}">
        <p14:creationId xmlns:p14="http://schemas.microsoft.com/office/powerpoint/2010/main" val="335524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04813"/>
            <a:ext cx="7772400" cy="647700"/>
          </a:xfrm>
          <a:prstGeom prst="rect">
            <a:avLst/>
          </a:prstGeom>
          <a:noFill/>
          <a:ln w="9525">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it-IT"/>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E850EE2-01A2-D94A-B00D-643BFC4855F3}"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323850" y="404813"/>
            <a:ext cx="8407400" cy="5540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it-IT" sz="3000" b="1" dirty="0"/>
              <a:t>Mass </a:t>
            </a:r>
            <a:r>
              <a:rPr lang="it-IT" sz="3000" b="1" dirty="0" err="1"/>
              <a:t>Diffusion</a:t>
            </a:r>
            <a:r>
              <a:rPr lang="it-IT" sz="3000" b="1" dirty="0"/>
              <a:t> in </a:t>
            </a:r>
            <a:r>
              <a:rPr lang="it-IT" sz="3000" b="1" dirty="0" err="1"/>
              <a:t>polymers</a:t>
            </a:r>
            <a:endParaRPr lang="it-IT" sz="3000" b="1" dirty="0"/>
          </a:p>
        </p:txBody>
      </p:sp>
      <p:sp>
        <p:nvSpPr>
          <p:cNvPr id="14338" name="Text Box 6"/>
          <p:cNvSpPr txBox="1">
            <a:spLocks noChangeArrowheads="1"/>
          </p:cNvSpPr>
          <p:nvPr/>
        </p:nvSpPr>
        <p:spPr bwMode="auto">
          <a:xfrm>
            <a:off x="179388" y="2708275"/>
            <a:ext cx="3311525" cy="12414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lnSpc>
                <a:spcPct val="90000"/>
              </a:lnSpc>
              <a:spcBef>
                <a:spcPct val="50000"/>
              </a:spcBef>
            </a:pPr>
            <a:r>
              <a:rPr lang="en-GB"/>
              <a:t>Controlled release of drugs and biomedical appl.</a:t>
            </a:r>
          </a:p>
          <a:p>
            <a:pPr algn="ctr" eaLnBrk="1" hangingPunct="1">
              <a:lnSpc>
                <a:spcPct val="70000"/>
              </a:lnSpc>
              <a:spcBef>
                <a:spcPct val="50000"/>
              </a:spcBef>
            </a:pPr>
            <a:r>
              <a:rPr lang="en-GB" sz="1800"/>
              <a:t>(filtration, dialysis contact lenses etc)</a:t>
            </a:r>
          </a:p>
        </p:txBody>
      </p:sp>
      <p:sp>
        <p:nvSpPr>
          <p:cNvPr id="14339" name="Text Box 7"/>
          <p:cNvSpPr txBox="1">
            <a:spLocks noChangeArrowheads="1"/>
          </p:cNvSpPr>
          <p:nvPr/>
        </p:nvSpPr>
        <p:spPr bwMode="auto">
          <a:xfrm>
            <a:off x="5292725" y="2781300"/>
            <a:ext cx="3167063" cy="1108075"/>
          </a:xfrm>
          <a:prstGeom prst="rect">
            <a:avLst/>
          </a:prstGeom>
          <a:noFill/>
          <a:ln w="349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pPr>
            <a:r>
              <a:rPr lang="it-IT" dirty="0" err="1"/>
              <a:t>Environmental</a:t>
            </a:r>
            <a:r>
              <a:rPr lang="it-IT" dirty="0"/>
              <a:t> </a:t>
            </a:r>
            <a:r>
              <a:rPr lang="it-IT"/>
              <a:t>resistance</a:t>
            </a:r>
            <a:r>
              <a:rPr lang="it-IT" dirty="0"/>
              <a:t> of </a:t>
            </a:r>
            <a:r>
              <a:rPr lang="it-IT" dirty="0" err="1"/>
              <a:t>polymer</a:t>
            </a:r>
            <a:r>
              <a:rPr lang="it-IT" dirty="0"/>
              <a:t> and </a:t>
            </a:r>
            <a:r>
              <a:rPr lang="it-IT" dirty="0" err="1"/>
              <a:t>composites</a:t>
            </a:r>
            <a:endParaRPr lang="it-IT" dirty="0"/>
          </a:p>
        </p:txBody>
      </p:sp>
      <p:sp>
        <p:nvSpPr>
          <p:cNvPr id="14340" name="Text Box 8"/>
          <p:cNvSpPr txBox="1">
            <a:spLocks noChangeArrowheads="1"/>
          </p:cNvSpPr>
          <p:nvPr/>
        </p:nvSpPr>
        <p:spPr bwMode="auto">
          <a:xfrm>
            <a:off x="1116013" y="4437063"/>
            <a:ext cx="3167062" cy="769937"/>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pPr>
            <a:r>
              <a:rPr lang="it-IT"/>
              <a:t>Barrier materials for packaging</a:t>
            </a:r>
          </a:p>
        </p:txBody>
      </p:sp>
      <p:sp>
        <p:nvSpPr>
          <p:cNvPr id="14341" name="Text Box 9"/>
          <p:cNvSpPr txBox="1">
            <a:spLocks noChangeArrowheads="1"/>
          </p:cNvSpPr>
          <p:nvPr/>
        </p:nvSpPr>
        <p:spPr bwMode="auto">
          <a:xfrm>
            <a:off x="4859338" y="4292600"/>
            <a:ext cx="3167062" cy="1108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pPr>
            <a:r>
              <a:rPr lang="it-IT"/>
              <a:t>Other applications(fuel cells, separation membranes)</a:t>
            </a:r>
          </a:p>
        </p:txBody>
      </p:sp>
      <p:sp>
        <p:nvSpPr>
          <p:cNvPr id="14342" name="Line 11"/>
          <p:cNvSpPr>
            <a:spLocks noChangeShapeType="1"/>
          </p:cNvSpPr>
          <p:nvPr/>
        </p:nvSpPr>
        <p:spPr bwMode="auto">
          <a:xfrm flipH="1">
            <a:off x="2195513" y="1484313"/>
            <a:ext cx="792162" cy="10810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3" name="Line 12"/>
          <p:cNvSpPr>
            <a:spLocks noChangeShapeType="1"/>
          </p:cNvSpPr>
          <p:nvPr/>
        </p:nvSpPr>
        <p:spPr bwMode="auto">
          <a:xfrm flipH="1">
            <a:off x="3563938" y="1484313"/>
            <a:ext cx="647700" cy="28082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4" name="Line 13"/>
          <p:cNvSpPr>
            <a:spLocks noChangeShapeType="1"/>
          </p:cNvSpPr>
          <p:nvPr/>
        </p:nvSpPr>
        <p:spPr bwMode="auto">
          <a:xfrm>
            <a:off x="4427538" y="1484313"/>
            <a:ext cx="865187" cy="27368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5" name="Line 14"/>
          <p:cNvSpPr>
            <a:spLocks noChangeShapeType="1"/>
          </p:cNvSpPr>
          <p:nvPr/>
        </p:nvSpPr>
        <p:spPr bwMode="auto">
          <a:xfrm>
            <a:off x="5508625" y="1484313"/>
            <a:ext cx="719138"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46" name="Text Box 15"/>
          <p:cNvSpPr txBox="1">
            <a:spLocks noChangeArrowheads="1"/>
          </p:cNvSpPr>
          <p:nvPr/>
        </p:nvSpPr>
        <p:spPr bwMode="auto">
          <a:xfrm>
            <a:off x="179388" y="5373688"/>
            <a:ext cx="8767762" cy="14462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defRPr/>
            </a:pPr>
            <a:r>
              <a:rPr lang="it-IT" dirty="0" err="1"/>
              <a:t>Outline</a:t>
            </a:r>
            <a:r>
              <a:rPr lang="it-IT" dirty="0"/>
              <a:t>:</a:t>
            </a:r>
          </a:p>
          <a:p>
            <a:pPr marL="342900" indent="-342900" eaLnBrk="1" hangingPunct="1">
              <a:buFont typeface="Arial"/>
              <a:buChar char="•"/>
              <a:defRPr/>
            </a:pPr>
            <a:r>
              <a:rPr lang="it-IT" dirty="0"/>
              <a:t>Equilibrium </a:t>
            </a:r>
            <a:r>
              <a:rPr lang="it-IT" dirty="0" err="1"/>
              <a:t>conditions</a:t>
            </a:r>
            <a:r>
              <a:rPr lang="it-IT" dirty="0"/>
              <a:t> </a:t>
            </a:r>
            <a:r>
              <a:rPr lang="it-IT" dirty="0" err="1"/>
              <a:t>between</a:t>
            </a:r>
            <a:r>
              <a:rPr lang="it-IT" dirty="0"/>
              <a:t> a </a:t>
            </a:r>
            <a:r>
              <a:rPr lang="it-IT" dirty="0" err="1"/>
              <a:t>penetrant</a:t>
            </a:r>
            <a:r>
              <a:rPr lang="it-IT" dirty="0"/>
              <a:t> and a </a:t>
            </a:r>
            <a:r>
              <a:rPr lang="it-IT" dirty="0" err="1"/>
              <a:t>polymer</a:t>
            </a:r>
            <a:r>
              <a:rPr lang="it-IT" dirty="0"/>
              <a:t>: </a:t>
            </a:r>
            <a:r>
              <a:rPr lang="it-IT" dirty="0" err="1"/>
              <a:t>analysis</a:t>
            </a:r>
            <a:r>
              <a:rPr lang="it-IT" dirty="0"/>
              <a:t> in steady state  (</a:t>
            </a:r>
            <a:r>
              <a:rPr lang="da-DK" dirty="0" err="1"/>
              <a:t>sorption</a:t>
            </a:r>
            <a:r>
              <a:rPr lang="it-IT" dirty="0"/>
              <a:t>)</a:t>
            </a:r>
          </a:p>
          <a:p>
            <a:pPr marL="342900" indent="-342900" eaLnBrk="1" hangingPunct="1">
              <a:buFont typeface="Arial"/>
              <a:buChar char="•"/>
              <a:defRPr/>
            </a:pPr>
            <a:r>
              <a:rPr lang="it-IT" altLang="ja-JP" dirty="0" err="1"/>
              <a:t>Kinetic</a:t>
            </a:r>
            <a:r>
              <a:rPr lang="it-IT" altLang="ja-JP" dirty="0"/>
              <a:t> of </a:t>
            </a:r>
            <a:r>
              <a:rPr lang="it-IT" altLang="ja-JP" dirty="0" err="1"/>
              <a:t>diffusion</a:t>
            </a:r>
            <a:r>
              <a:rPr lang="it-IT" altLang="ja-JP" dirty="0"/>
              <a:t> and steady state </a:t>
            </a:r>
            <a:r>
              <a:rPr lang="it-IT" altLang="ja-JP" dirty="0" err="1"/>
              <a:t>diffusion</a:t>
            </a:r>
            <a:r>
              <a:rPr lang="it-IT" altLang="ja-JP" dirty="0"/>
              <a:t> (</a:t>
            </a:r>
            <a:r>
              <a:rPr lang="it-IT" altLang="ja-JP" dirty="0" err="1"/>
              <a:t>permeability</a:t>
            </a:r>
            <a:r>
              <a:rPr lang="it-IT" altLang="ja-JP" dirty="0"/>
              <a:t>)</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23554" name="Picture 5" descr="fig16-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143000"/>
            <a:ext cx="8610600" cy="601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4213" y="188913"/>
            <a:ext cx="7772400" cy="647700"/>
          </a:xfrm>
        </p:spPr>
        <p:txBody>
          <a:bodyPr/>
          <a:lstStyle/>
          <a:p>
            <a:pPr eaLnBrk="1" hangingPunct="1"/>
            <a:r>
              <a:rPr lang="da-DK">
                <a:latin typeface="Times New Roman" charset="0"/>
              </a:rPr>
              <a:t>Sorption</a:t>
            </a:r>
            <a:r>
              <a:rPr lang="it-IT" dirty="0">
                <a:latin typeface="Times New Roman" charset="0"/>
              </a:rPr>
              <a:t> </a:t>
            </a:r>
            <a:r>
              <a:rPr lang="it-IT" dirty="0" err="1">
                <a:latin typeface="Times New Roman" charset="0"/>
              </a:rPr>
              <a:t>enthalpy</a:t>
            </a:r>
            <a:r>
              <a:rPr lang="it-IT" dirty="0">
                <a:latin typeface="Times New Roman" charset="0"/>
              </a:rPr>
              <a:t> and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24578" name="Rectangle 3"/>
          <p:cNvSpPr>
            <a:spLocks noGrp="1" noChangeArrowheads="1"/>
          </p:cNvSpPr>
          <p:nvPr>
            <p:ph type="body" idx="1"/>
          </p:nvPr>
        </p:nvSpPr>
        <p:spPr>
          <a:xfrm>
            <a:off x="179388" y="981075"/>
            <a:ext cx="8964612" cy="5688013"/>
          </a:xfrm>
        </p:spPr>
        <p:txBody>
          <a:bodyPr/>
          <a:lstStyle/>
          <a:p>
            <a:pPr eaLnBrk="1" hangingPunct="1">
              <a:lnSpc>
                <a:spcPct val="90000"/>
              </a:lnSpc>
            </a:pPr>
            <a:r>
              <a:rPr lang="en-GB" dirty="0">
                <a:latin typeface="Times New Roman" charset="0"/>
              </a:rPr>
              <a:t>Assuming that in the ideal solutions there is no change in the volume as a consequence of mixing: </a:t>
            </a:r>
            <a:r>
              <a:rPr lang="en-GB" altLang="ja-JP" dirty="0">
                <a:latin typeface="Symbol" charset="0"/>
              </a:rPr>
              <a:t>D</a:t>
            </a:r>
            <a:r>
              <a:rPr lang="en-GB" altLang="ja-JP" dirty="0">
                <a:latin typeface="Times New Roman" charset="0"/>
              </a:rPr>
              <a:t>V</a:t>
            </a:r>
            <a:r>
              <a:rPr lang="en-GB" altLang="ja-JP" baseline="-25000" dirty="0">
                <a:latin typeface="Times New Roman" charset="0"/>
              </a:rPr>
              <a:t>M</a:t>
            </a:r>
            <a:r>
              <a:rPr lang="en-GB" altLang="ja-JP" dirty="0">
                <a:latin typeface="Times New Roman" charset="0"/>
              </a:rPr>
              <a:t>=0</a:t>
            </a:r>
          </a:p>
          <a:p>
            <a:pPr eaLnBrk="1" hangingPunct="1">
              <a:lnSpc>
                <a:spcPct val="90000"/>
              </a:lnSpc>
            </a:pPr>
            <a:r>
              <a:rPr lang="en-GB" dirty="0">
                <a:latin typeface="Times New Roman" charset="0"/>
              </a:rPr>
              <a:t> Mixing free energy (solubility when &gt;0), </a:t>
            </a:r>
            <a:r>
              <a:rPr lang="en-GB" dirty="0">
                <a:latin typeface="Symbol" charset="0"/>
              </a:rPr>
              <a:t>D</a:t>
            </a:r>
            <a:r>
              <a:rPr lang="en-GB" dirty="0">
                <a:latin typeface="Times New Roman" charset="0"/>
              </a:rPr>
              <a:t>G</a:t>
            </a:r>
            <a:r>
              <a:rPr lang="en-GB" baseline="-25000" dirty="0">
                <a:latin typeface="Times New Roman" charset="0"/>
              </a:rPr>
              <a:t>M </a:t>
            </a:r>
            <a:r>
              <a:rPr lang="en-GB" dirty="0">
                <a:latin typeface="Times New Roman" charset="0"/>
              </a:rPr>
              <a:t>:</a:t>
            </a:r>
          </a:p>
          <a:p>
            <a:pPr lvl="1" eaLnBrk="1" hangingPunct="1">
              <a:lnSpc>
                <a:spcPct val="90000"/>
              </a:lnSpc>
            </a:pPr>
            <a:r>
              <a:rPr lang="en-GB" dirty="0">
                <a:latin typeface="Times New Roman" charset="0"/>
              </a:rPr>
              <a:t> </a:t>
            </a:r>
            <a:r>
              <a:rPr lang="en-GB" dirty="0">
                <a:latin typeface="Symbol" charset="0"/>
              </a:rPr>
              <a:t>D</a:t>
            </a:r>
            <a:r>
              <a:rPr lang="en-GB" dirty="0">
                <a:latin typeface="Times New Roman" charset="0"/>
              </a:rPr>
              <a:t>G</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H</a:t>
            </a:r>
            <a:r>
              <a:rPr lang="en-GB" baseline="-25000" dirty="0">
                <a:latin typeface="Times New Roman" charset="0"/>
              </a:rPr>
              <a:t>M</a:t>
            </a:r>
            <a:r>
              <a:rPr lang="en-GB" dirty="0">
                <a:latin typeface="Times New Roman" charset="0"/>
              </a:rPr>
              <a:t>-T</a:t>
            </a:r>
            <a:r>
              <a:rPr lang="en-GB" dirty="0">
                <a:latin typeface="Symbol" charset="0"/>
              </a:rPr>
              <a:t>D</a:t>
            </a:r>
            <a:r>
              <a:rPr lang="en-GB" dirty="0">
                <a:latin typeface="Times New Roman" charset="0"/>
              </a:rPr>
              <a:t>S</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E</a:t>
            </a:r>
            <a:r>
              <a:rPr lang="en-GB" baseline="-25000" dirty="0">
                <a:latin typeface="Times New Roman" charset="0"/>
              </a:rPr>
              <a:t>M</a:t>
            </a:r>
            <a:r>
              <a:rPr lang="en-GB" dirty="0">
                <a:latin typeface="Times New Roman" charset="0"/>
              </a:rPr>
              <a:t>+P</a:t>
            </a:r>
            <a:r>
              <a:rPr lang="en-GB" dirty="0">
                <a:latin typeface="Symbol" charset="0"/>
              </a:rPr>
              <a:t>D</a:t>
            </a:r>
            <a:r>
              <a:rPr lang="en-GB" dirty="0">
                <a:latin typeface="Times New Roman" charset="0"/>
              </a:rPr>
              <a:t>V</a:t>
            </a:r>
            <a:r>
              <a:rPr lang="en-GB" baseline="-25000" dirty="0">
                <a:latin typeface="Times New Roman" charset="0"/>
              </a:rPr>
              <a:t>M</a:t>
            </a:r>
            <a:r>
              <a:rPr lang="en-GB" dirty="0">
                <a:latin typeface="Times New Roman" charset="0"/>
              </a:rPr>
              <a:t>-T</a:t>
            </a:r>
            <a:r>
              <a:rPr lang="en-GB" dirty="0">
                <a:latin typeface="Symbol" charset="0"/>
              </a:rPr>
              <a:t>D</a:t>
            </a:r>
            <a:r>
              <a:rPr lang="en-GB" dirty="0">
                <a:latin typeface="Times New Roman" charset="0"/>
              </a:rPr>
              <a:t>S</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E</a:t>
            </a:r>
            <a:r>
              <a:rPr lang="en-GB" baseline="-25000" dirty="0">
                <a:latin typeface="Times New Roman" charset="0"/>
              </a:rPr>
              <a:t>M</a:t>
            </a:r>
            <a:r>
              <a:rPr lang="en-GB" dirty="0">
                <a:latin typeface="Times New Roman" charset="0"/>
              </a:rPr>
              <a:t>-T</a:t>
            </a:r>
            <a:r>
              <a:rPr lang="en-GB" dirty="0">
                <a:latin typeface="Symbol" charset="0"/>
              </a:rPr>
              <a:t>D</a:t>
            </a:r>
            <a:r>
              <a:rPr lang="en-GB" dirty="0">
                <a:latin typeface="Times New Roman" charset="0"/>
              </a:rPr>
              <a:t>S</a:t>
            </a:r>
            <a:r>
              <a:rPr lang="en-GB" baseline="-25000" dirty="0">
                <a:latin typeface="Times New Roman" charset="0"/>
              </a:rPr>
              <a:t>M  </a:t>
            </a:r>
            <a:r>
              <a:rPr lang="en-GB" dirty="0">
                <a:latin typeface="Times New Roman" charset="0"/>
              </a:rPr>
              <a:t>and therefore </a:t>
            </a:r>
            <a:r>
              <a:rPr lang="en-GB" dirty="0">
                <a:latin typeface="Symbol" charset="0"/>
              </a:rPr>
              <a:t>D</a:t>
            </a:r>
            <a:r>
              <a:rPr lang="en-GB" dirty="0">
                <a:latin typeface="Times New Roman" charset="0"/>
              </a:rPr>
              <a:t>H</a:t>
            </a:r>
            <a:r>
              <a:rPr lang="en-GB" baseline="-25000" dirty="0">
                <a:latin typeface="Times New Roman" charset="0"/>
              </a:rPr>
              <a:t>M</a:t>
            </a:r>
            <a:r>
              <a:rPr lang="en-GB" dirty="0">
                <a:latin typeface="Times New Roman" charset="0"/>
              </a:rPr>
              <a:t>=</a:t>
            </a:r>
            <a:r>
              <a:rPr lang="en-GB" dirty="0">
                <a:latin typeface="Symbol" charset="0"/>
              </a:rPr>
              <a:t>D</a:t>
            </a:r>
            <a:r>
              <a:rPr lang="en-GB" dirty="0">
                <a:latin typeface="Times New Roman" charset="0"/>
              </a:rPr>
              <a:t>E</a:t>
            </a:r>
            <a:r>
              <a:rPr lang="en-GB" baseline="-25000" dirty="0">
                <a:latin typeface="Times New Roman" charset="0"/>
              </a:rPr>
              <a:t>M</a:t>
            </a:r>
            <a:endParaRPr lang="en-GB" dirty="0">
              <a:latin typeface="Times New Roman" charset="0"/>
            </a:endParaRPr>
          </a:p>
          <a:p>
            <a:pPr eaLnBrk="1" hangingPunct="1">
              <a:lnSpc>
                <a:spcPct val="90000"/>
              </a:lnSpc>
            </a:pPr>
            <a:r>
              <a:rPr lang="en-GB" dirty="0"/>
              <a:t> </a:t>
            </a:r>
            <a:r>
              <a:rPr lang="en-GB" dirty="0">
                <a:latin typeface="Symbol" pitchFamily="18" charset="2"/>
              </a:rPr>
              <a:t>D</a:t>
            </a:r>
            <a:r>
              <a:rPr lang="en-GB" dirty="0">
                <a:latin typeface="Times New Roman" charset="0"/>
              </a:rPr>
              <a:t>E</a:t>
            </a:r>
            <a:r>
              <a:rPr lang="en-GB" baseline="-25000" dirty="0">
                <a:latin typeface="Times New Roman" charset="0"/>
              </a:rPr>
              <a:t>M</a:t>
            </a:r>
            <a:r>
              <a:rPr lang="en-GB" dirty="0">
                <a:latin typeface="Times New Roman" charset="0"/>
              </a:rPr>
              <a:t> can be expressed as a function of intermolecular bond energies and therefore of vaporization energies:</a:t>
            </a:r>
          </a:p>
          <a:p>
            <a:pPr eaLnBrk="1" hangingPunct="1">
              <a:lnSpc>
                <a:spcPct val="90000"/>
              </a:lnSpc>
              <a:buFontTx/>
              <a:buNone/>
            </a:pPr>
            <a:endParaRPr lang="en-GB" dirty="0">
              <a:latin typeface="Times New Roman" charset="0"/>
            </a:endParaRPr>
          </a:p>
          <a:p>
            <a:pPr eaLnBrk="1" hangingPunct="1">
              <a:lnSpc>
                <a:spcPct val="90000"/>
              </a:lnSpc>
            </a:pPr>
            <a:endParaRPr lang="en-GB" dirty="0">
              <a:latin typeface="Times New Roman" charset="0"/>
            </a:endParaRPr>
          </a:p>
          <a:p>
            <a:pPr eaLnBrk="1" hangingPunct="1">
              <a:lnSpc>
                <a:spcPct val="90000"/>
              </a:lnSpc>
            </a:pPr>
            <a:endParaRPr lang="en-GB" dirty="0">
              <a:latin typeface="Times New Roman" charset="0"/>
            </a:endParaRPr>
          </a:p>
          <a:p>
            <a:pPr eaLnBrk="1" hangingPunct="1">
              <a:lnSpc>
                <a:spcPct val="90000"/>
              </a:lnSpc>
            </a:pPr>
            <a:endParaRPr lang="en-GB" dirty="0">
              <a:latin typeface="Times New Roman" charset="0"/>
            </a:endParaRPr>
          </a:p>
          <a:p>
            <a:pPr eaLnBrk="1" hangingPunct="1">
              <a:lnSpc>
                <a:spcPct val="90000"/>
              </a:lnSpc>
            </a:pPr>
            <a:r>
              <a:rPr lang="en-GB" dirty="0" err="1">
                <a:latin typeface="Times New Roman" charset="0"/>
              </a:rPr>
              <a:t>v</a:t>
            </a:r>
            <a:r>
              <a:rPr lang="en-GB" baseline="-25000" dirty="0" err="1">
                <a:latin typeface="Times New Roman" charset="0"/>
              </a:rPr>
              <a:t>A</a:t>
            </a:r>
            <a:r>
              <a:rPr lang="en-GB" dirty="0" err="1">
                <a:latin typeface="Times New Roman" charset="0"/>
              </a:rPr>
              <a:t>e</a:t>
            </a:r>
            <a:r>
              <a:rPr lang="en-GB" dirty="0">
                <a:latin typeface="Times New Roman" charset="0"/>
              </a:rPr>
              <a:t> </a:t>
            </a:r>
            <a:r>
              <a:rPr lang="en-GB" dirty="0" err="1">
                <a:latin typeface="Times New Roman" charset="0"/>
              </a:rPr>
              <a:t>v</a:t>
            </a:r>
            <a:r>
              <a:rPr lang="en-GB" baseline="-25000" dirty="0" err="1">
                <a:latin typeface="Times New Roman" charset="0"/>
              </a:rPr>
              <a:t>P</a:t>
            </a:r>
            <a:r>
              <a:rPr lang="en-GB" dirty="0">
                <a:latin typeface="Times New Roman" charset="0"/>
              </a:rPr>
              <a:t>= volume fraction of penetrant and polymer</a:t>
            </a:r>
          </a:p>
          <a:p>
            <a:pPr eaLnBrk="1" hangingPunct="1">
              <a:lnSpc>
                <a:spcPct val="90000"/>
              </a:lnSpc>
            </a:pPr>
            <a:r>
              <a:rPr lang="en-GB" dirty="0">
                <a:latin typeface="Times New Roman" charset="0"/>
              </a:rPr>
              <a:t>V</a:t>
            </a:r>
            <a:r>
              <a:rPr lang="en-GB" baseline="-25000" dirty="0">
                <a:latin typeface="Times New Roman" charset="0"/>
              </a:rPr>
              <a:t>A</a:t>
            </a:r>
            <a:r>
              <a:rPr lang="en-GB" dirty="0">
                <a:latin typeface="Times New Roman" charset="0"/>
              </a:rPr>
              <a:t> e V</a:t>
            </a:r>
            <a:r>
              <a:rPr lang="en-GB" baseline="-25000" dirty="0">
                <a:latin typeface="Times New Roman" charset="0"/>
              </a:rPr>
              <a:t>P</a:t>
            </a:r>
            <a:r>
              <a:rPr lang="en-GB" dirty="0">
                <a:latin typeface="Times New Roman" charset="0"/>
              </a:rPr>
              <a:t>= Molar volume of penetrant and polymer</a:t>
            </a:r>
          </a:p>
          <a:p>
            <a:pPr marL="0" indent="0" eaLnBrk="1" hangingPunct="1">
              <a:lnSpc>
                <a:spcPct val="90000"/>
              </a:lnSpc>
              <a:buNone/>
            </a:pPr>
            <a:r>
              <a:rPr lang="en-GB" dirty="0">
                <a:latin typeface="Times New Roman" charset="0"/>
              </a:rPr>
              <a:t>The solubility parameter is (</a:t>
            </a:r>
            <a:r>
              <a:rPr lang="en-GB" dirty="0">
                <a:latin typeface="Symbol" charset="0"/>
              </a:rPr>
              <a:t>D</a:t>
            </a:r>
            <a:r>
              <a:rPr lang="en-GB" dirty="0">
                <a:latin typeface="Times New Roman" charset="0"/>
              </a:rPr>
              <a:t>E/V)</a:t>
            </a:r>
            <a:r>
              <a:rPr lang="en-GB" baseline="30000" dirty="0">
                <a:latin typeface="Times New Roman" charset="0"/>
              </a:rPr>
              <a:t>0.5 </a:t>
            </a:r>
            <a:r>
              <a:rPr lang="en-GB" dirty="0">
                <a:latin typeface="Times New Roman" charset="0"/>
              </a:rPr>
              <a:t>therefore:</a:t>
            </a:r>
          </a:p>
          <a:p>
            <a:pPr eaLnBrk="1" hangingPunct="1">
              <a:lnSpc>
                <a:spcPct val="90000"/>
              </a:lnSpc>
              <a:buFontTx/>
              <a:buNone/>
            </a:pPr>
            <a:r>
              <a:rPr lang="en-GB" dirty="0">
                <a:latin typeface="Times New Roman" charset="0"/>
              </a:rPr>
              <a:t>			 </a:t>
            </a:r>
            <a:r>
              <a:rPr lang="en-GB" dirty="0">
                <a:latin typeface="Symbol" charset="0"/>
              </a:rPr>
              <a:t>D</a:t>
            </a:r>
            <a:r>
              <a:rPr lang="en-GB" dirty="0">
                <a:latin typeface="Times New Roman" charset="0"/>
              </a:rPr>
              <a:t>H</a:t>
            </a:r>
            <a:r>
              <a:rPr lang="en-GB" baseline="-25000" dirty="0">
                <a:latin typeface="Times New Roman" charset="0"/>
              </a:rPr>
              <a:t>M</a:t>
            </a:r>
            <a:r>
              <a:rPr lang="en-GB" dirty="0">
                <a:latin typeface="Times New Roman" charset="0"/>
              </a:rPr>
              <a:t>=V </a:t>
            </a:r>
            <a:r>
              <a:rPr lang="en-GB" dirty="0" err="1">
                <a:latin typeface="Times New Roman" charset="0"/>
              </a:rPr>
              <a:t>v</a:t>
            </a:r>
            <a:r>
              <a:rPr lang="en-GB" baseline="-25000" dirty="0" err="1">
                <a:latin typeface="Times New Roman" charset="0"/>
              </a:rPr>
              <a:t>A</a:t>
            </a:r>
            <a:r>
              <a:rPr lang="en-GB" dirty="0">
                <a:latin typeface="Times New Roman" charset="0"/>
              </a:rPr>
              <a:t> </a:t>
            </a:r>
            <a:r>
              <a:rPr lang="en-GB" dirty="0" err="1">
                <a:latin typeface="Times New Roman" charset="0"/>
              </a:rPr>
              <a:t>v</a:t>
            </a:r>
            <a:r>
              <a:rPr lang="en-GB" baseline="-25000" dirty="0" err="1">
                <a:latin typeface="Times New Roman" charset="0"/>
              </a:rPr>
              <a:t>P</a:t>
            </a:r>
            <a:r>
              <a:rPr lang="en-GB" dirty="0">
                <a:latin typeface="Times New Roman" charset="0"/>
              </a:rPr>
              <a:t>(</a:t>
            </a:r>
            <a:r>
              <a:rPr lang="en-GB" dirty="0" err="1">
                <a:latin typeface="Symbol" charset="0"/>
              </a:rPr>
              <a:t>d</a:t>
            </a:r>
            <a:r>
              <a:rPr lang="en-GB" baseline="-25000" dirty="0" err="1">
                <a:latin typeface="Times New Roman" charset="0"/>
              </a:rPr>
              <a:t>A</a:t>
            </a:r>
            <a:r>
              <a:rPr lang="en-GB" dirty="0" err="1">
                <a:latin typeface="Times New Roman" charset="0"/>
              </a:rPr>
              <a:t>-</a:t>
            </a:r>
            <a:r>
              <a:rPr lang="en-GB" dirty="0" err="1">
                <a:latin typeface="Symbol" charset="0"/>
              </a:rPr>
              <a:t>d</a:t>
            </a:r>
            <a:r>
              <a:rPr lang="en-GB" baseline="-25000" dirty="0" err="1">
                <a:latin typeface="Times New Roman" charset="0"/>
              </a:rPr>
              <a:t>p</a:t>
            </a:r>
            <a:r>
              <a:rPr lang="en-GB" dirty="0">
                <a:latin typeface="Times New Roman" charset="0"/>
              </a:rPr>
              <a:t>)</a:t>
            </a:r>
            <a:r>
              <a:rPr lang="en-GB" baseline="30000" dirty="0">
                <a:latin typeface="Times New Roman" charset="0"/>
              </a:rPr>
              <a:t>2</a:t>
            </a:r>
          </a:p>
        </p:txBody>
      </p:sp>
      <p:graphicFrame>
        <p:nvGraphicFramePr>
          <p:cNvPr id="24579" name="Object 4"/>
          <p:cNvGraphicFramePr>
            <a:graphicFrameLocks noChangeAspect="1"/>
          </p:cNvGraphicFramePr>
          <p:nvPr/>
        </p:nvGraphicFramePr>
        <p:xfrm>
          <a:off x="1763713" y="3429000"/>
          <a:ext cx="5014912" cy="1171575"/>
        </p:xfrm>
        <a:graphic>
          <a:graphicData uri="http://schemas.openxmlformats.org/presentationml/2006/ole">
            <mc:AlternateContent xmlns:mc="http://schemas.openxmlformats.org/markup-compatibility/2006">
              <mc:Choice xmlns:v="urn:schemas-microsoft-com:vml" Requires="v">
                <p:oleObj name="Equation" r:id="rId2" imgW="2451100" imgH="571500" progId="Equation.3">
                  <p:embed/>
                </p:oleObj>
              </mc:Choice>
              <mc:Fallback>
                <p:oleObj name="Equation" r:id="rId2" imgW="2451100" imgH="57150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429000"/>
                        <a:ext cx="5014912" cy="11715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da-DK" dirty="0" err="1">
                <a:latin typeface="Times New Roman" charset="0"/>
              </a:rPr>
              <a:t>Sorption</a:t>
            </a:r>
            <a:r>
              <a:rPr lang="it-IT" dirty="0">
                <a:latin typeface="Times New Roman" charset="0"/>
              </a:rPr>
              <a:t> </a:t>
            </a:r>
            <a:r>
              <a:rPr lang="it-IT" dirty="0" err="1">
                <a:latin typeface="Times New Roman" charset="0"/>
              </a:rPr>
              <a:t>enthalpy</a:t>
            </a:r>
            <a:r>
              <a:rPr lang="it-IT" dirty="0">
                <a:latin typeface="Times New Roman" charset="0"/>
              </a:rPr>
              <a:t> and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25602" name="Rectangle 3"/>
          <p:cNvSpPr>
            <a:spLocks noGrp="1" noChangeArrowheads="1"/>
          </p:cNvSpPr>
          <p:nvPr>
            <p:ph type="body" idx="1"/>
          </p:nvPr>
        </p:nvSpPr>
        <p:spPr>
          <a:xfrm>
            <a:off x="685800" y="1268413"/>
            <a:ext cx="7772400" cy="5184775"/>
          </a:xfrm>
        </p:spPr>
        <p:txBody>
          <a:bodyPr/>
          <a:lstStyle/>
          <a:p>
            <a:pPr eaLnBrk="1" hangingPunct="1">
              <a:lnSpc>
                <a:spcPct val="90000"/>
              </a:lnSpc>
            </a:pPr>
            <a:r>
              <a:rPr lang="it-IT" dirty="0">
                <a:latin typeface="Times New Roman" charset="0"/>
              </a:rPr>
              <a:t> </a:t>
            </a:r>
            <a:r>
              <a:rPr lang="en-US" dirty="0">
                <a:latin typeface="Symbol" charset="0"/>
              </a:rPr>
              <a:t>D</a:t>
            </a:r>
            <a:r>
              <a:rPr lang="en-US" dirty="0">
                <a:latin typeface="Times New Roman" charset="0"/>
              </a:rPr>
              <a:t>H</a:t>
            </a:r>
            <a:r>
              <a:rPr lang="en-US" baseline="-25000" dirty="0">
                <a:latin typeface="Times New Roman" charset="0"/>
              </a:rPr>
              <a:t>M</a:t>
            </a:r>
            <a:r>
              <a:rPr lang="en-US" dirty="0">
                <a:latin typeface="Times New Roman" charset="0"/>
              </a:rPr>
              <a:t>=V </a:t>
            </a:r>
            <a:r>
              <a:rPr lang="en-US" dirty="0" err="1">
                <a:latin typeface="Times New Roman" charset="0"/>
              </a:rPr>
              <a:t>v</a:t>
            </a:r>
            <a:r>
              <a:rPr lang="en-US" baseline="-25000" dirty="0" err="1">
                <a:latin typeface="Times New Roman" charset="0"/>
              </a:rPr>
              <a:t>A</a:t>
            </a:r>
            <a:r>
              <a:rPr lang="en-US" dirty="0">
                <a:latin typeface="Times New Roman" charset="0"/>
              </a:rPr>
              <a:t> </a:t>
            </a:r>
            <a:r>
              <a:rPr lang="en-US" dirty="0" err="1">
                <a:latin typeface="Times New Roman" charset="0"/>
              </a:rPr>
              <a:t>v</a:t>
            </a:r>
            <a:r>
              <a:rPr lang="en-US" baseline="-25000" dirty="0" err="1">
                <a:latin typeface="Times New Roman" charset="0"/>
              </a:rPr>
              <a:t>P</a:t>
            </a:r>
            <a:r>
              <a:rPr lang="en-US" dirty="0">
                <a:latin typeface="Times New Roman" charset="0"/>
              </a:rPr>
              <a:t>(</a:t>
            </a:r>
            <a:r>
              <a:rPr lang="en-US" dirty="0" err="1">
                <a:latin typeface="Symbol" charset="0"/>
              </a:rPr>
              <a:t>d</a:t>
            </a:r>
            <a:r>
              <a:rPr lang="en-US" baseline="-25000" dirty="0" err="1">
                <a:latin typeface="Times New Roman" charset="0"/>
              </a:rPr>
              <a:t>A</a:t>
            </a:r>
            <a:r>
              <a:rPr lang="en-US" dirty="0" err="1">
                <a:latin typeface="Times New Roman" charset="0"/>
              </a:rPr>
              <a:t>-</a:t>
            </a:r>
            <a:r>
              <a:rPr lang="en-US" dirty="0" err="1">
                <a:latin typeface="Symbol" charset="0"/>
              </a:rPr>
              <a:t>d</a:t>
            </a:r>
            <a:r>
              <a:rPr lang="en-US" baseline="-25000" dirty="0" err="1">
                <a:latin typeface="Times New Roman" charset="0"/>
              </a:rPr>
              <a:t>p</a:t>
            </a:r>
            <a:r>
              <a:rPr lang="en-US" dirty="0">
                <a:latin typeface="Times New Roman" charset="0"/>
              </a:rPr>
              <a:t>)</a:t>
            </a:r>
            <a:r>
              <a:rPr lang="en-US" baseline="30000" dirty="0">
                <a:latin typeface="Times New Roman" charset="0"/>
              </a:rPr>
              <a:t>2 </a:t>
            </a:r>
            <a:r>
              <a:rPr lang="en-US" dirty="0">
                <a:latin typeface="Times New Roman" charset="0"/>
              </a:rPr>
              <a:t> can be zero if the solubility parameters of penetrant and polymer are the same otherwise the </a:t>
            </a:r>
            <a:r>
              <a:rPr lang="da-DK" dirty="0" err="1">
                <a:latin typeface="Times New Roman" charset="0"/>
              </a:rPr>
              <a:t>sorption</a:t>
            </a:r>
            <a:r>
              <a:rPr lang="en-US" dirty="0">
                <a:latin typeface="Times New Roman" charset="0"/>
              </a:rPr>
              <a:t> process is (almost) always endothermic</a:t>
            </a:r>
          </a:p>
          <a:p>
            <a:pPr eaLnBrk="1" hangingPunct="1">
              <a:lnSpc>
                <a:spcPct val="90000"/>
              </a:lnSpc>
            </a:pPr>
            <a:r>
              <a:rPr lang="en-US" dirty="0">
                <a:latin typeface="Times New Roman" charset="0"/>
              </a:rPr>
              <a:t>On the other hand, the mixing entropy is always &gt;0</a:t>
            </a:r>
            <a:r>
              <a:rPr lang="en-US" altLang="ja-JP" dirty="0">
                <a:latin typeface="Times New Roman" charset="0"/>
              </a:rPr>
              <a:t>: This term makes </a:t>
            </a:r>
            <a:r>
              <a:rPr lang="en-US" altLang="ja-JP" dirty="0">
                <a:latin typeface="Symbol" charset="0"/>
              </a:rPr>
              <a:t>D</a:t>
            </a:r>
            <a:r>
              <a:rPr lang="en-US" altLang="ja-JP" dirty="0">
                <a:latin typeface="Times New Roman" charset="0"/>
              </a:rPr>
              <a:t>G&lt;0 and therefore makes the mixing possible</a:t>
            </a:r>
          </a:p>
          <a:p>
            <a:pPr eaLnBrk="1" hangingPunct="1">
              <a:lnSpc>
                <a:spcPct val="90000"/>
              </a:lnSpc>
            </a:pPr>
            <a:r>
              <a:rPr lang="en-US" dirty="0">
                <a:latin typeface="Times New Roman" charset="0"/>
              </a:rPr>
              <a:t>However, in a very limited cases it is also possible a negative (exothermic) value of the mixing enthalpy</a:t>
            </a:r>
            <a:r>
              <a:rPr lang="en-US" altLang="ja-JP" dirty="0">
                <a:latin typeface="Times New Roman" charset="0"/>
              </a:rPr>
              <a:t>.  This can occur when very strong specific polymer-penetrant interaction occurs: </a:t>
            </a:r>
          </a:p>
          <a:p>
            <a:pPr lvl="1" eaLnBrk="1" hangingPunct="1">
              <a:lnSpc>
                <a:spcPct val="90000"/>
              </a:lnSpc>
            </a:pPr>
            <a:r>
              <a:rPr lang="en-US" dirty="0">
                <a:latin typeface="Times New Roman" charset="0"/>
              </a:rPr>
              <a:t>Polymer structure is changed by the penetrant</a:t>
            </a:r>
          </a:p>
          <a:p>
            <a:pPr lvl="1" eaLnBrk="1" hangingPunct="1">
              <a:lnSpc>
                <a:spcPct val="90000"/>
              </a:lnSpc>
            </a:pPr>
            <a:r>
              <a:rPr lang="en-US" dirty="0">
                <a:latin typeface="Times New Roman" charset="0"/>
              </a:rPr>
              <a:t>Presence of molecular size pores. A special case is given by clathrates=organic crystals  (also </a:t>
            </a:r>
            <a:r>
              <a:rPr lang="it-IT" dirty="0" err="1">
                <a:latin typeface="Times New Roman" charset="0"/>
              </a:rPr>
              <a:t>macromolecular</a:t>
            </a:r>
            <a:r>
              <a:rPr lang="it-IT" dirty="0">
                <a:latin typeface="Times New Roman" charset="0"/>
              </a:rPr>
              <a:t>) </a:t>
            </a:r>
            <a:r>
              <a:rPr lang="it-IT" dirty="0" err="1">
                <a:latin typeface="Times New Roman" charset="0"/>
              </a:rPr>
              <a:t>that</a:t>
            </a:r>
            <a:r>
              <a:rPr lang="it-IT" dirty="0">
                <a:latin typeface="Times New Roman" charset="0"/>
              </a:rPr>
              <a:t> </a:t>
            </a:r>
            <a:r>
              <a:rPr lang="it-IT" dirty="0" err="1">
                <a:latin typeface="Times New Roman" charset="0"/>
              </a:rPr>
              <a:t>trap</a:t>
            </a:r>
            <a:r>
              <a:rPr lang="it-IT" dirty="0">
                <a:latin typeface="Times New Roman" charset="0"/>
              </a:rPr>
              <a:t> </a:t>
            </a:r>
            <a:r>
              <a:rPr lang="it-IT" dirty="0" err="1">
                <a:latin typeface="Times New Roman" charset="0"/>
              </a:rPr>
              <a:t>molecules</a:t>
            </a:r>
            <a:r>
              <a:rPr lang="it-IT" dirty="0">
                <a:latin typeface="Times New Roman" charset="0"/>
              </a:rPr>
              <a:t> in an </a:t>
            </a:r>
            <a:r>
              <a:rPr lang="it-IT" dirty="0" err="1">
                <a:latin typeface="Times New Roman" charset="0"/>
              </a:rPr>
              <a:t>interstitial</a:t>
            </a:r>
            <a:r>
              <a:rPr lang="it-IT" dirty="0">
                <a:latin typeface="Times New Roman" charset="0"/>
              </a:rPr>
              <a:t> position</a:t>
            </a:r>
            <a:r>
              <a:rPr lang="it-IT" altLang="ja-JP" dirty="0">
                <a:latin typeface="Times New Roman" charset="0"/>
              </a:rPr>
              <a:t>.</a:t>
            </a:r>
          </a:p>
          <a:p>
            <a:pPr eaLnBrk="1" hangingPunct="1">
              <a:lnSpc>
                <a:spcPct val="90000"/>
              </a:lnSpc>
              <a:buFontTx/>
              <a:buNone/>
            </a:pPr>
            <a:endParaRPr lang="it-IT" dirty="0">
              <a:latin typeface="Times New Roman"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14313"/>
            <a:ext cx="7772400" cy="647700"/>
          </a:xfrm>
        </p:spPr>
        <p:txBody>
          <a:bodyPr/>
          <a:lstStyle/>
          <a:p>
            <a:pPr eaLnBrk="1" hangingPunct="1"/>
            <a:r>
              <a:rPr lang="da-DK" dirty="0" err="1">
                <a:latin typeface="Times New Roman" charset="0"/>
              </a:rPr>
              <a:t>Sorption</a:t>
            </a:r>
            <a:r>
              <a:rPr lang="it-IT" dirty="0">
                <a:latin typeface="Times New Roman" charset="0"/>
              </a:rPr>
              <a:t> </a:t>
            </a:r>
            <a:r>
              <a:rPr lang="it-IT" dirty="0" err="1">
                <a:latin typeface="Times New Roman" charset="0"/>
              </a:rPr>
              <a:t>enthalpy</a:t>
            </a:r>
            <a:r>
              <a:rPr lang="it-IT" dirty="0">
                <a:latin typeface="Times New Roman" charset="0"/>
              </a:rPr>
              <a:t> and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18435" name="Rectangle 3"/>
          <p:cNvSpPr>
            <a:spLocks noGrp="1" noChangeArrowheads="1"/>
          </p:cNvSpPr>
          <p:nvPr>
            <p:ph type="body" idx="1"/>
          </p:nvPr>
        </p:nvSpPr>
        <p:spPr>
          <a:xfrm>
            <a:off x="323528" y="836712"/>
            <a:ext cx="8569325" cy="5715000"/>
          </a:xfrm>
        </p:spPr>
        <p:txBody>
          <a:bodyPr/>
          <a:lstStyle/>
          <a:p>
            <a:pPr eaLnBrk="1" hangingPunct="1">
              <a:lnSpc>
                <a:spcPct val="90000"/>
              </a:lnSpc>
              <a:defRPr/>
            </a:pPr>
            <a:r>
              <a:rPr lang="it-IT" dirty="0">
                <a:latin typeface="Times New Roman" charset="0"/>
                <a:cs typeface="+mn-cs"/>
              </a:rPr>
              <a:t> In the case </a:t>
            </a:r>
            <a:r>
              <a:rPr lang="it-IT" dirty="0">
                <a:latin typeface="Symbol" charset="0"/>
                <a:cs typeface="+mn-cs"/>
              </a:rPr>
              <a:t>D</a:t>
            </a:r>
            <a:r>
              <a:rPr lang="it-IT" dirty="0">
                <a:latin typeface="Times New Roman" charset="0"/>
                <a:cs typeface="+mn-cs"/>
              </a:rPr>
              <a:t>H</a:t>
            </a:r>
            <a:r>
              <a:rPr lang="it-IT" baseline="-25000" dirty="0">
                <a:latin typeface="Times New Roman" charset="0"/>
                <a:cs typeface="+mn-cs"/>
              </a:rPr>
              <a:t>M</a:t>
            </a:r>
            <a:r>
              <a:rPr lang="it-IT" dirty="0">
                <a:latin typeface="Times New Roman" charset="0"/>
                <a:cs typeface="+mn-cs"/>
              </a:rPr>
              <a:t>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different</a:t>
            </a:r>
            <a:r>
              <a:rPr lang="it-IT" dirty="0">
                <a:latin typeface="Times New Roman" charset="0"/>
                <a:cs typeface="+mn-cs"/>
              </a:rPr>
              <a:t> from 0, Flory and Huggins </a:t>
            </a:r>
            <a:r>
              <a:rPr lang="it-IT" dirty="0" err="1">
                <a:latin typeface="Times New Roman" charset="0"/>
                <a:cs typeface="+mn-cs"/>
              </a:rPr>
              <a:t>introduced</a:t>
            </a:r>
            <a:r>
              <a:rPr lang="it-IT" dirty="0">
                <a:latin typeface="Times New Roman" charset="0"/>
                <a:cs typeface="+mn-cs"/>
              </a:rPr>
              <a:t> the interaction </a:t>
            </a:r>
            <a:r>
              <a:rPr lang="it-IT" dirty="0" err="1">
                <a:latin typeface="Times New Roman" charset="0"/>
                <a:cs typeface="+mn-cs"/>
              </a:rPr>
              <a:t>parameter</a:t>
            </a:r>
            <a:r>
              <a:rPr lang="it-IT" dirty="0">
                <a:latin typeface="Times New Roman" charset="0"/>
                <a:cs typeface="+mn-cs"/>
              </a:rPr>
              <a:t> </a:t>
            </a:r>
            <a:r>
              <a:rPr lang="it-IT" dirty="0">
                <a:latin typeface="Symbol" charset="0"/>
                <a:cs typeface="+mn-cs"/>
              </a:rPr>
              <a:t>c:</a:t>
            </a:r>
          </a:p>
          <a:p>
            <a:pPr marL="1228725" lvl="2" algn="ctr" eaLnBrk="1" hangingPunct="1">
              <a:lnSpc>
                <a:spcPct val="90000"/>
              </a:lnSpc>
              <a:buFontTx/>
              <a:buNone/>
              <a:defRPr/>
            </a:pPr>
            <a:r>
              <a:rPr lang="it-IT" dirty="0">
                <a:latin typeface="Symbol" charset="0"/>
              </a:rPr>
              <a:t>D</a:t>
            </a:r>
            <a:r>
              <a:rPr lang="it-IT" dirty="0">
                <a:latin typeface="Times New Roman" charset="0"/>
              </a:rPr>
              <a:t>G</a:t>
            </a:r>
            <a:r>
              <a:rPr lang="it-IT" baseline="-25000" dirty="0">
                <a:latin typeface="Times New Roman" charset="0"/>
              </a:rPr>
              <a:t>M</a:t>
            </a:r>
            <a:r>
              <a:rPr lang="it-IT" dirty="0">
                <a:latin typeface="Times New Roman" charset="0"/>
              </a:rPr>
              <a:t>= RT[</a:t>
            </a:r>
            <a:r>
              <a:rPr lang="it-IT" dirty="0" err="1">
                <a:latin typeface="Times New Roman" charset="0"/>
              </a:rPr>
              <a:t>n</a:t>
            </a:r>
            <a:r>
              <a:rPr lang="it-IT" baseline="-25000" dirty="0" err="1">
                <a:latin typeface="Times New Roman" charset="0"/>
              </a:rPr>
              <a:t>A</a:t>
            </a:r>
            <a:r>
              <a:rPr lang="it-IT" dirty="0" err="1">
                <a:latin typeface="Times New Roman" charset="0"/>
              </a:rPr>
              <a:t>ln</a:t>
            </a:r>
            <a:r>
              <a:rPr lang="it-IT" dirty="0">
                <a:latin typeface="Times New Roman" charset="0"/>
              </a:rPr>
              <a:t>(</a:t>
            </a:r>
            <a:r>
              <a:rPr lang="it-IT" dirty="0" err="1">
                <a:latin typeface="Times New Roman" charset="0"/>
              </a:rPr>
              <a:t>v</a:t>
            </a:r>
            <a:r>
              <a:rPr lang="it-IT" baseline="-25000" dirty="0" err="1">
                <a:latin typeface="Times New Roman" charset="0"/>
              </a:rPr>
              <a:t>A</a:t>
            </a:r>
            <a:r>
              <a:rPr lang="it-IT" dirty="0">
                <a:latin typeface="Times New Roman" charset="0"/>
              </a:rPr>
              <a:t>)+</a:t>
            </a:r>
            <a:r>
              <a:rPr lang="it-IT" dirty="0" err="1">
                <a:latin typeface="Times New Roman" charset="0"/>
              </a:rPr>
              <a:t>n</a:t>
            </a:r>
            <a:r>
              <a:rPr lang="it-IT" baseline="-25000" dirty="0" err="1">
                <a:latin typeface="Times New Roman" charset="0"/>
              </a:rPr>
              <a:t>p</a:t>
            </a:r>
            <a:r>
              <a:rPr lang="it-IT" dirty="0" err="1">
                <a:latin typeface="Times New Roman" charset="0"/>
              </a:rPr>
              <a:t>ln</a:t>
            </a:r>
            <a:r>
              <a:rPr lang="it-IT" dirty="0">
                <a:latin typeface="Times New Roman" charset="0"/>
              </a:rPr>
              <a:t>(1-v</a:t>
            </a:r>
            <a:r>
              <a:rPr lang="it-IT" baseline="-25000" dirty="0">
                <a:latin typeface="Times New Roman" charset="0"/>
              </a:rPr>
              <a:t>A</a:t>
            </a:r>
            <a:r>
              <a:rPr lang="it-IT" dirty="0">
                <a:latin typeface="Times New Roman" charset="0"/>
              </a:rPr>
              <a:t>)+ </a:t>
            </a:r>
            <a:r>
              <a:rPr lang="it-IT" dirty="0">
                <a:latin typeface="Symbol" charset="0"/>
              </a:rPr>
              <a:t>c</a:t>
            </a:r>
            <a:r>
              <a:rPr lang="it-IT" dirty="0">
                <a:latin typeface="Times New Roman" charset="0"/>
              </a:rPr>
              <a:t> </a:t>
            </a:r>
            <a:r>
              <a:rPr lang="it-IT" dirty="0" err="1">
                <a:latin typeface="Times New Roman" charset="0"/>
              </a:rPr>
              <a:t>n</a:t>
            </a:r>
            <a:r>
              <a:rPr lang="it-IT" baseline="-25000" dirty="0" err="1">
                <a:latin typeface="Times New Roman" charset="0"/>
              </a:rPr>
              <a:t>A</a:t>
            </a:r>
            <a:r>
              <a:rPr lang="it-IT" dirty="0">
                <a:latin typeface="Times New Roman" charset="0"/>
              </a:rPr>
              <a:t>(1-v</a:t>
            </a:r>
            <a:r>
              <a:rPr lang="it-IT" baseline="-25000" dirty="0">
                <a:latin typeface="Times New Roman" charset="0"/>
              </a:rPr>
              <a:t>A</a:t>
            </a:r>
            <a:r>
              <a:rPr lang="it-IT" dirty="0">
                <a:latin typeface="Times New Roman" charset="0"/>
              </a:rPr>
              <a:t>)]</a:t>
            </a:r>
          </a:p>
          <a:p>
            <a:pPr marL="1228725" lvl="2" algn="ctr" eaLnBrk="1" hangingPunct="1">
              <a:lnSpc>
                <a:spcPct val="90000"/>
              </a:lnSpc>
              <a:buFontTx/>
              <a:buNone/>
              <a:defRPr/>
            </a:pPr>
            <a:endParaRPr lang="it-IT" dirty="0">
              <a:latin typeface="Times New Roman" charset="0"/>
            </a:endParaRPr>
          </a:p>
          <a:p>
            <a:pPr marL="1228725" lvl="2" algn="ctr" eaLnBrk="1" hangingPunct="1">
              <a:lnSpc>
                <a:spcPct val="90000"/>
              </a:lnSpc>
              <a:buFontTx/>
              <a:buNone/>
              <a:defRPr/>
            </a:pPr>
            <a:r>
              <a:rPr lang="it-IT" i="1" dirty="0" err="1">
                <a:latin typeface="Symbol" charset="0"/>
              </a:rPr>
              <a:t>D</a:t>
            </a:r>
            <a:r>
              <a:rPr lang="it-IT" i="1" dirty="0" err="1">
                <a:latin typeface="Times New Roman" charset="0"/>
              </a:rPr>
              <a:t>S</a:t>
            </a:r>
            <a:r>
              <a:rPr lang="it-IT" i="1" baseline="-25000" dirty="0" err="1">
                <a:latin typeface="Times New Roman" charset="0"/>
              </a:rPr>
              <a:t>m</a:t>
            </a:r>
            <a:r>
              <a:rPr lang="it-IT" i="1" dirty="0">
                <a:latin typeface="Times New Roman" charset="0"/>
              </a:rPr>
              <a:t> </a:t>
            </a:r>
            <a:r>
              <a:rPr lang="it-IT" i="1" dirty="0" err="1">
                <a:latin typeface="Times New Roman" charset="0"/>
              </a:rPr>
              <a:t>ideal</a:t>
            </a:r>
            <a:r>
              <a:rPr lang="it-IT" i="1" dirty="0">
                <a:latin typeface="Times New Roman" charset="0"/>
              </a:rPr>
              <a:t> </a:t>
            </a:r>
            <a:r>
              <a:rPr lang="it-IT" i="1" dirty="0" err="1">
                <a:latin typeface="Times New Roman" charset="0"/>
              </a:rPr>
              <a:t>solution</a:t>
            </a:r>
            <a:r>
              <a:rPr lang="it-IT" i="1" dirty="0">
                <a:latin typeface="Times New Roman" charset="0"/>
              </a:rPr>
              <a:t> (a </a:t>
            </a:r>
            <a:r>
              <a:rPr lang="it-IT" i="1" dirty="0" err="1">
                <a:latin typeface="Times New Roman" charset="0"/>
              </a:rPr>
              <a:t>quantity</a:t>
            </a:r>
            <a:r>
              <a:rPr lang="it-IT" i="1" dirty="0">
                <a:latin typeface="Times New Roman" charset="0"/>
              </a:rPr>
              <a:t> &lt;0)</a:t>
            </a:r>
          </a:p>
          <a:p>
            <a:pPr marL="820738" lvl="1" eaLnBrk="1" hangingPunct="1">
              <a:lnSpc>
                <a:spcPct val="90000"/>
              </a:lnSpc>
              <a:buFont typeface="Symbol" charset="0"/>
              <a:buNone/>
              <a:defRPr/>
            </a:pPr>
            <a:r>
              <a:rPr lang="it-IT" sz="2400" dirty="0">
                <a:latin typeface="Times New Roman" charset="0"/>
              </a:rPr>
              <a:t>n</a:t>
            </a:r>
            <a:r>
              <a:rPr lang="it-IT" sz="2400" baseline="-25000" dirty="0">
                <a:latin typeface="Times New Roman" charset="0"/>
              </a:rPr>
              <a:t>A</a:t>
            </a:r>
            <a:r>
              <a:rPr lang="it-IT" sz="2400" dirty="0">
                <a:latin typeface="Times New Roman" charset="0"/>
              </a:rPr>
              <a:t>, </a:t>
            </a:r>
            <a:r>
              <a:rPr lang="it-IT" sz="2400" dirty="0" err="1">
                <a:latin typeface="Times New Roman" charset="0"/>
              </a:rPr>
              <a:t>n</a:t>
            </a:r>
            <a:r>
              <a:rPr lang="it-IT" sz="2400" baseline="-25000" dirty="0" err="1">
                <a:latin typeface="Times New Roman" charset="0"/>
              </a:rPr>
              <a:t>p</a:t>
            </a:r>
            <a:r>
              <a:rPr lang="it-IT" sz="2400" dirty="0">
                <a:latin typeface="Times New Roman" charset="0"/>
              </a:rPr>
              <a:t>, </a:t>
            </a:r>
            <a:r>
              <a:rPr lang="it-IT" sz="2400" dirty="0" err="1">
                <a:latin typeface="Times New Roman" charset="0"/>
              </a:rPr>
              <a:t>number</a:t>
            </a:r>
            <a:r>
              <a:rPr lang="it-IT" sz="2400" dirty="0">
                <a:latin typeface="Times New Roman" charset="0"/>
              </a:rPr>
              <a:t> of </a:t>
            </a:r>
            <a:r>
              <a:rPr lang="it-IT" sz="2400" dirty="0" err="1">
                <a:latin typeface="Times New Roman" charset="0"/>
              </a:rPr>
              <a:t>moles</a:t>
            </a:r>
            <a:r>
              <a:rPr lang="it-IT" sz="2400" dirty="0">
                <a:latin typeface="Times New Roman" charset="0"/>
              </a:rPr>
              <a:t> of </a:t>
            </a:r>
            <a:r>
              <a:rPr lang="it-IT" sz="2400" dirty="0" err="1">
                <a:latin typeface="Times New Roman" charset="0"/>
              </a:rPr>
              <a:t>penetrant</a:t>
            </a:r>
            <a:r>
              <a:rPr lang="it-IT" sz="2400" dirty="0">
                <a:latin typeface="Times New Roman" charset="0"/>
              </a:rPr>
              <a:t> and </a:t>
            </a:r>
            <a:r>
              <a:rPr lang="it-IT" sz="2400" dirty="0" err="1">
                <a:latin typeface="Times New Roman" charset="0"/>
              </a:rPr>
              <a:t>polymer</a:t>
            </a:r>
            <a:endParaRPr lang="it-IT" sz="2400" dirty="0">
              <a:latin typeface="Times New Roman" charset="0"/>
            </a:endParaRPr>
          </a:p>
          <a:p>
            <a:pPr marL="0" indent="0" eaLnBrk="1" hangingPunct="1">
              <a:lnSpc>
                <a:spcPct val="90000"/>
              </a:lnSpc>
              <a:buNone/>
              <a:defRPr/>
            </a:pPr>
            <a:r>
              <a:rPr lang="it-IT" dirty="0" err="1">
                <a:latin typeface="Symbol" charset="0"/>
              </a:rPr>
              <a:t>c</a:t>
            </a:r>
            <a:r>
              <a:rPr lang="it-IT" dirty="0" err="1">
                <a:latin typeface="Times New Roman" charset="0"/>
                <a:cs typeface="+mn-cs"/>
              </a:rPr>
              <a:t>RT</a:t>
            </a:r>
            <a:r>
              <a:rPr lang="it-IT" dirty="0">
                <a:latin typeface="Times New Roman" charset="0"/>
                <a:cs typeface="+mn-cs"/>
              </a:rPr>
              <a:t> </a:t>
            </a:r>
            <a:r>
              <a:rPr lang="it-IT" dirty="0" err="1">
                <a:latin typeface="Times New Roman" charset="0"/>
                <a:cs typeface="+mn-cs"/>
              </a:rPr>
              <a:t>represents</a:t>
            </a:r>
            <a:r>
              <a:rPr lang="it-IT" dirty="0">
                <a:latin typeface="Times New Roman" charset="0"/>
                <a:cs typeface="+mn-cs"/>
              </a:rPr>
              <a:t> the </a:t>
            </a:r>
            <a:r>
              <a:rPr lang="it-IT" dirty="0" err="1">
                <a:latin typeface="Times New Roman" charset="0"/>
                <a:cs typeface="+mn-cs"/>
              </a:rPr>
              <a:t>interaction</a:t>
            </a:r>
            <a:r>
              <a:rPr lang="it-IT" dirty="0">
                <a:latin typeface="Times New Roman" charset="0"/>
                <a:cs typeface="+mn-cs"/>
              </a:rPr>
              <a:t> </a:t>
            </a:r>
            <a:r>
              <a:rPr lang="it-IT" dirty="0" err="1">
                <a:latin typeface="Times New Roman" charset="0"/>
                <a:cs typeface="+mn-cs"/>
              </a:rPr>
              <a:t>energy</a:t>
            </a:r>
            <a:r>
              <a:rPr lang="it-IT" dirty="0">
                <a:latin typeface="Times New Roman" charset="0"/>
                <a:cs typeface="+mn-cs"/>
              </a:rPr>
              <a:t> per mole of </a:t>
            </a:r>
            <a:r>
              <a:rPr lang="it-IT" dirty="0" err="1">
                <a:latin typeface="Times New Roman" charset="0"/>
                <a:cs typeface="+mn-cs"/>
              </a:rPr>
              <a:t>solvent</a:t>
            </a:r>
            <a:r>
              <a:rPr lang="it-IT" dirty="0">
                <a:latin typeface="Times New Roman" charset="0"/>
                <a:cs typeface="+mn-cs"/>
              </a:rPr>
              <a:t> for a </a:t>
            </a:r>
            <a:r>
              <a:rPr lang="it-IT" dirty="0" err="1">
                <a:latin typeface="Times New Roman" charset="0"/>
                <a:cs typeface="+mn-cs"/>
              </a:rPr>
              <a:t>given</a:t>
            </a:r>
            <a:r>
              <a:rPr lang="it-IT" dirty="0">
                <a:latin typeface="Times New Roman" charset="0"/>
                <a:cs typeface="+mn-cs"/>
              </a:rPr>
              <a:t> </a:t>
            </a:r>
            <a:r>
              <a:rPr lang="it-IT" dirty="0" err="1">
                <a:latin typeface="Times New Roman" charset="0"/>
                <a:cs typeface="+mn-cs"/>
              </a:rPr>
              <a:t>couple</a:t>
            </a:r>
            <a:r>
              <a:rPr lang="it-IT" dirty="0">
                <a:latin typeface="Times New Roman" charset="0"/>
                <a:cs typeface="+mn-cs"/>
              </a:rPr>
              <a:t> </a:t>
            </a:r>
            <a:r>
              <a:rPr lang="it-IT" dirty="0" err="1">
                <a:latin typeface="Times New Roman" charset="0"/>
                <a:cs typeface="+mn-cs"/>
              </a:rPr>
              <a:t>polymer-solvent</a:t>
            </a:r>
            <a:endParaRPr lang="it-IT" dirty="0">
              <a:latin typeface="Times New Roman" charset="0"/>
              <a:cs typeface="+mn-cs"/>
            </a:endParaRPr>
          </a:p>
          <a:p>
            <a:pPr marL="877888" lvl="1" indent="-342900" algn="ctr" eaLnBrk="1" hangingPunct="1">
              <a:lnSpc>
                <a:spcPct val="90000"/>
              </a:lnSpc>
              <a:buFont typeface="Symbol" charset="0"/>
              <a:buChar char="c"/>
              <a:defRPr/>
            </a:pPr>
            <a:r>
              <a:rPr lang="it-IT" sz="2400" dirty="0">
                <a:latin typeface="ＭＳ ゴシック"/>
                <a:ea typeface="ＭＳ ゴシック"/>
                <a:cs typeface="ＭＳ ゴシック"/>
              </a:rPr>
              <a:t>≅</a:t>
            </a:r>
            <a:r>
              <a:rPr lang="it-IT" sz="2400" dirty="0">
                <a:latin typeface="Times New Roman" charset="0"/>
              </a:rPr>
              <a:t> 0.34+ (</a:t>
            </a:r>
            <a:r>
              <a:rPr lang="it-IT" sz="2400" dirty="0" err="1">
                <a:latin typeface="Symbol" charset="0"/>
              </a:rPr>
              <a:t>d</a:t>
            </a:r>
            <a:r>
              <a:rPr lang="it-IT" sz="2400" baseline="-25000" dirty="0" err="1">
                <a:latin typeface="Times New Roman" charset="0"/>
              </a:rPr>
              <a:t>A</a:t>
            </a:r>
            <a:r>
              <a:rPr lang="it-IT" sz="2400" dirty="0" err="1">
                <a:latin typeface="Times New Roman" charset="0"/>
              </a:rPr>
              <a:t>-</a:t>
            </a:r>
            <a:r>
              <a:rPr lang="it-IT" sz="2400" dirty="0" err="1">
                <a:latin typeface="Symbol" charset="0"/>
              </a:rPr>
              <a:t>d</a:t>
            </a:r>
            <a:r>
              <a:rPr lang="it-IT" sz="2400" baseline="-25000" dirty="0" err="1">
                <a:latin typeface="Times New Roman" charset="0"/>
              </a:rPr>
              <a:t>p</a:t>
            </a:r>
            <a:r>
              <a:rPr lang="it-IT" sz="2400" dirty="0">
                <a:latin typeface="Times New Roman" charset="0"/>
              </a:rPr>
              <a:t>)</a:t>
            </a:r>
            <a:r>
              <a:rPr lang="it-IT" sz="2400" baseline="30000" dirty="0">
                <a:latin typeface="Times New Roman" charset="0"/>
              </a:rPr>
              <a:t>2</a:t>
            </a:r>
            <a:r>
              <a:rPr lang="it-IT" sz="2400" dirty="0">
                <a:latin typeface="Times New Roman" charset="0"/>
              </a:rPr>
              <a:t> V</a:t>
            </a:r>
            <a:r>
              <a:rPr lang="it-IT" sz="2400" baseline="-25000" dirty="0">
                <a:latin typeface="Times New Roman" charset="0"/>
              </a:rPr>
              <a:t>A</a:t>
            </a:r>
            <a:r>
              <a:rPr lang="it-IT" sz="2400" dirty="0">
                <a:latin typeface="Times New Roman" charset="0"/>
              </a:rPr>
              <a:t>/RT </a:t>
            </a:r>
          </a:p>
          <a:p>
            <a:pPr marL="0" lvl="1" indent="0" eaLnBrk="1" hangingPunct="1">
              <a:lnSpc>
                <a:spcPct val="90000"/>
              </a:lnSpc>
              <a:buNone/>
              <a:defRPr/>
            </a:pPr>
            <a:r>
              <a:rPr lang="it-IT" sz="2400" dirty="0">
                <a:latin typeface="Symbol" charset="0"/>
              </a:rPr>
              <a:t>c</a:t>
            </a:r>
            <a:r>
              <a:rPr lang="it-IT" sz="2400" dirty="0"/>
              <a:t>=</a:t>
            </a:r>
            <a:r>
              <a:rPr lang="it-IT" sz="2400" dirty="0" err="1"/>
              <a:t>Flory</a:t>
            </a:r>
            <a:r>
              <a:rPr lang="it-IT" sz="2400" dirty="0"/>
              <a:t> </a:t>
            </a:r>
            <a:r>
              <a:rPr lang="it-IT" sz="2400" dirty="0" err="1"/>
              <a:t>interaction</a:t>
            </a:r>
            <a:r>
              <a:rPr lang="it-IT" sz="2400" dirty="0"/>
              <a:t> </a:t>
            </a:r>
            <a:r>
              <a:rPr lang="it-IT" sz="2400" dirty="0" err="1"/>
              <a:t>parameter</a:t>
            </a:r>
            <a:r>
              <a:rPr lang="it-IT" sz="2400" dirty="0"/>
              <a:t>, </a:t>
            </a:r>
            <a:r>
              <a:rPr lang="it-IT" sz="2400" dirty="0">
                <a:latin typeface="Times New Roman" charset="0"/>
              </a:rPr>
              <a:t>V</a:t>
            </a:r>
            <a:r>
              <a:rPr lang="it-IT" sz="2400" baseline="-25000" dirty="0">
                <a:latin typeface="Times New Roman" charset="0"/>
              </a:rPr>
              <a:t>A</a:t>
            </a:r>
            <a:r>
              <a:rPr lang="it-IT" sz="2400" dirty="0">
                <a:latin typeface="Times New Roman" charset="0"/>
              </a:rPr>
              <a:t>= molar volume of </a:t>
            </a:r>
            <a:r>
              <a:rPr lang="it-IT" sz="2400" dirty="0" err="1">
                <a:latin typeface="Times New Roman" charset="0"/>
              </a:rPr>
              <a:t>penetrant</a:t>
            </a:r>
            <a:endParaRPr lang="it-IT" sz="2400" baseline="30000" dirty="0">
              <a:latin typeface="Times New Roman" charset="0"/>
            </a:endParaRPr>
          </a:p>
          <a:p>
            <a:pPr eaLnBrk="1" hangingPunct="1">
              <a:lnSpc>
                <a:spcPct val="90000"/>
              </a:lnSpc>
              <a:buFontTx/>
              <a:buNone/>
              <a:defRPr/>
            </a:pPr>
            <a:r>
              <a:rPr lang="it-IT" sz="2800" dirty="0">
                <a:latin typeface="Symbol" charset="0"/>
                <a:cs typeface="+mn-cs"/>
              </a:rPr>
              <a:t>c</a:t>
            </a:r>
            <a:r>
              <a:rPr lang="it-IT" dirty="0">
                <a:latin typeface="Times New Roman" charset="0"/>
                <a:cs typeface="+mn-cs"/>
              </a:rPr>
              <a:t> &lt;0.5 the </a:t>
            </a:r>
            <a:r>
              <a:rPr lang="it-IT" dirty="0" err="1">
                <a:latin typeface="Times New Roman" charset="0"/>
                <a:cs typeface="+mn-cs"/>
              </a:rPr>
              <a:t>polymer</a:t>
            </a:r>
            <a:r>
              <a:rPr lang="it-IT" dirty="0">
                <a:latin typeface="Times New Roman" charset="0"/>
                <a:cs typeface="+mn-cs"/>
              </a:rPr>
              <a:t> (</a:t>
            </a:r>
            <a:r>
              <a:rPr lang="it-IT" dirty="0" err="1">
                <a:latin typeface="Times New Roman" charset="0"/>
                <a:cs typeface="+mn-cs"/>
              </a:rPr>
              <a:t>amorphous</a:t>
            </a:r>
            <a:r>
              <a:rPr lang="it-IT" dirty="0">
                <a:latin typeface="Times New Roman" charset="0"/>
                <a:cs typeface="+mn-cs"/>
              </a:rPr>
              <a:t> and linear)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soluble</a:t>
            </a:r>
            <a:endParaRPr lang="it-IT" dirty="0">
              <a:latin typeface="Times New Roman" charset="0"/>
              <a:cs typeface="+mn-cs"/>
            </a:endParaRPr>
          </a:p>
          <a:p>
            <a:pPr eaLnBrk="1" hangingPunct="1">
              <a:lnSpc>
                <a:spcPct val="90000"/>
              </a:lnSpc>
              <a:buFontTx/>
              <a:buNone/>
              <a:defRPr/>
            </a:pPr>
            <a:r>
              <a:rPr lang="it-IT" sz="2800" dirty="0">
                <a:latin typeface="Symbol" charset="0"/>
                <a:cs typeface="+mn-cs"/>
              </a:rPr>
              <a:t>c</a:t>
            </a:r>
            <a:r>
              <a:rPr lang="it-IT" dirty="0">
                <a:latin typeface="Times New Roman" charset="0"/>
                <a:cs typeface="+mn-cs"/>
              </a:rPr>
              <a:t> =0.5 </a:t>
            </a:r>
            <a:r>
              <a:rPr lang="it-IT" dirty="0" err="1">
                <a:latin typeface="Times New Roman" charset="0"/>
                <a:cs typeface="+mn-cs"/>
              </a:rPr>
              <a:t>represents</a:t>
            </a:r>
            <a:r>
              <a:rPr lang="it-IT" dirty="0">
                <a:latin typeface="Times New Roman" charset="0"/>
                <a:cs typeface="+mn-cs"/>
              </a:rPr>
              <a:t> the </a:t>
            </a:r>
            <a:r>
              <a:rPr lang="it-IT" dirty="0" err="1">
                <a:latin typeface="Times New Roman" charset="0"/>
                <a:cs typeface="+mn-cs"/>
              </a:rPr>
              <a:t>solubility</a:t>
            </a:r>
            <a:r>
              <a:rPr lang="it-IT" dirty="0">
                <a:latin typeface="Times New Roman" charset="0"/>
                <a:cs typeface="+mn-cs"/>
              </a:rPr>
              <a:t> </a:t>
            </a:r>
            <a:r>
              <a:rPr lang="it-IT" dirty="0" err="1">
                <a:latin typeface="Times New Roman" charset="0"/>
                <a:cs typeface="+mn-cs"/>
              </a:rPr>
              <a:t>limit</a:t>
            </a:r>
            <a:r>
              <a:rPr lang="it-IT" dirty="0">
                <a:latin typeface="Times New Roman" charset="0"/>
                <a:cs typeface="+mn-cs"/>
              </a:rPr>
              <a:t> and the temperature </a:t>
            </a:r>
            <a:r>
              <a:rPr lang="it-IT" dirty="0" err="1">
                <a:latin typeface="Times New Roman" charset="0"/>
                <a:cs typeface="+mn-cs"/>
              </a:rPr>
              <a:t>at</a:t>
            </a:r>
            <a:r>
              <a:rPr lang="it-IT" dirty="0">
                <a:latin typeface="Times New Roman" charset="0"/>
                <a:cs typeface="+mn-cs"/>
              </a:rPr>
              <a:t> </a:t>
            </a:r>
            <a:r>
              <a:rPr lang="it-IT" dirty="0" err="1">
                <a:latin typeface="Times New Roman" charset="0"/>
                <a:cs typeface="+mn-cs"/>
              </a:rPr>
              <a:t>which</a:t>
            </a:r>
            <a:r>
              <a:rPr lang="it-IT" dirty="0">
                <a:latin typeface="Times New Roman" charset="0"/>
                <a:cs typeface="+mn-cs"/>
              </a:rPr>
              <a:t>  </a:t>
            </a:r>
            <a:r>
              <a:rPr lang="it-IT" sz="2800" dirty="0">
                <a:latin typeface="Symbol" charset="0"/>
                <a:cs typeface="+mn-cs"/>
              </a:rPr>
              <a:t>c</a:t>
            </a:r>
            <a:r>
              <a:rPr lang="it-IT" dirty="0">
                <a:latin typeface="Times New Roman" charset="0"/>
                <a:cs typeface="+mn-cs"/>
              </a:rPr>
              <a:t> =0.5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called</a:t>
            </a:r>
            <a:r>
              <a:rPr lang="it-IT" dirty="0">
                <a:latin typeface="Times New Roman" charset="0"/>
                <a:cs typeface="+mn-cs"/>
              </a:rPr>
              <a:t> </a:t>
            </a:r>
            <a:r>
              <a:rPr lang="it-IT" dirty="0" err="1">
                <a:latin typeface="Times New Roman" charset="0"/>
                <a:cs typeface="+mn-cs"/>
              </a:rPr>
              <a:t>Flory</a:t>
            </a:r>
            <a:r>
              <a:rPr lang="it-IT" dirty="0">
                <a:latin typeface="Times New Roman" charset="0"/>
                <a:cs typeface="+mn-cs"/>
              </a:rPr>
              <a:t> </a:t>
            </a:r>
            <a:r>
              <a:rPr lang="it-IT" dirty="0" err="1">
                <a:latin typeface="Symbol" charset="0"/>
                <a:cs typeface="+mn-cs"/>
              </a:rPr>
              <a:t>q</a:t>
            </a:r>
            <a:r>
              <a:rPr lang="it-IT" dirty="0">
                <a:latin typeface="Times New Roman" charset="0"/>
                <a:cs typeface="+mn-cs"/>
              </a:rPr>
              <a:t> temperature and the </a:t>
            </a:r>
            <a:r>
              <a:rPr lang="it-IT" dirty="0" err="1">
                <a:latin typeface="Times New Roman" charset="0"/>
                <a:cs typeface="+mn-cs"/>
              </a:rPr>
              <a:t>solvent</a:t>
            </a:r>
            <a:r>
              <a:rPr lang="it-IT" dirty="0">
                <a:latin typeface="Times New Roman" charset="0"/>
                <a:cs typeface="+mn-cs"/>
              </a:rPr>
              <a:t> </a:t>
            </a:r>
            <a:r>
              <a:rPr lang="it-IT" dirty="0" err="1">
                <a:latin typeface="Times New Roman" charset="0"/>
                <a:cs typeface="+mn-cs"/>
              </a:rPr>
              <a:t>at</a:t>
            </a:r>
            <a:r>
              <a:rPr lang="it-IT" dirty="0">
                <a:latin typeface="Times New Roman" charset="0"/>
                <a:cs typeface="+mn-cs"/>
              </a:rPr>
              <a:t> </a:t>
            </a:r>
            <a:r>
              <a:rPr lang="it-IT" dirty="0" err="1">
                <a:latin typeface="Times New Roman" charset="0"/>
                <a:cs typeface="+mn-cs"/>
              </a:rPr>
              <a:t>that</a:t>
            </a:r>
            <a:r>
              <a:rPr lang="it-IT" dirty="0">
                <a:latin typeface="Times New Roman" charset="0"/>
                <a:cs typeface="+mn-cs"/>
              </a:rPr>
              <a:t> temperature </a:t>
            </a:r>
            <a:r>
              <a:rPr lang="it-IT" dirty="0" err="1">
                <a:latin typeface="Times New Roman" charset="0"/>
                <a:cs typeface="+mn-cs"/>
              </a:rPr>
              <a:t>is</a:t>
            </a:r>
            <a:r>
              <a:rPr lang="it-IT" dirty="0">
                <a:latin typeface="Times New Roman" charset="0"/>
                <a:cs typeface="+mn-cs"/>
              </a:rPr>
              <a:t> </a:t>
            </a:r>
            <a:r>
              <a:rPr lang="it-IT" dirty="0" err="1">
                <a:latin typeface="Times New Roman" charset="0"/>
                <a:cs typeface="+mn-cs"/>
              </a:rPr>
              <a:t>called</a:t>
            </a:r>
            <a:r>
              <a:rPr lang="it-IT" dirty="0">
                <a:latin typeface="Times New Roman" charset="0"/>
                <a:cs typeface="+mn-cs"/>
              </a:rPr>
              <a:t> </a:t>
            </a:r>
            <a:r>
              <a:rPr lang="it-IT" dirty="0" err="1">
                <a:latin typeface="Times New Roman" charset="0"/>
                <a:cs typeface="+mn-cs"/>
              </a:rPr>
              <a:t>Flory</a:t>
            </a:r>
            <a:r>
              <a:rPr lang="it-IT" dirty="0">
                <a:latin typeface="Times New Roman" charset="0"/>
                <a:cs typeface="+mn-cs"/>
              </a:rPr>
              <a:t>  </a:t>
            </a:r>
            <a:r>
              <a:rPr lang="it-IT" dirty="0" err="1">
                <a:latin typeface="Symbol" charset="0"/>
                <a:cs typeface="+mn-cs"/>
              </a:rPr>
              <a:t>q</a:t>
            </a:r>
            <a:r>
              <a:rPr lang="it-IT" dirty="0">
                <a:latin typeface="Times New Roman" charset="0"/>
                <a:cs typeface="+mn-cs"/>
              </a:rPr>
              <a:t> </a:t>
            </a:r>
            <a:r>
              <a:rPr lang="it-IT" dirty="0" err="1">
                <a:latin typeface="Times New Roman" charset="0"/>
              </a:rPr>
              <a:t>solvent</a:t>
            </a:r>
            <a:r>
              <a:rPr lang="it-IT" dirty="0">
                <a:latin typeface="Times New Roman" charset="0"/>
              </a:rPr>
              <a:t>.</a:t>
            </a:r>
            <a:endParaRPr lang="it-IT" dirty="0">
              <a:latin typeface="Times New Roman" charset="0"/>
              <a:cs typeface="+mn-cs"/>
            </a:endParaRPr>
          </a:p>
        </p:txBody>
      </p:sp>
      <p:sp>
        <p:nvSpPr>
          <p:cNvPr id="26627" name="AutoShape 4"/>
          <p:cNvSpPr>
            <a:spLocks/>
          </p:cNvSpPr>
          <p:nvPr/>
        </p:nvSpPr>
        <p:spPr bwMode="auto">
          <a:xfrm rot="16200000">
            <a:off x="4525516" y="739180"/>
            <a:ext cx="381000" cy="2880320"/>
          </a:xfrm>
          <a:prstGeom prst="leftBrace">
            <a:avLst>
              <a:gd name="adj1" fmla="val 50382"/>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vert="eaVert"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27650" name="Rectangle 3"/>
          <p:cNvSpPr>
            <a:spLocks noGrp="1" noChangeArrowheads="1"/>
          </p:cNvSpPr>
          <p:nvPr>
            <p:ph type="body" idx="1"/>
          </p:nvPr>
        </p:nvSpPr>
        <p:spPr>
          <a:xfrm>
            <a:off x="685800" y="1295400"/>
            <a:ext cx="7772400" cy="2637656"/>
          </a:xfrm>
        </p:spPr>
        <p:txBody>
          <a:bodyPr/>
          <a:lstStyle/>
          <a:p>
            <a:pPr eaLnBrk="1" hangingPunct="1"/>
            <a:r>
              <a:rPr lang="en-US" sz="2000" dirty="0"/>
              <a:t>the solubility parameter is measured adopting a comparison procedure. A weakly crosslinked polymer is used to prevent full dissolution</a:t>
            </a:r>
          </a:p>
          <a:p>
            <a:pPr eaLnBrk="1" hangingPunct="1"/>
            <a:r>
              <a:rPr lang="en-US" sz="2000" dirty="0">
                <a:latin typeface="Times New Roman" charset="0"/>
              </a:rPr>
              <a:t>In order to measure </a:t>
            </a:r>
            <a:r>
              <a:rPr lang="en-US" sz="2000" dirty="0"/>
              <a:t>the solubility parameter of a polymer </a:t>
            </a:r>
            <a:r>
              <a:rPr lang="en-US" sz="2000" dirty="0">
                <a:latin typeface="Times New Roman" charset="0"/>
              </a:rPr>
              <a:t>(</a:t>
            </a:r>
            <a:r>
              <a:rPr lang="en-US" sz="2000" dirty="0" err="1">
                <a:latin typeface="Symbol" charset="0"/>
              </a:rPr>
              <a:t>d</a:t>
            </a:r>
            <a:r>
              <a:rPr lang="en-US" sz="2000" baseline="-25000" dirty="0" err="1">
                <a:latin typeface="Times New Roman" charset="0"/>
              </a:rPr>
              <a:t>p</a:t>
            </a:r>
            <a:r>
              <a:rPr lang="en-US" sz="2000" dirty="0">
                <a:latin typeface="Times New Roman" charset="0"/>
              </a:rPr>
              <a:t>), the polymer is placed in contact with several different solvents and then the amount of  absorbed solvent, m, (or the swelling Q= (m-m</a:t>
            </a:r>
            <a:r>
              <a:rPr lang="en-US" sz="2000" baseline="-25000" dirty="0">
                <a:latin typeface="Times New Roman" charset="0"/>
              </a:rPr>
              <a:t>0</a:t>
            </a:r>
            <a:r>
              <a:rPr lang="en-US" sz="2000" dirty="0">
                <a:latin typeface="Times New Roman" charset="0"/>
              </a:rPr>
              <a:t>)/m</a:t>
            </a:r>
            <a:r>
              <a:rPr lang="en-US" sz="2000" baseline="-25000" dirty="0">
                <a:latin typeface="Times New Roman" charset="0"/>
              </a:rPr>
              <a:t>0</a:t>
            </a:r>
            <a:r>
              <a:rPr lang="en-US" sz="2000" dirty="0">
                <a:latin typeface="Symbol" charset="0"/>
              </a:rPr>
              <a:t>r</a:t>
            </a:r>
            <a:r>
              <a:rPr lang="en-US" sz="2000" baseline="-25000" dirty="0">
                <a:latin typeface="Times New Roman" charset="0"/>
              </a:rPr>
              <a:t>s</a:t>
            </a:r>
            <a:r>
              <a:rPr lang="en-US" sz="2000" dirty="0">
                <a:latin typeface="Times New Roman" charset="0"/>
              </a:rPr>
              <a:t>) is measured.</a:t>
            </a:r>
            <a:endParaRPr lang="en-US" sz="1800" dirty="0">
              <a:latin typeface="Times New Roman" charset="0"/>
            </a:endParaRPr>
          </a:p>
          <a:p>
            <a:pPr lvl="1" eaLnBrk="1" hangingPunct="1"/>
            <a:r>
              <a:rPr lang="en-US" sz="1800" dirty="0">
                <a:latin typeface="Times New Roman" charset="0"/>
              </a:rPr>
              <a:t> m and m</a:t>
            </a:r>
            <a:r>
              <a:rPr lang="en-US" sz="1800" baseline="-25000" dirty="0">
                <a:latin typeface="Times New Roman" charset="0"/>
              </a:rPr>
              <a:t>0</a:t>
            </a:r>
            <a:r>
              <a:rPr lang="en-US" sz="1800" dirty="0">
                <a:latin typeface="Times New Roman" charset="0"/>
              </a:rPr>
              <a:t>= </a:t>
            </a:r>
            <a:r>
              <a:rPr lang="en-US" sz="1800" dirty="0" err="1">
                <a:latin typeface="Times New Roman" charset="0"/>
              </a:rPr>
              <a:t>weigth</a:t>
            </a:r>
            <a:r>
              <a:rPr lang="en-US" sz="1800" dirty="0">
                <a:latin typeface="Times New Roman" charset="0"/>
              </a:rPr>
              <a:t> of swollen polymer and initial polymer weight</a:t>
            </a:r>
          </a:p>
          <a:p>
            <a:pPr lvl="1" eaLnBrk="1" hangingPunct="1"/>
            <a:r>
              <a:rPr lang="en-US" sz="1800" dirty="0" err="1">
                <a:latin typeface="Symbol" charset="0"/>
              </a:rPr>
              <a:t>r</a:t>
            </a:r>
            <a:r>
              <a:rPr lang="en-US" sz="1800" baseline="-25000" dirty="0" err="1">
                <a:latin typeface="Times New Roman" charset="0"/>
              </a:rPr>
              <a:t>s</a:t>
            </a:r>
            <a:r>
              <a:rPr lang="en-US" sz="1800" dirty="0">
                <a:latin typeface="Times New Roman" charset="0"/>
              </a:rPr>
              <a:t>=solvent density</a:t>
            </a:r>
          </a:p>
          <a:p>
            <a:pPr eaLnBrk="1" hangingPunct="1"/>
            <a:endParaRPr lang="en-US" sz="2000" dirty="0">
              <a:latin typeface="Times New Roman" charset="0"/>
            </a:endParaRPr>
          </a:p>
        </p:txBody>
      </p:sp>
      <p:grpSp>
        <p:nvGrpSpPr>
          <p:cNvPr id="3" name="Gruppo 2"/>
          <p:cNvGrpSpPr/>
          <p:nvPr/>
        </p:nvGrpSpPr>
        <p:grpSpPr>
          <a:xfrm>
            <a:off x="179512" y="4044950"/>
            <a:ext cx="5516563" cy="2813050"/>
            <a:chOff x="1600200" y="4044950"/>
            <a:chExt cx="5516563" cy="2813050"/>
          </a:xfrm>
        </p:grpSpPr>
        <p:grpSp>
          <p:nvGrpSpPr>
            <p:cNvPr id="27651" name="Group 14"/>
            <p:cNvGrpSpPr>
              <a:grpSpLocks/>
            </p:cNvGrpSpPr>
            <p:nvPr/>
          </p:nvGrpSpPr>
          <p:grpSpPr bwMode="auto">
            <a:xfrm>
              <a:off x="1600200" y="4044950"/>
              <a:ext cx="5516563" cy="2813050"/>
              <a:chOff x="720" y="2448"/>
              <a:chExt cx="3475" cy="1772"/>
            </a:xfrm>
          </p:grpSpPr>
          <p:sp>
            <p:nvSpPr>
              <p:cNvPr id="27652" name="Line 4"/>
              <p:cNvSpPr>
                <a:spLocks noChangeShapeType="1"/>
              </p:cNvSpPr>
              <p:nvPr/>
            </p:nvSpPr>
            <p:spPr bwMode="auto">
              <a:xfrm>
                <a:off x="1200" y="2448"/>
                <a:ext cx="0" cy="144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7653" name="Line 5"/>
              <p:cNvSpPr>
                <a:spLocks noChangeShapeType="1"/>
              </p:cNvSpPr>
              <p:nvPr/>
            </p:nvSpPr>
            <p:spPr bwMode="auto">
              <a:xfrm>
                <a:off x="1200" y="3888"/>
                <a:ext cx="273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654" name="Freeform 6"/>
              <p:cNvSpPr>
                <a:spLocks/>
              </p:cNvSpPr>
              <p:nvPr/>
            </p:nvSpPr>
            <p:spPr bwMode="auto">
              <a:xfrm>
                <a:off x="1680" y="2584"/>
                <a:ext cx="1872" cy="968"/>
              </a:xfrm>
              <a:custGeom>
                <a:avLst/>
                <a:gdLst>
                  <a:gd name="T0" fmla="*/ 0 w 1872"/>
                  <a:gd name="T1" fmla="*/ 968 h 968"/>
                  <a:gd name="T2" fmla="*/ 672 w 1872"/>
                  <a:gd name="T3" fmla="*/ 8 h 968"/>
                  <a:gd name="T4" fmla="*/ 1872 w 1872"/>
                  <a:gd name="T5" fmla="*/ 920 h 968"/>
                  <a:gd name="T6" fmla="*/ 0 60000 65536"/>
                  <a:gd name="T7" fmla="*/ 0 60000 65536"/>
                  <a:gd name="T8" fmla="*/ 0 60000 65536"/>
                  <a:gd name="T9" fmla="*/ 0 w 1872"/>
                  <a:gd name="T10" fmla="*/ 0 h 968"/>
                  <a:gd name="T11" fmla="*/ 1872 w 1872"/>
                  <a:gd name="T12" fmla="*/ 968 h 968"/>
                </a:gdLst>
                <a:ahLst/>
                <a:cxnLst>
                  <a:cxn ang="T6">
                    <a:pos x="T0" y="T1"/>
                  </a:cxn>
                  <a:cxn ang="T7">
                    <a:pos x="T2" y="T3"/>
                  </a:cxn>
                  <a:cxn ang="T8">
                    <a:pos x="T4" y="T5"/>
                  </a:cxn>
                </a:cxnLst>
                <a:rect l="T9" t="T10" r="T11" b="T12"/>
                <a:pathLst>
                  <a:path w="1872" h="968">
                    <a:moveTo>
                      <a:pt x="0" y="968"/>
                    </a:moveTo>
                    <a:cubicBezTo>
                      <a:pt x="180" y="492"/>
                      <a:pt x="360" y="16"/>
                      <a:pt x="672" y="8"/>
                    </a:cubicBezTo>
                    <a:cubicBezTo>
                      <a:pt x="984" y="0"/>
                      <a:pt x="1672" y="768"/>
                      <a:pt x="1872" y="92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655" name="Text Box 8"/>
              <p:cNvSpPr txBox="1">
                <a:spLocks noChangeArrowheads="1"/>
              </p:cNvSpPr>
              <p:nvPr/>
            </p:nvSpPr>
            <p:spPr bwMode="auto">
              <a:xfrm>
                <a:off x="720" y="2496"/>
                <a:ext cx="25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t>Q</a:t>
                </a:r>
              </a:p>
            </p:txBody>
          </p:sp>
          <p:sp>
            <p:nvSpPr>
              <p:cNvPr id="27656" name="Text Box 10"/>
              <p:cNvSpPr txBox="1">
                <a:spLocks noChangeArrowheads="1"/>
              </p:cNvSpPr>
              <p:nvPr/>
            </p:nvSpPr>
            <p:spPr bwMode="auto">
              <a:xfrm>
                <a:off x="3984" y="3932"/>
                <a:ext cx="21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latin typeface="Symbol" charset="0"/>
                  </a:rPr>
                  <a:t>d</a:t>
                </a:r>
              </a:p>
            </p:txBody>
          </p:sp>
          <p:sp>
            <p:nvSpPr>
              <p:cNvPr id="27657" name="Text Box 12"/>
              <p:cNvSpPr txBox="1">
                <a:spLocks noChangeArrowheads="1"/>
              </p:cNvSpPr>
              <p:nvPr/>
            </p:nvSpPr>
            <p:spPr bwMode="auto">
              <a:xfrm>
                <a:off x="2304" y="3888"/>
                <a:ext cx="27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latin typeface="Symbol" charset="0"/>
                  </a:rPr>
                  <a:t>d</a:t>
                </a:r>
                <a:r>
                  <a:rPr lang="it-IT" sz="2400" baseline="-25000"/>
                  <a:t>p</a:t>
                </a:r>
              </a:p>
            </p:txBody>
          </p:sp>
          <p:sp>
            <p:nvSpPr>
              <p:cNvPr id="27658" name="Line 13"/>
              <p:cNvSpPr>
                <a:spLocks noChangeShapeType="1"/>
              </p:cNvSpPr>
              <p:nvPr/>
            </p:nvSpPr>
            <p:spPr bwMode="auto">
              <a:xfrm>
                <a:off x="2352" y="2592"/>
                <a:ext cx="0" cy="1296"/>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Ovale 1"/>
            <p:cNvSpPr/>
            <p:nvPr/>
          </p:nvSpPr>
          <p:spPr bwMode="auto">
            <a:xfrm>
              <a:off x="3563888" y="4869160"/>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3" name="Ovale 12"/>
            <p:cNvSpPr/>
            <p:nvPr/>
          </p:nvSpPr>
          <p:spPr bwMode="auto">
            <a:xfrm>
              <a:off x="3347864" y="5085184"/>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4" name="Ovale 13"/>
            <p:cNvSpPr/>
            <p:nvPr/>
          </p:nvSpPr>
          <p:spPr bwMode="auto">
            <a:xfrm>
              <a:off x="3275856" y="537321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5" name="Ovale 14"/>
            <p:cNvSpPr/>
            <p:nvPr/>
          </p:nvSpPr>
          <p:spPr bwMode="auto">
            <a:xfrm>
              <a:off x="3059832" y="573325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6" name="Ovale 15"/>
            <p:cNvSpPr/>
            <p:nvPr/>
          </p:nvSpPr>
          <p:spPr bwMode="auto">
            <a:xfrm>
              <a:off x="3635896" y="4509120"/>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7" name="Ovale 16"/>
            <p:cNvSpPr/>
            <p:nvPr/>
          </p:nvSpPr>
          <p:spPr bwMode="auto">
            <a:xfrm>
              <a:off x="3923928" y="429309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8" name="Ovale 17"/>
            <p:cNvSpPr/>
            <p:nvPr/>
          </p:nvSpPr>
          <p:spPr bwMode="auto">
            <a:xfrm>
              <a:off x="4283968" y="429309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9" name="Ovale 18"/>
            <p:cNvSpPr/>
            <p:nvPr/>
          </p:nvSpPr>
          <p:spPr bwMode="auto">
            <a:xfrm>
              <a:off x="4716016" y="444549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0" name="Ovale 19"/>
            <p:cNvSpPr/>
            <p:nvPr/>
          </p:nvSpPr>
          <p:spPr bwMode="auto">
            <a:xfrm>
              <a:off x="4932040" y="465313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1" name="Ovale 20"/>
            <p:cNvSpPr/>
            <p:nvPr/>
          </p:nvSpPr>
          <p:spPr bwMode="auto">
            <a:xfrm>
              <a:off x="5084440" y="480553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2" name="Ovale 21"/>
            <p:cNvSpPr/>
            <p:nvPr/>
          </p:nvSpPr>
          <p:spPr bwMode="auto">
            <a:xfrm>
              <a:off x="5236840" y="501317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3" name="Ovale 22"/>
            <p:cNvSpPr/>
            <p:nvPr/>
          </p:nvSpPr>
          <p:spPr bwMode="auto">
            <a:xfrm>
              <a:off x="5508104" y="516557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4" name="Ovale 23"/>
            <p:cNvSpPr/>
            <p:nvPr/>
          </p:nvSpPr>
          <p:spPr bwMode="auto">
            <a:xfrm>
              <a:off x="5724128" y="5317976"/>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5" name="Ovale 24"/>
            <p:cNvSpPr/>
            <p:nvPr/>
          </p:nvSpPr>
          <p:spPr bwMode="auto">
            <a:xfrm>
              <a:off x="6012160" y="5661248"/>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26" name="Ovale 25"/>
            <p:cNvSpPr/>
            <p:nvPr/>
          </p:nvSpPr>
          <p:spPr bwMode="auto">
            <a:xfrm>
              <a:off x="6164560" y="5813648"/>
              <a:ext cx="72008" cy="7200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grpSp>
      <p:sp>
        <p:nvSpPr>
          <p:cNvPr id="4" name="CasellaDiTesto 3"/>
          <p:cNvSpPr txBox="1"/>
          <p:nvPr/>
        </p:nvSpPr>
        <p:spPr>
          <a:xfrm>
            <a:off x="5724128" y="3933056"/>
            <a:ext cx="3275856" cy="2123658"/>
          </a:xfrm>
          <a:prstGeom prst="rect">
            <a:avLst/>
          </a:prstGeom>
          <a:noFill/>
          <a:ln>
            <a:solidFill>
              <a:schemeClr val="accent1"/>
            </a:solidFill>
          </a:ln>
        </p:spPr>
        <p:txBody>
          <a:bodyPr wrap="square" rtlCol="0">
            <a:spAutoFit/>
          </a:bodyPr>
          <a:lstStyle/>
          <a:p>
            <a:r>
              <a:rPr lang="en-US" dirty="0"/>
              <a:t>The solubility parameter of the polymer is taken equal to that of the solvent that produces the maximum swelling (highest quantity absorbed)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28674" name="Picture 3" descr="fig17-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1279525"/>
            <a:ext cx="6858000" cy="557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228600"/>
            <a:ext cx="7772400" cy="457200"/>
          </a:xfrm>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29698" name="Picture 3" descr="fig17-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762000"/>
            <a:ext cx="5737225"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 Box 4"/>
          <p:cNvSpPr txBox="1">
            <a:spLocks noChangeArrowheads="1"/>
          </p:cNvSpPr>
          <p:nvPr/>
        </p:nvSpPr>
        <p:spPr bwMode="auto">
          <a:xfrm>
            <a:off x="685800" y="5105400"/>
            <a:ext cx="1082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Nylon 6</a:t>
            </a:r>
          </a:p>
        </p:txBody>
      </p:sp>
      <p:sp>
        <p:nvSpPr>
          <p:cNvPr id="29700" name="Line 6"/>
          <p:cNvSpPr>
            <a:spLocks noChangeShapeType="1"/>
          </p:cNvSpPr>
          <p:nvPr/>
        </p:nvSpPr>
        <p:spPr bwMode="auto">
          <a:xfrm flipH="1" flipV="1">
            <a:off x="1752600" y="54864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76200"/>
            <a:ext cx="7772400" cy="533400"/>
          </a:xfrm>
        </p:spPr>
        <p:txBody>
          <a:bodyPr/>
          <a:lstStyle/>
          <a:p>
            <a:pPr eaLnBrk="1" hangingPunct="1"/>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pic>
        <p:nvPicPr>
          <p:cNvPr id="31746" name="Picture 3" descr="fig16-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052736"/>
            <a:ext cx="6705600" cy="578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4"/>
          <p:cNvSpPr txBox="1">
            <a:spLocks noChangeArrowheads="1"/>
          </p:cNvSpPr>
          <p:nvPr/>
        </p:nvSpPr>
        <p:spPr bwMode="auto">
          <a:xfrm>
            <a:off x="107504" y="620688"/>
            <a:ext cx="9036496" cy="10156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000" dirty="0" err="1"/>
              <a:t>Solubility</a:t>
            </a:r>
            <a:r>
              <a:rPr lang="it-IT" sz="2000" dirty="0"/>
              <a:t> </a:t>
            </a:r>
            <a:r>
              <a:rPr lang="it-IT" sz="2000" dirty="0" err="1"/>
              <a:t>parameter</a:t>
            </a:r>
            <a:r>
              <a:rPr lang="it-IT" sz="2000" dirty="0"/>
              <a:t> </a:t>
            </a:r>
            <a:r>
              <a:rPr lang="it-IT" sz="2000" dirty="0" err="1"/>
              <a:t>is</a:t>
            </a:r>
            <a:r>
              <a:rPr lang="it-IT" sz="2000" dirty="0"/>
              <a:t> the </a:t>
            </a:r>
            <a:r>
              <a:rPr lang="it-IT" sz="2000" dirty="0" err="1"/>
              <a:t>result</a:t>
            </a:r>
            <a:r>
              <a:rPr lang="it-IT" sz="2000" dirty="0"/>
              <a:t> of the </a:t>
            </a:r>
            <a:r>
              <a:rPr lang="it-IT" sz="2000" dirty="0" err="1"/>
              <a:t>contribution</a:t>
            </a:r>
            <a:r>
              <a:rPr lang="it-IT" sz="2000" dirty="0"/>
              <a:t> of </a:t>
            </a:r>
            <a:r>
              <a:rPr lang="it-IT" sz="2000" dirty="0" err="1"/>
              <a:t>different</a:t>
            </a:r>
            <a:r>
              <a:rPr lang="it-IT" sz="2000" dirty="0"/>
              <a:t> </a:t>
            </a:r>
            <a:r>
              <a:rPr lang="it-IT" sz="2000" dirty="0" err="1"/>
              <a:t>type</a:t>
            </a:r>
            <a:r>
              <a:rPr lang="it-IT" sz="2000" dirty="0"/>
              <a:t> of </a:t>
            </a:r>
            <a:r>
              <a:rPr lang="it-IT" sz="2000" dirty="0" err="1"/>
              <a:t>secondary</a:t>
            </a:r>
            <a:r>
              <a:rPr lang="it-IT" sz="2000" dirty="0"/>
              <a:t> non-</a:t>
            </a:r>
            <a:r>
              <a:rPr lang="it-IT" sz="2000" dirty="0" err="1"/>
              <a:t>covalent</a:t>
            </a:r>
            <a:r>
              <a:rPr lang="it-IT" sz="2000" dirty="0"/>
              <a:t> bonds:</a:t>
            </a:r>
          </a:p>
          <a:p>
            <a:pPr eaLnBrk="1" hangingPunct="1"/>
            <a:r>
              <a:rPr lang="it-IT" sz="2000" dirty="0">
                <a:latin typeface="Symbol" charset="0"/>
              </a:rPr>
              <a:t>d</a:t>
            </a:r>
            <a:r>
              <a:rPr lang="it-IT" sz="2000" baseline="30000" dirty="0"/>
              <a:t>2</a:t>
            </a:r>
            <a:r>
              <a:rPr lang="it-IT" sz="2000" dirty="0"/>
              <a:t>=</a:t>
            </a:r>
            <a:r>
              <a:rPr lang="it-IT" sz="2000" dirty="0">
                <a:latin typeface="Symbol" charset="0"/>
              </a:rPr>
              <a:t>d</a:t>
            </a:r>
            <a:r>
              <a:rPr lang="it-IT" sz="2000" baseline="-25000" dirty="0"/>
              <a:t>1</a:t>
            </a:r>
            <a:r>
              <a:rPr lang="it-IT" sz="2000" baseline="30000" dirty="0"/>
              <a:t>2</a:t>
            </a:r>
            <a:r>
              <a:rPr lang="it-IT" sz="2000" dirty="0"/>
              <a:t>+</a:t>
            </a:r>
            <a:r>
              <a:rPr lang="it-IT" sz="2000" dirty="0">
                <a:latin typeface="Symbol" charset="0"/>
              </a:rPr>
              <a:t>d</a:t>
            </a:r>
            <a:r>
              <a:rPr lang="it-IT" sz="2000" baseline="-25000" dirty="0"/>
              <a:t>2</a:t>
            </a:r>
            <a:r>
              <a:rPr lang="it-IT" sz="2000" baseline="30000" dirty="0"/>
              <a:t>2</a:t>
            </a:r>
            <a:r>
              <a:rPr lang="it-IT" sz="2000" dirty="0"/>
              <a:t>+</a:t>
            </a:r>
            <a:r>
              <a:rPr lang="it-IT" sz="2000" dirty="0">
                <a:latin typeface="Symbol" charset="0"/>
              </a:rPr>
              <a:t>d</a:t>
            </a:r>
            <a:r>
              <a:rPr lang="it-IT" sz="2000" baseline="-25000" dirty="0"/>
              <a:t>3</a:t>
            </a:r>
            <a:r>
              <a:rPr lang="it-IT" sz="2000" baseline="30000" dirty="0"/>
              <a:t>2</a:t>
            </a:r>
            <a:r>
              <a:rPr lang="it-IT" sz="2000" dirty="0"/>
              <a:t>=</a:t>
            </a:r>
            <a:r>
              <a:rPr lang="it-IT" sz="2000" dirty="0" err="1"/>
              <a:t>polarity</a:t>
            </a:r>
            <a:r>
              <a:rPr lang="it-IT" sz="2000" dirty="0"/>
              <a:t>+ H </a:t>
            </a:r>
            <a:r>
              <a:rPr lang="it-IT" sz="2000" dirty="0" err="1"/>
              <a:t>bonding</a:t>
            </a:r>
            <a:r>
              <a:rPr lang="it-IT" sz="2000" dirty="0"/>
              <a:t> + Van </a:t>
            </a:r>
            <a:r>
              <a:rPr lang="it-IT" sz="2000" dirty="0" err="1"/>
              <a:t>der</a:t>
            </a:r>
            <a:r>
              <a:rPr lang="it-IT" sz="2000" dirty="0"/>
              <a:t> </a:t>
            </a:r>
            <a:r>
              <a:rPr lang="it-IT" sz="2000" dirty="0" err="1"/>
              <a:t>Waals</a:t>
            </a:r>
            <a:r>
              <a:rPr lang="it-IT" sz="2000" dirty="0"/>
              <a:t> or dispersive bond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it-IT" dirty="0" err="1">
                <a:latin typeface="Times New Roman" charset="0"/>
              </a:rPr>
              <a:t>Calculation</a:t>
            </a:r>
            <a:r>
              <a:rPr lang="it-IT" dirty="0">
                <a:latin typeface="Times New Roman" charset="0"/>
              </a:rPr>
              <a:t> of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32770" name="Rectangle 3"/>
          <p:cNvSpPr>
            <a:spLocks noGrp="1" noChangeArrowheads="1"/>
          </p:cNvSpPr>
          <p:nvPr>
            <p:ph type="body" idx="1"/>
          </p:nvPr>
        </p:nvSpPr>
        <p:spPr>
          <a:xfrm>
            <a:off x="685800" y="1295400"/>
            <a:ext cx="7772400" cy="3213720"/>
          </a:xfrm>
        </p:spPr>
        <p:txBody>
          <a:bodyPr/>
          <a:lstStyle/>
          <a:p>
            <a:pPr eaLnBrk="1" hangingPunct="1"/>
            <a:r>
              <a:rPr lang="it-IT" dirty="0" err="1">
                <a:latin typeface="Times New Roman" charset="0"/>
              </a:rPr>
              <a:t>When</a:t>
            </a:r>
            <a:r>
              <a:rPr lang="it-IT" dirty="0">
                <a:latin typeface="Times New Roman" charset="0"/>
              </a:rPr>
              <a:t> </a:t>
            </a:r>
            <a:r>
              <a:rPr lang="it-IT" dirty="0" err="1">
                <a:latin typeface="Times New Roman" charset="0"/>
              </a:rPr>
              <a:t>dealing</a:t>
            </a:r>
            <a:r>
              <a:rPr lang="it-IT" dirty="0">
                <a:latin typeface="Times New Roman" charset="0"/>
              </a:rPr>
              <a:t> with </a:t>
            </a:r>
            <a:r>
              <a:rPr lang="it-IT" dirty="0" err="1">
                <a:latin typeface="Times New Roman" charset="0"/>
              </a:rPr>
              <a:t>polymers</a:t>
            </a:r>
            <a:r>
              <a:rPr lang="it-IT" dirty="0">
                <a:latin typeface="Times New Roman" charset="0"/>
              </a:rPr>
              <a:t> of </a:t>
            </a:r>
            <a:r>
              <a:rPr lang="it-IT" dirty="0" err="1">
                <a:latin typeface="Times New Roman" charset="0"/>
              </a:rPr>
              <a:t>known</a:t>
            </a:r>
            <a:r>
              <a:rPr lang="it-IT" dirty="0">
                <a:latin typeface="Times New Roman" charset="0"/>
              </a:rPr>
              <a:t> </a:t>
            </a:r>
            <a:r>
              <a:rPr lang="it-IT" dirty="0" err="1">
                <a:latin typeface="Times New Roman" charset="0"/>
              </a:rPr>
              <a:t>molecular</a:t>
            </a:r>
            <a:r>
              <a:rPr lang="it-IT" dirty="0">
                <a:latin typeface="Times New Roman" charset="0"/>
              </a:rPr>
              <a:t> </a:t>
            </a:r>
            <a:r>
              <a:rPr lang="it-IT" dirty="0" err="1">
                <a:latin typeface="Times New Roman" charset="0"/>
              </a:rPr>
              <a:t>configuration</a:t>
            </a:r>
            <a:r>
              <a:rPr lang="it-IT" dirty="0">
                <a:latin typeface="Times New Roman" charset="0"/>
              </a:rPr>
              <a:t> </a:t>
            </a:r>
            <a:r>
              <a:rPr lang="it-IT" dirty="0">
                <a:latin typeface="Symbol" charset="0"/>
              </a:rPr>
              <a:t>d</a:t>
            </a:r>
            <a:r>
              <a:rPr lang="it-IT" dirty="0">
                <a:latin typeface="Times New Roman" charset="0"/>
              </a:rPr>
              <a:t> can be </a:t>
            </a:r>
            <a:r>
              <a:rPr lang="it-IT" dirty="0" err="1">
                <a:latin typeface="Times New Roman" charset="0"/>
              </a:rPr>
              <a:t>obtained</a:t>
            </a:r>
            <a:r>
              <a:rPr lang="it-IT" dirty="0">
                <a:latin typeface="Times New Roman" charset="0"/>
              </a:rPr>
              <a:t> from:</a:t>
            </a:r>
          </a:p>
          <a:p>
            <a:pPr eaLnBrk="1" hangingPunct="1"/>
            <a:endParaRPr lang="it-IT" dirty="0">
              <a:latin typeface="Times New Roman" charset="0"/>
            </a:endParaRPr>
          </a:p>
          <a:p>
            <a:pPr eaLnBrk="1" hangingPunct="1"/>
            <a:endParaRPr lang="it-IT" dirty="0">
              <a:latin typeface="Times New Roman" charset="0"/>
            </a:endParaRPr>
          </a:p>
          <a:p>
            <a:pPr eaLnBrk="1" hangingPunct="1">
              <a:buFontTx/>
              <a:buNone/>
            </a:pPr>
            <a:r>
              <a:rPr lang="it-IT" dirty="0">
                <a:latin typeface="Times New Roman" charset="0"/>
              </a:rPr>
              <a:t>	G= Molar </a:t>
            </a:r>
            <a:r>
              <a:rPr lang="it-IT" dirty="0" err="1">
                <a:latin typeface="Times New Roman" charset="0"/>
              </a:rPr>
              <a:t>attraction</a:t>
            </a:r>
            <a:r>
              <a:rPr lang="it-IT" dirty="0">
                <a:latin typeface="Times New Roman" charset="0"/>
              </a:rPr>
              <a:t> </a:t>
            </a:r>
            <a:r>
              <a:rPr lang="it-IT" dirty="0" err="1">
                <a:latin typeface="Times New Roman" charset="0"/>
              </a:rPr>
              <a:t>constant</a:t>
            </a:r>
            <a:endParaRPr lang="it-IT" dirty="0">
              <a:latin typeface="Times New Roman" charset="0"/>
            </a:endParaRPr>
          </a:p>
          <a:p>
            <a:pPr eaLnBrk="1" hangingPunct="1">
              <a:buFontTx/>
              <a:buNone/>
            </a:pPr>
            <a:r>
              <a:rPr lang="it-IT" dirty="0">
                <a:latin typeface="Times New Roman" charset="0"/>
              </a:rPr>
              <a:t>	</a:t>
            </a:r>
            <a:r>
              <a:rPr lang="it-IT" dirty="0" err="1">
                <a:latin typeface="Symbol" charset="0"/>
              </a:rPr>
              <a:t>r</a:t>
            </a:r>
            <a:r>
              <a:rPr lang="it-IT" dirty="0">
                <a:latin typeface="Times New Roman" charset="0"/>
              </a:rPr>
              <a:t>=</a:t>
            </a:r>
            <a:r>
              <a:rPr lang="it-IT" dirty="0" err="1">
                <a:latin typeface="Times New Roman" charset="0"/>
              </a:rPr>
              <a:t>density</a:t>
            </a:r>
            <a:endParaRPr lang="it-IT" dirty="0">
              <a:latin typeface="Times New Roman" charset="0"/>
            </a:endParaRPr>
          </a:p>
          <a:p>
            <a:pPr eaLnBrk="1" hangingPunct="1">
              <a:buFontTx/>
              <a:buNone/>
            </a:pPr>
            <a:r>
              <a:rPr lang="it-IT" dirty="0">
                <a:latin typeface="Times New Roman" charset="0"/>
              </a:rPr>
              <a:t>	M=</a:t>
            </a:r>
            <a:r>
              <a:rPr lang="it-IT" dirty="0" err="1">
                <a:latin typeface="Times New Roman" charset="0"/>
              </a:rPr>
              <a:t>molecular</a:t>
            </a:r>
            <a:r>
              <a:rPr lang="it-IT" dirty="0">
                <a:latin typeface="Times New Roman" charset="0"/>
              </a:rPr>
              <a:t> </a:t>
            </a:r>
            <a:r>
              <a:rPr lang="it-IT" dirty="0" err="1">
                <a:latin typeface="Times New Roman" charset="0"/>
              </a:rPr>
              <a:t>weight</a:t>
            </a:r>
            <a:r>
              <a:rPr lang="it-IT" dirty="0">
                <a:latin typeface="Times New Roman" charset="0"/>
              </a:rPr>
              <a:t> of </a:t>
            </a:r>
            <a:r>
              <a:rPr lang="it-IT" dirty="0" err="1">
                <a:latin typeface="Times New Roman" charset="0"/>
              </a:rPr>
              <a:t>repeating</a:t>
            </a:r>
            <a:r>
              <a:rPr lang="it-IT" dirty="0">
                <a:latin typeface="Times New Roman" charset="0"/>
              </a:rPr>
              <a:t> </a:t>
            </a:r>
            <a:r>
              <a:rPr lang="it-IT" dirty="0" err="1">
                <a:latin typeface="Times New Roman" charset="0"/>
              </a:rPr>
              <a:t>unit</a:t>
            </a:r>
            <a:endParaRPr lang="it-IT" dirty="0">
              <a:latin typeface="Times New Roman" charset="0"/>
            </a:endParaRPr>
          </a:p>
          <a:p>
            <a:pPr algn="ctr" eaLnBrk="1" hangingPunct="1">
              <a:buFontTx/>
              <a:buNone/>
            </a:pPr>
            <a:endParaRPr lang="it-IT" dirty="0">
              <a:latin typeface="Symbol" charset="0"/>
            </a:endParaRPr>
          </a:p>
        </p:txBody>
      </p:sp>
      <p:graphicFrame>
        <p:nvGraphicFramePr>
          <p:cNvPr id="32771" name="Object 0"/>
          <p:cNvGraphicFramePr>
            <a:graphicFrameLocks noChangeAspect="1"/>
          </p:cNvGraphicFramePr>
          <p:nvPr>
            <p:extLst>
              <p:ext uri="{D42A27DB-BD31-4B8C-83A1-F6EECF244321}">
                <p14:modId xmlns:p14="http://schemas.microsoft.com/office/powerpoint/2010/main" val="1539563072"/>
              </p:ext>
            </p:extLst>
          </p:nvPr>
        </p:nvGraphicFramePr>
        <p:xfrm>
          <a:off x="3779912" y="2204864"/>
          <a:ext cx="1080120" cy="720080"/>
        </p:xfrm>
        <a:graphic>
          <a:graphicData uri="http://schemas.openxmlformats.org/presentationml/2006/ole">
            <mc:AlternateContent xmlns:mc="http://schemas.openxmlformats.org/markup-compatibility/2006">
              <mc:Choice xmlns:v="urn:schemas-microsoft-com:vml" Requires="v">
                <p:oleObj name="Equation" r:id="rId2" imgW="685800" imgH="457200" progId="Equation.3">
                  <p:embed/>
                </p:oleObj>
              </mc:Choice>
              <mc:Fallback>
                <p:oleObj name="Equation" r:id="rId2" imgW="685800" imgH="45720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204864"/>
                        <a:ext cx="1080120"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fig1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72816"/>
            <a:ext cx="9144000" cy="518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Rectangle 2"/>
          <p:cNvSpPr>
            <a:spLocks noGrp="1" noChangeArrowheads="1"/>
          </p:cNvSpPr>
          <p:nvPr>
            <p:ph type="title"/>
          </p:nvPr>
        </p:nvSpPr>
        <p:spPr/>
        <p:txBody>
          <a:bodyPr/>
          <a:lstStyle/>
          <a:p>
            <a:pPr eaLnBrk="1" hangingPunct="1"/>
            <a:r>
              <a:rPr lang="it-IT" dirty="0" err="1">
                <a:latin typeface="Times New Roman" charset="0"/>
              </a:rPr>
              <a:t>Calculation</a:t>
            </a:r>
            <a:r>
              <a:rPr lang="it-IT" dirty="0">
                <a:latin typeface="Times New Roman" charset="0"/>
              </a:rPr>
              <a:t> of </a:t>
            </a:r>
            <a:r>
              <a:rPr lang="it-IT" dirty="0" err="1">
                <a:latin typeface="Times New Roman" charset="0"/>
              </a:rPr>
              <a:t>Solubility</a:t>
            </a:r>
            <a:r>
              <a:rPr lang="it-IT" dirty="0">
                <a:latin typeface="Times New Roman" charset="0"/>
              </a:rPr>
              <a:t> </a:t>
            </a:r>
            <a:r>
              <a:rPr lang="it-IT" dirty="0" err="1">
                <a:latin typeface="Times New Roman" charset="0"/>
              </a:rPr>
              <a:t>parameter</a:t>
            </a:r>
            <a:endParaRPr lang="it-IT" dirty="0">
              <a:latin typeface="Times New Roman" charset="0"/>
            </a:endParaRPr>
          </a:p>
        </p:txBody>
      </p:sp>
      <p:sp>
        <p:nvSpPr>
          <p:cNvPr id="33795" name="Rectangle 3"/>
          <p:cNvSpPr>
            <a:spLocks noGrp="1" noChangeArrowheads="1"/>
          </p:cNvSpPr>
          <p:nvPr>
            <p:ph type="body" idx="1"/>
          </p:nvPr>
        </p:nvSpPr>
        <p:spPr>
          <a:xfrm>
            <a:off x="685800" y="1143000"/>
            <a:ext cx="6781800" cy="1219200"/>
          </a:xfrm>
        </p:spPr>
        <p:txBody>
          <a:bodyPr/>
          <a:lstStyle/>
          <a:p>
            <a:pPr eaLnBrk="1" hangingPunct="1"/>
            <a:r>
              <a:rPr lang="it-IT" dirty="0" err="1">
                <a:latin typeface="Times New Roman" charset="0"/>
              </a:rPr>
              <a:t>Polystyrene</a:t>
            </a:r>
            <a:r>
              <a:rPr lang="it-IT" dirty="0">
                <a:latin typeface="Times New Roman" charset="0"/>
              </a:rPr>
              <a:t> </a:t>
            </a:r>
            <a:r>
              <a:rPr lang="it-IT" dirty="0" err="1">
                <a:latin typeface="Symbol" charset="0"/>
              </a:rPr>
              <a:t>r</a:t>
            </a:r>
            <a:r>
              <a:rPr lang="it-IT" dirty="0">
                <a:latin typeface="Times New Roman" charset="0"/>
              </a:rPr>
              <a:t>=1.05 g/cm</a:t>
            </a:r>
            <a:r>
              <a:rPr lang="it-IT" baseline="30000" dirty="0">
                <a:latin typeface="Times New Roman" charset="0"/>
              </a:rPr>
              <a:t>3</a:t>
            </a:r>
            <a:r>
              <a:rPr lang="it-IT" dirty="0">
                <a:latin typeface="Times New Roman" charset="0"/>
              </a:rPr>
              <a:t> 	M=104 g/mole</a:t>
            </a:r>
          </a:p>
          <a:p>
            <a:pPr eaLnBrk="1" hangingPunct="1">
              <a:buFontTx/>
              <a:buNone/>
            </a:pPr>
            <a:r>
              <a:rPr lang="it-IT" dirty="0">
                <a:latin typeface="Symbol" charset="0"/>
              </a:rPr>
              <a:t>d</a:t>
            </a:r>
            <a:r>
              <a:rPr lang="it-IT" dirty="0">
                <a:latin typeface="Times New Roman" charset="0"/>
              </a:rPr>
              <a:t>=1.05 (133+28+735)/104=9.05 (</a:t>
            </a:r>
            <a:r>
              <a:rPr lang="it-IT" dirty="0" err="1">
                <a:latin typeface="Times New Roman" charset="0"/>
              </a:rPr>
              <a:t>cal</a:t>
            </a:r>
            <a:r>
              <a:rPr lang="it-IT" dirty="0">
                <a:latin typeface="Times New Roman" charset="0"/>
              </a:rPr>
              <a:t>/cm</a:t>
            </a:r>
            <a:r>
              <a:rPr lang="it-IT" baseline="30000" dirty="0">
                <a:latin typeface="Times New Roman" charset="0"/>
              </a:rPr>
              <a:t>3</a:t>
            </a:r>
            <a:r>
              <a:rPr lang="it-IT" dirty="0">
                <a:latin typeface="Times New Roman" charset="0"/>
              </a:rPr>
              <a:t>)</a:t>
            </a:r>
            <a:r>
              <a:rPr lang="it-IT" baseline="30000" dirty="0">
                <a:latin typeface="Times New Roman" charset="0"/>
              </a:rPr>
              <a:t>0.5</a:t>
            </a:r>
          </a:p>
        </p:txBody>
      </p:sp>
      <p:graphicFrame>
        <p:nvGraphicFramePr>
          <p:cNvPr id="33796" name="Object 4"/>
          <p:cNvGraphicFramePr>
            <a:graphicFrameLocks noChangeAspect="1"/>
          </p:cNvGraphicFramePr>
          <p:nvPr/>
        </p:nvGraphicFramePr>
        <p:xfrm>
          <a:off x="7423150" y="1077913"/>
          <a:ext cx="1689100" cy="1128712"/>
        </p:xfrm>
        <a:graphic>
          <a:graphicData uri="http://schemas.openxmlformats.org/presentationml/2006/ole">
            <mc:AlternateContent xmlns:mc="http://schemas.openxmlformats.org/markup-compatibility/2006">
              <mc:Choice xmlns:v="urn:schemas-microsoft-com:vml" Requires="v">
                <p:oleObj name="Equation" r:id="rId3" imgW="685800" imgH="457200" progId="Equation.3">
                  <p:embed/>
                </p:oleObj>
              </mc:Choice>
              <mc:Fallback>
                <p:oleObj name="Equation" r:id="rId3" imgW="685800" imgH="457200" progId="Equation.3">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1077913"/>
                        <a:ext cx="1689100" cy="11287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33797" name="Rectangle 8"/>
          <p:cNvSpPr>
            <a:spLocks noChangeArrowheads="1"/>
          </p:cNvSpPr>
          <p:nvPr/>
        </p:nvSpPr>
        <p:spPr bwMode="auto">
          <a:xfrm>
            <a:off x="228600" y="3429000"/>
            <a:ext cx="2514600" cy="3048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798" name="Rectangle 9"/>
          <p:cNvSpPr>
            <a:spLocks noChangeArrowheads="1"/>
          </p:cNvSpPr>
          <p:nvPr/>
        </p:nvSpPr>
        <p:spPr bwMode="auto">
          <a:xfrm>
            <a:off x="228600" y="3733800"/>
            <a:ext cx="2514600" cy="2286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799" name="Rectangle 10"/>
          <p:cNvSpPr>
            <a:spLocks noChangeArrowheads="1"/>
          </p:cNvSpPr>
          <p:nvPr/>
        </p:nvSpPr>
        <p:spPr bwMode="auto">
          <a:xfrm>
            <a:off x="228600" y="5715000"/>
            <a:ext cx="2514600" cy="2286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800" name="CasellaDiTesto 9"/>
          <p:cNvSpPr txBox="1">
            <a:spLocks noChangeArrowheads="1"/>
          </p:cNvSpPr>
          <p:nvPr/>
        </p:nvSpPr>
        <p:spPr bwMode="auto">
          <a:xfrm>
            <a:off x="5000625" y="6286500"/>
            <a:ext cx="39290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a:t>[G]= cal</a:t>
            </a:r>
            <a:r>
              <a:rPr lang="it-IT" sz="2400" baseline="30000"/>
              <a:t>0.5</a:t>
            </a:r>
            <a:r>
              <a:rPr lang="it-IT" sz="2400"/>
              <a:t> (cm</a:t>
            </a:r>
            <a:r>
              <a:rPr lang="it-IT" sz="2400" baseline="30000"/>
              <a:t>3</a:t>
            </a:r>
            <a:r>
              <a:rPr lang="it-IT" sz="2400"/>
              <a:t>)</a:t>
            </a:r>
            <a:r>
              <a:rPr lang="it-IT" sz="2400" baseline="30000"/>
              <a:t> 0.5</a:t>
            </a:r>
            <a:r>
              <a:rPr lang="it-IT" sz="2400"/>
              <a:t> /mole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it-IT">
                <a:latin typeface="Times New Roman" charset="0"/>
              </a:rPr>
              <a:t>Controlled Release of drugs</a:t>
            </a:r>
          </a:p>
        </p:txBody>
      </p:sp>
      <p:sp>
        <p:nvSpPr>
          <p:cNvPr id="15362" name="Rectangle 3"/>
          <p:cNvSpPr>
            <a:spLocks noGrp="1" noChangeArrowheads="1"/>
          </p:cNvSpPr>
          <p:nvPr>
            <p:ph type="body" idx="1"/>
          </p:nvPr>
        </p:nvSpPr>
        <p:spPr/>
        <p:txBody>
          <a:bodyPr/>
          <a:lstStyle/>
          <a:p>
            <a:pPr eaLnBrk="1" hangingPunct="1"/>
            <a:endParaRPr lang="en-US">
              <a:latin typeface="Times New Roman" charset="0"/>
            </a:endParaRPr>
          </a:p>
        </p:txBody>
      </p:sp>
      <p:pic>
        <p:nvPicPr>
          <p:cNvPr id="15363" name="Picture 4" descr="farmaco_temp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095375"/>
            <a:ext cx="9540875" cy="572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CasellaDiTesto 1"/>
          <p:cNvSpPr txBox="1">
            <a:spLocks noChangeArrowheads="1"/>
          </p:cNvSpPr>
          <p:nvPr/>
        </p:nvSpPr>
        <p:spPr bwMode="auto">
          <a:xfrm>
            <a:off x="-180975" y="2708275"/>
            <a:ext cx="1008063" cy="5857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sz="1600"/>
              <a:t>Limit of toxicity</a:t>
            </a:r>
          </a:p>
        </p:txBody>
      </p:sp>
      <p:sp>
        <p:nvSpPr>
          <p:cNvPr id="15365" name="CasellaDiTesto 2"/>
          <p:cNvSpPr txBox="1">
            <a:spLocks noChangeArrowheads="1"/>
          </p:cNvSpPr>
          <p:nvPr/>
        </p:nvSpPr>
        <p:spPr bwMode="auto">
          <a:xfrm>
            <a:off x="611188" y="5661025"/>
            <a:ext cx="8353425" cy="3698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sz="1800"/>
              <a:t>Conventional drug supply			Single dose in controlled release</a:t>
            </a:r>
          </a:p>
        </p:txBody>
      </p:sp>
      <p:sp>
        <p:nvSpPr>
          <p:cNvPr id="15366" name="CasellaDiTesto 6"/>
          <p:cNvSpPr txBox="1">
            <a:spLocks noChangeArrowheads="1"/>
          </p:cNvSpPr>
          <p:nvPr/>
        </p:nvSpPr>
        <p:spPr bwMode="auto">
          <a:xfrm>
            <a:off x="1763713" y="5013325"/>
            <a:ext cx="1008062" cy="338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en-US" sz="1600"/>
              <a:t>Time</a:t>
            </a:r>
          </a:p>
        </p:txBody>
      </p:sp>
      <p:sp>
        <p:nvSpPr>
          <p:cNvPr id="15367" name="CasellaDiTesto 7"/>
          <p:cNvSpPr txBox="1">
            <a:spLocks noChangeArrowheads="1"/>
          </p:cNvSpPr>
          <p:nvPr/>
        </p:nvSpPr>
        <p:spPr bwMode="auto">
          <a:xfrm>
            <a:off x="6011863" y="5106988"/>
            <a:ext cx="1008062" cy="338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en-US" sz="1600"/>
              <a:t>Time</a:t>
            </a:r>
          </a:p>
        </p:txBody>
      </p:sp>
      <p:sp>
        <p:nvSpPr>
          <p:cNvPr id="15368" name="CasellaDiTesto 8"/>
          <p:cNvSpPr txBox="1">
            <a:spLocks noChangeArrowheads="1"/>
          </p:cNvSpPr>
          <p:nvPr/>
        </p:nvSpPr>
        <p:spPr bwMode="auto">
          <a:xfrm>
            <a:off x="0" y="4076700"/>
            <a:ext cx="1008063" cy="5857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sz="1600"/>
              <a:t>Limit of efficacy</a:t>
            </a:r>
          </a:p>
        </p:txBody>
      </p:sp>
      <p:cxnSp>
        <p:nvCxnSpPr>
          <p:cNvPr id="15369" name="Connettore 2 4"/>
          <p:cNvCxnSpPr>
            <a:cxnSpLocks noChangeShapeType="1"/>
          </p:cNvCxnSpPr>
          <p:nvPr/>
        </p:nvCxnSpPr>
        <p:spPr bwMode="auto">
          <a:xfrm>
            <a:off x="107950" y="4005263"/>
            <a:ext cx="6477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5370" name="CasellaDiTesto 5"/>
          <p:cNvSpPr txBox="1">
            <a:spLocks noChangeArrowheads="1"/>
          </p:cNvSpPr>
          <p:nvPr/>
        </p:nvSpPr>
        <p:spPr bwMode="auto">
          <a:xfrm>
            <a:off x="2555875" y="1268413"/>
            <a:ext cx="5111750" cy="431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a:t>drug concentration in the blood of a patient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it-IT" dirty="0" err="1">
                <a:latin typeface="Times New Roman" charset="0"/>
              </a:rPr>
              <a:t>Polarity</a:t>
            </a:r>
            <a:r>
              <a:rPr lang="it-IT" dirty="0">
                <a:latin typeface="Times New Roman" charset="0"/>
              </a:rPr>
              <a:t> of </a:t>
            </a:r>
            <a:r>
              <a:rPr lang="it-IT" dirty="0" err="1">
                <a:latin typeface="Times New Roman" charset="0"/>
              </a:rPr>
              <a:t>polymers</a:t>
            </a:r>
            <a:endParaRPr lang="it-IT" dirty="0">
              <a:latin typeface="Times New Roman" charset="0"/>
            </a:endParaRPr>
          </a:p>
        </p:txBody>
      </p:sp>
      <p:sp>
        <p:nvSpPr>
          <p:cNvPr id="30722" name="Line 3"/>
          <p:cNvSpPr>
            <a:spLocks noChangeShapeType="1"/>
          </p:cNvSpPr>
          <p:nvPr/>
        </p:nvSpPr>
        <p:spPr bwMode="auto">
          <a:xfrm>
            <a:off x="914400" y="1524000"/>
            <a:ext cx="0" cy="472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3" name="Line 4"/>
          <p:cNvSpPr>
            <a:spLocks noChangeShapeType="1"/>
          </p:cNvSpPr>
          <p:nvPr/>
        </p:nvSpPr>
        <p:spPr bwMode="auto">
          <a:xfrm>
            <a:off x="914400" y="6248400"/>
            <a:ext cx="7086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4" name="Text Box 5"/>
          <p:cNvSpPr txBox="1">
            <a:spLocks noChangeArrowheads="1"/>
          </p:cNvSpPr>
          <p:nvPr/>
        </p:nvSpPr>
        <p:spPr bwMode="auto">
          <a:xfrm rot="16200000">
            <a:off x="-1380200" y="3590435"/>
            <a:ext cx="36301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dirty="0" err="1"/>
              <a:t>Solubility</a:t>
            </a:r>
            <a:r>
              <a:rPr lang="it-IT" sz="1800" dirty="0"/>
              <a:t> </a:t>
            </a:r>
            <a:r>
              <a:rPr lang="it-IT" sz="1800" dirty="0" err="1"/>
              <a:t>parametr</a:t>
            </a:r>
            <a:r>
              <a:rPr lang="it-IT" sz="1800" dirty="0"/>
              <a:t> or </a:t>
            </a:r>
            <a:r>
              <a:rPr lang="it-IT" sz="1800" dirty="0" err="1"/>
              <a:t>surface</a:t>
            </a:r>
            <a:r>
              <a:rPr lang="it-IT" sz="1800" dirty="0"/>
              <a:t> energy</a:t>
            </a:r>
          </a:p>
        </p:txBody>
      </p:sp>
      <p:sp>
        <p:nvSpPr>
          <p:cNvPr id="30725" name="Text Box 6"/>
          <p:cNvSpPr txBox="1">
            <a:spLocks noChangeArrowheads="1"/>
          </p:cNvSpPr>
          <p:nvPr/>
        </p:nvSpPr>
        <p:spPr bwMode="auto">
          <a:xfrm>
            <a:off x="914400" y="4572000"/>
            <a:ext cx="657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PTFE</a:t>
            </a:r>
          </a:p>
        </p:txBody>
      </p:sp>
      <p:sp>
        <p:nvSpPr>
          <p:cNvPr id="30726" name="Text Box 7"/>
          <p:cNvSpPr txBox="1">
            <a:spLocks noChangeArrowheads="1"/>
          </p:cNvSpPr>
          <p:nvPr/>
        </p:nvSpPr>
        <p:spPr bwMode="auto">
          <a:xfrm>
            <a:off x="1295400" y="4311650"/>
            <a:ext cx="10525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SILICONI</a:t>
            </a:r>
          </a:p>
        </p:txBody>
      </p:sp>
      <p:sp>
        <p:nvSpPr>
          <p:cNvPr id="30727" name="Line 8"/>
          <p:cNvSpPr>
            <a:spLocks noChangeShapeType="1"/>
          </p:cNvSpPr>
          <p:nvPr/>
        </p:nvSpPr>
        <p:spPr bwMode="auto">
          <a:xfrm flipV="1">
            <a:off x="990600" y="1524000"/>
            <a:ext cx="7010400" cy="2895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0728" name="Group 9"/>
          <p:cNvGrpSpPr>
            <a:grpSpLocks/>
          </p:cNvGrpSpPr>
          <p:nvPr/>
        </p:nvGrpSpPr>
        <p:grpSpPr bwMode="auto">
          <a:xfrm>
            <a:off x="1905000" y="2362200"/>
            <a:ext cx="4470400" cy="2012950"/>
            <a:chOff x="1632" y="1392"/>
            <a:chExt cx="2816" cy="1268"/>
          </a:xfrm>
        </p:grpSpPr>
        <p:sp>
          <p:nvSpPr>
            <p:cNvPr id="30733" name="Text Box 10"/>
            <p:cNvSpPr txBox="1">
              <a:spLocks noChangeArrowheads="1"/>
            </p:cNvSpPr>
            <p:nvPr/>
          </p:nvSpPr>
          <p:spPr bwMode="auto">
            <a:xfrm>
              <a:off x="1632" y="2448"/>
              <a:ext cx="25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PP</a:t>
              </a:r>
            </a:p>
          </p:txBody>
        </p:sp>
        <p:sp>
          <p:nvSpPr>
            <p:cNvPr id="30734" name="Text Box 11"/>
            <p:cNvSpPr txBox="1">
              <a:spLocks noChangeArrowheads="1"/>
            </p:cNvSpPr>
            <p:nvPr/>
          </p:nvSpPr>
          <p:spPr bwMode="auto">
            <a:xfrm>
              <a:off x="1872" y="2304"/>
              <a:ext cx="26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PE</a:t>
              </a:r>
            </a:p>
          </p:txBody>
        </p:sp>
        <p:sp>
          <p:nvSpPr>
            <p:cNvPr id="30735" name="Text Box 12"/>
            <p:cNvSpPr txBox="1">
              <a:spLocks noChangeArrowheads="1"/>
            </p:cNvSpPr>
            <p:nvPr/>
          </p:nvSpPr>
          <p:spPr bwMode="auto">
            <a:xfrm>
              <a:off x="2064" y="2208"/>
              <a:ext cx="35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TPO</a:t>
              </a:r>
            </a:p>
          </p:txBody>
        </p:sp>
        <p:sp>
          <p:nvSpPr>
            <p:cNvPr id="30736" name="Text Box 13"/>
            <p:cNvSpPr txBox="1">
              <a:spLocks noChangeArrowheads="1"/>
            </p:cNvSpPr>
            <p:nvPr/>
          </p:nvSpPr>
          <p:spPr bwMode="auto">
            <a:xfrm>
              <a:off x="2352" y="2112"/>
              <a:ext cx="471"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EPDM</a:t>
              </a:r>
            </a:p>
          </p:txBody>
        </p:sp>
        <p:sp>
          <p:nvSpPr>
            <p:cNvPr id="30737" name="Text Box 14"/>
            <p:cNvSpPr txBox="1">
              <a:spLocks noChangeArrowheads="1"/>
            </p:cNvSpPr>
            <p:nvPr/>
          </p:nvSpPr>
          <p:spPr bwMode="auto">
            <a:xfrm>
              <a:off x="2688" y="1968"/>
              <a:ext cx="35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SBR</a:t>
              </a:r>
            </a:p>
          </p:txBody>
        </p:sp>
        <p:sp>
          <p:nvSpPr>
            <p:cNvPr id="30738" name="Text Box 15"/>
            <p:cNvSpPr txBox="1">
              <a:spLocks noChangeArrowheads="1"/>
            </p:cNvSpPr>
            <p:nvPr/>
          </p:nvSpPr>
          <p:spPr bwMode="auto">
            <a:xfrm>
              <a:off x="2976" y="1872"/>
              <a:ext cx="258"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PS</a:t>
              </a:r>
            </a:p>
          </p:txBody>
        </p:sp>
        <p:sp>
          <p:nvSpPr>
            <p:cNvPr id="30739" name="Text Box 16"/>
            <p:cNvSpPr txBox="1">
              <a:spLocks noChangeArrowheads="1"/>
            </p:cNvSpPr>
            <p:nvPr/>
          </p:nvSpPr>
          <p:spPr bwMode="auto">
            <a:xfrm>
              <a:off x="3120" y="1776"/>
              <a:ext cx="36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dirty="0"/>
                <a:t>PVC</a:t>
              </a:r>
            </a:p>
          </p:txBody>
        </p:sp>
        <p:sp>
          <p:nvSpPr>
            <p:cNvPr id="30740" name="Text Box 17"/>
            <p:cNvSpPr txBox="1">
              <a:spLocks noChangeArrowheads="1"/>
            </p:cNvSpPr>
            <p:nvPr/>
          </p:nvSpPr>
          <p:spPr bwMode="auto">
            <a:xfrm>
              <a:off x="3408" y="1680"/>
              <a:ext cx="50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PMMA</a:t>
              </a:r>
            </a:p>
          </p:txBody>
        </p:sp>
        <p:sp>
          <p:nvSpPr>
            <p:cNvPr id="30741" name="Text Box 18"/>
            <p:cNvSpPr txBox="1">
              <a:spLocks noChangeArrowheads="1"/>
            </p:cNvSpPr>
            <p:nvPr/>
          </p:nvSpPr>
          <p:spPr bwMode="auto">
            <a:xfrm>
              <a:off x="3744" y="1536"/>
              <a:ext cx="59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Polyester</a:t>
              </a:r>
            </a:p>
          </p:txBody>
        </p:sp>
        <p:sp>
          <p:nvSpPr>
            <p:cNvPr id="30742" name="Text Box 19"/>
            <p:cNvSpPr txBox="1">
              <a:spLocks noChangeArrowheads="1"/>
            </p:cNvSpPr>
            <p:nvPr/>
          </p:nvSpPr>
          <p:spPr bwMode="auto">
            <a:xfrm>
              <a:off x="4176" y="1392"/>
              <a:ext cx="27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600"/>
                <a:t>PC</a:t>
              </a:r>
            </a:p>
          </p:txBody>
        </p:sp>
      </p:grpSp>
      <p:sp>
        <p:nvSpPr>
          <p:cNvPr id="30729" name="Text Box 20"/>
          <p:cNvSpPr txBox="1">
            <a:spLocks noChangeArrowheads="1"/>
          </p:cNvSpPr>
          <p:nvPr/>
        </p:nvSpPr>
        <p:spPr bwMode="auto">
          <a:xfrm>
            <a:off x="6270625" y="2133600"/>
            <a:ext cx="892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it-IT" sz="1800"/>
              <a:t>epoxy</a:t>
            </a:r>
          </a:p>
        </p:txBody>
      </p:sp>
      <p:sp>
        <p:nvSpPr>
          <p:cNvPr id="30730" name="Text Box 21"/>
          <p:cNvSpPr txBox="1">
            <a:spLocks noChangeArrowheads="1"/>
          </p:cNvSpPr>
          <p:nvPr/>
        </p:nvSpPr>
        <p:spPr bwMode="auto">
          <a:xfrm>
            <a:off x="6804025" y="1905000"/>
            <a:ext cx="892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it-IT" sz="1800"/>
              <a:t>PU</a:t>
            </a:r>
          </a:p>
        </p:txBody>
      </p:sp>
      <p:sp>
        <p:nvSpPr>
          <p:cNvPr id="30731" name="Text Box 22"/>
          <p:cNvSpPr txBox="1">
            <a:spLocks noChangeArrowheads="1"/>
          </p:cNvSpPr>
          <p:nvPr/>
        </p:nvSpPr>
        <p:spPr bwMode="auto">
          <a:xfrm>
            <a:off x="7315200" y="1752600"/>
            <a:ext cx="892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it-IT" sz="1800"/>
              <a:t>PA</a:t>
            </a:r>
          </a:p>
        </p:txBody>
      </p:sp>
      <p:sp>
        <p:nvSpPr>
          <p:cNvPr id="30732" name="Text Box 23"/>
          <p:cNvSpPr txBox="1">
            <a:spLocks noChangeArrowheads="1"/>
          </p:cNvSpPr>
          <p:nvPr/>
        </p:nvSpPr>
        <p:spPr bwMode="auto">
          <a:xfrm>
            <a:off x="5638800" y="3257550"/>
            <a:ext cx="3429000"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buFontTx/>
              <a:buChar char="•"/>
            </a:pPr>
            <a:r>
              <a:rPr lang="it-IT" sz="1800" dirty="0"/>
              <a:t>TPO	</a:t>
            </a:r>
            <a:r>
              <a:rPr lang="it-IT" sz="1800" dirty="0" err="1"/>
              <a:t>Thermoplastic</a:t>
            </a:r>
            <a:r>
              <a:rPr lang="it-IT" sz="1800" dirty="0"/>
              <a:t> </a:t>
            </a:r>
            <a:r>
              <a:rPr lang="it-IT" sz="1800" dirty="0" err="1"/>
              <a:t>olefin</a:t>
            </a:r>
            <a:endParaRPr lang="it-IT" sz="1800" dirty="0"/>
          </a:p>
          <a:p>
            <a:pPr eaLnBrk="1" hangingPunct="1">
              <a:spcBef>
                <a:spcPct val="50000"/>
              </a:spcBef>
              <a:buFontTx/>
              <a:buChar char="•"/>
            </a:pPr>
            <a:r>
              <a:rPr lang="it-IT" sz="1800" dirty="0"/>
              <a:t>EPDM 	</a:t>
            </a:r>
            <a:r>
              <a:rPr lang="it-IT" sz="1800" dirty="0" err="1"/>
              <a:t>Ethilene-propylene-diene</a:t>
            </a:r>
            <a:r>
              <a:rPr lang="it-IT" sz="1800" dirty="0"/>
              <a:t> 	</a:t>
            </a:r>
            <a:r>
              <a:rPr lang="it-IT" sz="1800" dirty="0" err="1"/>
              <a:t>monomer</a:t>
            </a:r>
            <a:endParaRPr lang="it-IT" sz="1800" dirty="0"/>
          </a:p>
          <a:p>
            <a:pPr eaLnBrk="1" hangingPunct="1">
              <a:spcBef>
                <a:spcPct val="50000"/>
              </a:spcBef>
              <a:buFontTx/>
              <a:buChar char="•"/>
            </a:pPr>
            <a:r>
              <a:rPr lang="it-IT" sz="1800" dirty="0"/>
              <a:t>PC	</a:t>
            </a:r>
            <a:r>
              <a:rPr lang="it-IT" sz="1800" dirty="0" err="1"/>
              <a:t>Policarbonate</a:t>
            </a:r>
            <a:endParaRPr lang="it-IT" sz="1800" dirty="0"/>
          </a:p>
          <a:p>
            <a:pPr eaLnBrk="1" hangingPunct="1">
              <a:spcBef>
                <a:spcPct val="50000"/>
              </a:spcBef>
              <a:buFontTx/>
              <a:buChar char="•"/>
            </a:pPr>
            <a:r>
              <a:rPr lang="it-IT" sz="1800" dirty="0"/>
              <a:t>PU 	</a:t>
            </a:r>
            <a:r>
              <a:rPr lang="it-IT" sz="1800" dirty="0" err="1"/>
              <a:t>polyurethanes</a:t>
            </a:r>
            <a:endParaRPr lang="it-IT" sz="1800" dirty="0"/>
          </a:p>
          <a:p>
            <a:pPr eaLnBrk="1" hangingPunct="1">
              <a:spcBef>
                <a:spcPct val="50000"/>
              </a:spcBef>
              <a:buFontTx/>
              <a:buChar char="•"/>
            </a:pPr>
            <a:r>
              <a:rPr lang="it-IT" sz="1800" dirty="0"/>
              <a:t>PA 	</a:t>
            </a:r>
            <a:r>
              <a:rPr lang="it-IT" sz="1800" dirty="0" err="1"/>
              <a:t>polyamides</a:t>
            </a:r>
            <a:endParaRPr lang="it-IT"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190362"/>
            <a:ext cx="7772400" cy="647700"/>
          </a:xfrm>
        </p:spPr>
        <p:txBody>
          <a:bodyPr/>
          <a:lstStyle/>
          <a:p>
            <a:pPr eaLnBrk="1" hangingPunct="1"/>
            <a:r>
              <a:rPr lang="it-IT" dirty="0" err="1">
                <a:latin typeface="Times New Roman" charset="0"/>
              </a:rPr>
              <a:t>Complex</a:t>
            </a:r>
            <a:r>
              <a:rPr lang="it-IT" dirty="0">
                <a:latin typeface="Times New Roman" charset="0"/>
              </a:rPr>
              <a:t> </a:t>
            </a:r>
            <a:r>
              <a:rPr lang="it-IT" dirty="0" err="1">
                <a:latin typeface="Times New Roman" charset="0"/>
              </a:rPr>
              <a:t>sorption</a:t>
            </a:r>
            <a:r>
              <a:rPr lang="it-IT" dirty="0">
                <a:latin typeface="Times New Roman" charset="0"/>
              </a:rPr>
              <a:t> </a:t>
            </a:r>
            <a:r>
              <a:rPr lang="it-IT" dirty="0" err="1">
                <a:latin typeface="Times New Roman" charset="0"/>
              </a:rPr>
              <a:t>isotherms</a:t>
            </a:r>
            <a:endParaRPr lang="it-IT" dirty="0">
              <a:latin typeface="Times New Roman" charset="0"/>
            </a:endParaRPr>
          </a:p>
        </p:txBody>
      </p:sp>
      <p:pic>
        <p:nvPicPr>
          <p:cNvPr id="34819" name="Picture 4" descr="18"/>
          <p:cNvPicPr>
            <a:picLocks noChangeAspect="1" noChangeArrowheads="1"/>
          </p:cNvPicPr>
          <p:nvPr/>
        </p:nvPicPr>
        <p:blipFill>
          <a:blip r:embed="rId2" cstate="print">
            <a:extLst>
              <a:ext uri="{28A0092B-C50C-407E-A947-70E740481C1C}">
                <a14:useLocalDpi xmlns:a14="http://schemas.microsoft.com/office/drawing/2010/main" val="0"/>
              </a:ext>
            </a:extLst>
          </a:blip>
          <a:srcRect r="41379" b="15411"/>
          <a:stretch>
            <a:fillRect/>
          </a:stretch>
        </p:blipFill>
        <p:spPr bwMode="auto">
          <a:xfrm>
            <a:off x="-252413" y="1196975"/>
            <a:ext cx="5329238" cy="483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pic>
      <p:sp>
        <p:nvSpPr>
          <p:cNvPr id="50181" name="Text Box 5"/>
          <p:cNvSpPr txBox="1">
            <a:spLocks noChangeArrowheads="1"/>
          </p:cNvSpPr>
          <p:nvPr/>
        </p:nvSpPr>
        <p:spPr bwMode="auto">
          <a:xfrm>
            <a:off x="4716463" y="1071158"/>
            <a:ext cx="4427537" cy="5786842"/>
          </a:xfrm>
          <a:prstGeom prst="rect">
            <a:avLst/>
          </a:prstGeom>
          <a:noFill/>
          <a:ln w="9525">
            <a:noFill/>
            <a:miter lim="800000"/>
            <a:headEnd/>
            <a:tailEnd/>
          </a:ln>
          <a:effectLst/>
        </p:spPr>
        <p:txBody>
          <a:bodyPr lIns="92075" tIns="46038" rIns="92075" bIns="46038">
            <a:spAutoFit/>
          </a:bodyPr>
          <a:lstStyle>
            <a:lvl1pPr eaLnBrk="0" hangingPunct="0">
              <a:defRPr sz="2200">
                <a:solidFill>
                  <a:schemeClr val="tx1"/>
                </a:solidFill>
                <a:latin typeface="Times New Roman" charset="0"/>
                <a:ea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buFontTx/>
              <a:buChar char="•"/>
              <a:defRPr/>
            </a:pPr>
            <a:r>
              <a:rPr lang="en-GB" sz="2000" i="1" dirty="0">
                <a:effectLst>
                  <a:outerShdw blurRad="38100" dist="38100" dir="2700000" algn="tl">
                    <a:srgbClr val="DDDDDD"/>
                  </a:outerShdw>
                </a:effectLst>
                <a:latin typeface="Verdana" charset="0"/>
                <a:cs typeface="+mn-cs"/>
              </a:rPr>
              <a:t>Fig I</a:t>
            </a:r>
            <a:r>
              <a:rPr lang="en-GB" sz="2000" dirty="0">
                <a:effectLst>
                  <a:outerShdw blurRad="38100" dist="38100" dir="2700000" algn="tl">
                    <a:srgbClr val="DDDDDD"/>
                  </a:outerShdw>
                </a:effectLst>
                <a:latin typeface="Verdana" charset="0"/>
                <a:cs typeface="+mn-cs"/>
              </a:rPr>
              <a:t>: Ideal behaviour described by Henry law.</a:t>
            </a:r>
          </a:p>
          <a:p>
            <a:pPr eaLnBrk="1" hangingPunct="1">
              <a:spcBef>
                <a:spcPct val="50000"/>
              </a:spcBef>
              <a:buFontTx/>
              <a:buChar char="•"/>
              <a:defRPr/>
            </a:pPr>
            <a:r>
              <a:rPr lang="en-GB" sz="2000" dirty="0">
                <a:effectLst>
                  <a:outerShdw blurRad="38100" dist="38100" dir="2700000" algn="tl">
                    <a:srgbClr val="DDDDDD"/>
                  </a:outerShdw>
                </a:effectLst>
                <a:latin typeface="Verdana" charset="0"/>
                <a:cs typeface="+mn-cs"/>
              </a:rPr>
              <a:t> </a:t>
            </a:r>
            <a:r>
              <a:rPr lang="en-GB" sz="2000" i="1" dirty="0">
                <a:effectLst>
                  <a:outerShdw blurRad="38100" dist="38100" dir="2700000" algn="tl">
                    <a:srgbClr val="DDDDDD"/>
                  </a:outerShdw>
                </a:effectLst>
                <a:latin typeface="Verdana" charset="0"/>
                <a:cs typeface="+mn-cs"/>
              </a:rPr>
              <a:t>Fig. II</a:t>
            </a:r>
            <a:r>
              <a:rPr lang="en-GB" sz="2000" dirty="0">
                <a:effectLst>
                  <a:outerShdw blurRad="38100" dist="38100" dir="2700000" algn="tl">
                    <a:srgbClr val="DDDDDD"/>
                  </a:outerShdw>
                </a:effectLst>
                <a:latin typeface="Verdana" charset="0"/>
                <a:cs typeface="+mn-cs"/>
              </a:rPr>
              <a:t>: It is the Langmuir isotherm; This behaviour occurs when penetrants are hosted in </a:t>
            </a:r>
            <a:r>
              <a:rPr lang="en-GB" sz="2000" dirty="0" err="1">
                <a:effectLst>
                  <a:outerShdw blurRad="38100" dist="38100" dir="2700000" algn="tl">
                    <a:srgbClr val="DDDDDD"/>
                  </a:outerShdw>
                </a:effectLst>
                <a:latin typeface="Verdana" charset="0"/>
                <a:cs typeface="+mn-cs"/>
              </a:rPr>
              <a:t>microporosities</a:t>
            </a:r>
            <a:r>
              <a:rPr lang="en-GB" sz="2000" dirty="0">
                <a:effectLst>
                  <a:outerShdw blurRad="38100" dist="38100" dir="2700000" algn="tl">
                    <a:srgbClr val="DDDDDD"/>
                  </a:outerShdw>
                </a:effectLst>
                <a:latin typeface="Verdana" charset="0"/>
                <a:cs typeface="+mn-cs"/>
              </a:rPr>
              <a:t>.</a:t>
            </a:r>
          </a:p>
          <a:p>
            <a:pPr eaLnBrk="1" hangingPunct="1">
              <a:spcBef>
                <a:spcPct val="50000"/>
              </a:spcBef>
              <a:buFontTx/>
              <a:buChar char="•"/>
              <a:defRPr/>
            </a:pPr>
            <a:r>
              <a:rPr lang="en-GB" sz="2000" dirty="0">
                <a:effectLst>
                  <a:outerShdw blurRad="38100" dist="38100" dir="2700000" algn="tl">
                    <a:srgbClr val="DDDDDD"/>
                  </a:outerShdw>
                </a:effectLst>
                <a:latin typeface="Verdana" charset="0"/>
                <a:cs typeface="+mn-cs"/>
              </a:rPr>
              <a:t> </a:t>
            </a:r>
            <a:r>
              <a:rPr lang="en-GB" sz="2000" i="1" dirty="0">
                <a:effectLst>
                  <a:outerShdw blurRad="38100" dist="38100" dir="2700000" algn="tl">
                    <a:srgbClr val="DDDDDD"/>
                  </a:outerShdw>
                </a:effectLst>
                <a:latin typeface="Verdana" charset="0"/>
                <a:cs typeface="+mn-cs"/>
              </a:rPr>
              <a:t>Fig III</a:t>
            </a:r>
            <a:r>
              <a:rPr lang="en-GB" sz="2000" dirty="0">
                <a:effectLst>
                  <a:outerShdw blurRad="38100" dist="38100" dir="2700000" algn="tl">
                    <a:srgbClr val="DDDDDD"/>
                  </a:outerShdw>
                </a:effectLst>
                <a:latin typeface="Verdana" charset="0"/>
                <a:cs typeface="+mn-cs"/>
              </a:rPr>
              <a:t>: Flory-Huggins isotherm; In this case the solubility coefficient increases with external partial pressure: plasticization occurs</a:t>
            </a:r>
          </a:p>
          <a:p>
            <a:pPr eaLnBrk="1" hangingPunct="1">
              <a:spcBef>
                <a:spcPct val="50000"/>
              </a:spcBef>
              <a:buFontTx/>
              <a:buChar char="•"/>
              <a:defRPr/>
            </a:pPr>
            <a:r>
              <a:rPr lang="en-GB" sz="2000" dirty="0">
                <a:effectLst>
                  <a:outerShdw blurRad="38100" dist="38100" dir="2700000" algn="tl">
                    <a:srgbClr val="DDDDDD"/>
                  </a:outerShdw>
                </a:effectLst>
                <a:latin typeface="Verdana" charset="0"/>
                <a:cs typeface="+mn-cs"/>
              </a:rPr>
              <a:t> </a:t>
            </a:r>
            <a:r>
              <a:rPr lang="en-GB" sz="2000" i="1" dirty="0">
                <a:effectLst>
                  <a:outerShdw blurRad="38100" dist="38100" dir="2700000" algn="tl">
                    <a:srgbClr val="DDDDDD"/>
                  </a:outerShdw>
                </a:effectLst>
                <a:latin typeface="Verdana" charset="0"/>
                <a:cs typeface="+mn-cs"/>
              </a:rPr>
              <a:t>Fig IV</a:t>
            </a:r>
            <a:r>
              <a:rPr lang="en-GB" sz="2000" dirty="0">
                <a:effectLst>
                  <a:outerShdw blurRad="38100" dist="38100" dir="2700000" algn="tl">
                    <a:srgbClr val="DDDDDD"/>
                  </a:outerShdw>
                </a:effectLst>
                <a:latin typeface="Verdana" charset="0"/>
                <a:cs typeface="+mn-cs"/>
              </a:rPr>
              <a:t>: Two stage </a:t>
            </a:r>
            <a:r>
              <a:rPr lang="en-GB" sz="2000" dirty="0" err="1">
                <a:effectLst>
                  <a:outerShdw blurRad="38100" dist="38100" dir="2700000" algn="tl">
                    <a:srgbClr val="DDDDDD"/>
                  </a:outerShdw>
                </a:effectLst>
                <a:latin typeface="Verdana" charset="0"/>
                <a:cs typeface="+mn-cs"/>
              </a:rPr>
              <a:t>Brunauer</a:t>
            </a:r>
            <a:r>
              <a:rPr lang="en-GB" sz="2000" dirty="0">
                <a:effectLst>
                  <a:outerShdw blurRad="38100" dist="38100" dir="2700000" algn="tl">
                    <a:srgbClr val="DDDDDD"/>
                  </a:outerShdw>
                </a:effectLst>
                <a:latin typeface="Verdana" charset="0"/>
                <a:cs typeface="+mn-cs"/>
              </a:rPr>
              <a:t>-Emmet e Teller (BET) isotherm: it results from the sum of microporosities and plasticization (sum of dashed curves or case II and III)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33338" y="404813"/>
            <a:ext cx="8931275" cy="584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b="1" u="sng" dirty="0" err="1">
                <a:cs typeface="Times New Roman" charset="0"/>
              </a:rPr>
              <a:t>Langmuir</a:t>
            </a:r>
            <a:r>
              <a:rPr lang="it-IT" b="1" u="sng" dirty="0">
                <a:cs typeface="Times New Roman" charset="0"/>
              </a:rPr>
              <a:t> </a:t>
            </a:r>
            <a:r>
              <a:rPr lang="it-IT" b="1" u="sng" dirty="0" err="1">
                <a:cs typeface="Times New Roman" charset="0"/>
              </a:rPr>
              <a:t>isotherm</a:t>
            </a:r>
            <a:r>
              <a:rPr lang="it-IT" b="1" u="sng" dirty="0">
                <a:cs typeface="Times New Roman" charset="0"/>
              </a:rPr>
              <a:t> for </a:t>
            </a:r>
            <a:r>
              <a:rPr lang="it-IT" b="1" u="sng" dirty="0" err="1">
                <a:cs typeface="Times New Roman" charset="0"/>
              </a:rPr>
              <a:t>glassy</a:t>
            </a:r>
            <a:r>
              <a:rPr lang="it-IT" b="1" u="sng" dirty="0">
                <a:cs typeface="Times New Roman" charset="0"/>
              </a:rPr>
              <a:t> </a:t>
            </a:r>
            <a:r>
              <a:rPr lang="it-IT" b="1" u="sng" dirty="0" err="1">
                <a:cs typeface="Times New Roman" charset="0"/>
              </a:rPr>
              <a:t>polymers</a:t>
            </a:r>
            <a:r>
              <a:rPr lang="it-IT" b="1" u="sng" dirty="0">
                <a:cs typeface="Times New Roman" charset="0"/>
              </a:rPr>
              <a:t> (T &lt; T</a:t>
            </a:r>
            <a:r>
              <a:rPr lang="it-IT" b="1" u="sng" baseline="-25000" dirty="0">
                <a:cs typeface="Times New Roman" charset="0"/>
              </a:rPr>
              <a:t>g</a:t>
            </a:r>
            <a:r>
              <a:rPr lang="it-IT" b="1" u="sng" dirty="0">
                <a:cs typeface="Times New Roman" charset="0"/>
              </a:rPr>
              <a:t>)</a:t>
            </a:r>
            <a:endParaRPr lang="it-IT" dirty="0">
              <a:cs typeface="Times New Roman" charset="0"/>
            </a:endParaRPr>
          </a:p>
          <a:p>
            <a:pPr algn="just" eaLnBrk="1" hangingPunct="1"/>
            <a:endParaRPr lang="it-IT" sz="1200" dirty="0">
              <a:cs typeface="Times New Roman" charset="0"/>
            </a:endParaRPr>
          </a:p>
          <a:p>
            <a:pPr algn="just" eaLnBrk="1" hangingPunct="1"/>
            <a:r>
              <a:rPr lang="it-IT" dirty="0">
                <a:cs typeface="Times New Roman" charset="0"/>
              </a:rPr>
              <a:t>	</a:t>
            </a:r>
            <a:r>
              <a:rPr lang="en-US" dirty="0"/>
              <a:t>A simple linear relationship does not adequately describe the sorption when T&lt;T</a:t>
            </a:r>
            <a:r>
              <a:rPr lang="en-US" baseline="-25000" dirty="0"/>
              <a:t>g</a:t>
            </a:r>
            <a:r>
              <a:rPr lang="en-US" dirty="0"/>
              <a:t>. A polymer in the glassy state may in fact be considered at the same time:</a:t>
            </a:r>
            <a:endParaRPr lang="it-IT" sz="1000" dirty="0">
              <a:cs typeface="Times New Roman" charset="0"/>
            </a:endParaRPr>
          </a:p>
          <a:p>
            <a:pPr algn="just" eaLnBrk="1" hangingPunct="1">
              <a:buFont typeface="Wingdings" charset="0"/>
              <a:buChar char="ü"/>
            </a:pPr>
            <a:r>
              <a:rPr lang="en-US" dirty="0"/>
              <a:t>A </a:t>
            </a:r>
            <a:r>
              <a:rPr lang="en-US" i="1" dirty="0"/>
              <a:t>liquid</a:t>
            </a:r>
            <a:r>
              <a:rPr lang="en-US" dirty="0"/>
              <a:t>. In this case the molecules of penetrant occupy very small interstitial sites, about the same size of a molecule of penetrant).</a:t>
            </a:r>
          </a:p>
          <a:p>
            <a:pPr algn="just" eaLnBrk="1" hangingPunct="1">
              <a:buFont typeface="Wingdings" charset="0"/>
              <a:buNone/>
            </a:pPr>
            <a:endParaRPr lang="it-IT" sz="1000" dirty="0"/>
          </a:p>
          <a:p>
            <a:pPr algn="just" eaLnBrk="1" hangingPunct="1">
              <a:buFont typeface="Wingdings" charset="0"/>
              <a:buChar char="ü"/>
            </a:pPr>
            <a:r>
              <a:rPr lang="en-US" dirty="0"/>
              <a:t>A </a:t>
            </a:r>
            <a:r>
              <a:rPr lang="en-US" i="1" dirty="0"/>
              <a:t>porous solid. </a:t>
            </a:r>
            <a:r>
              <a:rPr lang="en-US" dirty="0"/>
              <a:t>Part of the sorption is related to a phenomenon similar to that occurring in pore surfaces of zeolites or activated carbon. This similarity arises from an excess of free volume in glassy polymers, frozen as </a:t>
            </a:r>
            <a:r>
              <a:rPr lang="en-US" dirty="0" err="1"/>
              <a:t>microcavities</a:t>
            </a:r>
            <a:r>
              <a:rPr lang="en-US" dirty="0"/>
              <a:t> </a:t>
            </a:r>
            <a:r>
              <a:rPr lang="en-US" altLang="ja-JP" dirty="0">
                <a:cs typeface="Times New Roman" charset="0"/>
              </a:rPr>
              <a:t>(10</a:t>
            </a:r>
            <a:r>
              <a:rPr lang="en-US" altLang="ja-JP" dirty="0">
                <a:cs typeface="Times New Roman" charset="0"/>
                <a:sym typeface="Symbol" charset="0"/>
              </a:rPr>
              <a:t>40 </a:t>
            </a:r>
            <a:r>
              <a:rPr lang="en-US" altLang="ja-JP" dirty="0" err="1">
                <a:cs typeface="Times New Roman" charset="0"/>
                <a:sym typeface="Symbol" charset="0"/>
              </a:rPr>
              <a:t>Å</a:t>
            </a:r>
            <a:r>
              <a:rPr lang="en-US" altLang="ja-JP" dirty="0">
                <a:cs typeface="Times New Roman" charset="0"/>
                <a:sym typeface="Symbol" charset="0"/>
              </a:rPr>
              <a:t>). These are stable in </a:t>
            </a:r>
            <a:r>
              <a:rPr lang="en-US" dirty="0"/>
              <a:t>absence of rotational mobility of chain segments so determining an excess of free volume than expected from a diagram</a:t>
            </a:r>
            <a:r>
              <a:rPr lang="en-US" altLang="ja-JP" dirty="0">
                <a:cs typeface="Times New Roman" charset="0"/>
                <a:sym typeface="Symbol" charset="0"/>
              </a:rPr>
              <a:t> v-T (considering the equilibrium state as the extrapolation of specific volume at the liquid state).</a:t>
            </a:r>
          </a:p>
          <a:p>
            <a:pPr algn="just" eaLnBrk="1" hangingPunct="1">
              <a:buFont typeface="Wingdings" charset="0"/>
              <a:buNone/>
            </a:pPr>
            <a:endParaRPr lang="en-US" dirty="0"/>
          </a:p>
          <a:p>
            <a:pPr algn="just" eaLnBrk="1" hangingPunct="1">
              <a:buFont typeface="Symbol" charset="0"/>
              <a:buChar char="Þ"/>
            </a:pPr>
            <a:r>
              <a:rPr lang="en-US" dirty="0"/>
              <a:t>The phenomenological model that describes the sorption process must take into account both mechanisms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761C-69BE-6839-C970-4293B6D33A84}"/>
              </a:ext>
            </a:extLst>
          </p:cNvPr>
          <p:cNvSpPr>
            <a:spLocks noGrp="1"/>
          </p:cNvSpPr>
          <p:nvPr>
            <p:ph type="title"/>
          </p:nvPr>
        </p:nvSpPr>
        <p:spPr/>
        <p:txBody>
          <a:bodyPr/>
          <a:lstStyle/>
          <a:p>
            <a:r>
              <a:rPr lang="en-GB" dirty="0"/>
              <a:t>Glass Transition as a second order transition</a:t>
            </a:r>
          </a:p>
        </p:txBody>
      </p:sp>
      <p:sp>
        <p:nvSpPr>
          <p:cNvPr id="3" name="Content Placeholder 2">
            <a:extLst>
              <a:ext uri="{FF2B5EF4-FFF2-40B4-BE49-F238E27FC236}">
                <a16:creationId xmlns:a16="http://schemas.microsoft.com/office/drawing/2014/main" id="{50B7D2E5-99E8-1F31-3DE6-899E00A47DA0}"/>
              </a:ext>
            </a:extLst>
          </p:cNvPr>
          <p:cNvSpPr>
            <a:spLocks noGrp="1"/>
          </p:cNvSpPr>
          <p:nvPr>
            <p:ph idx="1"/>
          </p:nvPr>
        </p:nvSpPr>
        <p:spPr>
          <a:xfrm>
            <a:off x="251520" y="1196752"/>
            <a:ext cx="8712968" cy="1800200"/>
          </a:xfrm>
        </p:spPr>
        <p:txBody>
          <a:bodyPr/>
          <a:lstStyle/>
          <a:p>
            <a:r>
              <a:rPr lang="en-GB" sz="2000" dirty="0"/>
              <a:t>Discontinuity of dv/dT (Coefficient of Thermal Expansion, CTE, once divided by the initial volume)</a:t>
            </a:r>
          </a:p>
          <a:p>
            <a:r>
              <a:rPr lang="en-GB" sz="2000" dirty="0"/>
              <a:t>Discontinuity of dh/dT (specific heat, Cp or </a:t>
            </a:r>
            <a:r>
              <a:rPr lang="en-GB" sz="2000" dirty="0" err="1"/>
              <a:t>Cv</a:t>
            </a:r>
            <a:r>
              <a:rPr lang="en-GB" sz="2000" dirty="0"/>
              <a:t>)</a:t>
            </a:r>
          </a:p>
          <a:p>
            <a:r>
              <a:rPr lang="en-GB" sz="2000" dirty="0"/>
              <a:t>The glass transition can be considered a second-order transition</a:t>
            </a:r>
          </a:p>
          <a:p>
            <a:r>
              <a:rPr lang="en-GB" sz="2000" dirty="0" err="1"/>
              <a:t>Tg</a:t>
            </a:r>
            <a:r>
              <a:rPr lang="en-GB" sz="2000" dirty="0"/>
              <a:t> is obtained as a limiting value for experiments conducted by cooling at “infinitely” low rates</a:t>
            </a:r>
          </a:p>
        </p:txBody>
      </p:sp>
      <p:sp>
        <p:nvSpPr>
          <p:cNvPr id="4" name="Title 1">
            <a:extLst>
              <a:ext uri="{FF2B5EF4-FFF2-40B4-BE49-F238E27FC236}">
                <a16:creationId xmlns:a16="http://schemas.microsoft.com/office/drawing/2014/main" id="{7A0803E0-6646-A917-3DA3-20956AB75777}"/>
              </a:ext>
            </a:extLst>
          </p:cNvPr>
          <p:cNvSpPr txBox="1">
            <a:spLocks/>
          </p:cNvSpPr>
          <p:nvPr/>
        </p:nvSpPr>
        <p:spPr bwMode="auto">
          <a:xfrm>
            <a:off x="601908" y="3423039"/>
            <a:ext cx="7772400" cy="647700"/>
          </a:xfrm>
          <a:prstGeom prst="rect">
            <a:avLst/>
          </a:prstGeom>
          <a:noFill/>
          <a:ln w="9525">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r>
              <a:rPr lang="en-GB" kern="0" dirty="0" err="1"/>
              <a:t>T</a:t>
            </a:r>
            <a:r>
              <a:rPr lang="en-GB" kern="0" baseline="-25000" dirty="0" err="1"/>
              <a:t>g</a:t>
            </a:r>
            <a:r>
              <a:rPr lang="en-GB" kern="0" dirty="0"/>
              <a:t> as a transition to a metastable state</a:t>
            </a:r>
          </a:p>
        </p:txBody>
      </p:sp>
      <p:sp>
        <p:nvSpPr>
          <p:cNvPr id="5" name="Content Placeholder 2">
            <a:extLst>
              <a:ext uri="{FF2B5EF4-FFF2-40B4-BE49-F238E27FC236}">
                <a16:creationId xmlns:a16="http://schemas.microsoft.com/office/drawing/2014/main" id="{D4405718-5267-7DFA-FEF1-DCB384ACAB07}"/>
              </a:ext>
            </a:extLst>
          </p:cNvPr>
          <p:cNvSpPr txBox="1">
            <a:spLocks/>
          </p:cNvSpPr>
          <p:nvPr/>
        </p:nvSpPr>
        <p:spPr bwMode="auto">
          <a:xfrm>
            <a:off x="-12040" y="4070739"/>
            <a:ext cx="9000296" cy="318101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GB" sz="2000" kern="0" dirty="0"/>
              <a:t>The glass transition temperature, in this case, represents the temperature at which the characteristic relaxation time of the rotational mobility of the main chain is of the same order as the time scale of the experiment</a:t>
            </a:r>
          </a:p>
          <a:p>
            <a:r>
              <a:rPr lang="en-GB" sz="2000" u="sng" kern="0" dirty="0"/>
              <a:t>The glassy and liquid (or rubbery) states constitute a single thermodynamic phase</a:t>
            </a:r>
            <a:endParaRPr lang="en-GB" sz="2000" kern="0" dirty="0"/>
          </a:p>
          <a:p>
            <a:r>
              <a:rPr lang="en-GB" sz="2000" kern="0" dirty="0"/>
              <a:t>This explains why  different </a:t>
            </a:r>
            <a:r>
              <a:rPr lang="en-GB" sz="2000" kern="0" dirty="0" err="1"/>
              <a:t>Tgs</a:t>
            </a:r>
            <a:r>
              <a:rPr lang="en-GB" sz="2000" kern="0" dirty="0"/>
              <a:t> at are observed when the heating or cooling rates vary</a:t>
            </a:r>
          </a:p>
          <a:p>
            <a:r>
              <a:rPr lang="en-GB" sz="2000" kern="0" dirty="0"/>
              <a:t>It is also possible to justify the elastic behaviour that polymer melts show and the viscous response of polymer glasses, under particular stress conditions (time scale)</a:t>
            </a:r>
          </a:p>
        </p:txBody>
      </p:sp>
    </p:spTree>
    <p:extLst>
      <p:ext uri="{BB962C8B-B14F-4D97-AF65-F5344CB8AC3E}">
        <p14:creationId xmlns:p14="http://schemas.microsoft.com/office/powerpoint/2010/main" val="222056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descr="fig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025" y="-26988"/>
            <a:ext cx="7346950" cy="636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6" name="Rectangle 8"/>
          <p:cNvSpPr>
            <a:spLocks noChangeArrowheads="1"/>
          </p:cNvSpPr>
          <p:nvPr/>
        </p:nvSpPr>
        <p:spPr bwMode="auto">
          <a:xfrm>
            <a:off x="250825" y="5949950"/>
            <a:ext cx="187325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867" name="Rectangle 9"/>
          <p:cNvSpPr>
            <a:spLocks noChangeArrowheads="1"/>
          </p:cNvSpPr>
          <p:nvPr/>
        </p:nvSpPr>
        <p:spPr bwMode="auto">
          <a:xfrm>
            <a:off x="0" y="5445125"/>
            <a:ext cx="1655763" cy="576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36868" name="Picture 10" descr="fig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4300" y="3778250"/>
            <a:ext cx="5219700" cy="382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7" descr="MicrocavitMatr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268413"/>
            <a:ext cx="4398962" cy="329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Rectangle 2"/>
          <p:cNvSpPr>
            <a:spLocks noGrp="1" noChangeArrowheads="1"/>
          </p:cNvSpPr>
          <p:nvPr>
            <p:ph type="title"/>
          </p:nvPr>
        </p:nvSpPr>
        <p:spPr>
          <a:xfrm>
            <a:off x="685800" y="333375"/>
            <a:ext cx="7772400" cy="1008063"/>
          </a:xfrm>
        </p:spPr>
        <p:txBody>
          <a:bodyPr/>
          <a:lstStyle/>
          <a:p>
            <a:pPr eaLnBrk="1" hangingPunct="1"/>
            <a:r>
              <a:rPr lang="en-US" dirty="0" err="1">
                <a:latin typeface="Times New Roman" charset="0"/>
              </a:rPr>
              <a:t>T</a:t>
            </a:r>
            <a:r>
              <a:rPr lang="en-US" baseline="-25000" dirty="0" err="1">
                <a:latin typeface="Times New Roman" charset="0"/>
              </a:rPr>
              <a:t>g</a:t>
            </a:r>
            <a:r>
              <a:rPr lang="en-US" dirty="0">
                <a:latin typeface="Times New Roman" charset="0"/>
              </a:rPr>
              <a:t> as an </a:t>
            </a:r>
            <a:r>
              <a:rPr lang="en-US" dirty="0" err="1">
                <a:latin typeface="Times New Roman" charset="0"/>
              </a:rPr>
              <a:t>iso</a:t>
            </a:r>
            <a:r>
              <a:rPr lang="en-US" dirty="0">
                <a:latin typeface="Times New Roman" charset="0"/>
              </a:rPr>
              <a:t>-free volume transition </a:t>
            </a:r>
            <a:br>
              <a:rPr lang="en-US" dirty="0">
                <a:latin typeface="Times New Roman" charset="0"/>
              </a:rPr>
            </a:br>
            <a:r>
              <a:rPr lang="en-US" dirty="0">
                <a:latin typeface="Times New Roman" charset="0"/>
              </a:rPr>
              <a:t>At T&lt;</a:t>
            </a:r>
            <a:r>
              <a:rPr lang="en-US" dirty="0" err="1">
                <a:latin typeface="Times New Roman" charset="0"/>
              </a:rPr>
              <a:t>Tg</a:t>
            </a:r>
            <a:r>
              <a:rPr lang="en-US" dirty="0">
                <a:latin typeface="Times New Roman" charset="0"/>
              </a:rPr>
              <a:t> free volume  is </a:t>
            </a:r>
            <a:r>
              <a:rPr lang="en-US" altLang="ja-JP" dirty="0">
                <a:latin typeface="Times New Roman" charset="0"/>
              </a:rPr>
              <a:t>“frozen”</a:t>
            </a:r>
            <a:endParaRPr lang="en-US" dirty="0">
              <a:latin typeface="Times New Roman" charset="0"/>
            </a:endParaRPr>
          </a:p>
        </p:txBody>
      </p:sp>
      <p:sp>
        <p:nvSpPr>
          <p:cNvPr id="2" name="CasellaDiTesto 1"/>
          <p:cNvSpPr txBox="1"/>
          <p:nvPr/>
        </p:nvSpPr>
        <p:spPr>
          <a:xfrm>
            <a:off x="539552" y="2204864"/>
            <a:ext cx="1296144" cy="646331"/>
          </a:xfrm>
          <a:prstGeom prst="rect">
            <a:avLst/>
          </a:prstGeom>
          <a:solidFill>
            <a:srgbClr val="FFFFFF"/>
          </a:solidFill>
        </p:spPr>
        <p:txBody>
          <a:bodyPr wrap="square" rtlCol="0">
            <a:spAutoFit/>
          </a:bodyPr>
          <a:lstStyle/>
          <a:p>
            <a:r>
              <a:rPr lang="en-US" sz="1800" dirty="0"/>
              <a:t>free volume in excess</a:t>
            </a:r>
          </a:p>
        </p:txBody>
      </p:sp>
      <p:sp>
        <p:nvSpPr>
          <p:cNvPr id="9" name="CasellaDiTesto 8"/>
          <p:cNvSpPr txBox="1"/>
          <p:nvPr/>
        </p:nvSpPr>
        <p:spPr>
          <a:xfrm>
            <a:off x="3923928" y="1412776"/>
            <a:ext cx="2736304" cy="369332"/>
          </a:xfrm>
          <a:prstGeom prst="rect">
            <a:avLst/>
          </a:prstGeom>
          <a:solidFill>
            <a:srgbClr val="FFFFFF"/>
          </a:solidFill>
        </p:spPr>
        <p:txBody>
          <a:bodyPr wrap="square" rtlCol="0">
            <a:spAutoFit/>
          </a:bodyPr>
          <a:lstStyle/>
          <a:p>
            <a:r>
              <a:rPr lang="en-US" sz="1800" dirty="0"/>
              <a:t>frozen </a:t>
            </a:r>
            <a:r>
              <a:rPr lang="en-US" sz="1800" dirty="0" err="1"/>
              <a:t>microcavities</a:t>
            </a:r>
            <a:endParaRPr lang="en-US" sz="1800" dirty="0"/>
          </a:p>
        </p:txBody>
      </p:sp>
      <p:sp>
        <p:nvSpPr>
          <p:cNvPr id="10" name="CasellaDiTesto 9"/>
          <p:cNvSpPr txBox="1"/>
          <p:nvPr/>
        </p:nvSpPr>
        <p:spPr>
          <a:xfrm>
            <a:off x="4932040" y="3789040"/>
            <a:ext cx="3672408" cy="646331"/>
          </a:xfrm>
          <a:prstGeom prst="rect">
            <a:avLst/>
          </a:prstGeom>
          <a:solidFill>
            <a:srgbClr val="FFFFFF"/>
          </a:solidFill>
          <a:ln>
            <a:solidFill>
              <a:srgbClr val="00CC99"/>
            </a:solidFill>
          </a:ln>
        </p:spPr>
        <p:txBody>
          <a:bodyPr wrap="square" rtlCol="0">
            <a:spAutoFit/>
          </a:bodyPr>
          <a:lstStyle/>
          <a:p>
            <a:r>
              <a:rPr lang="en-US" sz="1800" dirty="0"/>
              <a:t>polymer matrix according to equilibrium specific volume</a:t>
            </a:r>
          </a:p>
        </p:txBody>
      </p:sp>
      <p:cxnSp>
        <p:nvCxnSpPr>
          <p:cNvPr id="4" name="Connettore 2 3"/>
          <p:cNvCxnSpPr/>
          <p:nvPr/>
        </p:nvCxnSpPr>
        <p:spPr bwMode="auto">
          <a:xfrm flipH="1" flipV="1">
            <a:off x="6372200" y="3140968"/>
            <a:ext cx="144016" cy="648072"/>
          </a:xfrm>
          <a:prstGeom prst="straightConnector1">
            <a:avLst/>
          </a:prstGeom>
          <a:noFill/>
          <a:ln w="9525" cap="flat" cmpd="sng" algn="ctr">
            <a:solidFill>
              <a:schemeClr val="tx1"/>
            </a:solidFill>
            <a:prstDash val="solid"/>
            <a:round/>
            <a:headEnd type="none" w="med" len="med"/>
            <a:tailEnd type="arrow"/>
          </a:ln>
          <a:effectLst/>
        </p:spPr>
      </p:cxnSp>
      <p:sp>
        <p:nvSpPr>
          <p:cNvPr id="5" name="Rettangolo 4"/>
          <p:cNvSpPr/>
          <p:nvPr/>
        </p:nvSpPr>
        <p:spPr bwMode="auto">
          <a:xfrm>
            <a:off x="6876256" y="4457432"/>
            <a:ext cx="1008112" cy="36004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
        <p:nvSpPr>
          <p:cNvPr id="14" name="CasellaDiTesto 13"/>
          <p:cNvSpPr txBox="1"/>
          <p:nvPr/>
        </p:nvSpPr>
        <p:spPr>
          <a:xfrm>
            <a:off x="-180528" y="4869160"/>
            <a:ext cx="4104456" cy="338554"/>
          </a:xfrm>
          <a:prstGeom prst="rect">
            <a:avLst/>
          </a:prstGeom>
          <a:solidFill>
            <a:srgbClr val="FFFFFF"/>
          </a:solidFill>
          <a:ln>
            <a:solidFill>
              <a:schemeClr val="tx1"/>
            </a:solidFill>
          </a:ln>
        </p:spPr>
        <p:txBody>
          <a:bodyPr wrap="square" rtlCol="0">
            <a:spAutoFit/>
          </a:bodyPr>
          <a:lstStyle/>
          <a:p>
            <a:r>
              <a:rPr lang="en-US" sz="1600" dirty="0"/>
              <a:t>Extrapolated specific volume at equilibrium: V</a:t>
            </a:r>
            <a:r>
              <a:rPr lang="en-US" sz="1600" baseline="-25000" dirty="0"/>
              <a:t>A</a:t>
            </a:r>
          </a:p>
        </p:txBody>
      </p:sp>
      <p:sp>
        <p:nvSpPr>
          <p:cNvPr id="15" name="CasellaDiTesto 14"/>
          <p:cNvSpPr txBox="1"/>
          <p:nvPr/>
        </p:nvSpPr>
        <p:spPr>
          <a:xfrm>
            <a:off x="4067944" y="6309320"/>
            <a:ext cx="4392488" cy="338554"/>
          </a:xfrm>
          <a:prstGeom prst="rect">
            <a:avLst/>
          </a:prstGeom>
          <a:solidFill>
            <a:srgbClr val="FFFFFF"/>
          </a:solidFill>
          <a:ln>
            <a:solidFill>
              <a:schemeClr val="tx1"/>
            </a:solidFill>
          </a:ln>
        </p:spPr>
        <p:txBody>
          <a:bodyPr wrap="square" rtlCol="0">
            <a:spAutoFit/>
          </a:bodyPr>
          <a:lstStyle/>
          <a:p>
            <a:r>
              <a:rPr lang="en-US" sz="1600" dirty="0"/>
              <a:t>Specific </a:t>
            </a:r>
            <a:r>
              <a:rPr lang="en-US" sz="1600" b="1" dirty="0"/>
              <a:t>adsorption</a:t>
            </a:r>
            <a:r>
              <a:rPr lang="en-US" sz="1600" dirty="0"/>
              <a:t> sites on the </a:t>
            </a:r>
            <a:r>
              <a:rPr lang="en-US" sz="1600" dirty="0" err="1"/>
              <a:t>microcavity</a:t>
            </a:r>
            <a:r>
              <a:rPr lang="en-US" sz="1600" dirty="0"/>
              <a:t> wall</a:t>
            </a:r>
            <a:endParaRPr lang="en-US" sz="1600" baseline="-25000" dirty="0"/>
          </a:p>
        </p:txBody>
      </p:sp>
      <p:sp>
        <p:nvSpPr>
          <p:cNvPr id="16" name="CasellaDiTesto 15"/>
          <p:cNvSpPr txBox="1"/>
          <p:nvPr/>
        </p:nvSpPr>
        <p:spPr>
          <a:xfrm>
            <a:off x="7519680" y="5805264"/>
            <a:ext cx="1624320" cy="307777"/>
          </a:xfrm>
          <a:prstGeom prst="rect">
            <a:avLst/>
          </a:prstGeom>
          <a:solidFill>
            <a:srgbClr val="FFFFFF"/>
          </a:solidFill>
          <a:ln>
            <a:solidFill>
              <a:schemeClr val="tx1"/>
            </a:solidFill>
          </a:ln>
        </p:spPr>
        <p:txBody>
          <a:bodyPr wrap="square" rtlCol="0">
            <a:spAutoFit/>
          </a:bodyPr>
          <a:lstStyle/>
          <a:p>
            <a:r>
              <a:rPr lang="en-US" sz="1400" b="1" dirty="0"/>
              <a:t>adsorbing</a:t>
            </a:r>
            <a:r>
              <a:rPr lang="en-US" sz="1400" dirty="0"/>
              <a:t> surfaces</a:t>
            </a:r>
            <a:endParaRPr lang="en-US" sz="1400" baseline="-25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D250-6C1A-1268-BDB9-4847D1DA7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86D6A-04C0-5A5B-6C48-9B03BA299804}"/>
              </a:ext>
            </a:extLst>
          </p:cNvPr>
          <p:cNvSpPr>
            <a:spLocks noGrp="1"/>
          </p:cNvSpPr>
          <p:nvPr>
            <p:ph type="title"/>
          </p:nvPr>
        </p:nvSpPr>
        <p:spPr>
          <a:xfrm>
            <a:off x="685800" y="260648"/>
            <a:ext cx="7772400" cy="647700"/>
          </a:xfrm>
        </p:spPr>
        <p:txBody>
          <a:bodyPr/>
          <a:lstStyle/>
          <a:p>
            <a:r>
              <a:rPr lang="en-GB" dirty="0"/>
              <a:t>Glass Transition as an iso-free volume transition</a:t>
            </a:r>
          </a:p>
        </p:txBody>
      </p:sp>
      <p:sp>
        <p:nvSpPr>
          <p:cNvPr id="3" name="Content Placeholder 2">
            <a:extLst>
              <a:ext uri="{FF2B5EF4-FFF2-40B4-BE49-F238E27FC236}">
                <a16:creationId xmlns:a16="http://schemas.microsoft.com/office/drawing/2014/main" id="{8D74C459-311E-A363-3D6F-37CD3A4859C0}"/>
              </a:ext>
            </a:extLst>
          </p:cNvPr>
          <p:cNvSpPr>
            <a:spLocks noGrp="1"/>
          </p:cNvSpPr>
          <p:nvPr>
            <p:ph idx="1"/>
          </p:nvPr>
        </p:nvSpPr>
        <p:spPr>
          <a:xfrm>
            <a:off x="215516" y="1160748"/>
            <a:ext cx="8712968" cy="4536504"/>
          </a:xfrm>
        </p:spPr>
        <p:txBody>
          <a:bodyPr/>
          <a:lstStyle/>
          <a:p>
            <a:r>
              <a:rPr lang="en-GB" sz="2000" dirty="0"/>
              <a:t>Free volume. Viscous flow at T&gt;</a:t>
            </a:r>
            <a:r>
              <a:rPr lang="en-GB" sz="2000" dirty="0" err="1"/>
              <a:t>Tg</a:t>
            </a:r>
            <a:r>
              <a:rPr lang="en-GB" sz="2000" dirty="0"/>
              <a:t> (liquid) is allowed by jumps of chain segments in vacancies or voids (“holes”)</a:t>
            </a:r>
          </a:p>
          <a:p>
            <a:r>
              <a:rPr lang="en-GB" sz="2000" dirty="0"/>
              <a:t>By reducing the temperature when the polymer state is liquid or rubbery, the number of voids (the free volume of the order of a </a:t>
            </a:r>
            <a:r>
              <a:rPr lang="en-GB" sz="2000" dirty="0" err="1"/>
              <a:t>nanometer</a:t>
            </a:r>
            <a:r>
              <a:rPr lang="en-GB" sz="2000" dirty="0"/>
              <a:t> size) is reduced and this causes the reduction of the specific volume</a:t>
            </a:r>
          </a:p>
          <a:p>
            <a:r>
              <a:rPr lang="en-GB" sz="2000" dirty="0"/>
              <a:t>At </a:t>
            </a:r>
            <a:r>
              <a:rPr lang="en-GB" sz="2000" dirty="0" err="1"/>
              <a:t>Tg</a:t>
            </a:r>
            <a:r>
              <a:rPr lang="en-GB" sz="2000" dirty="0"/>
              <a:t> the position of these holes is frozen and the polymer becomes “glassy”</a:t>
            </a:r>
          </a:p>
          <a:p>
            <a:endParaRPr lang="en-GB" sz="2000" dirty="0"/>
          </a:p>
          <a:p>
            <a:r>
              <a:rPr lang="en-GB" sz="2000" dirty="0"/>
              <a:t>When cooling from the melt, at the glass transition, the free volume is constant (iso free volume transition) for all polymers (about 2.5%) and does not decrease anymore</a:t>
            </a:r>
          </a:p>
          <a:p>
            <a:endParaRPr lang="en-GB" sz="2000" dirty="0"/>
          </a:p>
          <a:p>
            <a:r>
              <a:rPr lang="en-GB" sz="2000" dirty="0"/>
              <a:t>With this interpretation the mechanisms of gas and vapor absorption in glassy polymers are explained.</a:t>
            </a:r>
          </a:p>
          <a:p>
            <a:r>
              <a:rPr lang="en-GB" sz="2000" u="sng" dirty="0"/>
              <a:t>During cooling at glassy state the “occupied” volume reduces generating an excess of free volume. This correspond to a lower CTE in the glassy state compared to that in the rubbery state</a:t>
            </a:r>
          </a:p>
        </p:txBody>
      </p:sp>
    </p:spTree>
    <p:extLst>
      <p:ext uri="{BB962C8B-B14F-4D97-AF65-F5344CB8AC3E}">
        <p14:creationId xmlns:p14="http://schemas.microsoft.com/office/powerpoint/2010/main" val="119816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a:latin typeface="Times New Roman" charset="0"/>
              </a:rPr>
              <a:t>Sorption isotherms for PET-CO</a:t>
            </a:r>
            <a:r>
              <a:rPr lang="en-US" baseline="-25000" dirty="0">
                <a:latin typeface="Times New Roman" charset="0"/>
              </a:rPr>
              <a:t>2</a:t>
            </a:r>
          </a:p>
        </p:txBody>
      </p:sp>
      <p:sp>
        <p:nvSpPr>
          <p:cNvPr id="37890" name="Text Box 4"/>
          <p:cNvSpPr txBox="1">
            <a:spLocks noChangeArrowheads="1"/>
          </p:cNvSpPr>
          <p:nvPr/>
        </p:nvSpPr>
        <p:spPr bwMode="auto">
          <a:xfrm>
            <a:off x="0" y="6170613"/>
            <a:ext cx="9144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dirty="0"/>
              <a:t>The </a:t>
            </a:r>
            <a:r>
              <a:rPr lang="it-IT" b="1" dirty="0" err="1"/>
              <a:t>isotherms</a:t>
            </a:r>
            <a:r>
              <a:rPr lang="it-IT" b="1" dirty="0"/>
              <a:t> </a:t>
            </a:r>
            <a:r>
              <a:rPr lang="it-IT" b="1" dirty="0" err="1"/>
              <a:t>presents</a:t>
            </a:r>
            <a:r>
              <a:rPr lang="it-IT" b="1" dirty="0"/>
              <a:t> a non-</a:t>
            </a:r>
            <a:r>
              <a:rPr lang="it-IT" b="1" dirty="0" err="1"/>
              <a:t>ideal</a:t>
            </a:r>
            <a:r>
              <a:rPr lang="it-IT" b="1" dirty="0"/>
              <a:t> </a:t>
            </a:r>
            <a:r>
              <a:rPr lang="it-IT" b="1" dirty="0" err="1"/>
              <a:t>behaviour</a:t>
            </a:r>
            <a:r>
              <a:rPr lang="it-IT" b="1" dirty="0"/>
              <a:t> </a:t>
            </a:r>
            <a:r>
              <a:rPr lang="it-IT" b="1" dirty="0" err="1"/>
              <a:t>at</a:t>
            </a:r>
            <a:r>
              <a:rPr lang="it-IT" b="1" dirty="0"/>
              <a:t> T&lt;T</a:t>
            </a:r>
            <a:r>
              <a:rPr lang="it-IT" b="1" baseline="-25000" dirty="0"/>
              <a:t>g</a:t>
            </a:r>
            <a:r>
              <a:rPr lang="it-IT" b="1" dirty="0"/>
              <a:t> and </a:t>
            </a:r>
            <a:r>
              <a:rPr lang="it-IT" b="1" dirty="0" err="1"/>
              <a:t>ideal</a:t>
            </a:r>
            <a:r>
              <a:rPr lang="it-IT" b="1" dirty="0"/>
              <a:t> </a:t>
            </a:r>
            <a:r>
              <a:rPr lang="it-IT" b="1" dirty="0" err="1"/>
              <a:t>at</a:t>
            </a:r>
            <a:r>
              <a:rPr lang="it-IT" b="1" dirty="0"/>
              <a:t> T&gt;T</a:t>
            </a:r>
            <a:r>
              <a:rPr lang="it-IT" b="1" baseline="-25000" dirty="0"/>
              <a:t>g</a:t>
            </a:r>
          </a:p>
        </p:txBody>
      </p:sp>
      <p:pic>
        <p:nvPicPr>
          <p:cNvPr id="37891" name="Picture 6" descr="PET_CO2Pres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8" y="1052513"/>
            <a:ext cx="7956551"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AutoShape 9"/>
          <p:cNvSpPr>
            <a:spLocks/>
          </p:cNvSpPr>
          <p:nvPr/>
        </p:nvSpPr>
        <p:spPr bwMode="auto">
          <a:xfrm>
            <a:off x="7524750" y="1484313"/>
            <a:ext cx="287338" cy="2232025"/>
          </a:xfrm>
          <a:prstGeom prst="rightBrace">
            <a:avLst>
              <a:gd name="adj1" fmla="val 647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3" name="AutoShape 10"/>
          <p:cNvSpPr>
            <a:spLocks/>
          </p:cNvSpPr>
          <p:nvPr/>
        </p:nvSpPr>
        <p:spPr bwMode="auto">
          <a:xfrm>
            <a:off x="7524750" y="3716338"/>
            <a:ext cx="215900" cy="4318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94" name="Text Box 11"/>
          <p:cNvSpPr txBox="1">
            <a:spLocks noChangeArrowheads="1"/>
          </p:cNvSpPr>
          <p:nvPr/>
        </p:nvSpPr>
        <p:spPr bwMode="auto">
          <a:xfrm>
            <a:off x="7864475" y="2320925"/>
            <a:ext cx="95567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T&lt;T</a:t>
            </a:r>
            <a:r>
              <a:rPr lang="it-IT" baseline="-25000"/>
              <a:t>g</a:t>
            </a:r>
          </a:p>
        </p:txBody>
      </p:sp>
      <p:sp>
        <p:nvSpPr>
          <p:cNvPr id="37895" name="Text Box 12"/>
          <p:cNvSpPr txBox="1">
            <a:spLocks noChangeArrowheads="1"/>
          </p:cNvSpPr>
          <p:nvPr/>
        </p:nvSpPr>
        <p:spPr bwMode="auto">
          <a:xfrm>
            <a:off x="7667625" y="3716338"/>
            <a:ext cx="779463"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T&gt;T</a:t>
            </a:r>
            <a:r>
              <a:rPr lang="it-IT" baseline="-25000"/>
              <a:t>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228600" y="117475"/>
            <a:ext cx="8520113"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en-US" sz="2400" b="1" u="sng" dirty="0"/>
              <a:t>Sorption in </a:t>
            </a:r>
            <a:r>
              <a:rPr lang="en-US" sz="2400" b="1" u="sng" dirty="0" err="1"/>
              <a:t>microcavities</a:t>
            </a:r>
            <a:r>
              <a:rPr lang="en-US" sz="2400" b="1" u="sng" dirty="0"/>
              <a:t> (Langmuir isotherm)</a:t>
            </a:r>
          </a:p>
          <a:p>
            <a:pPr eaLnBrk="1" hangingPunct="1"/>
            <a:r>
              <a:rPr lang="it-IT" sz="2400" b="1" u="sng" dirty="0"/>
              <a:t> </a:t>
            </a:r>
          </a:p>
          <a:p>
            <a:pPr eaLnBrk="1" hangingPunct="1"/>
            <a:r>
              <a:rPr lang="en-US" sz="2400" dirty="0"/>
              <a:t>In the case of a single layer of adsorbed molecules at cavity walls:</a:t>
            </a:r>
          </a:p>
        </p:txBody>
      </p:sp>
      <p:sp>
        <p:nvSpPr>
          <p:cNvPr id="38914" name="Text Box 6"/>
          <p:cNvSpPr txBox="1">
            <a:spLocks noChangeArrowheads="1"/>
          </p:cNvSpPr>
          <p:nvPr/>
        </p:nvSpPr>
        <p:spPr bwMode="auto">
          <a:xfrm>
            <a:off x="134938" y="4221163"/>
            <a:ext cx="9110186" cy="212365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dirty="0"/>
              <a:t>C</a:t>
            </a:r>
            <a:r>
              <a:rPr lang="it-IT" baseline="-25000" dirty="0"/>
              <a:t>L</a:t>
            </a:r>
            <a:r>
              <a:rPr lang="it-IT" dirty="0"/>
              <a:t>= </a:t>
            </a:r>
            <a:r>
              <a:rPr lang="en-US" dirty="0"/>
              <a:t>concentration of adsorbed  penetrant at cavity walls</a:t>
            </a:r>
          </a:p>
          <a:p>
            <a:pPr eaLnBrk="1" hangingPunct="1">
              <a:buFontTx/>
              <a:buChar char="•"/>
            </a:pPr>
            <a:r>
              <a:rPr lang="en-US" dirty="0"/>
              <a:t>C</a:t>
            </a:r>
            <a:r>
              <a:rPr lang="en-US" altLang="ja-JP" dirty="0"/>
              <a:t>’</a:t>
            </a:r>
            <a:r>
              <a:rPr lang="en-US" altLang="ja-JP" baseline="-25000" dirty="0"/>
              <a:t>L</a:t>
            </a:r>
            <a:r>
              <a:rPr lang="en-US" altLang="ja-JP" dirty="0"/>
              <a:t>= Saturation constant of cavities : </a:t>
            </a:r>
          </a:p>
          <a:p>
            <a:pPr lvl="2" eaLnBrk="1" hangingPunct="1">
              <a:buFontTx/>
              <a:buChar char="•"/>
            </a:pPr>
            <a:r>
              <a:rPr lang="en-US" dirty="0"/>
              <a:t>for p</a:t>
            </a:r>
            <a:r>
              <a:rPr lang="en-US" dirty="0">
                <a:sym typeface="Wingdings" charset="0"/>
              </a:rPr>
              <a:t></a:t>
            </a:r>
            <a:r>
              <a:rPr lang="en-US" dirty="0">
                <a:latin typeface="Symbol" charset="0"/>
              </a:rPr>
              <a:t>¥</a:t>
            </a:r>
            <a:r>
              <a:rPr lang="en-US" dirty="0"/>
              <a:t> C</a:t>
            </a:r>
            <a:r>
              <a:rPr lang="en-US" baseline="-25000" dirty="0"/>
              <a:t>L</a:t>
            </a:r>
            <a:r>
              <a:rPr lang="en-US" dirty="0">
                <a:sym typeface="Wingdings" charset="0"/>
              </a:rPr>
              <a:t> </a:t>
            </a:r>
            <a:r>
              <a:rPr lang="en-US" dirty="0"/>
              <a:t>C</a:t>
            </a:r>
            <a:r>
              <a:rPr lang="en-US" altLang="ja-JP" dirty="0"/>
              <a:t>’</a:t>
            </a:r>
            <a:r>
              <a:rPr lang="en-US" altLang="ja-JP" baseline="-25000" dirty="0"/>
              <a:t>L</a:t>
            </a:r>
          </a:p>
          <a:p>
            <a:pPr lvl="2" eaLnBrk="1" hangingPunct="1">
              <a:buFontTx/>
              <a:buChar char="•"/>
            </a:pPr>
            <a:r>
              <a:rPr lang="en-US" dirty="0"/>
              <a:t> if C</a:t>
            </a:r>
            <a:r>
              <a:rPr lang="en-US" altLang="ja-JP" dirty="0"/>
              <a:t>’</a:t>
            </a:r>
            <a:r>
              <a:rPr lang="en-US" altLang="ja-JP" baseline="-25000" dirty="0"/>
              <a:t>L</a:t>
            </a:r>
            <a:r>
              <a:rPr lang="en-US" altLang="ja-JP" dirty="0"/>
              <a:t> is constant, the penetrant does not change the polymer structure</a:t>
            </a:r>
          </a:p>
          <a:p>
            <a:pPr lvl="2" eaLnBrk="1" hangingPunct="1">
              <a:buFontTx/>
              <a:buChar char="•"/>
            </a:pPr>
            <a:r>
              <a:rPr lang="en-US" dirty="0"/>
              <a:t>b = affinity constant of adsorption in the cavities</a:t>
            </a:r>
          </a:p>
          <a:p>
            <a:pPr eaLnBrk="1" hangingPunct="1"/>
            <a:endParaRPr lang="it-IT" dirty="0"/>
          </a:p>
        </p:txBody>
      </p:sp>
      <mc:AlternateContent xmlns:mc="http://schemas.openxmlformats.org/markup-compatibility/2006" xmlns:a14="http://schemas.microsoft.com/office/drawing/2010/main">
        <mc:Choice Requires="a14">
          <p:sp>
            <p:nvSpPr>
              <p:cNvPr id="38915" name="Object 7"/>
              <p:cNvSpPr txBox="1"/>
              <p:nvPr/>
            </p:nvSpPr>
            <p:spPr bwMode="auto">
              <a:xfrm>
                <a:off x="611188" y="1747838"/>
                <a:ext cx="2232025" cy="1303337"/>
              </a:xfrm>
              <a:prstGeom prst="rect">
                <a:avLst/>
              </a:prstGeom>
              <a:noFill/>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Sub>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up>
                              <m:r>
                                <a:rPr lang="en-GB" i="1">
                                  <a:solidFill>
                                    <a:srgbClr val="000000"/>
                                  </a:solidFill>
                                  <a:latin typeface="Cambria Math" panose="02040503050406030204" pitchFamily="18" charset="0"/>
                                </a:rPr>
                                <m:t>′</m:t>
                              </m:r>
                            </m:sup>
                          </m:sSubSup>
                          <m:r>
                            <a:rPr lang="en-GB" i="1">
                              <a:solidFill>
                                <a:srgbClr val="000000"/>
                              </a:solidFill>
                              <a:latin typeface="Cambria Math" panose="02040503050406030204" pitchFamily="18" charset="0"/>
                            </a:rPr>
                            <m:t>𝑏𝑝</m:t>
                          </m:r>
                        </m:num>
                        <m:den>
                          <m:r>
                            <a:rPr lang="en-GB" i="1">
                              <a:solidFill>
                                <a:srgbClr val="000000"/>
                              </a:solidFill>
                              <a:latin typeface="Cambria Math" panose="02040503050406030204" pitchFamily="18" charset="0"/>
                            </a:rPr>
                            <m:t>1+</m:t>
                          </m:r>
                          <m:r>
                            <a:rPr lang="en-GB" i="1">
                              <a:solidFill>
                                <a:srgbClr val="000000"/>
                              </a:solidFill>
                              <a:latin typeface="Cambria Math" panose="02040503050406030204" pitchFamily="18" charset="0"/>
                            </a:rPr>
                            <m:t>𝑏𝑝</m:t>
                          </m:r>
                        </m:den>
                      </m:f>
                    </m:oMath>
                  </m:oMathPara>
                </a14:m>
                <a:endParaRPr lang="en-GB" dirty="0"/>
              </a:p>
            </p:txBody>
          </p:sp>
        </mc:Choice>
        <mc:Fallback xmlns="">
          <p:sp>
            <p:nvSpPr>
              <p:cNvPr id="38915" name="Object 7"/>
              <p:cNvSpPr txBox="1">
                <a:spLocks noRot="1" noChangeAspect="1" noMove="1" noResize="1" noEditPoints="1" noAdjustHandles="1" noChangeArrowheads="1" noChangeShapeType="1" noTextEdit="1"/>
              </p:cNvSpPr>
              <p:nvPr/>
            </p:nvSpPr>
            <p:spPr bwMode="auto">
              <a:xfrm>
                <a:off x="611188" y="1747838"/>
                <a:ext cx="2232025" cy="1303337"/>
              </a:xfrm>
              <a:prstGeom prst="rect">
                <a:avLst/>
              </a:prstGeom>
              <a:blipFill>
                <a:blip r:embed="rId2"/>
                <a:stretch>
                  <a:fillRect/>
                </a:stretch>
              </a:blipFill>
              <a:effectLst/>
            </p:spPr>
            <p:txBody>
              <a:bodyPr/>
              <a:lstStyle/>
              <a:p>
                <a:r>
                  <a:rPr lang="en-GB">
                    <a:noFill/>
                  </a:rPr>
                  <a:t> </a:t>
                </a:r>
              </a:p>
            </p:txBody>
          </p:sp>
        </mc:Fallback>
      </mc:AlternateContent>
      <p:sp>
        <p:nvSpPr>
          <p:cNvPr id="38916" name="Line 11"/>
          <p:cNvSpPr>
            <a:spLocks noChangeShapeType="1"/>
          </p:cNvSpPr>
          <p:nvPr/>
        </p:nvSpPr>
        <p:spPr bwMode="auto">
          <a:xfrm>
            <a:off x="3995738" y="1700213"/>
            <a:ext cx="0" cy="208915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8917" name="Line 12"/>
          <p:cNvSpPr>
            <a:spLocks noChangeShapeType="1"/>
          </p:cNvSpPr>
          <p:nvPr/>
        </p:nvSpPr>
        <p:spPr bwMode="auto">
          <a:xfrm>
            <a:off x="3995738" y="3789363"/>
            <a:ext cx="38163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18" name="Text Box 14"/>
          <p:cNvSpPr txBox="1">
            <a:spLocks noChangeArrowheads="1"/>
          </p:cNvSpPr>
          <p:nvPr/>
        </p:nvSpPr>
        <p:spPr bwMode="auto">
          <a:xfrm>
            <a:off x="3419475" y="1484313"/>
            <a:ext cx="48763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a:t>C</a:t>
            </a:r>
            <a:r>
              <a:rPr lang="it-IT" baseline="-25000" dirty="0"/>
              <a:t>L</a:t>
            </a:r>
          </a:p>
        </p:txBody>
      </p:sp>
      <p:sp>
        <p:nvSpPr>
          <p:cNvPr id="38919" name="Text Box 15"/>
          <p:cNvSpPr txBox="1">
            <a:spLocks noChangeArrowheads="1"/>
          </p:cNvSpPr>
          <p:nvPr/>
        </p:nvSpPr>
        <p:spPr bwMode="auto">
          <a:xfrm>
            <a:off x="7648575" y="3833813"/>
            <a:ext cx="102030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err="1"/>
              <a:t>P</a:t>
            </a:r>
            <a:r>
              <a:rPr lang="it-IT" dirty="0"/>
              <a:t> (or a)</a:t>
            </a:r>
          </a:p>
        </p:txBody>
      </p:sp>
      <p:sp>
        <p:nvSpPr>
          <p:cNvPr id="38920" name="Freeform 18"/>
          <p:cNvSpPr>
            <a:spLocks/>
          </p:cNvSpPr>
          <p:nvPr/>
        </p:nvSpPr>
        <p:spPr bwMode="auto">
          <a:xfrm>
            <a:off x="3995738" y="2755900"/>
            <a:ext cx="3024187" cy="1033463"/>
          </a:xfrm>
          <a:custGeom>
            <a:avLst/>
            <a:gdLst>
              <a:gd name="T0" fmla="*/ 0 w 1905"/>
              <a:gd name="T1" fmla="*/ 2147483647 h 651"/>
              <a:gd name="T2" fmla="*/ 2147483647 w 1905"/>
              <a:gd name="T3" fmla="*/ 2147483647 h 651"/>
              <a:gd name="T4" fmla="*/ 2147483647 w 1905"/>
              <a:gd name="T5" fmla="*/ 2147483647 h 651"/>
              <a:gd name="T6" fmla="*/ 0 60000 65536"/>
              <a:gd name="T7" fmla="*/ 0 60000 65536"/>
              <a:gd name="T8" fmla="*/ 0 60000 65536"/>
              <a:gd name="T9" fmla="*/ 0 w 1905"/>
              <a:gd name="T10" fmla="*/ 0 h 651"/>
              <a:gd name="T11" fmla="*/ 1905 w 1905"/>
              <a:gd name="T12" fmla="*/ 651 h 651"/>
            </a:gdLst>
            <a:ahLst/>
            <a:cxnLst>
              <a:cxn ang="T6">
                <a:pos x="T0" y="T1"/>
              </a:cxn>
              <a:cxn ang="T7">
                <a:pos x="T2" y="T3"/>
              </a:cxn>
              <a:cxn ang="T8">
                <a:pos x="T4" y="T5"/>
              </a:cxn>
            </a:cxnLst>
            <a:rect l="T9" t="T10" r="T11" b="T12"/>
            <a:pathLst>
              <a:path w="1905" h="651">
                <a:moveTo>
                  <a:pt x="0" y="651"/>
                </a:moveTo>
                <a:cubicBezTo>
                  <a:pt x="272" y="431"/>
                  <a:pt x="545" y="212"/>
                  <a:pt x="862" y="106"/>
                </a:cubicBezTo>
                <a:cubicBezTo>
                  <a:pt x="1179" y="0"/>
                  <a:pt x="1542" y="8"/>
                  <a:pt x="1905" y="16"/>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8921" name="Line 19"/>
          <p:cNvSpPr>
            <a:spLocks noChangeShapeType="1"/>
          </p:cNvSpPr>
          <p:nvPr/>
        </p:nvSpPr>
        <p:spPr bwMode="auto">
          <a:xfrm flipH="1">
            <a:off x="3995738" y="2781300"/>
            <a:ext cx="2736850" cy="0"/>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22" name="Text Box 20"/>
          <p:cNvSpPr txBox="1">
            <a:spLocks noChangeArrowheads="1"/>
          </p:cNvSpPr>
          <p:nvPr/>
        </p:nvSpPr>
        <p:spPr bwMode="auto">
          <a:xfrm>
            <a:off x="3276600" y="2565400"/>
            <a:ext cx="6731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a:t>C</a:t>
            </a:r>
            <a:r>
              <a:rPr lang="ja-JP" altLang="it-IT" dirty="0"/>
              <a:t>’</a:t>
            </a:r>
            <a:r>
              <a:rPr lang="it-IT" altLang="ja-JP" baseline="-25000" dirty="0"/>
              <a:t>L</a:t>
            </a:r>
            <a:endParaRPr lang="it-IT" baseline="-25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2700338" y="188913"/>
            <a:ext cx="2752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it-IT" sz="2400" b="1" u="sng" dirty="0" err="1"/>
              <a:t>Langmuir</a:t>
            </a:r>
            <a:r>
              <a:rPr lang="it-IT" sz="2400" b="1" u="sng" dirty="0"/>
              <a:t> </a:t>
            </a:r>
            <a:r>
              <a:rPr lang="it-IT" sz="2400" b="1" u="sng" dirty="0" err="1"/>
              <a:t>isotherm</a:t>
            </a:r>
            <a:endParaRPr lang="it-IT" sz="2400" b="1" u="sng" dirty="0"/>
          </a:p>
        </p:txBody>
      </p:sp>
      <p:sp>
        <p:nvSpPr>
          <p:cNvPr id="39938" name="Text Box 3"/>
          <p:cNvSpPr txBox="1">
            <a:spLocks noChangeArrowheads="1"/>
          </p:cNvSpPr>
          <p:nvPr/>
        </p:nvSpPr>
        <p:spPr bwMode="auto">
          <a:xfrm>
            <a:off x="323850" y="765175"/>
            <a:ext cx="8712646" cy="5847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US" dirty="0"/>
              <a:t>This expression is obtained in the hypothesis of dynamic equilibrium between adsorbed and de-adsorbed molecules in the </a:t>
            </a:r>
            <a:r>
              <a:rPr lang="en-US" dirty="0" err="1"/>
              <a:t>microcavities</a:t>
            </a:r>
            <a:r>
              <a:rPr lang="en-US" dirty="0"/>
              <a:t>.</a:t>
            </a:r>
            <a:r>
              <a:rPr lang="it-IT" altLang="ja-JP" dirty="0"/>
              <a:t> </a:t>
            </a:r>
            <a:r>
              <a:rPr lang="it-IT" altLang="ja-JP" dirty="0" err="1"/>
              <a:t>Indicating</a:t>
            </a:r>
            <a:r>
              <a:rPr lang="it-IT" altLang="ja-JP" dirty="0"/>
              <a:t>:</a:t>
            </a:r>
          </a:p>
          <a:p>
            <a:pPr lvl="1" eaLnBrk="1" hangingPunct="1">
              <a:buFontTx/>
              <a:buChar char="•"/>
            </a:pPr>
            <a:r>
              <a:rPr lang="it-IT" dirty="0" err="1"/>
              <a:t>S</a:t>
            </a:r>
            <a:r>
              <a:rPr lang="it-IT" dirty="0"/>
              <a:t>=</a:t>
            </a:r>
            <a:r>
              <a:rPr lang="it-IT" dirty="0" err="1"/>
              <a:t>number</a:t>
            </a:r>
            <a:r>
              <a:rPr lang="it-IT" dirty="0"/>
              <a:t> of </a:t>
            </a:r>
            <a:r>
              <a:rPr lang="it-IT" dirty="0" err="1"/>
              <a:t>adsorbing</a:t>
            </a:r>
            <a:r>
              <a:rPr lang="it-IT" dirty="0"/>
              <a:t> </a:t>
            </a:r>
            <a:r>
              <a:rPr lang="it-IT" dirty="0" err="1"/>
              <a:t>sites</a:t>
            </a:r>
            <a:endParaRPr lang="it-IT" dirty="0"/>
          </a:p>
          <a:p>
            <a:pPr lvl="1" eaLnBrk="1" hangingPunct="1">
              <a:buFontTx/>
              <a:buChar char="•"/>
            </a:pPr>
            <a:r>
              <a:rPr lang="it-IT" dirty="0"/>
              <a:t>S</a:t>
            </a:r>
            <a:r>
              <a:rPr lang="it-IT" baseline="-25000" dirty="0"/>
              <a:t>1</a:t>
            </a:r>
            <a:r>
              <a:rPr lang="it-IT" dirty="0"/>
              <a:t>= </a:t>
            </a:r>
            <a:r>
              <a:rPr lang="it-IT" dirty="0" err="1"/>
              <a:t>number</a:t>
            </a:r>
            <a:r>
              <a:rPr lang="it-IT" dirty="0"/>
              <a:t> of </a:t>
            </a:r>
            <a:r>
              <a:rPr lang="it-IT" dirty="0" err="1"/>
              <a:t>adsorbing</a:t>
            </a:r>
            <a:r>
              <a:rPr lang="it-IT" dirty="0"/>
              <a:t> </a:t>
            </a:r>
            <a:r>
              <a:rPr lang="it-IT" dirty="0" err="1"/>
              <a:t>sites</a:t>
            </a:r>
            <a:r>
              <a:rPr lang="it-IT" dirty="0"/>
              <a:t> </a:t>
            </a:r>
            <a:r>
              <a:rPr lang="it-IT" dirty="0" err="1"/>
              <a:t>occupied</a:t>
            </a:r>
            <a:r>
              <a:rPr lang="it-IT" dirty="0"/>
              <a:t> by </a:t>
            </a:r>
            <a:r>
              <a:rPr lang="it-IT" dirty="0" err="1"/>
              <a:t>penetrant</a:t>
            </a:r>
            <a:r>
              <a:rPr lang="it-IT" dirty="0"/>
              <a:t> </a:t>
            </a:r>
            <a:r>
              <a:rPr lang="it-IT" dirty="0" err="1"/>
              <a:t>molecules</a:t>
            </a:r>
            <a:endParaRPr lang="it-IT" dirty="0"/>
          </a:p>
          <a:p>
            <a:pPr lvl="1" eaLnBrk="1" hangingPunct="1">
              <a:buFontTx/>
              <a:buChar char="•"/>
            </a:pPr>
            <a:r>
              <a:rPr lang="it-IT" dirty="0"/>
              <a:t>S</a:t>
            </a:r>
            <a:r>
              <a:rPr lang="it-IT" baseline="-25000" dirty="0"/>
              <a:t>o</a:t>
            </a:r>
            <a:r>
              <a:rPr lang="it-IT" dirty="0"/>
              <a:t>=S-S</a:t>
            </a:r>
            <a:r>
              <a:rPr lang="it-IT" baseline="-25000" dirty="0"/>
              <a:t>1</a:t>
            </a:r>
            <a:r>
              <a:rPr lang="it-IT" dirty="0"/>
              <a:t>= </a:t>
            </a:r>
            <a:r>
              <a:rPr lang="it-IT" dirty="0" err="1"/>
              <a:t>number</a:t>
            </a:r>
            <a:r>
              <a:rPr lang="it-IT" dirty="0"/>
              <a:t> of </a:t>
            </a:r>
            <a:r>
              <a:rPr lang="it-IT" dirty="0" err="1"/>
              <a:t>adsorbing</a:t>
            </a:r>
            <a:r>
              <a:rPr lang="it-IT" dirty="0"/>
              <a:t> </a:t>
            </a:r>
            <a:r>
              <a:rPr lang="it-IT" dirty="0" err="1"/>
              <a:t>sites</a:t>
            </a:r>
            <a:r>
              <a:rPr lang="it-IT" dirty="0"/>
              <a:t> </a:t>
            </a:r>
            <a:r>
              <a:rPr lang="it-IT" dirty="0" err="1"/>
              <a:t>still</a:t>
            </a:r>
            <a:r>
              <a:rPr lang="it-IT" dirty="0"/>
              <a:t> </a:t>
            </a:r>
            <a:r>
              <a:rPr lang="it-IT" dirty="0" err="1"/>
              <a:t>available</a:t>
            </a:r>
            <a:endParaRPr lang="it-IT" dirty="0"/>
          </a:p>
          <a:p>
            <a:pPr eaLnBrk="1" hangingPunct="1"/>
            <a:r>
              <a:rPr lang="it-IT" dirty="0"/>
              <a:t> </a:t>
            </a:r>
          </a:p>
          <a:p>
            <a:pPr eaLnBrk="1" hangingPunct="1"/>
            <a:r>
              <a:rPr lang="it-IT" dirty="0"/>
              <a:t>The rate of </a:t>
            </a:r>
            <a:r>
              <a:rPr lang="it-IT" dirty="0" err="1"/>
              <a:t>adsorption</a:t>
            </a:r>
            <a:r>
              <a:rPr lang="it-IT" dirty="0"/>
              <a:t> </a:t>
            </a:r>
            <a:r>
              <a:rPr lang="it-IT" dirty="0" err="1"/>
              <a:t>is</a:t>
            </a:r>
            <a:r>
              <a:rPr lang="it-IT" dirty="0"/>
              <a:t> </a:t>
            </a:r>
            <a:r>
              <a:rPr lang="it-IT" u="sng" dirty="0" err="1"/>
              <a:t>dependent</a:t>
            </a:r>
            <a:r>
              <a:rPr lang="it-IT" u="sng" dirty="0"/>
              <a:t> on p</a:t>
            </a:r>
            <a:r>
              <a:rPr lang="it-IT" dirty="0"/>
              <a:t>: 	              K</a:t>
            </a:r>
            <a:r>
              <a:rPr lang="it-IT" baseline="-25000" dirty="0"/>
              <a:t>2</a:t>
            </a:r>
            <a:r>
              <a:rPr lang="it-IT" dirty="0"/>
              <a:t>pS</a:t>
            </a:r>
            <a:r>
              <a:rPr lang="it-IT" baseline="-25000" dirty="0"/>
              <a:t>o</a:t>
            </a:r>
            <a:r>
              <a:rPr lang="it-IT" dirty="0"/>
              <a:t>=K</a:t>
            </a:r>
            <a:r>
              <a:rPr lang="it-IT" baseline="-25000" dirty="0"/>
              <a:t>2</a:t>
            </a:r>
            <a:r>
              <a:rPr lang="it-IT" dirty="0"/>
              <a:t> p(S-S</a:t>
            </a:r>
            <a:r>
              <a:rPr lang="it-IT" baseline="-25000" dirty="0"/>
              <a:t>1</a:t>
            </a:r>
            <a:r>
              <a:rPr lang="it-IT" dirty="0"/>
              <a:t>)</a:t>
            </a:r>
          </a:p>
          <a:p>
            <a:pPr eaLnBrk="1" hangingPunct="1"/>
            <a:r>
              <a:rPr lang="it-IT" dirty="0"/>
              <a:t>The rate of de-</a:t>
            </a:r>
            <a:r>
              <a:rPr lang="it-IT" dirty="0" err="1"/>
              <a:t>adsorption</a:t>
            </a:r>
            <a:r>
              <a:rPr lang="it-IT" dirty="0"/>
              <a:t> </a:t>
            </a:r>
            <a:r>
              <a:rPr lang="it-IT" dirty="0" err="1"/>
              <a:t>is</a:t>
            </a:r>
            <a:r>
              <a:rPr lang="it-IT" dirty="0"/>
              <a:t> </a:t>
            </a:r>
            <a:r>
              <a:rPr lang="it-IT" dirty="0" err="1"/>
              <a:t>assumed</a:t>
            </a:r>
            <a:r>
              <a:rPr lang="it-IT" dirty="0"/>
              <a:t> </a:t>
            </a:r>
            <a:r>
              <a:rPr lang="it-IT" u="sng" dirty="0" err="1"/>
              <a:t>not</a:t>
            </a:r>
            <a:r>
              <a:rPr lang="it-IT" u="sng" dirty="0"/>
              <a:t> </a:t>
            </a:r>
            <a:r>
              <a:rPr lang="it-IT" u="sng" dirty="0" err="1"/>
              <a:t>dependent</a:t>
            </a:r>
            <a:r>
              <a:rPr lang="it-IT" u="sng" dirty="0"/>
              <a:t> on p </a:t>
            </a:r>
            <a:r>
              <a:rPr lang="it-IT" dirty="0"/>
              <a:t>: K</a:t>
            </a:r>
            <a:r>
              <a:rPr lang="it-IT" baseline="-25000" dirty="0"/>
              <a:t>1</a:t>
            </a:r>
            <a:r>
              <a:rPr lang="it-IT" dirty="0"/>
              <a:t>S</a:t>
            </a:r>
            <a:r>
              <a:rPr lang="it-IT" baseline="-25000" dirty="0"/>
              <a:t>1</a:t>
            </a:r>
          </a:p>
          <a:p>
            <a:pPr eaLnBrk="1" hangingPunct="1"/>
            <a:r>
              <a:rPr lang="it-IT" dirty="0"/>
              <a:t>The </a:t>
            </a:r>
            <a:r>
              <a:rPr lang="it-IT" dirty="0" err="1"/>
              <a:t>penetrant</a:t>
            </a:r>
            <a:r>
              <a:rPr lang="it-IT" dirty="0"/>
              <a:t> </a:t>
            </a:r>
            <a:r>
              <a:rPr lang="it-IT" dirty="0" err="1"/>
              <a:t>reaches</a:t>
            </a:r>
            <a:r>
              <a:rPr lang="it-IT" dirty="0"/>
              <a:t> the </a:t>
            </a:r>
            <a:r>
              <a:rPr lang="it-IT" dirty="0" err="1"/>
              <a:t>equilibrium</a:t>
            </a:r>
            <a:r>
              <a:rPr lang="it-IT" dirty="0"/>
              <a:t> </a:t>
            </a:r>
            <a:r>
              <a:rPr lang="it-IT" dirty="0" err="1"/>
              <a:t>concentration</a:t>
            </a:r>
            <a:r>
              <a:rPr lang="it-IT" dirty="0"/>
              <a:t> in the </a:t>
            </a:r>
            <a:r>
              <a:rPr lang="it-IT" dirty="0" err="1"/>
              <a:t>polymer</a:t>
            </a:r>
            <a:r>
              <a:rPr lang="it-IT" dirty="0"/>
              <a:t> </a:t>
            </a:r>
            <a:r>
              <a:rPr lang="it-IT" dirty="0" err="1"/>
              <a:t>when</a:t>
            </a:r>
            <a:r>
              <a:rPr lang="it-IT" dirty="0"/>
              <a:t> :</a:t>
            </a:r>
          </a:p>
          <a:p>
            <a:pPr algn="ctr" eaLnBrk="1" hangingPunct="1"/>
            <a:r>
              <a:rPr lang="it-IT" dirty="0"/>
              <a:t>K</a:t>
            </a:r>
            <a:r>
              <a:rPr lang="it-IT" baseline="-25000" dirty="0"/>
              <a:t>1</a:t>
            </a:r>
            <a:r>
              <a:rPr lang="it-IT" dirty="0"/>
              <a:t>S</a:t>
            </a:r>
            <a:r>
              <a:rPr lang="it-IT" baseline="-25000" dirty="0"/>
              <a:t>1</a:t>
            </a:r>
            <a:r>
              <a:rPr lang="it-IT" dirty="0"/>
              <a:t>=K</a:t>
            </a:r>
            <a:r>
              <a:rPr lang="it-IT" baseline="-25000" dirty="0"/>
              <a:t>2</a:t>
            </a:r>
            <a:r>
              <a:rPr lang="it-IT" dirty="0"/>
              <a:t> </a:t>
            </a:r>
            <a:r>
              <a:rPr lang="it-IT" dirty="0" err="1"/>
              <a:t>p</a:t>
            </a:r>
            <a:r>
              <a:rPr lang="it-IT" dirty="0"/>
              <a:t>(S-S</a:t>
            </a:r>
            <a:r>
              <a:rPr lang="it-IT" baseline="-25000" dirty="0"/>
              <a:t>1</a:t>
            </a:r>
            <a:r>
              <a:rPr lang="it-IT" dirty="0"/>
              <a:t>)=K</a:t>
            </a:r>
            <a:r>
              <a:rPr lang="it-IT" baseline="-25000" dirty="0"/>
              <a:t>2</a:t>
            </a:r>
            <a:r>
              <a:rPr lang="it-IT" dirty="0"/>
              <a:t> </a:t>
            </a:r>
            <a:r>
              <a:rPr lang="it-IT" dirty="0" err="1"/>
              <a:t>pS</a:t>
            </a:r>
            <a:r>
              <a:rPr lang="it-IT" dirty="0"/>
              <a:t> - K</a:t>
            </a:r>
            <a:r>
              <a:rPr lang="it-IT" baseline="-25000" dirty="0"/>
              <a:t>2</a:t>
            </a:r>
            <a:r>
              <a:rPr lang="it-IT" dirty="0"/>
              <a:t> pS</a:t>
            </a:r>
            <a:r>
              <a:rPr lang="it-IT" baseline="-25000" dirty="0"/>
              <a:t>1</a:t>
            </a:r>
            <a:endParaRPr lang="it-IT" dirty="0"/>
          </a:p>
          <a:p>
            <a:pPr eaLnBrk="1" hangingPunct="1"/>
            <a:r>
              <a:rPr lang="it-IT" dirty="0" err="1"/>
              <a:t>Extracting</a:t>
            </a:r>
            <a:r>
              <a:rPr lang="it-IT" dirty="0"/>
              <a:t> the common </a:t>
            </a:r>
            <a:r>
              <a:rPr lang="it-IT" dirty="0" err="1"/>
              <a:t>factor</a:t>
            </a:r>
            <a:r>
              <a:rPr lang="it-IT" dirty="0"/>
              <a:t> S</a:t>
            </a:r>
            <a:r>
              <a:rPr lang="it-IT" baseline="-25000" dirty="0"/>
              <a:t>1</a:t>
            </a:r>
            <a:r>
              <a:rPr lang="it-IT" dirty="0"/>
              <a:t>:</a:t>
            </a:r>
          </a:p>
          <a:p>
            <a:pPr algn="ctr" eaLnBrk="1" hangingPunct="1"/>
            <a:r>
              <a:rPr lang="it-IT" dirty="0"/>
              <a:t>S</a:t>
            </a:r>
            <a:r>
              <a:rPr lang="it-IT" baseline="-25000" dirty="0"/>
              <a:t>1</a:t>
            </a:r>
            <a:r>
              <a:rPr lang="it-IT" dirty="0"/>
              <a:t>(K</a:t>
            </a:r>
            <a:r>
              <a:rPr lang="it-IT" baseline="-25000" dirty="0"/>
              <a:t>1</a:t>
            </a:r>
            <a:r>
              <a:rPr lang="it-IT" dirty="0"/>
              <a:t>+K</a:t>
            </a:r>
            <a:r>
              <a:rPr lang="it-IT" baseline="-25000" dirty="0"/>
              <a:t>2</a:t>
            </a:r>
            <a:r>
              <a:rPr lang="it-IT" dirty="0"/>
              <a:t> </a:t>
            </a:r>
            <a:r>
              <a:rPr lang="it-IT" dirty="0" err="1"/>
              <a:t>p</a:t>
            </a:r>
            <a:r>
              <a:rPr lang="it-IT" dirty="0"/>
              <a:t>)=K</a:t>
            </a:r>
            <a:r>
              <a:rPr lang="it-IT" baseline="-25000" dirty="0"/>
              <a:t>2</a:t>
            </a:r>
            <a:r>
              <a:rPr lang="it-IT" dirty="0"/>
              <a:t> </a:t>
            </a:r>
            <a:r>
              <a:rPr lang="it-IT" dirty="0" err="1"/>
              <a:t>pS</a:t>
            </a:r>
            <a:endParaRPr lang="it-IT" dirty="0"/>
          </a:p>
          <a:p>
            <a:pPr eaLnBrk="1" hangingPunct="1"/>
            <a:endParaRPr lang="it-IT" dirty="0"/>
          </a:p>
          <a:p>
            <a:pPr eaLnBrk="1" hangingPunct="1"/>
            <a:endParaRPr lang="it-IT" dirty="0"/>
          </a:p>
          <a:p>
            <a:pPr eaLnBrk="1" hangingPunct="1"/>
            <a:r>
              <a:rPr lang="it-IT" dirty="0"/>
              <a:t>and </a:t>
            </a:r>
            <a:r>
              <a:rPr lang="it-IT" dirty="0" err="1"/>
              <a:t>taking</a:t>
            </a:r>
            <a:r>
              <a:rPr lang="it-IT" dirty="0"/>
              <a:t> </a:t>
            </a:r>
            <a:r>
              <a:rPr lang="it-IT" dirty="0" err="1"/>
              <a:t>F</a:t>
            </a:r>
            <a:r>
              <a:rPr lang="it-IT" dirty="0"/>
              <a:t>=S</a:t>
            </a:r>
            <a:r>
              <a:rPr lang="it-IT" baseline="-25000" dirty="0"/>
              <a:t>1</a:t>
            </a:r>
            <a:r>
              <a:rPr lang="it-IT" dirty="0"/>
              <a:t>/</a:t>
            </a:r>
            <a:r>
              <a:rPr lang="it-IT" dirty="0" err="1"/>
              <a:t>S</a:t>
            </a:r>
            <a:r>
              <a:rPr lang="it-IT" dirty="0"/>
              <a:t> </a:t>
            </a:r>
            <a:r>
              <a:rPr lang="it-IT" dirty="0" err="1"/>
              <a:t>it</a:t>
            </a:r>
            <a:r>
              <a:rPr lang="it-IT" dirty="0"/>
              <a:t> </a:t>
            </a:r>
            <a:r>
              <a:rPr lang="it-IT" dirty="0" err="1"/>
              <a:t>is</a:t>
            </a:r>
            <a:r>
              <a:rPr lang="it-IT" dirty="0"/>
              <a:t> </a:t>
            </a:r>
            <a:r>
              <a:rPr lang="it-IT" dirty="0" err="1"/>
              <a:t>obtained</a:t>
            </a:r>
            <a:r>
              <a:rPr lang="it-IT" dirty="0"/>
              <a:t>:</a:t>
            </a:r>
          </a:p>
          <a:p>
            <a:pPr eaLnBrk="1" hangingPunct="1"/>
            <a:endParaRPr lang="it-IT" dirty="0"/>
          </a:p>
        </p:txBody>
      </p:sp>
      <p:graphicFrame>
        <p:nvGraphicFramePr>
          <p:cNvPr id="39939" name="Object 4"/>
          <p:cNvGraphicFramePr>
            <a:graphicFrameLocks noChangeAspect="1"/>
          </p:cNvGraphicFramePr>
          <p:nvPr/>
        </p:nvGraphicFramePr>
        <p:xfrm>
          <a:off x="4932363" y="4876800"/>
          <a:ext cx="3749675" cy="1981200"/>
        </p:xfrm>
        <a:graphic>
          <a:graphicData uri="http://schemas.openxmlformats.org/presentationml/2006/ole">
            <mc:AlternateContent xmlns:mc="http://schemas.openxmlformats.org/markup-compatibility/2006">
              <mc:Choice xmlns:v="urn:schemas-microsoft-com:vml" Requires="v">
                <p:oleObj name="Equation" r:id="rId2" imgW="1587500" imgH="838200" progId="Equation.3">
                  <p:embed/>
                </p:oleObj>
              </mc:Choice>
              <mc:Fallback>
                <p:oleObj name="Equation" r:id="rId2" imgW="1587500" imgH="83820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876800"/>
                        <a:ext cx="3749675" cy="1981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23850" y="765175"/>
            <a:ext cx="8424863"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a:t>But F=S</a:t>
            </a:r>
            <a:r>
              <a:rPr lang="it-IT" baseline="-25000" dirty="0"/>
              <a:t>1</a:t>
            </a:r>
            <a:r>
              <a:rPr lang="it-IT" dirty="0"/>
              <a:t>/S = C</a:t>
            </a:r>
            <a:r>
              <a:rPr lang="it-IT" baseline="-25000" dirty="0"/>
              <a:t>L</a:t>
            </a:r>
            <a:r>
              <a:rPr lang="it-IT" dirty="0"/>
              <a:t>/</a:t>
            </a:r>
            <a:r>
              <a:rPr lang="it-IT" dirty="0" err="1"/>
              <a:t>C</a:t>
            </a:r>
            <a:r>
              <a:rPr lang="it-IT" baseline="-25000" dirty="0" err="1"/>
              <a:t>Lmax</a:t>
            </a:r>
            <a:r>
              <a:rPr lang="it-IT" dirty="0"/>
              <a:t> and </a:t>
            </a:r>
            <a:r>
              <a:rPr lang="it-IT" dirty="0" err="1"/>
              <a:t>then</a:t>
            </a:r>
            <a:r>
              <a:rPr lang="it-IT" dirty="0"/>
              <a:t> :</a:t>
            </a:r>
          </a:p>
          <a:p>
            <a:pPr eaLnBrk="1" hangingPunct="1"/>
            <a:endParaRPr lang="it-IT" dirty="0"/>
          </a:p>
          <a:p>
            <a:pPr eaLnBrk="1" hangingPunct="1"/>
            <a:endParaRPr lang="it-IT" dirty="0"/>
          </a:p>
          <a:p>
            <a:pPr eaLnBrk="1" hangingPunct="1"/>
            <a:endParaRPr lang="it-IT" dirty="0"/>
          </a:p>
          <a:p>
            <a:pPr eaLnBrk="1" hangingPunct="1"/>
            <a:endParaRPr lang="it-IT" dirty="0"/>
          </a:p>
          <a:p>
            <a:pPr eaLnBrk="1" hangingPunct="1"/>
            <a:endParaRPr lang="it-IT" dirty="0"/>
          </a:p>
          <a:p>
            <a:pPr eaLnBrk="1" hangingPunct="1"/>
            <a:endParaRPr lang="it-IT" dirty="0"/>
          </a:p>
          <a:p>
            <a:pPr eaLnBrk="1" hangingPunct="1"/>
            <a:r>
              <a:rPr lang="en-US" dirty="0"/>
              <a:t>The meaning of  C</a:t>
            </a:r>
            <a:r>
              <a:rPr lang="en-US" altLang="ja-JP" dirty="0"/>
              <a:t>’</a:t>
            </a:r>
            <a:r>
              <a:rPr lang="en-US" altLang="ja-JP" baseline="-25000" dirty="0"/>
              <a:t>L</a:t>
            </a:r>
            <a:r>
              <a:rPr lang="en-US" altLang="ja-JP" dirty="0"/>
              <a:t> e b is obtained comparing this eq. with the last of previous slide:</a:t>
            </a:r>
          </a:p>
          <a:p>
            <a:pPr eaLnBrk="1" hangingPunct="1"/>
            <a:endParaRPr lang="en-US" dirty="0"/>
          </a:p>
        </p:txBody>
      </p:sp>
      <mc:AlternateContent xmlns:mc="http://schemas.openxmlformats.org/markup-compatibility/2006" xmlns:a14="http://schemas.microsoft.com/office/drawing/2010/main">
        <mc:Choice Requires="a14">
          <p:sp>
            <p:nvSpPr>
              <p:cNvPr id="40963" name="Object 5"/>
              <p:cNvSpPr txBox="1"/>
              <p:nvPr/>
            </p:nvSpPr>
            <p:spPr bwMode="auto">
              <a:xfrm>
                <a:off x="2304145" y="1268413"/>
                <a:ext cx="3636007" cy="1503362"/>
              </a:xfrm>
              <a:prstGeom prst="rect">
                <a:avLst/>
              </a:prstGeom>
              <a:noFill/>
              <a:effectLst/>
            </p:spPr>
            <p:txBody>
              <a:bodyPr>
                <a:normAutofit/>
              </a:bodyPr>
              <a:lstStyle/>
              <a:p>
                <a14:m>
                  <m:oMath xmlns:m="http://schemas.openxmlformats.org/officeDocument/2006/math">
                    <m:sSub>
                      <m:sSubPr>
                        <m:ctrlPr>
                          <a:rPr lang="en-GB" sz="2800" i="1" smtClean="0">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𝐶</m:t>
                        </m:r>
                      </m:e>
                      <m:sub>
                        <m:r>
                          <a:rPr lang="it-IT" sz="2800" b="0" i="1" smtClean="0">
                            <a:solidFill>
                              <a:srgbClr val="000000"/>
                            </a:solidFill>
                            <a:latin typeface="Cambria Math" panose="02040503050406030204" pitchFamily="18" charset="0"/>
                          </a:rPr>
                          <m:t>𝐿</m:t>
                        </m:r>
                      </m:sub>
                    </m:sSub>
                    <m:r>
                      <a:rPr lang="en-GB" sz="2800" i="1">
                        <a:solidFill>
                          <a:srgbClr val="000000"/>
                        </a:solidFill>
                        <a:latin typeface="Cambria Math" panose="02040503050406030204" pitchFamily="18" charset="0"/>
                      </a:rPr>
                      <m:t>=</m:t>
                    </m:r>
                    <m:f>
                      <m:fPr>
                        <m:ctrlPr>
                          <a:rPr lang="en-GB" sz="2800" i="1">
                            <a:solidFill>
                              <a:srgbClr val="000000"/>
                            </a:solidFill>
                            <a:latin typeface="Cambria Math" panose="02040503050406030204" pitchFamily="18" charset="0"/>
                          </a:rPr>
                        </m:ctrlPr>
                      </m:fPr>
                      <m:num>
                        <m:sSub>
                          <m:sSubPr>
                            <m:ctrlPr>
                              <a:rPr lang="en-GB" sz="2800" i="1">
                                <a:solidFill>
                                  <a:srgbClr val="000000"/>
                                </a:solidFill>
                                <a:latin typeface="Cambria Math" panose="02040503050406030204" pitchFamily="18" charset="0"/>
                              </a:rPr>
                            </m:ctrlPr>
                          </m:sSubPr>
                          <m:e>
                            <m:sSubSup>
                              <m:sSubSupPr>
                                <m:ctrlPr>
                                  <a:rPr lang="en-GB" sz="2800" i="1" smtClean="0">
                                    <a:solidFill>
                                      <a:srgbClr val="000000"/>
                                    </a:solidFill>
                                    <a:latin typeface="Cambria Math" panose="02040503050406030204" pitchFamily="18" charset="0"/>
                                  </a:rPr>
                                </m:ctrlPr>
                              </m:sSubSupPr>
                              <m:e>
                                <m:r>
                                  <a:rPr lang="it-IT" sz="2800" b="0" i="1" smtClean="0">
                                    <a:solidFill>
                                      <a:srgbClr val="000000"/>
                                    </a:solidFill>
                                    <a:latin typeface="Cambria Math" panose="02040503050406030204" pitchFamily="18" charset="0"/>
                                  </a:rPr>
                                  <m:t>𝐶</m:t>
                                </m:r>
                              </m:e>
                              <m:sub>
                                <m:r>
                                  <a:rPr lang="it-IT" sz="2800" b="0" i="1" smtClean="0">
                                    <a:solidFill>
                                      <a:srgbClr val="000000"/>
                                    </a:solidFill>
                                    <a:latin typeface="Cambria Math" panose="02040503050406030204" pitchFamily="18" charset="0"/>
                                  </a:rPr>
                                  <m:t>𝐿𝑚𝑎𝑥</m:t>
                                </m:r>
                              </m:sub>
                              <m:sup/>
                            </m:sSubSup>
                            <m:f>
                              <m:fPr>
                                <m:ctrlPr>
                                  <a:rPr lang="en-GB" sz="2800" i="1">
                                    <a:solidFill>
                                      <a:srgbClr val="000000"/>
                                    </a:solidFill>
                                    <a:latin typeface="Cambria Math" panose="02040503050406030204" pitchFamily="18" charset="0"/>
                                  </a:rPr>
                                </m:ctrlPr>
                              </m:fPr>
                              <m:num>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𝐾</m:t>
                                    </m:r>
                                  </m:e>
                                  <m:sub>
                                    <m:r>
                                      <a:rPr lang="en-GB" sz="2800" i="1">
                                        <a:solidFill>
                                          <a:srgbClr val="000000"/>
                                        </a:solidFill>
                                        <a:latin typeface="Cambria Math" panose="02040503050406030204" pitchFamily="18" charset="0"/>
                                      </a:rPr>
                                      <m:t>2</m:t>
                                    </m:r>
                                  </m:sub>
                                </m:sSub>
                              </m:num>
                              <m:den>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𝐾</m:t>
                                    </m:r>
                                  </m:e>
                                  <m:sub>
                                    <m:r>
                                      <a:rPr lang="en-GB" sz="2800" i="1">
                                        <a:solidFill>
                                          <a:srgbClr val="000000"/>
                                        </a:solidFill>
                                        <a:latin typeface="Cambria Math" panose="02040503050406030204" pitchFamily="18" charset="0"/>
                                      </a:rPr>
                                      <m:t>1</m:t>
                                    </m:r>
                                  </m:sub>
                                </m:sSub>
                              </m:den>
                            </m:f>
                            <m:r>
                              <a:rPr lang="it-IT" sz="2800" b="0" i="1" smtClean="0">
                                <a:solidFill>
                                  <a:srgbClr val="000000"/>
                                </a:solidFill>
                                <a:latin typeface="Cambria Math" panose="02040503050406030204" pitchFamily="18" charset="0"/>
                              </a:rPr>
                              <m:t>𝑝</m:t>
                            </m:r>
                          </m:e>
                          <m:sub/>
                        </m:sSub>
                      </m:num>
                      <m:den>
                        <m:r>
                          <a:rPr lang="en-GB" sz="2800" i="1">
                            <a:solidFill>
                              <a:srgbClr val="000000"/>
                            </a:solidFill>
                            <a:latin typeface="Cambria Math" panose="02040503050406030204" pitchFamily="18" charset="0"/>
                          </a:rPr>
                          <m:t>1+</m:t>
                        </m:r>
                        <m:f>
                          <m:fPr>
                            <m:ctrlPr>
                              <a:rPr lang="en-GB" sz="2800" i="1">
                                <a:solidFill>
                                  <a:srgbClr val="000000"/>
                                </a:solidFill>
                                <a:latin typeface="Cambria Math" panose="02040503050406030204" pitchFamily="18" charset="0"/>
                              </a:rPr>
                            </m:ctrlPr>
                          </m:fPr>
                          <m:num>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𝐾</m:t>
                                </m:r>
                              </m:e>
                              <m:sub>
                                <m:r>
                                  <a:rPr lang="en-GB" sz="2800" i="1">
                                    <a:solidFill>
                                      <a:srgbClr val="000000"/>
                                    </a:solidFill>
                                    <a:latin typeface="Cambria Math" panose="02040503050406030204" pitchFamily="18" charset="0"/>
                                  </a:rPr>
                                  <m:t>2</m:t>
                                </m:r>
                              </m:sub>
                            </m:sSub>
                          </m:num>
                          <m:den>
                            <m:sSub>
                              <m:sSubPr>
                                <m:ctrlPr>
                                  <a:rPr lang="en-GB" sz="2800" i="1">
                                    <a:solidFill>
                                      <a:srgbClr val="000000"/>
                                    </a:solidFill>
                                    <a:latin typeface="Cambria Math" panose="02040503050406030204" pitchFamily="18" charset="0"/>
                                  </a:rPr>
                                </m:ctrlPr>
                              </m:sSubPr>
                              <m:e>
                                <m:r>
                                  <a:rPr lang="en-GB" sz="2800" i="1">
                                    <a:solidFill>
                                      <a:srgbClr val="000000"/>
                                    </a:solidFill>
                                    <a:latin typeface="Cambria Math" panose="02040503050406030204" pitchFamily="18" charset="0"/>
                                  </a:rPr>
                                  <m:t>𝐾</m:t>
                                </m:r>
                              </m:e>
                              <m:sub>
                                <m:r>
                                  <a:rPr lang="en-GB" sz="2800" i="1">
                                    <a:solidFill>
                                      <a:srgbClr val="000000"/>
                                    </a:solidFill>
                                    <a:latin typeface="Cambria Math" panose="02040503050406030204" pitchFamily="18" charset="0"/>
                                  </a:rPr>
                                  <m:t>1</m:t>
                                </m:r>
                              </m:sub>
                            </m:sSub>
                          </m:den>
                        </m:f>
                        <m:r>
                          <a:rPr lang="en-GB" sz="2800" i="1">
                            <a:solidFill>
                              <a:srgbClr val="000000"/>
                            </a:solidFill>
                            <a:latin typeface="Cambria Math" panose="02040503050406030204" pitchFamily="18" charset="0"/>
                          </a:rPr>
                          <m:t>𝑝</m:t>
                        </m:r>
                      </m:den>
                    </m:f>
                  </m:oMath>
                </a14:m>
                <a:r>
                  <a:rPr lang="en-GB" sz="2800" dirty="0"/>
                  <a:t>=</a:t>
                </a:r>
                <a:r>
                  <a:rPr lang="en-GB" sz="2800" dirty="0">
                    <a:solidFill>
                      <a:srgbClr val="000000"/>
                    </a:solidFill>
                  </a:rPr>
                  <a:t> </a:t>
                </a:r>
                <a14:m>
                  <m:oMath xmlns:m="http://schemas.openxmlformats.org/officeDocument/2006/math">
                    <m:f>
                      <m:fPr>
                        <m:ctrlPr>
                          <a:rPr lang="en-GB" sz="2800" i="1">
                            <a:solidFill>
                              <a:srgbClr val="000000"/>
                            </a:solidFill>
                            <a:latin typeface="Cambria Math" panose="02040503050406030204" pitchFamily="18" charset="0"/>
                          </a:rPr>
                        </m:ctrlPr>
                      </m:fPr>
                      <m:num>
                        <m:sSubSup>
                          <m:sSubSupPr>
                            <m:ctrlPr>
                              <a:rPr lang="en-GB" sz="2800" i="1">
                                <a:solidFill>
                                  <a:srgbClr val="000000"/>
                                </a:solidFill>
                                <a:latin typeface="Cambria Math" panose="02040503050406030204" pitchFamily="18" charset="0"/>
                              </a:rPr>
                            </m:ctrlPr>
                          </m:sSubSupPr>
                          <m:e>
                            <m:r>
                              <a:rPr lang="en-GB" sz="2800" i="1">
                                <a:solidFill>
                                  <a:srgbClr val="000000"/>
                                </a:solidFill>
                                <a:latin typeface="Cambria Math" panose="02040503050406030204" pitchFamily="18" charset="0"/>
                              </a:rPr>
                              <m:t>𝐶</m:t>
                            </m:r>
                          </m:e>
                          <m:sub>
                            <m:r>
                              <a:rPr lang="it-IT" sz="2800" i="1">
                                <a:solidFill>
                                  <a:srgbClr val="000000"/>
                                </a:solidFill>
                                <a:latin typeface="Cambria Math" panose="02040503050406030204" pitchFamily="18" charset="0"/>
                              </a:rPr>
                              <m:t>𝐿</m:t>
                            </m:r>
                          </m:sub>
                          <m:sup>
                            <m:r>
                              <a:rPr lang="en-GB" sz="2800" i="1">
                                <a:solidFill>
                                  <a:srgbClr val="000000"/>
                                </a:solidFill>
                                <a:latin typeface="Cambria Math" panose="02040503050406030204" pitchFamily="18" charset="0"/>
                              </a:rPr>
                              <m:t>′</m:t>
                            </m:r>
                          </m:sup>
                        </m:sSubSup>
                        <m:r>
                          <a:rPr lang="en-GB" sz="2800" i="1">
                            <a:solidFill>
                              <a:srgbClr val="000000"/>
                            </a:solidFill>
                            <a:latin typeface="Cambria Math" panose="02040503050406030204" pitchFamily="18" charset="0"/>
                          </a:rPr>
                          <m:t>𝑏𝑝</m:t>
                        </m:r>
                      </m:num>
                      <m:den>
                        <m:r>
                          <a:rPr lang="en-GB" sz="2800" i="1">
                            <a:solidFill>
                              <a:srgbClr val="000000"/>
                            </a:solidFill>
                            <a:latin typeface="Cambria Math" panose="02040503050406030204" pitchFamily="18" charset="0"/>
                          </a:rPr>
                          <m:t>1+</m:t>
                        </m:r>
                        <m:r>
                          <a:rPr lang="en-GB" sz="2800" i="1">
                            <a:solidFill>
                              <a:srgbClr val="000000"/>
                            </a:solidFill>
                            <a:latin typeface="Cambria Math" panose="02040503050406030204" pitchFamily="18" charset="0"/>
                          </a:rPr>
                          <m:t>𝑏𝑝</m:t>
                        </m:r>
                      </m:den>
                    </m:f>
                  </m:oMath>
                </a14:m>
                <a:endParaRPr lang="en-GB" sz="2800" dirty="0"/>
              </a:p>
            </p:txBody>
          </p:sp>
        </mc:Choice>
        <mc:Fallback xmlns="">
          <p:sp>
            <p:nvSpPr>
              <p:cNvPr id="40963" name="Object 5"/>
              <p:cNvSpPr txBox="1">
                <a:spLocks noRot="1" noChangeAspect="1" noMove="1" noResize="1" noEditPoints="1" noAdjustHandles="1" noChangeArrowheads="1" noChangeShapeType="1" noTextEdit="1"/>
              </p:cNvSpPr>
              <p:nvPr/>
            </p:nvSpPr>
            <p:spPr bwMode="auto">
              <a:xfrm>
                <a:off x="2304145" y="1268413"/>
                <a:ext cx="3636007" cy="1503362"/>
              </a:xfrm>
              <a:prstGeom prst="rect">
                <a:avLst/>
              </a:prstGeom>
              <a:blipFill>
                <a:blip r:embed="rId2"/>
                <a:stretch>
                  <a:fillRect/>
                </a:stretch>
              </a:blipFill>
              <a:effectLst/>
            </p:spPr>
            <p:txBody>
              <a:bodyPr/>
              <a:lstStyle/>
              <a:p>
                <a:r>
                  <a:rPr lang="en-GB">
                    <a:noFill/>
                  </a:rPr>
                  <a:t> </a:t>
                </a:r>
              </a:p>
            </p:txBody>
          </p:sp>
        </mc:Fallback>
      </mc:AlternateContent>
      <p:sp>
        <p:nvSpPr>
          <p:cNvPr id="40964" name="Text Box 7"/>
          <p:cNvSpPr txBox="1">
            <a:spLocks noChangeArrowheads="1"/>
          </p:cNvSpPr>
          <p:nvPr/>
        </p:nvSpPr>
        <p:spPr bwMode="auto">
          <a:xfrm>
            <a:off x="468313" y="4086225"/>
            <a:ext cx="8424862"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dirty="0"/>
              <a:t> </a:t>
            </a:r>
            <a:r>
              <a:rPr lang="en-US" dirty="0"/>
              <a:t>C</a:t>
            </a:r>
            <a:r>
              <a:rPr lang="en-US" altLang="ja-JP" dirty="0"/>
              <a:t>’</a:t>
            </a:r>
            <a:r>
              <a:rPr lang="en-US" altLang="ja-JP" baseline="-25000" dirty="0"/>
              <a:t>L</a:t>
            </a:r>
            <a:r>
              <a:rPr lang="en-US" altLang="ja-JP" dirty="0"/>
              <a:t>=</a:t>
            </a:r>
            <a:r>
              <a:rPr lang="en-US" altLang="ja-JP" dirty="0" err="1"/>
              <a:t>C</a:t>
            </a:r>
            <a:r>
              <a:rPr lang="en-US" altLang="ja-JP" baseline="-25000" dirty="0" err="1"/>
              <a:t>Lmax</a:t>
            </a:r>
            <a:r>
              <a:rPr lang="en-US" altLang="ja-JP" dirty="0"/>
              <a:t> and then C’</a:t>
            </a:r>
            <a:r>
              <a:rPr lang="en-US" altLang="ja-JP" baseline="-25000" dirty="0"/>
              <a:t>L</a:t>
            </a:r>
            <a:r>
              <a:rPr lang="en-US" altLang="ja-JP" dirty="0"/>
              <a:t> represents the capacity of adsorption sites expressed with the same units of  C</a:t>
            </a:r>
            <a:r>
              <a:rPr lang="en-US" altLang="ja-JP" baseline="-25000" dirty="0"/>
              <a:t>L</a:t>
            </a:r>
            <a:r>
              <a:rPr lang="en-US" altLang="ja-JP" dirty="0"/>
              <a:t> [cm</a:t>
            </a:r>
            <a:r>
              <a:rPr lang="en-US" altLang="ja-JP" baseline="30000" dirty="0"/>
              <a:t>3</a:t>
            </a:r>
            <a:r>
              <a:rPr lang="en-US" altLang="ja-JP" dirty="0"/>
              <a:t>(STP)/cm</a:t>
            </a:r>
            <a:r>
              <a:rPr lang="en-US" altLang="ja-JP" baseline="30000" dirty="0"/>
              <a:t>3</a:t>
            </a:r>
            <a:r>
              <a:rPr lang="en-US" altLang="ja-JP" baseline="-25000" dirty="0"/>
              <a:t>polymer</a:t>
            </a:r>
            <a:r>
              <a:rPr lang="en-US" altLang="ja-JP" dirty="0"/>
              <a:t>]</a:t>
            </a:r>
          </a:p>
          <a:p>
            <a:pPr eaLnBrk="1" hangingPunct="1"/>
            <a:endParaRPr lang="en-US" dirty="0"/>
          </a:p>
          <a:p>
            <a:pPr eaLnBrk="1" hangingPunct="1">
              <a:buFontTx/>
              <a:buChar char="•"/>
            </a:pPr>
            <a:r>
              <a:rPr lang="en-US" dirty="0"/>
              <a:t>b = K</a:t>
            </a:r>
            <a:r>
              <a:rPr lang="en-US" baseline="-25000" dirty="0"/>
              <a:t>2</a:t>
            </a:r>
            <a:r>
              <a:rPr lang="en-US" dirty="0"/>
              <a:t>/K</a:t>
            </a:r>
            <a:r>
              <a:rPr lang="en-US" baseline="-25000" dirty="0"/>
              <a:t>1</a:t>
            </a:r>
            <a:r>
              <a:rPr lang="en-US" dirty="0"/>
              <a:t> = (“rate” of adsorption)/(“rate” of de-adsorption)</a:t>
            </a:r>
          </a:p>
          <a:p>
            <a:pPr eaLnBrk="1" hangingPunct="1"/>
            <a:r>
              <a:rPr lang="en-US" dirty="0"/>
              <a:t>The highest b the highest is the affinity of the adsorbed molecules </a:t>
            </a:r>
            <a:r>
              <a:rPr lang="en-US" altLang="ja-JP" dirty="0"/>
              <a:t>with the adsorbing polymer, i.e. the affinity between the </a:t>
            </a:r>
            <a:r>
              <a:rPr lang="en-US" altLang="ja-JP" dirty="0" err="1"/>
              <a:t>microcavity</a:t>
            </a:r>
            <a:r>
              <a:rPr lang="en-US" altLang="ja-JP" dirty="0"/>
              <a:t> in the polymer and the penetrant.</a:t>
            </a:r>
            <a:endParaRPr lang="en-US" dirty="0"/>
          </a:p>
        </p:txBody>
      </p:sp>
      <p:sp>
        <p:nvSpPr>
          <p:cNvPr id="6" name="Text Box 2"/>
          <p:cNvSpPr txBox="1">
            <a:spLocks noChangeArrowheads="1"/>
          </p:cNvSpPr>
          <p:nvPr/>
        </p:nvSpPr>
        <p:spPr bwMode="auto">
          <a:xfrm>
            <a:off x="2700338" y="188913"/>
            <a:ext cx="27523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it-IT" sz="2400" b="1" u="sng" dirty="0" err="1"/>
              <a:t>Langmuir</a:t>
            </a:r>
            <a:r>
              <a:rPr lang="it-IT" sz="2400" b="1" u="sng" dirty="0"/>
              <a:t> </a:t>
            </a:r>
            <a:r>
              <a:rPr lang="it-IT" sz="2400" b="1" u="sng" dirty="0" err="1"/>
              <a:t>isotherm</a:t>
            </a:r>
            <a:endParaRPr lang="it-IT" sz="2400"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304800" y="152400"/>
            <a:ext cx="8407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r>
              <a:rPr lang="it-IT" sz="2800" b="1" dirty="0"/>
              <a:t>PHENOMENOLOGICAL MODELS FOR PENETRANT </a:t>
            </a:r>
            <a:r>
              <a:rPr lang="da-DK" sz="2800" b="1" dirty="0"/>
              <a:t>SORPTION</a:t>
            </a:r>
            <a:endParaRPr lang="it-IT" sz="2800" b="1" dirty="0"/>
          </a:p>
        </p:txBody>
      </p:sp>
      <p:sp>
        <p:nvSpPr>
          <p:cNvPr id="16386" name="Text Box 3"/>
          <p:cNvSpPr txBox="1">
            <a:spLocks noChangeArrowheads="1"/>
          </p:cNvSpPr>
          <p:nvPr/>
        </p:nvSpPr>
        <p:spPr bwMode="auto">
          <a:xfrm>
            <a:off x="0" y="1341438"/>
            <a:ext cx="9036050" cy="587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27075" indent="-457200" eaLnBrk="0" hangingPunct="0">
              <a:defRPr sz="2200">
                <a:solidFill>
                  <a:schemeClr val="tx1"/>
                </a:solidFill>
                <a:latin typeface="Times New Roman" charset="0"/>
                <a:ea typeface="ＭＳ Ｐゴシック" charset="0"/>
              </a:defRPr>
            </a:lvl2pPr>
            <a:lvl3pPr marL="906463" indent="-4572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lnSpc>
                <a:spcPct val="120000"/>
              </a:lnSpc>
              <a:defRPr/>
            </a:pPr>
            <a:r>
              <a:rPr lang="en-GB" sz="2400" b="1" dirty="0"/>
              <a:t>Polymer-penetrant interaction at equilibrium</a:t>
            </a:r>
            <a:endParaRPr lang="en-GB" altLang="ja-JP" sz="2400" b="1" dirty="0"/>
          </a:p>
          <a:p>
            <a:pPr eaLnBrk="1" hangingPunct="1">
              <a:lnSpc>
                <a:spcPct val="120000"/>
              </a:lnSpc>
              <a:buFontTx/>
              <a:buChar char="•"/>
              <a:defRPr/>
            </a:pPr>
            <a:r>
              <a:rPr lang="en-GB" sz="2000" dirty="0"/>
              <a:t>Polymer and penetrant interact like a solvent and a solute</a:t>
            </a:r>
          </a:p>
          <a:p>
            <a:pPr eaLnBrk="1" hangingPunct="1">
              <a:lnSpc>
                <a:spcPct val="120000"/>
              </a:lnSpc>
              <a:buFontTx/>
              <a:buChar char="•"/>
              <a:defRPr/>
            </a:pPr>
            <a:r>
              <a:rPr lang="da-DK" sz="2000" dirty="0" err="1"/>
              <a:t>sorption</a:t>
            </a:r>
            <a:r>
              <a:rPr lang="en-GB" sz="2000" dirty="0"/>
              <a:t> isotherms: plots reporting the amount of penetrant (gas or vapour or liquid) absorbed at constant temperature as a function of partial pressure (or activity or concentration) of the penetrant.</a:t>
            </a:r>
          </a:p>
          <a:p>
            <a:pPr marL="0" indent="0" eaLnBrk="1" hangingPunct="1">
              <a:lnSpc>
                <a:spcPct val="120000"/>
              </a:lnSpc>
              <a:defRPr/>
            </a:pPr>
            <a:r>
              <a:rPr lang="en-GB" sz="2000" dirty="0"/>
              <a:t>The typical behaviours of a polymer can be :</a:t>
            </a:r>
          </a:p>
          <a:p>
            <a:pPr lvl="1" eaLnBrk="1" hangingPunct="1">
              <a:lnSpc>
                <a:spcPct val="120000"/>
              </a:lnSpc>
              <a:buFontTx/>
              <a:buChar char="•"/>
              <a:defRPr/>
            </a:pPr>
            <a:r>
              <a:rPr lang="da-DK" sz="2000" dirty="0" err="1"/>
              <a:t>sorption</a:t>
            </a:r>
            <a:r>
              <a:rPr lang="en-GB" sz="2000" dirty="0"/>
              <a:t> according to </a:t>
            </a:r>
            <a:r>
              <a:rPr lang="en-GB" sz="2000" u="sng" dirty="0"/>
              <a:t>ideal behaviour typical of liquids </a:t>
            </a:r>
            <a:r>
              <a:rPr lang="en-GB" sz="2000" dirty="0"/>
              <a:t>(Henry’s law)</a:t>
            </a:r>
          </a:p>
          <a:p>
            <a:pPr lvl="1" eaLnBrk="1" hangingPunct="1">
              <a:lnSpc>
                <a:spcPct val="120000"/>
              </a:lnSpc>
              <a:buFontTx/>
              <a:buChar char="•"/>
              <a:defRPr/>
            </a:pPr>
            <a:r>
              <a:rPr lang="en-GB" sz="2000" u="sng" dirty="0">
                <a:sym typeface="Wingdings" charset="0"/>
              </a:rPr>
              <a:t>Non-ideal behaviours</a:t>
            </a:r>
            <a:endParaRPr lang="en-GB" sz="2000" dirty="0">
              <a:sym typeface="Wingdings" charset="0"/>
            </a:endParaRPr>
          </a:p>
          <a:p>
            <a:pPr lvl="2" eaLnBrk="1" hangingPunct="1">
              <a:lnSpc>
                <a:spcPct val="120000"/>
              </a:lnSpc>
              <a:buFont typeface="Wingdings" charset="0"/>
              <a:buChar char="ü"/>
              <a:defRPr/>
            </a:pPr>
            <a:r>
              <a:rPr lang="en-GB" sz="2000" dirty="0">
                <a:sym typeface="Wingdings" charset="0"/>
              </a:rPr>
              <a:t> Adsorption mechanism on walls of pores are involved: </a:t>
            </a:r>
            <a:r>
              <a:rPr lang="en-GB" sz="2000" dirty="0"/>
              <a:t>Langmuir isotherm</a:t>
            </a:r>
            <a:endParaRPr lang="en-GB" sz="2000" dirty="0">
              <a:sym typeface="Wingdings" charset="0"/>
            </a:endParaRPr>
          </a:p>
          <a:p>
            <a:pPr lvl="2" eaLnBrk="1" hangingPunct="1">
              <a:lnSpc>
                <a:spcPct val="120000"/>
              </a:lnSpc>
              <a:buFont typeface="Wingdings" charset="0"/>
              <a:buChar char="ü"/>
              <a:defRPr/>
            </a:pPr>
            <a:r>
              <a:rPr lang="en-GB" sz="2000" dirty="0">
                <a:sym typeface="Wingdings" charset="0"/>
              </a:rPr>
              <a:t>Specific interactions polymer/penetrant or polymer plasticization: </a:t>
            </a:r>
            <a:r>
              <a:rPr lang="en-GB" sz="2000" dirty="0"/>
              <a:t>Flory-Huggins isotherm</a:t>
            </a:r>
          </a:p>
          <a:p>
            <a:pPr lvl="2" eaLnBrk="1" hangingPunct="1">
              <a:lnSpc>
                <a:spcPct val="120000"/>
              </a:lnSpc>
              <a:buFont typeface="Wingdings" charset="0"/>
              <a:buChar char="ü"/>
              <a:defRPr/>
            </a:pPr>
            <a:r>
              <a:rPr lang="en-GB" sz="2000" dirty="0">
                <a:sym typeface="Wingdings" charset="0"/>
              </a:rPr>
              <a:t>Specific interactions polymer/penetrant and </a:t>
            </a:r>
            <a:r>
              <a:rPr lang="en-GB" sz="2000" dirty="0" err="1"/>
              <a:t>microporosities</a:t>
            </a:r>
            <a:r>
              <a:rPr lang="en-GB" sz="2000" dirty="0"/>
              <a:t>: BET (</a:t>
            </a:r>
            <a:r>
              <a:rPr lang="de-DE" sz="2000" dirty="0" err="1"/>
              <a:t>Brunauer</a:t>
            </a:r>
            <a:r>
              <a:rPr lang="de-DE" sz="2000" dirty="0"/>
              <a:t>–Emmett–Teller</a:t>
            </a:r>
            <a:r>
              <a:rPr lang="en-GB" sz="2000" dirty="0"/>
              <a:t>) isotherm</a:t>
            </a:r>
            <a:endParaRPr lang="en-GB" sz="2000" dirty="0">
              <a:sym typeface="Wingdings" charset="0"/>
            </a:endParaRPr>
          </a:p>
          <a:p>
            <a:pPr lvl="2" eaLnBrk="1" hangingPunct="1">
              <a:lnSpc>
                <a:spcPct val="120000"/>
              </a:lnSpc>
              <a:buFont typeface="Arial" charset="0"/>
              <a:buChar char="•"/>
              <a:defRPr/>
            </a:pPr>
            <a:endParaRPr lang="it-IT" sz="2400" dirty="0"/>
          </a:p>
          <a:p>
            <a:pPr lvl="2" eaLnBrk="1" hangingPunct="1">
              <a:lnSpc>
                <a:spcPct val="120000"/>
              </a:lnSpc>
              <a:buFont typeface="Wingdings" charset="0"/>
              <a:buChar char="ü"/>
              <a:defRPr/>
            </a:pPr>
            <a:endParaRPr lang="it-IT"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228600" y="117475"/>
            <a:ext cx="837921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Langmuir’s</a:t>
            </a:r>
            <a:r>
              <a:rPr lang="it-IT" b="1" u="sng" dirty="0"/>
              <a:t> </a:t>
            </a:r>
            <a:r>
              <a:rPr lang="it-IT" b="1" u="sng" dirty="0" err="1"/>
              <a:t>iotherm</a:t>
            </a:r>
            <a:r>
              <a:rPr lang="it-IT" b="1" u="sng" dirty="0"/>
              <a:t> + </a:t>
            </a:r>
            <a:r>
              <a:rPr lang="it-IT" b="1" u="sng" dirty="0" err="1"/>
              <a:t>Henry’s</a:t>
            </a:r>
            <a:r>
              <a:rPr lang="it-IT" b="1" u="sng" dirty="0"/>
              <a:t> </a:t>
            </a:r>
            <a:r>
              <a:rPr lang="it-IT" b="1" u="sng" dirty="0" err="1"/>
              <a:t>isotherm</a:t>
            </a:r>
            <a:endParaRPr lang="it-IT" b="1" u="sng" dirty="0"/>
          </a:p>
        </p:txBody>
      </p:sp>
      <p:grpSp>
        <p:nvGrpSpPr>
          <p:cNvPr id="12" name="Group 11">
            <a:extLst>
              <a:ext uri="{FF2B5EF4-FFF2-40B4-BE49-F238E27FC236}">
                <a16:creationId xmlns:a16="http://schemas.microsoft.com/office/drawing/2014/main" id="{679271FC-C630-466F-5354-912821C9FFCA}"/>
              </a:ext>
            </a:extLst>
          </p:cNvPr>
          <p:cNvGrpSpPr/>
          <p:nvPr/>
        </p:nvGrpSpPr>
        <p:grpSpPr>
          <a:xfrm>
            <a:off x="0" y="541337"/>
            <a:ext cx="9928225" cy="11249025"/>
            <a:chOff x="0" y="541337"/>
            <a:chExt cx="9928225" cy="11249025"/>
          </a:xfrm>
        </p:grpSpPr>
        <p:sp>
          <p:nvSpPr>
            <p:cNvPr id="41988" name="Text Box 11"/>
            <p:cNvSpPr txBox="1">
              <a:spLocks noChangeArrowheads="1"/>
            </p:cNvSpPr>
            <p:nvPr/>
          </p:nvSpPr>
          <p:spPr bwMode="auto">
            <a:xfrm>
              <a:off x="4264025" y="1484313"/>
              <a:ext cx="523875" cy="4270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H</a:t>
              </a:r>
            </a:p>
          </p:txBody>
        </p:sp>
        <p:sp>
          <p:nvSpPr>
            <p:cNvPr id="41989" name="Text Box 12"/>
            <p:cNvSpPr txBox="1">
              <a:spLocks noChangeArrowheads="1"/>
            </p:cNvSpPr>
            <p:nvPr/>
          </p:nvSpPr>
          <p:spPr bwMode="auto">
            <a:xfrm>
              <a:off x="2627313" y="5013325"/>
              <a:ext cx="523875" cy="427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T</a:t>
              </a:r>
            </a:p>
          </p:txBody>
        </p:sp>
        <p:sp>
          <p:nvSpPr>
            <p:cNvPr id="41990" name="Text Box 13"/>
            <p:cNvSpPr txBox="1">
              <a:spLocks noChangeArrowheads="1"/>
            </p:cNvSpPr>
            <p:nvPr/>
          </p:nvSpPr>
          <p:spPr bwMode="auto">
            <a:xfrm>
              <a:off x="468313" y="908050"/>
              <a:ext cx="33528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Sorption in the bulk: mixing</a:t>
              </a:r>
            </a:p>
          </p:txBody>
        </p:sp>
        <p:sp>
          <p:nvSpPr>
            <p:cNvPr id="41991" name="Text Box 14"/>
            <p:cNvSpPr txBox="1">
              <a:spLocks noChangeArrowheads="1"/>
            </p:cNvSpPr>
            <p:nvPr/>
          </p:nvSpPr>
          <p:spPr bwMode="auto">
            <a:xfrm>
              <a:off x="4572000" y="692150"/>
              <a:ext cx="40735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Adsorption  on the surface of frozen microvoids</a:t>
              </a:r>
            </a:p>
          </p:txBody>
        </p:sp>
        <mc:AlternateContent xmlns:mc="http://schemas.openxmlformats.org/markup-compatibility/2006" xmlns:a14="http://schemas.microsoft.com/office/drawing/2010/main">
          <mc:Choice Requires="a14">
            <p:graphicFrame>
              <p:nvGraphicFramePr>
                <p:cNvPr id="41992" name="Object 15"/>
                <p:cNvGraphicFramePr>
                  <a:graphicFrameLocks noChangeAspect="1"/>
                </p:cNvGraphicFramePr>
                <p:nvPr>
                  <p:extLst>
                    <p:ext uri="{D42A27DB-BD31-4B8C-83A1-F6EECF244321}">
                      <p14:modId xmlns:p14="http://schemas.microsoft.com/office/powerpoint/2010/main" val="3801051303"/>
                    </p:ext>
                  </p:extLst>
                </p:nvPr>
              </p:nvGraphicFramePr>
              <p:xfrm>
                <a:off x="4470400" y="3548063"/>
                <a:ext cx="2073275" cy="896937"/>
              </p:xfrm>
              <a:graphic>
                <a:graphicData uri="http://schemas.openxmlformats.org/presentationml/2006/ole">
                  <mc:AlternateContent>
                    <mc:Choice xmlns:v="urn:schemas-microsoft-com:vml" Requires="v">
                      <p:oleObj name="Equazione" r:id="rId2" imgW="1028254" imgH="444307" progId="Equation.3">
                        <p:embed/>
                      </p:oleObj>
                    </mc:Choice>
                    <mc:Fallback>
                      <p:oleObj name="Equazione" r:id="rId2" imgW="1028254" imgH="444307" progId="Equation.3">
                        <p:embed/>
                        <p:pic>
                          <p:nvPicPr>
                            <p:cNvPr id="0" name="Picture 2"/>
                            <p:cNvPicPr>
                              <a:picLocks noChangeAspect="1" noChangeArrowheads="1"/>
                            </p:cNvPicPr>
                            <p:nvPr/>
                          </p:nvPicPr>
                          <p:blipFill>
                            <a:blip r:embed="rId3">
                              <a:extLst>
                                <a:ext uri="{28A0092B-C50C-407E-A947-70E740481C1C}">
                                  <a14:useLocalDpi val="0"/>
                                </a:ext>
                              </a:extLst>
                            </a:blip>
                            <a:srcRect/>
                            <a:stretch>
                              <a:fillRect/>
                            </a:stretch>
                          </p:blipFill>
                          <p:spPr bwMode="auto">
                            <a:xfrm>
                              <a:off x="4470400" y="3548063"/>
                              <a:ext cx="2073275" cy="896937"/>
                            </a:xfrm>
                            <a:prstGeom prst="rect">
                              <a:avLst/>
                            </a:prstGeom>
                            <a:noFill/>
                            <a:effectLst/>
                            <a:extLst>
                              <a:ext uri="{909E8E84-426E-40DD-AFC4-6F175D3DCCD1}">
                                <a14:hiddenFill>
                                  <a:solidFill>
                                    <a:srgbClr val="FFFFFF"/>
                                  </a:solidFill>
                                </a14:hiddenFill>
                              </a:ext>
                              <a:ext uri="{AF507438-7753-43E0-B8FC-AC1667EBCBE1}">
                                <a14:hiddenEffects>
                                  <a:effectLst>
                                    <a:outerShdw dist="38099" dir="2700000" algn="ctr" rotWithShape="0">
                                      <a:srgbClr val="000000">
                                        <a:alpha val="74997"/>
                                      </a:srgbClr>
                                    </a:outerShdw>
                                  </a:effectLst>
                                </a14:hiddenEffects>
                              </a:ext>
                            </a:extLst>
                          </p:spPr>
                        </p:pic>
                      </p:oleObj>
                    </mc:Fallback>
                  </mc:AlternateContent>
                </a:graphicData>
              </a:graphic>
            </p:graphicFrame>
          </mc:Choice>
          <mc:Fallback xmlns="">
            <p:graphicFrame>
              <p:nvGraphicFramePr>
                <p:cNvPr id="41992" name="Object 15"/>
                <p:cNvGraphicFramePr>
                  <a:graphicFrameLocks noChangeAspect="1"/>
                </p:cNvGraphicFramePr>
                <p:nvPr>
                  <p:extLst>
                    <p:ext uri="{D42A27DB-BD31-4B8C-83A1-F6EECF244321}">
                      <p14:modId xmlns:p14="http://schemas.microsoft.com/office/powerpoint/2010/main" val="3801051303"/>
                    </p:ext>
                  </p:extLst>
                </p:nvPr>
              </p:nvGraphicFramePr>
              <p:xfrm>
                <a:off x="4470400" y="3548063"/>
                <a:ext cx="2073275" cy="896937"/>
              </p:xfrm>
              <a:graphic>
                <a:graphicData uri="http://schemas.openxmlformats.org/presentationml/2006/ole">
                  <mc:AlternateContent>
                    <mc:Choice xmlns:v="urn:schemas-microsoft-com:vml" Requires="v">
                      <p:oleObj name="Equazione" r:id="rId4" imgW="1028254" imgH="444307" progId="Equation.3">
                        <p:embed/>
                      </p:oleObj>
                    </mc:Choice>
                    <mc:Fallback>
                      <p:oleObj name="Equazione" r:id="rId4" imgW="1028254" imgH="44430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3548063"/>
                              <a:ext cx="2073275" cy="8969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mc:Fallback>
        </mc:AlternateContent>
        <p:grpSp>
          <p:nvGrpSpPr>
            <p:cNvPr id="2" name="Gruppo 11"/>
            <p:cNvGrpSpPr>
              <a:grpSpLocks/>
            </p:cNvGrpSpPr>
            <p:nvPr/>
          </p:nvGrpSpPr>
          <p:grpSpPr bwMode="auto">
            <a:xfrm>
              <a:off x="0" y="541337"/>
              <a:ext cx="9928225" cy="11249025"/>
              <a:chOff x="-664265" y="744434"/>
              <a:chExt cx="9928225" cy="11249025"/>
            </a:xfrm>
          </p:grpSpPr>
          <p:pic>
            <p:nvPicPr>
              <p:cNvPr id="41994" name="Picture 8" descr="fig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65" y="744434"/>
                <a:ext cx="9928225" cy="1124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5" name="Rettangolo 10"/>
              <p:cNvSpPr>
                <a:spLocks noChangeArrowheads="1"/>
              </p:cNvSpPr>
              <p:nvPr/>
            </p:nvSpPr>
            <p:spPr bwMode="auto">
              <a:xfrm>
                <a:off x="-357222" y="6858000"/>
                <a:ext cx="9501222" cy="4929246"/>
              </a:xfrm>
              <a:prstGeom prst="rect">
                <a:avLst/>
              </a:prstGeom>
              <a:solidFill>
                <a:schemeClr val="bg1"/>
              </a:solidFill>
              <a:ln w="9525">
                <a:solidFill>
                  <a:schemeClr val="bg1"/>
                </a:solidFill>
                <a:round/>
                <a:headEnd/>
                <a:tailEnd/>
              </a:ln>
            </p:spPr>
            <p:txBody>
              <a:bodyPr/>
              <a:lstStyle/>
              <a:p>
                <a:endParaRPr lang="en-US"/>
              </a:p>
            </p:txBody>
          </p:sp>
        </p:grpSp>
        <mc:AlternateContent xmlns:mc="http://schemas.openxmlformats.org/markup-compatibility/2006" xmlns:a14="http://schemas.microsoft.com/office/drawing/2010/main">
          <mc:Choice Requires="a14">
            <p:sp>
              <p:nvSpPr>
                <p:cNvPr id="42051" name="Object 67"/>
                <p:cNvSpPr txBox="1"/>
                <p:nvPr/>
              </p:nvSpPr>
              <p:spPr bwMode="auto">
                <a:xfrm>
                  <a:off x="6215063" y="3357563"/>
                  <a:ext cx="1651000" cy="962025"/>
                </a:xfrm>
                <a:prstGeom prst="rect">
                  <a:avLst/>
                </a:prstGeom>
                <a:noFill/>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Sub>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up>
                                <m:r>
                                  <a:rPr lang="en-GB" i="1">
                                    <a:solidFill>
                                      <a:srgbClr val="000000"/>
                                    </a:solidFill>
                                    <a:latin typeface="Cambria Math" panose="02040503050406030204" pitchFamily="18" charset="0"/>
                                  </a:rPr>
                                  <m:t>′</m:t>
                                </m:r>
                              </m:sup>
                            </m:sSubSup>
                            <m:r>
                              <a:rPr lang="en-GB" i="1">
                                <a:solidFill>
                                  <a:srgbClr val="000000"/>
                                </a:solidFill>
                                <a:latin typeface="Cambria Math" panose="02040503050406030204" pitchFamily="18" charset="0"/>
                              </a:rPr>
                              <m:t>𝑏𝑝</m:t>
                            </m:r>
                          </m:num>
                          <m:den>
                            <m:r>
                              <a:rPr lang="en-GB" i="1">
                                <a:solidFill>
                                  <a:srgbClr val="000000"/>
                                </a:solidFill>
                                <a:latin typeface="Cambria Math" panose="02040503050406030204" pitchFamily="18" charset="0"/>
                              </a:rPr>
                              <m:t>1+</m:t>
                            </m:r>
                            <m:r>
                              <a:rPr lang="en-GB" i="1">
                                <a:solidFill>
                                  <a:srgbClr val="000000"/>
                                </a:solidFill>
                                <a:latin typeface="Cambria Math" panose="02040503050406030204" pitchFamily="18" charset="0"/>
                              </a:rPr>
                              <m:t>𝑏𝑝</m:t>
                            </m:r>
                          </m:den>
                        </m:f>
                      </m:oMath>
                    </m:oMathPara>
                  </a14:m>
                  <a:endParaRPr lang="en-GB" dirty="0"/>
                </a:p>
              </p:txBody>
            </p:sp>
          </mc:Choice>
          <mc:Fallback xmlns="">
            <p:sp>
              <p:nvSpPr>
                <p:cNvPr id="42051" name="Object 67"/>
                <p:cNvSpPr txBox="1">
                  <a:spLocks noRot="1" noChangeAspect="1" noMove="1" noResize="1" noEditPoints="1" noAdjustHandles="1" noChangeArrowheads="1" noChangeShapeType="1" noTextEdit="1"/>
                </p:cNvSpPr>
                <p:nvPr/>
              </p:nvSpPr>
              <p:spPr bwMode="auto">
                <a:xfrm>
                  <a:off x="6215063" y="3357563"/>
                  <a:ext cx="1651000" cy="962025"/>
                </a:xfrm>
                <a:prstGeom prst="rect">
                  <a:avLst/>
                </a:prstGeom>
                <a:blipFill>
                  <a:blip r:embed="rId7"/>
                  <a:stretch>
                    <a:fillRect/>
                  </a:stretch>
                </a:blipFill>
                <a:effectLst/>
              </p:spPr>
              <p:txBody>
                <a:bodyPr/>
                <a:lstStyle/>
                <a:p>
                  <a:r>
                    <a:rPr lang="en-GB">
                      <a:noFill/>
                    </a:rPr>
                    <a:t> </a:t>
                  </a:r>
                </a:p>
              </p:txBody>
            </p:sp>
          </mc:Fallback>
        </mc:AlternateContent>
        <p:sp>
          <p:nvSpPr>
            <p:cNvPr id="14" name="CasellaDiTesto 13"/>
            <p:cNvSpPr txBox="1"/>
            <p:nvPr/>
          </p:nvSpPr>
          <p:spPr>
            <a:xfrm>
              <a:off x="468313" y="3270220"/>
              <a:ext cx="965329" cy="430887"/>
            </a:xfrm>
            <a:prstGeom prst="rect">
              <a:avLst/>
            </a:prstGeom>
            <a:noFill/>
          </p:spPr>
          <p:txBody>
            <a:bodyPr wrap="none" rtlCol="0">
              <a:spAutoFit/>
            </a:bodyPr>
            <a:lstStyle/>
            <a:p>
              <a:r>
                <a:rPr lang="en-US" dirty="0"/>
                <a:t>C</a:t>
              </a:r>
              <a:r>
                <a:rPr lang="en-US" baseline="-25000" dirty="0"/>
                <a:t>H</a:t>
              </a:r>
              <a:r>
                <a:rPr lang="en-US" dirty="0"/>
                <a:t>=Sp</a:t>
              </a:r>
            </a:p>
          </p:txBody>
        </p:sp>
        <mc:AlternateContent xmlns:mc="http://schemas.openxmlformats.org/markup-compatibility/2006">
          <mc:Choice xmlns:a14="http://schemas.microsoft.com/office/drawing/2010/main" Requires="a14">
            <p:sp>
              <p:nvSpPr>
                <p:cNvPr id="42052" name="Object 68"/>
                <p:cNvSpPr txBox="1"/>
                <p:nvPr/>
              </p:nvSpPr>
              <p:spPr bwMode="auto">
                <a:xfrm>
                  <a:off x="6215063" y="5198406"/>
                  <a:ext cx="3140075" cy="819150"/>
                </a:xfrm>
                <a:prstGeom prst="rect">
                  <a:avLst/>
                </a:prstGeom>
                <a:noFill/>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en-GB" i="1">
                                <a:solidFill>
                                  <a:srgbClr val="000000"/>
                                </a:solidFill>
                                <a:latin typeface="Cambria Math" panose="02040503050406030204" pitchFamily="18" charset="0"/>
                              </a:rPr>
                              <m:t>𝑇</m:t>
                            </m:r>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𝐻</m:t>
                            </m:r>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𝑆𝑝</m:t>
                        </m:r>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𝐶</m:t>
                                </m:r>
                              </m:e>
                              <m:sub>
                                <m:r>
                                  <a:rPr lang="it-IT" b="0" i="1" smtClean="0">
                                    <a:solidFill>
                                      <a:srgbClr val="000000"/>
                                    </a:solidFill>
                                    <a:latin typeface="Cambria Math" panose="02040503050406030204" pitchFamily="18" charset="0"/>
                                  </a:rPr>
                                  <m:t>𝐿</m:t>
                                </m:r>
                              </m:sub>
                              <m:sup>
                                <m:r>
                                  <a:rPr lang="en-GB" i="1">
                                    <a:solidFill>
                                      <a:srgbClr val="000000"/>
                                    </a:solidFill>
                                    <a:latin typeface="Cambria Math" panose="02040503050406030204" pitchFamily="18" charset="0"/>
                                  </a:rPr>
                                  <m:t>′</m:t>
                                </m:r>
                              </m:sup>
                            </m:sSubSup>
                            <m:r>
                              <a:rPr lang="en-GB" i="1">
                                <a:solidFill>
                                  <a:srgbClr val="000000"/>
                                </a:solidFill>
                                <a:latin typeface="Cambria Math" panose="02040503050406030204" pitchFamily="18" charset="0"/>
                              </a:rPr>
                              <m:t>𝑏𝑝</m:t>
                            </m:r>
                          </m:num>
                          <m:den>
                            <m:r>
                              <a:rPr lang="en-GB" i="1">
                                <a:solidFill>
                                  <a:srgbClr val="000000"/>
                                </a:solidFill>
                                <a:latin typeface="Cambria Math" panose="02040503050406030204" pitchFamily="18" charset="0"/>
                              </a:rPr>
                              <m:t>1+</m:t>
                            </m:r>
                            <m:r>
                              <a:rPr lang="en-GB" i="1">
                                <a:solidFill>
                                  <a:srgbClr val="000000"/>
                                </a:solidFill>
                                <a:latin typeface="Cambria Math" panose="02040503050406030204" pitchFamily="18" charset="0"/>
                              </a:rPr>
                              <m:t>𝑏𝑝</m:t>
                            </m:r>
                          </m:den>
                        </m:f>
                      </m:oMath>
                    </m:oMathPara>
                  </a14:m>
                  <a:endParaRPr lang="en-GB" dirty="0"/>
                </a:p>
              </p:txBody>
            </p:sp>
          </mc:Choice>
          <mc:Fallback>
            <p:sp>
              <p:nvSpPr>
                <p:cNvPr id="42052" name="Object 68"/>
                <p:cNvSpPr txBox="1">
                  <a:spLocks noRot="1" noChangeAspect="1" noMove="1" noResize="1" noEditPoints="1" noAdjustHandles="1" noChangeArrowheads="1" noChangeShapeType="1" noTextEdit="1"/>
                </p:cNvSpPr>
                <p:nvPr/>
              </p:nvSpPr>
              <p:spPr bwMode="auto">
                <a:xfrm>
                  <a:off x="6215063" y="5198406"/>
                  <a:ext cx="3140075" cy="819150"/>
                </a:xfrm>
                <a:prstGeom prst="rect">
                  <a:avLst/>
                </a:prstGeom>
                <a:blipFill>
                  <a:blip r:embed="rId8"/>
                  <a:stretch>
                    <a:fillRect/>
                  </a:stretch>
                </a:blipFill>
                <a:effectLst/>
              </p:spPr>
              <p:txBody>
                <a:bodyPr/>
                <a:lstStyle/>
                <a:p>
                  <a:r>
                    <a:rPr lang="en-GB">
                      <a:noFill/>
                    </a:rPr>
                    <a:t> </a:t>
                  </a:r>
                </a:p>
              </p:txBody>
            </p:sp>
          </mc:Fallback>
        </mc:AlternateContent>
        <p:sp>
          <p:nvSpPr>
            <p:cNvPr id="8" name="TextBox 7">
              <a:extLst>
                <a:ext uri="{FF2B5EF4-FFF2-40B4-BE49-F238E27FC236}">
                  <a16:creationId xmlns:a16="http://schemas.microsoft.com/office/drawing/2014/main" id="{B7481CDC-61D6-D0E6-CFCA-322B9C9D3118}"/>
                </a:ext>
              </a:extLst>
            </p:cNvPr>
            <p:cNvSpPr txBox="1"/>
            <p:nvPr/>
          </p:nvSpPr>
          <p:spPr>
            <a:xfrm>
              <a:off x="1064593" y="1174076"/>
              <a:ext cx="595986" cy="430887"/>
            </a:xfrm>
            <a:prstGeom prst="rect">
              <a:avLst/>
            </a:prstGeom>
            <a:solidFill>
              <a:schemeClr val="bg1"/>
            </a:solidFill>
          </p:spPr>
          <p:txBody>
            <a:bodyPr wrap="square">
              <a:spAutoFit/>
            </a:bodyPr>
            <a:lstStyle/>
            <a:p>
              <a:r>
                <a:rPr lang="en-US" dirty="0"/>
                <a:t>C</a:t>
              </a:r>
              <a:r>
                <a:rPr lang="en-US" baseline="-25000" dirty="0"/>
                <a:t>H</a:t>
              </a:r>
              <a:endParaRPr lang="en-GB" dirty="0"/>
            </a:p>
          </p:txBody>
        </p:sp>
        <p:sp>
          <p:nvSpPr>
            <p:cNvPr id="9" name="TextBox 8">
              <a:extLst>
                <a:ext uri="{FF2B5EF4-FFF2-40B4-BE49-F238E27FC236}">
                  <a16:creationId xmlns:a16="http://schemas.microsoft.com/office/drawing/2014/main" id="{1722F1BB-3800-ED6C-0A81-550E2B23DAB3}"/>
                </a:ext>
              </a:extLst>
            </p:cNvPr>
            <p:cNvSpPr txBox="1"/>
            <p:nvPr/>
          </p:nvSpPr>
          <p:spPr>
            <a:xfrm>
              <a:off x="5005441" y="1158254"/>
              <a:ext cx="523875" cy="1015663"/>
            </a:xfrm>
            <a:prstGeom prst="rect">
              <a:avLst/>
            </a:prstGeom>
            <a:solidFill>
              <a:schemeClr val="bg1"/>
            </a:solidFill>
          </p:spPr>
          <p:txBody>
            <a:bodyPr wrap="square">
              <a:spAutoFit/>
            </a:bodyPr>
            <a:lstStyle/>
            <a:p>
              <a:r>
                <a:rPr lang="en-US" sz="2000" dirty="0"/>
                <a:t>C</a:t>
              </a:r>
              <a:r>
                <a:rPr lang="en-US" sz="2000" baseline="-25000" dirty="0"/>
                <a:t>L</a:t>
              </a:r>
              <a:r>
                <a:rPr lang="en-US" sz="2000" baseline="30000" dirty="0"/>
                <a:t>’</a:t>
              </a:r>
              <a:endParaRPr lang="en-US" sz="2000" baseline="-25000" dirty="0"/>
            </a:p>
            <a:p>
              <a:endParaRPr lang="en-GB" sz="2000" dirty="0"/>
            </a:p>
            <a:p>
              <a:r>
                <a:rPr lang="en-GB" sz="2000" dirty="0"/>
                <a:t>C</a:t>
              </a:r>
              <a:r>
                <a:rPr lang="en-GB" sz="2000" baseline="-25000" dirty="0"/>
                <a:t>L</a:t>
              </a:r>
            </a:p>
          </p:txBody>
        </p:sp>
        <p:sp>
          <p:nvSpPr>
            <p:cNvPr id="11" name="TextBox 10">
              <a:extLst>
                <a:ext uri="{FF2B5EF4-FFF2-40B4-BE49-F238E27FC236}">
                  <a16:creationId xmlns:a16="http://schemas.microsoft.com/office/drawing/2014/main" id="{F7779547-92F7-3602-2BA9-37B09C49EA06}"/>
                </a:ext>
              </a:extLst>
            </p:cNvPr>
            <p:cNvSpPr txBox="1"/>
            <p:nvPr/>
          </p:nvSpPr>
          <p:spPr>
            <a:xfrm>
              <a:off x="3275242" y="4685857"/>
              <a:ext cx="595986" cy="430887"/>
            </a:xfrm>
            <a:prstGeom prst="rect">
              <a:avLst/>
            </a:prstGeom>
            <a:solidFill>
              <a:schemeClr val="bg1"/>
            </a:solidFill>
          </p:spPr>
          <p:txBody>
            <a:bodyPr wrap="square">
              <a:spAutoFit/>
            </a:bodyPr>
            <a:lstStyle/>
            <a:p>
              <a:r>
                <a:rPr lang="en-US" dirty="0"/>
                <a:t>C</a:t>
              </a:r>
              <a:r>
                <a:rPr lang="en-US" baseline="-25000" dirty="0"/>
                <a:t>T</a:t>
              </a:r>
              <a:endParaRPr lang="en-GB"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23"/>
          <p:cNvSpPr>
            <a:spLocks noChangeShapeType="1"/>
          </p:cNvSpPr>
          <p:nvPr/>
        </p:nvSpPr>
        <p:spPr bwMode="auto">
          <a:xfrm>
            <a:off x="2057400" y="1219200"/>
            <a:ext cx="0" cy="39751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43010" name="Group 26"/>
          <p:cNvGrpSpPr>
            <a:grpSpLocks/>
          </p:cNvGrpSpPr>
          <p:nvPr/>
        </p:nvGrpSpPr>
        <p:grpSpPr bwMode="auto">
          <a:xfrm>
            <a:off x="762000" y="1125538"/>
            <a:ext cx="7194550" cy="4360862"/>
            <a:chOff x="480" y="690"/>
            <a:chExt cx="4532" cy="2766"/>
          </a:xfrm>
        </p:grpSpPr>
        <p:grpSp>
          <p:nvGrpSpPr>
            <p:cNvPr id="43021" name="Group 22"/>
            <p:cNvGrpSpPr>
              <a:grpSpLocks noChangeAspect="1"/>
            </p:cNvGrpSpPr>
            <p:nvPr/>
          </p:nvGrpSpPr>
          <p:grpSpPr bwMode="auto">
            <a:xfrm>
              <a:off x="480" y="690"/>
              <a:ext cx="4532" cy="2766"/>
              <a:chOff x="416" y="960"/>
              <a:chExt cx="4720" cy="2880"/>
            </a:xfrm>
          </p:grpSpPr>
          <p:sp>
            <p:nvSpPr>
              <p:cNvPr id="43024" name="Line 4"/>
              <p:cNvSpPr>
                <a:spLocks noChangeAspect="1" noChangeShapeType="1"/>
              </p:cNvSpPr>
              <p:nvPr/>
            </p:nvSpPr>
            <p:spPr bwMode="auto">
              <a:xfrm flipV="1">
                <a:off x="672" y="960"/>
                <a:ext cx="0" cy="2688"/>
              </a:xfrm>
              <a:prstGeom prst="line">
                <a:avLst/>
              </a:prstGeom>
              <a:noFill/>
              <a:ln w="127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43025" name="Line 5"/>
              <p:cNvSpPr>
                <a:spLocks noChangeAspect="1" noChangeShapeType="1"/>
              </p:cNvSpPr>
              <p:nvPr/>
            </p:nvSpPr>
            <p:spPr bwMode="auto">
              <a:xfrm rot="5400000" flipV="1">
                <a:off x="2904" y="1416"/>
                <a:ext cx="0" cy="4464"/>
              </a:xfrm>
              <a:prstGeom prst="line">
                <a:avLst/>
              </a:prstGeom>
              <a:noFill/>
              <a:ln w="127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43026" name="Freeform 6"/>
              <p:cNvSpPr>
                <a:spLocks noChangeAspect="1"/>
              </p:cNvSpPr>
              <p:nvPr/>
            </p:nvSpPr>
            <p:spPr bwMode="auto">
              <a:xfrm>
                <a:off x="669" y="1652"/>
                <a:ext cx="4202" cy="1990"/>
              </a:xfrm>
              <a:custGeom>
                <a:avLst/>
                <a:gdLst>
                  <a:gd name="T0" fmla="*/ 0 w 4202"/>
                  <a:gd name="T1" fmla="*/ 1990 h 1990"/>
                  <a:gd name="T2" fmla="*/ 686 w 4202"/>
                  <a:gd name="T3" fmla="*/ 796 h 1990"/>
                  <a:gd name="T4" fmla="*/ 4202 w 4202"/>
                  <a:gd name="T5" fmla="*/ 0 h 1990"/>
                  <a:gd name="T6" fmla="*/ 0 60000 65536"/>
                  <a:gd name="T7" fmla="*/ 0 60000 65536"/>
                  <a:gd name="T8" fmla="*/ 0 60000 65536"/>
                  <a:gd name="T9" fmla="*/ 0 w 4202"/>
                  <a:gd name="T10" fmla="*/ 0 h 1990"/>
                  <a:gd name="T11" fmla="*/ 4202 w 4202"/>
                  <a:gd name="T12" fmla="*/ 1990 h 1990"/>
                </a:gdLst>
                <a:ahLst/>
                <a:cxnLst>
                  <a:cxn ang="T6">
                    <a:pos x="T0" y="T1"/>
                  </a:cxn>
                  <a:cxn ang="T7">
                    <a:pos x="T2" y="T3"/>
                  </a:cxn>
                  <a:cxn ang="T8">
                    <a:pos x="T4" y="T5"/>
                  </a:cxn>
                </a:cxnLst>
                <a:rect l="T9" t="T10" r="T11" b="T12"/>
                <a:pathLst>
                  <a:path w="4202" h="1990">
                    <a:moveTo>
                      <a:pt x="0" y="1990"/>
                    </a:moveTo>
                    <a:cubicBezTo>
                      <a:pt x="114" y="1791"/>
                      <a:pt x="152" y="1262"/>
                      <a:pt x="686" y="796"/>
                    </a:cubicBezTo>
                    <a:cubicBezTo>
                      <a:pt x="1220" y="330"/>
                      <a:pt x="3469" y="166"/>
                      <a:pt x="4202"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43027" name="Object 19"/>
              <p:cNvGraphicFramePr>
                <a:graphicFrameLocks noChangeAspect="1"/>
              </p:cNvGraphicFramePr>
              <p:nvPr/>
            </p:nvGraphicFramePr>
            <p:xfrm>
              <a:off x="416" y="960"/>
              <a:ext cx="208" cy="216"/>
            </p:xfrm>
            <a:graphic>
              <a:graphicData uri="http://schemas.openxmlformats.org/presentationml/2006/ole">
                <mc:AlternateContent xmlns:mc="http://schemas.openxmlformats.org/markup-compatibility/2006">
                  <mc:Choice xmlns:v="urn:schemas-microsoft-com:vml" Requires="v">
                    <p:oleObj name="Equation" r:id="rId2" imgW="330057" imgH="342751" progId="">
                      <p:embed/>
                    </p:oleObj>
                  </mc:Choice>
                  <mc:Fallback>
                    <p:oleObj name="Equation" r:id="rId2" imgW="330057" imgH="342751" progId="">
                      <p:embed/>
                      <p:pic>
                        <p:nvPicPr>
                          <p:cNvPr id="0"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 y="960"/>
                            <a:ext cx="208" cy="21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graphicFrame>
            <p:nvGraphicFramePr>
              <p:cNvPr id="43028" name="Object 21"/>
              <p:cNvGraphicFramePr>
                <a:graphicFrameLocks noChangeAspect="1"/>
              </p:cNvGraphicFramePr>
              <p:nvPr/>
            </p:nvGraphicFramePr>
            <p:xfrm>
              <a:off x="4848" y="3688"/>
              <a:ext cx="144" cy="152"/>
            </p:xfrm>
            <a:graphic>
              <a:graphicData uri="http://schemas.openxmlformats.org/presentationml/2006/ole">
                <mc:AlternateContent xmlns:mc="http://schemas.openxmlformats.org/markup-compatibility/2006">
                  <mc:Choice xmlns:v="urn:schemas-microsoft-com:vml" Requires="v">
                    <p:oleObj name="Equation" r:id="rId4" imgW="228600" imgH="241300" progId="">
                      <p:embed/>
                    </p:oleObj>
                  </mc:Choice>
                  <mc:Fallback>
                    <p:oleObj name="Equation" r:id="rId4" imgW="228600" imgH="241300" progId="">
                      <p:embed/>
                      <p:pic>
                        <p:nvPicPr>
                          <p:cNvPr id="0"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3688"/>
                            <a:ext cx="144" cy="15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grpSp>
        <p:sp>
          <p:nvSpPr>
            <p:cNvPr id="43022" name="Text Box 24"/>
            <p:cNvSpPr txBox="1">
              <a:spLocks noChangeArrowheads="1"/>
            </p:cNvSpPr>
            <p:nvPr/>
          </p:nvSpPr>
          <p:spPr bwMode="auto">
            <a:xfrm>
              <a:off x="902" y="1004"/>
              <a:ext cx="184"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a:t>I</a:t>
              </a:r>
            </a:p>
          </p:txBody>
        </p:sp>
        <p:sp>
          <p:nvSpPr>
            <p:cNvPr id="43023" name="Text Box 25"/>
            <p:cNvSpPr txBox="1">
              <a:spLocks noChangeArrowheads="1"/>
            </p:cNvSpPr>
            <p:nvPr/>
          </p:nvSpPr>
          <p:spPr bwMode="auto">
            <a:xfrm>
              <a:off x="1832" y="1005"/>
              <a:ext cx="252"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a:t>II</a:t>
              </a:r>
            </a:p>
          </p:txBody>
        </p:sp>
      </p:grpSp>
      <p:sp>
        <p:nvSpPr>
          <p:cNvPr id="43011" name="Text Box 27"/>
          <p:cNvSpPr txBox="1">
            <a:spLocks noChangeArrowheads="1"/>
          </p:cNvSpPr>
          <p:nvPr/>
        </p:nvSpPr>
        <p:spPr bwMode="auto">
          <a:xfrm>
            <a:off x="228599" y="5532438"/>
            <a:ext cx="90239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u="sng" dirty="0"/>
              <a:t>Part I</a:t>
            </a:r>
            <a:r>
              <a:rPr lang="it-IT" dirty="0"/>
              <a:t> (low pressure, </a:t>
            </a:r>
            <a:r>
              <a:rPr lang="it-IT" dirty="0" err="1"/>
              <a:t>bp</a:t>
            </a:r>
            <a:r>
              <a:rPr lang="it-IT" dirty="0"/>
              <a:t>&lt;&lt;1) </a:t>
            </a:r>
            <a:r>
              <a:rPr lang="it-IT" dirty="0">
                <a:sym typeface="Symbol" charset="0"/>
              </a:rPr>
              <a:t> 	C</a:t>
            </a:r>
            <a:r>
              <a:rPr lang="it-IT" baseline="-25000" dirty="0">
                <a:sym typeface="Symbol" charset="0"/>
              </a:rPr>
              <a:t>T</a:t>
            </a:r>
            <a:r>
              <a:rPr lang="it-IT" dirty="0">
                <a:sym typeface="Symbol" charset="0"/>
              </a:rPr>
              <a:t>= (S +C</a:t>
            </a:r>
            <a:r>
              <a:rPr lang="ja-JP" altLang="it-IT" dirty="0">
                <a:sym typeface="Symbol" charset="0"/>
              </a:rPr>
              <a:t>’</a:t>
            </a:r>
            <a:r>
              <a:rPr lang="it-IT" altLang="ja-JP" baseline="-25000" dirty="0">
                <a:sym typeface="Symbol" charset="0"/>
              </a:rPr>
              <a:t>L</a:t>
            </a:r>
            <a:r>
              <a:rPr lang="it-IT" altLang="ja-JP" dirty="0">
                <a:sym typeface="Symbol" charset="0"/>
              </a:rPr>
              <a:t>b)p = </a:t>
            </a:r>
            <a:r>
              <a:rPr lang="it-IT" altLang="ja-JP" dirty="0" err="1">
                <a:sym typeface="Symbol" charset="0"/>
              </a:rPr>
              <a:t>tan</a:t>
            </a:r>
            <a:r>
              <a:rPr lang="it-IT" altLang="ja-JP" dirty="0" err="1">
                <a:latin typeface="Symbol" charset="0"/>
                <a:sym typeface="Symbol" charset="0"/>
              </a:rPr>
              <a:t>d</a:t>
            </a:r>
            <a:r>
              <a:rPr lang="it-IT" altLang="ja-JP" dirty="0">
                <a:sym typeface="Symbol" charset="0"/>
              </a:rPr>
              <a:t> p		(*)</a:t>
            </a:r>
          </a:p>
          <a:p>
            <a:pPr eaLnBrk="1" hangingPunct="1"/>
            <a:endParaRPr lang="it-IT" dirty="0">
              <a:sym typeface="Symbol" charset="0"/>
            </a:endParaRPr>
          </a:p>
          <a:p>
            <a:pPr eaLnBrk="1" hangingPunct="1"/>
            <a:r>
              <a:rPr lang="it-IT" u="sng" dirty="0"/>
              <a:t>Part II</a:t>
            </a:r>
            <a:r>
              <a:rPr lang="it-IT" dirty="0"/>
              <a:t> (high pressure, </a:t>
            </a:r>
            <a:r>
              <a:rPr lang="it-IT" dirty="0" err="1"/>
              <a:t>bp</a:t>
            </a:r>
            <a:r>
              <a:rPr lang="it-IT" dirty="0"/>
              <a:t>&gt;&gt;1 ) </a:t>
            </a:r>
            <a:r>
              <a:rPr lang="it-IT" dirty="0">
                <a:sym typeface="Symbol" charset="0"/>
              </a:rPr>
              <a:t>	C</a:t>
            </a:r>
            <a:r>
              <a:rPr lang="it-IT" baseline="-25000" dirty="0">
                <a:sym typeface="Symbol" charset="0"/>
              </a:rPr>
              <a:t>T</a:t>
            </a:r>
            <a:r>
              <a:rPr lang="it-IT" dirty="0">
                <a:sym typeface="Symbol" charset="0"/>
              </a:rPr>
              <a:t>= S p + C</a:t>
            </a:r>
            <a:r>
              <a:rPr lang="ja-JP" altLang="it-IT" dirty="0">
                <a:sym typeface="Symbol" charset="0"/>
              </a:rPr>
              <a:t>’</a:t>
            </a:r>
            <a:r>
              <a:rPr lang="it-IT" altLang="ja-JP" baseline="-25000" dirty="0">
                <a:sym typeface="Symbol" charset="0"/>
              </a:rPr>
              <a:t>L</a:t>
            </a:r>
            <a:r>
              <a:rPr lang="it-IT" altLang="ja-JP" dirty="0">
                <a:sym typeface="Symbol" charset="0"/>
              </a:rPr>
              <a:t> = tan</a:t>
            </a:r>
            <a:r>
              <a:rPr lang="it-IT" altLang="ja-JP" dirty="0">
                <a:latin typeface="Symbol" charset="0"/>
                <a:sym typeface="Symbol" charset="0"/>
              </a:rPr>
              <a:t>g</a:t>
            </a:r>
            <a:r>
              <a:rPr lang="it-IT" altLang="ja-JP" dirty="0">
                <a:sym typeface="Symbol" charset="0"/>
              </a:rPr>
              <a:t> p+ C</a:t>
            </a:r>
            <a:r>
              <a:rPr lang="ja-JP" altLang="it-IT" dirty="0">
                <a:sym typeface="Symbol" charset="0"/>
              </a:rPr>
              <a:t>’</a:t>
            </a:r>
            <a:r>
              <a:rPr lang="it-IT" altLang="ja-JP" baseline="-25000" dirty="0">
                <a:sym typeface="Symbol" charset="0"/>
              </a:rPr>
              <a:t>L</a:t>
            </a:r>
            <a:r>
              <a:rPr lang="it-IT" altLang="ja-JP" dirty="0">
                <a:sym typeface="Symbol" charset="0"/>
              </a:rPr>
              <a:t> 	(**)</a:t>
            </a:r>
            <a:endParaRPr lang="it-IT" dirty="0">
              <a:sym typeface="Symbol" charset="0"/>
            </a:endParaRPr>
          </a:p>
        </p:txBody>
      </p:sp>
      <p:sp>
        <p:nvSpPr>
          <p:cNvPr id="43012" name="Line 30"/>
          <p:cNvSpPr>
            <a:spLocks noChangeShapeType="1"/>
          </p:cNvSpPr>
          <p:nvPr/>
        </p:nvSpPr>
        <p:spPr bwMode="auto">
          <a:xfrm flipV="1">
            <a:off x="1187450" y="3284538"/>
            <a:ext cx="647700" cy="1873250"/>
          </a:xfrm>
          <a:prstGeom prst="line">
            <a:avLst/>
          </a:prstGeom>
          <a:noFill/>
          <a:ln w="1587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3" name="Arc 31"/>
          <p:cNvSpPr>
            <a:spLocks/>
          </p:cNvSpPr>
          <p:nvPr/>
        </p:nvSpPr>
        <p:spPr bwMode="auto">
          <a:xfrm>
            <a:off x="1476375" y="4295775"/>
            <a:ext cx="769938" cy="1149350"/>
          </a:xfrm>
          <a:custGeom>
            <a:avLst/>
            <a:gdLst>
              <a:gd name="T0" fmla="*/ 2147483647 w 20994"/>
              <a:gd name="T1" fmla="*/ 0 h 21542"/>
              <a:gd name="T2" fmla="*/ 2147483647 w 20994"/>
              <a:gd name="T3" fmla="*/ 2147483647 h 21542"/>
              <a:gd name="T4" fmla="*/ 0 w 20994"/>
              <a:gd name="T5" fmla="*/ 2147483647 h 21542"/>
              <a:gd name="T6" fmla="*/ 0 60000 65536"/>
              <a:gd name="T7" fmla="*/ 0 60000 65536"/>
              <a:gd name="T8" fmla="*/ 0 60000 65536"/>
              <a:gd name="T9" fmla="*/ 0 w 20994"/>
              <a:gd name="T10" fmla="*/ 0 h 21542"/>
              <a:gd name="T11" fmla="*/ 20994 w 20994"/>
              <a:gd name="T12" fmla="*/ 21542 h 21542"/>
            </a:gdLst>
            <a:ahLst/>
            <a:cxnLst>
              <a:cxn ang="T6">
                <a:pos x="T0" y="T1"/>
              </a:cxn>
              <a:cxn ang="T7">
                <a:pos x="T2" y="T3"/>
              </a:cxn>
              <a:cxn ang="T8">
                <a:pos x="T4" y="T5"/>
              </a:cxn>
            </a:cxnLst>
            <a:rect l="T9" t="T10" r="T11" b="T12"/>
            <a:pathLst>
              <a:path w="20994" h="21542" fill="none" extrusionOk="0">
                <a:moveTo>
                  <a:pt x="1587" y="0"/>
                </a:moveTo>
                <a:cubicBezTo>
                  <a:pt x="10945" y="690"/>
                  <a:pt x="18787" y="7342"/>
                  <a:pt x="20994" y="16462"/>
                </a:cubicBezTo>
              </a:path>
              <a:path w="20994" h="21542" stroke="0" extrusionOk="0">
                <a:moveTo>
                  <a:pt x="1587" y="0"/>
                </a:moveTo>
                <a:cubicBezTo>
                  <a:pt x="10945" y="690"/>
                  <a:pt x="18787" y="7342"/>
                  <a:pt x="20994" y="16462"/>
                </a:cubicBezTo>
                <a:lnTo>
                  <a:pt x="0" y="21542"/>
                </a:lnTo>
                <a:lnTo>
                  <a:pt x="1587"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4" name="Text Box 32"/>
          <p:cNvSpPr txBox="1">
            <a:spLocks noChangeArrowheads="1"/>
          </p:cNvSpPr>
          <p:nvPr/>
        </p:nvSpPr>
        <p:spPr bwMode="auto">
          <a:xfrm>
            <a:off x="2339975" y="4508500"/>
            <a:ext cx="3222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latin typeface="Symbol" charset="0"/>
              </a:rPr>
              <a:t>d</a:t>
            </a:r>
          </a:p>
        </p:txBody>
      </p:sp>
      <p:sp>
        <p:nvSpPr>
          <p:cNvPr id="43015" name="Line 33"/>
          <p:cNvSpPr>
            <a:spLocks noChangeShapeType="1"/>
          </p:cNvSpPr>
          <p:nvPr/>
        </p:nvSpPr>
        <p:spPr bwMode="auto">
          <a:xfrm flipV="1">
            <a:off x="2916238" y="3068638"/>
            <a:ext cx="4103687" cy="0"/>
          </a:xfrm>
          <a:prstGeom prst="line">
            <a:avLst/>
          </a:prstGeom>
          <a:noFill/>
          <a:ln w="1587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6" name="Arc 34"/>
          <p:cNvSpPr>
            <a:spLocks/>
          </p:cNvSpPr>
          <p:nvPr/>
        </p:nvSpPr>
        <p:spPr bwMode="auto">
          <a:xfrm>
            <a:off x="5003800" y="2565400"/>
            <a:ext cx="73025" cy="503238"/>
          </a:xfrm>
          <a:custGeom>
            <a:avLst/>
            <a:gdLst>
              <a:gd name="T0" fmla="*/ 0 w 21600"/>
              <a:gd name="T1" fmla="*/ 0 h 21600"/>
              <a:gd name="T2" fmla="*/ 1246273792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3017" name="Text Box 35"/>
          <p:cNvSpPr txBox="1">
            <a:spLocks noChangeArrowheads="1"/>
          </p:cNvSpPr>
          <p:nvPr/>
        </p:nvSpPr>
        <p:spPr bwMode="auto">
          <a:xfrm>
            <a:off x="5292725" y="2565400"/>
            <a:ext cx="29845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latin typeface="Symbol" charset="0"/>
              </a:rPr>
              <a:t>g</a:t>
            </a:r>
          </a:p>
        </p:txBody>
      </p:sp>
      <p:sp>
        <p:nvSpPr>
          <p:cNvPr id="43018" name="Line 36"/>
          <p:cNvSpPr>
            <a:spLocks noChangeShapeType="1"/>
          </p:cNvSpPr>
          <p:nvPr/>
        </p:nvSpPr>
        <p:spPr bwMode="auto">
          <a:xfrm flipH="1">
            <a:off x="1116013" y="2060575"/>
            <a:ext cx="7127875"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19" name="Text Box 37"/>
          <p:cNvSpPr txBox="1">
            <a:spLocks noChangeArrowheads="1"/>
          </p:cNvSpPr>
          <p:nvPr/>
        </p:nvSpPr>
        <p:spPr bwMode="auto">
          <a:xfrm>
            <a:off x="539750" y="2924175"/>
            <a:ext cx="3857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A</a:t>
            </a:r>
          </a:p>
        </p:txBody>
      </p:sp>
      <p:sp>
        <p:nvSpPr>
          <p:cNvPr id="22" name="Text Box 2"/>
          <p:cNvSpPr txBox="1">
            <a:spLocks noChangeArrowheads="1"/>
          </p:cNvSpPr>
          <p:nvPr/>
        </p:nvSpPr>
        <p:spPr bwMode="auto">
          <a:xfrm>
            <a:off x="228600" y="117475"/>
            <a:ext cx="85525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a:t>
            </a:r>
            <a:r>
              <a:rPr lang="it-IT" b="1" u="sng" dirty="0"/>
              <a:t>’s </a:t>
            </a:r>
            <a:r>
              <a:rPr lang="it-IT" b="1" u="sng" dirty="0" err="1"/>
              <a:t>isotherm</a:t>
            </a:r>
            <a:r>
              <a:rPr lang="it-IT" b="1" u="sng" dirty="0"/>
              <a:t> + Henry’s </a:t>
            </a:r>
            <a:r>
              <a:rPr lang="it-IT" b="1" u="sng" dirty="0" err="1"/>
              <a:t>isotherm</a:t>
            </a:r>
            <a:endParaRPr lang="it-IT" b="1"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0" y="0"/>
            <a:ext cx="8893175" cy="2631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2075" defTabSz="901700" eaLnBrk="0" hangingPunct="0">
              <a:defRPr sz="2200">
                <a:solidFill>
                  <a:schemeClr val="tx1"/>
                </a:solidFill>
                <a:latin typeface="Times New Roman" charset="0"/>
                <a:ea typeface="ＭＳ Ｐゴシック" charset="0"/>
                <a:cs typeface="ＭＳ Ｐゴシック" charset="0"/>
              </a:defRPr>
            </a:lvl1pPr>
            <a:lvl2pPr marL="742950" indent="-285750" defTabSz="901700" eaLnBrk="0" hangingPunct="0">
              <a:defRPr sz="2200">
                <a:solidFill>
                  <a:schemeClr val="tx1"/>
                </a:solidFill>
                <a:latin typeface="Times New Roman" charset="0"/>
                <a:ea typeface="ＭＳ Ｐゴシック" charset="0"/>
              </a:defRPr>
            </a:lvl2pPr>
            <a:lvl3pPr marL="1143000" indent="-228600" defTabSz="901700" eaLnBrk="0" hangingPunct="0">
              <a:defRPr sz="2200">
                <a:solidFill>
                  <a:schemeClr val="tx1"/>
                </a:solidFill>
                <a:latin typeface="Times New Roman" charset="0"/>
                <a:ea typeface="ＭＳ Ｐゴシック" charset="0"/>
              </a:defRPr>
            </a:lvl3pPr>
            <a:lvl4pPr marL="1600200" indent="-228600" defTabSz="901700" eaLnBrk="0" hangingPunct="0">
              <a:defRPr sz="2200">
                <a:solidFill>
                  <a:schemeClr val="tx1"/>
                </a:solidFill>
                <a:latin typeface="Times New Roman" charset="0"/>
                <a:ea typeface="ＭＳ Ｐゴシック" charset="0"/>
              </a:defRPr>
            </a:lvl4pPr>
            <a:lvl5pPr marL="2057400" indent="-228600" defTabSz="901700" eaLnBrk="0" hangingPunct="0">
              <a:defRPr sz="2200">
                <a:solidFill>
                  <a:schemeClr val="tx1"/>
                </a:solidFill>
                <a:latin typeface="Times New Roman" charset="0"/>
                <a:ea typeface="ＭＳ Ｐゴシック" charset="0"/>
              </a:defRPr>
            </a:lvl5pPr>
            <a:lvl6pPr marL="2514600" indent="-228600" defTabSz="9017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defTabSz="9017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defTabSz="9017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defTabSz="9017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spcBef>
                <a:spcPct val="50000"/>
              </a:spcBef>
              <a:buFont typeface="Wingdings" charset="0"/>
              <a:buChar char="ü"/>
            </a:pPr>
            <a:endParaRPr lang="it-IT" dirty="0"/>
          </a:p>
          <a:p>
            <a:pPr algn="just" eaLnBrk="1" hangingPunct="1">
              <a:spcBef>
                <a:spcPct val="50000"/>
              </a:spcBef>
              <a:buFont typeface="Wingdings" charset="0"/>
              <a:buChar char="ü"/>
            </a:pPr>
            <a:r>
              <a:rPr lang="en-US" dirty="0"/>
              <a:t>At low p Langmuir’s mechanism is dominant. Cavities are not yet saturated and </a:t>
            </a:r>
            <a:r>
              <a:rPr lang="en-US" dirty="0">
                <a:sym typeface="Symbol" charset="0"/>
              </a:rPr>
              <a:t> </a:t>
            </a:r>
            <a:r>
              <a:rPr lang="en-US" dirty="0" err="1">
                <a:sym typeface="Symbol" charset="0"/>
              </a:rPr>
              <a:t>tan</a:t>
            </a:r>
            <a:r>
              <a:rPr lang="en-US" dirty="0" err="1">
                <a:latin typeface="Symbol" charset="0"/>
                <a:sym typeface="Symbol" charset="0"/>
              </a:rPr>
              <a:t>d</a:t>
            </a:r>
            <a:r>
              <a:rPr lang="en-US" dirty="0">
                <a:sym typeface="Symbol" charset="0"/>
              </a:rPr>
              <a:t> = (S +</a:t>
            </a:r>
            <a:r>
              <a:rPr lang="en-US" dirty="0" err="1">
                <a:sym typeface="Symbol" charset="0"/>
              </a:rPr>
              <a:t>C</a:t>
            </a:r>
            <a:r>
              <a:rPr lang="en-US" altLang="ja-JP" dirty="0" err="1">
                <a:sym typeface="Symbol" charset="0"/>
              </a:rPr>
              <a:t>’</a:t>
            </a:r>
            <a:r>
              <a:rPr lang="en-US" altLang="ja-JP" baseline="-25000" dirty="0" err="1">
                <a:sym typeface="Symbol" charset="0"/>
              </a:rPr>
              <a:t>L</a:t>
            </a:r>
            <a:r>
              <a:rPr lang="en-US" altLang="ja-JP" dirty="0" err="1">
                <a:sym typeface="Symbol" charset="0"/>
              </a:rPr>
              <a:t>b</a:t>
            </a:r>
            <a:r>
              <a:rPr lang="en-US" altLang="ja-JP" dirty="0">
                <a:sym typeface="Symbol" charset="0"/>
              </a:rPr>
              <a:t>)</a:t>
            </a:r>
            <a:r>
              <a:rPr lang="en-US" altLang="ja-JP" dirty="0"/>
              <a:t>.</a:t>
            </a:r>
          </a:p>
          <a:p>
            <a:pPr algn="just" eaLnBrk="1" hangingPunct="1">
              <a:spcBef>
                <a:spcPct val="50000"/>
              </a:spcBef>
              <a:buFont typeface="Wingdings" charset="0"/>
              <a:buChar char="ü"/>
            </a:pPr>
            <a:r>
              <a:rPr lang="en-US" dirty="0"/>
              <a:t> As p increases  </a:t>
            </a:r>
            <a:r>
              <a:rPr lang="en-US" altLang="ja-JP" dirty="0"/>
              <a:t>microcavities saturate and Henry’s linear </a:t>
            </a:r>
            <a:r>
              <a:rPr lang="en-US" altLang="ja-JP" dirty="0" err="1"/>
              <a:t>behaviour</a:t>
            </a:r>
            <a:r>
              <a:rPr lang="en-US" altLang="ja-JP" dirty="0"/>
              <a:t> becomes dominant	</a:t>
            </a:r>
          </a:p>
          <a:p>
            <a:pPr algn="just" eaLnBrk="1" hangingPunct="1">
              <a:spcBef>
                <a:spcPct val="50000"/>
              </a:spcBef>
              <a:buFont typeface="Wingdings" charset="0"/>
              <a:buNone/>
            </a:pPr>
            <a:r>
              <a:rPr lang="en-US" dirty="0"/>
              <a:t>	</a:t>
            </a:r>
          </a:p>
        </p:txBody>
      </p:sp>
      <p:pic>
        <p:nvPicPr>
          <p:cNvPr id="44034" name="Picture 5" descr="PET_CO2"/>
          <p:cNvPicPr>
            <a:picLocks noChangeAspect="1" noChangeArrowheads="1"/>
          </p:cNvPicPr>
          <p:nvPr/>
        </p:nvPicPr>
        <p:blipFill>
          <a:blip r:embed="rId2" cstate="email">
            <a:extLst>
              <a:ext uri="{28A0092B-C50C-407E-A947-70E740481C1C}">
                <a14:useLocalDpi xmlns:a14="http://schemas.microsoft.com/office/drawing/2010/main" val="0"/>
              </a:ext>
            </a:extLst>
          </a:blip>
          <a:srcRect b="29505"/>
          <a:stretch/>
        </p:blipFill>
        <p:spPr bwMode="auto">
          <a:xfrm>
            <a:off x="5003800" y="2492375"/>
            <a:ext cx="5418138" cy="436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6"/>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4036" name="Text Box 8"/>
          <p:cNvSpPr txBox="1">
            <a:spLocks noChangeArrowheads="1"/>
          </p:cNvSpPr>
          <p:nvPr/>
        </p:nvSpPr>
        <p:spPr bwMode="auto">
          <a:xfrm>
            <a:off x="228600" y="117475"/>
            <a:ext cx="75554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err="1"/>
              <a:t>Dual</a:t>
            </a:r>
            <a:r>
              <a:rPr lang="it-IT" sz="2400" b="1" u="sng" dirty="0"/>
              <a:t> </a:t>
            </a:r>
            <a:r>
              <a:rPr lang="it-IT" sz="2400" b="1" u="sng" dirty="0" err="1"/>
              <a:t>Sorption</a:t>
            </a:r>
            <a:r>
              <a:rPr lang="it-IT" sz="2400" b="1" u="sng" dirty="0"/>
              <a:t> </a:t>
            </a:r>
            <a:r>
              <a:rPr lang="it-IT" sz="2400" b="1" u="sng" dirty="0" err="1"/>
              <a:t>Model</a:t>
            </a:r>
            <a:r>
              <a:rPr lang="it-IT" sz="2400" b="1" u="sng" dirty="0"/>
              <a:t>: </a:t>
            </a:r>
            <a:r>
              <a:rPr lang="it-IT" b="1" u="sng" dirty="0" err="1"/>
              <a:t>Langmuir’s</a:t>
            </a:r>
            <a:r>
              <a:rPr lang="it-IT" b="1" u="sng" dirty="0"/>
              <a:t> + Henry’s </a:t>
            </a:r>
            <a:r>
              <a:rPr lang="it-IT" b="1" u="sng" dirty="0" err="1"/>
              <a:t>Isotherms</a:t>
            </a:r>
            <a:endParaRPr lang="it-IT" b="1" u="sng" dirty="0"/>
          </a:p>
        </p:txBody>
      </p:sp>
      <p:sp>
        <p:nvSpPr>
          <p:cNvPr id="44037" name="Text Box 9"/>
          <p:cNvSpPr txBox="1">
            <a:spLocks noChangeArrowheads="1"/>
          </p:cNvSpPr>
          <p:nvPr/>
        </p:nvSpPr>
        <p:spPr bwMode="auto">
          <a:xfrm>
            <a:off x="179512" y="2060848"/>
            <a:ext cx="5040312"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eaLnBrk="0" hangingPunct="0">
              <a:defRPr sz="2200">
                <a:solidFill>
                  <a:schemeClr val="tx1"/>
                </a:solidFill>
                <a:latin typeface="Times New Roman" charset="0"/>
                <a:ea typeface="ＭＳ Ｐゴシック" charset="0"/>
              </a:defRPr>
            </a:lvl5pPr>
            <a:lvl6pPr marL="457200" eaLnBrk="0" fontAlgn="base" hangingPunct="0">
              <a:spcBef>
                <a:spcPct val="0"/>
              </a:spcBef>
              <a:spcAft>
                <a:spcPct val="0"/>
              </a:spcAft>
              <a:defRPr sz="2200">
                <a:solidFill>
                  <a:schemeClr val="tx1"/>
                </a:solidFill>
                <a:latin typeface="Times New Roman" charset="0"/>
                <a:ea typeface="ＭＳ Ｐゴシック" charset="0"/>
              </a:defRPr>
            </a:lvl6pPr>
            <a:lvl7pPr marL="914400" eaLnBrk="0" fontAlgn="base" hangingPunct="0">
              <a:spcBef>
                <a:spcPct val="0"/>
              </a:spcBef>
              <a:spcAft>
                <a:spcPct val="0"/>
              </a:spcAft>
              <a:defRPr sz="2200">
                <a:solidFill>
                  <a:schemeClr val="tx1"/>
                </a:solidFill>
                <a:latin typeface="Times New Roman" charset="0"/>
                <a:ea typeface="ＭＳ Ｐゴシック" charset="0"/>
              </a:defRPr>
            </a:lvl7pPr>
            <a:lvl8pPr marL="1371600" eaLnBrk="0" fontAlgn="base" hangingPunct="0">
              <a:spcBef>
                <a:spcPct val="0"/>
              </a:spcBef>
              <a:spcAft>
                <a:spcPct val="0"/>
              </a:spcAft>
              <a:defRPr sz="2200">
                <a:solidFill>
                  <a:schemeClr val="tx1"/>
                </a:solidFill>
                <a:latin typeface="Times New Roman" charset="0"/>
                <a:ea typeface="ＭＳ Ｐゴシック" charset="0"/>
              </a:defRPr>
            </a:lvl8pPr>
            <a:lvl9pPr marL="1828800" eaLnBrk="0" fontAlgn="base" hangingPunct="0">
              <a:spcBef>
                <a:spcPct val="0"/>
              </a:spcBef>
              <a:spcAft>
                <a:spcPct val="0"/>
              </a:spcAft>
              <a:defRPr sz="2200">
                <a:solidFill>
                  <a:schemeClr val="tx1"/>
                </a:solidFill>
                <a:latin typeface="Times New Roman" charset="0"/>
                <a:ea typeface="ＭＳ Ｐゴシック" charset="0"/>
              </a:defRPr>
            </a:lvl9pPr>
          </a:lstStyle>
          <a:p>
            <a:pPr marL="0" lvl="4" algn="just" eaLnBrk="1" hangingPunct="1">
              <a:spcBef>
                <a:spcPct val="50000"/>
              </a:spcBef>
              <a:buFont typeface="Wingdings" charset="0"/>
              <a:buNone/>
            </a:pPr>
            <a:r>
              <a:rPr lang="en-US" dirty="0"/>
              <a:t>Two slopes (</a:t>
            </a:r>
            <a:r>
              <a:rPr lang="en-US" dirty="0" err="1">
                <a:sym typeface="Symbol" charset="0"/>
              </a:rPr>
              <a:t>tan</a:t>
            </a:r>
            <a:r>
              <a:rPr lang="en-US" dirty="0" err="1">
                <a:latin typeface="Symbol" charset="0"/>
                <a:sym typeface="Symbol" charset="0"/>
              </a:rPr>
              <a:t>d</a:t>
            </a:r>
            <a:r>
              <a:rPr lang="en-US" dirty="0"/>
              <a:t> e </a:t>
            </a:r>
            <a:r>
              <a:rPr lang="en-US" dirty="0">
                <a:sym typeface="Symbol" charset="0"/>
              </a:rPr>
              <a:t>tan</a:t>
            </a:r>
            <a:r>
              <a:rPr lang="en-US" dirty="0">
                <a:latin typeface="Symbol" charset="0"/>
                <a:sym typeface="Symbol" charset="0"/>
              </a:rPr>
              <a:t>g</a:t>
            </a:r>
            <a:r>
              <a:rPr lang="en-US" dirty="0"/>
              <a:t>) and one intercept (C</a:t>
            </a:r>
            <a:r>
              <a:rPr lang="en-US" altLang="ja-JP" dirty="0"/>
              <a:t>’</a:t>
            </a:r>
            <a:r>
              <a:rPr lang="en-US" altLang="ja-JP" baseline="-25000" dirty="0"/>
              <a:t>L</a:t>
            </a:r>
            <a:r>
              <a:rPr lang="en-US" altLang="ja-JP" dirty="0"/>
              <a:t>) </a:t>
            </a:r>
            <a:r>
              <a:rPr lang="en-US" dirty="0"/>
              <a:t>are obtained when the equations are simplified for low and high p</a:t>
            </a:r>
            <a:r>
              <a:rPr lang="en-US" altLang="ja-JP" dirty="0"/>
              <a:t>: using these values the three parameters needed for the dual sorption </a:t>
            </a:r>
            <a:r>
              <a:rPr lang="en-US" altLang="ja-JP" dirty="0" err="1"/>
              <a:t>behaviour</a:t>
            </a:r>
            <a:r>
              <a:rPr lang="en-US" altLang="ja-JP" dirty="0"/>
              <a:t> can be obtained.</a:t>
            </a:r>
          </a:p>
          <a:p>
            <a:pPr marL="0" lvl="4" algn="just" eaLnBrk="1" hangingPunct="1">
              <a:spcBef>
                <a:spcPct val="50000"/>
              </a:spcBef>
              <a:buFont typeface="Wingdings" charset="0"/>
              <a:buNone/>
            </a:pPr>
            <a:r>
              <a:rPr lang="it-IT" dirty="0"/>
              <a:t> </a:t>
            </a:r>
            <a:r>
              <a:rPr lang="en-US" dirty="0"/>
              <a:t>Besides K</a:t>
            </a:r>
            <a:r>
              <a:rPr lang="en-US" baseline="-25000" dirty="0"/>
              <a:t>D</a:t>
            </a:r>
            <a:r>
              <a:rPr lang="en-US" dirty="0"/>
              <a:t> (or K in the former pages) also b depends on the temperature : </a:t>
            </a:r>
          </a:p>
          <a:p>
            <a:pPr algn="ctr" eaLnBrk="1" hangingPunct="1">
              <a:spcBef>
                <a:spcPct val="50000"/>
              </a:spcBef>
              <a:buFont typeface="Wingdings" charset="0"/>
              <a:buNone/>
            </a:pPr>
            <a:r>
              <a:rPr lang="en-US" dirty="0"/>
              <a:t>b=</a:t>
            </a:r>
            <a:r>
              <a:rPr lang="en-US" dirty="0" err="1"/>
              <a:t>b</a:t>
            </a:r>
            <a:r>
              <a:rPr lang="en-US" baseline="-25000" dirty="0" err="1"/>
              <a:t>o</a:t>
            </a:r>
            <a:r>
              <a:rPr lang="en-US" dirty="0" err="1"/>
              <a:t>exp</a:t>
            </a:r>
            <a:r>
              <a:rPr lang="en-US" dirty="0"/>
              <a:t>(q/</a:t>
            </a:r>
            <a:r>
              <a:rPr lang="en-US" dirty="0" err="1"/>
              <a:t>kT</a:t>
            </a:r>
            <a:r>
              <a:rPr lang="en-US" dirty="0"/>
              <a:t>) </a:t>
            </a:r>
          </a:p>
          <a:p>
            <a:pPr algn="just" eaLnBrk="1" hangingPunct="1">
              <a:spcBef>
                <a:spcPct val="50000"/>
              </a:spcBef>
              <a:buFont typeface="Wingdings" charset="0"/>
              <a:buNone/>
            </a:pPr>
            <a:r>
              <a:rPr lang="en-US" dirty="0"/>
              <a:t>q=heat of adsorption in the </a:t>
            </a:r>
            <a:r>
              <a:rPr lang="en-US" dirty="0" err="1"/>
              <a:t>microcavities</a:t>
            </a:r>
            <a:r>
              <a:rPr lang="en-US" dirty="0"/>
              <a:t>.</a:t>
            </a:r>
          </a:p>
          <a:p>
            <a:pPr algn="just" eaLnBrk="1" hangingPunct="1">
              <a:spcBef>
                <a:spcPct val="50000"/>
              </a:spcBef>
              <a:buFont typeface="Wingdings" charset="0"/>
              <a:buNone/>
            </a:pPr>
            <a:r>
              <a:rPr lang="en-US" dirty="0"/>
              <a:t>k= </a:t>
            </a:r>
            <a:r>
              <a:rPr lang="en-US" dirty="0" err="1"/>
              <a:t>Boltzman</a:t>
            </a:r>
            <a:r>
              <a:rPr lang="en-US" dirty="0"/>
              <a:t> constant</a:t>
            </a:r>
          </a:p>
          <a:p>
            <a:pPr algn="just" eaLnBrk="1" hangingPunct="1"/>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250825" y="5805488"/>
            <a:ext cx="8569325"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2075" defTabSz="901700" eaLnBrk="0" hangingPunct="0">
              <a:defRPr sz="2200">
                <a:solidFill>
                  <a:schemeClr val="tx1"/>
                </a:solidFill>
                <a:latin typeface="Times New Roman" charset="0"/>
                <a:ea typeface="ＭＳ Ｐゴシック" charset="0"/>
                <a:cs typeface="ＭＳ Ｐゴシック" charset="0"/>
              </a:defRPr>
            </a:lvl1pPr>
            <a:lvl2pPr marL="742950" indent="-285750" defTabSz="901700" eaLnBrk="0" hangingPunct="0">
              <a:defRPr sz="2200">
                <a:solidFill>
                  <a:schemeClr val="tx1"/>
                </a:solidFill>
                <a:latin typeface="Times New Roman" charset="0"/>
                <a:ea typeface="ＭＳ Ｐゴシック" charset="0"/>
              </a:defRPr>
            </a:lvl2pPr>
            <a:lvl3pPr marL="1143000" indent="-228600" defTabSz="901700" eaLnBrk="0" hangingPunct="0">
              <a:defRPr sz="2200">
                <a:solidFill>
                  <a:schemeClr val="tx1"/>
                </a:solidFill>
                <a:latin typeface="Times New Roman" charset="0"/>
                <a:ea typeface="ＭＳ Ｐゴシック" charset="0"/>
              </a:defRPr>
            </a:lvl3pPr>
            <a:lvl4pPr marL="1600200" indent="-228600" defTabSz="901700" eaLnBrk="0" hangingPunct="0">
              <a:defRPr sz="2200">
                <a:solidFill>
                  <a:schemeClr val="tx1"/>
                </a:solidFill>
                <a:latin typeface="Times New Roman" charset="0"/>
                <a:ea typeface="ＭＳ Ｐゴシック" charset="0"/>
              </a:defRPr>
            </a:lvl4pPr>
            <a:lvl5pPr marL="2057400" indent="-228600" defTabSz="901700" eaLnBrk="0" hangingPunct="0">
              <a:defRPr sz="2200">
                <a:solidFill>
                  <a:schemeClr val="tx1"/>
                </a:solidFill>
                <a:latin typeface="Times New Roman" charset="0"/>
                <a:ea typeface="ＭＳ Ｐゴシック" charset="0"/>
              </a:defRPr>
            </a:lvl5pPr>
            <a:lvl6pPr marL="2514600" indent="-228600" defTabSz="9017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defTabSz="9017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defTabSz="9017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defTabSz="901700" eaLnBrk="0" fontAlgn="base" hangingPunct="0">
              <a:spcBef>
                <a:spcPct val="0"/>
              </a:spcBef>
              <a:spcAft>
                <a:spcPct val="0"/>
              </a:spcAft>
              <a:defRPr sz="2200">
                <a:solidFill>
                  <a:schemeClr val="tx1"/>
                </a:solidFill>
                <a:latin typeface="Times New Roman" charset="0"/>
                <a:ea typeface="ＭＳ Ｐゴシック" charset="0"/>
              </a:defRPr>
            </a:lvl9pPr>
          </a:lstStyle>
          <a:p>
            <a:pPr algn="ctr" eaLnBrk="1" hangingPunct="1">
              <a:spcBef>
                <a:spcPct val="50000"/>
              </a:spcBef>
              <a:buFont typeface="Wingdings" charset="0"/>
              <a:buNone/>
            </a:pPr>
            <a:r>
              <a:rPr lang="it-IT" dirty="0" err="1"/>
              <a:t>Thermoplastic</a:t>
            </a:r>
            <a:r>
              <a:rPr lang="it-IT" dirty="0"/>
              <a:t> </a:t>
            </a:r>
            <a:r>
              <a:rPr lang="it-IT" dirty="0" err="1"/>
              <a:t>poly-imide</a:t>
            </a:r>
            <a:r>
              <a:rPr lang="it-IT" dirty="0"/>
              <a:t> (Kapton)	</a:t>
            </a:r>
          </a:p>
        </p:txBody>
      </p:sp>
      <p:sp>
        <p:nvSpPr>
          <p:cNvPr id="45058" name="Text Box 4"/>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9" name="Text Box 2"/>
          <p:cNvSpPr txBox="1">
            <a:spLocks noChangeArrowheads="1"/>
          </p:cNvSpPr>
          <p:nvPr/>
        </p:nvSpPr>
        <p:spPr bwMode="auto">
          <a:xfrm>
            <a:off x="228600" y="117475"/>
            <a:ext cx="83792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Langmuir’s</a:t>
            </a:r>
            <a:r>
              <a:rPr lang="it-IT" b="1" u="sng" dirty="0"/>
              <a:t> </a:t>
            </a:r>
            <a:r>
              <a:rPr lang="it-IT" b="1" u="sng" dirty="0" err="1"/>
              <a:t>iotherm</a:t>
            </a:r>
            <a:r>
              <a:rPr lang="it-IT" b="1" u="sng" dirty="0"/>
              <a:t> + </a:t>
            </a:r>
            <a:r>
              <a:rPr lang="it-IT" b="1" u="sng" dirty="0" err="1"/>
              <a:t>Henry’s</a:t>
            </a:r>
            <a:r>
              <a:rPr lang="it-IT" b="1" u="sng" dirty="0"/>
              <a:t> </a:t>
            </a:r>
            <a:r>
              <a:rPr lang="it-IT" b="1" u="sng" dirty="0" err="1"/>
              <a:t>isotherm</a:t>
            </a:r>
            <a:endParaRPr lang="it-IT" b="1" u="sng" dirty="0"/>
          </a:p>
        </p:txBody>
      </p:sp>
      <p:grpSp>
        <p:nvGrpSpPr>
          <p:cNvPr id="3" name="Group 2">
            <a:extLst>
              <a:ext uri="{FF2B5EF4-FFF2-40B4-BE49-F238E27FC236}">
                <a16:creationId xmlns:a16="http://schemas.microsoft.com/office/drawing/2014/main" id="{182D2C84-8FCC-B1BA-1F42-46008D9E336E}"/>
              </a:ext>
            </a:extLst>
          </p:cNvPr>
          <p:cNvGrpSpPr/>
          <p:nvPr/>
        </p:nvGrpSpPr>
        <p:grpSpPr>
          <a:xfrm>
            <a:off x="250825" y="531813"/>
            <a:ext cx="8893175" cy="5040312"/>
            <a:chOff x="250825" y="531813"/>
            <a:chExt cx="8893175" cy="5040312"/>
          </a:xfrm>
        </p:grpSpPr>
        <p:grpSp>
          <p:nvGrpSpPr>
            <p:cNvPr id="45060" name="Gruppo 6"/>
            <p:cNvGrpSpPr>
              <a:grpSpLocks/>
            </p:cNvGrpSpPr>
            <p:nvPr/>
          </p:nvGrpSpPr>
          <p:grpSpPr bwMode="auto">
            <a:xfrm>
              <a:off x="250825" y="531813"/>
              <a:ext cx="8893175" cy="5040312"/>
              <a:chOff x="250825" y="404813"/>
              <a:chExt cx="8893175" cy="5040312"/>
            </a:xfrm>
          </p:grpSpPr>
          <p:pic>
            <p:nvPicPr>
              <p:cNvPr id="45061" name="Picture 7" descr="ConcP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04813"/>
                <a:ext cx="8893175" cy="504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asellaDiTesto 5"/>
              <p:cNvSpPr txBox="1"/>
              <p:nvPr/>
            </p:nvSpPr>
            <p:spPr>
              <a:xfrm>
                <a:off x="6075363" y="2540000"/>
                <a:ext cx="327025" cy="400050"/>
              </a:xfrm>
              <a:prstGeom prst="rect">
                <a:avLst/>
              </a:prstGeom>
              <a:solidFill>
                <a:schemeClr val="accent3"/>
              </a:solidFill>
            </p:spPr>
            <p:txBody>
              <a:bodyPr wrap="none">
                <a:spAutoFit/>
              </a:bodyPr>
              <a:lstStyle/>
              <a:p>
                <a:pPr>
                  <a:defRPr/>
                </a:pPr>
                <a:r>
                  <a:rPr lang="it-IT" sz="2000" dirty="0">
                    <a:latin typeface="Times New Roman" pitchFamily="18" charset="0"/>
                    <a:ea typeface="+mn-ea"/>
                    <a:cs typeface="+mn-cs"/>
                  </a:rPr>
                  <a:t>S</a:t>
                </a:r>
                <a:endParaRPr lang="en-US" sz="2000" dirty="0">
                  <a:latin typeface="Times New Roman" pitchFamily="18" charset="0"/>
                  <a:ea typeface="+mn-ea"/>
                  <a:cs typeface="+mn-cs"/>
                </a:endParaRPr>
              </a:p>
            </p:txBody>
          </p:sp>
        </p:grpSp>
        <p:sp>
          <p:nvSpPr>
            <p:cNvPr id="2" name="TextBox 1">
              <a:extLst>
                <a:ext uri="{FF2B5EF4-FFF2-40B4-BE49-F238E27FC236}">
                  <a16:creationId xmlns:a16="http://schemas.microsoft.com/office/drawing/2014/main" id="{111C52AB-2EFE-022F-6E12-F827393E7943}"/>
                </a:ext>
              </a:extLst>
            </p:cNvPr>
            <p:cNvSpPr txBox="1"/>
            <p:nvPr/>
          </p:nvSpPr>
          <p:spPr>
            <a:xfrm>
              <a:off x="5940882" y="3971925"/>
              <a:ext cx="595986" cy="430887"/>
            </a:xfrm>
            <a:prstGeom prst="rect">
              <a:avLst/>
            </a:prstGeom>
            <a:solidFill>
              <a:schemeClr val="bg1"/>
            </a:solidFill>
          </p:spPr>
          <p:txBody>
            <a:bodyPr wrap="square">
              <a:spAutoFit/>
            </a:bodyPr>
            <a:lstStyle/>
            <a:p>
              <a:r>
                <a:rPr lang="en-US" dirty="0"/>
                <a:t>C</a:t>
              </a:r>
              <a:r>
                <a:rPr lang="en-US" baseline="-25000" dirty="0"/>
                <a:t>L</a:t>
              </a:r>
              <a:r>
                <a:rPr lang="en-US" baseline="30000" dirty="0"/>
                <a:t>’</a:t>
              </a:r>
              <a:endParaRPr lang="en-GB" baseline="30000"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descr="PET_CO2_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0975" y="1598613"/>
            <a:ext cx="6264275" cy="543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Picture 8" descr="PET_CO2Pres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3938" y="1341438"/>
            <a:ext cx="5688012" cy="371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3" name="Text Box 2"/>
          <p:cNvSpPr txBox="1">
            <a:spLocks noChangeArrowheads="1"/>
          </p:cNvSpPr>
          <p:nvPr/>
        </p:nvSpPr>
        <p:spPr bwMode="auto">
          <a:xfrm>
            <a:off x="179388" y="476672"/>
            <a:ext cx="871378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92075" defTabSz="901700" eaLnBrk="0" hangingPunct="0">
              <a:defRPr sz="2200">
                <a:solidFill>
                  <a:schemeClr val="tx1"/>
                </a:solidFill>
                <a:latin typeface="Times New Roman" charset="0"/>
                <a:ea typeface="ＭＳ Ｐゴシック" charset="0"/>
                <a:cs typeface="ＭＳ Ｐゴシック" charset="0"/>
              </a:defRPr>
            </a:lvl1pPr>
            <a:lvl2pPr marL="742950" indent="-285750" defTabSz="901700" eaLnBrk="0" hangingPunct="0">
              <a:defRPr sz="2200">
                <a:solidFill>
                  <a:schemeClr val="tx1"/>
                </a:solidFill>
                <a:latin typeface="Times New Roman" charset="0"/>
                <a:ea typeface="ＭＳ Ｐゴシック" charset="0"/>
              </a:defRPr>
            </a:lvl2pPr>
            <a:lvl3pPr marL="1143000" indent="-228600" defTabSz="901700" eaLnBrk="0" hangingPunct="0">
              <a:defRPr sz="2200">
                <a:solidFill>
                  <a:schemeClr val="tx1"/>
                </a:solidFill>
                <a:latin typeface="Times New Roman" charset="0"/>
                <a:ea typeface="ＭＳ Ｐゴシック" charset="0"/>
              </a:defRPr>
            </a:lvl3pPr>
            <a:lvl4pPr marL="1600200" indent="-228600" defTabSz="901700" eaLnBrk="0" hangingPunct="0">
              <a:defRPr sz="2200">
                <a:solidFill>
                  <a:schemeClr val="tx1"/>
                </a:solidFill>
                <a:latin typeface="Times New Roman" charset="0"/>
                <a:ea typeface="ＭＳ Ｐゴシック" charset="0"/>
              </a:defRPr>
            </a:lvl4pPr>
            <a:lvl5pPr marL="2057400" indent="-228600" defTabSz="901700" eaLnBrk="0" hangingPunct="0">
              <a:defRPr sz="2200">
                <a:solidFill>
                  <a:schemeClr val="tx1"/>
                </a:solidFill>
                <a:latin typeface="Times New Roman" charset="0"/>
                <a:ea typeface="ＭＳ Ｐゴシック" charset="0"/>
              </a:defRPr>
            </a:lvl5pPr>
            <a:lvl6pPr marL="2514600" indent="-228600" defTabSz="9017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defTabSz="9017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defTabSz="9017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defTabSz="9017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spcBef>
                <a:spcPct val="50000"/>
              </a:spcBef>
              <a:buFont typeface="Wingdings" charset="0"/>
              <a:buChar char="ü"/>
            </a:pPr>
            <a:r>
              <a:rPr lang="it-IT" dirty="0" err="1"/>
              <a:t>When</a:t>
            </a:r>
            <a:r>
              <a:rPr lang="it-IT" dirty="0"/>
              <a:t> </a:t>
            </a:r>
            <a:r>
              <a:rPr lang="it-IT" dirty="0" err="1"/>
              <a:t>sorption</a:t>
            </a:r>
            <a:r>
              <a:rPr lang="it-IT" dirty="0"/>
              <a:t> temperature </a:t>
            </a:r>
            <a:r>
              <a:rPr lang="it-IT" dirty="0" err="1"/>
              <a:t>approaches</a:t>
            </a:r>
            <a:r>
              <a:rPr lang="it-IT" dirty="0"/>
              <a:t> Tg the </a:t>
            </a:r>
            <a:r>
              <a:rPr lang="it-IT" dirty="0" err="1"/>
              <a:t>contribution</a:t>
            </a:r>
            <a:r>
              <a:rPr lang="it-IT" dirty="0"/>
              <a:t> of </a:t>
            </a:r>
            <a:r>
              <a:rPr lang="it-IT" dirty="0" err="1"/>
              <a:t>microcavities</a:t>
            </a:r>
            <a:r>
              <a:rPr lang="it-IT" dirty="0"/>
              <a:t>, i.e. </a:t>
            </a:r>
            <a:r>
              <a:rPr lang="it-IT" dirty="0" err="1"/>
              <a:t>frozen</a:t>
            </a:r>
            <a:r>
              <a:rPr lang="it-IT" dirty="0"/>
              <a:t> free </a:t>
            </a:r>
            <a:r>
              <a:rPr lang="it-IT" dirty="0" err="1"/>
              <a:t>volumes</a:t>
            </a:r>
            <a:r>
              <a:rPr lang="it-IT" dirty="0"/>
              <a:t> </a:t>
            </a:r>
            <a:r>
              <a:rPr lang="it-IT" altLang="ja-JP" dirty="0"/>
              <a:t>(</a:t>
            </a:r>
            <a:r>
              <a:rPr lang="it-IT" altLang="ja-JP" dirty="0" err="1"/>
              <a:t>Langmuir</a:t>
            </a:r>
            <a:r>
              <a:rPr lang="it-IT" altLang="ja-JP" dirty="0"/>
              <a:t>), </a:t>
            </a:r>
            <a:r>
              <a:rPr lang="it-IT" altLang="ja-JP" dirty="0" err="1"/>
              <a:t>is</a:t>
            </a:r>
            <a:r>
              <a:rPr lang="it-IT" altLang="ja-JP" dirty="0"/>
              <a:t> </a:t>
            </a:r>
            <a:r>
              <a:rPr lang="it-IT" altLang="ja-JP" dirty="0" err="1"/>
              <a:t>reduced</a:t>
            </a:r>
            <a:r>
              <a:rPr lang="it-IT" altLang="ja-JP" dirty="0"/>
              <a:t>: </a:t>
            </a:r>
            <a:r>
              <a:rPr lang="it-IT" altLang="ja-JP" dirty="0">
                <a:sym typeface="Wingdings" charset="0"/>
              </a:rPr>
              <a:t>and </a:t>
            </a:r>
            <a:r>
              <a:rPr lang="it-IT" altLang="ja-JP" dirty="0" err="1">
                <a:sym typeface="Wingdings" charset="0"/>
              </a:rPr>
              <a:t>hence</a:t>
            </a:r>
            <a:r>
              <a:rPr lang="it-IT" altLang="ja-JP" dirty="0">
                <a:sym typeface="Wingdings" charset="0"/>
              </a:rPr>
              <a:t>  C</a:t>
            </a:r>
            <a:r>
              <a:rPr lang="ja-JP" altLang="it-IT" dirty="0">
                <a:sym typeface="Wingdings" charset="0"/>
              </a:rPr>
              <a:t>’</a:t>
            </a:r>
            <a:r>
              <a:rPr lang="it-IT" altLang="ja-JP" baseline="-25000" dirty="0">
                <a:sym typeface="Wingdings" charset="0"/>
              </a:rPr>
              <a:t>L</a:t>
            </a:r>
            <a:r>
              <a:rPr lang="it-IT" altLang="ja-JP" dirty="0">
                <a:sym typeface="Wingdings" charset="0"/>
              </a:rPr>
              <a:t>0 and the </a:t>
            </a:r>
            <a:r>
              <a:rPr lang="it-IT" altLang="ja-JP" dirty="0" err="1">
                <a:sym typeface="Wingdings" charset="0"/>
              </a:rPr>
              <a:t>shape</a:t>
            </a:r>
            <a:r>
              <a:rPr lang="it-IT" altLang="ja-JP" dirty="0">
                <a:sym typeface="Wingdings" charset="0"/>
              </a:rPr>
              <a:t> of the </a:t>
            </a:r>
            <a:r>
              <a:rPr lang="it-IT" altLang="ja-JP" dirty="0" err="1">
                <a:sym typeface="Wingdings" charset="0"/>
              </a:rPr>
              <a:t>curves</a:t>
            </a:r>
            <a:r>
              <a:rPr lang="it-IT" altLang="ja-JP" dirty="0">
                <a:sym typeface="Wingdings" charset="0"/>
              </a:rPr>
              <a:t> </a:t>
            </a:r>
            <a:r>
              <a:rPr lang="it-IT" altLang="ja-JP" dirty="0" err="1">
                <a:sym typeface="Wingdings" charset="0"/>
              </a:rPr>
              <a:t>changes</a:t>
            </a:r>
            <a:r>
              <a:rPr lang="it-IT" altLang="ja-JP" dirty="0">
                <a:sym typeface="Wingdings" charset="0"/>
              </a:rPr>
              <a:t> </a:t>
            </a:r>
            <a:r>
              <a:rPr lang="it-IT" altLang="ja-JP" dirty="0" err="1">
                <a:sym typeface="Wingdings" charset="0"/>
              </a:rPr>
              <a:t>becoming</a:t>
            </a:r>
            <a:r>
              <a:rPr lang="it-IT" altLang="ja-JP" dirty="0">
                <a:sym typeface="Wingdings" charset="0"/>
              </a:rPr>
              <a:t> linear (Henry)</a:t>
            </a:r>
            <a:endParaRPr lang="it-IT" dirty="0"/>
          </a:p>
        </p:txBody>
      </p:sp>
      <p:sp>
        <p:nvSpPr>
          <p:cNvPr id="46084" name="Text Box 4"/>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6086" name="Line 9"/>
          <p:cNvSpPr>
            <a:spLocks noChangeShapeType="1"/>
          </p:cNvSpPr>
          <p:nvPr/>
        </p:nvSpPr>
        <p:spPr bwMode="auto">
          <a:xfrm flipH="1">
            <a:off x="4500563" y="1773238"/>
            <a:ext cx="3816350" cy="1584325"/>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6087" name="Line 10"/>
          <p:cNvSpPr>
            <a:spLocks noChangeShapeType="1"/>
          </p:cNvSpPr>
          <p:nvPr/>
        </p:nvSpPr>
        <p:spPr bwMode="auto">
          <a:xfrm flipH="1">
            <a:off x="4500563" y="2852738"/>
            <a:ext cx="647700" cy="1584325"/>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Text Box 2"/>
          <p:cNvSpPr txBox="1">
            <a:spLocks noChangeArrowheads="1"/>
          </p:cNvSpPr>
          <p:nvPr/>
        </p:nvSpPr>
        <p:spPr bwMode="auto">
          <a:xfrm>
            <a:off x="228600" y="44624"/>
            <a:ext cx="83792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AutoNum type="arabicPeriod" startAt="2"/>
            </a:pPr>
            <a:r>
              <a:rPr lang="it-IT" sz="2400" b="1" u="sng" dirty="0"/>
              <a:t>Dual </a:t>
            </a:r>
            <a:r>
              <a:rPr lang="it-IT" sz="2400" b="1" u="sng" dirty="0" err="1"/>
              <a:t>Sorption</a:t>
            </a:r>
            <a:r>
              <a:rPr lang="it-IT" sz="2400" b="1" u="sng" dirty="0"/>
              <a:t> Model: </a:t>
            </a:r>
            <a:r>
              <a:rPr lang="it-IT" b="1" u="sng" dirty="0" err="1"/>
              <a:t>Langmuir’s</a:t>
            </a:r>
            <a:r>
              <a:rPr lang="it-IT" b="1" u="sng" dirty="0"/>
              <a:t> </a:t>
            </a:r>
            <a:r>
              <a:rPr lang="it-IT" b="1" u="sng" dirty="0" err="1"/>
              <a:t>iotherm</a:t>
            </a:r>
            <a:r>
              <a:rPr lang="it-IT" b="1" u="sng" dirty="0"/>
              <a:t> + </a:t>
            </a:r>
            <a:r>
              <a:rPr lang="it-IT" b="1" u="sng" dirty="0" err="1"/>
              <a:t>Henry’s</a:t>
            </a:r>
            <a:r>
              <a:rPr lang="it-IT" b="1" u="sng" dirty="0"/>
              <a:t> </a:t>
            </a:r>
            <a:r>
              <a:rPr lang="it-IT" b="1" u="sng" dirty="0" err="1"/>
              <a:t>isotherm</a:t>
            </a:r>
            <a:endParaRPr lang="it-IT" b="1" u="sng" dirty="0"/>
          </a:p>
        </p:txBody>
      </p:sp>
      <p:sp>
        <p:nvSpPr>
          <p:cNvPr id="10" name="CasellaDiTesto 9"/>
          <p:cNvSpPr txBox="1"/>
          <p:nvPr/>
        </p:nvSpPr>
        <p:spPr>
          <a:xfrm>
            <a:off x="6012160" y="4913439"/>
            <a:ext cx="300153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a:t>Rigid amorphous fraction (</a:t>
            </a:r>
            <a:r>
              <a:rPr lang="en-US" sz="1800" dirty="0" err="1"/>
              <a:t>X</a:t>
            </a:r>
            <a:r>
              <a:rPr lang="en-US" sz="1800" baseline="-25000" dirty="0" err="1"/>
              <a:t>ra</a:t>
            </a:r>
            <a:r>
              <a:rPr lang="en-US" sz="1800" dirty="0"/>
              <a:t>) is responsible of C’</a:t>
            </a:r>
            <a:r>
              <a:rPr lang="en-US" sz="1800" baseline="-25000" dirty="0"/>
              <a:t>L</a:t>
            </a:r>
            <a:r>
              <a:rPr lang="en-US" sz="1800" dirty="0"/>
              <a:t>&gt;0 for T&gt;</a:t>
            </a:r>
            <a:r>
              <a:rPr lang="en-US" sz="1800" dirty="0" err="1"/>
              <a:t>T</a:t>
            </a:r>
            <a:r>
              <a:rPr lang="en-US" sz="1800" baseline="-25000" dirty="0" err="1"/>
              <a:t>g</a:t>
            </a:r>
            <a:r>
              <a:rPr lang="en-US" sz="1800" baseline="-25000" dirty="0"/>
              <a:t> </a:t>
            </a:r>
          </a:p>
          <a:p>
            <a:r>
              <a:rPr lang="en-US" sz="1800" dirty="0" err="1"/>
              <a:t>X</a:t>
            </a:r>
            <a:r>
              <a:rPr lang="en-US" sz="1800" baseline="-25000" dirty="0" err="1"/>
              <a:t>ra</a:t>
            </a:r>
            <a:r>
              <a:rPr lang="en-US" sz="1800" dirty="0"/>
              <a:t> =1-Xc- Xa Usually not 0!</a:t>
            </a:r>
          </a:p>
          <a:p>
            <a:r>
              <a:rPr lang="en-US" sz="1800" dirty="0"/>
              <a:t>Xa = amorphous </a:t>
            </a:r>
            <a:r>
              <a:rPr lang="en-US" sz="1800" dirty="0" err="1"/>
              <a:t>fract</a:t>
            </a:r>
            <a:r>
              <a:rPr lang="en-US" sz="1800" dirty="0"/>
              <a:t>.</a:t>
            </a:r>
          </a:p>
          <a:p>
            <a:r>
              <a:rPr lang="en-US" sz="1800" dirty="0" err="1"/>
              <a:t>Xc</a:t>
            </a:r>
            <a:r>
              <a:rPr lang="en-US" sz="1800" dirty="0"/>
              <a:t> </a:t>
            </a:r>
            <a:r>
              <a:rPr lang="en-US" sz="1800" dirty="0" err="1"/>
              <a:t>Cryst</a:t>
            </a:r>
            <a:r>
              <a:rPr lang="en-US" sz="1800" dirty="0"/>
              <a:t>. Fraction</a:t>
            </a:r>
          </a:p>
        </p:txBody>
      </p:sp>
      <p:cxnSp>
        <p:nvCxnSpPr>
          <p:cNvPr id="12" name="Connettore 2 11"/>
          <p:cNvCxnSpPr>
            <a:cxnSpLocks/>
            <a:stCxn id="10" idx="1"/>
          </p:cNvCxnSpPr>
          <p:nvPr/>
        </p:nvCxnSpPr>
        <p:spPr bwMode="auto">
          <a:xfrm flipH="1" flipV="1">
            <a:off x="4355976" y="5661248"/>
            <a:ext cx="1656184" cy="129354"/>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9"/>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7106" name="Text Box 10"/>
          <p:cNvSpPr txBox="1">
            <a:spLocks noChangeArrowheads="1"/>
          </p:cNvSpPr>
          <p:nvPr/>
        </p:nvSpPr>
        <p:spPr bwMode="auto">
          <a:xfrm>
            <a:off x="2987675" y="188913"/>
            <a:ext cx="310775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b="1" u="sng" dirty="0" err="1"/>
              <a:t>Flory</a:t>
            </a:r>
            <a:r>
              <a:rPr lang="it-IT" b="1" u="sng" dirty="0"/>
              <a:t>-Huggins </a:t>
            </a:r>
            <a:r>
              <a:rPr lang="it-IT" b="1" u="sng" dirty="0" err="1"/>
              <a:t>Isotherm</a:t>
            </a:r>
            <a:endParaRPr lang="it-IT" b="1" u="sng" dirty="0"/>
          </a:p>
        </p:txBody>
      </p:sp>
      <p:sp>
        <p:nvSpPr>
          <p:cNvPr id="47107" name="Text Box 11"/>
          <p:cNvSpPr txBox="1">
            <a:spLocks noChangeArrowheads="1"/>
          </p:cNvSpPr>
          <p:nvPr/>
        </p:nvSpPr>
        <p:spPr bwMode="auto">
          <a:xfrm>
            <a:off x="36512" y="548680"/>
            <a:ext cx="9144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If there are</a:t>
            </a:r>
            <a:r>
              <a:rPr lang="en-US" u="sng" dirty="0"/>
              <a:t> not </a:t>
            </a:r>
            <a:r>
              <a:rPr lang="en-US" dirty="0"/>
              <a:t>strong specific interactions, the isotherms are characterized by an upward concavity at </a:t>
            </a:r>
            <a:r>
              <a:rPr lang="en-US" u="sng" dirty="0"/>
              <a:t>high pressure </a:t>
            </a:r>
            <a:r>
              <a:rPr lang="en-US" dirty="0"/>
              <a:t>(or activity), after an initial linear </a:t>
            </a:r>
            <a:r>
              <a:rPr lang="en-US" altLang="ja-JP" dirty="0"/>
              <a:t>(rubbery polymers). In this case the polymer structure is changed by the penetrant as p (or a) increases </a:t>
            </a:r>
            <a:r>
              <a:rPr lang="en-US" altLang="ja-JP" dirty="0">
                <a:sym typeface="Wingdings" charset="0"/>
              </a:rPr>
              <a:t> the solubility coefficient depends on p </a:t>
            </a:r>
            <a:r>
              <a:rPr lang="en-US" altLang="ja-JP" dirty="0"/>
              <a:t>(or a)</a:t>
            </a:r>
            <a:r>
              <a:rPr lang="en-US" altLang="ja-JP" dirty="0">
                <a:sym typeface="Wingdings" charset="0"/>
              </a:rPr>
              <a:t>.</a:t>
            </a:r>
            <a:endParaRPr lang="en-US" dirty="0">
              <a:sym typeface="Wingdings" charset="0"/>
            </a:endParaRPr>
          </a:p>
        </p:txBody>
      </p:sp>
      <p:graphicFrame>
        <p:nvGraphicFramePr>
          <p:cNvPr id="47108" name="Object 13"/>
          <p:cNvGraphicFramePr>
            <a:graphicFrameLocks noChangeAspect="1"/>
          </p:cNvGraphicFramePr>
          <p:nvPr>
            <p:extLst>
              <p:ext uri="{D42A27DB-BD31-4B8C-83A1-F6EECF244321}">
                <p14:modId xmlns:p14="http://schemas.microsoft.com/office/powerpoint/2010/main" val="2682007154"/>
              </p:ext>
            </p:extLst>
          </p:nvPr>
        </p:nvGraphicFramePr>
        <p:xfrm>
          <a:off x="403225" y="2276475"/>
          <a:ext cx="8340725" cy="1149350"/>
        </p:xfrm>
        <a:graphic>
          <a:graphicData uri="http://schemas.openxmlformats.org/presentationml/2006/ole">
            <mc:AlternateContent xmlns:mc="http://schemas.openxmlformats.org/markup-compatibility/2006">
              <mc:Choice xmlns:v="urn:schemas-microsoft-com:vml" Requires="v">
                <p:oleObj name="Equation" r:id="rId2" imgW="3126600" imgH="420480" progId="Equation.3">
                  <p:embed/>
                </p:oleObj>
              </mc:Choice>
              <mc:Fallback>
                <p:oleObj name="Equation" r:id="rId2" imgW="3126600" imgH="420480" progId="Equation.3">
                  <p:embed/>
                  <p:pic>
                    <p:nvPicPr>
                      <p:cNvPr id="0" name="Picture 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276475"/>
                        <a:ext cx="8340725" cy="11493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47109" name="Text Box 14"/>
          <p:cNvSpPr txBox="1">
            <a:spLocks noChangeArrowheads="1"/>
          </p:cNvSpPr>
          <p:nvPr/>
        </p:nvSpPr>
        <p:spPr bwMode="auto">
          <a:xfrm>
            <a:off x="179388" y="3933825"/>
            <a:ext cx="4176712"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dirty="0" err="1"/>
              <a:t>S</a:t>
            </a:r>
            <a:r>
              <a:rPr lang="it-IT" dirty="0"/>
              <a:t> </a:t>
            </a:r>
            <a:r>
              <a:rPr lang="it-IT" dirty="0" err="1"/>
              <a:t>is</a:t>
            </a:r>
            <a:r>
              <a:rPr lang="it-IT" dirty="0"/>
              <a:t> a </a:t>
            </a:r>
            <a:r>
              <a:rPr lang="it-IT" dirty="0" err="1"/>
              <a:t>function</a:t>
            </a:r>
            <a:r>
              <a:rPr lang="it-IT" dirty="0"/>
              <a:t> of </a:t>
            </a:r>
            <a:r>
              <a:rPr lang="it-IT" dirty="0" err="1"/>
              <a:t>v</a:t>
            </a:r>
            <a:r>
              <a:rPr lang="it-IT" baseline="-25000" dirty="0" err="1"/>
              <a:t>A</a:t>
            </a:r>
            <a:r>
              <a:rPr lang="it-IT" dirty="0"/>
              <a:t>.</a:t>
            </a:r>
          </a:p>
          <a:p>
            <a:pPr eaLnBrk="1" hangingPunct="1"/>
            <a:r>
              <a:rPr lang="it-IT" dirty="0" err="1"/>
              <a:t>v</a:t>
            </a:r>
            <a:r>
              <a:rPr lang="it-IT" baseline="-25000" dirty="0" err="1"/>
              <a:t>A</a:t>
            </a:r>
            <a:r>
              <a:rPr lang="it-IT" dirty="0"/>
              <a:t> </a:t>
            </a:r>
            <a:r>
              <a:rPr lang="it-IT" dirty="0" err="1"/>
              <a:t>is</a:t>
            </a:r>
            <a:r>
              <a:rPr lang="it-IT" dirty="0"/>
              <a:t> the molar </a:t>
            </a:r>
            <a:r>
              <a:rPr lang="it-IT" dirty="0" err="1"/>
              <a:t>fraction</a:t>
            </a:r>
            <a:r>
              <a:rPr lang="it-IT" dirty="0"/>
              <a:t> of </a:t>
            </a:r>
            <a:r>
              <a:rPr lang="it-IT" dirty="0" err="1"/>
              <a:t>penetrant</a:t>
            </a:r>
            <a:r>
              <a:rPr lang="it-IT" dirty="0"/>
              <a:t>, V</a:t>
            </a:r>
            <a:r>
              <a:rPr lang="it-IT" baseline="-25000" dirty="0"/>
              <a:t>A</a:t>
            </a:r>
            <a:r>
              <a:rPr lang="it-IT" dirty="0"/>
              <a:t> the molar volume and </a:t>
            </a:r>
            <a:r>
              <a:rPr lang="it-IT" sz="2400" dirty="0">
                <a:latin typeface="Symbol" charset="0"/>
              </a:rPr>
              <a:t>c</a:t>
            </a:r>
            <a:r>
              <a:rPr lang="it-IT" dirty="0"/>
              <a:t> the </a:t>
            </a:r>
            <a:r>
              <a:rPr lang="it-IT" dirty="0" err="1"/>
              <a:t>Flory</a:t>
            </a:r>
            <a:r>
              <a:rPr lang="it-IT" dirty="0"/>
              <a:t> </a:t>
            </a:r>
            <a:r>
              <a:rPr lang="it-IT" dirty="0" err="1"/>
              <a:t>interaction</a:t>
            </a:r>
            <a:r>
              <a:rPr lang="it-IT" dirty="0"/>
              <a:t> </a:t>
            </a:r>
            <a:r>
              <a:rPr lang="it-IT" dirty="0" err="1"/>
              <a:t>parameter</a:t>
            </a:r>
            <a:r>
              <a:rPr lang="it-IT" dirty="0"/>
              <a:t>, </a:t>
            </a:r>
            <a:r>
              <a:rPr lang="it-IT" dirty="0" err="1"/>
              <a:t>not</a:t>
            </a:r>
            <a:r>
              <a:rPr lang="it-IT" dirty="0"/>
              <a:t> </a:t>
            </a:r>
            <a:r>
              <a:rPr lang="it-IT" dirty="0" err="1"/>
              <a:t>dependent</a:t>
            </a:r>
            <a:r>
              <a:rPr lang="it-IT" dirty="0"/>
              <a:t> on a.</a:t>
            </a:r>
          </a:p>
        </p:txBody>
      </p:sp>
      <p:grpSp>
        <p:nvGrpSpPr>
          <p:cNvPr id="47110" name="Group 18"/>
          <p:cNvGrpSpPr>
            <a:grpSpLocks/>
          </p:cNvGrpSpPr>
          <p:nvPr/>
        </p:nvGrpSpPr>
        <p:grpSpPr bwMode="auto">
          <a:xfrm>
            <a:off x="5004198" y="3212926"/>
            <a:ext cx="3816350" cy="3168650"/>
            <a:chOff x="3061" y="2160"/>
            <a:chExt cx="2404" cy="1996"/>
          </a:xfrm>
        </p:grpSpPr>
        <p:graphicFrame>
          <p:nvGraphicFramePr>
            <p:cNvPr id="47113" name="Object 15"/>
            <p:cNvGraphicFramePr>
              <a:graphicFrameLocks noChangeAspect="1"/>
            </p:cNvGraphicFramePr>
            <p:nvPr>
              <p:extLst>
                <p:ext uri="{D42A27DB-BD31-4B8C-83A1-F6EECF244321}">
                  <p14:modId xmlns:p14="http://schemas.microsoft.com/office/powerpoint/2010/main" val="3021255326"/>
                </p:ext>
              </p:extLst>
            </p:nvPr>
          </p:nvGraphicFramePr>
          <p:xfrm>
            <a:off x="3061" y="2161"/>
            <a:ext cx="2404" cy="1949"/>
          </p:xfrm>
          <a:graphic>
            <a:graphicData uri="http://schemas.openxmlformats.org/presentationml/2006/ole">
              <mc:AlternateContent xmlns:mc="http://schemas.openxmlformats.org/markup-compatibility/2006">
                <mc:Choice xmlns:v="urn:schemas-microsoft-com:vml" Requires="v">
                  <p:oleObj name="Immagine bitmap" r:id="rId4" imgW="2266667" imgH="1838095" progId="PBrush">
                    <p:embed/>
                  </p:oleObj>
                </mc:Choice>
                <mc:Fallback>
                  <p:oleObj name="Immagine bitmap" r:id="rId4" imgW="2266667" imgH="1838095" progId="PBrush">
                    <p:embed/>
                    <p:pic>
                      <p:nvPicPr>
                        <p:cNvPr id="0" name="Picture 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1" y="2161"/>
                          <a:ext cx="2404" cy="19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47114" name="Line 16"/>
            <p:cNvSpPr>
              <a:spLocks noChangeShapeType="1"/>
            </p:cNvSpPr>
            <p:nvPr/>
          </p:nvSpPr>
          <p:spPr bwMode="auto">
            <a:xfrm>
              <a:off x="3061" y="4156"/>
              <a:ext cx="2359"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7115" name="Line 17"/>
            <p:cNvSpPr>
              <a:spLocks noChangeShapeType="1"/>
            </p:cNvSpPr>
            <p:nvPr/>
          </p:nvSpPr>
          <p:spPr bwMode="auto">
            <a:xfrm flipV="1">
              <a:off x="3061" y="2160"/>
              <a:ext cx="0" cy="1996"/>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7111" name="Text Box 19"/>
          <p:cNvSpPr txBox="1">
            <a:spLocks noChangeArrowheads="1"/>
          </p:cNvSpPr>
          <p:nvPr/>
        </p:nvSpPr>
        <p:spPr bwMode="auto">
          <a:xfrm rot="-5400000">
            <a:off x="4338637" y="4675188"/>
            <a:ext cx="614363"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C</a:t>
            </a:r>
            <a:r>
              <a:rPr lang="it-IT" baseline="-25000"/>
              <a:t>FH</a:t>
            </a:r>
          </a:p>
        </p:txBody>
      </p:sp>
      <p:sp>
        <p:nvSpPr>
          <p:cNvPr id="47112" name="Text Box 20"/>
          <p:cNvSpPr txBox="1">
            <a:spLocks noChangeArrowheads="1"/>
          </p:cNvSpPr>
          <p:nvPr/>
        </p:nvSpPr>
        <p:spPr bwMode="auto">
          <a:xfrm>
            <a:off x="7648575" y="6353175"/>
            <a:ext cx="126365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a (opp. 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48131" name="Text Box 3"/>
          <p:cNvSpPr txBox="1">
            <a:spLocks noChangeArrowheads="1"/>
          </p:cNvSpPr>
          <p:nvPr/>
        </p:nvSpPr>
        <p:spPr bwMode="auto">
          <a:xfrm>
            <a:off x="92075" y="117475"/>
            <a:ext cx="76079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b="1" u="sng" dirty="0"/>
              <a:t>Dual </a:t>
            </a:r>
            <a:r>
              <a:rPr lang="it-IT" sz="2400" b="1" u="sng" dirty="0" err="1"/>
              <a:t>Sorption</a:t>
            </a:r>
            <a:r>
              <a:rPr lang="it-IT" sz="2400" b="1" u="sng" dirty="0"/>
              <a:t> Model: </a:t>
            </a:r>
            <a:r>
              <a:rPr lang="it-IT" b="1" u="sng" dirty="0" err="1"/>
              <a:t>Flory-Huggins+Langmuir’s</a:t>
            </a:r>
            <a:r>
              <a:rPr lang="it-IT" b="1" u="sng" dirty="0"/>
              <a:t> </a:t>
            </a:r>
            <a:r>
              <a:rPr lang="it-IT" b="1" u="sng" dirty="0" err="1"/>
              <a:t>isotherm</a:t>
            </a:r>
            <a:endParaRPr lang="it-IT" b="1" u="sng" dirty="0"/>
          </a:p>
        </p:txBody>
      </p:sp>
      <p:sp>
        <p:nvSpPr>
          <p:cNvPr id="48132" name="Text Box 4"/>
          <p:cNvSpPr txBox="1">
            <a:spLocks noChangeArrowheads="1"/>
          </p:cNvSpPr>
          <p:nvPr/>
        </p:nvSpPr>
        <p:spPr bwMode="auto">
          <a:xfrm>
            <a:off x="250825" y="522863"/>
            <a:ext cx="889317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If there are strong specific interactions (for example OH groups in the polymer and water or alcohols as penetrant) isotherms may have a </a:t>
            </a:r>
            <a:r>
              <a:rPr lang="en-US" u="sng" dirty="0"/>
              <a:t>concavity facing upwards even at low p</a:t>
            </a:r>
            <a:r>
              <a:rPr lang="it-IT" altLang="ja-JP" dirty="0"/>
              <a:t>. </a:t>
            </a:r>
            <a:r>
              <a:rPr lang="en-US" dirty="0"/>
              <a:t>Also in this case a </a:t>
            </a:r>
            <a:r>
              <a:rPr lang="en-US" u="sng" dirty="0"/>
              <a:t>rubbery</a:t>
            </a:r>
            <a:r>
              <a:rPr lang="en-US" dirty="0"/>
              <a:t>  polymer is modified in its structure from penetrating</a:t>
            </a:r>
            <a:r>
              <a:rPr lang="it-IT" altLang="ja-JP" dirty="0">
                <a:sym typeface="Wingdings" charset="0"/>
              </a:rPr>
              <a:t> </a:t>
            </a:r>
            <a:r>
              <a:rPr lang="en-US" altLang="ja-JP" dirty="0">
                <a:sym typeface="Wingdings" charset="0"/>
              </a:rPr>
              <a:t>the solubility coefficient depends on p </a:t>
            </a:r>
            <a:r>
              <a:rPr lang="en-US" altLang="ja-JP" dirty="0"/>
              <a:t>(or a)</a:t>
            </a:r>
            <a:r>
              <a:rPr lang="en-US" altLang="ja-JP" dirty="0">
                <a:sym typeface="Wingdings" charset="0"/>
              </a:rPr>
              <a:t>.</a:t>
            </a:r>
            <a:endParaRPr lang="en-US" dirty="0">
              <a:sym typeface="Wingdings" charset="0"/>
            </a:endParaRPr>
          </a:p>
        </p:txBody>
      </p:sp>
      <p:sp>
        <p:nvSpPr>
          <p:cNvPr id="2" name="Arrow: Down 1">
            <a:extLst>
              <a:ext uri="{FF2B5EF4-FFF2-40B4-BE49-F238E27FC236}">
                <a16:creationId xmlns:a16="http://schemas.microsoft.com/office/drawing/2014/main" id="{50EF1CE0-F7ED-C0E1-C180-065B9DB1CDDC}"/>
              </a:ext>
            </a:extLst>
          </p:cNvPr>
          <p:cNvSpPr/>
          <p:nvPr/>
        </p:nvSpPr>
        <p:spPr bwMode="auto">
          <a:xfrm>
            <a:off x="4318695" y="1988840"/>
            <a:ext cx="253305" cy="64807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chemeClr val="tx1"/>
              </a:solidFill>
              <a:effectLst/>
              <a:latin typeface="Times New Roman" pitchFamily="18" charset="0"/>
            </a:endParaRPr>
          </a:p>
        </p:txBody>
      </p:sp>
      <p:sp>
        <p:nvSpPr>
          <p:cNvPr id="3" name="Arrow: Down 2">
            <a:extLst>
              <a:ext uri="{FF2B5EF4-FFF2-40B4-BE49-F238E27FC236}">
                <a16:creationId xmlns:a16="http://schemas.microsoft.com/office/drawing/2014/main" id="{725F45F4-EB89-88B7-6B8C-EC337EE47815}"/>
              </a:ext>
            </a:extLst>
          </p:cNvPr>
          <p:cNvSpPr/>
          <p:nvPr/>
        </p:nvSpPr>
        <p:spPr bwMode="auto">
          <a:xfrm rot="16200000">
            <a:off x="4769384" y="5648184"/>
            <a:ext cx="253305" cy="64807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0" i="0" u="none"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B721FB54-4DA4-9AC7-9B45-934C4161BECC}"/>
              </a:ext>
            </a:extLst>
          </p:cNvPr>
          <p:cNvSpPr txBox="1"/>
          <p:nvPr/>
        </p:nvSpPr>
        <p:spPr>
          <a:xfrm>
            <a:off x="5940882" y="3971925"/>
            <a:ext cx="595986" cy="430887"/>
          </a:xfrm>
          <a:prstGeom prst="rect">
            <a:avLst/>
          </a:prstGeom>
          <a:solidFill>
            <a:schemeClr val="bg1"/>
          </a:solidFill>
        </p:spPr>
        <p:txBody>
          <a:bodyPr wrap="square">
            <a:spAutoFit/>
          </a:bodyPr>
          <a:lstStyle/>
          <a:p>
            <a:r>
              <a:rPr lang="en-US" dirty="0"/>
              <a:t>C</a:t>
            </a:r>
            <a:r>
              <a:rPr lang="en-US" baseline="-25000" dirty="0"/>
              <a:t>L</a:t>
            </a:r>
            <a:r>
              <a:rPr lang="en-US" baseline="30000" dirty="0"/>
              <a:t>’</a:t>
            </a:r>
            <a:endParaRPr lang="en-GB" baseline="30000" dirty="0"/>
          </a:p>
        </p:txBody>
      </p:sp>
      <p:grpSp>
        <p:nvGrpSpPr>
          <p:cNvPr id="8" name="Group 7">
            <a:extLst>
              <a:ext uri="{FF2B5EF4-FFF2-40B4-BE49-F238E27FC236}">
                <a16:creationId xmlns:a16="http://schemas.microsoft.com/office/drawing/2014/main" id="{C350F843-63B9-B0E7-90F1-C443F5777ABB}"/>
              </a:ext>
            </a:extLst>
          </p:cNvPr>
          <p:cNvGrpSpPr/>
          <p:nvPr/>
        </p:nvGrpSpPr>
        <p:grpSpPr>
          <a:xfrm>
            <a:off x="2915816" y="1441827"/>
            <a:ext cx="7488237" cy="7488238"/>
            <a:chOff x="2915816" y="1441827"/>
            <a:chExt cx="7488237" cy="7488238"/>
          </a:xfrm>
        </p:grpSpPr>
        <p:grpSp>
          <p:nvGrpSpPr>
            <p:cNvPr id="48129" name="Group 14"/>
            <p:cNvGrpSpPr>
              <a:grpSpLocks/>
            </p:cNvGrpSpPr>
            <p:nvPr/>
          </p:nvGrpSpPr>
          <p:grpSpPr bwMode="auto">
            <a:xfrm>
              <a:off x="2915816" y="1441827"/>
              <a:ext cx="7488237" cy="7488238"/>
              <a:chOff x="1882" y="936"/>
              <a:chExt cx="4717" cy="4717"/>
            </a:xfrm>
          </p:grpSpPr>
          <p:grpSp>
            <p:nvGrpSpPr>
              <p:cNvPr id="48134" name="Group 12"/>
              <p:cNvGrpSpPr>
                <a:grpSpLocks/>
              </p:cNvGrpSpPr>
              <p:nvPr/>
            </p:nvGrpSpPr>
            <p:grpSpPr bwMode="auto">
              <a:xfrm>
                <a:off x="1882" y="936"/>
                <a:ext cx="4717" cy="4717"/>
                <a:chOff x="1882" y="936"/>
                <a:chExt cx="4717" cy="4717"/>
              </a:xfrm>
            </p:grpSpPr>
            <p:pic>
              <p:nvPicPr>
                <p:cNvPr id="48136" name="Picture 6" descr="fig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2" y="936"/>
                  <a:ext cx="4717" cy="4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7" name="Text Box 9"/>
                <p:cNvSpPr txBox="1">
                  <a:spLocks noChangeArrowheads="1"/>
                </p:cNvSpPr>
                <p:nvPr/>
              </p:nvSpPr>
              <p:spPr bwMode="auto">
                <a:xfrm>
                  <a:off x="1973" y="1434"/>
                  <a:ext cx="421"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C</a:t>
                  </a:r>
                  <a:r>
                    <a:rPr lang="it-IT" sz="1800" baseline="-25000"/>
                    <a:t>FH</a:t>
                  </a:r>
                </a:p>
              </p:txBody>
            </p:sp>
            <p:sp>
              <p:nvSpPr>
                <p:cNvPr id="48138" name="Text Box 10"/>
                <p:cNvSpPr txBox="1">
                  <a:spLocks noChangeArrowheads="1"/>
                </p:cNvSpPr>
                <p:nvPr/>
              </p:nvSpPr>
              <p:spPr bwMode="auto">
                <a:xfrm>
                  <a:off x="3969" y="1344"/>
                  <a:ext cx="363"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C</a:t>
                  </a:r>
                  <a:r>
                    <a:rPr lang="it-IT" sz="1800" baseline="-25000"/>
                    <a:t>H</a:t>
                  </a:r>
                </a:p>
              </p:txBody>
            </p:sp>
            <p:sp>
              <p:nvSpPr>
                <p:cNvPr id="48139" name="Text Box 11"/>
                <p:cNvSpPr txBox="1">
                  <a:spLocks noChangeArrowheads="1"/>
                </p:cNvSpPr>
                <p:nvPr/>
              </p:nvSpPr>
              <p:spPr bwMode="auto">
                <a:xfrm>
                  <a:off x="3107" y="3203"/>
                  <a:ext cx="363"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800"/>
                    <a:t>C</a:t>
                  </a:r>
                  <a:r>
                    <a:rPr lang="it-IT" sz="1800" baseline="-25000"/>
                    <a:t>T</a:t>
                  </a:r>
                </a:p>
              </p:txBody>
            </p:sp>
          </p:grpSp>
          <p:sp>
            <p:nvSpPr>
              <p:cNvPr id="48135" name="Text Box 13"/>
              <p:cNvSpPr txBox="1">
                <a:spLocks noChangeArrowheads="1"/>
              </p:cNvSpPr>
              <p:nvPr/>
            </p:nvSpPr>
            <p:spPr bwMode="auto">
              <a:xfrm>
                <a:off x="5135" y="3157"/>
                <a:ext cx="41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1400">
                    <a:solidFill>
                      <a:schemeClr val="bg2"/>
                    </a:solidFill>
                  </a:rPr>
                  <a:t>= BET</a:t>
                </a:r>
              </a:p>
            </p:txBody>
          </p:sp>
        </p:grpSp>
        <p:sp>
          <p:nvSpPr>
            <p:cNvPr id="7" name="TextBox 6">
              <a:extLst>
                <a:ext uri="{FF2B5EF4-FFF2-40B4-BE49-F238E27FC236}">
                  <a16:creationId xmlns:a16="http://schemas.microsoft.com/office/drawing/2014/main" id="{383B5357-D744-6AB9-1B3D-B071CBBE3944}"/>
                </a:ext>
              </a:extLst>
            </p:cNvPr>
            <p:cNvSpPr txBox="1"/>
            <p:nvPr/>
          </p:nvSpPr>
          <p:spPr>
            <a:xfrm>
              <a:off x="6300192" y="2089527"/>
              <a:ext cx="504998" cy="830997"/>
            </a:xfrm>
            <a:prstGeom prst="rect">
              <a:avLst/>
            </a:prstGeom>
            <a:solidFill>
              <a:schemeClr val="bg1"/>
            </a:solidFill>
          </p:spPr>
          <p:txBody>
            <a:bodyPr wrap="square">
              <a:spAutoFit/>
            </a:bodyPr>
            <a:lstStyle/>
            <a:p>
              <a:r>
                <a:rPr lang="en-US" sz="1600" dirty="0"/>
                <a:t>C</a:t>
              </a:r>
              <a:r>
                <a:rPr lang="en-US" sz="1600" baseline="-25000" dirty="0"/>
                <a:t>L</a:t>
              </a:r>
            </a:p>
            <a:p>
              <a:endParaRPr lang="en-US" sz="1600" dirty="0"/>
            </a:p>
            <a:p>
              <a:r>
                <a:rPr lang="en-US" sz="1600" dirty="0"/>
                <a:t>C’</a:t>
              </a:r>
              <a:r>
                <a:rPr lang="en-US" sz="1600" baseline="-25000" dirty="0"/>
                <a:t>L</a:t>
              </a:r>
              <a:endParaRPr lang="en-GB" sz="1600" baseline="30000" dirty="0"/>
            </a:p>
          </p:txBody>
        </p:sp>
      </p:grpSp>
      <p:sp>
        <p:nvSpPr>
          <p:cNvPr id="48133" name="Text Box 7"/>
          <p:cNvSpPr txBox="1">
            <a:spLocks noChangeArrowheads="1"/>
          </p:cNvSpPr>
          <p:nvPr/>
        </p:nvSpPr>
        <p:spPr bwMode="auto">
          <a:xfrm>
            <a:off x="251520" y="3573016"/>
            <a:ext cx="4067175" cy="24622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If the polymer </a:t>
            </a:r>
            <a:r>
              <a:rPr lang="en-US" u="sng" dirty="0"/>
              <a:t>is glassy </a:t>
            </a:r>
            <a:r>
              <a:rPr lang="en-US" dirty="0"/>
              <a:t>and there are also specific interactions, the two behaviors, Flory-Huggins and the Langmuir isotherm are combined resulting in the </a:t>
            </a:r>
            <a:r>
              <a:rPr lang="en-US" dirty="0" err="1"/>
              <a:t>Brunauer</a:t>
            </a:r>
            <a:r>
              <a:rPr lang="en-US" dirty="0"/>
              <a:t>-Emmett-Teller (BET) isotherm</a:t>
            </a:r>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0"/>
          <p:cNvGrpSpPr>
            <a:grpSpLocks/>
          </p:cNvGrpSpPr>
          <p:nvPr/>
        </p:nvGrpSpPr>
        <p:grpSpPr bwMode="auto">
          <a:xfrm>
            <a:off x="0" y="863600"/>
            <a:ext cx="8893175" cy="5949950"/>
            <a:chOff x="0" y="572"/>
            <a:chExt cx="5602" cy="3748"/>
          </a:xfrm>
        </p:grpSpPr>
        <p:pic>
          <p:nvPicPr>
            <p:cNvPr id="49157" name="Picture 8" descr="sc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616"/>
              <a:ext cx="3969" cy="3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8" name="Rectangle 9"/>
            <p:cNvSpPr>
              <a:spLocks noChangeArrowheads="1"/>
            </p:cNvSpPr>
            <p:nvPr/>
          </p:nvSpPr>
          <p:spPr bwMode="auto">
            <a:xfrm>
              <a:off x="3923" y="572"/>
              <a:ext cx="1679" cy="3748"/>
            </a:xfrm>
            <a:prstGeom prst="rect">
              <a:avLst/>
            </a:prstGeom>
            <a:solidFill>
              <a:schemeClr val="bg1"/>
            </a:solidFill>
            <a:ln w="9525">
              <a:solidFill>
                <a:schemeClr val="bg1"/>
              </a:solidFill>
              <a:miter lim="800000"/>
              <a:headEnd/>
              <a:tailEnd/>
            </a:ln>
          </p:spPr>
          <p:txBody>
            <a:bodyPr wrap="none" anchor="ctr"/>
            <a:lstStyle/>
            <a:p>
              <a:pPr algn="ctr"/>
              <a:r>
                <a:rPr lang="it-IT"/>
                <a:t>\</a:t>
              </a:r>
            </a:p>
          </p:txBody>
        </p:sp>
      </p:grpSp>
      <p:sp>
        <p:nvSpPr>
          <p:cNvPr id="49155" name="Text Box 5"/>
          <p:cNvSpPr txBox="1">
            <a:spLocks noChangeArrowheads="1"/>
          </p:cNvSpPr>
          <p:nvPr/>
        </p:nvSpPr>
        <p:spPr bwMode="auto">
          <a:xfrm>
            <a:off x="250825" y="188913"/>
            <a:ext cx="88931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dirty="0"/>
              <a:t>Example: water sorption in a strongly hydrophilic glassy polymer: an ester of hyaluronic acid</a:t>
            </a:r>
            <a:endParaRPr lang="it-IT" dirty="0"/>
          </a:p>
        </p:txBody>
      </p:sp>
      <p:sp>
        <p:nvSpPr>
          <p:cNvPr id="2" name="CasellaDiTesto 1"/>
          <p:cNvSpPr txBox="1"/>
          <p:nvPr/>
        </p:nvSpPr>
        <p:spPr>
          <a:xfrm>
            <a:off x="3871468" y="6397509"/>
            <a:ext cx="1043876" cy="430887"/>
          </a:xfrm>
          <a:prstGeom prst="rect">
            <a:avLst/>
          </a:prstGeom>
          <a:solidFill>
            <a:srgbClr val="FFFFFF"/>
          </a:solidFill>
        </p:spPr>
        <p:txBody>
          <a:bodyPr wrap="none" rtlCol="0">
            <a:spAutoFit/>
          </a:bodyPr>
          <a:lstStyle/>
          <a:p>
            <a:r>
              <a:rPr lang="en-US" dirty="0"/>
              <a:t>activity</a:t>
            </a:r>
          </a:p>
        </p:txBody>
      </p:sp>
      <p:sp>
        <p:nvSpPr>
          <p:cNvPr id="9" name="CasellaDiTesto 8"/>
          <p:cNvSpPr txBox="1"/>
          <p:nvPr/>
        </p:nvSpPr>
        <p:spPr>
          <a:xfrm rot="16200000">
            <a:off x="-1287912" y="4077072"/>
            <a:ext cx="3114642" cy="430887"/>
          </a:xfrm>
          <a:prstGeom prst="rect">
            <a:avLst/>
          </a:prstGeom>
          <a:solidFill>
            <a:srgbClr val="FFFFFF"/>
          </a:solidFill>
        </p:spPr>
        <p:txBody>
          <a:bodyPr wrap="none" rtlCol="0">
            <a:spAutoFit/>
          </a:bodyPr>
          <a:lstStyle/>
          <a:p>
            <a:r>
              <a:rPr lang="en-US" dirty="0"/>
              <a:t>Penetrant volume fraction</a:t>
            </a:r>
          </a:p>
        </p:txBody>
      </p:sp>
      <p:grpSp>
        <p:nvGrpSpPr>
          <p:cNvPr id="5" name="Group 4">
            <a:extLst>
              <a:ext uri="{FF2B5EF4-FFF2-40B4-BE49-F238E27FC236}">
                <a16:creationId xmlns:a16="http://schemas.microsoft.com/office/drawing/2014/main" id="{B1EB5F40-45DF-63E0-0E02-EDCCE2EBEF55}"/>
              </a:ext>
            </a:extLst>
          </p:cNvPr>
          <p:cNvGrpSpPr/>
          <p:nvPr/>
        </p:nvGrpSpPr>
        <p:grpSpPr>
          <a:xfrm>
            <a:off x="36513" y="1052513"/>
            <a:ext cx="7920037" cy="5761037"/>
            <a:chOff x="36513" y="1052513"/>
            <a:chExt cx="7920037" cy="5761037"/>
          </a:xfrm>
        </p:grpSpPr>
        <p:pic>
          <p:nvPicPr>
            <p:cNvPr id="63492" name="Picture 4" descr="EtereBenzil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1052513"/>
              <a:ext cx="7920037" cy="576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Immagine 6" descr="estere benzilico acido ialuronic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6063" y="2000250"/>
              <a:ext cx="321468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2626BAD2-E865-26BB-F9E7-39B109EAAE56}"/>
                </a:ext>
              </a:extLst>
            </p:cNvPr>
            <p:cNvSpPr txBox="1"/>
            <p:nvPr/>
          </p:nvSpPr>
          <p:spPr>
            <a:xfrm>
              <a:off x="1451283" y="2693437"/>
              <a:ext cx="443916" cy="338554"/>
            </a:xfrm>
            <a:prstGeom prst="rect">
              <a:avLst/>
            </a:prstGeom>
            <a:solidFill>
              <a:schemeClr val="bg1"/>
            </a:solidFill>
          </p:spPr>
          <p:txBody>
            <a:bodyPr wrap="square">
              <a:spAutoFit/>
            </a:bodyPr>
            <a:lstStyle/>
            <a:p>
              <a:r>
                <a:rPr lang="en-US" sz="1600" dirty="0"/>
                <a:t>C</a:t>
              </a:r>
              <a:r>
                <a:rPr lang="en-US" sz="1600" baseline="-25000" dirty="0"/>
                <a:t>L</a:t>
              </a:r>
              <a:r>
                <a:rPr lang="en-US" sz="1600" baseline="30000" dirty="0"/>
                <a:t>’</a:t>
              </a:r>
              <a:endParaRPr lang="en-GB" sz="1600" baseline="300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879475" y="3544888"/>
            <a:ext cx="1841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endParaRPr lang="en-US"/>
          </a:p>
        </p:txBody>
      </p:sp>
      <p:sp>
        <p:nvSpPr>
          <p:cNvPr id="50178" name="Text Box 4"/>
          <p:cNvSpPr txBox="1">
            <a:spLocks noChangeArrowheads="1"/>
          </p:cNvSpPr>
          <p:nvPr/>
        </p:nvSpPr>
        <p:spPr bwMode="auto">
          <a:xfrm>
            <a:off x="2771775" y="116632"/>
            <a:ext cx="34926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sz="2400" b="1" u="sng" dirty="0" err="1"/>
              <a:t>Semicrystalline</a:t>
            </a:r>
            <a:r>
              <a:rPr lang="it-IT" sz="2400" b="1" u="sng" dirty="0"/>
              <a:t> </a:t>
            </a:r>
            <a:r>
              <a:rPr lang="it-IT" sz="2400" b="1" u="sng" dirty="0" err="1"/>
              <a:t>polymers</a:t>
            </a:r>
            <a:endParaRPr lang="it-IT" b="1" u="sng" dirty="0"/>
          </a:p>
        </p:txBody>
      </p:sp>
      <p:sp>
        <p:nvSpPr>
          <p:cNvPr id="50179" name="Text Box 6"/>
          <p:cNvSpPr txBox="1">
            <a:spLocks noChangeArrowheads="1"/>
          </p:cNvSpPr>
          <p:nvPr/>
        </p:nvSpPr>
        <p:spPr bwMode="auto">
          <a:xfrm>
            <a:off x="250825" y="620713"/>
            <a:ext cx="887485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US" i="1" dirty="0"/>
              <a:t>For </a:t>
            </a:r>
            <a:r>
              <a:rPr lang="en-US" i="1" dirty="0" err="1"/>
              <a:t>semicrystalline</a:t>
            </a:r>
            <a:r>
              <a:rPr lang="en-US" i="1" dirty="0"/>
              <a:t> polymers the crystalline phase is considered impervious</a:t>
            </a:r>
            <a:br>
              <a:rPr lang="en-US" i="1" dirty="0"/>
            </a:br>
            <a:r>
              <a:rPr lang="en-US" i="1" dirty="0"/>
              <a:t>to </a:t>
            </a:r>
            <a:r>
              <a:rPr lang="en-US" i="1" dirty="0" err="1"/>
              <a:t>thepenetrant</a:t>
            </a:r>
            <a:r>
              <a:rPr lang="en-US" i="1" dirty="0"/>
              <a:t>  molecules: sorption occurs only in the amorphous phase</a:t>
            </a:r>
          </a:p>
        </p:txBody>
      </p:sp>
      <p:pic>
        <p:nvPicPr>
          <p:cNvPr id="50180" name="Picture 7" descr="SolubilitXRa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313" y="1484313"/>
            <a:ext cx="80645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1" name="Text Box 8"/>
          <p:cNvSpPr txBox="1">
            <a:spLocks noChangeArrowheads="1"/>
          </p:cNvSpPr>
          <p:nvPr/>
        </p:nvSpPr>
        <p:spPr bwMode="auto">
          <a:xfrm>
            <a:off x="2824163" y="1889125"/>
            <a:ext cx="68262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PET</a:t>
            </a:r>
          </a:p>
        </p:txBody>
      </p:sp>
      <p:sp>
        <p:nvSpPr>
          <p:cNvPr id="7" name="CasellaDiTesto 6"/>
          <p:cNvSpPr txBox="1"/>
          <p:nvPr/>
        </p:nvSpPr>
        <p:spPr>
          <a:xfrm>
            <a:off x="2843808" y="5805264"/>
            <a:ext cx="5242654" cy="430887"/>
          </a:xfrm>
          <a:prstGeom prst="rect">
            <a:avLst/>
          </a:prstGeom>
          <a:solidFill>
            <a:srgbClr val="FFFFFF"/>
          </a:solidFill>
        </p:spPr>
        <p:txBody>
          <a:bodyPr wrap="none" rtlCol="0">
            <a:spAutoFit/>
          </a:bodyPr>
          <a:lstStyle/>
          <a:p>
            <a:r>
              <a:rPr lang="en-US" dirty="0"/>
              <a:t>X</a:t>
            </a:r>
            <a:r>
              <a:rPr lang="en-US" baseline="-25000" dirty="0"/>
              <a:t>a</a:t>
            </a:r>
            <a:r>
              <a:rPr lang="en-US" dirty="0"/>
              <a:t> *100 (% amorphous polymer by WAXD)</a:t>
            </a:r>
          </a:p>
        </p:txBody>
      </p:sp>
      <p:sp>
        <p:nvSpPr>
          <p:cNvPr id="8" name="CasellaDiTesto 7"/>
          <p:cNvSpPr txBox="1"/>
          <p:nvPr/>
        </p:nvSpPr>
        <p:spPr>
          <a:xfrm rot="16200000">
            <a:off x="459606" y="4701496"/>
            <a:ext cx="1313180" cy="430887"/>
          </a:xfrm>
          <a:prstGeom prst="rect">
            <a:avLst/>
          </a:prstGeom>
          <a:solidFill>
            <a:srgbClr val="FFFFFF"/>
          </a:solidFill>
        </p:spPr>
        <p:txBody>
          <a:bodyPr wrap="none" rtlCol="0">
            <a:spAutoFit/>
          </a:bodyPr>
          <a:lstStyle/>
          <a:p>
            <a:r>
              <a:rPr lang="en-US" dirty="0"/>
              <a:t>Solubility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188913"/>
            <a:ext cx="7772400" cy="647700"/>
          </a:xfrm>
        </p:spPr>
        <p:txBody>
          <a:bodyPr/>
          <a:lstStyle/>
          <a:p>
            <a:pPr eaLnBrk="1" hangingPunct="1"/>
            <a:r>
              <a:rPr lang="en-US" dirty="0">
                <a:latin typeface="Times New Roman" charset="0"/>
              </a:rPr>
              <a:t>Summary</a:t>
            </a:r>
          </a:p>
        </p:txBody>
      </p:sp>
      <p:sp>
        <p:nvSpPr>
          <p:cNvPr id="51202" name="Rectangle 3"/>
          <p:cNvSpPr>
            <a:spLocks noGrp="1" noChangeArrowheads="1"/>
          </p:cNvSpPr>
          <p:nvPr>
            <p:ph type="body" idx="1"/>
          </p:nvPr>
        </p:nvSpPr>
        <p:spPr>
          <a:xfrm>
            <a:off x="467544" y="908720"/>
            <a:ext cx="8350696" cy="5807075"/>
          </a:xfrm>
        </p:spPr>
        <p:txBody>
          <a:bodyPr/>
          <a:lstStyle/>
          <a:p>
            <a:pPr marL="457200" indent="-457200" eaLnBrk="1" hangingPunct="1">
              <a:buFontTx/>
              <a:buAutoNum type="arabicPeriod"/>
            </a:pPr>
            <a:r>
              <a:rPr lang="en-US" dirty="0">
                <a:latin typeface="Times New Roman" charset="0"/>
              </a:rPr>
              <a:t>Rubbery polymers</a:t>
            </a:r>
          </a:p>
          <a:p>
            <a:pPr marL="838200" lvl="1" indent="-381000" eaLnBrk="1" hangingPunct="1">
              <a:buFontTx/>
              <a:buAutoNum type="alphaLcParenR"/>
            </a:pPr>
            <a:r>
              <a:rPr lang="en-US" dirty="0"/>
              <a:t>Sorption of gases and vapors at low pressures and activities respectively</a:t>
            </a:r>
            <a:r>
              <a:rPr lang="en-US" dirty="0">
                <a:latin typeface="Times New Roman" charset="0"/>
              </a:rPr>
              <a:t>: Henry’s law</a:t>
            </a:r>
          </a:p>
          <a:p>
            <a:pPr marL="838200" lvl="1" indent="-381000" eaLnBrk="1" hangingPunct="1">
              <a:buFontTx/>
              <a:buAutoNum type="alphaLcParenR"/>
            </a:pPr>
            <a:r>
              <a:rPr lang="en-US" dirty="0"/>
              <a:t>Sorption of gases and vapors at high pressures and activities respectively with no specific interaction: </a:t>
            </a:r>
            <a:r>
              <a:rPr lang="en-US" dirty="0">
                <a:latin typeface="Times New Roman" charset="0"/>
              </a:rPr>
              <a:t>Flory-Huggins isotherm</a:t>
            </a:r>
          </a:p>
          <a:p>
            <a:pPr marL="838200" lvl="1" indent="-381000" eaLnBrk="1" hangingPunct="1">
              <a:buFontTx/>
              <a:buAutoNum type="alphaLcParenR"/>
            </a:pPr>
            <a:r>
              <a:rPr lang="en-US" dirty="0">
                <a:latin typeface="Times New Roman" charset="0"/>
              </a:rPr>
              <a:t>Polymer and penetrant are chemically affine (i.e. water in hydrophilic polymers): Complex isotherms, such as </a:t>
            </a:r>
            <a:r>
              <a:rPr lang="en-US" dirty="0">
                <a:latin typeface="Times New Roman" charset="0"/>
                <a:sym typeface="Wingdings" charset="0"/>
              </a:rPr>
              <a:t>Flory-Huggins + Langmuir)</a:t>
            </a:r>
          </a:p>
          <a:p>
            <a:pPr marL="457200" indent="-457200" eaLnBrk="1" hangingPunct="1">
              <a:buFontTx/>
              <a:buAutoNum type="arabicPeriod"/>
            </a:pPr>
            <a:r>
              <a:rPr lang="en-US" dirty="0">
                <a:latin typeface="Times New Roman" charset="0"/>
              </a:rPr>
              <a:t>Glassy polymers</a:t>
            </a:r>
          </a:p>
          <a:p>
            <a:pPr marL="838200" lvl="1" indent="-381000" eaLnBrk="1" hangingPunct="1">
              <a:buFontTx/>
              <a:buAutoNum type="alphaLcPeriod"/>
            </a:pPr>
            <a:r>
              <a:rPr lang="en-US" dirty="0"/>
              <a:t>Sorption of gases at low pressures</a:t>
            </a:r>
            <a:r>
              <a:rPr lang="en-US" dirty="0">
                <a:latin typeface="Times New Roman" charset="0"/>
              </a:rPr>
              <a:t>: </a:t>
            </a:r>
            <a:r>
              <a:rPr lang="en-US" dirty="0" err="1">
                <a:latin typeface="Times New Roman" charset="0"/>
              </a:rPr>
              <a:t>Henry+Langmuir</a:t>
            </a:r>
            <a:endParaRPr lang="en-US" dirty="0">
              <a:latin typeface="Times New Roman" charset="0"/>
            </a:endParaRPr>
          </a:p>
          <a:p>
            <a:pPr marL="838200" lvl="1" indent="-381000" eaLnBrk="1" hangingPunct="1">
              <a:buFontTx/>
              <a:buAutoNum type="alphaLcPeriod"/>
            </a:pPr>
            <a:r>
              <a:rPr lang="en-US" dirty="0"/>
              <a:t>Sorption of gases at high pressures or sorption of vapors </a:t>
            </a:r>
            <a:r>
              <a:rPr lang="en-US" dirty="0">
                <a:latin typeface="Times New Roman" charset="0"/>
              </a:rPr>
              <a:t>: Fl-H+ Langmuir</a:t>
            </a:r>
          </a:p>
          <a:p>
            <a:pPr marL="838200" lvl="1" indent="-381000" eaLnBrk="1" hangingPunct="1">
              <a:buFontTx/>
              <a:buAutoNum type="alphaLcPeriod"/>
            </a:pPr>
            <a:r>
              <a:rPr lang="en-US" dirty="0">
                <a:latin typeface="Times New Roman" charset="0"/>
              </a:rPr>
              <a:t>Polymer and penetrant are chemically affine: Complex isotherms, such as </a:t>
            </a:r>
            <a:r>
              <a:rPr lang="en-US" dirty="0">
                <a:latin typeface="Times New Roman" charset="0"/>
                <a:sym typeface="Wingdings" charset="0"/>
              </a:rPr>
              <a:t>Flory-Huggins + Langmuir)</a:t>
            </a:r>
            <a:endParaRPr lang="en-US" dirty="0">
              <a:latin typeface="Times New Roman" charset="0"/>
            </a:endParaRPr>
          </a:p>
          <a:p>
            <a:pPr marL="457200" indent="-457200" eaLnBrk="1" hangingPunct="1">
              <a:buFontTx/>
              <a:buAutoNum type="arabicPeriod"/>
            </a:pPr>
            <a:r>
              <a:rPr lang="en-US" dirty="0" err="1">
                <a:latin typeface="Times New Roman" charset="0"/>
              </a:rPr>
              <a:t>Semicrystalline</a:t>
            </a:r>
            <a:r>
              <a:rPr lang="en-US" dirty="0">
                <a:latin typeface="Times New Roman" charset="0"/>
              </a:rPr>
              <a:t> polymers</a:t>
            </a:r>
          </a:p>
          <a:p>
            <a:pPr marL="838200" lvl="1" indent="-381000" eaLnBrk="1" hangingPunct="1">
              <a:buFontTx/>
              <a:buAutoNum type="alphaLcPeriod"/>
            </a:pPr>
            <a:r>
              <a:rPr lang="en-US" dirty="0">
                <a:latin typeface="Times New Roman" charset="0"/>
              </a:rPr>
              <a:t>Sorption in the amorphous phase according to the former cases 1 and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285720" y="571480"/>
            <a:ext cx="8702675" cy="5078313"/>
          </a:xfrm>
          <a:prstGeom prst="rect">
            <a:avLst/>
          </a:prstGeom>
          <a:noFill/>
          <a:ln w="9525">
            <a:noFill/>
            <a:miter lim="800000"/>
            <a:headEnd/>
            <a:tailEnd/>
          </a:ln>
        </p:spPr>
        <p:txBody>
          <a:bodyPr>
            <a:spAutoFit/>
          </a:bodyPr>
          <a:lstStyle/>
          <a:p>
            <a:pPr marL="457200" indent="-457200" algn="just">
              <a:defRPr/>
            </a:pPr>
            <a:r>
              <a:rPr lang="it-IT" dirty="0">
                <a:latin typeface="Times New Roman" pitchFamily="18" charset="0"/>
                <a:ea typeface="+mn-ea"/>
                <a:cs typeface="+mn-cs"/>
              </a:rPr>
              <a:t>	</a:t>
            </a:r>
            <a:r>
              <a:rPr lang="en-GB" sz="2000" dirty="0">
                <a:latin typeface="Times New Roman" pitchFamily="18" charset="0"/>
                <a:ea typeface="+mn-ea"/>
                <a:cs typeface="+mn-cs"/>
              </a:rPr>
              <a:t>The solubility (S) at equilibrium of chemical species in a polymer depends on:</a:t>
            </a:r>
          </a:p>
          <a:p>
            <a:pPr marL="457200" indent="-457200" algn="just">
              <a:buFontTx/>
              <a:buAutoNum type="alphaLcParenR"/>
              <a:defRPr/>
            </a:pPr>
            <a:r>
              <a:rPr lang="en-GB" sz="2000" dirty="0">
                <a:latin typeface="Times New Roman" pitchFamily="18" charset="0"/>
                <a:ea typeface="+mn-ea"/>
                <a:cs typeface="+mn-cs"/>
              </a:rPr>
              <a:t>Physical state of the polymer (semi-crystalline, glassy, rubbery)</a:t>
            </a:r>
          </a:p>
          <a:p>
            <a:pPr marL="457200" indent="-457200" algn="just">
              <a:buFontTx/>
              <a:buAutoNum type="alphaLcParenR"/>
              <a:defRPr/>
            </a:pPr>
            <a:r>
              <a:rPr lang="en-GB" sz="2000" dirty="0">
                <a:latin typeface="Times New Roman" pitchFamily="18" charset="0"/>
                <a:ea typeface="+mn-ea"/>
                <a:cs typeface="+mn-cs"/>
              </a:rPr>
              <a:t>Eventual interaction between polymer and penetrant</a:t>
            </a:r>
          </a:p>
          <a:p>
            <a:pPr marL="457200" indent="-457200" algn="just">
              <a:defRPr/>
            </a:pPr>
            <a:r>
              <a:rPr lang="en-GB" sz="2000" dirty="0">
                <a:latin typeface="Times New Roman" pitchFamily="18" charset="0"/>
                <a:ea typeface="+mn-ea"/>
                <a:cs typeface="Times New Roman" pitchFamily="18" charset="0"/>
              </a:rPr>
              <a:t>•	</a:t>
            </a:r>
            <a:r>
              <a:rPr lang="en-GB" sz="2000" b="1" u="sng" dirty="0">
                <a:latin typeface="Times New Roman" pitchFamily="18" charset="0"/>
                <a:ea typeface="+mn-ea"/>
                <a:cs typeface="Times New Roman" pitchFamily="18" charset="0"/>
              </a:rPr>
              <a:t>Ideal behaviour (Henry’s law): rubbery polymers (they behave like low molecular weight liquids)</a:t>
            </a:r>
            <a:endParaRPr lang="en-GB" sz="2000" dirty="0">
              <a:latin typeface="Times New Roman" pitchFamily="18" charset="0"/>
              <a:ea typeface="+mn-ea"/>
              <a:cs typeface="Times New Roman" pitchFamily="18" charset="0"/>
            </a:endParaRPr>
          </a:p>
          <a:p>
            <a:pPr marL="457200" indent="-457200" algn="just">
              <a:defRPr/>
            </a:pPr>
            <a:r>
              <a:rPr lang="en-GB" sz="2000" dirty="0">
                <a:latin typeface="Times New Roman" pitchFamily="18" charset="0"/>
                <a:ea typeface="+mn-ea"/>
                <a:cs typeface="Times New Roman" pitchFamily="18" charset="0"/>
              </a:rPr>
              <a:t>	</a:t>
            </a:r>
            <a:r>
              <a:rPr lang="da-DK" sz="2000" dirty="0" err="1">
                <a:latin typeface="Times New Roman" pitchFamily="18" charset="0"/>
                <a:ea typeface="+mn-ea"/>
                <a:cs typeface="Times New Roman" pitchFamily="18" charset="0"/>
              </a:rPr>
              <a:t>sorption</a:t>
            </a:r>
            <a:r>
              <a:rPr lang="en-GB" sz="2000" dirty="0">
                <a:latin typeface="Times New Roman" pitchFamily="18" charset="0"/>
                <a:ea typeface="+mn-ea"/>
                <a:cs typeface="Times New Roman" pitchFamily="18" charset="0"/>
              </a:rPr>
              <a:t> isotherms follow a linear dependence on external activity</a:t>
            </a:r>
          </a:p>
          <a:p>
            <a:pPr marL="457200" indent="-457200" algn="just">
              <a:defRPr/>
            </a:pPr>
            <a:r>
              <a:rPr lang="en-GB" sz="2000" dirty="0">
                <a:latin typeface="Times New Roman" pitchFamily="18" charset="0"/>
                <a:ea typeface="+mn-ea"/>
                <a:cs typeface="Times New Roman" pitchFamily="18" charset="0"/>
              </a:rPr>
              <a:t>						C</a:t>
            </a:r>
            <a:r>
              <a:rPr lang="en-GB" sz="2000" baseline="-25000" dirty="0">
                <a:latin typeface="Times New Roman" pitchFamily="18" charset="0"/>
                <a:ea typeface="+mn-ea"/>
                <a:cs typeface="Times New Roman" pitchFamily="18" charset="0"/>
              </a:rPr>
              <a:t>H</a:t>
            </a:r>
            <a:r>
              <a:rPr lang="en-GB" sz="2000" dirty="0">
                <a:latin typeface="Times New Roman" pitchFamily="18" charset="0"/>
                <a:ea typeface="+mn-ea"/>
                <a:cs typeface="Times New Roman" pitchFamily="18" charset="0"/>
              </a:rPr>
              <a:t>=S a		Eq. 1</a:t>
            </a:r>
          </a:p>
          <a:p>
            <a:pPr marL="457200" indent="-457200" algn="just">
              <a:defRPr/>
            </a:pPr>
            <a:r>
              <a:rPr lang="en-GB" sz="2000" dirty="0">
                <a:latin typeface="Times New Roman" pitchFamily="18" charset="0"/>
                <a:ea typeface="+mn-ea"/>
                <a:cs typeface="Times New Roman" pitchFamily="18" charset="0"/>
              </a:rPr>
              <a:t>C</a:t>
            </a:r>
            <a:r>
              <a:rPr lang="en-GB" sz="2000" baseline="-25000" dirty="0">
                <a:latin typeface="Times New Roman" pitchFamily="18" charset="0"/>
                <a:ea typeface="+mn-ea"/>
                <a:cs typeface="Times New Roman" pitchFamily="18" charset="0"/>
              </a:rPr>
              <a:t>H</a:t>
            </a:r>
            <a:r>
              <a:rPr lang="en-GB" sz="2000" dirty="0">
                <a:latin typeface="Times New Roman" pitchFamily="18" charset="0"/>
                <a:ea typeface="+mn-ea"/>
                <a:cs typeface="Times New Roman" pitchFamily="18" charset="0"/>
              </a:rPr>
              <a:t> = Concentration of penetrant in the polymer</a:t>
            </a:r>
          </a:p>
          <a:p>
            <a:pPr marL="457200" indent="-457200" algn="just">
              <a:defRPr/>
            </a:pPr>
            <a:r>
              <a:rPr lang="en-GB" sz="2000" dirty="0">
                <a:latin typeface="Times New Roman" pitchFamily="18" charset="0"/>
                <a:ea typeface="+mn-ea"/>
                <a:cs typeface="Times New Roman" pitchFamily="18" charset="0"/>
              </a:rPr>
              <a:t>a= external activity coefficient for vapours or partial pressure for gases (C</a:t>
            </a:r>
            <a:r>
              <a:rPr lang="en-GB" sz="2000" baseline="-25000" dirty="0">
                <a:latin typeface="Times New Roman" pitchFamily="18" charset="0"/>
                <a:ea typeface="+mn-ea"/>
                <a:cs typeface="Times New Roman" pitchFamily="18" charset="0"/>
              </a:rPr>
              <a:t>H</a:t>
            </a:r>
            <a:r>
              <a:rPr lang="en-GB" sz="2000" dirty="0">
                <a:latin typeface="Times New Roman" pitchFamily="18" charset="0"/>
                <a:ea typeface="+mn-ea"/>
                <a:cs typeface="Times New Roman" pitchFamily="18" charset="0"/>
              </a:rPr>
              <a:t>=S p)</a:t>
            </a:r>
          </a:p>
          <a:p>
            <a:pPr marL="41275" lvl="3" indent="-41275" algn="just">
              <a:defRPr/>
            </a:pPr>
            <a:endParaRPr lang="en-GB" sz="2000" dirty="0">
              <a:latin typeface="Times New Roman" pitchFamily="18" charset="0"/>
              <a:ea typeface="+mn-ea"/>
              <a:cs typeface="Times New Roman" pitchFamily="18" charset="0"/>
            </a:endParaRPr>
          </a:p>
          <a:p>
            <a:pPr marL="41275" lvl="3" indent="-41275" algn="just">
              <a:defRPr/>
            </a:pPr>
            <a:r>
              <a:rPr lang="en-GB" sz="2000" dirty="0">
                <a:latin typeface="Times New Roman" pitchFamily="18" charset="0"/>
                <a:ea typeface="+mn-ea"/>
                <a:cs typeface="Times New Roman" pitchFamily="18" charset="0"/>
              </a:rPr>
              <a:t>The coefficient S represents:	</a:t>
            </a:r>
          </a:p>
          <a:p>
            <a:pPr marL="355600" lvl="6" algn="just" defTabSz="900113">
              <a:buFont typeface="Arial" pitchFamily="34" charset="0"/>
              <a:buChar char="•"/>
              <a:defRPr/>
            </a:pPr>
            <a:r>
              <a:rPr lang="en-GB" sz="2000" dirty="0">
                <a:latin typeface="Times New Roman" pitchFamily="18" charset="0"/>
                <a:ea typeface="+mn-ea"/>
                <a:cs typeface="Times New Roman" pitchFamily="18" charset="0"/>
              </a:rPr>
              <a:t>Henry’s constant (for gases)</a:t>
            </a:r>
          </a:p>
          <a:p>
            <a:pPr marL="355600" lvl="6" algn="just" defTabSz="900113">
              <a:buFont typeface="Arial" pitchFamily="34" charset="0"/>
              <a:buChar char="•"/>
              <a:defRPr/>
            </a:pPr>
            <a:r>
              <a:rPr lang="en-GB" sz="2000" dirty="0">
                <a:latin typeface="Times New Roman" pitchFamily="18" charset="0"/>
                <a:ea typeface="+mn-ea"/>
                <a:cs typeface="Times New Roman" pitchFamily="18" charset="0"/>
              </a:rPr>
              <a:t>Moles of penetrant in the polymer volume at standard conditions for vapours</a:t>
            </a:r>
          </a:p>
          <a:p>
            <a:pPr marL="355600" lvl="6" algn="just" defTabSz="900113">
              <a:buFont typeface="Arial" pitchFamily="34" charset="0"/>
              <a:buChar char="•"/>
              <a:defRPr/>
            </a:pPr>
            <a:r>
              <a:rPr lang="en-GB" sz="2000" dirty="0">
                <a:latin typeface="Times New Roman" pitchFamily="18" charset="0"/>
                <a:ea typeface="+mn-ea"/>
                <a:cs typeface="Times New Roman" pitchFamily="18" charset="0"/>
              </a:rPr>
              <a:t>If Eq. 1 is re-written as a function of external concentration </a:t>
            </a:r>
            <a:r>
              <a:rPr lang="en-GB" sz="2000" dirty="0">
                <a:latin typeface="Times New Roman" pitchFamily="18" charset="0"/>
                <a:cs typeface="Times New Roman" pitchFamily="18" charset="0"/>
              </a:rPr>
              <a:t>C</a:t>
            </a:r>
            <a:r>
              <a:rPr lang="en-GB" sz="2000" baseline="-25000" dirty="0">
                <a:latin typeface="Times New Roman" pitchFamily="18" charset="0"/>
                <a:cs typeface="Times New Roman" pitchFamily="18" charset="0"/>
              </a:rPr>
              <a:t>E</a:t>
            </a:r>
            <a:r>
              <a:rPr lang="en-GB" sz="2000" dirty="0">
                <a:latin typeface="Times New Roman" pitchFamily="18" charset="0"/>
                <a:cs typeface="Times New Roman" pitchFamily="18" charset="0"/>
                <a:sym typeface="Wingdings" pitchFamily="2" charset="2"/>
              </a:rPr>
              <a:t></a:t>
            </a:r>
            <a:r>
              <a:rPr lang="en-GB" sz="2000" dirty="0">
                <a:latin typeface="Times New Roman" pitchFamily="18" charset="0"/>
                <a:cs typeface="Times New Roman" pitchFamily="18" charset="0"/>
              </a:rPr>
              <a:t> C</a:t>
            </a:r>
            <a:r>
              <a:rPr lang="en-GB" sz="2000" baseline="-25000" dirty="0">
                <a:latin typeface="Times New Roman" pitchFamily="18" charset="0"/>
                <a:cs typeface="Times New Roman" pitchFamily="18" charset="0"/>
              </a:rPr>
              <a:t>H</a:t>
            </a:r>
            <a:r>
              <a:rPr lang="en-GB" sz="2000" dirty="0">
                <a:latin typeface="Times New Roman" pitchFamily="18" charset="0"/>
                <a:cs typeface="Times New Roman" pitchFamily="18" charset="0"/>
              </a:rPr>
              <a:t>=S C</a:t>
            </a:r>
            <a:r>
              <a:rPr lang="en-GB" sz="2000" baseline="-25000" dirty="0">
                <a:latin typeface="Times New Roman" pitchFamily="18" charset="0"/>
                <a:cs typeface="Times New Roman" pitchFamily="18" charset="0"/>
              </a:rPr>
              <a:t>E</a:t>
            </a:r>
            <a:r>
              <a:rPr lang="en-GB" sz="2000" dirty="0">
                <a:latin typeface="Times New Roman" pitchFamily="18" charset="0"/>
                <a:cs typeface="Times New Roman" pitchFamily="18" charset="0"/>
              </a:rPr>
              <a:t> it is dimensionless and S represents a partition coefficient</a:t>
            </a:r>
            <a:endParaRPr lang="en-GB" sz="2000" baseline="-25000" dirty="0">
              <a:latin typeface="Times New Roman" pitchFamily="18" charset="0"/>
              <a:ea typeface="+mn-ea"/>
              <a:cs typeface="Times New Roman" pitchFamily="18" charset="0"/>
            </a:endParaRPr>
          </a:p>
          <a:p>
            <a:pPr marL="457200" indent="-457200" algn="just">
              <a:defRPr/>
            </a:pPr>
            <a:r>
              <a:rPr lang="it-IT" dirty="0">
                <a:latin typeface="Times New Roman" pitchFamily="18" charset="0"/>
                <a:ea typeface="+mn-ea"/>
                <a:cs typeface="Times New Roman" pitchFamily="18" charset="0"/>
              </a:rPr>
              <a:t>								</a:t>
            </a:r>
            <a:endParaRPr lang="it-IT" dirty="0">
              <a:latin typeface="Times New Roman" pitchFamily="18" charset="0"/>
              <a:ea typeface="+mn-ea"/>
              <a:cs typeface="+mn-cs"/>
            </a:endParaRPr>
          </a:p>
        </p:txBody>
      </p:sp>
      <p:sp>
        <p:nvSpPr>
          <p:cNvPr id="17410" name="Text Box 3"/>
          <p:cNvSpPr txBox="1">
            <a:spLocks noChangeArrowheads="1"/>
          </p:cNvSpPr>
          <p:nvPr/>
        </p:nvSpPr>
        <p:spPr bwMode="auto">
          <a:xfrm>
            <a:off x="228600" y="117475"/>
            <a:ext cx="25699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a:t>
            </a:r>
            <a:endParaRPr lang="it-IT" sz="2400" b="1" u="sn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title"/>
          </p:nvPr>
        </p:nvSpPr>
        <p:spPr>
          <a:xfrm>
            <a:off x="685800" y="404813"/>
            <a:ext cx="7772400" cy="863600"/>
          </a:xfrm>
        </p:spPr>
        <p:txBody>
          <a:bodyPr/>
          <a:lstStyle/>
          <a:p>
            <a:pPr eaLnBrk="1" hangingPunct="1"/>
            <a:r>
              <a:rPr lang="it-IT" sz="2400" dirty="0">
                <a:latin typeface="Times New Roman" charset="0"/>
              </a:rPr>
              <a:t>The special case of </a:t>
            </a:r>
            <a:r>
              <a:rPr lang="it-IT" sz="2400" dirty="0" err="1">
                <a:latin typeface="Times New Roman" charset="0"/>
              </a:rPr>
              <a:t>syndiotactic</a:t>
            </a:r>
            <a:r>
              <a:rPr lang="it-IT" sz="2400" dirty="0">
                <a:latin typeface="Times New Roman" charset="0"/>
              </a:rPr>
              <a:t> </a:t>
            </a:r>
            <a:r>
              <a:rPr lang="it-IT" sz="2400" dirty="0" err="1">
                <a:latin typeface="Times New Roman" charset="0"/>
              </a:rPr>
              <a:t>polystyrene</a:t>
            </a:r>
            <a:r>
              <a:rPr lang="it-IT" sz="2400" dirty="0">
                <a:latin typeface="Times New Roman" charset="0"/>
              </a:rPr>
              <a:t>: </a:t>
            </a:r>
            <a:r>
              <a:rPr lang="it-IT" sz="2400" dirty="0" err="1">
                <a:latin typeface="Times New Roman" charset="0"/>
              </a:rPr>
              <a:t>sorption</a:t>
            </a:r>
            <a:r>
              <a:rPr lang="it-IT" sz="2400" dirty="0">
                <a:latin typeface="Times New Roman" charset="0"/>
              </a:rPr>
              <a:t> of </a:t>
            </a:r>
            <a:r>
              <a:rPr lang="it-IT" sz="2400" dirty="0" err="1">
                <a:latin typeface="Times New Roman" charset="0"/>
              </a:rPr>
              <a:t>organic</a:t>
            </a:r>
            <a:r>
              <a:rPr lang="it-IT" sz="2400" dirty="0">
                <a:latin typeface="Times New Roman" charset="0"/>
              </a:rPr>
              <a:t> </a:t>
            </a:r>
            <a:r>
              <a:rPr lang="it-IT" sz="2400" dirty="0" err="1">
                <a:latin typeface="Times New Roman" charset="0"/>
              </a:rPr>
              <a:t>solvents</a:t>
            </a:r>
            <a:r>
              <a:rPr lang="it-IT" sz="2400" dirty="0">
                <a:latin typeface="Times New Roman" charset="0"/>
              </a:rPr>
              <a:t> in </a:t>
            </a:r>
            <a:r>
              <a:rPr lang="it-IT" sz="2400" dirty="0" err="1">
                <a:latin typeface="Times New Roman" charset="0"/>
              </a:rPr>
              <a:t>semicrystalline</a:t>
            </a:r>
            <a:r>
              <a:rPr lang="it-IT" sz="2400" dirty="0">
                <a:latin typeface="Times New Roman" charset="0"/>
              </a:rPr>
              <a:t> </a:t>
            </a:r>
            <a:r>
              <a:rPr lang="it-IT" sz="2400" dirty="0" err="1">
                <a:latin typeface="Times New Roman" charset="0"/>
              </a:rPr>
              <a:t>polymers</a:t>
            </a:r>
            <a:r>
              <a:rPr lang="it-IT" sz="2400" dirty="0">
                <a:latin typeface="Times New Roman" charset="0"/>
              </a:rPr>
              <a:t>. </a:t>
            </a:r>
          </a:p>
        </p:txBody>
      </p:sp>
      <p:pic>
        <p:nvPicPr>
          <p:cNvPr id="522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775"/>
            <a:ext cx="6480175" cy="451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Text Box 4"/>
          <p:cNvSpPr txBox="1">
            <a:spLocks noChangeArrowheads="1"/>
          </p:cNvSpPr>
          <p:nvPr/>
        </p:nvSpPr>
        <p:spPr bwMode="auto">
          <a:xfrm>
            <a:off x="4932041" y="5300663"/>
            <a:ext cx="4016698"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sz="2000" dirty="0"/>
              <a:t>C</a:t>
            </a:r>
            <a:r>
              <a:rPr lang="en-US" sz="2000" dirty="0" err="1"/>
              <a:t>lathrate</a:t>
            </a:r>
            <a:r>
              <a:rPr lang="en-US" sz="2000" dirty="0"/>
              <a:t> structure </a:t>
            </a:r>
            <a:r>
              <a:rPr lang="it-IT" sz="2000" dirty="0"/>
              <a:t>with </a:t>
            </a:r>
            <a:r>
              <a:rPr lang="it-IT" sz="2000" dirty="0" err="1"/>
              <a:t>Di-Chloro-Ethane</a:t>
            </a:r>
            <a:r>
              <a:rPr lang="it-IT" sz="2000" dirty="0"/>
              <a:t> (17, 18) in the </a:t>
            </a:r>
            <a:r>
              <a:rPr lang="it-IT" sz="2000" dirty="0" err="1"/>
              <a:t>cavity</a:t>
            </a:r>
            <a:r>
              <a:rPr lang="it-IT" sz="2000" dirty="0"/>
              <a:t> of </a:t>
            </a:r>
            <a:r>
              <a:rPr lang="it-IT" sz="2000" dirty="0" err="1"/>
              <a:t>elementary</a:t>
            </a:r>
            <a:r>
              <a:rPr lang="it-IT" sz="2000" dirty="0"/>
              <a:t> </a:t>
            </a:r>
            <a:r>
              <a:rPr lang="it-IT" sz="2000" dirty="0" err="1"/>
              <a:t>cell</a:t>
            </a:r>
            <a:r>
              <a:rPr lang="it-IT" sz="2000" dirty="0"/>
              <a:t> of </a:t>
            </a:r>
            <a:r>
              <a:rPr lang="it-IT" sz="2000" dirty="0" err="1"/>
              <a:t>synditactic</a:t>
            </a:r>
            <a:r>
              <a:rPr lang="it-IT" sz="2000" dirty="0"/>
              <a:t> </a:t>
            </a:r>
            <a:r>
              <a:rPr lang="it-IT" sz="2000" dirty="0" err="1"/>
              <a:t>polystyrene</a:t>
            </a:r>
            <a:r>
              <a:rPr lang="it-IT" sz="2000" dirty="0"/>
              <a:t>  (“</a:t>
            </a:r>
            <a:r>
              <a:rPr lang="it-IT" sz="2000" dirty="0" err="1"/>
              <a:t>empty</a:t>
            </a:r>
            <a:r>
              <a:rPr lang="it-IT" sz="2000" dirty="0"/>
              <a:t> </a:t>
            </a:r>
            <a:r>
              <a:rPr lang="it-IT" sz="2000" dirty="0">
                <a:latin typeface="Symbol" charset="0"/>
              </a:rPr>
              <a:t>d</a:t>
            </a:r>
            <a:r>
              <a:rPr lang="it-IT" sz="2000" dirty="0">
                <a:latin typeface="+mj-lt"/>
              </a:rPr>
              <a:t>” </a:t>
            </a:r>
            <a:r>
              <a:rPr lang="it-IT" sz="2000" dirty="0" err="1">
                <a:latin typeface="+mj-lt"/>
              </a:rPr>
              <a:t>form</a:t>
            </a:r>
            <a:r>
              <a:rPr lang="it-IT" sz="2000" dirty="0"/>
              <a:t>)</a:t>
            </a:r>
          </a:p>
        </p:txBody>
      </p:sp>
      <p:sp>
        <p:nvSpPr>
          <p:cNvPr id="2" name="Ovale 1"/>
          <p:cNvSpPr/>
          <p:nvPr/>
        </p:nvSpPr>
        <p:spPr bwMode="auto">
          <a:xfrm>
            <a:off x="2555776" y="3212976"/>
            <a:ext cx="1224136" cy="136815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582738"/>
            <a:ext cx="5795963" cy="530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1" name="Text Box 5"/>
          <p:cNvSpPr txBox="1">
            <a:spLocks noChangeArrowheads="1"/>
          </p:cNvSpPr>
          <p:nvPr/>
        </p:nvSpPr>
        <p:spPr bwMode="auto">
          <a:xfrm>
            <a:off x="5343525" y="1528763"/>
            <a:ext cx="3800475"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GB" sz="2000" dirty="0"/>
              <a:t>The crystalline structure called “empty-</a:t>
            </a:r>
            <a:r>
              <a:rPr lang="en-GB" sz="2000" dirty="0">
                <a:latin typeface="Symbol" charset="0"/>
              </a:rPr>
              <a:t>d</a:t>
            </a:r>
            <a:r>
              <a:rPr lang="en-GB" sz="2000" dirty="0">
                <a:latin typeface="+mj-lt"/>
                <a:cs typeface="Rod" pitchFamily="49" charset="-79"/>
              </a:rPr>
              <a:t>”</a:t>
            </a:r>
            <a:r>
              <a:rPr lang="en-GB" sz="2000" dirty="0"/>
              <a:t> is characterized by  a high sorption at low activities in the cavity present in the crystalline structure</a:t>
            </a:r>
          </a:p>
          <a:p>
            <a:pPr eaLnBrk="1" hangingPunct="1">
              <a:buFontTx/>
              <a:buChar char="•"/>
            </a:pPr>
            <a:r>
              <a:rPr lang="en-GB" sz="2000" dirty="0"/>
              <a:t>The comparison with the other curves indicates that the sorption in the amorphous phase is lower</a:t>
            </a:r>
            <a:r>
              <a:rPr lang="en-GB" altLang="ja-JP" sz="2000" dirty="0"/>
              <a:t>.</a:t>
            </a:r>
          </a:p>
          <a:p>
            <a:pPr eaLnBrk="1" hangingPunct="1">
              <a:buFontTx/>
              <a:buChar char="•"/>
            </a:pPr>
            <a:r>
              <a:rPr lang="en-GB" sz="2000" dirty="0"/>
              <a:t>When the cavities in the crystalline phase are saturated, then sorption becomes significant in the amorphous phase as activity increases</a:t>
            </a:r>
          </a:p>
        </p:txBody>
      </p:sp>
      <p:sp>
        <p:nvSpPr>
          <p:cNvPr id="5" name="Rectangle 3"/>
          <p:cNvSpPr txBox="1">
            <a:spLocks noChangeArrowheads="1"/>
          </p:cNvSpPr>
          <p:nvPr/>
        </p:nvSpPr>
        <p:spPr bwMode="auto">
          <a:xfrm>
            <a:off x="683568" y="332656"/>
            <a:ext cx="7772400" cy="863600"/>
          </a:xfrm>
          <a:prstGeom prst="rect">
            <a:avLst/>
          </a:prstGeom>
          <a:noFill/>
          <a:ln w="9525">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28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a:lstStyle>
          <a:p>
            <a:pPr eaLnBrk="1" hangingPunct="1"/>
            <a:r>
              <a:rPr lang="it-IT" sz="2400">
                <a:latin typeface="Times New Roman" charset="0"/>
              </a:rPr>
              <a:t>The special case of syndiotactic polystyrene: sorption of organic solvents in semicrystalline polymers. </a:t>
            </a:r>
            <a:endParaRPr lang="it-IT" sz="2400" dirty="0">
              <a:latin typeface="Times New Roman"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63" y="1484313"/>
            <a:ext cx="5761037"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Text Box 4"/>
          <p:cNvSpPr txBox="1">
            <a:spLocks noChangeArrowheads="1"/>
          </p:cNvSpPr>
          <p:nvPr/>
        </p:nvSpPr>
        <p:spPr bwMode="auto">
          <a:xfrm>
            <a:off x="4932363" y="1412875"/>
            <a:ext cx="380047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it-IT" sz="2000" dirty="0"/>
              <a:t> </a:t>
            </a:r>
            <a:r>
              <a:rPr lang="en-GB" sz="2000" dirty="0"/>
              <a:t>Sorption at low activity </a:t>
            </a:r>
            <a:r>
              <a:rPr lang="en-GB" altLang="ja-JP" sz="2000" dirty="0"/>
              <a:t>(in figure partial pressure) is characterized by a downward concavity indicating that there are </a:t>
            </a:r>
            <a:r>
              <a:rPr lang="en-GB" altLang="ja-JP" sz="2000" dirty="0" err="1"/>
              <a:t>microcavities</a:t>
            </a:r>
            <a:r>
              <a:rPr lang="en-GB" altLang="ja-JP" sz="2000" dirty="0"/>
              <a:t> that are approaching saturation</a:t>
            </a:r>
            <a:endParaRPr lang="en-GB" sz="2000" dirty="0"/>
          </a:p>
        </p:txBody>
      </p:sp>
      <p:sp>
        <p:nvSpPr>
          <p:cNvPr id="6" name="Rectangle 3"/>
          <p:cNvSpPr>
            <a:spLocks noGrp="1" noChangeArrowheads="1"/>
          </p:cNvSpPr>
          <p:nvPr>
            <p:ph type="title"/>
          </p:nvPr>
        </p:nvSpPr>
        <p:spPr>
          <a:xfrm>
            <a:off x="395536" y="260648"/>
            <a:ext cx="7772400" cy="863600"/>
          </a:xfrm>
        </p:spPr>
        <p:txBody>
          <a:bodyPr/>
          <a:lstStyle/>
          <a:p>
            <a:pPr eaLnBrk="1" hangingPunct="1"/>
            <a:r>
              <a:rPr lang="it-IT" sz="2400" dirty="0">
                <a:latin typeface="Times New Roman" charset="0"/>
              </a:rPr>
              <a:t>The special case of </a:t>
            </a:r>
            <a:r>
              <a:rPr lang="it-IT" sz="2400" dirty="0" err="1">
                <a:latin typeface="Times New Roman" charset="0"/>
              </a:rPr>
              <a:t>syndiotactic</a:t>
            </a:r>
            <a:r>
              <a:rPr lang="it-IT" sz="2400" dirty="0">
                <a:latin typeface="Times New Roman" charset="0"/>
              </a:rPr>
              <a:t> </a:t>
            </a:r>
            <a:r>
              <a:rPr lang="it-IT" sz="2400" dirty="0" err="1">
                <a:latin typeface="Times New Roman" charset="0"/>
              </a:rPr>
              <a:t>polystyrene</a:t>
            </a:r>
            <a:r>
              <a:rPr lang="it-IT" sz="2400" dirty="0">
                <a:latin typeface="Times New Roman" charset="0"/>
              </a:rPr>
              <a:t>: </a:t>
            </a:r>
            <a:r>
              <a:rPr lang="it-IT" sz="2400" dirty="0" err="1">
                <a:latin typeface="Times New Roman" charset="0"/>
              </a:rPr>
              <a:t>sorption</a:t>
            </a:r>
            <a:r>
              <a:rPr lang="it-IT" sz="2400" dirty="0">
                <a:latin typeface="Times New Roman" charset="0"/>
              </a:rPr>
              <a:t> of </a:t>
            </a:r>
            <a:r>
              <a:rPr lang="it-IT" sz="2400" dirty="0" err="1">
                <a:latin typeface="Times New Roman" charset="0"/>
              </a:rPr>
              <a:t>organic</a:t>
            </a:r>
            <a:r>
              <a:rPr lang="it-IT" sz="2400" dirty="0">
                <a:latin typeface="Times New Roman" charset="0"/>
              </a:rPr>
              <a:t> </a:t>
            </a:r>
            <a:r>
              <a:rPr lang="it-IT" sz="2400" dirty="0" err="1">
                <a:latin typeface="Times New Roman" charset="0"/>
              </a:rPr>
              <a:t>solvents</a:t>
            </a:r>
            <a:r>
              <a:rPr lang="it-IT" sz="2400" dirty="0">
                <a:latin typeface="Times New Roman" charset="0"/>
              </a:rPr>
              <a:t> in </a:t>
            </a:r>
            <a:r>
              <a:rPr lang="it-IT" sz="2400" dirty="0" err="1">
                <a:latin typeface="Times New Roman" charset="0"/>
              </a:rPr>
              <a:t>semicrystalline</a:t>
            </a:r>
            <a:r>
              <a:rPr lang="it-IT" sz="2400" dirty="0">
                <a:latin typeface="Times New Roman" charset="0"/>
              </a:rPr>
              <a:t> </a:t>
            </a:r>
            <a:r>
              <a:rPr lang="it-IT" sz="2400" dirty="0" err="1">
                <a:latin typeface="Times New Roman" charset="0"/>
              </a:rPr>
              <a:t>polymers</a:t>
            </a:r>
            <a:r>
              <a:rPr lang="it-IT" sz="2400" dirty="0">
                <a:latin typeface="Times New Roman"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179388" y="765175"/>
            <a:ext cx="8702675" cy="598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286000" indent="-457200" eaLnBrk="0" hangingPunct="0">
              <a:defRPr sz="22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2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2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2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en-GB" noProof="0" dirty="0"/>
              <a:t>	Henry’s constant (S in eq. 1) is a true constant only in the ideal conditions</a:t>
            </a:r>
          </a:p>
          <a:p>
            <a:pPr algn="just" eaLnBrk="1" hangingPunct="1"/>
            <a:endParaRPr lang="en-GB" noProof="0" dirty="0"/>
          </a:p>
          <a:p>
            <a:pPr algn="just" eaLnBrk="1" hangingPunct="1">
              <a:buFontTx/>
              <a:buChar char="•"/>
            </a:pPr>
            <a:endParaRPr lang="en-GB" noProof="0" dirty="0"/>
          </a:p>
          <a:p>
            <a:pPr algn="just" eaLnBrk="1" hangingPunct="1">
              <a:buFontTx/>
              <a:buChar char="•"/>
            </a:pPr>
            <a:endParaRPr lang="en-GB" noProof="0" dirty="0"/>
          </a:p>
          <a:p>
            <a:pPr algn="just" eaLnBrk="1" hangingPunct="1">
              <a:buFontTx/>
              <a:buChar char="•"/>
            </a:pPr>
            <a:endParaRPr lang="en-GB" noProof="0" dirty="0"/>
          </a:p>
          <a:p>
            <a:pPr algn="just" eaLnBrk="1" hangingPunct="1">
              <a:buFontTx/>
              <a:buChar char="•"/>
            </a:pPr>
            <a:endParaRPr lang="en-GB" noProof="0" dirty="0"/>
          </a:p>
          <a:p>
            <a:pPr algn="just" eaLnBrk="1" hangingPunct="1">
              <a:buFontTx/>
              <a:buChar char="•"/>
            </a:pPr>
            <a:endParaRPr lang="en-GB" noProof="0" dirty="0"/>
          </a:p>
          <a:p>
            <a:pPr algn="just" eaLnBrk="1" hangingPunct="1">
              <a:buFontTx/>
              <a:buChar char="•"/>
            </a:pPr>
            <a:endParaRPr lang="en-GB" noProof="0" dirty="0"/>
          </a:p>
          <a:p>
            <a:pPr lvl="4" algn="just" eaLnBrk="1" hangingPunct="1"/>
            <a:r>
              <a:rPr lang="en-GB" noProof="0" dirty="0"/>
              <a:t>		p (or a or C)</a:t>
            </a:r>
          </a:p>
          <a:p>
            <a:pPr lvl="4" algn="just" eaLnBrk="1" hangingPunct="1"/>
            <a:endParaRPr lang="en-GB" noProof="0" dirty="0"/>
          </a:p>
          <a:p>
            <a:pPr algn="just" eaLnBrk="1" hangingPunct="1">
              <a:buFont typeface="+mj-lt"/>
              <a:buAutoNum type="arabicPeriod"/>
            </a:pPr>
            <a:r>
              <a:rPr lang="en-GB" noProof="0" dirty="0"/>
              <a:t>If a (or C) is used, being a dimensionless S has the physical dimensions of a concentration. </a:t>
            </a:r>
          </a:p>
          <a:p>
            <a:pPr algn="just" eaLnBrk="1" hangingPunct="1">
              <a:buFont typeface="+mj-lt"/>
              <a:buAutoNum type="arabicPeriod"/>
            </a:pPr>
            <a:r>
              <a:rPr lang="en-GB" noProof="0" dirty="0"/>
              <a:t>S has the physical dimensions of mole/Joule when partial pressure are used at the II member of eq. 1 (</a:t>
            </a:r>
            <a:r>
              <a:rPr lang="en-GB" noProof="0" dirty="0" err="1"/>
              <a:t>S</a:t>
            </a:r>
            <a:r>
              <a:rPr lang="en-GB" baseline="-25000" noProof="0" dirty="0" err="1"/>
              <a:t>p</a:t>
            </a:r>
            <a:r>
              <a:rPr lang="en-GB" noProof="0" dirty="0"/>
              <a:t>). </a:t>
            </a:r>
          </a:p>
          <a:p>
            <a:pPr marL="0" indent="0" algn="just" eaLnBrk="1" hangingPunct="1"/>
            <a:r>
              <a:rPr lang="en-GB" noProof="0" dirty="0"/>
              <a:t>The SI units are in this case:	mole m</a:t>
            </a:r>
            <a:r>
              <a:rPr lang="en-GB" baseline="30000" noProof="0" dirty="0"/>
              <a:t>2</a:t>
            </a:r>
            <a:r>
              <a:rPr lang="en-GB" noProof="0" dirty="0"/>
              <a:t>        mole</a:t>
            </a:r>
          </a:p>
          <a:p>
            <a:pPr lvl="4" algn="just" eaLnBrk="1" hangingPunct="1">
              <a:lnSpc>
                <a:spcPct val="50000"/>
              </a:lnSpc>
            </a:pPr>
            <a:r>
              <a:rPr lang="en-GB" noProof="0" dirty="0"/>
              <a:t>			---------- = --------</a:t>
            </a:r>
          </a:p>
          <a:p>
            <a:pPr lvl="4" algn="just" eaLnBrk="1" hangingPunct="1">
              <a:lnSpc>
                <a:spcPct val="90000"/>
              </a:lnSpc>
            </a:pPr>
            <a:r>
              <a:rPr lang="en-GB" noProof="0" dirty="0"/>
              <a:t>			N m</a:t>
            </a:r>
            <a:r>
              <a:rPr lang="en-GB" baseline="30000" noProof="0" dirty="0"/>
              <a:t>3                    </a:t>
            </a:r>
            <a:r>
              <a:rPr lang="en-GB" noProof="0" dirty="0"/>
              <a:t> J</a:t>
            </a:r>
          </a:p>
        </p:txBody>
      </p:sp>
      <p:sp>
        <p:nvSpPr>
          <p:cNvPr id="18434" name="Text Box 3"/>
          <p:cNvSpPr txBox="1">
            <a:spLocks noChangeArrowheads="1"/>
          </p:cNvSpPr>
          <p:nvPr/>
        </p:nvSpPr>
        <p:spPr bwMode="auto">
          <a:xfrm>
            <a:off x="228600" y="117475"/>
            <a:ext cx="25699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en-GB" sz="2400" b="1" u="sng" noProof="0" dirty="0"/>
              <a:t>Sorption isotherm</a:t>
            </a:r>
          </a:p>
        </p:txBody>
      </p:sp>
      <p:sp>
        <p:nvSpPr>
          <p:cNvPr id="18435" name="Line 8"/>
          <p:cNvSpPr>
            <a:spLocks noChangeShapeType="1"/>
          </p:cNvSpPr>
          <p:nvPr/>
        </p:nvSpPr>
        <p:spPr bwMode="auto">
          <a:xfrm>
            <a:off x="1187450" y="1700213"/>
            <a:ext cx="0" cy="208915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GB" noProof="0" dirty="0"/>
          </a:p>
        </p:txBody>
      </p:sp>
      <p:sp>
        <p:nvSpPr>
          <p:cNvPr id="18436" name="Line 9"/>
          <p:cNvSpPr>
            <a:spLocks noChangeShapeType="1"/>
          </p:cNvSpPr>
          <p:nvPr/>
        </p:nvSpPr>
        <p:spPr bwMode="auto">
          <a:xfrm>
            <a:off x="1187450" y="3789363"/>
            <a:ext cx="38163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noProof="0" dirty="0"/>
          </a:p>
        </p:txBody>
      </p:sp>
      <p:sp>
        <p:nvSpPr>
          <p:cNvPr id="18437" name="Line 10"/>
          <p:cNvSpPr>
            <a:spLocks noChangeShapeType="1"/>
          </p:cNvSpPr>
          <p:nvPr/>
        </p:nvSpPr>
        <p:spPr bwMode="auto">
          <a:xfrm flipV="1">
            <a:off x="1187450" y="2492375"/>
            <a:ext cx="2089150" cy="1296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noProof="0" dirty="0"/>
          </a:p>
        </p:txBody>
      </p:sp>
      <p:sp>
        <p:nvSpPr>
          <p:cNvPr id="18438" name="Text Box 11"/>
          <p:cNvSpPr txBox="1">
            <a:spLocks noChangeArrowheads="1"/>
          </p:cNvSpPr>
          <p:nvPr/>
        </p:nvSpPr>
        <p:spPr bwMode="auto">
          <a:xfrm>
            <a:off x="303213" y="1744663"/>
            <a:ext cx="5080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en-GB" noProof="0" dirty="0"/>
              <a:t>C</a:t>
            </a:r>
            <a:r>
              <a:rPr lang="en-GB" baseline="-25000" noProof="0" dirty="0"/>
              <a: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179388" y="765175"/>
            <a:ext cx="8702675"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a:t>	</a:t>
            </a:r>
          </a:p>
        </p:txBody>
      </p:sp>
      <p:sp>
        <p:nvSpPr>
          <p:cNvPr id="19459" name="Text Box 8"/>
          <p:cNvSpPr txBox="1">
            <a:spLocks noChangeArrowheads="1"/>
          </p:cNvSpPr>
          <p:nvPr/>
        </p:nvSpPr>
        <p:spPr bwMode="auto">
          <a:xfrm>
            <a:off x="179388" y="981075"/>
            <a:ext cx="8785225" cy="1631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spcBef>
                <a:spcPct val="50000"/>
              </a:spcBef>
            </a:pPr>
            <a:r>
              <a:rPr lang="en-US" sz="2000" dirty="0"/>
              <a:t>However, very often the solubility is expressed in units of measurement that takes into account the different nature of the variables used in the case of gas </a:t>
            </a:r>
            <a:r>
              <a:rPr lang="en-GB" sz="2000" dirty="0">
                <a:latin typeface="Times New Roman" pitchFamily="18" charset="0"/>
                <a:cs typeface="Times New Roman" pitchFamily="18" charset="0"/>
              </a:rPr>
              <a:t>(C</a:t>
            </a:r>
            <a:r>
              <a:rPr lang="en-GB" sz="2000" baseline="-25000" dirty="0">
                <a:latin typeface="Times New Roman" pitchFamily="18" charset="0"/>
                <a:cs typeface="Times New Roman" pitchFamily="18" charset="0"/>
              </a:rPr>
              <a:t>D</a:t>
            </a:r>
            <a:r>
              <a:rPr lang="en-GB" sz="2000" dirty="0">
                <a:latin typeface="Times New Roman" pitchFamily="18" charset="0"/>
                <a:cs typeface="Times New Roman" pitchFamily="18" charset="0"/>
              </a:rPr>
              <a:t>=S p)</a:t>
            </a:r>
            <a:r>
              <a:rPr lang="en-US" sz="2000" dirty="0"/>
              <a:t>:</a:t>
            </a:r>
            <a:endParaRPr lang="it-IT" sz="2000" dirty="0"/>
          </a:p>
          <a:p>
            <a:pPr algn="ctr" eaLnBrk="1" hangingPunct="1">
              <a:spcBef>
                <a:spcPct val="50000"/>
              </a:spcBef>
            </a:pPr>
            <a:r>
              <a:rPr lang="it-IT" sz="2000" dirty="0"/>
              <a:t>For </a:t>
            </a:r>
            <a:r>
              <a:rPr lang="it-IT" sz="2000" dirty="0" err="1"/>
              <a:t>simple</a:t>
            </a:r>
            <a:r>
              <a:rPr lang="it-IT" sz="2000" dirty="0"/>
              <a:t> </a:t>
            </a:r>
            <a:r>
              <a:rPr lang="it-IT" sz="2000" dirty="0" err="1"/>
              <a:t>gases</a:t>
            </a:r>
            <a:r>
              <a:rPr lang="it-IT" sz="2000" dirty="0"/>
              <a:t> </a:t>
            </a:r>
            <a:r>
              <a:rPr lang="it-IT" sz="2000" dirty="0" err="1"/>
              <a:t>S</a:t>
            </a:r>
            <a:r>
              <a:rPr lang="it-IT" sz="2000" dirty="0"/>
              <a:t> </a:t>
            </a:r>
            <a:r>
              <a:rPr lang="it-IT" sz="2000" dirty="0" err="1"/>
              <a:t>is</a:t>
            </a:r>
            <a:r>
              <a:rPr lang="it-IT" sz="2000" dirty="0"/>
              <a:t> </a:t>
            </a:r>
            <a:r>
              <a:rPr lang="it-IT" sz="2000" dirty="0" err="1"/>
              <a:t>expressed</a:t>
            </a:r>
            <a:r>
              <a:rPr lang="it-IT" sz="2000" dirty="0"/>
              <a:t> in cm</a:t>
            </a:r>
            <a:r>
              <a:rPr lang="it-IT" sz="2000" baseline="30000" dirty="0"/>
              <a:t>3</a:t>
            </a:r>
            <a:r>
              <a:rPr lang="it-IT" sz="2000" dirty="0"/>
              <a:t>  (STP)/ cm</a:t>
            </a:r>
            <a:r>
              <a:rPr lang="it-IT" sz="2000" baseline="30000" dirty="0"/>
              <a:t>3</a:t>
            </a:r>
            <a:r>
              <a:rPr lang="it-IT" sz="2000" dirty="0"/>
              <a:t>  / bar .</a:t>
            </a:r>
          </a:p>
          <a:p>
            <a:pPr eaLnBrk="1" hangingPunct="1">
              <a:spcBef>
                <a:spcPct val="50000"/>
              </a:spcBef>
            </a:pPr>
            <a:r>
              <a:rPr lang="it-IT" sz="2000" dirty="0"/>
              <a:t>The </a:t>
            </a:r>
            <a:r>
              <a:rPr lang="it-IT" sz="2000" dirty="0" err="1"/>
              <a:t>conversion</a:t>
            </a:r>
            <a:r>
              <a:rPr lang="it-IT" sz="2000" dirty="0"/>
              <a:t> to S.I. </a:t>
            </a:r>
            <a:r>
              <a:rPr lang="it-IT" sz="2000" dirty="0" err="1"/>
              <a:t>is</a:t>
            </a:r>
            <a:r>
              <a:rPr lang="it-IT" sz="2000" dirty="0"/>
              <a:t>: 1 cm</a:t>
            </a:r>
            <a:r>
              <a:rPr lang="it-IT" sz="2000" baseline="30000" dirty="0"/>
              <a:t>3</a:t>
            </a:r>
            <a:r>
              <a:rPr lang="it-IT" sz="2000" dirty="0"/>
              <a:t>  (STP)/ cm</a:t>
            </a:r>
            <a:r>
              <a:rPr lang="it-IT" sz="2000" baseline="30000" dirty="0"/>
              <a:t>3</a:t>
            </a:r>
            <a:r>
              <a:rPr lang="it-IT" sz="2000" dirty="0"/>
              <a:t>  / bar = 10</a:t>
            </a:r>
            <a:r>
              <a:rPr lang="it-IT" sz="2000" baseline="30000" dirty="0"/>
              <a:t>-5</a:t>
            </a:r>
            <a:r>
              <a:rPr lang="it-IT" sz="2000" dirty="0"/>
              <a:t> cm</a:t>
            </a:r>
            <a:r>
              <a:rPr lang="it-IT" sz="2000" baseline="30000" dirty="0"/>
              <a:t>3</a:t>
            </a:r>
            <a:r>
              <a:rPr lang="it-IT" sz="2000" dirty="0"/>
              <a:t>(STP)/cm</a:t>
            </a:r>
            <a:r>
              <a:rPr lang="it-IT" sz="2000" baseline="30000" dirty="0"/>
              <a:t>3</a:t>
            </a:r>
            <a:r>
              <a:rPr lang="it-IT" sz="2000" dirty="0"/>
              <a:t>/ </a:t>
            </a:r>
            <a:r>
              <a:rPr lang="it-IT" sz="2000" dirty="0" err="1"/>
              <a:t>Pa</a:t>
            </a:r>
            <a:endParaRPr lang="it-IT" sz="2000" dirty="0"/>
          </a:p>
        </p:txBody>
      </p:sp>
      <p:grpSp>
        <p:nvGrpSpPr>
          <p:cNvPr id="2" name="Group 11"/>
          <p:cNvGrpSpPr>
            <a:grpSpLocks/>
          </p:cNvGrpSpPr>
          <p:nvPr/>
        </p:nvGrpSpPr>
        <p:grpSpPr bwMode="auto">
          <a:xfrm>
            <a:off x="-324544" y="619400"/>
            <a:ext cx="9001000" cy="6175375"/>
            <a:chOff x="158" y="430"/>
            <a:chExt cx="5489" cy="3890"/>
          </a:xfrm>
        </p:grpSpPr>
        <p:pic>
          <p:nvPicPr>
            <p:cNvPr id="19462" name="Picture 9" descr="ta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 y="430"/>
              <a:ext cx="5489" cy="3890"/>
            </a:xfrm>
            <a:prstGeom prst="rect">
              <a:avLst/>
            </a:prstGeom>
            <a:solidFill>
              <a:schemeClr val="tx1"/>
            </a:solidFill>
            <a:ln>
              <a:noFill/>
            </a:ln>
            <a:extLst>
              <a:ext uri="{91240B29-F687-4f45-9708-019B960494DF}">
                <a14:hiddenLine xmlns:a14="http://schemas.microsoft.com/office/drawing/2010/main" xmlns="" w="50800">
                  <a:solidFill>
                    <a:srgbClr val="000000"/>
                  </a:solidFill>
                  <a:miter lim="800000"/>
                  <a:headEnd/>
                  <a:tailEnd/>
                </a14:hiddenLine>
              </a:ext>
            </a:extLst>
          </p:spPr>
        </p:pic>
        <p:sp>
          <p:nvSpPr>
            <p:cNvPr id="19463" name="Rectangle 10"/>
            <p:cNvSpPr>
              <a:spLocks noChangeArrowheads="1"/>
            </p:cNvSpPr>
            <p:nvPr/>
          </p:nvSpPr>
          <p:spPr bwMode="auto">
            <a:xfrm>
              <a:off x="3742" y="527"/>
              <a:ext cx="1860" cy="367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49164" name="Text Box 12"/>
          <p:cNvSpPr txBox="1">
            <a:spLocks noChangeArrowheads="1"/>
          </p:cNvSpPr>
          <p:nvPr/>
        </p:nvSpPr>
        <p:spPr bwMode="auto">
          <a:xfrm>
            <a:off x="5501204" y="1013812"/>
            <a:ext cx="3706936"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GB" sz="2000" dirty="0"/>
              <a:t>1 cm</a:t>
            </a:r>
            <a:r>
              <a:rPr lang="en-GB" sz="2000" baseline="30000" dirty="0"/>
              <a:t>3</a:t>
            </a:r>
            <a:r>
              <a:rPr lang="en-GB" sz="2000" dirty="0"/>
              <a:t> of PE (density=0.92 g/cm</a:t>
            </a:r>
            <a:r>
              <a:rPr lang="en-GB" sz="2000" baseline="30000" dirty="0"/>
              <a:t>3</a:t>
            </a:r>
            <a:r>
              <a:rPr lang="en-GB" sz="2000" dirty="0"/>
              <a:t>) contains n</a:t>
            </a:r>
            <a:r>
              <a:rPr lang="en-GB" sz="2000" baseline="-25000" dirty="0"/>
              <a:t>p</a:t>
            </a:r>
            <a:r>
              <a:rPr lang="en-GB" sz="2000" dirty="0"/>
              <a:t>=0.92/28=3.3 10</a:t>
            </a:r>
            <a:r>
              <a:rPr lang="en-GB" sz="2000" baseline="30000" dirty="0"/>
              <a:t>-2</a:t>
            </a:r>
            <a:r>
              <a:rPr lang="en-GB" sz="2000" dirty="0"/>
              <a:t> moles of repeating units</a:t>
            </a:r>
          </a:p>
          <a:p>
            <a:pPr eaLnBrk="1" hangingPunct="1">
              <a:buFontTx/>
              <a:buChar char="•"/>
            </a:pPr>
            <a:r>
              <a:rPr lang="en-GB" sz="2000" dirty="0"/>
              <a:t>1 cm</a:t>
            </a:r>
            <a:r>
              <a:rPr lang="en-GB" sz="2000" baseline="30000" dirty="0"/>
              <a:t>3</a:t>
            </a:r>
            <a:r>
              <a:rPr lang="en-GB" sz="2000" dirty="0"/>
              <a:t> of gas (STP, 1 bar, 25 </a:t>
            </a:r>
            <a:r>
              <a:rPr lang="en-GB" sz="2000" baseline="30000" dirty="0" err="1"/>
              <a:t>o</a:t>
            </a:r>
            <a:r>
              <a:rPr lang="en-GB" sz="2000" dirty="0" err="1"/>
              <a:t>C</a:t>
            </a:r>
            <a:r>
              <a:rPr lang="en-GB" sz="2000" dirty="0"/>
              <a:t>) contains n=PV/RT moles</a:t>
            </a:r>
          </a:p>
          <a:p>
            <a:pPr eaLnBrk="1" hangingPunct="1"/>
            <a:r>
              <a:rPr lang="en-GB" sz="2000" dirty="0" err="1"/>
              <a:t>n</a:t>
            </a:r>
            <a:r>
              <a:rPr lang="en-GB" sz="2000" baseline="-25000" dirty="0" err="1"/>
              <a:t>A</a:t>
            </a:r>
            <a:r>
              <a:rPr lang="en-GB" sz="2000" dirty="0"/>
              <a:t>=101325 10</a:t>
            </a:r>
            <a:r>
              <a:rPr lang="en-GB" sz="2000" baseline="30000" dirty="0"/>
              <a:t>-6</a:t>
            </a:r>
            <a:r>
              <a:rPr lang="en-GB" sz="2000" dirty="0"/>
              <a:t>/(8.314*298)</a:t>
            </a:r>
          </a:p>
          <a:p>
            <a:pPr eaLnBrk="1" hangingPunct="1"/>
            <a:r>
              <a:rPr lang="en-GB" sz="2000" dirty="0" err="1"/>
              <a:t>n</a:t>
            </a:r>
            <a:r>
              <a:rPr lang="en-GB" sz="2000" baseline="-25000" dirty="0" err="1"/>
              <a:t>A</a:t>
            </a:r>
            <a:r>
              <a:rPr lang="en-GB" sz="2000" dirty="0"/>
              <a:t>=4.1 10</a:t>
            </a:r>
            <a:r>
              <a:rPr lang="en-GB" sz="2000" baseline="30000" dirty="0"/>
              <a:t>-5</a:t>
            </a:r>
          </a:p>
          <a:p>
            <a:pPr eaLnBrk="1" hangingPunct="1"/>
            <a:r>
              <a:rPr lang="en-GB" sz="2000" dirty="0"/>
              <a:t>If  N</a:t>
            </a:r>
            <a:r>
              <a:rPr lang="en-GB" sz="2000" baseline="-25000" dirty="0"/>
              <a:t>2 </a:t>
            </a:r>
            <a:r>
              <a:rPr lang="en-GB" sz="2000" dirty="0"/>
              <a:t>solubility S=0.025 then  n</a:t>
            </a:r>
            <a:r>
              <a:rPr lang="en-GB" sz="2000" baseline="-25000" dirty="0"/>
              <a:t>p</a:t>
            </a:r>
            <a:r>
              <a:rPr lang="en-GB" sz="2000" dirty="0"/>
              <a:t>/</a:t>
            </a:r>
            <a:r>
              <a:rPr lang="en-GB" sz="2000" dirty="0" err="1"/>
              <a:t>n</a:t>
            </a:r>
            <a:r>
              <a:rPr lang="en-GB" sz="2000" baseline="-25000" dirty="0" err="1"/>
              <a:t>A</a:t>
            </a:r>
            <a:r>
              <a:rPr lang="en-GB" sz="2000" dirty="0"/>
              <a:t>=32000</a:t>
            </a:r>
          </a:p>
          <a:p>
            <a:pPr eaLnBrk="1" hangingPunct="1"/>
            <a:r>
              <a:rPr lang="en-GB" sz="2000" dirty="0"/>
              <a:t>i.e. 32000 repeating units of polymers for each gas molecule. </a:t>
            </a:r>
          </a:p>
          <a:p>
            <a:pPr eaLnBrk="1" hangingPunct="1">
              <a:buFontTx/>
              <a:buChar char="•"/>
            </a:pPr>
            <a:r>
              <a:rPr lang="en-GB" sz="2000" dirty="0"/>
              <a:t>This ratio must be corrected considering only the amorphous phase in </a:t>
            </a:r>
            <a:r>
              <a:rPr lang="en-GB" sz="2000" dirty="0" err="1"/>
              <a:t>semicrystalline</a:t>
            </a:r>
            <a:r>
              <a:rPr lang="en-GB" sz="2000" dirty="0"/>
              <a:t> polymers</a:t>
            </a:r>
          </a:p>
          <a:p>
            <a:pPr eaLnBrk="1" hangingPunct="1"/>
            <a:r>
              <a:rPr lang="en-GB" sz="2000" dirty="0"/>
              <a:t>(1-X</a:t>
            </a:r>
            <a:r>
              <a:rPr lang="en-GB" sz="2000" baseline="-25000" dirty="0"/>
              <a:t>c</a:t>
            </a:r>
            <a:r>
              <a:rPr lang="en-GB" sz="2000" dirty="0"/>
              <a:t>) = amorphous fraction</a:t>
            </a:r>
          </a:p>
          <a:p>
            <a:pPr marL="342900" indent="-342900" eaLnBrk="1" hangingPunct="1">
              <a:buFont typeface="Arial" charset="0"/>
              <a:buChar char="•"/>
            </a:pPr>
            <a:r>
              <a:rPr lang="en-GB" sz="2000" dirty="0" err="1"/>
              <a:t>X</a:t>
            </a:r>
            <a:r>
              <a:rPr lang="en-GB" sz="2000" baseline="-25000" dirty="0" err="1"/>
              <a:t>c</a:t>
            </a:r>
            <a:r>
              <a:rPr lang="en-GB" sz="2000" dirty="0"/>
              <a:t> of HDPE about 0.65 so </a:t>
            </a:r>
          </a:p>
          <a:p>
            <a:pPr eaLnBrk="1" hangingPunct="1"/>
            <a:r>
              <a:rPr lang="en-GB" sz="2000" dirty="0"/>
              <a:t>n</a:t>
            </a:r>
            <a:r>
              <a:rPr lang="en-GB" sz="2000" baseline="-25000" dirty="0"/>
              <a:t>p</a:t>
            </a:r>
            <a:r>
              <a:rPr lang="en-GB" sz="2000" dirty="0"/>
              <a:t>/</a:t>
            </a:r>
            <a:r>
              <a:rPr lang="en-GB" sz="2000" dirty="0" err="1"/>
              <a:t>n</a:t>
            </a:r>
            <a:r>
              <a:rPr lang="en-GB" sz="2000" baseline="-25000" dirty="0" err="1"/>
              <a:t>A</a:t>
            </a:r>
            <a:r>
              <a:rPr lang="en-GB" sz="2000" dirty="0"/>
              <a:t>(1-X</a:t>
            </a:r>
            <a:r>
              <a:rPr lang="en-GB" sz="2000" baseline="-25000" dirty="0"/>
              <a:t>c</a:t>
            </a:r>
            <a:r>
              <a:rPr lang="en-GB" sz="2000" dirty="0"/>
              <a:t>)=32000*0.35=11200</a:t>
            </a:r>
          </a:p>
          <a:p>
            <a:pPr marL="342900" indent="-342900" eaLnBrk="1" hangingPunct="1">
              <a:buFont typeface="Arial" charset="0"/>
              <a:buChar char="•"/>
            </a:pPr>
            <a:endParaRPr lang="en-GB" sz="2000" dirty="0"/>
          </a:p>
        </p:txBody>
      </p:sp>
      <p:sp>
        <p:nvSpPr>
          <p:cNvPr id="9" name="Text Box 3"/>
          <p:cNvSpPr txBox="1">
            <a:spLocks noChangeArrowheads="1"/>
          </p:cNvSpPr>
          <p:nvPr/>
        </p:nvSpPr>
        <p:spPr bwMode="auto">
          <a:xfrm>
            <a:off x="228600" y="117475"/>
            <a:ext cx="2689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isotherms</a:t>
            </a:r>
            <a:endParaRPr lang="it-IT" sz="24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164"/>
                                        </p:tgtEl>
                                        <p:attrNameLst>
                                          <p:attrName>style.visibility</p:attrName>
                                        </p:attrNameLst>
                                      </p:cBhvr>
                                      <p:to>
                                        <p:strVal val="visible"/>
                                      </p:to>
                                    </p:set>
                                    <p:anim calcmode="lin" valueType="num">
                                      <p:cBhvr additive="base">
                                        <p:cTn id="11" dur="500" fill="hold"/>
                                        <p:tgtEl>
                                          <p:spTgt spid="49164"/>
                                        </p:tgtEl>
                                        <p:attrNameLst>
                                          <p:attrName>ppt_x</p:attrName>
                                        </p:attrNameLst>
                                      </p:cBhvr>
                                      <p:tavLst>
                                        <p:tav tm="0">
                                          <p:val>
                                            <p:strVal val="#ppt_x"/>
                                          </p:val>
                                        </p:tav>
                                        <p:tav tm="100000">
                                          <p:val>
                                            <p:strVal val="#ppt_x"/>
                                          </p:val>
                                        </p:tav>
                                      </p:tavLst>
                                    </p:anim>
                                    <p:anim calcmode="lin" valueType="num">
                                      <p:cBhvr additive="base">
                                        <p:cTn id="12" dur="500" fill="hold"/>
                                        <p:tgtEl>
                                          <p:spTgt spid="49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179388" y="765175"/>
            <a:ext cx="8702675" cy="4570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914400" indent="-45720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dirty="0"/>
              <a:t>	</a:t>
            </a:r>
            <a:r>
              <a:rPr lang="it-IT" dirty="0" err="1"/>
              <a:t>S</a:t>
            </a:r>
            <a:r>
              <a:rPr lang="it-IT" dirty="0"/>
              <a:t> in </a:t>
            </a:r>
            <a:r>
              <a:rPr lang="it-IT" dirty="0" err="1"/>
              <a:t>many</a:t>
            </a:r>
            <a:r>
              <a:rPr lang="it-IT" dirty="0"/>
              <a:t> </a:t>
            </a:r>
            <a:r>
              <a:rPr lang="it-IT" dirty="0" err="1"/>
              <a:t>cases</a:t>
            </a:r>
            <a:r>
              <a:rPr lang="it-IT" dirty="0"/>
              <a:t> in </a:t>
            </a:r>
            <a:r>
              <a:rPr lang="it-IT" dirty="0" err="1"/>
              <a:t>not</a:t>
            </a:r>
            <a:r>
              <a:rPr lang="it-IT" dirty="0"/>
              <a:t> a </a:t>
            </a:r>
            <a:r>
              <a:rPr lang="it-IT" dirty="0" err="1"/>
              <a:t>constant</a:t>
            </a:r>
            <a:r>
              <a:rPr lang="it-IT" dirty="0"/>
              <a:t> and </a:t>
            </a:r>
            <a:r>
              <a:rPr lang="it-IT" dirty="0" err="1"/>
              <a:t>depends</a:t>
            </a:r>
            <a:r>
              <a:rPr lang="it-IT" dirty="0"/>
              <a:t> on:</a:t>
            </a:r>
          </a:p>
          <a:p>
            <a:pPr algn="just" eaLnBrk="1" hangingPunct="1"/>
            <a:endParaRPr lang="it-IT" sz="500" dirty="0"/>
          </a:p>
          <a:p>
            <a:pPr algn="just" eaLnBrk="1" hangingPunct="1">
              <a:buFontTx/>
              <a:buAutoNum type="alphaLcParenR"/>
            </a:pPr>
            <a:r>
              <a:rPr lang="en-US" dirty="0"/>
              <a:t>Nature of penetrant and in particular the type of molecular interactions that exist between the molecules of the penetrant</a:t>
            </a:r>
          </a:p>
          <a:p>
            <a:pPr algn="just" eaLnBrk="1" hangingPunct="1">
              <a:buFontTx/>
              <a:buAutoNum type="alphaLcParenR"/>
            </a:pPr>
            <a:r>
              <a:rPr lang="it-IT" dirty="0"/>
              <a:t>Temperature: </a:t>
            </a:r>
            <a:r>
              <a:rPr lang="it-IT" dirty="0" err="1"/>
              <a:t>S</a:t>
            </a:r>
            <a:r>
              <a:rPr lang="it-IT" dirty="0"/>
              <a:t>=</a:t>
            </a:r>
            <a:r>
              <a:rPr lang="it-IT" dirty="0" err="1"/>
              <a:t>S</a:t>
            </a:r>
            <a:r>
              <a:rPr lang="it-IT" baseline="-25000" dirty="0" err="1"/>
              <a:t>o</a:t>
            </a:r>
            <a:r>
              <a:rPr lang="it-IT" dirty="0" err="1"/>
              <a:t>exp</a:t>
            </a:r>
            <a:r>
              <a:rPr lang="it-IT" dirty="0"/>
              <a:t>(-</a:t>
            </a:r>
            <a:r>
              <a:rPr lang="it-IT" dirty="0" err="1">
                <a:latin typeface="Symbol" charset="0"/>
              </a:rPr>
              <a:t>D</a:t>
            </a:r>
            <a:r>
              <a:rPr lang="it-IT" dirty="0" err="1"/>
              <a:t>H</a:t>
            </a:r>
            <a:r>
              <a:rPr lang="it-IT" baseline="-25000" dirty="0" err="1"/>
              <a:t>s</a:t>
            </a:r>
            <a:r>
              <a:rPr lang="it-IT" dirty="0"/>
              <a:t>/RT) </a:t>
            </a:r>
            <a:r>
              <a:rPr lang="it-IT" dirty="0" err="1"/>
              <a:t>where</a:t>
            </a:r>
            <a:r>
              <a:rPr lang="it-IT" dirty="0"/>
              <a:t> the </a:t>
            </a:r>
            <a:r>
              <a:rPr lang="da-DK" dirty="0" err="1"/>
              <a:t>sorption</a:t>
            </a:r>
            <a:r>
              <a:rPr lang="it-IT" dirty="0"/>
              <a:t> </a:t>
            </a:r>
            <a:r>
              <a:rPr lang="it-IT" dirty="0" err="1"/>
              <a:t>enthalpy</a:t>
            </a:r>
            <a:r>
              <a:rPr lang="it-IT" dirty="0"/>
              <a:t> </a:t>
            </a:r>
            <a:r>
              <a:rPr lang="it-IT" altLang="ja-JP" dirty="0" err="1">
                <a:latin typeface="Symbol" charset="0"/>
              </a:rPr>
              <a:t>D</a:t>
            </a:r>
            <a:r>
              <a:rPr lang="it-IT" altLang="ja-JP" dirty="0" err="1"/>
              <a:t>H</a:t>
            </a:r>
            <a:r>
              <a:rPr lang="it-IT" altLang="ja-JP" baseline="-25000" dirty="0" err="1"/>
              <a:t>s</a:t>
            </a:r>
            <a:r>
              <a:rPr lang="it-IT" altLang="ja-JP" dirty="0"/>
              <a:t>=</a:t>
            </a:r>
            <a:r>
              <a:rPr lang="it-IT" altLang="ja-JP" dirty="0" err="1">
                <a:latin typeface="Symbol" charset="0"/>
              </a:rPr>
              <a:t>D</a:t>
            </a:r>
            <a:r>
              <a:rPr lang="it-IT" altLang="ja-JP" dirty="0" err="1"/>
              <a:t>H</a:t>
            </a:r>
            <a:r>
              <a:rPr lang="it-IT" altLang="ja-JP" baseline="-25000" dirty="0" err="1"/>
              <a:t>c</a:t>
            </a:r>
            <a:r>
              <a:rPr lang="it-IT" altLang="ja-JP" dirty="0" err="1"/>
              <a:t>+</a:t>
            </a:r>
            <a:r>
              <a:rPr lang="it-IT" altLang="ja-JP" dirty="0" err="1">
                <a:latin typeface="Symbol" charset="0"/>
              </a:rPr>
              <a:t>D</a:t>
            </a:r>
            <a:r>
              <a:rPr lang="it-IT" altLang="ja-JP" dirty="0" err="1"/>
              <a:t>H</a:t>
            </a:r>
            <a:r>
              <a:rPr lang="it-IT" altLang="ja-JP" baseline="-25000" dirty="0" err="1"/>
              <a:t>M</a:t>
            </a:r>
            <a:r>
              <a:rPr lang="it-IT" altLang="ja-JP" baseline="-25000" dirty="0"/>
              <a:t>  </a:t>
            </a:r>
            <a:r>
              <a:rPr lang="it-IT" altLang="ja-JP" dirty="0" err="1"/>
              <a:t>is</a:t>
            </a:r>
            <a:r>
              <a:rPr lang="it-IT" altLang="ja-JP" dirty="0"/>
              <a:t> </a:t>
            </a:r>
            <a:r>
              <a:rPr lang="it-IT" altLang="ja-JP" dirty="0" err="1"/>
              <a:t>given</a:t>
            </a:r>
            <a:r>
              <a:rPr lang="it-IT" altLang="ja-JP" dirty="0"/>
              <a:t> by:</a:t>
            </a:r>
          </a:p>
          <a:p>
            <a:pPr lvl="1" algn="just" eaLnBrk="1" hangingPunct="1">
              <a:buFontTx/>
              <a:buChar char="•"/>
            </a:pPr>
            <a:r>
              <a:rPr lang="it-IT" dirty="0"/>
              <a:t> </a:t>
            </a:r>
            <a:r>
              <a:rPr lang="it-IT" dirty="0" err="1">
                <a:latin typeface="Symbol" charset="0"/>
              </a:rPr>
              <a:t>D</a:t>
            </a:r>
            <a:r>
              <a:rPr lang="it-IT" dirty="0" err="1"/>
              <a:t>H</a:t>
            </a:r>
            <a:r>
              <a:rPr lang="it-IT" baseline="-25000" dirty="0" err="1"/>
              <a:t>c</a:t>
            </a:r>
            <a:r>
              <a:rPr lang="it-IT" dirty="0"/>
              <a:t>= molar </a:t>
            </a:r>
            <a:r>
              <a:rPr lang="it-IT" dirty="0" err="1"/>
              <a:t>heat</a:t>
            </a:r>
            <a:r>
              <a:rPr lang="it-IT" dirty="0"/>
              <a:t> of </a:t>
            </a:r>
            <a:r>
              <a:rPr lang="it-IT" dirty="0" err="1"/>
              <a:t>condensation</a:t>
            </a:r>
            <a:r>
              <a:rPr lang="it-IT" dirty="0"/>
              <a:t>. </a:t>
            </a:r>
            <a:r>
              <a:rPr lang="it-IT" dirty="0" err="1"/>
              <a:t>This</a:t>
            </a:r>
            <a:r>
              <a:rPr lang="it-IT" dirty="0"/>
              <a:t> </a:t>
            </a:r>
            <a:r>
              <a:rPr lang="it-IT" dirty="0" err="1"/>
              <a:t>term</a:t>
            </a:r>
            <a:r>
              <a:rPr lang="it-IT" dirty="0"/>
              <a:t> </a:t>
            </a:r>
            <a:r>
              <a:rPr lang="it-IT" dirty="0" err="1"/>
              <a:t>is</a:t>
            </a:r>
            <a:r>
              <a:rPr lang="it-IT" dirty="0"/>
              <a:t> </a:t>
            </a:r>
            <a:r>
              <a:rPr lang="it-IT" dirty="0" err="1"/>
              <a:t>close</a:t>
            </a:r>
            <a:r>
              <a:rPr lang="it-IT" dirty="0"/>
              <a:t> to 0 for </a:t>
            </a:r>
            <a:r>
              <a:rPr lang="it-IT" dirty="0" err="1"/>
              <a:t>gases</a:t>
            </a:r>
            <a:r>
              <a:rPr lang="it-IT" dirty="0"/>
              <a:t> </a:t>
            </a:r>
            <a:r>
              <a:rPr lang="it-IT" dirty="0" err="1"/>
              <a:t>while</a:t>
            </a:r>
            <a:r>
              <a:rPr lang="it-IT" dirty="0"/>
              <a:t> </a:t>
            </a:r>
            <a:r>
              <a:rPr lang="it-IT" dirty="0" err="1"/>
              <a:t>is</a:t>
            </a:r>
            <a:r>
              <a:rPr lang="it-IT" dirty="0"/>
              <a:t> high for </a:t>
            </a:r>
            <a:r>
              <a:rPr lang="it-IT" dirty="0" err="1"/>
              <a:t>vapours</a:t>
            </a:r>
            <a:r>
              <a:rPr lang="it-IT" dirty="0"/>
              <a:t>.</a:t>
            </a:r>
          </a:p>
          <a:p>
            <a:pPr lvl="1" algn="just" eaLnBrk="1" hangingPunct="1">
              <a:buFontTx/>
              <a:buChar char="•"/>
            </a:pPr>
            <a:r>
              <a:rPr lang="it-IT" dirty="0"/>
              <a:t> </a:t>
            </a:r>
            <a:r>
              <a:rPr lang="it-IT" dirty="0">
                <a:latin typeface="Symbol" charset="0"/>
              </a:rPr>
              <a:t>D</a:t>
            </a:r>
            <a:r>
              <a:rPr lang="it-IT" dirty="0"/>
              <a:t>H</a:t>
            </a:r>
            <a:r>
              <a:rPr lang="it-IT" baseline="-25000" dirty="0"/>
              <a:t>M</a:t>
            </a:r>
            <a:r>
              <a:rPr lang="it-IT" dirty="0"/>
              <a:t>=Molar </a:t>
            </a:r>
            <a:r>
              <a:rPr lang="it-IT" dirty="0" err="1"/>
              <a:t>enthalpy</a:t>
            </a:r>
            <a:r>
              <a:rPr lang="it-IT" dirty="0"/>
              <a:t> of mixing= </a:t>
            </a:r>
            <a:r>
              <a:rPr lang="en-US" dirty="0"/>
              <a:t>enthalpy change observed when one mole of a penetrant A in the </a:t>
            </a:r>
            <a:r>
              <a:rPr lang="en-US" i="1" dirty="0"/>
              <a:t>liquid state </a:t>
            </a:r>
            <a:r>
              <a:rPr lang="en-US" dirty="0"/>
              <a:t>is added to a mixture A-polymer of predetermined composition. This term depends on both the AA interactions and those polymer-polymer when compared to those A-polymer.</a:t>
            </a:r>
            <a:endParaRPr lang="it-IT" dirty="0"/>
          </a:p>
          <a:p>
            <a:pPr algn="just" eaLnBrk="1" hangingPunct="1"/>
            <a:endParaRPr lang="it-IT" dirty="0"/>
          </a:p>
        </p:txBody>
      </p:sp>
      <p:sp>
        <p:nvSpPr>
          <p:cNvPr id="4" name="Text Box 3"/>
          <p:cNvSpPr txBox="1">
            <a:spLocks noChangeArrowheads="1"/>
          </p:cNvSpPr>
          <p:nvPr/>
        </p:nvSpPr>
        <p:spPr bwMode="auto">
          <a:xfrm>
            <a:off x="228600" y="117475"/>
            <a:ext cx="2689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isotherms</a:t>
            </a:r>
            <a:endParaRPr lang="it-IT" sz="2400" b="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179388" y="765175"/>
            <a:ext cx="8702675" cy="5847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algn="just" eaLnBrk="1" hangingPunct="1"/>
            <a:r>
              <a:rPr lang="it-IT" dirty="0"/>
              <a:t>	S can be </a:t>
            </a:r>
            <a:r>
              <a:rPr lang="it-IT" dirty="0" err="1"/>
              <a:t>measured</a:t>
            </a:r>
            <a:r>
              <a:rPr lang="it-IT" dirty="0"/>
              <a:t> at </a:t>
            </a:r>
            <a:r>
              <a:rPr lang="it-IT" dirty="0" err="1"/>
              <a:t>tifferent</a:t>
            </a:r>
            <a:r>
              <a:rPr lang="it-IT" dirty="0"/>
              <a:t> </a:t>
            </a:r>
            <a:r>
              <a:rPr lang="it-IT" dirty="0" err="1"/>
              <a:t>temperatures</a:t>
            </a:r>
            <a:r>
              <a:rPr lang="it-IT" dirty="0"/>
              <a:t> and the </a:t>
            </a:r>
            <a:r>
              <a:rPr lang="da-DK" dirty="0" err="1"/>
              <a:t>sorption</a:t>
            </a:r>
            <a:r>
              <a:rPr lang="it-IT" dirty="0"/>
              <a:t> </a:t>
            </a:r>
            <a:r>
              <a:rPr lang="it-IT" dirty="0" err="1"/>
              <a:t>enthalpy</a:t>
            </a:r>
            <a:r>
              <a:rPr lang="it-IT" dirty="0"/>
              <a:t> </a:t>
            </a:r>
            <a:r>
              <a:rPr lang="it-IT" dirty="0" err="1"/>
              <a:t>is</a:t>
            </a:r>
            <a:r>
              <a:rPr lang="it-IT" dirty="0"/>
              <a:t> </a:t>
            </a:r>
            <a:r>
              <a:rPr lang="it-IT" dirty="0" err="1"/>
              <a:t>obtained</a:t>
            </a:r>
            <a:r>
              <a:rPr lang="it-IT" dirty="0"/>
              <a:t> from an </a:t>
            </a:r>
            <a:r>
              <a:rPr lang="it-IT" dirty="0" err="1"/>
              <a:t>Arrhenius</a:t>
            </a:r>
            <a:r>
              <a:rPr lang="it-IT" dirty="0"/>
              <a:t> plot:</a:t>
            </a:r>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endParaRPr lang="it-IT" dirty="0"/>
          </a:p>
          <a:p>
            <a:pPr algn="just" eaLnBrk="1" hangingPunct="1"/>
            <a:r>
              <a:rPr lang="it-IT" dirty="0"/>
              <a:t>The </a:t>
            </a:r>
            <a:r>
              <a:rPr lang="da-DK" dirty="0" err="1"/>
              <a:t>sorption</a:t>
            </a:r>
            <a:r>
              <a:rPr lang="it-IT" dirty="0"/>
              <a:t> </a:t>
            </a:r>
            <a:r>
              <a:rPr lang="it-IT" dirty="0" err="1"/>
              <a:t>enthalpy</a:t>
            </a:r>
            <a:r>
              <a:rPr lang="it-IT" dirty="0"/>
              <a:t> </a:t>
            </a:r>
            <a:r>
              <a:rPr lang="it-IT" dirty="0" err="1"/>
              <a:t>is</a:t>
            </a:r>
            <a:r>
              <a:rPr lang="it-IT" dirty="0"/>
              <a:t> </a:t>
            </a:r>
            <a:r>
              <a:rPr lang="it-IT" dirty="0" err="1"/>
              <a:t>obtained</a:t>
            </a:r>
            <a:r>
              <a:rPr lang="it-IT" dirty="0"/>
              <a:t> from the </a:t>
            </a:r>
            <a:r>
              <a:rPr lang="it-IT" dirty="0" err="1"/>
              <a:t>slope</a:t>
            </a:r>
            <a:r>
              <a:rPr lang="it-IT" dirty="0"/>
              <a:t> of the linear </a:t>
            </a:r>
            <a:r>
              <a:rPr lang="it-IT" dirty="0" err="1"/>
              <a:t>fitting</a:t>
            </a:r>
            <a:r>
              <a:rPr lang="it-IT" dirty="0"/>
              <a:t> of </a:t>
            </a:r>
            <a:r>
              <a:rPr lang="it-IT" dirty="0" err="1"/>
              <a:t>experimental</a:t>
            </a:r>
            <a:r>
              <a:rPr lang="it-IT" dirty="0"/>
              <a:t> data</a:t>
            </a:r>
            <a:endParaRPr lang="it-IT" altLang="ja-JP" dirty="0"/>
          </a:p>
          <a:p>
            <a:pPr algn="just" eaLnBrk="1" hangingPunct="1"/>
            <a:endParaRPr lang="it-IT" dirty="0"/>
          </a:p>
          <a:p>
            <a:pPr algn="just" eaLnBrk="1" hangingPunct="1">
              <a:buFontTx/>
              <a:buAutoNum type="alphaLcParenR"/>
            </a:pPr>
            <a:endParaRPr lang="it-IT" dirty="0"/>
          </a:p>
        </p:txBody>
      </p:sp>
      <p:sp>
        <p:nvSpPr>
          <p:cNvPr id="21507" name="Line 4"/>
          <p:cNvSpPr>
            <a:spLocks noChangeShapeType="1"/>
          </p:cNvSpPr>
          <p:nvPr/>
        </p:nvSpPr>
        <p:spPr bwMode="auto">
          <a:xfrm flipV="1">
            <a:off x="1331913" y="1773238"/>
            <a:ext cx="0" cy="28082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08" name="Line 5"/>
          <p:cNvSpPr>
            <a:spLocks noChangeShapeType="1"/>
          </p:cNvSpPr>
          <p:nvPr/>
        </p:nvSpPr>
        <p:spPr bwMode="auto">
          <a:xfrm>
            <a:off x="1331913" y="4581525"/>
            <a:ext cx="482441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09" name="Text Box 6"/>
          <p:cNvSpPr txBox="1">
            <a:spLocks noChangeArrowheads="1"/>
          </p:cNvSpPr>
          <p:nvPr/>
        </p:nvSpPr>
        <p:spPr bwMode="auto">
          <a:xfrm>
            <a:off x="87313" y="1889125"/>
            <a:ext cx="557212"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lnS</a:t>
            </a:r>
          </a:p>
        </p:txBody>
      </p:sp>
      <p:sp>
        <p:nvSpPr>
          <p:cNvPr id="21510" name="Text Box 7"/>
          <p:cNvSpPr txBox="1">
            <a:spLocks noChangeArrowheads="1"/>
          </p:cNvSpPr>
          <p:nvPr/>
        </p:nvSpPr>
        <p:spPr bwMode="auto">
          <a:xfrm>
            <a:off x="5703888" y="4697413"/>
            <a:ext cx="573087"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r>
              <a:rPr lang="it-IT"/>
              <a:t>1/T</a:t>
            </a:r>
          </a:p>
        </p:txBody>
      </p:sp>
      <p:sp>
        <p:nvSpPr>
          <p:cNvPr id="21511" name="Oval 8"/>
          <p:cNvSpPr>
            <a:spLocks noChangeArrowheads="1"/>
          </p:cNvSpPr>
          <p:nvPr/>
        </p:nvSpPr>
        <p:spPr bwMode="auto">
          <a:xfrm>
            <a:off x="3852863" y="3500438"/>
            <a:ext cx="71437"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2" name="Oval 9"/>
          <p:cNvSpPr>
            <a:spLocks noChangeArrowheads="1"/>
          </p:cNvSpPr>
          <p:nvPr/>
        </p:nvSpPr>
        <p:spPr bwMode="auto">
          <a:xfrm>
            <a:off x="2268538" y="2492375"/>
            <a:ext cx="71437"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3" name="Oval 10"/>
          <p:cNvSpPr>
            <a:spLocks noChangeArrowheads="1"/>
          </p:cNvSpPr>
          <p:nvPr/>
        </p:nvSpPr>
        <p:spPr bwMode="auto">
          <a:xfrm>
            <a:off x="4860925" y="3933825"/>
            <a:ext cx="71438"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4" name="Oval 12"/>
          <p:cNvSpPr>
            <a:spLocks noChangeArrowheads="1"/>
          </p:cNvSpPr>
          <p:nvPr/>
        </p:nvSpPr>
        <p:spPr bwMode="auto">
          <a:xfrm>
            <a:off x="3276600" y="3068638"/>
            <a:ext cx="71438" cy="73025"/>
          </a:xfrm>
          <a:prstGeom prst="ellipse">
            <a:avLst/>
          </a:prstGeom>
          <a:solidFill>
            <a:schemeClr val="bg1"/>
          </a:solidFill>
          <a:ln w="9525">
            <a:solidFill>
              <a:schemeClr val="tx1"/>
            </a:solidFill>
            <a:round/>
            <a:headEnd/>
            <a:tailEnd/>
          </a:ln>
        </p:spPr>
        <p:txBody>
          <a:bodyPr wrap="none" anchor="ctr"/>
          <a:lstStyle/>
          <a:p>
            <a:endParaRPr lang="en-US"/>
          </a:p>
        </p:txBody>
      </p:sp>
      <p:sp>
        <p:nvSpPr>
          <p:cNvPr id="21515" name="Line 13"/>
          <p:cNvSpPr>
            <a:spLocks noChangeShapeType="1"/>
          </p:cNvSpPr>
          <p:nvPr/>
        </p:nvSpPr>
        <p:spPr bwMode="auto">
          <a:xfrm>
            <a:off x="1835150" y="2276475"/>
            <a:ext cx="3744913" cy="2160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Text Box 3"/>
          <p:cNvSpPr txBox="1">
            <a:spLocks noChangeArrowheads="1"/>
          </p:cNvSpPr>
          <p:nvPr/>
        </p:nvSpPr>
        <p:spPr bwMode="auto">
          <a:xfrm>
            <a:off x="228600" y="117475"/>
            <a:ext cx="2689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457200" indent="-457200"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marL="0" indent="0" eaLnBrk="1" hangingPunct="1"/>
            <a:r>
              <a:rPr lang="da-DK" sz="2400" b="1" u="sng" dirty="0" err="1"/>
              <a:t>Sorption</a:t>
            </a:r>
            <a:r>
              <a:rPr lang="it-IT" sz="2400" b="1" u="sng" dirty="0"/>
              <a:t> </a:t>
            </a:r>
            <a:r>
              <a:rPr lang="it-IT" sz="2400" b="1" u="sng" dirty="0" err="1"/>
              <a:t>isotherms</a:t>
            </a:r>
            <a:endParaRPr lang="it-IT" sz="2400" b="1"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it-IT" b="1" dirty="0" err="1">
                <a:latin typeface="Times New Roman" charset="0"/>
              </a:rPr>
              <a:t>Solubility</a:t>
            </a:r>
            <a:r>
              <a:rPr lang="it-IT" b="1" dirty="0">
                <a:latin typeface="Times New Roman" charset="0"/>
              </a:rPr>
              <a:t> </a:t>
            </a:r>
            <a:r>
              <a:rPr lang="it-IT" b="1" dirty="0" err="1">
                <a:latin typeface="Times New Roman" charset="0"/>
              </a:rPr>
              <a:t>parameter</a:t>
            </a:r>
            <a:endParaRPr lang="it-IT" b="1" dirty="0">
              <a:latin typeface="Times New Roman" charset="0"/>
            </a:endParaRPr>
          </a:p>
        </p:txBody>
      </p:sp>
      <p:sp>
        <p:nvSpPr>
          <p:cNvPr id="22530" name="Text Box 4"/>
          <p:cNvSpPr txBox="1">
            <a:spLocks noChangeArrowheads="1"/>
          </p:cNvSpPr>
          <p:nvPr/>
        </p:nvSpPr>
        <p:spPr bwMode="auto">
          <a:xfrm>
            <a:off x="669925" y="1489075"/>
            <a:ext cx="8169275"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200">
                <a:solidFill>
                  <a:schemeClr val="tx1"/>
                </a:solidFill>
                <a:latin typeface="Times New Roman" charset="0"/>
                <a:ea typeface="ＭＳ Ｐゴシック" charset="0"/>
                <a:cs typeface="ＭＳ Ｐゴシック" charset="0"/>
              </a:defRPr>
            </a:lvl1pPr>
            <a:lvl2pPr marL="742950" indent="-285750" eaLnBrk="0" hangingPunct="0">
              <a:defRPr sz="2200">
                <a:solidFill>
                  <a:schemeClr val="tx1"/>
                </a:solidFill>
                <a:latin typeface="Times New Roman" charset="0"/>
                <a:ea typeface="ＭＳ Ｐゴシック" charset="0"/>
              </a:defRPr>
            </a:lvl2pPr>
            <a:lvl3pPr marL="1143000" indent="-228600" eaLnBrk="0" hangingPunct="0">
              <a:defRPr sz="2200">
                <a:solidFill>
                  <a:schemeClr val="tx1"/>
                </a:solidFill>
                <a:latin typeface="Times New Roman" charset="0"/>
                <a:ea typeface="ＭＳ Ｐゴシック" charset="0"/>
              </a:defRPr>
            </a:lvl3pPr>
            <a:lvl4pPr marL="1600200" indent="-228600" eaLnBrk="0" hangingPunct="0">
              <a:defRPr sz="2200">
                <a:solidFill>
                  <a:schemeClr val="tx1"/>
                </a:solidFill>
                <a:latin typeface="Times New Roman" charset="0"/>
                <a:ea typeface="ＭＳ Ｐゴシック" charset="0"/>
              </a:defRPr>
            </a:lvl4pPr>
            <a:lvl5pPr marL="2057400" indent="-228600" eaLnBrk="0" hangingPunct="0">
              <a:defRPr sz="2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buFontTx/>
              <a:buChar char="•"/>
            </a:pPr>
            <a:r>
              <a:rPr lang="en-US" sz="2400" dirty="0"/>
              <a:t>The solubility parameter is a measure of the intensity of intermolecular secondary bonds</a:t>
            </a:r>
          </a:p>
          <a:p>
            <a:pPr eaLnBrk="1" hangingPunct="1">
              <a:buFontTx/>
              <a:buChar char="•"/>
            </a:pPr>
            <a:r>
              <a:rPr lang="en-US" sz="2400" dirty="0"/>
              <a:t>For a low molecular weight solvent </a:t>
            </a:r>
            <a:r>
              <a:rPr lang="it-IT" sz="2400" dirty="0"/>
              <a:t>:</a:t>
            </a:r>
          </a:p>
          <a:p>
            <a:pPr eaLnBrk="1" hangingPunct="1"/>
            <a:r>
              <a:rPr lang="it-IT" sz="2400" dirty="0" err="1"/>
              <a:t>Cohesive</a:t>
            </a:r>
            <a:r>
              <a:rPr lang="it-IT" sz="2400" dirty="0"/>
              <a:t> </a:t>
            </a:r>
            <a:r>
              <a:rPr lang="it-IT" sz="2400" dirty="0" err="1"/>
              <a:t>energy</a:t>
            </a:r>
            <a:r>
              <a:rPr lang="it-IT" sz="2400" dirty="0"/>
              <a:t> </a:t>
            </a:r>
            <a:r>
              <a:rPr lang="it-IT" sz="2400" dirty="0" err="1"/>
              <a:t>density</a:t>
            </a:r>
            <a:r>
              <a:rPr lang="it-IT" sz="2400" dirty="0"/>
              <a:t> (CED)=</a:t>
            </a:r>
            <a:r>
              <a:rPr lang="it-IT" sz="2400" dirty="0" err="1">
                <a:latin typeface="Symbol" charset="0"/>
              </a:rPr>
              <a:t>D</a:t>
            </a:r>
            <a:r>
              <a:rPr lang="it-IT" sz="2400" dirty="0" err="1"/>
              <a:t>E</a:t>
            </a:r>
            <a:r>
              <a:rPr lang="it-IT" sz="2400" baseline="-25000" dirty="0" err="1"/>
              <a:t>v</a:t>
            </a:r>
            <a:r>
              <a:rPr lang="it-IT" sz="2400" dirty="0"/>
              <a:t>/</a:t>
            </a:r>
            <a:r>
              <a:rPr lang="it-IT" sz="2400" dirty="0" err="1"/>
              <a:t>V</a:t>
            </a:r>
            <a:r>
              <a:rPr lang="it-IT" sz="2400" baseline="-25000" dirty="0" err="1"/>
              <a:t>l</a:t>
            </a:r>
            <a:r>
              <a:rPr lang="it-IT" sz="2400" dirty="0"/>
              <a:t>  e </a:t>
            </a:r>
            <a:r>
              <a:rPr lang="it-IT" sz="2400" dirty="0" err="1">
                <a:latin typeface="Symbol" charset="0"/>
              </a:rPr>
              <a:t>D</a:t>
            </a:r>
            <a:r>
              <a:rPr lang="it-IT" sz="2400" dirty="0" err="1"/>
              <a:t>E</a:t>
            </a:r>
            <a:r>
              <a:rPr lang="it-IT" sz="2400" baseline="-25000" dirty="0" err="1"/>
              <a:t>v</a:t>
            </a:r>
            <a:r>
              <a:rPr lang="it-IT" sz="2400" dirty="0"/>
              <a:t>=</a:t>
            </a:r>
            <a:r>
              <a:rPr lang="it-IT" sz="2400" dirty="0" err="1">
                <a:latin typeface="Symbol" charset="0"/>
              </a:rPr>
              <a:t>D</a:t>
            </a:r>
            <a:r>
              <a:rPr lang="it-IT" sz="2400" dirty="0" err="1"/>
              <a:t>H</a:t>
            </a:r>
            <a:r>
              <a:rPr lang="it-IT" sz="2400" baseline="-25000" dirty="0" err="1"/>
              <a:t>v</a:t>
            </a:r>
            <a:r>
              <a:rPr lang="it-IT" sz="2400" dirty="0" err="1"/>
              <a:t>-P</a:t>
            </a:r>
            <a:r>
              <a:rPr lang="it-IT" sz="2400" dirty="0"/>
              <a:t>(</a:t>
            </a:r>
            <a:r>
              <a:rPr lang="it-IT" sz="2400" dirty="0" err="1"/>
              <a:t>V</a:t>
            </a:r>
            <a:r>
              <a:rPr lang="it-IT" sz="2400" baseline="-25000" dirty="0" err="1"/>
              <a:t>v</a:t>
            </a:r>
            <a:r>
              <a:rPr lang="it-IT" sz="2400" dirty="0" err="1"/>
              <a:t>-V</a:t>
            </a:r>
            <a:r>
              <a:rPr lang="it-IT" sz="2400" baseline="-25000" dirty="0" err="1"/>
              <a:t>l</a:t>
            </a:r>
            <a:r>
              <a:rPr lang="it-IT" sz="2400" dirty="0"/>
              <a:t>)</a:t>
            </a:r>
          </a:p>
          <a:p>
            <a:pPr eaLnBrk="1" hangingPunct="1"/>
            <a:r>
              <a:rPr lang="it-IT" sz="2400" dirty="0"/>
              <a:t>	 </a:t>
            </a:r>
            <a:r>
              <a:rPr lang="it-IT" sz="2400" dirty="0" err="1">
                <a:latin typeface="Symbol" charset="0"/>
              </a:rPr>
              <a:t>D</a:t>
            </a:r>
            <a:r>
              <a:rPr lang="it-IT" sz="2400" dirty="0" err="1"/>
              <a:t>H</a:t>
            </a:r>
            <a:r>
              <a:rPr lang="it-IT" sz="2400" baseline="-25000" dirty="0" err="1"/>
              <a:t>v</a:t>
            </a:r>
            <a:r>
              <a:rPr lang="it-IT" sz="2400" dirty="0"/>
              <a:t>= Molar </a:t>
            </a:r>
            <a:r>
              <a:rPr lang="it-IT" sz="2400" dirty="0" err="1"/>
              <a:t>heat</a:t>
            </a:r>
            <a:r>
              <a:rPr lang="it-IT" sz="2400" dirty="0"/>
              <a:t> of </a:t>
            </a:r>
            <a:r>
              <a:rPr lang="it-IT" sz="2400" dirty="0" err="1"/>
              <a:t>vaporization</a:t>
            </a:r>
            <a:endParaRPr lang="it-IT" sz="2400" dirty="0"/>
          </a:p>
          <a:p>
            <a:pPr eaLnBrk="1" hangingPunct="1"/>
            <a:r>
              <a:rPr lang="it-IT" sz="2400" dirty="0"/>
              <a:t>	</a:t>
            </a:r>
            <a:r>
              <a:rPr lang="it-IT" sz="2400" dirty="0" err="1"/>
              <a:t>P</a:t>
            </a:r>
            <a:r>
              <a:rPr lang="it-IT" sz="2400" dirty="0"/>
              <a:t>= </a:t>
            </a:r>
            <a:r>
              <a:rPr lang="it-IT" sz="2400" dirty="0" err="1"/>
              <a:t>vapour</a:t>
            </a:r>
            <a:r>
              <a:rPr lang="it-IT" sz="2400" dirty="0"/>
              <a:t> pressure</a:t>
            </a:r>
          </a:p>
          <a:p>
            <a:pPr eaLnBrk="1" hangingPunct="1"/>
            <a:r>
              <a:rPr lang="it-IT" sz="2400" dirty="0"/>
              <a:t>	 </a:t>
            </a:r>
            <a:r>
              <a:rPr lang="it-IT" sz="2400" dirty="0" err="1"/>
              <a:t>V</a:t>
            </a:r>
            <a:r>
              <a:rPr lang="it-IT" sz="2400" baseline="-25000" dirty="0" err="1"/>
              <a:t>v</a:t>
            </a:r>
            <a:r>
              <a:rPr lang="it-IT" sz="2400" dirty="0" err="1"/>
              <a:t>and</a:t>
            </a:r>
            <a:r>
              <a:rPr lang="it-IT" sz="2400" dirty="0"/>
              <a:t> </a:t>
            </a:r>
            <a:r>
              <a:rPr lang="it-IT" sz="2400" dirty="0" err="1"/>
              <a:t>V</a:t>
            </a:r>
            <a:r>
              <a:rPr lang="it-IT" sz="2400" baseline="-25000" dirty="0" err="1"/>
              <a:t>l</a:t>
            </a:r>
            <a:r>
              <a:rPr lang="it-IT" sz="2400" dirty="0"/>
              <a:t> = Molar volume of </a:t>
            </a:r>
            <a:r>
              <a:rPr lang="it-IT" sz="2400" dirty="0" err="1"/>
              <a:t>vapour</a:t>
            </a:r>
            <a:r>
              <a:rPr lang="it-IT" sz="2400" dirty="0"/>
              <a:t> and </a:t>
            </a:r>
            <a:r>
              <a:rPr lang="it-IT" sz="2400" dirty="0" err="1"/>
              <a:t>liquid</a:t>
            </a:r>
            <a:r>
              <a:rPr lang="it-IT" sz="2400" dirty="0"/>
              <a:t> </a:t>
            </a:r>
            <a:r>
              <a:rPr lang="it-IT" sz="2400" dirty="0" err="1"/>
              <a:t>phase</a:t>
            </a:r>
            <a:endParaRPr lang="it-IT" sz="2400" dirty="0"/>
          </a:p>
          <a:p>
            <a:pPr eaLnBrk="1" hangingPunct="1"/>
            <a:endParaRPr lang="it-IT" sz="2400" dirty="0"/>
          </a:p>
          <a:p>
            <a:pPr algn="ctr" eaLnBrk="1" hangingPunct="1"/>
            <a:r>
              <a:rPr lang="en-US" sz="2800" b="1" dirty="0"/>
              <a:t>Solubility parameter</a:t>
            </a:r>
            <a:endParaRPr lang="it-IT" sz="2800" b="1" dirty="0"/>
          </a:p>
        </p:txBody>
      </p:sp>
      <p:graphicFrame>
        <p:nvGraphicFramePr>
          <p:cNvPr id="22531" name="Object 5"/>
          <p:cNvGraphicFramePr>
            <a:graphicFrameLocks noChangeAspect="1"/>
          </p:cNvGraphicFramePr>
          <p:nvPr>
            <p:extLst>
              <p:ext uri="{D42A27DB-BD31-4B8C-83A1-F6EECF244321}">
                <p14:modId xmlns:p14="http://schemas.microsoft.com/office/powerpoint/2010/main" val="139965024"/>
              </p:ext>
            </p:extLst>
          </p:nvPr>
        </p:nvGraphicFramePr>
        <p:xfrm>
          <a:off x="3032125" y="5167313"/>
          <a:ext cx="3324225" cy="1196975"/>
        </p:xfrm>
        <a:graphic>
          <a:graphicData uri="http://schemas.openxmlformats.org/presentationml/2006/ole">
            <mc:AlternateContent xmlns:mc="http://schemas.openxmlformats.org/markup-compatibility/2006">
              <mc:Choice xmlns:v="urn:schemas-microsoft-com:vml" Requires="v">
                <p:oleObj name="Equation" r:id="rId2" imgW="1398600" imgH="493560" progId="Equation.3">
                  <p:embed/>
                </p:oleObj>
              </mc:Choice>
              <mc:Fallback>
                <p:oleObj name="Equation" r:id="rId2" imgW="1398600" imgH="493560" progId="Equation.3">
                  <p:embed/>
                  <p:pic>
                    <p:nvPicPr>
                      <p:cNvPr id="0"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5167313"/>
                        <a:ext cx="3324225" cy="11969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12948</TotalTime>
  <Words>3448</Words>
  <Application>Microsoft Office PowerPoint</Application>
  <PresentationFormat>On-screen Show (4:3)</PresentationFormat>
  <Paragraphs>356</Paragraphs>
  <Slides>42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3" baseType="lpstr">
      <vt:lpstr>ＭＳ ゴシック</vt:lpstr>
      <vt:lpstr>Arial</vt:lpstr>
      <vt:lpstr>Cambria Math</vt:lpstr>
      <vt:lpstr>Symbol</vt:lpstr>
      <vt:lpstr>Times New Roman</vt:lpstr>
      <vt:lpstr>Verdana</vt:lpstr>
      <vt:lpstr>Wingdings</vt:lpstr>
      <vt:lpstr>Struttura predefinita</vt:lpstr>
      <vt:lpstr>Equation</vt:lpstr>
      <vt:lpstr>Equazione</vt:lpstr>
      <vt:lpstr>Immagine bitmap</vt:lpstr>
      <vt:lpstr>PowerPoint Presentation</vt:lpstr>
      <vt:lpstr>Controlled Release of drugs</vt:lpstr>
      <vt:lpstr>PowerPoint Presentation</vt:lpstr>
      <vt:lpstr>PowerPoint Presentation</vt:lpstr>
      <vt:lpstr>PowerPoint Presentation</vt:lpstr>
      <vt:lpstr>PowerPoint Presentation</vt:lpstr>
      <vt:lpstr>PowerPoint Presentation</vt:lpstr>
      <vt:lpstr>PowerPoint Presentation</vt:lpstr>
      <vt:lpstr>Solubility parameter</vt:lpstr>
      <vt:lpstr>Solubility parameter</vt:lpstr>
      <vt:lpstr>Sorption enthalpy and Solubility parameter</vt:lpstr>
      <vt:lpstr>Sorption enthalpy and Solubility parameter</vt:lpstr>
      <vt:lpstr>Sorption enthalpy and Solubility parameter</vt:lpstr>
      <vt:lpstr>Solubility parameter</vt:lpstr>
      <vt:lpstr>Solubility parameter</vt:lpstr>
      <vt:lpstr>Solubility parameter</vt:lpstr>
      <vt:lpstr>Solubility parameter</vt:lpstr>
      <vt:lpstr>Calculation of Solubility parameter</vt:lpstr>
      <vt:lpstr>Calculation of Solubility parameter</vt:lpstr>
      <vt:lpstr>Polarity of polymers</vt:lpstr>
      <vt:lpstr>Complex sorption isotherms</vt:lpstr>
      <vt:lpstr>PowerPoint Presentation</vt:lpstr>
      <vt:lpstr>Glass Transition as a second order transition</vt:lpstr>
      <vt:lpstr>Tg as an iso-free volume transition  At T&lt;Tg free volume  is “frozen”</vt:lpstr>
      <vt:lpstr>Glass Transition as an iso-free volume transition</vt:lpstr>
      <vt:lpstr>Sorption isotherms for PET-CO2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The special case of syndiotactic polystyrene: sorption of organic solvents in semicrystalline polymers. </vt:lpstr>
      <vt:lpstr>PowerPoint Presentation</vt:lpstr>
      <vt:lpstr>The special case of syndiotactic polystyrene: sorption of organic solvents in semicrystalline polymers.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Giovanni Lelli</dc:creator>
  <cp:lastModifiedBy>Alfonso Maffezzoli</cp:lastModifiedBy>
  <cp:revision>330</cp:revision>
  <dcterms:created xsi:type="dcterms:W3CDTF">2003-03-01T12:10:41Z</dcterms:created>
  <dcterms:modified xsi:type="dcterms:W3CDTF">2025-11-18T10:20:33Z</dcterms:modified>
</cp:coreProperties>
</file>