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7"/>
  </p:notesMasterIdLst>
  <p:sldIdLst>
    <p:sldId id="259" r:id="rId3"/>
    <p:sldId id="257" r:id="rId4"/>
    <p:sldId id="288" r:id="rId5"/>
    <p:sldId id="272" r:id="rId6"/>
    <p:sldId id="292" r:id="rId7"/>
    <p:sldId id="391" r:id="rId8"/>
    <p:sldId id="291" r:id="rId9"/>
    <p:sldId id="330" r:id="rId10"/>
    <p:sldId id="286" r:id="rId11"/>
    <p:sldId id="313" r:id="rId12"/>
    <p:sldId id="319" r:id="rId13"/>
    <p:sldId id="332" r:id="rId14"/>
    <p:sldId id="323" r:id="rId15"/>
    <p:sldId id="314" r:id="rId16"/>
    <p:sldId id="315" r:id="rId17"/>
    <p:sldId id="329" r:id="rId18"/>
    <p:sldId id="392" r:id="rId19"/>
    <p:sldId id="393" r:id="rId20"/>
    <p:sldId id="328" r:id="rId21"/>
    <p:sldId id="335" r:id="rId22"/>
    <p:sldId id="324" r:id="rId23"/>
    <p:sldId id="325" r:id="rId24"/>
    <p:sldId id="326" r:id="rId25"/>
    <p:sldId id="327" r:id="rId26"/>
    <p:sldId id="273" r:id="rId27"/>
    <p:sldId id="304" r:id="rId28"/>
    <p:sldId id="352" r:id="rId29"/>
    <p:sldId id="355" r:id="rId30"/>
    <p:sldId id="354" r:id="rId31"/>
    <p:sldId id="356" r:id="rId32"/>
    <p:sldId id="289" r:id="rId33"/>
    <p:sldId id="338" r:id="rId34"/>
    <p:sldId id="260" r:id="rId35"/>
    <p:sldId id="261" r:id="rId36"/>
    <p:sldId id="276" r:id="rId37"/>
    <p:sldId id="331" r:id="rId38"/>
    <p:sldId id="271" r:id="rId39"/>
    <p:sldId id="274" r:id="rId40"/>
    <p:sldId id="275" r:id="rId41"/>
    <p:sldId id="308" r:id="rId42"/>
    <p:sldId id="309" r:id="rId43"/>
    <p:sldId id="336" r:id="rId44"/>
    <p:sldId id="337" r:id="rId45"/>
    <p:sldId id="277" r:id="rId46"/>
    <p:sldId id="282" r:id="rId47"/>
    <p:sldId id="357" r:id="rId48"/>
    <p:sldId id="284" r:id="rId49"/>
    <p:sldId id="264" r:id="rId50"/>
    <p:sldId id="283" r:id="rId51"/>
    <p:sldId id="265" r:id="rId52"/>
    <p:sldId id="311" r:id="rId53"/>
    <p:sldId id="279" r:id="rId54"/>
    <p:sldId id="280" r:id="rId55"/>
    <p:sldId id="333" r:id="rId56"/>
    <p:sldId id="350" r:id="rId57"/>
    <p:sldId id="339" r:id="rId58"/>
    <p:sldId id="389" r:id="rId59"/>
    <p:sldId id="360" r:id="rId60"/>
    <p:sldId id="374" r:id="rId61"/>
    <p:sldId id="375" r:id="rId62"/>
    <p:sldId id="376" r:id="rId63"/>
    <p:sldId id="377" r:id="rId64"/>
    <p:sldId id="378" r:id="rId65"/>
    <p:sldId id="379" r:id="rId66"/>
    <p:sldId id="380" r:id="rId67"/>
    <p:sldId id="381" r:id="rId68"/>
    <p:sldId id="382" r:id="rId69"/>
    <p:sldId id="383" r:id="rId70"/>
    <p:sldId id="384" r:id="rId71"/>
    <p:sldId id="385" r:id="rId72"/>
    <p:sldId id="387" r:id="rId73"/>
    <p:sldId id="262" r:id="rId74"/>
    <p:sldId id="263" r:id="rId75"/>
    <p:sldId id="268" r:id="rId76"/>
    <p:sldId id="340" r:id="rId77"/>
    <p:sldId id="344" r:id="rId78"/>
    <p:sldId id="386" r:id="rId79"/>
    <p:sldId id="298" r:id="rId80"/>
    <p:sldId id="341" r:id="rId81"/>
    <p:sldId id="342" r:id="rId82"/>
    <p:sldId id="299" r:id="rId83"/>
    <p:sldId id="345" r:id="rId84"/>
    <p:sldId id="303" r:id="rId85"/>
    <p:sldId id="346" r:id="rId86"/>
    <p:sldId id="301" r:id="rId87"/>
    <p:sldId id="302" r:id="rId88"/>
    <p:sldId id="320" r:id="rId89"/>
    <p:sldId id="321" r:id="rId90"/>
    <p:sldId id="322" r:id="rId91"/>
    <p:sldId id="256" r:id="rId92"/>
    <p:sldId id="270" r:id="rId93"/>
    <p:sldId id="290" r:id="rId94"/>
    <p:sldId id="388" r:id="rId95"/>
    <p:sldId id="390" r:id="rId96"/>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0"/>
    <p:restoredTop sz="94505"/>
  </p:normalViewPr>
  <p:slideViewPr>
    <p:cSldViewPr>
      <p:cViewPr varScale="1">
        <p:scale>
          <a:sx n="89" d="100"/>
          <a:sy n="89" d="100"/>
        </p:scale>
        <p:origin x="1626"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936"/>
    </p:cViewPr>
  </p:sorterViewPr>
  <p:notesViewPr>
    <p:cSldViewPr>
      <p:cViewPr varScale="1">
        <p:scale>
          <a:sx n="38" d="100"/>
          <a:sy n="38" d="100"/>
        </p:scale>
        <p:origin x="-145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it-IT"/>
          </a:p>
        </p:txBody>
      </p:sp>
      <p:sp>
        <p:nvSpPr>
          <p:cNvPr id="20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cs typeface="+mn-cs"/>
              </a:defRPr>
            </a:lvl1pPr>
          </a:lstStyle>
          <a:p>
            <a:pPr>
              <a:defRPr/>
            </a:pPr>
            <a:endParaRPr lang="it-IT"/>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it-IT"/>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ea typeface="ＭＳ Ｐゴシック" panose="020B0600070205080204" pitchFamily="34" charset="-128"/>
              </a:defRPr>
            </a:lvl1pPr>
          </a:lstStyle>
          <a:p>
            <a:pPr>
              <a:defRPr/>
            </a:pPr>
            <a:fld id="{962A4987-1D85-D240-B39D-8A334790E2DC}" type="slidenum">
              <a:rPr lang="it-IT" altLang="en-US"/>
              <a:pPr>
                <a:defRPr/>
              </a:pPr>
              <a:t>‹#›</a:t>
            </a:fld>
            <a:endParaRPr lang="it-IT" altLang="en-US"/>
          </a:p>
        </p:txBody>
      </p:sp>
    </p:spTree>
    <p:extLst>
      <p:ext uri="{BB962C8B-B14F-4D97-AF65-F5344CB8AC3E}">
        <p14:creationId xmlns:p14="http://schemas.microsoft.com/office/powerpoint/2010/main" val="1321596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a:ln/>
        </p:spPr>
      </p:sp>
      <p:sp>
        <p:nvSpPr>
          <p:cNvPr id="92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922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B2A2B87-A1A0-EE4C-AEDC-F80C424BE3AE}" type="slidenum">
              <a:rPr lang="it-IT" altLang="en-US"/>
              <a:pPr>
                <a:spcBef>
                  <a:spcPct val="0"/>
                </a:spcBef>
              </a:pPr>
              <a:t>4</a:t>
            </a:fld>
            <a:endParaRPr lang="it-IT" altLang="en-US"/>
          </a:p>
        </p:txBody>
      </p:sp>
    </p:spTree>
    <p:extLst>
      <p:ext uri="{BB962C8B-B14F-4D97-AF65-F5344CB8AC3E}">
        <p14:creationId xmlns:p14="http://schemas.microsoft.com/office/powerpoint/2010/main" val="65009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7C0894F-9C54-D440-B94E-588885D6F0B9}" type="slidenum">
              <a:rPr lang="en-GB" altLang="en-US"/>
              <a:pPr>
                <a:spcBef>
                  <a:spcPct val="0"/>
                </a:spcBef>
              </a:pPr>
              <a:t>76</a:t>
            </a:fld>
            <a:endParaRPr lang="en-GB"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44011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65F7FABF-4C22-344A-8D56-1983CA3ED37F}" type="slidenum">
              <a:rPr lang="en-GB" altLang="en-US"/>
              <a:pPr>
                <a:spcBef>
                  <a:spcPct val="0"/>
                </a:spcBef>
              </a:pPr>
              <a:t>77</a:t>
            </a:fld>
            <a:endParaRPr lang="en-GB"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92728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07F62D5-B67E-D44E-ABFB-F3EF9E166545}" type="slidenum">
              <a:rPr lang="en-GB" altLang="en-US"/>
              <a:pPr>
                <a:spcBef>
                  <a:spcPct val="0"/>
                </a:spcBef>
              </a:pPr>
              <a:t>82</a:t>
            </a:fld>
            <a:endParaRPr lang="en-GB" altLang="en-US"/>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1000">
              <a:latin typeface="Arial" charset="0"/>
              <a:ea typeface="ＭＳ Ｐゴシック" charset="-128"/>
            </a:endParaRPr>
          </a:p>
        </p:txBody>
      </p:sp>
    </p:spTree>
    <p:extLst>
      <p:ext uri="{BB962C8B-B14F-4D97-AF65-F5344CB8AC3E}">
        <p14:creationId xmlns:p14="http://schemas.microsoft.com/office/powerpoint/2010/main" val="1310725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5D6BBD3-9392-AA46-A36C-45BCDFB2E120}" type="slidenum">
              <a:rPr lang="it-IT" altLang="en-US"/>
              <a:pPr>
                <a:spcBef>
                  <a:spcPct val="0"/>
                </a:spcBef>
              </a:pPr>
              <a:t>87</a:t>
            </a:fld>
            <a:endParaRPr lang="it-IT" alt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charset="0"/>
                <a:ea typeface="ＭＳ Ｐゴシック" charset="-128"/>
              </a:rPr>
              <a:t>Scale:  Line in black box is 0.100 in (2.50 mm) </a:t>
            </a:r>
          </a:p>
        </p:txBody>
      </p:sp>
    </p:spTree>
    <p:extLst>
      <p:ext uri="{BB962C8B-B14F-4D97-AF65-F5344CB8AC3E}">
        <p14:creationId xmlns:p14="http://schemas.microsoft.com/office/powerpoint/2010/main" val="483555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F2268C8D-78E2-9E4D-A3FC-6C706A5CE206}" type="slidenum">
              <a:rPr lang="it-IT" altLang="en-US"/>
              <a:pPr>
                <a:spcBef>
                  <a:spcPct val="0"/>
                </a:spcBef>
              </a:pPr>
              <a:t>89</a:t>
            </a:fld>
            <a:endParaRPr lang="it-IT" altLang="en-US"/>
          </a:p>
        </p:txBody>
      </p:sp>
      <p:sp>
        <p:nvSpPr>
          <p:cNvPr id="112643" name="Rectangle 2"/>
          <p:cNvSpPr>
            <a:spLocks noGrp="1" noRot="1" noChangeAspect="1" noChangeArrowheads="1" noTextEdit="1"/>
          </p:cNvSpPr>
          <p:nvPr>
            <p:ph type="sldImg"/>
          </p:nvPr>
        </p:nvSpPr>
        <p:spPr>
          <a:xfrm>
            <a:off x="1141413" y="685800"/>
            <a:ext cx="4573587" cy="3430588"/>
          </a:xfrm>
          <a:ln/>
        </p:spPr>
      </p:sp>
      <p:sp>
        <p:nvSpPr>
          <p:cNvPr id="112644" name="Rectangle 3"/>
          <p:cNvSpPr>
            <a:spLocks noGrp="1" noChangeArrowheads="1"/>
          </p:cNvSpPr>
          <p:nvPr>
            <p:ph type="body" idx="1"/>
          </p:nvPr>
        </p:nvSpPr>
        <p:spPr>
          <a:xfrm>
            <a:off x="685800" y="4344988"/>
            <a:ext cx="54864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dirty="0">
              <a:latin typeface="Times New Roman" charset="0"/>
              <a:ea typeface="ＭＳ Ｐゴシック" charset="-128"/>
            </a:endParaRPr>
          </a:p>
        </p:txBody>
      </p:sp>
    </p:spTree>
    <p:extLst>
      <p:ext uri="{BB962C8B-B14F-4D97-AF65-F5344CB8AC3E}">
        <p14:creationId xmlns:p14="http://schemas.microsoft.com/office/powerpoint/2010/main" val="1037924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egnaposto immagine diapositiva 1"/>
          <p:cNvSpPr>
            <a:spLocks noGrp="1" noRot="1" noChangeAspect="1" noTextEdit="1"/>
          </p:cNvSpPr>
          <p:nvPr>
            <p:ph type="sldImg"/>
          </p:nvPr>
        </p:nvSpPr>
        <p:spPr>
          <a:ln/>
        </p:spPr>
      </p:sp>
      <p:sp>
        <p:nvSpPr>
          <p:cNvPr id="11878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ea typeface="ＭＳ Ｐゴシック" charset="-128"/>
              </a:rPr>
              <a:t>Pale eoliche</a:t>
            </a:r>
          </a:p>
        </p:txBody>
      </p:sp>
      <p:sp>
        <p:nvSpPr>
          <p:cNvPr id="11878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D26BE69E-9D7F-964D-BF95-94C18D9720E0}" type="slidenum">
              <a:rPr lang="it-IT" altLang="en-US"/>
              <a:pPr>
                <a:spcBef>
                  <a:spcPct val="0"/>
                </a:spcBef>
              </a:pPr>
              <a:t>94</a:t>
            </a:fld>
            <a:endParaRPr lang="it-IT" altLang="en-US"/>
          </a:p>
        </p:txBody>
      </p:sp>
    </p:spTree>
    <p:extLst>
      <p:ext uri="{BB962C8B-B14F-4D97-AF65-F5344CB8AC3E}">
        <p14:creationId xmlns:p14="http://schemas.microsoft.com/office/powerpoint/2010/main" val="38797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a:ln/>
        </p:spPr>
      </p:sp>
      <p:sp>
        <p:nvSpPr>
          <p:cNvPr id="1126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1126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BBF45AF5-AE4F-3C42-B6C1-8D79EB8F1A27}" type="slidenum">
              <a:rPr lang="it-IT" altLang="en-US"/>
              <a:pPr>
                <a:spcBef>
                  <a:spcPct val="0"/>
                </a:spcBef>
              </a:pPr>
              <a:t>5</a:t>
            </a:fld>
            <a:endParaRPr lang="it-IT" altLang="en-US"/>
          </a:p>
        </p:txBody>
      </p:sp>
    </p:spTree>
    <p:extLst>
      <p:ext uri="{BB962C8B-B14F-4D97-AF65-F5344CB8AC3E}">
        <p14:creationId xmlns:p14="http://schemas.microsoft.com/office/powerpoint/2010/main" val="181713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76BE24D6-3A45-724E-A05E-E69B9774290F}" type="slidenum">
              <a:rPr lang="it-IT" altLang="en-US"/>
              <a:pPr>
                <a:spcBef>
                  <a:spcPct val="0"/>
                </a:spcBef>
              </a:pPr>
              <a:t>36</a:t>
            </a:fld>
            <a:endParaRPr lang="it-IT" altLang="en-US"/>
          </a:p>
        </p:txBody>
      </p:sp>
      <p:sp>
        <p:nvSpPr>
          <p:cNvPr id="40963" name="Rectangle 2"/>
          <p:cNvSpPr>
            <a:spLocks noGrp="1" noRot="1" noChangeAspect="1" noChangeArrowheads="1" noTextEdit="1"/>
          </p:cNvSpPr>
          <p:nvPr>
            <p:ph type="sldImg"/>
          </p:nvPr>
        </p:nvSpPr>
        <p:spPr>
          <a:xfrm>
            <a:off x="1304925" y="5178425"/>
            <a:ext cx="4256088" cy="3192463"/>
          </a:xfrm>
          <a:ln/>
        </p:spPr>
      </p:sp>
      <p:sp>
        <p:nvSpPr>
          <p:cNvPr id="40964" name="Rectangle 3"/>
          <p:cNvSpPr>
            <a:spLocks noGrp="1" noChangeArrowheads="1"/>
          </p:cNvSpPr>
          <p:nvPr>
            <p:ph type="body" idx="1"/>
          </p:nvPr>
        </p:nvSpPr>
        <p:spPr>
          <a:xfrm>
            <a:off x="463550" y="925513"/>
            <a:ext cx="5964238" cy="4052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Times New Roman" charset="0"/>
              <a:ea typeface="ＭＳ Ｐゴシック" charset="-128"/>
            </a:endParaRPr>
          </a:p>
        </p:txBody>
      </p:sp>
    </p:spTree>
    <p:extLst>
      <p:ext uri="{BB962C8B-B14F-4D97-AF65-F5344CB8AC3E}">
        <p14:creationId xmlns:p14="http://schemas.microsoft.com/office/powerpoint/2010/main" val="118770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94A3C4F-83DE-8A43-895E-2DAC93DAD76E}" type="slidenum">
              <a:rPr lang="it-IT" altLang="en-US"/>
              <a:pPr>
                <a:spcBef>
                  <a:spcPct val="0"/>
                </a:spcBef>
              </a:pPr>
              <a:t>47</a:t>
            </a:fld>
            <a:endParaRPr lang="it-IT"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a:latin typeface="Times New Roman" charset="0"/>
                <a:ea typeface="ＭＳ Ｐゴシック" charset="-128"/>
              </a:rPr>
              <a:t>Pag. 226 liquid molding</a:t>
            </a:r>
          </a:p>
        </p:txBody>
      </p:sp>
    </p:spTree>
    <p:extLst>
      <p:ext uri="{BB962C8B-B14F-4D97-AF65-F5344CB8AC3E}">
        <p14:creationId xmlns:p14="http://schemas.microsoft.com/office/powerpoint/2010/main" val="91950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4D681CDA-F97F-994E-95E6-30728CB4F058}" type="slidenum">
              <a:rPr lang="it-IT" altLang="en-US"/>
              <a:pPr>
                <a:spcBef>
                  <a:spcPct val="0"/>
                </a:spcBef>
              </a:pPr>
              <a:t>55</a:t>
            </a:fld>
            <a:endParaRPr lang="it-IT" altLang="en-US"/>
          </a:p>
        </p:txBody>
      </p:sp>
      <p:sp>
        <p:nvSpPr>
          <p:cNvPr id="67587" name="Rectangle 2"/>
          <p:cNvSpPr>
            <a:spLocks noGrp="1" noRot="1" noChangeAspect="1" noChangeArrowheads="1" noTextEdit="1"/>
          </p:cNvSpPr>
          <p:nvPr>
            <p:ph type="sldImg"/>
          </p:nvPr>
        </p:nvSpPr>
        <p:spPr>
          <a:xfrm>
            <a:off x="1217613" y="4989513"/>
            <a:ext cx="4592637" cy="3443287"/>
          </a:xfrm>
          <a:ln/>
        </p:spPr>
      </p:sp>
      <p:sp>
        <p:nvSpPr>
          <p:cNvPr id="67588" name="Rectangle 3"/>
          <p:cNvSpPr>
            <a:spLocks noGrp="1" noChangeArrowheads="1"/>
          </p:cNvSpPr>
          <p:nvPr>
            <p:ph type="body" idx="1"/>
          </p:nvPr>
        </p:nvSpPr>
        <p:spPr>
          <a:xfrm>
            <a:off x="774700" y="492125"/>
            <a:ext cx="5499100"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r>
              <a:rPr lang="en-GB" altLang="en-US">
                <a:latin typeface="Times New Roman" charset="0"/>
                <a:ea typeface="ＭＳ Ｐゴシック" charset="-128"/>
              </a:rPr>
              <a:t>2 Arten von POREN:</a:t>
            </a:r>
          </a:p>
          <a:p>
            <a:pPr marL="361950" lvl="1" indent="-4763" defTabSz="762000" eaLnBrk="1" hangingPunct="1">
              <a:buFontTx/>
              <a:buAutoNum type="arabicPeriod"/>
            </a:pPr>
            <a:r>
              <a:rPr lang="en-GB" altLang="en-US">
                <a:latin typeface="Times New Roman" charset="0"/>
                <a:ea typeface="ＭＳ Ｐゴシック" charset="-128"/>
              </a:rPr>
              <a:t>Makroporen </a:t>
            </a:r>
          </a:p>
          <a:p>
            <a:pPr marL="361950" lvl="1" indent="-4763" defTabSz="762000" eaLnBrk="1" hangingPunct="1">
              <a:buFontTx/>
              <a:buAutoNum type="arabicPeriod"/>
            </a:pPr>
            <a:r>
              <a:rPr lang="en-GB" altLang="en-US">
                <a:latin typeface="Times New Roman" charset="0"/>
                <a:ea typeface="ＭＳ Ｐゴシック" charset="-128"/>
              </a:rPr>
              <a:t>Mikroporen</a:t>
            </a:r>
          </a:p>
          <a:p>
            <a:pPr defTabSz="762000" eaLnBrk="1" hangingPunct="1"/>
            <a:r>
              <a:rPr lang="en-GB" altLang="en-US">
                <a:latin typeface="Times New Roman" charset="0"/>
                <a:ea typeface="ＭＳ Ｐゴシック" charset="-128"/>
              </a:rPr>
              <a:t>Die Ersten lassen sich durch Massnahmen wie vorher betrachtet “einfach eliminieren”. Die zweiten erfordern die Betrachtung von Mikro und Makroflüssen</a:t>
            </a:r>
          </a:p>
          <a:p>
            <a:pPr defTabSz="762000" eaLnBrk="1" hangingPunct="1"/>
            <a:r>
              <a:rPr lang="en-GB" altLang="en-US">
                <a:latin typeface="Times New Roman" charset="0"/>
                <a:ea typeface="ＭＳ Ｐゴシック" charset="-128"/>
              </a:rPr>
              <a:t>Die Fliessfront bewegt sich in zwei Ebenen:</a:t>
            </a:r>
          </a:p>
          <a:p>
            <a:pPr marL="361950" lvl="1" indent="-4763" defTabSz="762000" eaLnBrk="1" hangingPunct="1">
              <a:buFontTx/>
              <a:buChar char="•"/>
            </a:pPr>
            <a:r>
              <a:rPr lang="en-GB" altLang="en-US">
                <a:latin typeface="Times New Roman" charset="0"/>
                <a:ea typeface="ＭＳ Ｐゴシック" charset="-128"/>
              </a:rPr>
              <a:t>Microebene, d.h. im Faserbündel durch Kapillareffekte</a:t>
            </a:r>
          </a:p>
          <a:p>
            <a:pPr marL="361950" lvl="1" indent="-4763" defTabSz="762000" eaLnBrk="1" hangingPunct="1">
              <a:buFontTx/>
              <a:buChar char="•"/>
            </a:pPr>
            <a:r>
              <a:rPr lang="en-GB" altLang="en-US">
                <a:latin typeface="Times New Roman" charset="0"/>
                <a:ea typeface="ＭＳ Ｐゴシック" charset="-128"/>
              </a:rPr>
              <a:t>Macroebene, d.h. zwischen den Bündeln </a:t>
            </a:r>
            <a:r>
              <a:rPr lang="en-GB" altLang="en-US">
                <a:latin typeface="Times New Roman" charset="0"/>
                <a:ea typeface="ＭＳ Ｐゴシック" charset="-128"/>
                <a:sym typeface="Wingdings" charset="2"/>
              </a:rPr>
              <a:t> Darcy</a:t>
            </a:r>
          </a:p>
          <a:p>
            <a:pPr defTabSz="762000" eaLnBrk="1" hangingPunct="1"/>
            <a:r>
              <a:rPr lang="en-GB" altLang="en-US">
                <a:latin typeface="Times New Roman" charset="0"/>
                <a:ea typeface="ＭＳ Ｐゴシック" charset="-128"/>
              </a:rPr>
              <a:t>Die Erfahrung zeigt, dass es schwierig ist Luftblasen zu entfernen, wenn die Fliessfront fortgeschritten ist. 2 Möglichkeiten zur Steuerung der Entlüftung</a:t>
            </a:r>
          </a:p>
          <a:p>
            <a:pPr marL="361950" lvl="1" indent="-4763" defTabSz="762000" eaLnBrk="1" hangingPunct="1"/>
            <a:r>
              <a:rPr lang="en-GB" altLang="en-US">
                <a:latin typeface="Times New Roman" charset="0"/>
                <a:ea typeface="ＭＳ Ｐゴシック" charset="-128"/>
              </a:rPr>
              <a:t>Vakuum</a:t>
            </a:r>
          </a:p>
          <a:p>
            <a:pPr marL="361950" lvl="1" indent="-4763" defTabSz="762000" eaLnBrk="1" hangingPunct="1"/>
            <a:r>
              <a:rPr lang="en-GB" altLang="en-US">
                <a:latin typeface="Times New Roman" charset="0"/>
                <a:ea typeface="ＭＳ Ｐゴシック" charset="-128"/>
              </a:rPr>
              <a:t>Fliessfrontgeschwindigkeit (Bild)</a:t>
            </a:r>
          </a:p>
          <a:p>
            <a:pPr defTabSz="762000" eaLnBrk="1" hangingPunct="1"/>
            <a:r>
              <a:rPr lang="en-GB" altLang="en-US">
                <a:latin typeface="Times New Roman" charset="0"/>
                <a:ea typeface="ＭＳ Ｐゴシック" charset="-128"/>
              </a:rPr>
              <a:t>Hohe Geschwindigkeit (Links): Bildung von Luftblasen in dem Faserbündel</a:t>
            </a:r>
          </a:p>
          <a:p>
            <a:pPr defTabSz="762000" eaLnBrk="1" hangingPunct="1"/>
            <a:r>
              <a:rPr lang="en-GB" altLang="en-US">
                <a:latin typeface="Times New Roman" charset="0"/>
                <a:ea typeface="ＭＳ Ｐゴシック" charset="-128"/>
              </a:rPr>
              <a:t>Niedrige Geschwindigkeit (rechts): Bildung von Luftblase zwischen den Faserbündeln</a:t>
            </a:r>
          </a:p>
          <a:p>
            <a:pPr defTabSz="762000" eaLnBrk="1" hangingPunct="1"/>
            <a:endParaRPr lang="en-GB" altLang="en-US">
              <a:latin typeface="Times New Roman" charset="0"/>
              <a:ea typeface="ＭＳ Ｐゴシック" charset="-128"/>
            </a:endParaRPr>
          </a:p>
          <a:p>
            <a:pPr defTabSz="762000" eaLnBrk="1" hangingPunct="1"/>
            <a:r>
              <a:rPr lang="en-GB" altLang="en-US" b="1">
                <a:latin typeface="Times New Roman" charset="0"/>
                <a:ea typeface="ＭＳ Ｐゴシック" charset="-128"/>
              </a:rPr>
              <a:t>Mögliche Masnahme: Druckerhöhung und gleichzeitig schliessen der Entlüftungsventile</a:t>
            </a:r>
          </a:p>
        </p:txBody>
      </p:sp>
    </p:spTree>
    <p:extLst>
      <p:ext uri="{BB962C8B-B14F-4D97-AF65-F5344CB8AC3E}">
        <p14:creationId xmlns:p14="http://schemas.microsoft.com/office/powerpoint/2010/main" val="80679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3452A531-6B8B-7D4F-A5B9-7D43CBA40E45}" type="slidenum">
              <a:rPr lang="it-IT" altLang="en-US"/>
              <a:pPr>
                <a:spcBef>
                  <a:spcPct val="0"/>
                </a:spcBef>
              </a:pPr>
              <a:t>56</a:t>
            </a:fld>
            <a:endParaRPr lang="it-IT" altLang="en-US"/>
          </a:p>
        </p:txBody>
      </p:sp>
      <p:sp>
        <p:nvSpPr>
          <p:cNvPr id="69635" name="Rectangle 2"/>
          <p:cNvSpPr>
            <a:spLocks noGrp="1" noRot="1" noChangeAspect="1" noChangeArrowheads="1" noTextEdit="1"/>
          </p:cNvSpPr>
          <p:nvPr>
            <p:ph type="sldImg"/>
          </p:nvPr>
        </p:nvSpPr>
        <p:spPr>
          <a:xfrm>
            <a:off x="1217613" y="4989513"/>
            <a:ext cx="4592637" cy="3443287"/>
          </a:xfrm>
          <a:ln/>
        </p:spPr>
      </p:sp>
      <p:sp>
        <p:nvSpPr>
          <p:cNvPr id="69636" name="Rectangle 3"/>
          <p:cNvSpPr>
            <a:spLocks noGrp="1" noChangeArrowheads="1"/>
          </p:cNvSpPr>
          <p:nvPr>
            <p:ph type="body" idx="1"/>
          </p:nvPr>
        </p:nvSpPr>
        <p:spPr>
          <a:xfrm>
            <a:off x="774700" y="492125"/>
            <a:ext cx="5499100"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762000" eaLnBrk="1" hangingPunct="1"/>
            <a:endParaRPr lang="en-GB" altLang="en-US" b="1">
              <a:latin typeface="Times New Roman" charset="0"/>
              <a:ea typeface="ＭＳ Ｐゴシック" charset="-128"/>
            </a:endParaRPr>
          </a:p>
        </p:txBody>
      </p:sp>
    </p:spTree>
    <p:extLst>
      <p:ext uri="{BB962C8B-B14F-4D97-AF65-F5344CB8AC3E}">
        <p14:creationId xmlns:p14="http://schemas.microsoft.com/office/powerpoint/2010/main" val="66022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C54F9071-90C1-E04B-9663-596B352E5A1C}" type="slidenum">
              <a:rPr lang="it-IT" altLang="en-US"/>
              <a:pPr>
                <a:spcBef>
                  <a:spcPct val="0"/>
                </a:spcBef>
              </a:pPr>
              <a:t>57</a:t>
            </a:fld>
            <a:endParaRPr lang="it-IT" altLang="en-US"/>
          </a:p>
        </p:txBody>
      </p:sp>
      <p:sp>
        <p:nvSpPr>
          <p:cNvPr id="71683" name="Rectangle 2"/>
          <p:cNvSpPr>
            <a:spLocks noGrp="1" noRot="1" noChangeAspect="1" noChangeArrowheads="1" noTextEdit="1"/>
          </p:cNvSpPr>
          <p:nvPr>
            <p:ph type="sldImg"/>
          </p:nvPr>
        </p:nvSpPr>
        <p:spPr>
          <a:xfrm>
            <a:off x="1217613" y="4989513"/>
            <a:ext cx="4592637" cy="3443287"/>
          </a:xfrm>
          <a:ln/>
        </p:spPr>
      </p:sp>
      <p:sp>
        <p:nvSpPr>
          <p:cNvPr id="71684" name="Rectangle 3"/>
          <p:cNvSpPr>
            <a:spLocks noGrp="1" noChangeArrowheads="1"/>
          </p:cNvSpPr>
          <p:nvPr>
            <p:ph type="body" idx="1"/>
          </p:nvPr>
        </p:nvSpPr>
        <p:spPr>
          <a:xfrm>
            <a:off x="774700" y="492125"/>
            <a:ext cx="5499100"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762000" eaLnBrk="1" hangingPunct="1"/>
            <a:endParaRPr lang="en-GB" altLang="en-US" b="1">
              <a:latin typeface="Times New Roman" charset="0"/>
              <a:ea typeface="ＭＳ Ｐゴシック" charset="-128"/>
            </a:endParaRPr>
          </a:p>
        </p:txBody>
      </p:sp>
    </p:spTree>
    <p:extLst>
      <p:ext uri="{BB962C8B-B14F-4D97-AF65-F5344CB8AC3E}">
        <p14:creationId xmlns:p14="http://schemas.microsoft.com/office/powerpoint/2010/main" val="30872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288BDF90-42A0-594C-B39E-C488B9A3E354}" type="slidenum">
              <a:rPr lang="it-IT" altLang="en-US">
                <a:solidFill>
                  <a:srgbClr val="000000"/>
                </a:solidFill>
              </a:rPr>
              <a:pPr>
                <a:spcBef>
                  <a:spcPct val="0"/>
                </a:spcBef>
              </a:pPr>
              <a:t>66</a:t>
            </a:fld>
            <a:endParaRPr lang="it-IT" alt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502517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58C7C560-F8E6-CA4E-9B62-D47B7D237C11}" type="slidenum">
              <a:rPr lang="it-IT" altLang="en-US">
                <a:solidFill>
                  <a:srgbClr val="000000"/>
                </a:solidFill>
              </a:rPr>
              <a:pPr>
                <a:spcBef>
                  <a:spcPct val="0"/>
                </a:spcBef>
              </a:pPr>
              <a:t>69</a:t>
            </a:fld>
            <a:endParaRPr lang="it-IT" altLang="en-US">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91387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356EA9F-D8E6-C641-A4C9-27D0590AE666}" type="slidenum">
              <a:rPr lang="it-IT" altLang="en-US"/>
              <a:pPr>
                <a:defRPr/>
              </a:pPr>
              <a:t>‹#›</a:t>
            </a:fld>
            <a:endParaRPr lang="it-IT" altLang="en-US"/>
          </a:p>
        </p:txBody>
      </p:sp>
    </p:spTree>
    <p:extLst>
      <p:ext uri="{BB962C8B-B14F-4D97-AF65-F5344CB8AC3E}">
        <p14:creationId xmlns:p14="http://schemas.microsoft.com/office/powerpoint/2010/main" val="991893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BBE1026-424E-C04A-8BCE-3F4C135E97A5}" type="slidenum">
              <a:rPr lang="it-IT" altLang="en-US"/>
              <a:pPr>
                <a:defRPr/>
              </a:pPr>
              <a:t>‹#›</a:t>
            </a:fld>
            <a:endParaRPr lang="it-IT" altLang="en-US"/>
          </a:p>
        </p:txBody>
      </p:sp>
    </p:spTree>
    <p:extLst>
      <p:ext uri="{BB962C8B-B14F-4D97-AF65-F5344CB8AC3E}">
        <p14:creationId xmlns:p14="http://schemas.microsoft.com/office/powerpoint/2010/main" val="14322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96288FD-21E6-2544-B671-559C5EC61CF4}" type="slidenum">
              <a:rPr lang="it-IT" altLang="en-US"/>
              <a:pPr>
                <a:defRPr/>
              </a:pPr>
              <a:t>‹#›</a:t>
            </a:fld>
            <a:endParaRPr lang="it-IT" altLang="en-US"/>
          </a:p>
        </p:txBody>
      </p:sp>
    </p:spTree>
    <p:extLst>
      <p:ext uri="{BB962C8B-B14F-4D97-AF65-F5344CB8AC3E}">
        <p14:creationId xmlns:p14="http://schemas.microsoft.com/office/powerpoint/2010/main" val="199845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145AC30-B4F2-9448-B878-9BBE09D99ED5}" type="slidenum">
              <a:rPr lang="it-IT" altLang="en-US"/>
              <a:pPr>
                <a:defRPr/>
              </a:pPr>
              <a:t>‹#›</a:t>
            </a:fld>
            <a:endParaRPr lang="it-IT" altLang="en-US"/>
          </a:p>
        </p:txBody>
      </p:sp>
    </p:spTree>
    <p:extLst>
      <p:ext uri="{BB962C8B-B14F-4D97-AF65-F5344CB8AC3E}">
        <p14:creationId xmlns:p14="http://schemas.microsoft.com/office/powerpoint/2010/main" val="136113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286000"/>
            <a:ext cx="7772400" cy="1143000"/>
          </a:xfrm>
          <a:ln>
            <a:noFill/>
          </a:ln>
        </p:spPr>
        <p:txBody>
          <a:bodyPr/>
          <a:lstStyle>
            <a:lvl1pPr>
              <a:defRPr/>
            </a:lvl1pPr>
          </a:lstStyle>
          <a:p>
            <a:r>
              <a:rPr lang="it-IT"/>
              <a:t>Fare clic per modificare lo stile del titolo dello schema</a:t>
            </a:r>
          </a:p>
        </p:txBody>
      </p:sp>
      <p:sp>
        <p:nvSpPr>
          <p:cNvPr id="2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1722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91CA763-C875-4F4E-8309-964FF904FA78}" type="slidenum">
              <a:rPr lang="it-IT" altLang="en-US"/>
              <a:pPr>
                <a:defRPr/>
              </a:pPr>
              <a:t>‹#›</a:t>
            </a:fld>
            <a:endParaRPr lang="it-IT" altLang="en-US"/>
          </a:p>
        </p:txBody>
      </p:sp>
    </p:spTree>
    <p:extLst>
      <p:ext uri="{BB962C8B-B14F-4D97-AF65-F5344CB8AC3E}">
        <p14:creationId xmlns:p14="http://schemas.microsoft.com/office/powerpoint/2010/main" val="1110978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26873-8BD6-1A4A-B24B-38AB40FBD0B4}" type="slidenum">
              <a:rPr lang="it-IT" altLang="en-US"/>
              <a:pPr>
                <a:defRPr/>
              </a:pPr>
              <a:t>‹#›</a:t>
            </a:fld>
            <a:endParaRPr lang="it-IT" altLang="en-US"/>
          </a:p>
        </p:txBody>
      </p:sp>
    </p:spTree>
    <p:extLst>
      <p:ext uri="{BB962C8B-B14F-4D97-AF65-F5344CB8AC3E}">
        <p14:creationId xmlns:p14="http://schemas.microsoft.com/office/powerpoint/2010/main" val="152173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631" y="4407355"/>
            <a:ext cx="7772400" cy="1362075"/>
          </a:xfrm>
        </p:spPr>
        <p:txBody>
          <a:bodyPr anchor="t"/>
          <a:lstStyle>
            <a:lvl1pPr algn="l">
              <a:defRPr sz="3500" b="1" cap="all"/>
            </a:lvl1pPr>
          </a:lstStyle>
          <a:p>
            <a:r>
              <a:rPr lang="it-IT"/>
              <a:t>Fare clic per modificare lo stile del titolo</a:t>
            </a:r>
            <a:endParaRPr lang="en-US"/>
          </a:p>
        </p:txBody>
      </p:sp>
      <p:sp>
        <p:nvSpPr>
          <p:cNvPr id="3" name="Segnaposto testo 2"/>
          <p:cNvSpPr>
            <a:spLocks noGrp="1"/>
          </p:cNvSpPr>
          <p:nvPr>
            <p:ph type="body" idx="1"/>
          </p:nvPr>
        </p:nvSpPr>
        <p:spPr>
          <a:xfrm>
            <a:off x="722631" y="2906486"/>
            <a:ext cx="7772400" cy="1500868"/>
          </a:xfrm>
        </p:spPr>
        <p:txBody>
          <a:bodyPr anchor="b"/>
          <a:lstStyle>
            <a:lvl1pPr marL="0" indent="0">
              <a:buNone/>
              <a:defRPr sz="1700"/>
            </a:lvl1pPr>
            <a:lvl2pPr marL="394273" indent="0">
              <a:buNone/>
              <a:defRPr sz="1600"/>
            </a:lvl2pPr>
            <a:lvl3pPr marL="788544" indent="0">
              <a:buNone/>
              <a:defRPr sz="1400"/>
            </a:lvl3pPr>
            <a:lvl4pPr marL="1182815" indent="0">
              <a:buNone/>
              <a:defRPr sz="1200"/>
            </a:lvl4pPr>
            <a:lvl5pPr marL="1577088" indent="0">
              <a:buNone/>
              <a:defRPr sz="1200"/>
            </a:lvl5pPr>
            <a:lvl6pPr marL="1971358" indent="0">
              <a:buNone/>
              <a:defRPr sz="1200"/>
            </a:lvl6pPr>
            <a:lvl7pPr marL="2365632" indent="0">
              <a:buNone/>
              <a:defRPr sz="1200"/>
            </a:lvl7pPr>
            <a:lvl8pPr marL="2759902" indent="0">
              <a:buNone/>
              <a:defRPr sz="1200"/>
            </a:lvl8pPr>
            <a:lvl9pPr marL="3154175" indent="0">
              <a:buNone/>
              <a:defRPr sz="12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B5D57D-1779-5A4C-870D-6479C97B6C00}" type="slidenum">
              <a:rPr lang="it-IT" altLang="en-US"/>
              <a:pPr>
                <a:defRPr/>
              </a:pPr>
              <a:t>‹#›</a:t>
            </a:fld>
            <a:endParaRPr lang="it-IT" altLang="en-US"/>
          </a:p>
        </p:txBody>
      </p:sp>
    </p:spTree>
    <p:extLst>
      <p:ext uri="{BB962C8B-B14F-4D97-AF65-F5344CB8AC3E}">
        <p14:creationId xmlns:p14="http://schemas.microsoft.com/office/powerpoint/2010/main" val="1375392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85800" y="1981200"/>
            <a:ext cx="3825240" cy="411480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32960" y="1981200"/>
            <a:ext cx="3825240" cy="411480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811B4F-FCEF-9D4B-859C-AA4C2A7F19E9}" type="slidenum">
              <a:rPr lang="it-IT" altLang="en-US"/>
              <a:pPr>
                <a:defRPr/>
              </a:pPr>
              <a:t>‹#›</a:t>
            </a:fld>
            <a:endParaRPr lang="it-IT" altLang="en-US"/>
          </a:p>
        </p:txBody>
      </p:sp>
    </p:spTree>
    <p:extLst>
      <p:ext uri="{BB962C8B-B14F-4D97-AF65-F5344CB8AC3E}">
        <p14:creationId xmlns:p14="http://schemas.microsoft.com/office/powerpoint/2010/main" val="702460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864"/>
            <a:ext cx="82296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4889"/>
            <a:ext cx="4039870" cy="639536"/>
          </a:xfrm>
        </p:spPr>
        <p:txBody>
          <a:bodyPr anchor="b"/>
          <a:lstStyle>
            <a:lvl1pPr marL="0" indent="0">
              <a:buNone/>
              <a:defRPr sz="2100" b="1"/>
            </a:lvl1pPr>
            <a:lvl2pPr marL="394273" indent="0">
              <a:buNone/>
              <a:defRPr sz="1700" b="1"/>
            </a:lvl2pPr>
            <a:lvl3pPr marL="788544" indent="0">
              <a:buNone/>
              <a:defRPr sz="1600" b="1"/>
            </a:lvl3pPr>
            <a:lvl4pPr marL="1182815" indent="0">
              <a:buNone/>
              <a:defRPr sz="1400" b="1"/>
            </a:lvl4pPr>
            <a:lvl5pPr marL="1577088" indent="0">
              <a:buNone/>
              <a:defRPr sz="1400" b="1"/>
            </a:lvl5pPr>
            <a:lvl6pPr marL="1971358" indent="0">
              <a:buNone/>
              <a:defRPr sz="1400" b="1"/>
            </a:lvl6pPr>
            <a:lvl7pPr marL="2365632" indent="0">
              <a:buNone/>
              <a:defRPr sz="1400" b="1"/>
            </a:lvl7pPr>
            <a:lvl8pPr marL="2759902" indent="0">
              <a:buNone/>
              <a:defRPr sz="1400" b="1"/>
            </a:lvl8pPr>
            <a:lvl9pPr marL="3154175" indent="0">
              <a:buNone/>
              <a:defRPr sz="14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422"/>
            <a:ext cx="4039870" cy="3951514"/>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661" y="1534889"/>
            <a:ext cx="4041140" cy="639536"/>
          </a:xfrm>
        </p:spPr>
        <p:txBody>
          <a:bodyPr anchor="b"/>
          <a:lstStyle>
            <a:lvl1pPr marL="0" indent="0">
              <a:buNone/>
              <a:defRPr sz="2100" b="1"/>
            </a:lvl1pPr>
            <a:lvl2pPr marL="394273" indent="0">
              <a:buNone/>
              <a:defRPr sz="1700" b="1"/>
            </a:lvl2pPr>
            <a:lvl3pPr marL="788544" indent="0">
              <a:buNone/>
              <a:defRPr sz="1600" b="1"/>
            </a:lvl3pPr>
            <a:lvl4pPr marL="1182815" indent="0">
              <a:buNone/>
              <a:defRPr sz="1400" b="1"/>
            </a:lvl4pPr>
            <a:lvl5pPr marL="1577088" indent="0">
              <a:buNone/>
              <a:defRPr sz="1400" b="1"/>
            </a:lvl5pPr>
            <a:lvl6pPr marL="1971358" indent="0">
              <a:buNone/>
              <a:defRPr sz="1400" b="1"/>
            </a:lvl6pPr>
            <a:lvl7pPr marL="2365632" indent="0">
              <a:buNone/>
              <a:defRPr sz="1400" b="1"/>
            </a:lvl7pPr>
            <a:lvl8pPr marL="2759902" indent="0">
              <a:buNone/>
              <a:defRPr sz="1400" b="1"/>
            </a:lvl8pPr>
            <a:lvl9pPr marL="3154175" indent="0">
              <a:buNone/>
              <a:defRPr sz="1400" b="1"/>
            </a:lvl9pPr>
          </a:lstStyle>
          <a:p>
            <a:pPr lvl="0"/>
            <a:r>
              <a:rPr lang="it-IT"/>
              <a:t>Fare clic per modificare stili del testo dello schema</a:t>
            </a:r>
          </a:p>
        </p:txBody>
      </p:sp>
      <p:sp>
        <p:nvSpPr>
          <p:cNvPr id="6" name="Segnaposto contenuto 5"/>
          <p:cNvSpPr>
            <a:spLocks noGrp="1"/>
          </p:cNvSpPr>
          <p:nvPr>
            <p:ph sz="quarter" idx="4"/>
          </p:nvPr>
        </p:nvSpPr>
        <p:spPr>
          <a:xfrm>
            <a:off x="4645661" y="2174422"/>
            <a:ext cx="4041140" cy="3951514"/>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C41486-75D9-0348-BB7E-10134B03ED77}" type="slidenum">
              <a:rPr lang="it-IT" altLang="en-US"/>
              <a:pPr>
                <a:defRPr/>
              </a:pPr>
              <a:t>‹#›</a:t>
            </a:fld>
            <a:endParaRPr lang="it-IT" altLang="en-US"/>
          </a:p>
        </p:txBody>
      </p:sp>
    </p:spTree>
    <p:extLst>
      <p:ext uri="{BB962C8B-B14F-4D97-AF65-F5344CB8AC3E}">
        <p14:creationId xmlns:p14="http://schemas.microsoft.com/office/powerpoint/2010/main" val="1530637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F56A30-1083-AF4C-9B89-C0DDB0B88AE8}" type="slidenum">
              <a:rPr lang="it-IT" altLang="en-US"/>
              <a:pPr>
                <a:defRPr/>
              </a:pPr>
              <a:t>‹#›</a:t>
            </a:fld>
            <a:endParaRPr lang="it-IT" altLang="en-US"/>
          </a:p>
        </p:txBody>
      </p:sp>
    </p:spTree>
    <p:extLst>
      <p:ext uri="{BB962C8B-B14F-4D97-AF65-F5344CB8AC3E}">
        <p14:creationId xmlns:p14="http://schemas.microsoft.com/office/powerpoint/2010/main" val="721233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CF53E7-29D1-3347-BDCD-6BAB5768A979}" type="slidenum">
              <a:rPr lang="it-IT" altLang="en-US"/>
              <a:pPr>
                <a:defRPr/>
              </a:pPr>
              <a:t>‹#›</a:t>
            </a:fld>
            <a:endParaRPr lang="it-IT" altLang="en-US"/>
          </a:p>
        </p:txBody>
      </p:sp>
    </p:spTree>
    <p:extLst>
      <p:ext uri="{BB962C8B-B14F-4D97-AF65-F5344CB8AC3E}">
        <p14:creationId xmlns:p14="http://schemas.microsoft.com/office/powerpoint/2010/main" val="137026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D570DEE-7566-0442-BAA1-94CFB4C489BA}" type="slidenum">
              <a:rPr lang="it-IT" altLang="en-US"/>
              <a:pPr>
                <a:defRPr/>
              </a:pPr>
              <a:t>‹#›</a:t>
            </a:fld>
            <a:endParaRPr lang="it-IT" altLang="en-US"/>
          </a:p>
        </p:txBody>
      </p:sp>
    </p:spTree>
    <p:extLst>
      <p:ext uri="{BB962C8B-B14F-4D97-AF65-F5344CB8AC3E}">
        <p14:creationId xmlns:p14="http://schemas.microsoft.com/office/powerpoint/2010/main" val="1991146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504"/>
            <a:ext cx="3008631" cy="1162050"/>
          </a:xfrm>
        </p:spPr>
        <p:txBody>
          <a:bodyPr anchor="b"/>
          <a:lstStyle>
            <a:lvl1pPr algn="l">
              <a:defRPr sz="1700" b="1"/>
            </a:lvl1pPr>
          </a:lstStyle>
          <a:p>
            <a:r>
              <a:rPr lang="it-IT"/>
              <a:t>Fare clic per modificare lo stile del titolo</a:t>
            </a:r>
            <a:endParaRPr lang="en-US"/>
          </a:p>
        </p:txBody>
      </p:sp>
      <p:sp>
        <p:nvSpPr>
          <p:cNvPr id="3" name="Segnaposto contenuto 2"/>
          <p:cNvSpPr>
            <a:spLocks noGrp="1"/>
          </p:cNvSpPr>
          <p:nvPr>
            <p:ph idx="1"/>
          </p:nvPr>
        </p:nvSpPr>
        <p:spPr>
          <a:xfrm>
            <a:off x="3575054" y="273504"/>
            <a:ext cx="5111750" cy="5852432"/>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554"/>
            <a:ext cx="3008631" cy="4690382"/>
          </a:xfrm>
        </p:spPr>
        <p:txBody>
          <a:bodyPr/>
          <a:lstStyle>
            <a:lvl1pPr marL="0" indent="0">
              <a:buNone/>
              <a:defRPr sz="1200"/>
            </a:lvl1pPr>
            <a:lvl2pPr marL="394273" indent="0">
              <a:buNone/>
              <a:defRPr sz="1000"/>
            </a:lvl2pPr>
            <a:lvl3pPr marL="788544" indent="0">
              <a:buNone/>
              <a:defRPr sz="900"/>
            </a:lvl3pPr>
            <a:lvl4pPr marL="1182815" indent="0">
              <a:buNone/>
              <a:defRPr sz="800"/>
            </a:lvl4pPr>
            <a:lvl5pPr marL="1577088" indent="0">
              <a:buNone/>
              <a:defRPr sz="800"/>
            </a:lvl5pPr>
            <a:lvl6pPr marL="1971358" indent="0">
              <a:buNone/>
              <a:defRPr sz="800"/>
            </a:lvl6pPr>
            <a:lvl7pPr marL="2365632" indent="0">
              <a:buNone/>
              <a:defRPr sz="800"/>
            </a:lvl7pPr>
            <a:lvl8pPr marL="2759902" indent="0">
              <a:buNone/>
              <a:defRPr sz="800"/>
            </a:lvl8pPr>
            <a:lvl9pPr marL="3154175" indent="0">
              <a:buNone/>
              <a:defRPr sz="8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A43E8-D368-2641-B5D1-C86F9CB6A0A1}" type="slidenum">
              <a:rPr lang="it-IT" altLang="en-US"/>
              <a:pPr>
                <a:defRPr/>
              </a:pPr>
              <a:t>‹#›</a:t>
            </a:fld>
            <a:endParaRPr lang="it-IT" altLang="en-US"/>
          </a:p>
        </p:txBody>
      </p:sp>
    </p:spTree>
    <p:extLst>
      <p:ext uri="{BB962C8B-B14F-4D97-AF65-F5344CB8AC3E}">
        <p14:creationId xmlns:p14="http://schemas.microsoft.com/office/powerpoint/2010/main" val="489561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1970" y="4800600"/>
            <a:ext cx="5486400" cy="567418"/>
          </a:xfrm>
        </p:spPr>
        <p:txBody>
          <a:bodyPr anchor="b"/>
          <a:lstStyle>
            <a:lvl1pPr algn="l">
              <a:defRPr sz="1700" b="1"/>
            </a:lvl1pPr>
          </a:lstStyle>
          <a:p>
            <a:r>
              <a:rPr lang="it-IT"/>
              <a:t>Fare clic per modificare lo stile del titolo</a:t>
            </a:r>
            <a:endParaRPr lang="en-US"/>
          </a:p>
        </p:txBody>
      </p:sp>
      <p:sp>
        <p:nvSpPr>
          <p:cNvPr id="3" name="Segnaposto immagine 2"/>
          <p:cNvSpPr>
            <a:spLocks noGrp="1"/>
          </p:cNvSpPr>
          <p:nvPr>
            <p:ph type="pic" idx="1"/>
          </p:nvPr>
        </p:nvSpPr>
        <p:spPr>
          <a:xfrm>
            <a:off x="1791970" y="612321"/>
            <a:ext cx="5486400" cy="4114800"/>
          </a:xfrm>
        </p:spPr>
        <p:txBody>
          <a:bodyPr/>
          <a:lstStyle>
            <a:lvl1pPr marL="0" indent="0">
              <a:buNone/>
              <a:defRPr sz="2800"/>
            </a:lvl1pPr>
            <a:lvl2pPr marL="394273" indent="0">
              <a:buNone/>
              <a:defRPr sz="2400"/>
            </a:lvl2pPr>
            <a:lvl3pPr marL="788544" indent="0">
              <a:buNone/>
              <a:defRPr sz="2100"/>
            </a:lvl3pPr>
            <a:lvl4pPr marL="1182815" indent="0">
              <a:buNone/>
              <a:defRPr sz="1700"/>
            </a:lvl4pPr>
            <a:lvl5pPr marL="1577088" indent="0">
              <a:buNone/>
              <a:defRPr sz="1700"/>
            </a:lvl5pPr>
            <a:lvl6pPr marL="1971358" indent="0">
              <a:buNone/>
              <a:defRPr sz="1700"/>
            </a:lvl6pPr>
            <a:lvl7pPr marL="2365632" indent="0">
              <a:buNone/>
              <a:defRPr sz="1700"/>
            </a:lvl7pPr>
            <a:lvl8pPr marL="2759902" indent="0">
              <a:buNone/>
              <a:defRPr sz="1700"/>
            </a:lvl8pPr>
            <a:lvl9pPr marL="3154175" indent="0">
              <a:buNone/>
              <a:defRPr sz="1700"/>
            </a:lvl9pPr>
          </a:lstStyle>
          <a:p>
            <a:pPr lvl="0"/>
            <a:endParaRPr lang="en-US" noProof="0"/>
          </a:p>
        </p:txBody>
      </p:sp>
      <p:sp>
        <p:nvSpPr>
          <p:cNvPr id="4" name="Segnaposto testo 3"/>
          <p:cNvSpPr>
            <a:spLocks noGrp="1"/>
          </p:cNvSpPr>
          <p:nvPr>
            <p:ph type="body" sz="half" idx="2"/>
          </p:nvPr>
        </p:nvSpPr>
        <p:spPr>
          <a:xfrm>
            <a:off x="1791970" y="5368018"/>
            <a:ext cx="5486400" cy="804182"/>
          </a:xfrm>
        </p:spPr>
        <p:txBody>
          <a:bodyPr/>
          <a:lstStyle>
            <a:lvl1pPr marL="0" indent="0">
              <a:buNone/>
              <a:defRPr sz="1200"/>
            </a:lvl1pPr>
            <a:lvl2pPr marL="394273" indent="0">
              <a:buNone/>
              <a:defRPr sz="1000"/>
            </a:lvl2pPr>
            <a:lvl3pPr marL="788544" indent="0">
              <a:buNone/>
              <a:defRPr sz="900"/>
            </a:lvl3pPr>
            <a:lvl4pPr marL="1182815" indent="0">
              <a:buNone/>
              <a:defRPr sz="800"/>
            </a:lvl4pPr>
            <a:lvl5pPr marL="1577088" indent="0">
              <a:buNone/>
              <a:defRPr sz="800"/>
            </a:lvl5pPr>
            <a:lvl6pPr marL="1971358" indent="0">
              <a:buNone/>
              <a:defRPr sz="800"/>
            </a:lvl6pPr>
            <a:lvl7pPr marL="2365632" indent="0">
              <a:buNone/>
              <a:defRPr sz="800"/>
            </a:lvl7pPr>
            <a:lvl8pPr marL="2759902" indent="0">
              <a:buNone/>
              <a:defRPr sz="800"/>
            </a:lvl8pPr>
            <a:lvl9pPr marL="3154175" indent="0">
              <a:buNone/>
              <a:defRPr sz="8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4C3439-F9B3-9942-9A8D-934063FA1052}" type="slidenum">
              <a:rPr lang="it-IT" altLang="en-US"/>
              <a:pPr>
                <a:defRPr/>
              </a:pPr>
              <a:t>‹#›</a:t>
            </a:fld>
            <a:endParaRPr lang="it-IT" altLang="en-US"/>
          </a:p>
        </p:txBody>
      </p:sp>
    </p:spTree>
    <p:extLst>
      <p:ext uri="{BB962C8B-B14F-4D97-AF65-F5344CB8AC3E}">
        <p14:creationId xmlns:p14="http://schemas.microsoft.com/office/powerpoint/2010/main" val="1053673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63114-60B4-EF41-87B4-9D1935B5C5DF}" type="slidenum">
              <a:rPr lang="it-IT" altLang="en-US"/>
              <a:pPr>
                <a:defRPr/>
              </a:pPr>
              <a:t>‹#›</a:t>
            </a:fld>
            <a:endParaRPr lang="it-IT" altLang="en-US"/>
          </a:p>
        </p:txBody>
      </p:sp>
    </p:spTree>
    <p:extLst>
      <p:ext uri="{BB962C8B-B14F-4D97-AF65-F5344CB8AC3E}">
        <p14:creationId xmlns:p14="http://schemas.microsoft.com/office/powerpoint/2010/main" val="946361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3" y="609600"/>
            <a:ext cx="1943100" cy="5486400"/>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85803" y="609600"/>
            <a:ext cx="570738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F13C87-AD69-E144-B94F-F6F171D2AA21}" type="slidenum">
              <a:rPr lang="it-IT" altLang="en-US"/>
              <a:pPr>
                <a:defRPr/>
              </a:pPr>
              <a:t>‹#›</a:t>
            </a:fld>
            <a:endParaRPr lang="it-IT" altLang="en-US"/>
          </a:p>
        </p:txBody>
      </p:sp>
    </p:spTree>
    <p:extLst>
      <p:ext uri="{BB962C8B-B14F-4D97-AF65-F5344CB8AC3E}">
        <p14:creationId xmlns:p14="http://schemas.microsoft.com/office/powerpoint/2010/main" val="1232781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endParaRPr lang="en-US"/>
          </a:p>
        </p:txBody>
      </p:sp>
      <p:sp>
        <p:nvSpPr>
          <p:cNvPr id="3" name="Segnaposto grafico 2"/>
          <p:cNvSpPr>
            <a:spLocks noGrp="1"/>
          </p:cNvSpPr>
          <p:nvPr>
            <p:ph type="chart" sz="half" idx="1"/>
          </p:nvPr>
        </p:nvSpPr>
        <p:spPr>
          <a:xfrm>
            <a:off x="685800" y="1981200"/>
            <a:ext cx="3825240" cy="4114800"/>
          </a:xfrm>
        </p:spPr>
        <p:txBody>
          <a:bodyPr/>
          <a:lstStyle/>
          <a:p>
            <a:pPr lvl="0"/>
            <a:endParaRPr lang="en-US" noProof="0"/>
          </a:p>
        </p:txBody>
      </p:sp>
      <p:sp>
        <p:nvSpPr>
          <p:cNvPr id="4" name="Segnaposto testo 3"/>
          <p:cNvSpPr>
            <a:spLocks noGrp="1"/>
          </p:cNvSpPr>
          <p:nvPr>
            <p:ph type="body" sz="half" idx="2"/>
          </p:nvPr>
        </p:nvSpPr>
        <p:spPr>
          <a:xfrm>
            <a:off x="4632960" y="1981200"/>
            <a:ext cx="382524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8F090A-D955-DF42-84D9-0233144EEE03}" type="slidenum">
              <a:rPr lang="it-IT" altLang="en-US"/>
              <a:pPr>
                <a:defRPr/>
              </a:pPr>
              <a:t>‹#›</a:t>
            </a:fld>
            <a:endParaRPr lang="it-IT" altLang="en-US"/>
          </a:p>
        </p:txBody>
      </p:sp>
    </p:spTree>
    <p:extLst>
      <p:ext uri="{BB962C8B-B14F-4D97-AF65-F5344CB8AC3E}">
        <p14:creationId xmlns:p14="http://schemas.microsoft.com/office/powerpoint/2010/main" val="44446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8CD6A7D-A0DE-A043-BBAE-00D9E32CFFB5}" type="slidenum">
              <a:rPr lang="it-IT" altLang="en-US"/>
              <a:pPr>
                <a:defRPr/>
              </a:pPr>
              <a:t>‹#›</a:t>
            </a:fld>
            <a:endParaRPr lang="it-IT" altLang="en-US"/>
          </a:p>
        </p:txBody>
      </p:sp>
    </p:spTree>
    <p:extLst>
      <p:ext uri="{BB962C8B-B14F-4D97-AF65-F5344CB8AC3E}">
        <p14:creationId xmlns:p14="http://schemas.microsoft.com/office/powerpoint/2010/main" val="95710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D6B8855-3975-B64A-B9EA-51D84524C7AF}" type="slidenum">
              <a:rPr lang="it-IT" altLang="en-US"/>
              <a:pPr>
                <a:defRPr/>
              </a:pPr>
              <a:t>‹#›</a:t>
            </a:fld>
            <a:endParaRPr lang="it-IT" altLang="en-US"/>
          </a:p>
        </p:txBody>
      </p:sp>
    </p:spTree>
    <p:extLst>
      <p:ext uri="{BB962C8B-B14F-4D97-AF65-F5344CB8AC3E}">
        <p14:creationId xmlns:p14="http://schemas.microsoft.com/office/powerpoint/2010/main" val="133464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498DF00-A744-FB4A-B944-12222E1C8214}" type="slidenum">
              <a:rPr lang="it-IT" altLang="en-US"/>
              <a:pPr>
                <a:defRPr/>
              </a:pPr>
              <a:t>‹#›</a:t>
            </a:fld>
            <a:endParaRPr lang="it-IT" altLang="en-US"/>
          </a:p>
        </p:txBody>
      </p:sp>
    </p:spTree>
    <p:extLst>
      <p:ext uri="{BB962C8B-B14F-4D97-AF65-F5344CB8AC3E}">
        <p14:creationId xmlns:p14="http://schemas.microsoft.com/office/powerpoint/2010/main" val="93330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0E3CC06-1E92-3C4B-AC56-2B55E9290D48}" type="slidenum">
              <a:rPr lang="it-IT" altLang="en-US"/>
              <a:pPr>
                <a:defRPr/>
              </a:pPr>
              <a:t>‹#›</a:t>
            </a:fld>
            <a:endParaRPr lang="it-IT" altLang="en-US"/>
          </a:p>
        </p:txBody>
      </p:sp>
    </p:spTree>
    <p:extLst>
      <p:ext uri="{BB962C8B-B14F-4D97-AF65-F5344CB8AC3E}">
        <p14:creationId xmlns:p14="http://schemas.microsoft.com/office/powerpoint/2010/main" val="776593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27ABB5C-306F-DA4F-B5F0-C9301BCC384D}" type="slidenum">
              <a:rPr lang="it-IT" altLang="en-US"/>
              <a:pPr>
                <a:defRPr/>
              </a:pPr>
              <a:t>‹#›</a:t>
            </a:fld>
            <a:endParaRPr lang="it-IT" altLang="en-US"/>
          </a:p>
        </p:txBody>
      </p:sp>
    </p:spTree>
    <p:extLst>
      <p:ext uri="{BB962C8B-B14F-4D97-AF65-F5344CB8AC3E}">
        <p14:creationId xmlns:p14="http://schemas.microsoft.com/office/powerpoint/2010/main" val="194259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DE1D3B8-FEAD-0A4C-AF37-E155CCA803FE}" type="slidenum">
              <a:rPr lang="it-IT" altLang="en-US"/>
              <a:pPr>
                <a:defRPr/>
              </a:pPr>
              <a:t>‹#›</a:t>
            </a:fld>
            <a:endParaRPr lang="it-IT" altLang="en-US"/>
          </a:p>
        </p:txBody>
      </p:sp>
    </p:spTree>
    <p:extLst>
      <p:ext uri="{BB962C8B-B14F-4D97-AF65-F5344CB8AC3E}">
        <p14:creationId xmlns:p14="http://schemas.microsoft.com/office/powerpoint/2010/main" val="102185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997CA6C-DC07-5A45-B5FD-A2A60FA5DF3B}" type="slidenum">
              <a:rPr lang="it-IT" altLang="en-US"/>
              <a:pPr>
                <a:defRPr/>
              </a:pPr>
              <a:t>‹#›</a:t>
            </a:fld>
            <a:endParaRPr lang="it-IT" altLang="en-US"/>
          </a:p>
        </p:txBody>
      </p:sp>
    </p:spTree>
    <p:extLst>
      <p:ext uri="{BB962C8B-B14F-4D97-AF65-F5344CB8AC3E}">
        <p14:creationId xmlns:p14="http://schemas.microsoft.com/office/powerpoint/2010/main" val="97172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ea typeface="ＭＳ Ｐゴシック" panose="020B0600070205080204" pitchFamily="34" charset="-128"/>
              </a:defRPr>
            </a:lvl1pPr>
          </a:lstStyle>
          <a:p>
            <a:pPr>
              <a:defRPr/>
            </a:pPr>
            <a:fld id="{564D66E4-ED92-5644-A0BB-796671CEB4FD}" type="slidenum">
              <a:rPr lang="it-IT" altLang="en-US"/>
              <a:pPr>
                <a:defRPr/>
              </a:pPr>
              <a:t>‹#›</a:t>
            </a:fld>
            <a:endParaRPr lang="it-IT" alt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ctr" rtl="0" eaLnBrk="0" fontAlgn="base" hangingPunct="0">
        <a:spcBef>
          <a:spcPct val="0"/>
        </a:spcBef>
        <a:spcAft>
          <a:spcPct val="0"/>
        </a:spcAft>
        <a:defRPr sz="2800" b="1">
          <a:solidFill>
            <a:schemeClr val="tx2"/>
          </a:solidFill>
          <a:latin typeface="+mj-lt"/>
          <a:ea typeface="ＭＳ Ｐゴシック" panose="020B0600070205080204" pitchFamily="34" charset="-128"/>
          <a:cs typeface="MS PGothic"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panose="020B0600070205080204" pitchFamily="34" charset="-128"/>
          <a:cs typeface="MS PGothic" charset="0"/>
        </a:defRPr>
      </a:lvl5pPr>
      <a:lvl6pPr marL="457200" algn="ctr" rtl="0" fontAlgn="base">
        <a:spcBef>
          <a:spcPct val="0"/>
        </a:spcBef>
        <a:spcAft>
          <a:spcPct val="0"/>
        </a:spcAft>
        <a:defRPr sz="2800" b="1">
          <a:solidFill>
            <a:schemeClr val="tx2"/>
          </a:solidFill>
          <a:latin typeface="Times New Roman" pitchFamily="18" charset="0"/>
        </a:defRPr>
      </a:lvl6pPr>
      <a:lvl7pPr marL="914400" algn="ctr" rtl="0" fontAlgn="base">
        <a:spcBef>
          <a:spcPct val="0"/>
        </a:spcBef>
        <a:spcAft>
          <a:spcPct val="0"/>
        </a:spcAft>
        <a:defRPr sz="2800" b="1">
          <a:solidFill>
            <a:schemeClr val="tx2"/>
          </a:solidFill>
          <a:latin typeface="Times New Roman" pitchFamily="18" charset="0"/>
        </a:defRPr>
      </a:lvl7pPr>
      <a:lvl8pPr marL="1371600" algn="ctr" rtl="0" fontAlgn="base">
        <a:spcBef>
          <a:spcPct val="0"/>
        </a:spcBef>
        <a:spcAft>
          <a:spcPct val="0"/>
        </a:spcAft>
        <a:defRPr sz="2800" b="1">
          <a:solidFill>
            <a:schemeClr val="tx2"/>
          </a:solidFill>
          <a:latin typeface="Times New Roman" pitchFamily="18" charset="0"/>
        </a:defRPr>
      </a:lvl8pPr>
      <a:lvl9pPr marL="1828800" algn="ctr" rtl="0" fontAlgn="base">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S PGothic"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5736" tIns="47868" rIns="95736" bIns="47868" numCol="1" anchor="ctr" anchorCtr="0" compatLnSpc="1">
            <a:prstTxWarp prst="textNoShape">
              <a:avLst/>
            </a:prstTxWarp>
          </a:bodyPr>
          <a:lstStyle/>
          <a:p>
            <a:pPr lvl="0"/>
            <a:r>
              <a:rPr lang="it-IT" altLang="en-US"/>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5736" tIns="47868" rIns="95736" bIns="47868"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5736" tIns="47868" rIns="95736" bIns="47868" numCol="1" anchor="t" anchorCtr="0" compatLnSpc="1">
            <a:prstTxWarp prst="textNoShape">
              <a:avLst/>
            </a:prstTxWarp>
          </a:bodyPr>
          <a:lstStyle>
            <a:lvl1pPr eaLnBrk="1" hangingPunct="1">
              <a:spcBef>
                <a:spcPct val="0"/>
              </a:spcBef>
              <a:defRPr sz="15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5736" tIns="47868" rIns="95736" bIns="47868" numCol="1" anchor="t" anchorCtr="0" compatLnSpc="1">
            <a:prstTxWarp prst="textNoShape">
              <a:avLst/>
            </a:prstTxWarp>
          </a:bodyPr>
          <a:lstStyle>
            <a:lvl1pPr algn="ctr" eaLnBrk="1" hangingPunct="1">
              <a:spcBef>
                <a:spcPct val="0"/>
              </a:spcBef>
              <a:defRPr sz="1500">
                <a:solidFill>
                  <a:srgbClr val="000000"/>
                </a:solidFill>
                <a:latin typeface="Times New Roman" pitchFamily="1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5736" tIns="47868" rIns="95736" bIns="47868" numCol="1" anchor="t" anchorCtr="0" compatLnSpc="1">
            <a:prstTxWarp prst="textNoShape">
              <a:avLst/>
            </a:prstTxWarp>
          </a:bodyPr>
          <a:lstStyle>
            <a:lvl1pPr algn="r" eaLnBrk="1" hangingPunct="1">
              <a:defRPr sz="1500">
                <a:solidFill>
                  <a:srgbClr val="000000"/>
                </a:solidFill>
                <a:latin typeface="Times New Roman" panose="02020603050405020304" pitchFamily="18" charset="0"/>
                <a:ea typeface="ＭＳ Ｐゴシック" panose="020B0600070205080204" pitchFamily="34" charset="-128"/>
              </a:defRPr>
            </a:lvl1pPr>
          </a:lstStyle>
          <a:p>
            <a:pPr>
              <a:defRPr/>
            </a:pPr>
            <a:fld id="{78F9B841-65A9-3743-91D7-2AA226756D2A}" type="slidenum">
              <a:rPr lang="it-IT" altLang="en-US"/>
              <a:pPr>
                <a:defRPr/>
              </a:pPr>
              <a:t>‹#›</a:t>
            </a:fld>
            <a:endParaRPr lang="it-IT" altLang="en-US"/>
          </a:p>
        </p:txBody>
      </p:sp>
      <p:grpSp>
        <p:nvGrpSpPr>
          <p:cNvPr id="2055" name="Gruppo 6"/>
          <p:cNvGrpSpPr>
            <a:grpSpLocks/>
          </p:cNvGrpSpPr>
          <p:nvPr userDrawn="1"/>
        </p:nvGrpSpPr>
        <p:grpSpPr bwMode="auto">
          <a:xfrm>
            <a:off x="-14288" y="6092825"/>
            <a:ext cx="1128713" cy="765175"/>
            <a:chOff x="5587985" y="6729432"/>
            <a:chExt cx="1584325" cy="957263"/>
          </a:xfrm>
        </p:grpSpPr>
        <p:pic>
          <p:nvPicPr>
            <p:cNvPr id="2056" name="Picture 105"/>
            <p:cNvPicPr>
              <a:picLocks noChangeAspect="1" noChangeArrowheads="1"/>
            </p:cNvPicPr>
            <p:nvPr/>
          </p:nvPicPr>
          <p:blipFill>
            <a:blip r:embed="rId14">
              <a:extLst>
                <a:ext uri="{28A0092B-C50C-407E-A947-70E740481C1C}">
                  <a14:useLocalDpi xmlns:a14="http://schemas.microsoft.com/office/drawing/2010/main" val="0"/>
                </a:ext>
              </a:extLst>
            </a:blip>
            <a:srcRect r="68358"/>
            <a:stretch>
              <a:fillRect/>
            </a:stretch>
          </p:blipFill>
          <p:spPr bwMode="auto">
            <a:xfrm>
              <a:off x="6015023" y="6729432"/>
              <a:ext cx="7334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6"/>
            <p:cNvPicPr>
              <a:picLocks noChangeAspect="1" noChangeArrowheads="1"/>
            </p:cNvPicPr>
            <p:nvPr/>
          </p:nvPicPr>
          <p:blipFill>
            <a:blip r:embed="rId14">
              <a:extLst>
                <a:ext uri="{28A0092B-C50C-407E-A947-70E740481C1C}">
                  <a14:useLocalDpi xmlns:a14="http://schemas.microsoft.com/office/drawing/2010/main" val="0"/>
                </a:ext>
              </a:extLst>
            </a:blip>
            <a:srcRect l="30852" t="33168" b="40318"/>
            <a:stretch>
              <a:fillRect/>
            </a:stretch>
          </p:blipFill>
          <p:spPr bwMode="auto">
            <a:xfrm>
              <a:off x="5587985" y="7483495"/>
              <a:ext cx="15843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98"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defTabSz="952500" rtl="0" eaLnBrk="0" fontAlgn="base" hangingPunct="0">
        <a:spcBef>
          <a:spcPct val="0"/>
        </a:spcBef>
        <a:spcAft>
          <a:spcPct val="0"/>
        </a:spcAft>
        <a:defRPr sz="2900">
          <a:solidFill>
            <a:schemeClr val="tx2"/>
          </a:solidFill>
          <a:latin typeface="+mj-lt"/>
          <a:ea typeface="ＭＳ Ｐゴシック" panose="020B0600070205080204" pitchFamily="34" charset="-128"/>
          <a:cs typeface="MS PGothic" charset="0"/>
        </a:defRPr>
      </a:lvl1pPr>
      <a:lvl2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2pPr>
      <a:lvl3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3pPr>
      <a:lvl4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4pPr>
      <a:lvl5pPr algn="ctr" defTabSz="952500" rtl="0" eaLnBrk="0" fontAlgn="base" hangingPunct="0">
        <a:spcBef>
          <a:spcPct val="0"/>
        </a:spcBef>
        <a:spcAft>
          <a:spcPct val="0"/>
        </a:spcAft>
        <a:defRPr sz="2900">
          <a:solidFill>
            <a:schemeClr val="tx2"/>
          </a:solidFill>
          <a:latin typeface="Times New Roman" pitchFamily="18" charset="0"/>
          <a:ea typeface="ＭＳ Ｐゴシック" panose="020B0600070205080204" pitchFamily="34" charset="-128"/>
          <a:cs typeface="MS PGothic" charset="0"/>
        </a:defRPr>
      </a:lvl5pPr>
      <a:lvl6pPr marL="394273" algn="ctr" defTabSz="956931" rtl="0" fontAlgn="base">
        <a:spcBef>
          <a:spcPct val="0"/>
        </a:spcBef>
        <a:spcAft>
          <a:spcPct val="0"/>
        </a:spcAft>
        <a:defRPr sz="2900">
          <a:solidFill>
            <a:schemeClr val="tx2"/>
          </a:solidFill>
          <a:latin typeface="Times New Roman" pitchFamily="18" charset="0"/>
        </a:defRPr>
      </a:lvl6pPr>
      <a:lvl7pPr marL="788544" algn="ctr" defTabSz="956931" rtl="0" fontAlgn="base">
        <a:spcBef>
          <a:spcPct val="0"/>
        </a:spcBef>
        <a:spcAft>
          <a:spcPct val="0"/>
        </a:spcAft>
        <a:defRPr sz="2900">
          <a:solidFill>
            <a:schemeClr val="tx2"/>
          </a:solidFill>
          <a:latin typeface="Times New Roman" pitchFamily="18" charset="0"/>
        </a:defRPr>
      </a:lvl7pPr>
      <a:lvl8pPr marL="1182815" algn="ctr" defTabSz="956931" rtl="0" fontAlgn="base">
        <a:spcBef>
          <a:spcPct val="0"/>
        </a:spcBef>
        <a:spcAft>
          <a:spcPct val="0"/>
        </a:spcAft>
        <a:defRPr sz="2900">
          <a:solidFill>
            <a:schemeClr val="tx2"/>
          </a:solidFill>
          <a:latin typeface="Times New Roman" pitchFamily="18" charset="0"/>
        </a:defRPr>
      </a:lvl8pPr>
      <a:lvl9pPr marL="1577088" algn="ctr" defTabSz="956931" rtl="0" fontAlgn="base">
        <a:spcBef>
          <a:spcPct val="0"/>
        </a:spcBef>
        <a:spcAft>
          <a:spcPct val="0"/>
        </a:spcAft>
        <a:defRPr sz="2900">
          <a:solidFill>
            <a:schemeClr val="tx2"/>
          </a:solidFill>
          <a:latin typeface="Times New Roman" pitchFamily="18" charset="0"/>
        </a:defRPr>
      </a:lvl9pPr>
    </p:titleStyle>
    <p:bodyStyle>
      <a:lvl1pPr marL="354013" indent="-354013" algn="l" defTabSz="952500" rtl="0" eaLnBrk="0" fontAlgn="base" hangingPunct="0">
        <a:spcBef>
          <a:spcPct val="20000"/>
        </a:spcBef>
        <a:spcAft>
          <a:spcPct val="0"/>
        </a:spcAft>
        <a:buChar char="•"/>
        <a:defRPr sz="2500">
          <a:solidFill>
            <a:schemeClr val="tx1"/>
          </a:solidFill>
          <a:latin typeface="+mn-lt"/>
          <a:ea typeface="ＭＳ Ｐゴシック" panose="020B0600070205080204" pitchFamily="34" charset="-128"/>
          <a:cs typeface="MS PGothic" charset="0"/>
        </a:defRPr>
      </a:lvl1pPr>
      <a:lvl2pPr marL="773113" indent="-293688" algn="l" defTabSz="952500" rtl="0" eaLnBrk="0" fontAlgn="base" hangingPunct="0">
        <a:spcBef>
          <a:spcPct val="20000"/>
        </a:spcBef>
        <a:spcAft>
          <a:spcPct val="0"/>
        </a:spcAft>
        <a:buChar char="–"/>
        <a:defRPr sz="2100">
          <a:solidFill>
            <a:schemeClr val="tx1"/>
          </a:solidFill>
          <a:latin typeface="+mn-lt"/>
          <a:ea typeface="ＭＳ Ｐゴシック" panose="020B0600070205080204" pitchFamily="34" charset="-128"/>
          <a:cs typeface="MS PGothic" charset="0"/>
        </a:defRPr>
      </a:lvl2pPr>
      <a:lvl3pPr marL="1192213" indent="-233363" algn="l" defTabSz="952500" rtl="0" eaLnBrk="0" fontAlgn="base" hangingPunct="0">
        <a:spcBef>
          <a:spcPct val="20000"/>
        </a:spcBef>
        <a:spcAft>
          <a:spcPct val="0"/>
        </a:spcAft>
        <a:buChar char="•"/>
        <a:defRPr sz="2500">
          <a:solidFill>
            <a:schemeClr val="tx1"/>
          </a:solidFill>
          <a:latin typeface="+mn-lt"/>
          <a:ea typeface="ＭＳ Ｐゴシック" panose="020B0600070205080204" pitchFamily="34" charset="-128"/>
          <a:cs typeface="MS PGothic" charset="0"/>
        </a:defRPr>
      </a:lvl3pPr>
      <a:lvl4pPr marL="1670050" indent="-233363" algn="l" defTabSz="952500" rtl="0" eaLnBrk="0" fontAlgn="base" hangingPunct="0">
        <a:spcBef>
          <a:spcPct val="20000"/>
        </a:spcBef>
        <a:spcAft>
          <a:spcPct val="0"/>
        </a:spcAft>
        <a:buChar char="–"/>
        <a:defRPr sz="1900">
          <a:solidFill>
            <a:schemeClr val="tx1"/>
          </a:solidFill>
          <a:latin typeface="+mn-lt"/>
          <a:ea typeface="ＭＳ Ｐゴシック" panose="020B0600070205080204" pitchFamily="34" charset="-128"/>
          <a:cs typeface="MS PGothic" charset="0"/>
        </a:defRPr>
      </a:lvl4pPr>
      <a:lvl5pPr marL="2149475" indent="-233363" algn="l" defTabSz="952500" rtl="0" eaLnBrk="0" fontAlgn="base" hangingPunct="0">
        <a:spcBef>
          <a:spcPct val="20000"/>
        </a:spcBef>
        <a:spcAft>
          <a:spcPct val="0"/>
        </a:spcAft>
        <a:buChar char="»"/>
        <a:defRPr sz="1900">
          <a:solidFill>
            <a:schemeClr val="tx1"/>
          </a:solidFill>
          <a:latin typeface="+mn-lt"/>
          <a:ea typeface="ＭＳ Ｐゴシック" panose="020B0600070205080204" pitchFamily="34" charset="-128"/>
          <a:cs typeface="MS PGothic" charset="0"/>
        </a:defRPr>
      </a:lvl5pPr>
      <a:lvl6pPr marL="2549077" indent="-239574" algn="l" defTabSz="956931" rtl="0" fontAlgn="base">
        <a:spcBef>
          <a:spcPct val="20000"/>
        </a:spcBef>
        <a:spcAft>
          <a:spcPct val="0"/>
        </a:spcAft>
        <a:buChar char="»"/>
        <a:defRPr sz="1900">
          <a:solidFill>
            <a:schemeClr val="tx1"/>
          </a:solidFill>
          <a:latin typeface="+mn-lt"/>
        </a:defRPr>
      </a:lvl6pPr>
      <a:lvl7pPr marL="2943349" indent="-239574" algn="l" defTabSz="956931" rtl="0" fontAlgn="base">
        <a:spcBef>
          <a:spcPct val="20000"/>
        </a:spcBef>
        <a:spcAft>
          <a:spcPct val="0"/>
        </a:spcAft>
        <a:buChar char="»"/>
        <a:defRPr sz="1900">
          <a:solidFill>
            <a:schemeClr val="tx1"/>
          </a:solidFill>
          <a:latin typeface="+mn-lt"/>
        </a:defRPr>
      </a:lvl7pPr>
      <a:lvl8pPr marL="3337620" indent="-239574" algn="l" defTabSz="956931" rtl="0" fontAlgn="base">
        <a:spcBef>
          <a:spcPct val="20000"/>
        </a:spcBef>
        <a:spcAft>
          <a:spcPct val="0"/>
        </a:spcAft>
        <a:buChar char="»"/>
        <a:defRPr sz="1900">
          <a:solidFill>
            <a:schemeClr val="tx1"/>
          </a:solidFill>
          <a:latin typeface="+mn-lt"/>
        </a:defRPr>
      </a:lvl8pPr>
      <a:lvl9pPr marL="3731892" indent="-239574" algn="l" defTabSz="956931" rtl="0" fontAlgn="base">
        <a:spcBef>
          <a:spcPct val="20000"/>
        </a:spcBef>
        <a:spcAft>
          <a:spcPct val="0"/>
        </a:spcAft>
        <a:buChar char="»"/>
        <a:defRPr sz="1900">
          <a:solidFill>
            <a:schemeClr val="tx1"/>
          </a:solidFill>
          <a:latin typeface="+mn-lt"/>
        </a:defRPr>
      </a:lvl9pPr>
    </p:bodyStyle>
    <p:otherStyle>
      <a:defPPr>
        <a:defRPr lang="en-US"/>
      </a:defPPr>
      <a:lvl1pPr marL="0" algn="l" defTabSz="788544" rtl="0" eaLnBrk="1" latinLnBrk="0" hangingPunct="1">
        <a:defRPr sz="1600" kern="1200">
          <a:solidFill>
            <a:schemeClr val="tx1"/>
          </a:solidFill>
          <a:latin typeface="+mn-lt"/>
          <a:ea typeface="+mn-ea"/>
          <a:cs typeface="+mn-cs"/>
        </a:defRPr>
      </a:lvl1pPr>
      <a:lvl2pPr marL="394273" algn="l" defTabSz="788544" rtl="0" eaLnBrk="1" latinLnBrk="0" hangingPunct="1">
        <a:defRPr sz="1600" kern="1200">
          <a:solidFill>
            <a:schemeClr val="tx1"/>
          </a:solidFill>
          <a:latin typeface="+mn-lt"/>
          <a:ea typeface="+mn-ea"/>
          <a:cs typeface="+mn-cs"/>
        </a:defRPr>
      </a:lvl2pPr>
      <a:lvl3pPr marL="788544" algn="l" defTabSz="788544" rtl="0" eaLnBrk="1" latinLnBrk="0" hangingPunct="1">
        <a:defRPr sz="1600" kern="1200">
          <a:solidFill>
            <a:schemeClr val="tx1"/>
          </a:solidFill>
          <a:latin typeface="+mn-lt"/>
          <a:ea typeface="+mn-ea"/>
          <a:cs typeface="+mn-cs"/>
        </a:defRPr>
      </a:lvl3pPr>
      <a:lvl4pPr marL="1182815" algn="l" defTabSz="788544" rtl="0" eaLnBrk="1" latinLnBrk="0" hangingPunct="1">
        <a:defRPr sz="1600" kern="1200">
          <a:solidFill>
            <a:schemeClr val="tx1"/>
          </a:solidFill>
          <a:latin typeface="+mn-lt"/>
          <a:ea typeface="+mn-ea"/>
          <a:cs typeface="+mn-cs"/>
        </a:defRPr>
      </a:lvl4pPr>
      <a:lvl5pPr marL="1577088" algn="l" defTabSz="788544" rtl="0" eaLnBrk="1" latinLnBrk="0" hangingPunct="1">
        <a:defRPr sz="1600" kern="1200">
          <a:solidFill>
            <a:schemeClr val="tx1"/>
          </a:solidFill>
          <a:latin typeface="+mn-lt"/>
          <a:ea typeface="+mn-ea"/>
          <a:cs typeface="+mn-cs"/>
        </a:defRPr>
      </a:lvl5pPr>
      <a:lvl6pPr marL="1971358" algn="l" defTabSz="788544" rtl="0" eaLnBrk="1" latinLnBrk="0" hangingPunct="1">
        <a:defRPr sz="1600" kern="1200">
          <a:solidFill>
            <a:schemeClr val="tx1"/>
          </a:solidFill>
          <a:latin typeface="+mn-lt"/>
          <a:ea typeface="+mn-ea"/>
          <a:cs typeface="+mn-cs"/>
        </a:defRPr>
      </a:lvl6pPr>
      <a:lvl7pPr marL="2365632" algn="l" defTabSz="788544" rtl="0" eaLnBrk="1" latinLnBrk="0" hangingPunct="1">
        <a:defRPr sz="1600" kern="1200">
          <a:solidFill>
            <a:schemeClr val="tx1"/>
          </a:solidFill>
          <a:latin typeface="+mn-lt"/>
          <a:ea typeface="+mn-ea"/>
          <a:cs typeface="+mn-cs"/>
        </a:defRPr>
      </a:lvl7pPr>
      <a:lvl8pPr marL="2759902" algn="l" defTabSz="788544" rtl="0" eaLnBrk="1" latinLnBrk="0" hangingPunct="1">
        <a:defRPr sz="1600" kern="1200">
          <a:solidFill>
            <a:schemeClr val="tx1"/>
          </a:solidFill>
          <a:latin typeface="+mn-lt"/>
          <a:ea typeface="+mn-ea"/>
          <a:cs typeface="+mn-cs"/>
        </a:defRPr>
      </a:lvl8pPr>
      <a:lvl9pPr marL="3154175" algn="l" defTabSz="78854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file:///\\http\www.polybeam.com\PB_Process_Sch\IMAG0004.GIF" TargetMode="External"/><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file:///\\http\www.polybeam.com\PB_Process_Sch\IMAG0005.GIF" TargetMode="Externa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file:///\\http\biosystems.okstate.edu\darcy\LaLoi\figure1.jpg"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4.wmf"/><Relationship Id="rId2" Type="http://schemas.openxmlformats.org/officeDocument/2006/relationships/notesSlide" Target="../notesSlides/notesSlide3.xml"/><Relationship Id="rId16" Type="http://schemas.openxmlformats.org/officeDocument/2006/relationships/image" Target="../media/image56.wmf"/><Relationship Id="rId1" Type="http://schemas.openxmlformats.org/officeDocument/2006/relationships/slideLayout" Target="../slideLayouts/slideLayout6.xml"/><Relationship Id="rId6" Type="http://schemas.openxmlformats.org/officeDocument/2006/relationships/image" Target="../media/image51.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53.wmf"/><Relationship Id="rId4" Type="http://schemas.openxmlformats.org/officeDocument/2006/relationships/image" Target="../media/image50.wmf"/><Relationship Id="rId9" Type="http://schemas.openxmlformats.org/officeDocument/2006/relationships/oleObject" Target="../embeddings/oleObject4.bin"/><Relationship Id="rId14" Type="http://schemas.openxmlformats.org/officeDocument/2006/relationships/image" Target="../media/image5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oleObject" Target="../embeddings/oleObject11.bin"/><Relationship Id="rId1" Type="http://schemas.openxmlformats.org/officeDocument/2006/relationships/slideLayout" Target="../slideLayouts/slideLayout14.xml"/><Relationship Id="rId5" Type="http://schemas.openxmlformats.org/officeDocument/2006/relationships/image" Target="../media/image85.wmf"/><Relationship Id="rId4" Type="http://schemas.openxmlformats.org/officeDocument/2006/relationships/oleObject" Target="../embeddings/oleObject12.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87.png"/><Relationship Id="rId4" Type="http://schemas.openxmlformats.org/officeDocument/2006/relationships/image" Target="../media/image86.wmf"/></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87.png"/><Relationship Id="rId4" Type="http://schemas.openxmlformats.org/officeDocument/2006/relationships/image" Target="../media/image90.w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81000"/>
            <a:ext cx="7772400" cy="1143000"/>
          </a:xfrm>
        </p:spPr>
        <p:txBody>
          <a:bodyPr/>
          <a:lstStyle/>
          <a:p>
            <a:pPr eaLnBrk="1" hangingPunct="1"/>
            <a:r>
              <a:rPr lang="it-IT" altLang="en-US" b="0">
                <a:ea typeface="ＭＳ Ｐゴシック" charset="-128"/>
              </a:rPr>
              <a:t>RTM (Resin Transfer Moulding)</a:t>
            </a:r>
          </a:p>
        </p:txBody>
      </p:sp>
      <p:pic>
        <p:nvPicPr>
          <p:cNvPr id="61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600200"/>
            <a:ext cx="8001000" cy="2819400"/>
          </a:xfrm>
        </p:spPr>
      </p:pic>
      <p:pic>
        <p:nvPicPr>
          <p:cNvPr id="6148" name="Picture 4" descr="r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419600"/>
            <a:ext cx="4114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762000"/>
          </a:xfrm>
        </p:spPr>
        <p:txBody>
          <a:bodyPr/>
          <a:lstStyle/>
          <a:p>
            <a:pPr eaLnBrk="1" hangingPunct="1"/>
            <a:r>
              <a:rPr lang="it-IT" altLang="en-US">
                <a:ea typeface="ＭＳ Ｐゴシック" charset="-128"/>
              </a:rPr>
              <a:t>Resin distribution media (or nets)</a:t>
            </a:r>
          </a:p>
        </p:txBody>
      </p:sp>
      <p:sp>
        <p:nvSpPr>
          <p:cNvPr id="15363" name="Rectangle 3"/>
          <p:cNvSpPr>
            <a:spLocks noGrp="1" noChangeArrowheads="1"/>
          </p:cNvSpPr>
          <p:nvPr>
            <p:ph type="body" idx="1"/>
          </p:nvPr>
        </p:nvSpPr>
        <p:spPr>
          <a:xfrm>
            <a:off x="533400" y="1143000"/>
            <a:ext cx="8153400" cy="5486400"/>
          </a:xfrm>
        </p:spPr>
        <p:txBody>
          <a:bodyPr/>
          <a:lstStyle/>
          <a:p>
            <a:pPr algn="just" eaLnBrk="1" hangingPunct="1"/>
            <a:r>
              <a:rPr lang="en-US" altLang="en-US" sz="2000">
                <a:ea typeface="ＭＳ Ｐゴシック" charset="-128"/>
              </a:rPr>
              <a:t>Different materials characterized by a high permeability to the resin can be used as resin distribution media.</a:t>
            </a:r>
          </a:p>
          <a:p>
            <a:pPr algn="just" eaLnBrk="1" hangingPunct="1"/>
            <a:endParaRPr lang="en-US" altLang="en-US" sz="2000">
              <a:ea typeface="ＭＳ Ｐゴシック" charset="-128"/>
            </a:endParaRPr>
          </a:p>
          <a:p>
            <a:pPr algn="just" eaLnBrk="1" hangingPunct="1"/>
            <a:r>
              <a:rPr lang="en-US" altLang="ja-JP" sz="2000">
                <a:ea typeface="ＭＳ Ｐゴシック" charset="-128"/>
              </a:rPr>
              <a:t>High permeability is required under vacuum, i.e. under 1 bar pressure.</a:t>
            </a:r>
          </a:p>
          <a:p>
            <a:pPr algn="just" eaLnBrk="1" hangingPunct="1"/>
            <a:endParaRPr lang="en-US" altLang="ja-JP" sz="2000">
              <a:ea typeface="ＭＳ Ｐゴシック" charset="-128"/>
            </a:endParaRPr>
          </a:p>
          <a:p>
            <a:pPr algn="just" eaLnBrk="1" hangingPunct="1"/>
            <a:r>
              <a:rPr lang="en-US" altLang="ja-JP" sz="2000">
                <a:ea typeface="ＭＳ Ｐゴシック" charset="-128"/>
              </a:rPr>
              <a:t>The resin distribution medium acts also as breather when vacuum is applied</a:t>
            </a:r>
          </a:p>
          <a:p>
            <a:pPr algn="just" eaLnBrk="1" hangingPunct="1"/>
            <a:endParaRPr lang="en-US" altLang="ja-JP" sz="2000">
              <a:ea typeface="ＭＳ Ｐゴシック" charset="-128"/>
            </a:endParaRPr>
          </a:p>
          <a:p>
            <a:pPr algn="just" eaLnBrk="1" hangingPunct="1"/>
            <a:r>
              <a:rPr lang="en-US" altLang="en-US" sz="2000">
                <a:ea typeface="ＭＳ Ｐゴシック" charset="-128"/>
              </a:rPr>
              <a:t>The use of a </a:t>
            </a:r>
            <a:r>
              <a:rPr lang="en-US" altLang="ja-JP" sz="2000">
                <a:ea typeface="ＭＳ Ｐゴシック" charset="-128"/>
              </a:rPr>
              <a:t>resin distribution medium or of a resin distribution net promote an in-plane flow in this high permeability material while the impregnation of the reinforcements is achieved by an out-of-plane (through-thickness) flow</a:t>
            </a:r>
            <a:endParaRPr lang="en-US" altLang="en-US" sz="2000">
              <a:ea typeface="ＭＳ Ｐゴシック"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388" y="404813"/>
            <a:ext cx="8785225" cy="1143000"/>
          </a:xfrm>
        </p:spPr>
        <p:txBody>
          <a:bodyPr/>
          <a:lstStyle/>
          <a:p>
            <a:pPr eaLnBrk="1" hangingPunct="1"/>
            <a:r>
              <a:rPr lang="it-IT" altLang="en-US">
                <a:ea typeface="ＭＳ Ｐゴシック" charset="-128"/>
              </a:rPr>
              <a:t>Resin distribution media or resin distribution nets (external)</a:t>
            </a:r>
          </a:p>
        </p:txBody>
      </p:sp>
      <p:pic>
        <p:nvPicPr>
          <p:cNvPr id="16387" name="Picture 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59338" y="4133850"/>
            <a:ext cx="4284662" cy="2724150"/>
          </a:xfrm>
          <a:noFill/>
        </p:spPr>
      </p:pic>
      <p:sp>
        <p:nvSpPr>
          <p:cNvPr id="16388"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6389" name="Rectangle 5"/>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6390" name="Picture 1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9388" y="1773238"/>
            <a:ext cx="4464050" cy="3214687"/>
          </a:xfrm>
          <a:noFill/>
        </p:spPr>
      </p:pic>
      <p:sp>
        <p:nvSpPr>
          <p:cNvPr id="16391" name="Text Box 15"/>
          <p:cNvSpPr txBox="1">
            <a:spLocks noChangeArrowheads="1"/>
          </p:cNvSpPr>
          <p:nvPr/>
        </p:nvSpPr>
        <p:spPr bwMode="auto">
          <a:xfrm>
            <a:off x="4716463" y="2133600"/>
            <a:ext cx="4427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Plastic wires are weaved so that the resin can flow in the same way in the two directions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4213" y="404813"/>
            <a:ext cx="7772400" cy="1143000"/>
          </a:xfrm>
        </p:spPr>
        <p:txBody>
          <a:bodyPr/>
          <a:lstStyle/>
          <a:p>
            <a:pPr eaLnBrk="1" hangingPunct="1"/>
            <a:r>
              <a:rPr lang="it-IT" altLang="en-US">
                <a:ea typeface="ＭＳ Ｐゴシック" charset="-128"/>
              </a:rPr>
              <a:t>Resin distribution nets (external)</a:t>
            </a:r>
          </a:p>
        </p:txBody>
      </p:sp>
      <p:sp>
        <p:nvSpPr>
          <p:cNvPr id="17411"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7412" name="Rectangle 4"/>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7413" name="Picture 5" descr="SCRIMP 1"/>
          <p:cNvPicPr>
            <a:picLocks noChangeAspect="1" noChangeArrowheads="1"/>
          </p:cNvPicPr>
          <p:nvPr/>
        </p:nvPicPr>
        <p:blipFill>
          <a:blip r:embed="rId2">
            <a:extLst>
              <a:ext uri="{28A0092B-C50C-407E-A947-70E740481C1C}">
                <a14:useLocalDpi xmlns:a14="http://schemas.microsoft.com/office/drawing/2010/main" val="0"/>
              </a:ext>
            </a:extLst>
          </a:blip>
          <a:srcRect l="3993" t="7542" b="30905"/>
          <a:stretch>
            <a:fillRect/>
          </a:stretch>
        </p:blipFill>
        <p:spPr bwMode="auto">
          <a:xfrm>
            <a:off x="323850" y="1989138"/>
            <a:ext cx="8358188"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762000"/>
          </a:xfrm>
        </p:spPr>
        <p:txBody>
          <a:bodyPr/>
          <a:lstStyle/>
          <a:p>
            <a:pPr eaLnBrk="1" hangingPunct="1"/>
            <a:r>
              <a:rPr lang="it-IT" altLang="en-US">
                <a:ea typeface="ＭＳ Ｐゴシック" charset="-128"/>
              </a:rPr>
              <a:t>Resin distribution nets (internal, acting as cores)</a:t>
            </a:r>
          </a:p>
        </p:txBody>
      </p:sp>
      <p:sp>
        <p:nvSpPr>
          <p:cNvPr id="18435"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8436" name="Picture 4" descr="comp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3886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8438" name="Picture 6" descr="DSC02342"/>
          <p:cNvPicPr>
            <a:picLocks noChangeAspect="1" noChangeArrowheads="1"/>
          </p:cNvPicPr>
          <p:nvPr/>
        </p:nvPicPr>
        <p:blipFill>
          <a:blip r:embed="rId3">
            <a:extLst>
              <a:ext uri="{28A0092B-C50C-407E-A947-70E740481C1C}">
                <a14:useLocalDpi xmlns:a14="http://schemas.microsoft.com/office/drawing/2010/main" val="0"/>
              </a:ext>
            </a:extLst>
          </a:blip>
          <a:srcRect b="13779"/>
          <a:stretch>
            <a:fillRect/>
          </a:stretch>
        </p:blipFill>
        <p:spPr bwMode="auto">
          <a:xfrm>
            <a:off x="4648200" y="1066800"/>
            <a:ext cx="36861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1676400" y="3505200"/>
            <a:ext cx="62484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lnSpc>
                <a:spcPct val="80000"/>
              </a:lnSpc>
              <a:spcBef>
                <a:spcPct val="50000"/>
              </a:spcBef>
              <a:buFontTx/>
              <a:buNone/>
            </a:pPr>
            <a:r>
              <a:rPr lang="it-IT" altLang="en-US" sz="1600" b="1"/>
              <a:t>Plastic base net by Colbond (Enka – Spacer 7008)</a:t>
            </a:r>
            <a:endParaRPr lang="it-IT" altLang="en-US" sz="1600"/>
          </a:p>
        </p:txBody>
      </p:sp>
      <p:pic>
        <p:nvPicPr>
          <p:cNvPr id="18440" name="Picture 8" descr="so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83038"/>
            <a:ext cx="36576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doorsne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016375"/>
            <a:ext cx="2590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3124200" y="64770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50000"/>
              </a:spcBef>
              <a:buFontTx/>
              <a:buNone/>
            </a:pPr>
            <a:r>
              <a:rPr lang="it-IT" altLang="en-US" sz="1800" u="sng"/>
              <a:t>Lantor Soric® (Lantor Composites)</a:t>
            </a:r>
            <a:endParaRPr lang="it-IT" altLang="en-US"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28600"/>
            <a:ext cx="7772400" cy="762000"/>
          </a:xfrm>
        </p:spPr>
        <p:txBody>
          <a:bodyPr/>
          <a:lstStyle/>
          <a:p>
            <a:pPr eaLnBrk="1" hangingPunct="1"/>
            <a:r>
              <a:rPr lang="it-IT" altLang="en-US">
                <a:ea typeface="ＭＳ Ｐゴシック" charset="-128"/>
              </a:rPr>
              <a:t>Internal (core) distribution media</a:t>
            </a:r>
          </a:p>
        </p:txBody>
      </p:sp>
      <p:sp>
        <p:nvSpPr>
          <p:cNvPr id="19459"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9460" name="Rectangle 18"/>
          <p:cNvSpPr>
            <a:spLocks noChangeArrowheads="1"/>
          </p:cNvSpPr>
          <p:nvPr/>
        </p:nvSpPr>
        <p:spPr bwMode="auto">
          <a:xfrm>
            <a:off x="0" y="2695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9461" name="Picture 19" descr="http://www.polybeam.com/PB_Process_Sch/IMAG0004.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1000" y="4324350"/>
            <a:ext cx="4419600"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0"/>
          <p:cNvSpPr>
            <a:spLocks noChangeArrowheads="1"/>
          </p:cNvSpPr>
          <p:nvPr/>
        </p:nvSpPr>
        <p:spPr bwMode="auto">
          <a:xfrm>
            <a:off x="0" y="2695575"/>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0"/>
              </a:spcBef>
              <a:buFontTx/>
              <a:buNone/>
            </a:pPr>
            <a:r>
              <a:rPr lang="it-IT" altLang="en-US" sz="1200"/>
              <a:t> </a:t>
            </a:r>
            <a:endParaRPr lang="it-IT" altLang="en-US"/>
          </a:p>
        </p:txBody>
      </p:sp>
      <p:pic>
        <p:nvPicPr>
          <p:cNvPr id="19463" name="Picture 21" descr="http://www.polybeam.com/PB_Process_Sch/IMAG0005.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953000" y="4457700"/>
            <a:ext cx="3810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1133475"/>
            <a:ext cx="49688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eaLnBrk="1" hangingPunct="1"/>
            <a:r>
              <a:rPr lang="it-IT" altLang="en-US" sz="2400">
                <a:ea typeface="ＭＳ Ｐゴシック" charset="-128"/>
              </a:rPr>
              <a:t>Resin distribution nets (internal) and lay up</a:t>
            </a:r>
          </a:p>
        </p:txBody>
      </p:sp>
      <p:sp>
        <p:nvSpPr>
          <p:cNvPr id="20483" name="Rectangle 3"/>
          <p:cNvSpPr>
            <a:spLocks noChangeArrowheads="1"/>
          </p:cNvSpPr>
          <p:nvPr/>
        </p:nvSpPr>
        <p:spPr bwMode="auto">
          <a:xfrm>
            <a:off x="3105150" y="2533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20484" name="Picture 4" descr="comp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052513"/>
            <a:ext cx="3886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ChangeArrowheads="1"/>
          </p:cNvSpPr>
          <p:nvPr/>
        </p:nvSpPr>
        <p:spPr bwMode="auto">
          <a:xfrm>
            <a:off x="2728913"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20486" name="Picture 7" descr="sor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83038"/>
            <a:ext cx="36576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doorsne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016375"/>
            <a:ext cx="2590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9"/>
          <p:cNvSpPr txBox="1">
            <a:spLocks noChangeArrowheads="1"/>
          </p:cNvSpPr>
          <p:nvPr/>
        </p:nvSpPr>
        <p:spPr bwMode="auto">
          <a:xfrm>
            <a:off x="3124200" y="64770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just" eaLnBrk="1" hangingPunct="1">
              <a:spcBef>
                <a:spcPct val="50000"/>
              </a:spcBef>
              <a:buFontTx/>
              <a:buNone/>
            </a:pPr>
            <a:r>
              <a:rPr lang="it-IT" altLang="en-US" sz="1800" u="sng"/>
              <a:t>Lantor Soric® (Lantor Composites)</a:t>
            </a:r>
            <a:endParaRPr lang="it-IT" altLang="en-US" sz="1800"/>
          </a:p>
        </p:txBody>
      </p:sp>
      <p:pic>
        <p:nvPicPr>
          <p:cNvPr id="20489" name="Picture 10" descr="schema"/>
          <p:cNvPicPr>
            <a:picLocks noChangeAspect="1" noChangeArrowheads="1"/>
          </p:cNvPicPr>
          <p:nvPr/>
        </p:nvPicPr>
        <p:blipFill>
          <a:blip r:embed="rId5">
            <a:extLst>
              <a:ext uri="{28A0092B-C50C-407E-A947-70E740481C1C}">
                <a14:useLocalDpi xmlns:a14="http://schemas.microsoft.com/office/drawing/2010/main" val="0"/>
              </a:ext>
            </a:extLst>
          </a:blip>
          <a:srcRect b="7002"/>
          <a:stretch>
            <a:fillRect/>
          </a:stretch>
        </p:blipFill>
        <p:spPr bwMode="auto">
          <a:xfrm>
            <a:off x="0" y="1268413"/>
            <a:ext cx="46101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1" descr="DSC02321"/>
          <p:cNvPicPr>
            <a:picLocks noChangeAspect="1" noChangeArrowheads="1"/>
          </p:cNvPicPr>
          <p:nvPr/>
        </p:nvPicPr>
        <p:blipFill>
          <a:blip r:embed="rId6">
            <a:extLst>
              <a:ext uri="{28A0092B-C50C-407E-A947-70E740481C1C}">
                <a14:useLocalDpi xmlns:a14="http://schemas.microsoft.com/office/drawing/2010/main" val="0"/>
              </a:ext>
            </a:extLst>
          </a:blip>
          <a:srcRect l="12003" r="25092"/>
          <a:stretch>
            <a:fillRect/>
          </a:stretch>
        </p:blipFill>
        <p:spPr bwMode="auto">
          <a:xfrm>
            <a:off x="4694238" y="1054100"/>
            <a:ext cx="4449762" cy="547052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0491" name="Line 12"/>
          <p:cNvSpPr>
            <a:spLocks noChangeShapeType="1"/>
          </p:cNvSpPr>
          <p:nvPr/>
        </p:nvSpPr>
        <p:spPr bwMode="auto">
          <a:xfrm>
            <a:off x="2411413" y="1844675"/>
            <a:ext cx="4537075" cy="158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slide(fromRight)">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4213" y="333375"/>
            <a:ext cx="7772400" cy="515938"/>
          </a:xfrm>
        </p:spPr>
        <p:txBody>
          <a:bodyPr/>
          <a:lstStyle/>
          <a:p>
            <a:pPr eaLnBrk="1" hangingPunct="1"/>
            <a:r>
              <a:rPr lang="it-IT" altLang="en-US" sz="2400">
                <a:ea typeface="ＭＳ Ｐゴシック" charset="-128"/>
              </a:rPr>
              <a:t>Grooved cores</a:t>
            </a:r>
          </a:p>
        </p:txBody>
      </p:sp>
      <p:sp>
        <p:nvSpPr>
          <p:cNvPr id="21507"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1508" name="Picture 4" descr="Tycor-internalresinchannel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565400"/>
            <a:ext cx="80645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891D6-DC62-5818-9169-798E5A090E80}"/>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E6935F30-F514-F5FA-23EC-537B466AA6D7}"/>
              </a:ext>
            </a:extLst>
          </p:cNvPr>
          <p:cNvSpPr>
            <a:spLocks noGrp="1" noChangeArrowheads="1"/>
          </p:cNvSpPr>
          <p:nvPr>
            <p:ph type="title"/>
          </p:nvPr>
        </p:nvSpPr>
        <p:spPr>
          <a:xfrm>
            <a:off x="5220073" y="333374"/>
            <a:ext cx="3744416" cy="905629"/>
          </a:xfrm>
        </p:spPr>
        <p:txBody>
          <a:bodyPr/>
          <a:lstStyle/>
          <a:p>
            <a:pPr eaLnBrk="1" hangingPunct="1"/>
            <a:r>
              <a:rPr lang="it-IT" altLang="en-US" sz="2400" dirty="0" err="1">
                <a:ea typeface="ＭＳ Ｐゴシック" charset="-128"/>
              </a:rPr>
              <a:t>Grooved</a:t>
            </a:r>
            <a:r>
              <a:rPr lang="it-IT" altLang="en-US" sz="2400" dirty="0">
                <a:ea typeface="ＭＳ Ｐゴシック" charset="-128"/>
              </a:rPr>
              <a:t> cores in yacht decks</a:t>
            </a:r>
          </a:p>
        </p:txBody>
      </p:sp>
      <p:sp>
        <p:nvSpPr>
          <p:cNvPr id="21507" name="Rectangle 3">
            <a:extLst>
              <a:ext uri="{FF2B5EF4-FFF2-40B4-BE49-F238E27FC236}">
                <a16:creationId xmlns:a16="http://schemas.microsoft.com/office/drawing/2014/main" id="{46DAD053-6864-1143-C09A-5CC4D683A614}"/>
              </a:ext>
            </a:extLst>
          </p:cNvPr>
          <p:cNvSpPr>
            <a:spLocks noGrp="1" noChangeArrowheads="1"/>
          </p:cNvSpPr>
          <p:nvPr>
            <p:ph type="body" idx="1"/>
          </p:nvPr>
        </p:nvSpPr>
        <p:spPr/>
        <p:txBody>
          <a:bodyPr/>
          <a:lstStyle/>
          <a:p>
            <a:pPr eaLnBrk="1" hangingPunct="1"/>
            <a:endParaRPr lang="en-US" altLang="en-US" dirty="0">
              <a:ea typeface="ＭＳ Ｐゴシック" charset="-128"/>
            </a:endParaRPr>
          </a:p>
        </p:txBody>
      </p:sp>
      <p:pic>
        <p:nvPicPr>
          <p:cNvPr id="3" name="Picture 2" descr="A close-up of a white rectangular object&#10;&#10;Description automatically generated">
            <a:extLst>
              <a:ext uri="{FF2B5EF4-FFF2-40B4-BE49-F238E27FC236}">
                <a16:creationId xmlns:a16="http://schemas.microsoft.com/office/drawing/2014/main" id="{152ED4F7-DFE9-7BFF-4BC5-50CB77C65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3120" y="1724566"/>
            <a:ext cx="3784215" cy="5045620"/>
          </a:xfrm>
          <a:prstGeom prst="rect">
            <a:avLst/>
          </a:prstGeom>
        </p:spPr>
      </p:pic>
      <p:pic>
        <p:nvPicPr>
          <p:cNvPr id="7" name="Picture 6" descr="A close-up of a piece of fabric&#10;&#10;Description automatically generated">
            <a:extLst>
              <a:ext uri="{FF2B5EF4-FFF2-40B4-BE49-F238E27FC236}">
                <a16:creationId xmlns:a16="http://schemas.microsoft.com/office/drawing/2014/main" id="{EA4F69F2-F37B-2554-E831-830FAA364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85" y="2063928"/>
            <a:ext cx="3580701" cy="4774268"/>
          </a:xfrm>
          <a:prstGeom prst="rect">
            <a:avLst/>
          </a:prstGeom>
        </p:spPr>
      </p:pic>
      <p:pic>
        <p:nvPicPr>
          <p:cNvPr id="9" name="Picture 8" descr="A close-up of a building&#10;&#10;Description automatically generated">
            <a:extLst>
              <a:ext uri="{FF2B5EF4-FFF2-40B4-BE49-F238E27FC236}">
                <a16:creationId xmlns:a16="http://schemas.microsoft.com/office/drawing/2014/main" id="{F26B7183-5B69-6D5B-D589-63F4D063D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215" y="35019"/>
            <a:ext cx="4176464" cy="3132348"/>
          </a:xfrm>
          <a:prstGeom prst="rect">
            <a:avLst/>
          </a:prstGeom>
        </p:spPr>
      </p:pic>
      <p:sp>
        <p:nvSpPr>
          <p:cNvPr id="10" name="Arrow: Down 9">
            <a:extLst>
              <a:ext uri="{FF2B5EF4-FFF2-40B4-BE49-F238E27FC236}">
                <a16:creationId xmlns:a16="http://schemas.microsoft.com/office/drawing/2014/main" id="{7A478A48-7B35-AA47-3BC5-CEEA8C3D3368}"/>
              </a:ext>
            </a:extLst>
          </p:cNvPr>
          <p:cNvSpPr/>
          <p:nvPr/>
        </p:nvSpPr>
        <p:spPr>
          <a:xfrm rot="19334327">
            <a:off x="2061619" y="2997031"/>
            <a:ext cx="288032" cy="9361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082AD593-75D9-EA16-C891-45FF437B3C18}"/>
              </a:ext>
            </a:extLst>
          </p:cNvPr>
          <p:cNvSpPr/>
          <p:nvPr/>
        </p:nvSpPr>
        <p:spPr>
          <a:xfrm rot="16200000">
            <a:off x="4590537" y="4096435"/>
            <a:ext cx="288032" cy="9361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7D22069-607B-F294-28D4-457245203DC8}"/>
              </a:ext>
            </a:extLst>
          </p:cNvPr>
          <p:cNvSpPr txBox="1"/>
          <p:nvPr/>
        </p:nvSpPr>
        <p:spPr>
          <a:xfrm>
            <a:off x="673844" y="209213"/>
            <a:ext cx="1585690" cy="461665"/>
          </a:xfrm>
          <a:prstGeom prst="rect">
            <a:avLst/>
          </a:prstGeom>
          <a:noFill/>
        </p:spPr>
        <p:txBody>
          <a:bodyPr wrap="none" rtlCol="0">
            <a:spAutoFit/>
          </a:bodyPr>
          <a:lstStyle/>
          <a:p>
            <a:r>
              <a:rPr lang="en-GB" dirty="0"/>
              <a:t>Preforming</a:t>
            </a:r>
          </a:p>
        </p:txBody>
      </p:sp>
      <p:sp>
        <p:nvSpPr>
          <p:cNvPr id="13" name="TextBox 12">
            <a:extLst>
              <a:ext uri="{FF2B5EF4-FFF2-40B4-BE49-F238E27FC236}">
                <a16:creationId xmlns:a16="http://schemas.microsoft.com/office/drawing/2014/main" id="{6FD1B694-3948-35FC-0B24-3DC7B1DE11F0}"/>
              </a:ext>
            </a:extLst>
          </p:cNvPr>
          <p:cNvSpPr txBox="1"/>
          <p:nvPr/>
        </p:nvSpPr>
        <p:spPr>
          <a:xfrm>
            <a:off x="3973631" y="5061241"/>
            <a:ext cx="1919115" cy="461665"/>
          </a:xfrm>
          <a:prstGeom prst="rect">
            <a:avLst/>
          </a:prstGeom>
          <a:noFill/>
        </p:spPr>
        <p:txBody>
          <a:bodyPr wrap="none" rtlCol="0">
            <a:spAutoFit/>
          </a:bodyPr>
          <a:lstStyle/>
          <a:p>
            <a:r>
              <a:rPr lang="en-GB" dirty="0"/>
              <a:t>After infusion</a:t>
            </a:r>
          </a:p>
        </p:txBody>
      </p:sp>
    </p:spTree>
    <p:extLst>
      <p:ext uri="{BB962C8B-B14F-4D97-AF65-F5344CB8AC3E}">
        <p14:creationId xmlns:p14="http://schemas.microsoft.com/office/powerpoint/2010/main" val="416920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7F855-F98F-6CEE-E5A8-3C216DE9DC54}"/>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D04EEF69-7F27-FE89-903B-351BF2AA9E7A}"/>
              </a:ext>
            </a:extLst>
          </p:cNvPr>
          <p:cNvSpPr>
            <a:spLocks noGrp="1" noChangeArrowheads="1"/>
          </p:cNvSpPr>
          <p:nvPr>
            <p:ph type="title"/>
          </p:nvPr>
        </p:nvSpPr>
        <p:spPr>
          <a:xfrm>
            <a:off x="684213" y="333375"/>
            <a:ext cx="7772400" cy="515938"/>
          </a:xfrm>
        </p:spPr>
        <p:txBody>
          <a:bodyPr/>
          <a:lstStyle/>
          <a:p>
            <a:pPr eaLnBrk="1" hangingPunct="1"/>
            <a:r>
              <a:rPr lang="it-IT" altLang="en-US" sz="2400" dirty="0">
                <a:ea typeface="ＭＳ Ｐゴシック" charset="-128"/>
              </a:rPr>
              <a:t>Yacht deck by </a:t>
            </a:r>
            <a:r>
              <a:rPr lang="it-IT" altLang="en-US" sz="2400" dirty="0" err="1">
                <a:ea typeface="ＭＳ Ｐゴシック" charset="-128"/>
              </a:rPr>
              <a:t>resin</a:t>
            </a:r>
            <a:r>
              <a:rPr lang="it-IT" altLang="en-US" sz="2400" dirty="0">
                <a:ea typeface="ＭＳ Ｐゴシック" charset="-128"/>
              </a:rPr>
              <a:t> </a:t>
            </a:r>
            <a:r>
              <a:rPr lang="it-IT" altLang="en-US" sz="2400" dirty="0" err="1">
                <a:ea typeface="ＭＳ Ｐゴシック" charset="-128"/>
              </a:rPr>
              <a:t>infusion</a:t>
            </a:r>
            <a:r>
              <a:rPr lang="it-IT" altLang="en-US" sz="2400" dirty="0">
                <a:ea typeface="ＭＳ Ｐゴシック" charset="-128"/>
              </a:rPr>
              <a:t> and PVC </a:t>
            </a:r>
            <a:r>
              <a:rPr lang="it-IT" altLang="en-US" sz="2400" dirty="0" err="1">
                <a:ea typeface="ＭＳ Ｐゴシック" charset="-128"/>
              </a:rPr>
              <a:t>grooved</a:t>
            </a:r>
            <a:r>
              <a:rPr lang="it-IT" altLang="en-US" sz="2400" dirty="0">
                <a:ea typeface="ＭＳ Ｐゴシック" charset="-128"/>
              </a:rPr>
              <a:t> </a:t>
            </a:r>
            <a:r>
              <a:rPr lang="it-IT" altLang="en-US" sz="2400" dirty="0" err="1">
                <a:ea typeface="ＭＳ Ｐゴシック" charset="-128"/>
              </a:rPr>
              <a:t>foams</a:t>
            </a:r>
            <a:endParaRPr lang="it-IT" altLang="en-US" sz="2400" dirty="0">
              <a:ea typeface="ＭＳ Ｐゴシック" charset="-128"/>
            </a:endParaRPr>
          </a:p>
        </p:txBody>
      </p:sp>
      <p:sp>
        <p:nvSpPr>
          <p:cNvPr id="21507" name="Rectangle 3">
            <a:extLst>
              <a:ext uri="{FF2B5EF4-FFF2-40B4-BE49-F238E27FC236}">
                <a16:creationId xmlns:a16="http://schemas.microsoft.com/office/drawing/2014/main" id="{F1B83F13-1325-160B-9B43-0777EC663567}"/>
              </a:ext>
            </a:extLst>
          </p:cNvPr>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5" name="Picture 4" descr="A group of people in yellow vests standing under a boat&#10;&#10;Description automatically generated">
            <a:extLst>
              <a:ext uri="{FF2B5EF4-FFF2-40B4-BE49-F238E27FC236}">
                <a16:creationId xmlns:a16="http://schemas.microsoft.com/office/drawing/2014/main" id="{2B6C821D-CC1F-899C-722C-C4C1281138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3" y="1153479"/>
            <a:ext cx="7344171" cy="5508129"/>
          </a:xfrm>
          <a:prstGeom prst="rect">
            <a:avLst/>
          </a:prstGeom>
        </p:spPr>
      </p:pic>
    </p:spTree>
    <p:extLst>
      <p:ext uri="{BB962C8B-B14F-4D97-AF65-F5344CB8AC3E}">
        <p14:creationId xmlns:p14="http://schemas.microsoft.com/office/powerpoint/2010/main" val="37139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4213" y="260350"/>
            <a:ext cx="7772400" cy="442913"/>
          </a:xfrm>
        </p:spPr>
        <p:txBody>
          <a:bodyPr/>
          <a:lstStyle/>
          <a:p>
            <a:pPr eaLnBrk="1" hangingPunct="1"/>
            <a:r>
              <a:rPr lang="it-IT" altLang="en-US" sz="2400">
                <a:ea typeface="ＭＳ Ｐゴシック" charset="-128"/>
              </a:rPr>
              <a:t>Resin infusion through a grooved core</a:t>
            </a:r>
          </a:p>
        </p:txBody>
      </p:sp>
      <p:sp>
        <p:nvSpPr>
          <p:cNvPr id="22531"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70025"/>
            <a:ext cx="939641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609600"/>
            <a:ext cx="7772400" cy="685800"/>
          </a:xfrm>
        </p:spPr>
        <p:txBody>
          <a:bodyPr/>
          <a:lstStyle/>
          <a:p>
            <a:pPr eaLnBrk="1" hangingPunct="1"/>
            <a:r>
              <a:rPr lang="it-IT" altLang="en-US" b="0">
                <a:ea typeface="ＭＳ Ｐゴシック" charset="-128"/>
              </a:rPr>
              <a:t>Liquid Molding</a:t>
            </a:r>
          </a:p>
        </p:txBody>
      </p:sp>
      <p:pic>
        <p:nvPicPr>
          <p:cNvPr id="512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524000"/>
            <a:ext cx="80772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685800" y="609600"/>
            <a:ext cx="7772400" cy="819150"/>
          </a:xfrm>
        </p:spPr>
        <p:txBody>
          <a:bodyPr/>
          <a:lstStyle/>
          <a:p>
            <a:r>
              <a:rPr lang="it-IT" altLang="en-US">
                <a:ea typeface="ＭＳ Ｐゴシック" charset="-128"/>
              </a:rPr>
              <a:t>Liquid moulding in wind blade skins</a:t>
            </a:r>
            <a:endParaRPr lang="en-US" altLang="en-US">
              <a:ea typeface="ＭＳ Ｐゴシック" charset="-128"/>
            </a:endParaRPr>
          </a:p>
        </p:txBody>
      </p:sp>
      <p:pic>
        <p:nvPicPr>
          <p:cNvPr id="23555" name="Picture 4" descr="060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4688"/>
            <a:ext cx="8462963"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asellaDiTesto 4"/>
          <p:cNvSpPr txBox="1">
            <a:spLocks noChangeArrowheads="1"/>
          </p:cNvSpPr>
          <p:nvPr/>
        </p:nvSpPr>
        <p:spPr bwMode="auto">
          <a:xfrm>
            <a:off x="285750" y="1500188"/>
            <a:ext cx="8858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000"/>
              <a:t>PVC and balsa with distinctive groovings to enable the DIAB method of core infusion for the fabrication of 83 m wind blade. Each blade skin was produced in a female mould using a combination of VARTM (vacuum assisted resin transfer moulding), pre-preg and hand lamination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it-IT" altLang="en-US">
                <a:ea typeface="ＭＳ Ｐゴシック" charset="-128"/>
              </a:rPr>
              <a:t>Resin infusion of a sail boat hull</a:t>
            </a:r>
          </a:p>
        </p:txBody>
      </p:sp>
      <p:sp>
        <p:nvSpPr>
          <p:cNvPr id="24579"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4580" name="Picture 4" descr="resin-infusion-ste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43434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Picture 5" descr="resin-infusion-step2"/>
          <p:cNvSpPr>
            <a:spLocks noChangeAspect="1" noChangeArrowheads="1"/>
          </p:cNvSpPr>
          <p:nvPr/>
        </p:nvSpPr>
        <p:spPr bwMode="auto">
          <a:xfrm>
            <a:off x="4724400" y="1981200"/>
            <a:ext cx="4419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24582" name="Picture 5" descr="resin-infusion-ste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133600"/>
            <a:ext cx="4419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it-IT" altLang="en-US">
                <a:ea typeface="ＭＳ Ｐゴシック" charset="-128"/>
              </a:rPr>
              <a:t>Resin infusion of a sail boat hull: rinforcement at the mast base</a:t>
            </a:r>
          </a:p>
        </p:txBody>
      </p:sp>
      <p:sp>
        <p:nvSpPr>
          <p:cNvPr id="25603"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5604" name="Picture 4" descr="resin-infusionstep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714500"/>
            <a:ext cx="5181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it-IT" altLang="en-US">
                <a:ea typeface="ＭＳ Ｐゴシック" charset="-128"/>
              </a:rPr>
              <a:t>Resin infusion for a boat hull: deck</a:t>
            </a:r>
          </a:p>
        </p:txBody>
      </p:sp>
      <p:sp>
        <p:nvSpPr>
          <p:cNvPr id="26627"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6628" name="Picture 4" descr="resin-infusionstep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05000"/>
            <a:ext cx="47244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resin-infusionst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4196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it-IT" altLang="en-US">
                <a:ea typeface="ＭＳ Ｐゴシック" charset="-128"/>
              </a:rPr>
              <a:t>Resin infusion of a boat hull: deck</a:t>
            </a:r>
          </a:p>
        </p:txBody>
      </p:sp>
      <p:sp>
        <p:nvSpPr>
          <p:cNvPr id="27651" name="Rectangle 3"/>
          <p:cNvSpPr>
            <a:spLocks noGrp="1" noChangeArrowheads="1"/>
          </p:cNvSpPr>
          <p:nvPr>
            <p:ph type="body" idx="1"/>
          </p:nvPr>
        </p:nvSpPr>
        <p:spPr/>
        <p:txBody>
          <a:bodyPr/>
          <a:lstStyle/>
          <a:p>
            <a:pPr eaLnBrk="1" hangingPunct="1"/>
            <a:endParaRPr lang="en-US" altLang="en-US">
              <a:ea typeface="ＭＳ Ｐゴシック" charset="-128"/>
            </a:endParaRPr>
          </a:p>
        </p:txBody>
      </p:sp>
      <p:pic>
        <p:nvPicPr>
          <p:cNvPr id="27652" name="Picture 4" descr="resin-infusionste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95463"/>
            <a:ext cx="556260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 (II)</a:t>
            </a:r>
            <a:endParaRPr lang="it-IT" altLang="en-US" b="0">
              <a:ea typeface="ＭＳ Ｐゴシック" charset="-128"/>
            </a:endParaRPr>
          </a:p>
        </p:txBody>
      </p:sp>
      <p:sp>
        <p:nvSpPr>
          <p:cNvPr id="28675" name="Rectangle 3"/>
          <p:cNvSpPr>
            <a:spLocks noGrp="1" noChangeArrowheads="1"/>
          </p:cNvSpPr>
          <p:nvPr>
            <p:ph type="body" idx="1"/>
          </p:nvPr>
        </p:nvSpPr>
        <p:spPr>
          <a:xfrm>
            <a:off x="323850" y="4419600"/>
            <a:ext cx="8820150" cy="2438400"/>
          </a:xfrm>
        </p:spPr>
        <p:txBody>
          <a:bodyPr/>
          <a:lstStyle/>
          <a:p>
            <a:pPr eaLnBrk="1" hangingPunct="1"/>
            <a:r>
              <a:rPr lang="en-GB" altLang="en-US" sz="2000" dirty="0">
                <a:ea typeface="ＭＳ Ｐゴシック" charset="-128"/>
              </a:rPr>
              <a:t>RFI (Resin Film Infusion)</a:t>
            </a:r>
          </a:p>
          <a:p>
            <a:pPr lvl="1" eaLnBrk="1" hangingPunct="1">
              <a:lnSpc>
                <a:spcPct val="80000"/>
              </a:lnSpc>
            </a:pPr>
            <a:r>
              <a:rPr lang="en-GB" altLang="en-US" dirty="0">
                <a:ea typeface="ＭＳ Ｐゴシック" charset="-128"/>
              </a:rPr>
              <a:t>A film of resin (high viscosity, poor or no tack) is stacked together with a dry reinforcement in a typical tool used for autoclave lamination</a:t>
            </a:r>
          </a:p>
          <a:p>
            <a:pPr lvl="1" eaLnBrk="1" hangingPunct="1">
              <a:lnSpc>
                <a:spcPct val="80000"/>
              </a:lnSpc>
            </a:pPr>
            <a:r>
              <a:rPr lang="en-GB" altLang="en-US" dirty="0">
                <a:ea typeface="ＭＳ Ｐゴシック" charset="-128"/>
              </a:rPr>
              <a:t>Vacuum bagging and auxiliary materials formerly described are used</a:t>
            </a:r>
          </a:p>
          <a:p>
            <a:pPr lvl="1" eaLnBrk="1" hangingPunct="1">
              <a:lnSpc>
                <a:spcPct val="80000"/>
              </a:lnSpc>
            </a:pPr>
            <a:r>
              <a:rPr lang="en-GB" altLang="en-US" dirty="0">
                <a:ea typeface="ＭＳ Ｐゴシック" charset="-128"/>
              </a:rPr>
              <a:t>Impregnation and cure occurs in an autoclave</a:t>
            </a:r>
          </a:p>
          <a:p>
            <a:pPr lvl="1" eaLnBrk="1" hangingPunct="1">
              <a:lnSpc>
                <a:spcPct val="80000"/>
              </a:lnSpc>
            </a:pPr>
            <a:r>
              <a:rPr lang="en-GB" altLang="en-US" dirty="0">
                <a:ea typeface="ＭＳ Ｐゴシック" charset="-128"/>
              </a:rPr>
              <a:t>Impregnation occurs when the viscosity decreases to the </a:t>
            </a:r>
            <a:r>
              <a:rPr lang="en-GB" altLang="en-US">
                <a:ea typeface="ＭＳ Ｐゴシック" charset="-128"/>
              </a:rPr>
              <a:t>minimum before </a:t>
            </a:r>
            <a:r>
              <a:rPr lang="en-GB" altLang="en-US" dirty="0">
                <a:ea typeface="ＭＳ Ｐゴシック" charset="-128"/>
              </a:rPr>
              <a:t>gelation</a:t>
            </a:r>
          </a:p>
          <a:p>
            <a:pPr lvl="1" eaLnBrk="1" hangingPunct="1">
              <a:lnSpc>
                <a:spcPct val="80000"/>
              </a:lnSpc>
            </a:pPr>
            <a:r>
              <a:rPr lang="en-GB" altLang="en-US" dirty="0">
                <a:ea typeface="ＭＳ Ｐゴシック" charset="-128"/>
              </a:rPr>
              <a:t>Transversal flow is limited to ply thickness distance</a:t>
            </a:r>
          </a:p>
        </p:txBody>
      </p:sp>
      <p:pic>
        <p:nvPicPr>
          <p:cNvPr id="28676" name="Picture 4" descr="Fig_5-1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010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autocl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908050"/>
            <a:ext cx="70104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1+#ppt_w/2"/>
                                          </p:val>
                                        </p:tav>
                                        <p:tav tm="100000">
                                          <p:val>
                                            <p:strVal val="#ppt_x"/>
                                          </p:val>
                                        </p:tav>
                                      </p:tavLst>
                                    </p:anim>
                                    <p:anim calcmode="lin" valueType="num">
                                      <p:cBhvr additive="base">
                                        <p:cTn id="8"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 (II)</a:t>
            </a:r>
            <a:endParaRPr lang="it-IT" altLang="en-US" b="0">
              <a:ea typeface="ＭＳ Ｐゴシック" charset="-128"/>
            </a:endParaRPr>
          </a:p>
        </p:txBody>
      </p:sp>
      <p:pic>
        <p:nvPicPr>
          <p:cNvPr id="29699" name="Picture 6" descr="resin_infusion_s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077200" cy="57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Grp="1" noChangeArrowheads="1"/>
          </p:cNvSpPr>
          <p:nvPr>
            <p:ph type="body" idx="1"/>
          </p:nvPr>
        </p:nvSpPr>
        <p:spPr>
          <a:xfrm>
            <a:off x="4800600" y="5181600"/>
            <a:ext cx="3886200" cy="381000"/>
          </a:xfrm>
        </p:spPr>
        <p:txBody>
          <a:bodyPr/>
          <a:lstStyle/>
          <a:p>
            <a:pPr eaLnBrk="1" hangingPunct="1">
              <a:lnSpc>
                <a:spcPct val="90000"/>
              </a:lnSpc>
            </a:pPr>
            <a:r>
              <a:rPr lang="it-IT" altLang="en-US" sz="2000">
                <a:ea typeface="ＭＳ Ｐゴシック" charset="-128"/>
              </a:rPr>
              <a:t>RFI (Resin Film Infusion)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0723" name="Rectangle 3"/>
          <p:cNvSpPr>
            <a:spLocks noGrp="1" noChangeArrowheads="1"/>
          </p:cNvSpPr>
          <p:nvPr>
            <p:ph type="body" idx="1"/>
          </p:nvPr>
        </p:nvSpPr>
        <p:spPr>
          <a:xfrm>
            <a:off x="0" y="1052513"/>
            <a:ext cx="9144000" cy="2520950"/>
          </a:xfrm>
        </p:spPr>
        <p:txBody>
          <a:bodyPr/>
          <a:lstStyle/>
          <a:p>
            <a:pPr marL="342900" lvl="1" indent="-342900" eaLnBrk="1" hangingPunct="1">
              <a:buFontTx/>
              <a:buChar char="•"/>
              <a:defRPr/>
            </a:pPr>
            <a:r>
              <a:rPr lang="en-US" dirty="0">
                <a:ea typeface="MS PGothic" charset="0"/>
              </a:rPr>
              <a:t>CAPRI (Controlled Atmospheric Pressure Resin Infusion) was patented by Boeing </a:t>
            </a:r>
          </a:p>
          <a:p>
            <a:pPr lvl="1" eaLnBrk="1" hangingPunct="1">
              <a:lnSpc>
                <a:spcPct val="80000"/>
              </a:lnSpc>
              <a:defRPr/>
            </a:pPr>
            <a:r>
              <a:rPr lang="en-US" dirty="0">
                <a:ea typeface="MS PGothic" charset="0"/>
              </a:rPr>
              <a:t>it reduces thickness variation and results in fiber volumes and mechanical properties equivalent </a:t>
            </a:r>
            <a:r>
              <a:rPr lang="en-US" dirty="0" err="1">
                <a:ea typeface="MS PGothic" charset="0"/>
              </a:rPr>
              <a:t>preprepreg</a:t>
            </a:r>
            <a:r>
              <a:rPr lang="en-US" dirty="0">
                <a:ea typeface="MS PGothic" charset="0"/>
              </a:rPr>
              <a:t>/autoclave materials. </a:t>
            </a:r>
          </a:p>
          <a:p>
            <a:pPr lvl="1" eaLnBrk="1" hangingPunct="1">
              <a:lnSpc>
                <a:spcPct val="80000"/>
              </a:lnSpc>
              <a:defRPr/>
            </a:pPr>
            <a:r>
              <a:rPr lang="en-US" dirty="0">
                <a:ea typeface="MS PGothic" charset="0"/>
              </a:rPr>
              <a:t>First it uses vacuum </a:t>
            </a:r>
            <a:r>
              <a:rPr lang="en-US" dirty="0" err="1">
                <a:ea typeface="MS PGothic" charset="0"/>
              </a:rPr>
              <a:t>debulking</a:t>
            </a:r>
            <a:r>
              <a:rPr lang="en-US" dirty="0">
                <a:ea typeface="MS PGothic" charset="0"/>
              </a:rPr>
              <a:t> cycles on the dry preform to reduce compressed thickness prior to infusion. </a:t>
            </a:r>
          </a:p>
          <a:p>
            <a:pPr lvl="1" eaLnBrk="1" hangingPunct="1">
              <a:lnSpc>
                <a:spcPct val="80000"/>
              </a:lnSpc>
              <a:defRPr/>
            </a:pPr>
            <a:r>
              <a:rPr lang="en-US" dirty="0">
                <a:ea typeface="MS PGothic" charset="0"/>
              </a:rPr>
              <a:t>During infusion, the resin supply is held at partial vacuum, which assists in degassing the bulk resin but also reduces the pressure differential driving resin into the preform. </a:t>
            </a:r>
          </a:p>
          <a:p>
            <a:pPr lvl="1" eaLnBrk="1" hangingPunct="1">
              <a:lnSpc>
                <a:spcPct val="80000"/>
              </a:lnSpc>
              <a:defRPr/>
            </a:pPr>
            <a:r>
              <a:rPr lang="en-US" dirty="0">
                <a:ea typeface="MS PGothic" charset="0"/>
              </a:rPr>
              <a:t>Curing in autoclave or out of autoclave</a:t>
            </a:r>
            <a:endParaRPr lang="it-IT" dirty="0">
              <a:ea typeface="MS PGothic" charset="0"/>
            </a:endParaRPr>
          </a:p>
        </p:txBody>
      </p:sp>
      <p:pic>
        <p:nvPicPr>
          <p:cNvPr id="30724"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614738"/>
            <a:ext cx="5902325"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152400"/>
            <a:ext cx="7772400" cy="75565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1747" name="Rettangolo 5"/>
          <p:cNvSpPr>
            <a:spLocks noChangeArrowheads="1"/>
          </p:cNvSpPr>
          <p:nvPr/>
        </p:nvSpPr>
        <p:spPr bwMode="auto">
          <a:xfrm>
            <a:off x="2563813" y="3198813"/>
            <a:ext cx="4016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Rocco.Rametta@avioaero.com</a:t>
            </a: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1500188"/>
            <a:ext cx="88550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0723" name="Rectangle 3"/>
          <p:cNvSpPr>
            <a:spLocks noGrp="1" noChangeArrowheads="1"/>
          </p:cNvSpPr>
          <p:nvPr>
            <p:ph type="body" idx="1"/>
          </p:nvPr>
        </p:nvSpPr>
        <p:spPr>
          <a:xfrm>
            <a:off x="685800" y="1124744"/>
            <a:ext cx="7772400" cy="5112568"/>
          </a:xfrm>
        </p:spPr>
        <p:txBody>
          <a:bodyPr/>
          <a:lstStyle/>
          <a:p>
            <a:pPr marL="342900" lvl="1" indent="-342900" eaLnBrk="1" hangingPunct="1">
              <a:buFontTx/>
              <a:buChar char="•"/>
              <a:defRPr/>
            </a:pPr>
            <a:r>
              <a:rPr lang="en-US" dirty="0">
                <a:ea typeface="MS PGothic" charset="0"/>
              </a:rPr>
              <a:t>VAP (Vacuum Assisted Process) was patented by EADS</a:t>
            </a:r>
          </a:p>
          <a:p>
            <a:pPr lvl="1" eaLnBrk="1" hangingPunct="1">
              <a:lnSpc>
                <a:spcPct val="80000"/>
              </a:lnSpc>
              <a:defRPr/>
            </a:pPr>
            <a:r>
              <a:rPr lang="en-US" dirty="0">
                <a:ea typeface="MS PGothic" charset="0"/>
              </a:rPr>
              <a:t>it is used in parts like the A380 Aft Pressure bulkhead and the massive A400 Cargo Door. </a:t>
            </a:r>
          </a:p>
          <a:p>
            <a:pPr lvl="1" eaLnBrk="1" hangingPunct="1">
              <a:lnSpc>
                <a:spcPct val="80000"/>
              </a:lnSpc>
              <a:defRPr/>
            </a:pPr>
            <a:r>
              <a:rPr lang="en-US" dirty="0">
                <a:ea typeface="MS PGothic" charset="0"/>
              </a:rPr>
              <a:t>VAP features a gas permeable membrane placed over the infused layup, which helps to evacuate trapped air and volatiles in the infused layup prior to cure.</a:t>
            </a:r>
          </a:p>
          <a:p>
            <a:pPr lvl="1" eaLnBrk="1" hangingPunct="1">
              <a:lnSpc>
                <a:spcPct val="80000"/>
              </a:lnSpc>
              <a:defRPr/>
            </a:pPr>
            <a:r>
              <a:rPr lang="en-US" dirty="0">
                <a:ea typeface="MS PGothic" charset="0"/>
              </a:rPr>
              <a:t> By letting gases through the membrane (but not the resin) VAP is said to </a:t>
            </a:r>
            <a:r>
              <a:rPr lang="en-US" dirty="0">
                <a:ea typeface="MS PGothic" pitchFamily="34" charset="-128"/>
              </a:rPr>
              <a:t> achieve lower voids and higher, more controlled fiber volume for better laminate quality</a:t>
            </a:r>
          </a:p>
          <a:p>
            <a:pPr lvl="1" eaLnBrk="1" hangingPunct="1">
              <a:lnSpc>
                <a:spcPct val="80000"/>
              </a:lnSpc>
              <a:defRPr/>
            </a:pPr>
            <a:endParaRPr lang="it-IT" dirty="0">
              <a:ea typeface="MS PGothic"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altLang="en-US" b="0">
                <a:ea typeface="ＭＳ Ｐゴシック" charset="-128"/>
              </a:rPr>
              <a:t>RTM (Resin Transfer Moulding)</a:t>
            </a:r>
          </a:p>
        </p:txBody>
      </p:sp>
      <p:sp>
        <p:nvSpPr>
          <p:cNvPr id="7171" name="Rectangle 4"/>
          <p:cNvSpPr>
            <a:spLocks noGrp="1" noChangeArrowheads="1"/>
          </p:cNvSpPr>
          <p:nvPr>
            <p:ph type="body" idx="1"/>
          </p:nvPr>
        </p:nvSpPr>
        <p:spPr/>
        <p:txBody>
          <a:bodyPr/>
          <a:lstStyle/>
          <a:p>
            <a:pPr eaLnBrk="1" hangingPunct="1"/>
            <a:endParaRPr lang="en-US" altLang="en-US">
              <a:ea typeface="ＭＳ Ｐゴシック" charset="-128"/>
            </a:endParaRPr>
          </a:p>
        </p:txBody>
      </p:sp>
      <p:grpSp>
        <p:nvGrpSpPr>
          <p:cNvPr id="7172" name="Group 8"/>
          <p:cNvGrpSpPr>
            <a:grpSpLocks/>
          </p:cNvGrpSpPr>
          <p:nvPr/>
        </p:nvGrpSpPr>
        <p:grpSpPr bwMode="auto">
          <a:xfrm>
            <a:off x="381000" y="2057400"/>
            <a:ext cx="10210800" cy="4408488"/>
            <a:chOff x="240" y="1296"/>
            <a:chExt cx="6432" cy="2777"/>
          </a:xfrm>
        </p:grpSpPr>
        <p:pic>
          <p:nvPicPr>
            <p:cNvPr id="7173" name="Picture 5" descr="rtm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1296"/>
              <a:ext cx="5760" cy="2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ChangeArrowheads="1"/>
            </p:cNvSpPr>
            <p:nvPr/>
          </p:nvSpPr>
          <p:spPr bwMode="auto">
            <a:xfrm>
              <a:off x="240" y="2112"/>
              <a:ext cx="1584"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7175" name="Rectangle 7"/>
            <p:cNvSpPr>
              <a:spLocks noChangeArrowheads="1"/>
            </p:cNvSpPr>
            <p:nvPr/>
          </p:nvSpPr>
          <p:spPr bwMode="auto">
            <a:xfrm>
              <a:off x="5088" y="2208"/>
              <a:ext cx="1584"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1524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33795" name="Rectangle 3"/>
          <p:cNvSpPr>
            <a:spLocks noGrp="1" noChangeArrowheads="1"/>
          </p:cNvSpPr>
          <p:nvPr>
            <p:ph type="body" idx="1"/>
          </p:nvPr>
        </p:nvSpPr>
        <p:spPr>
          <a:xfrm>
            <a:off x="323850" y="1125538"/>
            <a:ext cx="7772400" cy="5472112"/>
          </a:xfrm>
        </p:spPr>
        <p:txBody>
          <a:bodyPr/>
          <a:lstStyle/>
          <a:p>
            <a:pPr marL="342900" lvl="1" indent="-342900" eaLnBrk="1" hangingPunct="1">
              <a:buFontTx/>
              <a:buChar char="•"/>
            </a:pPr>
            <a:r>
              <a:rPr lang="en-US" altLang="en-US" dirty="0">
                <a:ea typeface="ＭＳ Ｐゴシック" charset="-128"/>
              </a:rPr>
              <a:t>RTI (Resin Transfer Infusion) is a Bombardier patented process used to produce the wing skins of its </a:t>
            </a:r>
            <a:r>
              <a:rPr lang="en-US" altLang="en-US" dirty="0" err="1">
                <a:ea typeface="ＭＳ Ｐゴシック" charset="-128"/>
              </a:rPr>
              <a:t>Cseries</a:t>
            </a:r>
            <a:r>
              <a:rPr lang="en-US" altLang="en-US" dirty="0">
                <a:ea typeface="ＭＳ Ｐゴシック" charset="-128"/>
              </a:rPr>
              <a:t> (now Airbus 220) aircraft </a:t>
            </a:r>
            <a:r>
              <a:rPr lang="en-US" altLang="en-US" dirty="0">
                <a:solidFill>
                  <a:srgbClr val="000000"/>
                </a:solidFill>
                <a:ea typeface="ＭＳ Ｐゴシック" charset="-128"/>
              </a:rPr>
              <a:t>using dry carbon fiber non-crimp fabric (NCF) </a:t>
            </a:r>
            <a:endParaRPr lang="en-US" altLang="en-US" dirty="0">
              <a:ea typeface="ＭＳ Ｐゴシック" charset="-128"/>
            </a:endParaRPr>
          </a:p>
          <a:p>
            <a:pPr marL="342900" lvl="1" indent="-342900" eaLnBrk="1" hangingPunct="1">
              <a:lnSpc>
                <a:spcPct val="80000"/>
              </a:lnSpc>
            </a:pPr>
            <a:r>
              <a:rPr lang="en-US" altLang="en-US" u="sng" dirty="0">
                <a:solidFill>
                  <a:srgbClr val="000000"/>
                </a:solidFill>
                <a:ea typeface="ＭＳ Ｐゴシック" charset="-128"/>
              </a:rPr>
              <a:t>The NCF has a binder, which is used in preforming </a:t>
            </a:r>
            <a:r>
              <a:rPr lang="en-US" altLang="en-US" dirty="0">
                <a:solidFill>
                  <a:srgbClr val="000000"/>
                </a:solidFill>
                <a:ea typeface="ＭＳ Ｐゴシック" charset="-128"/>
              </a:rPr>
              <a:t>on a male tool, followed by infusion in a female tool</a:t>
            </a:r>
            <a:r>
              <a:rPr lang="en-US" dirty="0">
                <a:ea typeface="MS PGothic" charset="0"/>
              </a:rPr>
              <a:t>.</a:t>
            </a:r>
            <a:endParaRPr lang="en-US" altLang="en-US" u="sng" dirty="0">
              <a:solidFill>
                <a:srgbClr val="000000"/>
              </a:solidFill>
              <a:ea typeface="ＭＳ Ｐゴシック" charset="-128"/>
            </a:endParaRPr>
          </a:p>
          <a:p>
            <a:pPr marL="342900" lvl="1" indent="-342900" eaLnBrk="1" hangingPunct="1">
              <a:lnSpc>
                <a:spcPct val="80000"/>
              </a:lnSpc>
            </a:pPr>
            <a:r>
              <a:rPr lang="en-US" altLang="en-US" dirty="0">
                <a:solidFill>
                  <a:srgbClr val="000000"/>
                </a:solidFill>
                <a:ea typeface="ＭＳ Ｐゴシック" charset="-128"/>
              </a:rPr>
              <a:t>The tool is preheated, the part is bagged and the resin (Cytec’s </a:t>
            </a:r>
            <a:r>
              <a:rPr lang="en-US" altLang="en-US" dirty="0" err="1">
                <a:solidFill>
                  <a:srgbClr val="000000"/>
                </a:solidFill>
                <a:ea typeface="ＭＳ Ｐゴシック" charset="-128"/>
              </a:rPr>
              <a:t>Cycom</a:t>
            </a:r>
            <a:r>
              <a:rPr lang="en-US" altLang="en-US" dirty="0">
                <a:solidFill>
                  <a:srgbClr val="000000"/>
                </a:solidFill>
                <a:ea typeface="ＭＳ Ｐゴシック" charset="-128"/>
              </a:rPr>
              <a:t> 890, for resin transfer molding) is injected </a:t>
            </a:r>
            <a:r>
              <a:rPr lang="en-US" altLang="en-US" dirty="0">
                <a:ea typeface="ＭＳ Ｐゴシック" charset="-128"/>
              </a:rPr>
              <a:t>with vacuum pressure only.</a:t>
            </a:r>
          </a:p>
          <a:p>
            <a:pPr marL="342900" lvl="1" indent="-342900" eaLnBrk="1" hangingPunct="1">
              <a:lnSpc>
                <a:spcPct val="80000"/>
              </a:lnSpc>
            </a:pPr>
            <a:r>
              <a:rPr lang="en-US" altLang="en-US" dirty="0">
                <a:ea typeface="ＭＳ Ｐゴシック" charset="-128"/>
              </a:rPr>
              <a:t>However, the mold is located in an unpressurized autoclave during the infusion step. After the preform is fully  infused, the autoclave is pressurized and heated to perform cure. </a:t>
            </a:r>
          </a:p>
          <a:p>
            <a:pPr marL="342900" lvl="1" indent="-342900" eaLnBrk="1" hangingPunct="1">
              <a:lnSpc>
                <a:spcPct val="80000"/>
              </a:lnSpc>
            </a:pPr>
            <a:r>
              <a:rPr lang="en-US" altLang="en-US" dirty="0">
                <a:ea typeface="ＭＳ Ｐゴシック" charset="-128"/>
              </a:rPr>
              <a:t>This makes it easier to achieve high laminate quality because positive cure pressure (&gt;14 psi) helps prevent void formation from entrapped air and volatiles. It has the drawback that a suitable size autoclave is still requited.</a:t>
            </a:r>
          </a:p>
          <a:p>
            <a:pPr marL="342900" lvl="1" indent="-342900" eaLnBrk="1" hangingPunct="1">
              <a:lnSpc>
                <a:spcPct val="80000"/>
              </a:lnSpc>
            </a:pPr>
            <a:r>
              <a:rPr lang="en-US" altLang="en-US" dirty="0">
                <a:solidFill>
                  <a:srgbClr val="000000"/>
                </a:solidFill>
                <a:ea typeface="ＭＳ Ｐゴシック" charset="-128"/>
              </a:rPr>
              <a:t>Stringers are co-cured with the upper and lower wing skins</a:t>
            </a:r>
            <a:endParaRPr lang="it-IT" altLang="en-US" dirty="0">
              <a:ea typeface="ＭＳ Ｐゴシック" charset="-128"/>
            </a:endParaRPr>
          </a:p>
          <a:p>
            <a:pPr marL="342900" lvl="1" indent="-342900" eaLnBrk="1" hangingPunct="1">
              <a:lnSpc>
                <a:spcPct val="80000"/>
              </a:lnSpc>
            </a:pPr>
            <a:endParaRPr lang="it-IT" altLang="en-US" dirty="0">
              <a:ea typeface="ＭＳ Ｐゴシック"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PriformArchite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124200"/>
            <a:ext cx="3627438"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p:nvPr>
        </p:nvSpPr>
        <p:spPr>
          <a:xfrm>
            <a:off x="468313" y="90489"/>
            <a:ext cx="7772400" cy="386184"/>
          </a:xfrm>
        </p:spPr>
        <p:txBody>
          <a:bodyPr/>
          <a:lstStyle/>
          <a:p>
            <a:pPr eaLnBrk="1" hangingPunct="1"/>
            <a:r>
              <a:rPr lang="it-IT" altLang="en-US" b="0" dirty="0">
                <a:ea typeface="ＭＳ Ｐゴシック" charset="-128"/>
              </a:rPr>
              <a:t>RTM </a:t>
            </a:r>
            <a:r>
              <a:rPr lang="it-IT" altLang="en-US" b="0" dirty="0" err="1">
                <a:ea typeface="ＭＳ Ｐゴシック" charset="-128"/>
              </a:rPr>
              <a:t>processes</a:t>
            </a:r>
            <a:r>
              <a:rPr lang="it-IT" altLang="en-US" b="0" dirty="0">
                <a:ea typeface="ＭＳ Ｐゴシック" charset="-128"/>
              </a:rPr>
              <a:t> and </a:t>
            </a:r>
            <a:r>
              <a:rPr lang="it-IT" altLang="en-US" b="0" dirty="0" err="1">
                <a:ea typeface="ＭＳ Ｐゴシック" charset="-128"/>
              </a:rPr>
              <a:t>toughned</a:t>
            </a:r>
            <a:r>
              <a:rPr lang="it-IT" altLang="en-US" b="0" dirty="0">
                <a:ea typeface="ＭＳ Ｐゴシック" charset="-128"/>
              </a:rPr>
              <a:t> </a:t>
            </a:r>
            <a:r>
              <a:rPr lang="it-IT" altLang="en-US" b="0" dirty="0" err="1">
                <a:ea typeface="ＭＳ Ｐゴシック" charset="-128"/>
              </a:rPr>
              <a:t>epoxy</a:t>
            </a:r>
            <a:r>
              <a:rPr lang="it-IT" altLang="en-US" b="0" dirty="0">
                <a:ea typeface="ＭＳ Ｐゴシック" charset="-128"/>
              </a:rPr>
              <a:t> </a:t>
            </a:r>
            <a:r>
              <a:rPr lang="it-IT" altLang="en-US" b="0" dirty="0" err="1">
                <a:ea typeface="ＭＳ Ｐゴシック" charset="-128"/>
              </a:rPr>
              <a:t>resins</a:t>
            </a:r>
            <a:endParaRPr lang="it-IT" altLang="en-US" b="0" dirty="0">
              <a:ea typeface="ＭＳ Ｐゴシック" charset="-128"/>
            </a:endParaRPr>
          </a:p>
        </p:txBody>
      </p:sp>
      <p:sp>
        <p:nvSpPr>
          <p:cNvPr id="34820" name="Rectangle 4"/>
          <p:cNvSpPr>
            <a:spLocks noGrp="1" noChangeArrowheads="1"/>
          </p:cNvSpPr>
          <p:nvPr>
            <p:ph type="body" idx="1"/>
          </p:nvPr>
        </p:nvSpPr>
        <p:spPr>
          <a:xfrm>
            <a:off x="0" y="546121"/>
            <a:ext cx="8964613" cy="4691063"/>
          </a:xfrm>
        </p:spPr>
        <p:txBody>
          <a:bodyPr/>
          <a:lstStyle/>
          <a:p>
            <a:pPr eaLnBrk="1" hangingPunct="1"/>
            <a:r>
              <a:rPr lang="it-IT" altLang="en-US" sz="1800" u="sng" dirty="0" err="1">
                <a:ea typeface="ＭＳ Ｐゴシック" charset="-128"/>
              </a:rPr>
              <a:t>Toughened</a:t>
            </a:r>
            <a:r>
              <a:rPr lang="it-IT" altLang="en-US" sz="1800" u="sng" dirty="0">
                <a:ea typeface="ＭＳ Ｐゴシック" charset="-128"/>
              </a:rPr>
              <a:t> </a:t>
            </a:r>
            <a:r>
              <a:rPr lang="it-IT" altLang="en-US" sz="1800" u="sng" dirty="0" err="1">
                <a:ea typeface="ＭＳ Ｐゴシック" charset="-128"/>
              </a:rPr>
              <a:t>epoxy</a:t>
            </a:r>
            <a:r>
              <a:rPr lang="it-IT" altLang="en-US" sz="1800" u="sng" dirty="0">
                <a:ea typeface="ＭＳ Ｐゴシック" charset="-128"/>
              </a:rPr>
              <a:t> </a:t>
            </a:r>
            <a:r>
              <a:rPr lang="it-IT" altLang="en-US" sz="1800" u="sng" dirty="0" err="1">
                <a:ea typeface="ＭＳ Ｐゴシック" charset="-128"/>
              </a:rPr>
              <a:t>resins</a:t>
            </a:r>
            <a:r>
              <a:rPr lang="it-IT" altLang="en-US" sz="1800" u="sng" dirty="0">
                <a:ea typeface="ＭＳ Ｐゴシック" charset="-128"/>
              </a:rPr>
              <a:t> </a:t>
            </a:r>
            <a:r>
              <a:rPr lang="it-IT" altLang="en-US" sz="1800" dirty="0" err="1">
                <a:ea typeface="ＭＳ Ｐゴシック" charset="-128"/>
              </a:rPr>
              <a:t>contains</a:t>
            </a:r>
            <a:r>
              <a:rPr lang="it-IT" altLang="en-US" sz="1800" dirty="0">
                <a:ea typeface="ＭＳ Ｐゴシック" charset="-128"/>
              </a:rPr>
              <a:t> </a:t>
            </a:r>
            <a:r>
              <a:rPr lang="it-IT" altLang="en-US" sz="1800" dirty="0" err="1">
                <a:ea typeface="ＭＳ Ｐゴシック" charset="-128"/>
              </a:rPr>
              <a:t>thermoplastic</a:t>
            </a:r>
            <a:r>
              <a:rPr lang="it-IT" altLang="en-US" sz="1800" dirty="0">
                <a:ea typeface="ＭＳ Ｐゴシック" charset="-128"/>
              </a:rPr>
              <a:t> </a:t>
            </a:r>
            <a:r>
              <a:rPr lang="it-IT" altLang="en-US" sz="1800" dirty="0" err="1">
                <a:ea typeface="ＭＳ Ｐゴシック" charset="-128"/>
              </a:rPr>
              <a:t>chain</a:t>
            </a:r>
            <a:r>
              <a:rPr lang="it-IT" altLang="en-US" sz="1800" dirty="0">
                <a:ea typeface="ＭＳ Ｐゴシック" charset="-128"/>
              </a:rPr>
              <a:t> </a:t>
            </a:r>
            <a:r>
              <a:rPr lang="it-IT" altLang="en-US" sz="1800" dirty="0" err="1">
                <a:ea typeface="ＭＳ Ｐゴシック" charset="-128"/>
              </a:rPr>
              <a:t>segments</a:t>
            </a:r>
            <a:r>
              <a:rPr lang="it-IT" altLang="en-US" sz="1800" dirty="0">
                <a:ea typeface="ＭＳ Ｐゴシック" charset="-128"/>
              </a:rPr>
              <a:t> </a:t>
            </a:r>
            <a:r>
              <a:rPr lang="it-IT" altLang="en-US" sz="1800" dirty="0" err="1">
                <a:ea typeface="ＭＳ Ｐゴシック" charset="-128"/>
              </a:rPr>
              <a:t>among</a:t>
            </a:r>
            <a:r>
              <a:rPr lang="it-IT" altLang="en-US" sz="1800" dirty="0">
                <a:ea typeface="ＭＳ Ｐゴシック" charset="-128"/>
              </a:rPr>
              <a:t> the </a:t>
            </a:r>
            <a:r>
              <a:rPr lang="it-IT" altLang="en-US" sz="1800" dirty="0" err="1">
                <a:ea typeface="ＭＳ Ｐゴシック" charset="-128"/>
              </a:rPr>
              <a:t>oligomers</a:t>
            </a:r>
            <a:r>
              <a:rPr lang="it-IT" altLang="en-US" sz="1800" dirty="0">
                <a:ea typeface="ＭＳ Ｐゴシック" charset="-128"/>
              </a:rPr>
              <a:t> </a:t>
            </a:r>
            <a:r>
              <a:rPr lang="it-IT" altLang="en-US" sz="1800" dirty="0" err="1">
                <a:ea typeface="ＭＳ Ｐゴシック" charset="-128"/>
              </a:rPr>
              <a:t>used</a:t>
            </a:r>
            <a:r>
              <a:rPr lang="it-IT" altLang="en-US" sz="1800" dirty="0">
                <a:ea typeface="ＭＳ Ｐゴシック" charset="-128"/>
              </a:rPr>
              <a:t> in the </a:t>
            </a:r>
            <a:r>
              <a:rPr lang="it-IT" altLang="en-US" sz="1800" dirty="0" err="1">
                <a:ea typeface="ＭＳ Ｐゴシック" charset="-128"/>
              </a:rPr>
              <a:t>formulation</a:t>
            </a:r>
            <a:r>
              <a:rPr lang="it-IT" altLang="en-US" sz="1800" dirty="0">
                <a:ea typeface="ＭＳ Ｐゴシック" charset="-128"/>
              </a:rPr>
              <a:t>. </a:t>
            </a:r>
            <a:r>
              <a:rPr lang="it-IT" altLang="en-US" sz="1800" dirty="0" err="1">
                <a:ea typeface="ＭＳ Ｐゴシック" charset="-128"/>
              </a:rPr>
              <a:t>These</a:t>
            </a:r>
            <a:r>
              <a:rPr lang="it-IT" altLang="en-US" sz="1800" dirty="0">
                <a:ea typeface="ＭＳ Ｐゴシック" charset="-128"/>
              </a:rPr>
              <a:t> are </a:t>
            </a:r>
            <a:r>
              <a:rPr lang="it-IT" altLang="en-US" sz="1800" dirty="0" err="1">
                <a:ea typeface="ＭＳ Ｐゴシック" charset="-128"/>
              </a:rPr>
              <a:t>functionalized</a:t>
            </a:r>
            <a:r>
              <a:rPr lang="it-IT" altLang="en-US" sz="1800" dirty="0">
                <a:ea typeface="ＭＳ Ｐゴシック" charset="-128"/>
              </a:rPr>
              <a:t> (</a:t>
            </a:r>
            <a:r>
              <a:rPr lang="it-IT" altLang="en-US" sz="1800" dirty="0" err="1">
                <a:ea typeface="ＭＳ Ｐゴシック" charset="-128"/>
              </a:rPr>
              <a:t>epoxy</a:t>
            </a:r>
            <a:r>
              <a:rPr lang="it-IT" altLang="en-US" sz="1800" dirty="0">
                <a:ea typeface="ＭＳ Ｐゴシック" charset="-128"/>
              </a:rPr>
              <a:t> or amine </a:t>
            </a:r>
            <a:r>
              <a:rPr lang="it-IT" altLang="en-US" sz="1800" dirty="0" err="1">
                <a:ea typeface="ＭＳ Ｐゴシック" charset="-128"/>
              </a:rPr>
              <a:t>terminated</a:t>
            </a:r>
            <a:r>
              <a:rPr lang="it-IT" altLang="en-US" sz="1800" dirty="0">
                <a:ea typeface="ＭＳ Ｐゴシック" charset="-128"/>
              </a:rPr>
              <a:t>) to </a:t>
            </a:r>
            <a:r>
              <a:rPr lang="it-IT" altLang="en-US" sz="1800" dirty="0" err="1">
                <a:ea typeface="ＭＳ Ｐゴシック" charset="-128"/>
              </a:rPr>
              <a:t>react</a:t>
            </a:r>
            <a:r>
              <a:rPr lang="it-IT" altLang="en-US" sz="1800" dirty="0">
                <a:ea typeface="ＭＳ Ｐゴシック" charset="-128"/>
              </a:rPr>
              <a:t> with the </a:t>
            </a:r>
            <a:r>
              <a:rPr lang="it-IT" altLang="en-US" sz="1800" dirty="0" err="1">
                <a:ea typeface="ＭＳ Ｐゴシック" charset="-128"/>
              </a:rPr>
              <a:t>other</a:t>
            </a:r>
            <a:r>
              <a:rPr lang="it-IT" altLang="en-US" sz="1800" dirty="0">
                <a:ea typeface="ＭＳ Ｐゴシック" charset="-128"/>
              </a:rPr>
              <a:t> </a:t>
            </a:r>
            <a:r>
              <a:rPr lang="it-IT" altLang="en-US" sz="1800" dirty="0" err="1">
                <a:ea typeface="ＭＳ Ｐゴシック" charset="-128"/>
              </a:rPr>
              <a:t>monomers</a:t>
            </a:r>
            <a:r>
              <a:rPr lang="it-IT" altLang="en-US" sz="1800" dirty="0">
                <a:ea typeface="ＭＳ Ｐゴシック" charset="-128"/>
              </a:rPr>
              <a:t>.</a:t>
            </a:r>
          </a:p>
          <a:p>
            <a:pPr eaLnBrk="1" hangingPunct="1"/>
            <a:r>
              <a:rPr lang="it-IT" altLang="en-US" sz="1800" dirty="0" err="1">
                <a:ea typeface="ＭＳ Ｐゴシック" charset="-128"/>
              </a:rPr>
              <a:t>These</a:t>
            </a:r>
            <a:r>
              <a:rPr lang="it-IT" altLang="en-US" sz="1800" dirty="0">
                <a:ea typeface="ＭＳ Ｐゴシック" charset="-128"/>
              </a:rPr>
              <a:t> </a:t>
            </a:r>
            <a:r>
              <a:rPr lang="it-IT" altLang="en-US" sz="1800" dirty="0" err="1">
                <a:ea typeface="ＭＳ Ｐゴシック" charset="-128"/>
              </a:rPr>
              <a:t>compounds</a:t>
            </a:r>
            <a:r>
              <a:rPr lang="it-IT" altLang="en-US" sz="1800" dirty="0">
                <a:ea typeface="ＭＳ Ｐゴシック" charset="-128"/>
              </a:rPr>
              <a:t> are </a:t>
            </a:r>
            <a:r>
              <a:rPr lang="it-IT" altLang="en-US" sz="1800" dirty="0" err="1">
                <a:ea typeface="ＭＳ Ｐゴシック" charset="-128"/>
              </a:rPr>
              <a:t>responsible</a:t>
            </a:r>
            <a:r>
              <a:rPr lang="it-IT" altLang="en-US" sz="1800" dirty="0">
                <a:ea typeface="ＭＳ Ｐゴシック" charset="-128"/>
              </a:rPr>
              <a:t> of a </a:t>
            </a:r>
            <a:r>
              <a:rPr lang="it-IT" altLang="en-US" sz="1800" dirty="0" err="1">
                <a:ea typeface="ＭＳ Ｐゴシック" charset="-128"/>
              </a:rPr>
              <a:t>signifcant</a:t>
            </a:r>
            <a:r>
              <a:rPr lang="it-IT" altLang="en-US" sz="1800" dirty="0">
                <a:ea typeface="ＭＳ Ｐゴシック" charset="-128"/>
              </a:rPr>
              <a:t> </a:t>
            </a:r>
            <a:r>
              <a:rPr lang="it-IT" altLang="en-US" sz="1800" dirty="0" err="1">
                <a:ea typeface="ＭＳ Ｐゴシック" charset="-128"/>
              </a:rPr>
              <a:t>increase</a:t>
            </a:r>
            <a:r>
              <a:rPr lang="it-IT" altLang="en-US" sz="1800" dirty="0">
                <a:ea typeface="ＭＳ Ｐゴシック" charset="-128"/>
              </a:rPr>
              <a:t> of the </a:t>
            </a:r>
            <a:r>
              <a:rPr lang="it-IT" altLang="en-US" sz="1800" dirty="0" err="1">
                <a:ea typeface="ＭＳ Ｐゴシック" charset="-128"/>
              </a:rPr>
              <a:t>resin</a:t>
            </a:r>
            <a:r>
              <a:rPr lang="it-IT" altLang="en-US" sz="1800" dirty="0">
                <a:ea typeface="ＭＳ Ｐゴシック" charset="-128"/>
              </a:rPr>
              <a:t> </a:t>
            </a:r>
            <a:r>
              <a:rPr lang="it-IT" altLang="en-US" sz="1800" dirty="0" err="1">
                <a:ea typeface="ＭＳ Ｐゴシック" charset="-128"/>
              </a:rPr>
              <a:t>viscosity</a:t>
            </a:r>
            <a:r>
              <a:rPr lang="it-IT" altLang="en-US" sz="1800" dirty="0">
                <a:ea typeface="ＭＳ Ｐゴシック" charset="-128"/>
              </a:rPr>
              <a:t>, </a:t>
            </a:r>
            <a:r>
              <a:rPr lang="it-IT" altLang="en-US" sz="1800" dirty="0" err="1">
                <a:ea typeface="ＭＳ Ｐゴシック" charset="-128"/>
              </a:rPr>
              <a:t>too</a:t>
            </a:r>
            <a:r>
              <a:rPr lang="it-IT" altLang="en-US" sz="1800" dirty="0">
                <a:ea typeface="ＭＳ Ｐゴシック" charset="-128"/>
              </a:rPr>
              <a:t> high for RTM (A in figure)</a:t>
            </a:r>
          </a:p>
          <a:p>
            <a:pPr eaLnBrk="1" hangingPunct="1"/>
            <a:r>
              <a:rPr lang="it-IT" altLang="en-US" sz="1800" dirty="0" err="1">
                <a:ea typeface="ＭＳ Ｐゴシック" charset="-128"/>
              </a:rPr>
              <a:t>Soluble</a:t>
            </a:r>
            <a:r>
              <a:rPr lang="it-IT" altLang="en-US" sz="1800" dirty="0">
                <a:ea typeface="ＭＳ Ｐゴシック" charset="-128"/>
              </a:rPr>
              <a:t> </a:t>
            </a:r>
            <a:r>
              <a:rPr lang="it-IT" altLang="en-US" sz="1800" dirty="0" err="1">
                <a:ea typeface="ＭＳ Ｐゴシック" charset="-128"/>
              </a:rPr>
              <a:t>powders</a:t>
            </a:r>
            <a:r>
              <a:rPr lang="it-IT" altLang="en-US" sz="1800" dirty="0">
                <a:ea typeface="ＭＳ Ｐゴシック" charset="-128"/>
              </a:rPr>
              <a:t> or </a:t>
            </a:r>
            <a:r>
              <a:rPr lang="it-IT" altLang="en-US" sz="1800" dirty="0" err="1">
                <a:ea typeface="ＭＳ Ｐゴシック" charset="-128"/>
              </a:rPr>
              <a:t>fibers</a:t>
            </a:r>
            <a:r>
              <a:rPr lang="it-IT" altLang="en-US" sz="1800" dirty="0">
                <a:ea typeface="ＭＳ Ｐゴシック" charset="-128"/>
              </a:rPr>
              <a:t> or </a:t>
            </a:r>
            <a:r>
              <a:rPr lang="it-IT" altLang="en-US" sz="1800" dirty="0" err="1">
                <a:ea typeface="ＭＳ Ｐゴシック" charset="-128"/>
              </a:rPr>
              <a:t>coatings</a:t>
            </a:r>
            <a:r>
              <a:rPr lang="it-IT" altLang="en-US" sz="1800" dirty="0">
                <a:ea typeface="ＭＳ Ｐゴシック" charset="-128"/>
              </a:rPr>
              <a:t> on </a:t>
            </a:r>
            <a:r>
              <a:rPr lang="it-IT" altLang="en-US" sz="1800" dirty="0" err="1">
                <a:ea typeface="ＭＳ Ｐゴシック" charset="-128"/>
              </a:rPr>
              <a:t>fibers</a:t>
            </a:r>
            <a:r>
              <a:rPr lang="it-IT" altLang="en-US" sz="1800" dirty="0">
                <a:ea typeface="ＭＳ Ｐゴシック" charset="-128"/>
              </a:rPr>
              <a:t> (Fig. 7)  made of the </a:t>
            </a:r>
            <a:r>
              <a:rPr lang="it-IT" altLang="en-US" sz="1800" dirty="0" err="1">
                <a:ea typeface="ＭＳ Ｐゴシック" charset="-128"/>
              </a:rPr>
              <a:t>toughening</a:t>
            </a:r>
            <a:r>
              <a:rPr lang="it-IT" altLang="en-US" sz="1800" dirty="0">
                <a:ea typeface="ＭＳ Ｐゴシック" charset="-128"/>
              </a:rPr>
              <a:t> agents are </a:t>
            </a:r>
            <a:r>
              <a:rPr lang="it-IT" altLang="en-US" sz="1800" dirty="0" err="1">
                <a:ea typeface="ＭＳ Ｐゴシック" charset="-128"/>
              </a:rPr>
              <a:t>adopted</a:t>
            </a:r>
            <a:r>
              <a:rPr lang="it-IT" altLang="ja-JP" sz="1800" dirty="0" err="1">
                <a:ea typeface="ＭＳ Ｐゴシック" charset="-128"/>
                <a:sym typeface="Wingdings" charset="2"/>
              </a:rPr>
              <a:t>injection</a:t>
            </a:r>
            <a:r>
              <a:rPr lang="it-IT" altLang="ja-JP" sz="1800" dirty="0">
                <a:ea typeface="ＭＳ Ｐゴシック" charset="-128"/>
                <a:sym typeface="Wingdings" charset="2"/>
              </a:rPr>
              <a:t> </a:t>
            </a:r>
            <a:r>
              <a:rPr lang="it-IT" altLang="ja-JP" sz="1800" dirty="0" err="1">
                <a:ea typeface="ＭＳ Ｐゴシック" charset="-128"/>
                <a:sym typeface="Wingdings" charset="2"/>
              </a:rPr>
              <a:t>is</a:t>
            </a:r>
            <a:r>
              <a:rPr lang="it-IT" altLang="ja-JP" sz="1800" dirty="0">
                <a:ea typeface="ＭＳ Ｐゴシック" charset="-128"/>
                <a:sym typeface="Wingdings" charset="2"/>
              </a:rPr>
              <a:t> </a:t>
            </a:r>
            <a:r>
              <a:rPr lang="it-IT" altLang="ja-JP" sz="1800" dirty="0" err="1">
                <a:ea typeface="ＭＳ Ｐゴシック" charset="-128"/>
                <a:sym typeface="Wingdings" charset="2"/>
              </a:rPr>
              <a:t>performed</a:t>
            </a:r>
            <a:r>
              <a:rPr lang="it-IT" altLang="ja-JP" sz="1800" dirty="0">
                <a:ea typeface="ＭＳ Ｐゴシック" charset="-128"/>
                <a:sym typeface="Wingdings" charset="2"/>
              </a:rPr>
              <a:t> with a </a:t>
            </a:r>
            <a:r>
              <a:rPr lang="it-IT" altLang="ja-JP" sz="1800" dirty="0" err="1">
                <a:ea typeface="ＭＳ Ｐゴシック" charset="-128"/>
                <a:sym typeface="Wingdings" charset="2"/>
              </a:rPr>
              <a:t>low</a:t>
            </a:r>
            <a:r>
              <a:rPr lang="it-IT" altLang="ja-JP" sz="1800" dirty="0">
                <a:ea typeface="ＭＳ Ｐゴシック" charset="-128"/>
                <a:sym typeface="Wingdings" charset="2"/>
              </a:rPr>
              <a:t> </a:t>
            </a:r>
            <a:r>
              <a:rPr lang="it-IT" altLang="ja-JP" sz="1800" dirty="0" err="1">
                <a:ea typeface="ＭＳ Ｐゴシック" charset="-128"/>
                <a:sym typeface="Wingdings" charset="2"/>
              </a:rPr>
              <a:t>viscosity</a:t>
            </a:r>
            <a:r>
              <a:rPr lang="it-IT" altLang="ja-JP" sz="1800" dirty="0">
                <a:ea typeface="ＭＳ Ｐゴシック" charset="-128"/>
                <a:sym typeface="Wingdings" charset="2"/>
              </a:rPr>
              <a:t> </a:t>
            </a:r>
            <a:r>
              <a:rPr lang="it-IT" altLang="ja-JP" sz="1800" dirty="0" err="1">
                <a:ea typeface="ＭＳ Ｐゴシック" charset="-128"/>
                <a:sym typeface="Wingdings" charset="2"/>
              </a:rPr>
              <a:t>resin</a:t>
            </a:r>
            <a:r>
              <a:rPr lang="it-IT" altLang="ja-JP" sz="1800" dirty="0">
                <a:ea typeface="ＭＳ Ｐゴシック" charset="-128"/>
                <a:sym typeface="Wingdings" charset="2"/>
              </a:rPr>
              <a:t> </a:t>
            </a:r>
            <a:r>
              <a:rPr lang="it-IT" altLang="ja-JP" sz="1800" dirty="0" err="1">
                <a:ea typeface="ＭＳ Ｐゴシック" charset="-128"/>
                <a:sym typeface="Wingdings" charset="2"/>
              </a:rPr>
              <a:t>toughening</a:t>
            </a:r>
            <a:r>
              <a:rPr lang="it-IT" altLang="ja-JP" sz="1800" dirty="0">
                <a:ea typeface="ＭＳ Ｐゴシック" charset="-128"/>
                <a:sym typeface="Wingdings" charset="2"/>
              </a:rPr>
              <a:t> </a:t>
            </a:r>
            <a:r>
              <a:rPr lang="it-IT" altLang="ja-JP" sz="1800" dirty="0" err="1">
                <a:ea typeface="ＭＳ Ｐゴシック" charset="-128"/>
                <a:sym typeface="Wingdings" charset="2"/>
              </a:rPr>
              <a:t>occurs</a:t>
            </a:r>
            <a:r>
              <a:rPr lang="it-IT" altLang="ja-JP" sz="1800" dirty="0">
                <a:ea typeface="ＭＳ Ｐゴシック" charset="-128"/>
                <a:sym typeface="Wingdings" charset="2"/>
              </a:rPr>
              <a:t> </a:t>
            </a:r>
            <a:r>
              <a:rPr lang="it-IT" altLang="ja-JP" sz="1800" dirty="0" err="1">
                <a:ea typeface="ＭＳ Ｐゴシック" charset="-128"/>
                <a:sym typeface="Wingdings" charset="2"/>
              </a:rPr>
              <a:t>after</a:t>
            </a:r>
            <a:r>
              <a:rPr lang="it-IT" altLang="ja-JP" sz="1800" dirty="0">
                <a:ea typeface="ＭＳ Ｐゴシック" charset="-128"/>
                <a:sym typeface="Wingdings" charset="2"/>
              </a:rPr>
              <a:t> </a:t>
            </a:r>
            <a:r>
              <a:rPr lang="it-IT" altLang="ja-JP" sz="1800" dirty="0" err="1">
                <a:ea typeface="ＭＳ Ｐゴシック" charset="-128"/>
                <a:sym typeface="Wingdings" charset="2"/>
              </a:rPr>
              <a:t>dissolution</a:t>
            </a:r>
            <a:r>
              <a:rPr lang="it-IT" altLang="ja-JP" sz="1800" dirty="0">
                <a:ea typeface="ＭＳ Ｐゴシック" charset="-128"/>
                <a:sym typeface="Wingdings" charset="2"/>
              </a:rPr>
              <a:t> of the </a:t>
            </a:r>
            <a:r>
              <a:rPr lang="it-IT" altLang="ja-JP" sz="1800" dirty="0" err="1">
                <a:ea typeface="ＭＳ Ｐゴシック" charset="-128"/>
                <a:sym typeface="Wingdings" charset="2"/>
              </a:rPr>
              <a:t>thermoplastic</a:t>
            </a:r>
            <a:r>
              <a:rPr lang="it-IT" altLang="ja-JP" sz="1800" dirty="0">
                <a:ea typeface="ＭＳ Ｐゴシック" charset="-128"/>
                <a:sym typeface="Wingdings" charset="2"/>
              </a:rPr>
              <a:t> </a:t>
            </a:r>
            <a:r>
              <a:rPr lang="it-IT" altLang="ja-JP" sz="1800" dirty="0" err="1">
                <a:ea typeface="ＭＳ Ｐゴシック" charset="-128"/>
                <a:sym typeface="Wingdings" charset="2"/>
              </a:rPr>
              <a:t>powder</a:t>
            </a:r>
            <a:r>
              <a:rPr lang="it-IT" altLang="ja-JP" sz="1800" dirty="0">
                <a:ea typeface="ＭＳ Ｐゴシック" charset="-128"/>
                <a:sym typeface="Wingdings" charset="2"/>
              </a:rPr>
              <a:t> or </a:t>
            </a:r>
            <a:r>
              <a:rPr lang="it-IT" altLang="ja-JP" sz="1800" dirty="0" err="1">
                <a:ea typeface="ＭＳ Ｐゴシック" charset="-128"/>
                <a:sym typeface="Wingdings" charset="2"/>
              </a:rPr>
              <a:t>fiber</a:t>
            </a:r>
            <a:r>
              <a:rPr lang="it-IT" altLang="ja-JP" sz="1800" dirty="0">
                <a:ea typeface="ＭＳ Ｐゴシック" charset="-128"/>
                <a:sym typeface="Wingdings" charset="2"/>
              </a:rPr>
              <a:t> or </a:t>
            </a:r>
            <a:r>
              <a:rPr lang="it-IT" altLang="ja-JP" sz="1800" dirty="0" err="1">
                <a:ea typeface="ＭＳ Ｐゴシック" charset="-128"/>
                <a:sym typeface="Wingdings" charset="2"/>
              </a:rPr>
              <a:t>coating</a:t>
            </a:r>
            <a:r>
              <a:rPr lang="it-IT" altLang="ja-JP" sz="1800" dirty="0">
                <a:ea typeface="ＭＳ Ｐゴシック" charset="-128"/>
                <a:sym typeface="Wingdings" charset="2"/>
              </a:rPr>
              <a:t>. </a:t>
            </a:r>
            <a:r>
              <a:rPr lang="it-IT" altLang="ja-JP" sz="1800" u="sng" dirty="0" err="1">
                <a:ea typeface="ＭＳ Ｐゴシック" charset="-128"/>
                <a:sym typeface="Wingdings" charset="2"/>
              </a:rPr>
              <a:t>Each</a:t>
            </a:r>
            <a:r>
              <a:rPr lang="it-IT" altLang="ja-JP" sz="1800" u="sng" dirty="0">
                <a:ea typeface="ＭＳ Ｐゴシック" charset="-128"/>
                <a:sym typeface="Wingdings" charset="2"/>
              </a:rPr>
              <a:t> of </a:t>
            </a:r>
            <a:r>
              <a:rPr lang="it-IT" altLang="ja-JP" sz="1800" u="sng" dirty="0" err="1">
                <a:ea typeface="ＭＳ Ｐゴシック" charset="-128"/>
                <a:sym typeface="Wingdings" charset="2"/>
              </a:rPr>
              <a:t>these</a:t>
            </a:r>
            <a:r>
              <a:rPr lang="it-IT" altLang="ja-JP" sz="1800" u="sng" dirty="0">
                <a:ea typeface="ＭＳ Ｐゴシック" charset="-128"/>
                <a:sym typeface="Wingdings" charset="2"/>
              </a:rPr>
              <a:t> </a:t>
            </a:r>
            <a:r>
              <a:rPr lang="it-IT" altLang="ja-JP" sz="1800" u="sng" dirty="0" err="1">
                <a:ea typeface="ＭＳ Ｐゴシック" charset="-128"/>
                <a:sym typeface="Wingdings" charset="2"/>
              </a:rPr>
              <a:t>act</a:t>
            </a:r>
            <a:r>
              <a:rPr lang="it-IT" altLang="ja-JP" sz="1800" u="sng" dirty="0">
                <a:ea typeface="ＭＳ Ｐゴシック" charset="-128"/>
                <a:sym typeface="Wingdings" charset="2"/>
              </a:rPr>
              <a:t> </a:t>
            </a:r>
            <a:r>
              <a:rPr lang="it-IT" altLang="ja-JP" sz="1800" u="sng" dirty="0" err="1">
                <a:ea typeface="ＭＳ Ｐゴシック" charset="-128"/>
                <a:sym typeface="Wingdings" charset="2"/>
              </a:rPr>
              <a:t>as</a:t>
            </a:r>
            <a:r>
              <a:rPr lang="it-IT" altLang="ja-JP" sz="1800" u="sng" dirty="0">
                <a:ea typeface="ＭＳ Ｐゴシック" charset="-128"/>
                <a:sym typeface="Wingdings" charset="2"/>
              </a:rPr>
              <a:t> binder in </a:t>
            </a:r>
            <a:r>
              <a:rPr lang="it-IT" altLang="ja-JP" sz="1800" u="sng" dirty="0" err="1">
                <a:ea typeface="ＭＳ Ｐゴシック" charset="-128"/>
                <a:sym typeface="Wingdings" charset="2"/>
              </a:rPr>
              <a:t>preforming</a:t>
            </a:r>
            <a:endParaRPr lang="it-IT" altLang="en-US" sz="1800" u="sng" dirty="0">
              <a:ea typeface="ＭＳ Ｐゴシック" charset="-128"/>
            </a:endParaRPr>
          </a:p>
        </p:txBody>
      </p:sp>
      <p:pic>
        <p:nvPicPr>
          <p:cNvPr id="34821" name="Picture 5" descr="GraficoViscosit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4114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p:cNvSpPr txBox="1">
            <a:spLocks noChangeArrowheads="1"/>
          </p:cNvSpPr>
          <p:nvPr/>
        </p:nvSpPr>
        <p:spPr bwMode="auto">
          <a:xfrm>
            <a:off x="0" y="5943600"/>
            <a:ext cx="51816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800"/>
              <a:t>Epoxy resin viscosity during heating at constant rate:</a:t>
            </a:r>
          </a:p>
          <a:p>
            <a:pPr eaLnBrk="1" hangingPunct="1">
              <a:spcBef>
                <a:spcPct val="0"/>
              </a:spcBef>
              <a:buFontTx/>
              <a:buNone/>
            </a:pPr>
            <a:r>
              <a:rPr lang="it-IT" altLang="en-US" sz="1800"/>
              <a:t>A: Too viscous , B: too fast kinetic, </a:t>
            </a:r>
          </a:p>
          <a:p>
            <a:pPr eaLnBrk="1" hangingPunct="1">
              <a:spcBef>
                <a:spcPct val="0"/>
              </a:spcBef>
              <a:buFontTx/>
              <a:buNone/>
            </a:pPr>
            <a:r>
              <a:rPr lang="it-IT" altLang="en-US" sz="1800"/>
              <a:t>C: Viscosity profile needed for RTM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152400"/>
            <a:ext cx="7772400" cy="755650"/>
          </a:xfrm>
        </p:spPr>
        <p:txBody>
          <a:bodyPr/>
          <a:lstStyle/>
          <a:p>
            <a:pPr eaLnBrk="1" hangingPunct="1"/>
            <a:r>
              <a:rPr lang="it-IT" altLang="en-US" b="0">
                <a:ea typeface="ＭＳ Ｐゴシック" charset="-128"/>
              </a:rPr>
              <a:t>toughned epoxy resins: Priform process </a:t>
            </a:r>
          </a:p>
        </p:txBody>
      </p:sp>
      <p:sp>
        <p:nvSpPr>
          <p:cNvPr id="35843" name="Rectangle 4"/>
          <p:cNvSpPr>
            <a:spLocks noGrp="1" noChangeArrowheads="1"/>
          </p:cNvSpPr>
          <p:nvPr>
            <p:ph type="body" idx="1"/>
          </p:nvPr>
        </p:nvSpPr>
        <p:spPr>
          <a:xfrm>
            <a:off x="34925" y="1196975"/>
            <a:ext cx="3313113" cy="2808288"/>
          </a:xfrm>
        </p:spPr>
        <p:txBody>
          <a:bodyPr/>
          <a:lstStyle/>
          <a:p>
            <a:pPr eaLnBrk="1" hangingPunct="1"/>
            <a:r>
              <a:rPr lang="en-GB" altLang="en-US" sz="1800">
                <a:ea typeface="ＭＳ Ｐゴシック" charset="-128"/>
              </a:rPr>
              <a:t>Temperature profile for Priform process: </a:t>
            </a:r>
          </a:p>
          <a:p>
            <a:pPr lvl="1" eaLnBrk="1" hangingPunct="1"/>
            <a:r>
              <a:rPr lang="en-GB" altLang="en-US" sz="1400">
                <a:ea typeface="ＭＳ Ｐゴシック" charset="-128"/>
              </a:rPr>
              <a:t>Toughening fibre dissolution occurs after mold filling </a:t>
            </a:r>
          </a:p>
          <a:p>
            <a:pPr lvl="1" eaLnBrk="1" hangingPunct="1"/>
            <a:r>
              <a:rPr lang="en-GB" altLang="en-US" sz="1400">
                <a:ea typeface="ＭＳ Ｐゴシック" charset="-128"/>
              </a:rPr>
              <a:t>Phase separation is the mechanism where thermoplastic domains are formed during curing, leading to a toughened crosslinked polymer.</a:t>
            </a:r>
          </a:p>
        </p:txBody>
      </p:sp>
      <p:pic>
        <p:nvPicPr>
          <p:cNvPr id="358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4076700"/>
            <a:ext cx="5915026"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484313"/>
            <a:ext cx="57578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it-IT" altLang="en-US" b="0">
                <a:ea typeface="ＭＳ Ｐゴシック" charset="-128"/>
              </a:rPr>
              <a:t>Benefits of RTM</a:t>
            </a:r>
          </a:p>
        </p:txBody>
      </p:sp>
      <p:sp>
        <p:nvSpPr>
          <p:cNvPr id="36867" name="Rectangle 3"/>
          <p:cNvSpPr>
            <a:spLocks noGrp="1" noChangeArrowheads="1"/>
          </p:cNvSpPr>
          <p:nvPr>
            <p:ph type="body" idx="1"/>
          </p:nvPr>
        </p:nvSpPr>
        <p:spPr/>
        <p:txBody>
          <a:bodyPr/>
          <a:lstStyle/>
          <a:p>
            <a:pPr eaLnBrk="1" hangingPunct="1"/>
            <a:r>
              <a:rPr lang="it-IT" altLang="en-US">
                <a:ea typeface="ＭＳ Ｐゴシック" charset="-128"/>
              </a:rPr>
              <a:t>Low capital investment (low pressures 6-8 bar)</a:t>
            </a:r>
            <a:endParaRPr lang="it-IT" altLang="en-US">
              <a:latin typeface="ZapfDingbats" charset="0"/>
              <a:ea typeface="ＭＳ Ｐゴシック" charset="-128"/>
            </a:endParaRPr>
          </a:p>
          <a:p>
            <a:pPr eaLnBrk="1" hangingPunct="1"/>
            <a:r>
              <a:rPr lang="it-IT" altLang="en-US">
                <a:ea typeface="ＭＳ Ｐゴシック" charset="-128"/>
              </a:rPr>
              <a:t>Good surface quality</a:t>
            </a:r>
            <a:endParaRPr lang="it-IT" altLang="en-US">
              <a:latin typeface="ZapfDingbats" charset="0"/>
              <a:ea typeface="ＭＳ Ｐゴシック" charset="-128"/>
            </a:endParaRPr>
          </a:p>
          <a:p>
            <a:pPr eaLnBrk="1" hangingPunct="1"/>
            <a:r>
              <a:rPr lang="it-IT" altLang="en-US">
                <a:ea typeface="ＭＳ Ｐゴシック" charset="-128"/>
              </a:rPr>
              <a:t>Tooling flexibility</a:t>
            </a:r>
            <a:endParaRPr lang="it-IT" altLang="en-US">
              <a:latin typeface="ZapfDingbats" charset="0"/>
              <a:ea typeface="ＭＳ Ｐゴシック" charset="-128"/>
            </a:endParaRPr>
          </a:p>
          <a:p>
            <a:pPr eaLnBrk="1" hangingPunct="1"/>
            <a:r>
              <a:rPr lang="it-IT" altLang="en-US">
                <a:ea typeface="ＭＳ Ｐゴシック" charset="-128"/>
              </a:rPr>
              <a:t>Large, complex shapes</a:t>
            </a:r>
            <a:endParaRPr lang="it-IT" altLang="en-US">
              <a:latin typeface="ZapfDingbats" charset="0"/>
              <a:ea typeface="ＭＳ Ｐゴシック" charset="-128"/>
            </a:endParaRPr>
          </a:p>
          <a:p>
            <a:pPr eaLnBrk="1" hangingPunct="1"/>
            <a:r>
              <a:rPr lang="it-IT" altLang="en-US">
                <a:ea typeface="ＭＳ Ｐゴシック" charset="-128"/>
              </a:rPr>
              <a:t>Ribs, cores and inserts</a:t>
            </a:r>
            <a:endParaRPr lang="it-IT" altLang="en-US">
              <a:latin typeface="ZapfDingbats" charset="0"/>
              <a:ea typeface="ＭＳ Ｐゴシック" charset="-128"/>
            </a:endParaRPr>
          </a:p>
          <a:p>
            <a:pPr eaLnBrk="1" hangingPunct="1"/>
            <a:r>
              <a:rPr lang="it-IT" altLang="en-US">
                <a:ea typeface="ＭＳ Ｐゴシック" charset="-128"/>
              </a:rPr>
              <a:t>Parts integration</a:t>
            </a:r>
            <a:endParaRPr lang="it-IT" altLang="en-US">
              <a:latin typeface="ZapfDingbats" charset="0"/>
              <a:ea typeface="ＭＳ Ｐゴシック" charset="-128"/>
            </a:endParaRPr>
          </a:p>
          <a:p>
            <a:pPr eaLnBrk="1" hangingPunct="1"/>
            <a:r>
              <a:rPr lang="it-IT" altLang="en-US">
                <a:ea typeface="ＭＳ Ｐゴシック" charset="-128"/>
              </a:rPr>
              <a:t>Range of available resin systems (all resins with viscosity lower than 0.8 Pa s)</a:t>
            </a:r>
            <a:endParaRPr lang="it-IT" altLang="en-US">
              <a:latin typeface="ZapfDingbats" charset="0"/>
              <a:ea typeface="ＭＳ Ｐゴシック" charset="-128"/>
            </a:endParaRPr>
          </a:p>
          <a:p>
            <a:pPr eaLnBrk="1" hangingPunct="1"/>
            <a:r>
              <a:rPr lang="it-IT" altLang="en-US">
                <a:ea typeface="ＭＳ Ｐゴシック" charset="-128"/>
              </a:rPr>
              <a:t>Range of reinforcements (all fibers)</a:t>
            </a:r>
            <a:endParaRPr lang="it-IT" altLang="en-US">
              <a:latin typeface="ZapfDingbats" charset="0"/>
              <a:ea typeface="ＭＳ Ｐゴシック" charset="-128"/>
            </a:endParaRPr>
          </a:p>
          <a:p>
            <a:pPr eaLnBrk="1" hangingPunct="1"/>
            <a:r>
              <a:rPr lang="it-IT" altLang="en-US">
                <a:ea typeface="ＭＳ Ｐゴシック" charset="-128"/>
              </a:rPr>
              <a:t>Controllable fiber volume fraction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it-IT" altLang="en-US" b="0">
                <a:ea typeface="ＭＳ Ｐゴシック" charset="-128"/>
              </a:rPr>
              <a:t>A </a:t>
            </a:r>
            <a:r>
              <a:rPr lang="ja-JP" altLang="it-IT" b="0">
                <a:ea typeface="ＭＳ Ｐゴシック" charset="-128"/>
              </a:rPr>
              <a:t>“</a:t>
            </a:r>
            <a:r>
              <a:rPr lang="it-IT" altLang="ja-JP" b="0">
                <a:ea typeface="ＭＳ Ｐゴシック" charset="-128"/>
              </a:rPr>
              <a:t>good</a:t>
            </a:r>
            <a:r>
              <a:rPr lang="ja-JP" altLang="it-IT" b="0">
                <a:ea typeface="ＭＳ Ｐゴシック" charset="-128"/>
              </a:rPr>
              <a:t>”</a:t>
            </a:r>
            <a:r>
              <a:rPr lang="it-IT" altLang="ja-JP" b="0">
                <a:ea typeface="ＭＳ Ｐゴシック" charset="-128"/>
              </a:rPr>
              <a:t> RTM resin</a:t>
            </a:r>
            <a:endParaRPr lang="it-IT" altLang="en-US" b="0">
              <a:ea typeface="ＭＳ Ｐゴシック" charset="-128"/>
            </a:endParaRPr>
          </a:p>
        </p:txBody>
      </p:sp>
      <p:pic>
        <p:nvPicPr>
          <p:cNvPr id="378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
        <p:nvSpPr>
          <p:cNvPr id="37892" name="Text Box 4"/>
          <p:cNvSpPr txBox="1">
            <a:spLocks noChangeArrowheads="1"/>
          </p:cNvSpPr>
          <p:nvPr/>
        </p:nvSpPr>
        <p:spPr bwMode="auto">
          <a:xfrm>
            <a:off x="4800600" y="2438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a:t>(0.2 Pa 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228600"/>
            <a:ext cx="7772400" cy="1143000"/>
          </a:xfrm>
        </p:spPr>
        <p:txBody>
          <a:bodyPr/>
          <a:lstStyle/>
          <a:p>
            <a:pPr eaLnBrk="1" hangingPunct="1"/>
            <a:r>
              <a:rPr lang="it-IT" altLang="ja-JP" b="0">
                <a:ea typeface="ＭＳ Ｐゴシック" charset="-128"/>
              </a:rPr>
              <a:t>Darcy experiments on flow in  porous media</a:t>
            </a:r>
            <a:endParaRPr lang="it-IT" altLang="en-US" b="0">
              <a:ea typeface="ＭＳ Ｐゴシック" charset="-128"/>
            </a:endParaRPr>
          </a:p>
        </p:txBody>
      </p:sp>
      <p:pic>
        <p:nvPicPr>
          <p:cNvPr id="389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981200"/>
            <a:ext cx="5029200" cy="3638550"/>
          </a:xfrm>
        </p:spPr>
      </p:pic>
      <p:sp>
        <p:nvSpPr>
          <p:cNvPr id="38916" name="Text Box 4"/>
          <p:cNvSpPr txBox="1">
            <a:spLocks noChangeArrowheads="1"/>
          </p:cNvSpPr>
          <p:nvPr/>
        </p:nvSpPr>
        <p:spPr bwMode="auto">
          <a:xfrm>
            <a:off x="3048000" y="608965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V=Q/A= -(K/</a:t>
            </a:r>
            <a:r>
              <a:rPr lang="it-IT" altLang="en-US">
                <a:latin typeface="Symbol" charset="2"/>
              </a:rPr>
              <a:t>h)</a:t>
            </a:r>
            <a:r>
              <a:rPr lang="it-IT" altLang="en-US"/>
              <a:t> </a:t>
            </a:r>
            <a:r>
              <a:rPr lang="it-IT" altLang="en-US">
                <a:latin typeface="Symbol" charset="2"/>
              </a:rPr>
              <a:t>D</a:t>
            </a:r>
            <a:r>
              <a:rPr lang="it-IT" altLang="en-US"/>
              <a:t>P/L</a:t>
            </a:r>
          </a:p>
        </p:txBody>
      </p:sp>
      <p:sp>
        <p:nvSpPr>
          <p:cNvPr id="38917" name="Rectangle 6"/>
          <p:cNvSpPr>
            <a:spLocks noChangeArrowheads="1"/>
          </p:cNvSpPr>
          <p:nvPr/>
        </p:nvSpPr>
        <p:spPr bwMode="auto">
          <a:xfrm>
            <a:off x="1800225" y="2233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38918" name="Picture 5" descr="http://biosystems.okstate.edu/darcy/LaLoi/figure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105400" y="2514600"/>
            <a:ext cx="4038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gray">
          <a:xfrm>
            <a:off x="4560888" y="868363"/>
            <a:ext cx="4440237"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08000" tIns="108000" rIns="54000" bIns="0"/>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600">
                <a:latin typeface="Arial" charset="0"/>
              </a:rPr>
              <a:t>The average velocity is :</a:t>
            </a: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r>
              <a:rPr lang="de-DE" altLang="en-US" sz="1600">
                <a:latin typeface="Arial" charset="0"/>
              </a:rPr>
              <a:t>Assuming as Permeability coefficient K:</a:t>
            </a: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endParaRPr lang="de-DE" altLang="en-US" sz="1600">
              <a:latin typeface="Arial" charset="0"/>
            </a:endParaRPr>
          </a:p>
          <a:p>
            <a:pPr>
              <a:spcBef>
                <a:spcPct val="0"/>
              </a:spcBef>
              <a:buFontTx/>
              <a:buNone/>
            </a:pPr>
            <a:r>
              <a:rPr lang="de-DE" altLang="en-US" sz="1600">
                <a:latin typeface="Arial" charset="0"/>
              </a:rPr>
              <a:t>Darcy equation is obtained:</a:t>
            </a:r>
          </a:p>
        </p:txBody>
      </p:sp>
      <p:sp>
        <p:nvSpPr>
          <p:cNvPr id="39939" name="Rectangle 3"/>
          <p:cNvSpPr>
            <a:spLocks noGrp="1" noChangeArrowheads="1"/>
          </p:cNvSpPr>
          <p:nvPr>
            <p:ph type="title"/>
          </p:nvPr>
        </p:nvSpPr>
        <p:spPr>
          <a:xfrm>
            <a:off x="714375" y="142875"/>
            <a:ext cx="7772400" cy="647700"/>
          </a:xfrm>
        </p:spPr>
        <p:txBody>
          <a:bodyPr/>
          <a:lstStyle/>
          <a:p>
            <a:pPr eaLnBrk="1" hangingPunct="1"/>
            <a:r>
              <a:rPr lang="en-GB" altLang="en-US">
                <a:ea typeface="ＭＳ Ｐゴシック" charset="-128"/>
              </a:rPr>
              <a:t>Darcy vs. Navier-Stokes</a:t>
            </a:r>
          </a:p>
        </p:txBody>
      </p:sp>
      <p:sp>
        <p:nvSpPr>
          <p:cNvPr id="39940" name="Text Box 4"/>
          <p:cNvSpPr txBox="1">
            <a:spLocks noChangeArrowheads="1"/>
          </p:cNvSpPr>
          <p:nvPr/>
        </p:nvSpPr>
        <p:spPr bwMode="gray">
          <a:xfrm>
            <a:off x="0" y="893763"/>
            <a:ext cx="44291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08000" tIns="108000" rIns="54000" bIns="0"/>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600">
                <a:latin typeface="Arial" charset="0"/>
              </a:rPr>
              <a:t>Integration of Navier-Stokes eqn for a tube in steady state provides the flow rate q, called Hagen-Poiseuille equation:</a:t>
            </a: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r>
              <a:rPr lang="en-US" altLang="en-US" sz="1600">
                <a:latin typeface="Arial" charset="0"/>
              </a:rPr>
              <a:t>Dividing by the cross section area</a:t>
            </a: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r>
              <a:rPr lang="en-US" altLang="en-US" sz="1600">
                <a:latin typeface="Arial" charset="0"/>
              </a:rPr>
              <a:t>	  </a:t>
            </a: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endParaRPr lang="en-US" altLang="en-US" sz="1600">
              <a:latin typeface="Arial" charset="0"/>
            </a:endParaRPr>
          </a:p>
          <a:p>
            <a:pPr>
              <a:spcBef>
                <a:spcPct val="0"/>
              </a:spcBef>
              <a:buFontTx/>
              <a:buNone/>
            </a:pPr>
            <a:r>
              <a:rPr lang="en-US" altLang="en-US" sz="1600">
                <a:latin typeface="Arial" charset="0"/>
              </a:rPr>
              <a:t>In a porous medium with n</a:t>
            </a:r>
            <a:r>
              <a:rPr lang="en-US" altLang="en-US" sz="1600" baseline="-25000">
                <a:latin typeface="Arial" charset="0"/>
              </a:rPr>
              <a:t>i</a:t>
            </a:r>
            <a:r>
              <a:rPr lang="en-US" altLang="en-US" sz="1600">
                <a:latin typeface="Arial" charset="0"/>
              </a:rPr>
              <a:t> cylindrical pores of radius R</a:t>
            </a:r>
            <a:r>
              <a:rPr lang="en-US" altLang="en-US" sz="1600" baseline="-25000">
                <a:latin typeface="Arial" charset="0"/>
              </a:rPr>
              <a:t>i</a:t>
            </a:r>
            <a:r>
              <a:rPr lang="en-US" altLang="en-US" sz="1600">
                <a:latin typeface="Arial" charset="0"/>
              </a:rPr>
              <a:t> the flow rate is:</a:t>
            </a:r>
          </a:p>
          <a:p>
            <a:pPr>
              <a:spcBef>
                <a:spcPct val="0"/>
              </a:spcBef>
              <a:buFontTx/>
              <a:buNone/>
            </a:pPr>
            <a:endParaRPr lang="it-IT" altLang="en-US" sz="1600">
              <a:latin typeface="Arial" charset="0"/>
            </a:endParaRPr>
          </a:p>
          <a:p>
            <a:pPr>
              <a:spcBef>
                <a:spcPct val="0"/>
              </a:spcBef>
              <a:buFontTx/>
              <a:buNone/>
            </a:pPr>
            <a:endParaRPr lang="it-IT" altLang="en-US" sz="1600">
              <a:latin typeface="Arial" charset="0"/>
            </a:endParaRPr>
          </a:p>
          <a:p>
            <a:pPr>
              <a:spcBef>
                <a:spcPct val="0"/>
              </a:spcBef>
              <a:buFontTx/>
              <a:buNone/>
            </a:pPr>
            <a:r>
              <a:rPr lang="it-IT" altLang="en-US" sz="1600">
                <a:latin typeface="Arial" charset="0"/>
              </a:rPr>
              <a:t>				</a:t>
            </a:r>
          </a:p>
          <a:p>
            <a:pPr>
              <a:spcBef>
                <a:spcPct val="0"/>
              </a:spcBef>
              <a:buFontTx/>
              <a:buNone/>
            </a:pPr>
            <a:endParaRPr lang="it-IT" altLang="en-US" sz="1600">
              <a:latin typeface="Arial" charset="0"/>
            </a:endParaRPr>
          </a:p>
          <a:p>
            <a:pPr>
              <a:spcBef>
                <a:spcPct val="0"/>
              </a:spcBef>
              <a:buFontTx/>
              <a:buNone/>
            </a:pPr>
            <a:r>
              <a:rPr lang="it-IT" altLang="en-US" sz="1600">
                <a:latin typeface="Arial" charset="0"/>
              </a:rPr>
              <a:t>i=1,N( number of cylindrical pores)</a:t>
            </a:r>
            <a:endParaRPr lang="en-US" altLang="en-US" sz="1600">
              <a:latin typeface="Arial" charset="0"/>
            </a:endParaRPr>
          </a:p>
        </p:txBody>
      </p:sp>
      <p:graphicFrame>
        <p:nvGraphicFramePr>
          <p:cNvPr id="39941" name="Object 5"/>
          <p:cNvGraphicFramePr>
            <a:graphicFrameLocks noChangeAspect="1"/>
          </p:cNvGraphicFramePr>
          <p:nvPr/>
        </p:nvGraphicFramePr>
        <p:xfrm>
          <a:off x="6143625" y="3643313"/>
          <a:ext cx="1652588" cy="628650"/>
        </p:xfrm>
        <a:graphic>
          <a:graphicData uri="http://schemas.openxmlformats.org/presentationml/2006/ole">
            <mc:AlternateContent xmlns:mc="http://schemas.openxmlformats.org/markup-compatibility/2006">
              <mc:Choice xmlns:v="urn:schemas-microsoft-com:vml" Requires="v">
                <p:oleObj name="Formel" r:id="rId3" imgW="1193800" imgH="419100" progId="Equation.3">
                  <p:embed/>
                </p:oleObj>
              </mc:Choice>
              <mc:Fallback>
                <p:oleObj name="Formel" r:id="rId3" imgW="1193800" imgH="4191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6143625" y="3643313"/>
                        <a:ext cx="1652588" cy="628650"/>
                      </a:xfrm>
                      <a:prstGeom prst="rect">
                        <a:avLst/>
                      </a:prstGeom>
                      <a:solidFill>
                        <a:schemeClr val="folHlink"/>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2" name="Object 6"/>
          <p:cNvGraphicFramePr>
            <a:graphicFrameLocks noChangeAspect="1"/>
          </p:cNvGraphicFramePr>
          <p:nvPr/>
        </p:nvGraphicFramePr>
        <p:xfrm>
          <a:off x="1214438" y="1773238"/>
          <a:ext cx="2197100" cy="723900"/>
        </p:xfrm>
        <a:graphic>
          <a:graphicData uri="http://schemas.openxmlformats.org/presentationml/2006/ole">
            <mc:AlternateContent xmlns:mc="http://schemas.openxmlformats.org/markup-compatibility/2006">
              <mc:Choice xmlns:v="urn:schemas-microsoft-com:vml" Requires="v">
                <p:oleObj name="Formel" r:id="rId5" imgW="1586811" imgH="482391" progId="Equation.3">
                  <p:embed/>
                </p:oleObj>
              </mc:Choice>
              <mc:Fallback>
                <p:oleObj name="Formel" r:id="rId5" imgW="1586811" imgH="482391"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214438" y="1773238"/>
                        <a:ext cx="21971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500063" y="3071813"/>
          <a:ext cx="2724150" cy="723900"/>
        </p:xfrm>
        <a:graphic>
          <a:graphicData uri="http://schemas.openxmlformats.org/presentationml/2006/ole">
            <mc:AlternateContent xmlns:mc="http://schemas.openxmlformats.org/markup-compatibility/2006">
              <mc:Choice xmlns:v="urn:schemas-microsoft-com:vml" Requires="v">
                <p:oleObj name="Formel" r:id="rId7" imgW="1968500" imgH="482600" progId="Equation.3">
                  <p:embed/>
                </p:oleObj>
              </mc:Choice>
              <mc:Fallback>
                <p:oleObj name="Formel" r:id="rId7" imgW="1968500" imgH="4826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500063" y="3071813"/>
                        <a:ext cx="272415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9944" name="Group 8"/>
          <p:cNvGrpSpPr>
            <a:grpSpLocks/>
          </p:cNvGrpSpPr>
          <p:nvPr/>
        </p:nvGrpSpPr>
        <p:grpSpPr bwMode="auto">
          <a:xfrm>
            <a:off x="571500" y="3857625"/>
            <a:ext cx="3071813" cy="1112838"/>
            <a:chOff x="528" y="914"/>
            <a:chExt cx="2095" cy="701"/>
          </a:xfrm>
        </p:grpSpPr>
        <p:sp>
          <p:nvSpPr>
            <p:cNvPr id="39997" name="AutoShape 9"/>
            <p:cNvSpPr>
              <a:spLocks noChangeArrowheads="1"/>
            </p:cNvSpPr>
            <p:nvPr/>
          </p:nvSpPr>
          <p:spPr bwMode="auto">
            <a:xfrm rot="-572701">
              <a:off x="1122" y="1248"/>
              <a:ext cx="144" cy="96"/>
            </a:xfrm>
            <a:prstGeom prst="rightArrow">
              <a:avLst>
                <a:gd name="adj1" fmla="val 50000"/>
                <a:gd name="adj2" fmla="val 3750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98" name="Freeform 10"/>
            <p:cNvSpPr>
              <a:spLocks/>
            </p:cNvSpPr>
            <p:nvPr/>
          </p:nvSpPr>
          <p:spPr bwMode="auto">
            <a:xfrm>
              <a:off x="1344" y="1104"/>
              <a:ext cx="336" cy="288"/>
            </a:xfrm>
            <a:custGeom>
              <a:avLst/>
              <a:gdLst>
                <a:gd name="T0" fmla="*/ 0 w 336"/>
                <a:gd name="T1" fmla="*/ 48 h 288"/>
                <a:gd name="T2" fmla="*/ 336 w 336"/>
                <a:gd name="T3" fmla="*/ 0 h 288"/>
                <a:gd name="T4" fmla="*/ 336 w 336"/>
                <a:gd name="T5" fmla="*/ 240 h 288"/>
                <a:gd name="T6" fmla="*/ 0 w 336"/>
                <a:gd name="T7" fmla="*/ 288 h 288"/>
                <a:gd name="T8" fmla="*/ 0 w 336"/>
                <a:gd name="T9" fmla="*/ 48 h 288"/>
                <a:gd name="T10" fmla="*/ 0 60000 65536"/>
                <a:gd name="T11" fmla="*/ 0 60000 65536"/>
                <a:gd name="T12" fmla="*/ 0 60000 65536"/>
                <a:gd name="T13" fmla="*/ 0 60000 65536"/>
                <a:gd name="T14" fmla="*/ 0 60000 65536"/>
                <a:gd name="T15" fmla="*/ 0 w 336"/>
                <a:gd name="T16" fmla="*/ 0 h 288"/>
                <a:gd name="T17" fmla="*/ 336 w 336"/>
                <a:gd name="T18" fmla="*/ 288 h 288"/>
              </a:gdLst>
              <a:ahLst/>
              <a:cxnLst>
                <a:cxn ang="T10">
                  <a:pos x="T0" y="T1"/>
                </a:cxn>
                <a:cxn ang="T11">
                  <a:pos x="T2" y="T3"/>
                </a:cxn>
                <a:cxn ang="T12">
                  <a:pos x="T4" y="T5"/>
                </a:cxn>
                <a:cxn ang="T13">
                  <a:pos x="T6" y="T7"/>
                </a:cxn>
                <a:cxn ang="T14">
                  <a:pos x="T8" y="T9"/>
                </a:cxn>
              </a:cxnLst>
              <a:rect l="T15" t="T16" r="T17" b="T18"/>
              <a:pathLst>
                <a:path w="336" h="288">
                  <a:moveTo>
                    <a:pt x="0" y="48"/>
                  </a:moveTo>
                  <a:lnTo>
                    <a:pt x="336" y="0"/>
                  </a:lnTo>
                  <a:lnTo>
                    <a:pt x="336" y="240"/>
                  </a:lnTo>
                  <a:lnTo>
                    <a:pt x="0" y="288"/>
                  </a:lnTo>
                  <a:lnTo>
                    <a:pt x="0" y="4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9999" name="Oval 11"/>
            <p:cNvSpPr>
              <a:spLocks noChangeArrowheads="1"/>
            </p:cNvSpPr>
            <p:nvPr/>
          </p:nvSpPr>
          <p:spPr bwMode="auto">
            <a:xfrm>
              <a:off x="1632" y="1104"/>
              <a:ext cx="96" cy="240"/>
            </a:xfrm>
            <a:prstGeom prst="ellipse">
              <a:avLst/>
            </a:prstGeom>
            <a:solidFill>
              <a:srgbClr val="B2B2B2"/>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0000" name="Oval 12"/>
            <p:cNvSpPr>
              <a:spLocks noChangeArrowheads="1"/>
            </p:cNvSpPr>
            <p:nvPr/>
          </p:nvSpPr>
          <p:spPr bwMode="auto">
            <a:xfrm>
              <a:off x="1296" y="1152"/>
              <a:ext cx="96" cy="240"/>
            </a:xfrm>
            <a:prstGeom prst="ellipse">
              <a:avLst/>
            </a:prstGeom>
            <a:solidFill>
              <a:srgbClr val="B2B2B2"/>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0001" name="Oval 13"/>
            <p:cNvSpPr>
              <a:spLocks noChangeArrowheads="1"/>
            </p:cNvSpPr>
            <p:nvPr/>
          </p:nvSpPr>
          <p:spPr bwMode="auto">
            <a:xfrm>
              <a:off x="2256" y="1008"/>
              <a:ext cx="96" cy="24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0002" name="Line 14"/>
            <p:cNvSpPr>
              <a:spLocks noChangeShapeType="1"/>
            </p:cNvSpPr>
            <p:nvPr/>
          </p:nvSpPr>
          <p:spPr bwMode="auto">
            <a:xfrm flipV="1">
              <a:off x="1344" y="1008"/>
              <a:ext cx="960" cy="1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3" name="Line 15"/>
            <p:cNvSpPr>
              <a:spLocks noChangeShapeType="1"/>
            </p:cNvSpPr>
            <p:nvPr/>
          </p:nvSpPr>
          <p:spPr bwMode="auto">
            <a:xfrm flipV="1">
              <a:off x="1344" y="1248"/>
              <a:ext cx="960" cy="1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4" name="Line 16"/>
            <p:cNvSpPr>
              <a:spLocks noChangeShapeType="1"/>
            </p:cNvSpPr>
            <p:nvPr/>
          </p:nvSpPr>
          <p:spPr bwMode="auto">
            <a:xfrm flipV="1">
              <a:off x="1200" y="1104"/>
              <a:ext cx="1248" cy="192"/>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5" name="Line 17"/>
            <p:cNvSpPr>
              <a:spLocks noChangeShapeType="1"/>
            </p:cNvSpPr>
            <p:nvPr/>
          </p:nvSpPr>
          <p:spPr bwMode="auto">
            <a:xfrm flipV="1">
              <a:off x="720" y="1440"/>
              <a:ext cx="288" cy="48"/>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0006" name="Line 18"/>
            <p:cNvSpPr>
              <a:spLocks noChangeShapeType="1"/>
            </p:cNvSpPr>
            <p:nvPr/>
          </p:nvSpPr>
          <p:spPr bwMode="auto">
            <a:xfrm flipV="1">
              <a:off x="720" y="1200"/>
              <a:ext cx="0" cy="288"/>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0007" name="Line 19"/>
            <p:cNvSpPr>
              <a:spLocks noChangeShapeType="1"/>
            </p:cNvSpPr>
            <p:nvPr/>
          </p:nvSpPr>
          <p:spPr bwMode="auto">
            <a:xfrm>
              <a:off x="576" y="1392"/>
              <a:ext cx="144" cy="96"/>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GB"/>
            </a:p>
          </p:txBody>
        </p:sp>
        <p:sp>
          <p:nvSpPr>
            <p:cNvPr id="40008" name="Text Box 20"/>
            <p:cNvSpPr txBox="1">
              <a:spLocks noChangeArrowheads="1"/>
            </p:cNvSpPr>
            <p:nvPr/>
          </p:nvSpPr>
          <p:spPr bwMode="auto">
            <a:xfrm>
              <a:off x="528" y="1250"/>
              <a:ext cx="1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x</a:t>
              </a:r>
              <a:endParaRPr lang="de-DE" altLang="en-US" sz="1000" i="1">
                <a:solidFill>
                  <a:srgbClr val="000000"/>
                </a:solidFill>
                <a:latin typeface="Arial" charset="0"/>
              </a:endParaRPr>
            </a:p>
          </p:txBody>
        </p:sp>
        <p:sp>
          <p:nvSpPr>
            <p:cNvPr id="40009" name="Text Box 21"/>
            <p:cNvSpPr txBox="1">
              <a:spLocks noChangeArrowheads="1"/>
            </p:cNvSpPr>
            <p:nvPr/>
          </p:nvSpPr>
          <p:spPr bwMode="auto">
            <a:xfrm>
              <a:off x="720" y="1106"/>
              <a:ext cx="1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y</a:t>
              </a:r>
              <a:endParaRPr lang="de-DE" altLang="en-US" sz="1200" i="1">
                <a:solidFill>
                  <a:srgbClr val="000000"/>
                </a:solidFill>
                <a:latin typeface="Arial" charset="0"/>
              </a:endParaRPr>
            </a:p>
          </p:txBody>
        </p:sp>
        <p:sp>
          <p:nvSpPr>
            <p:cNvPr id="40010" name="Text Box 22"/>
            <p:cNvSpPr txBox="1">
              <a:spLocks noChangeArrowheads="1"/>
            </p:cNvSpPr>
            <p:nvPr/>
          </p:nvSpPr>
          <p:spPr bwMode="auto">
            <a:xfrm>
              <a:off x="912" y="1442"/>
              <a:ext cx="1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z</a:t>
              </a:r>
              <a:endParaRPr lang="de-DE" altLang="en-US" sz="1200" i="1">
                <a:solidFill>
                  <a:srgbClr val="000000"/>
                </a:solidFill>
                <a:latin typeface="Arial" charset="0"/>
              </a:endParaRPr>
            </a:p>
          </p:txBody>
        </p:sp>
        <p:sp>
          <p:nvSpPr>
            <p:cNvPr id="40011" name="Line 23"/>
            <p:cNvSpPr>
              <a:spLocks noChangeShapeType="1"/>
            </p:cNvSpPr>
            <p:nvPr/>
          </p:nvSpPr>
          <p:spPr bwMode="auto">
            <a:xfrm>
              <a:off x="2400" y="1008"/>
              <a:ext cx="0" cy="240"/>
            </a:xfrm>
            <a:prstGeom prst="line">
              <a:avLst/>
            </a:prstGeom>
            <a:noFill/>
            <a:ln w="12700">
              <a:solidFill>
                <a:srgbClr val="000000"/>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0012" name="Text Box 24"/>
            <p:cNvSpPr txBox="1">
              <a:spLocks noChangeArrowheads="1"/>
            </p:cNvSpPr>
            <p:nvPr/>
          </p:nvSpPr>
          <p:spPr bwMode="auto">
            <a:xfrm>
              <a:off x="2400" y="914"/>
              <a:ext cx="2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a:solidFill>
                    <a:srgbClr val="000000"/>
                  </a:solidFill>
                </a:rPr>
                <a:t>2</a:t>
              </a:r>
              <a:r>
                <a:rPr lang="de-DE" altLang="en-US" sz="1200" i="1">
                  <a:solidFill>
                    <a:srgbClr val="000000"/>
                  </a:solidFill>
                </a:rPr>
                <a:t>R</a:t>
              </a:r>
              <a:endParaRPr lang="de-DE" altLang="en-US" sz="1200">
                <a:solidFill>
                  <a:srgbClr val="000000"/>
                </a:solidFill>
                <a:latin typeface="Arial" charset="0"/>
              </a:endParaRPr>
            </a:p>
          </p:txBody>
        </p:sp>
        <p:sp>
          <p:nvSpPr>
            <p:cNvPr id="40013" name="Text Box 25"/>
            <p:cNvSpPr txBox="1">
              <a:spLocks noChangeArrowheads="1"/>
            </p:cNvSpPr>
            <p:nvPr/>
          </p:nvSpPr>
          <p:spPr bwMode="auto">
            <a:xfrm>
              <a:off x="1118" y="1099"/>
              <a:ext cx="1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q</a:t>
              </a:r>
              <a:endParaRPr lang="de-DE" altLang="en-US" sz="1200" i="1">
                <a:solidFill>
                  <a:srgbClr val="000000"/>
                </a:solidFill>
                <a:latin typeface="Arial" charset="0"/>
              </a:endParaRPr>
            </a:p>
          </p:txBody>
        </p:sp>
        <p:graphicFrame>
          <p:nvGraphicFramePr>
            <p:cNvPr id="40014" name="Object 26"/>
            <p:cNvGraphicFramePr>
              <a:graphicFrameLocks noChangeAspect="1"/>
            </p:cNvGraphicFramePr>
            <p:nvPr/>
          </p:nvGraphicFramePr>
          <p:xfrm>
            <a:off x="1626" y="942"/>
            <a:ext cx="79" cy="103"/>
          </p:xfrm>
          <a:graphic>
            <a:graphicData uri="http://schemas.openxmlformats.org/presentationml/2006/ole">
              <mc:AlternateContent xmlns:mc="http://schemas.openxmlformats.org/markup-compatibility/2006">
                <mc:Choice xmlns:v="urn:schemas-microsoft-com:vml" Requires="v">
                  <p:oleObj name="Formel" r:id="rId9" imgW="126780" imgH="164814" progId="Equation.3">
                    <p:embed/>
                  </p:oleObj>
                </mc:Choice>
                <mc:Fallback>
                  <p:oleObj name="Formel" r:id="rId9" imgW="126780" imgH="164814" progId="Equation.3">
                    <p:embed/>
                    <p:pic>
                      <p:nvPicPr>
                        <p:cNvPr id="0"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6" y="942"/>
                          <a:ext cx="79" cy="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0015" name="Line 27"/>
            <p:cNvSpPr>
              <a:spLocks noChangeShapeType="1"/>
            </p:cNvSpPr>
            <p:nvPr/>
          </p:nvSpPr>
          <p:spPr bwMode="auto">
            <a:xfrm flipV="1">
              <a:off x="1620" y="1050"/>
              <a:ext cx="114" cy="18"/>
            </a:xfrm>
            <a:prstGeom prst="line">
              <a:avLst/>
            </a:prstGeom>
            <a:noFill/>
            <a:ln w="19050">
              <a:solidFill>
                <a:srgbClr val="00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39945" name="Group 28"/>
          <p:cNvGrpSpPr>
            <a:grpSpLocks/>
          </p:cNvGrpSpPr>
          <p:nvPr/>
        </p:nvGrpSpPr>
        <p:grpSpPr bwMode="auto">
          <a:xfrm>
            <a:off x="5214938" y="4446588"/>
            <a:ext cx="2882900" cy="2411412"/>
            <a:chOff x="1248" y="576"/>
            <a:chExt cx="1968" cy="1519"/>
          </a:xfrm>
        </p:grpSpPr>
        <p:sp>
          <p:nvSpPr>
            <p:cNvPr id="39949" name="Line 29"/>
            <p:cNvSpPr>
              <a:spLocks noChangeShapeType="1"/>
            </p:cNvSpPr>
            <p:nvPr/>
          </p:nvSpPr>
          <p:spPr bwMode="auto">
            <a:xfrm>
              <a:off x="1488" y="864"/>
              <a:ext cx="0" cy="8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0" name="Line 30"/>
            <p:cNvSpPr>
              <a:spLocks noChangeShapeType="1"/>
            </p:cNvSpPr>
            <p:nvPr/>
          </p:nvSpPr>
          <p:spPr bwMode="auto">
            <a:xfrm>
              <a:off x="1488" y="1680"/>
              <a:ext cx="720"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1" name="Line 31"/>
            <p:cNvSpPr>
              <a:spLocks noChangeShapeType="1"/>
            </p:cNvSpPr>
            <p:nvPr/>
          </p:nvSpPr>
          <p:spPr bwMode="auto">
            <a:xfrm flipV="1">
              <a:off x="2208" y="1680"/>
              <a:ext cx="1008"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2" name="Line 32"/>
            <p:cNvSpPr>
              <a:spLocks noChangeShapeType="1"/>
            </p:cNvSpPr>
            <p:nvPr/>
          </p:nvSpPr>
          <p:spPr bwMode="auto">
            <a:xfrm>
              <a:off x="1488" y="864"/>
              <a:ext cx="720"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3" name="Line 33"/>
            <p:cNvSpPr>
              <a:spLocks noChangeShapeType="1"/>
            </p:cNvSpPr>
            <p:nvPr/>
          </p:nvSpPr>
          <p:spPr bwMode="auto">
            <a:xfrm>
              <a:off x="2496" y="576"/>
              <a:ext cx="720"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4" name="Line 34"/>
            <p:cNvSpPr>
              <a:spLocks noChangeShapeType="1"/>
            </p:cNvSpPr>
            <p:nvPr/>
          </p:nvSpPr>
          <p:spPr bwMode="auto">
            <a:xfrm>
              <a:off x="2496" y="1392"/>
              <a:ext cx="720" cy="288"/>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5" name="Line 35"/>
            <p:cNvSpPr>
              <a:spLocks noChangeShapeType="1"/>
            </p:cNvSpPr>
            <p:nvPr/>
          </p:nvSpPr>
          <p:spPr bwMode="auto">
            <a:xfrm>
              <a:off x="2496" y="576"/>
              <a:ext cx="0" cy="816"/>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6" name="Line 36"/>
            <p:cNvSpPr>
              <a:spLocks noChangeShapeType="1"/>
            </p:cNvSpPr>
            <p:nvPr/>
          </p:nvSpPr>
          <p:spPr bwMode="auto">
            <a:xfrm>
              <a:off x="3216" y="864"/>
              <a:ext cx="0" cy="8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7" name="Line 37"/>
            <p:cNvSpPr>
              <a:spLocks noChangeShapeType="1"/>
            </p:cNvSpPr>
            <p:nvPr/>
          </p:nvSpPr>
          <p:spPr bwMode="auto">
            <a:xfrm>
              <a:off x="2208" y="1152"/>
              <a:ext cx="0" cy="8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8" name="Line 38"/>
            <p:cNvSpPr>
              <a:spLocks noChangeShapeType="1"/>
            </p:cNvSpPr>
            <p:nvPr/>
          </p:nvSpPr>
          <p:spPr bwMode="auto">
            <a:xfrm flipV="1">
              <a:off x="1488" y="576"/>
              <a:ext cx="1008"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59" name="Line 39"/>
            <p:cNvSpPr>
              <a:spLocks noChangeShapeType="1"/>
            </p:cNvSpPr>
            <p:nvPr/>
          </p:nvSpPr>
          <p:spPr bwMode="auto">
            <a:xfrm flipV="1">
              <a:off x="2208" y="864"/>
              <a:ext cx="1008" cy="2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60" name="Line 40"/>
            <p:cNvSpPr>
              <a:spLocks noChangeShapeType="1"/>
            </p:cNvSpPr>
            <p:nvPr/>
          </p:nvSpPr>
          <p:spPr bwMode="auto">
            <a:xfrm flipV="1">
              <a:off x="1488" y="1392"/>
              <a:ext cx="1008" cy="288"/>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61" name="Oval 41"/>
            <p:cNvSpPr>
              <a:spLocks noChangeArrowheads="1"/>
            </p:cNvSpPr>
            <p:nvPr/>
          </p:nvSpPr>
          <p:spPr bwMode="auto">
            <a:xfrm>
              <a:off x="1584" y="1296"/>
              <a:ext cx="72" cy="144"/>
            </a:xfrm>
            <a:prstGeom prst="ellipse">
              <a:avLst/>
            </a:prstGeom>
            <a:solidFill>
              <a:srgbClr val="808080"/>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2" name="Oval 42"/>
            <p:cNvSpPr>
              <a:spLocks noChangeArrowheads="1"/>
            </p:cNvSpPr>
            <p:nvPr/>
          </p:nvSpPr>
          <p:spPr bwMode="auto">
            <a:xfrm>
              <a:off x="2112" y="1632"/>
              <a:ext cx="48" cy="96"/>
            </a:xfrm>
            <a:prstGeom prst="ellipse">
              <a:avLst/>
            </a:prstGeom>
            <a:solidFill>
              <a:srgbClr val="808080"/>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3" name="Oval 43"/>
            <p:cNvSpPr>
              <a:spLocks noChangeArrowheads="1"/>
            </p:cNvSpPr>
            <p:nvPr/>
          </p:nvSpPr>
          <p:spPr bwMode="auto">
            <a:xfrm>
              <a:off x="1872" y="1296"/>
              <a:ext cx="96" cy="192"/>
            </a:xfrm>
            <a:prstGeom prst="ellipse">
              <a:avLst/>
            </a:prstGeom>
            <a:solidFill>
              <a:srgbClr val="808080"/>
            </a:solidFill>
            <a:ln w="12700">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4" name="Oval 44"/>
            <p:cNvSpPr>
              <a:spLocks noChangeArrowheads="1"/>
            </p:cNvSpPr>
            <p:nvPr/>
          </p:nvSpPr>
          <p:spPr bwMode="auto">
            <a:xfrm>
              <a:off x="2880" y="1008"/>
              <a:ext cx="96" cy="192"/>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5" name="Oval 45"/>
            <p:cNvSpPr>
              <a:spLocks noChangeArrowheads="1"/>
            </p:cNvSpPr>
            <p:nvPr/>
          </p:nvSpPr>
          <p:spPr bwMode="auto">
            <a:xfrm>
              <a:off x="3120" y="1344"/>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6" name="Oval 46"/>
            <p:cNvSpPr>
              <a:spLocks noChangeArrowheads="1"/>
            </p:cNvSpPr>
            <p:nvPr/>
          </p:nvSpPr>
          <p:spPr bwMode="auto">
            <a:xfrm>
              <a:off x="1680" y="1104"/>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7" name="Oval 47"/>
            <p:cNvSpPr>
              <a:spLocks noChangeArrowheads="1"/>
            </p:cNvSpPr>
            <p:nvPr/>
          </p:nvSpPr>
          <p:spPr bwMode="auto">
            <a:xfrm>
              <a:off x="2688" y="1296"/>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8" name="Oval 48"/>
            <p:cNvSpPr>
              <a:spLocks noChangeArrowheads="1"/>
            </p:cNvSpPr>
            <p:nvPr/>
          </p:nvSpPr>
          <p:spPr bwMode="auto">
            <a:xfrm>
              <a:off x="1680" y="1584"/>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69" name="Oval 49"/>
            <p:cNvSpPr>
              <a:spLocks noChangeArrowheads="1"/>
            </p:cNvSpPr>
            <p:nvPr/>
          </p:nvSpPr>
          <p:spPr bwMode="auto">
            <a:xfrm>
              <a:off x="2688" y="816"/>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0" name="Oval 50"/>
            <p:cNvSpPr>
              <a:spLocks noChangeArrowheads="1"/>
            </p:cNvSpPr>
            <p:nvPr/>
          </p:nvSpPr>
          <p:spPr bwMode="auto">
            <a:xfrm>
              <a:off x="2976" y="1392"/>
              <a:ext cx="72" cy="144"/>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1" name="Oval 51"/>
            <p:cNvSpPr>
              <a:spLocks noChangeArrowheads="1"/>
            </p:cNvSpPr>
            <p:nvPr/>
          </p:nvSpPr>
          <p:spPr bwMode="auto">
            <a:xfrm>
              <a:off x="2592" y="1008"/>
              <a:ext cx="72" cy="144"/>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2" name="Oval 52"/>
            <p:cNvSpPr>
              <a:spLocks noChangeArrowheads="1"/>
            </p:cNvSpPr>
            <p:nvPr/>
          </p:nvSpPr>
          <p:spPr bwMode="auto">
            <a:xfrm>
              <a:off x="1968" y="1680"/>
              <a:ext cx="72" cy="144"/>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73" name="Line 53"/>
            <p:cNvSpPr>
              <a:spLocks noChangeShapeType="1"/>
            </p:cNvSpPr>
            <p:nvPr/>
          </p:nvSpPr>
          <p:spPr bwMode="auto">
            <a:xfrm flipV="1">
              <a:off x="1920" y="1200"/>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4" name="Line 54"/>
            <p:cNvSpPr>
              <a:spLocks noChangeShapeType="1"/>
            </p:cNvSpPr>
            <p:nvPr/>
          </p:nvSpPr>
          <p:spPr bwMode="auto">
            <a:xfrm flipV="1">
              <a:off x="1920" y="1008"/>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5" name="Line 55"/>
            <p:cNvSpPr>
              <a:spLocks noChangeShapeType="1"/>
            </p:cNvSpPr>
            <p:nvPr/>
          </p:nvSpPr>
          <p:spPr bwMode="auto">
            <a:xfrm flipV="1">
              <a:off x="2160" y="1344"/>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6" name="Line 56"/>
            <p:cNvSpPr>
              <a:spLocks noChangeShapeType="1"/>
            </p:cNvSpPr>
            <p:nvPr/>
          </p:nvSpPr>
          <p:spPr bwMode="auto">
            <a:xfrm flipV="1">
              <a:off x="2160" y="1440"/>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7" name="Line 57"/>
            <p:cNvSpPr>
              <a:spLocks noChangeShapeType="1"/>
            </p:cNvSpPr>
            <p:nvPr/>
          </p:nvSpPr>
          <p:spPr bwMode="auto">
            <a:xfrm flipV="1">
              <a:off x="1632" y="115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8" name="Line 58"/>
            <p:cNvSpPr>
              <a:spLocks noChangeShapeType="1"/>
            </p:cNvSpPr>
            <p:nvPr/>
          </p:nvSpPr>
          <p:spPr bwMode="auto">
            <a:xfrm flipV="1">
              <a:off x="1632" y="1008"/>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79" name="Line 59"/>
            <p:cNvSpPr>
              <a:spLocks noChangeShapeType="1"/>
            </p:cNvSpPr>
            <p:nvPr/>
          </p:nvSpPr>
          <p:spPr bwMode="auto">
            <a:xfrm flipV="1">
              <a:off x="2016" y="153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0" name="Line 60"/>
            <p:cNvSpPr>
              <a:spLocks noChangeShapeType="1"/>
            </p:cNvSpPr>
            <p:nvPr/>
          </p:nvSpPr>
          <p:spPr bwMode="auto">
            <a:xfrm flipV="1">
              <a:off x="2016" y="139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1" name="Line 61"/>
            <p:cNvSpPr>
              <a:spLocks noChangeShapeType="1"/>
            </p:cNvSpPr>
            <p:nvPr/>
          </p:nvSpPr>
          <p:spPr bwMode="auto">
            <a:xfrm flipV="1">
              <a:off x="1728" y="81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2" name="Line 62"/>
            <p:cNvSpPr>
              <a:spLocks noChangeShapeType="1"/>
            </p:cNvSpPr>
            <p:nvPr/>
          </p:nvSpPr>
          <p:spPr bwMode="auto">
            <a:xfrm flipV="1">
              <a:off x="1728" y="91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3" name="Line 63"/>
            <p:cNvSpPr>
              <a:spLocks noChangeShapeType="1"/>
            </p:cNvSpPr>
            <p:nvPr/>
          </p:nvSpPr>
          <p:spPr bwMode="auto">
            <a:xfrm flipV="1">
              <a:off x="1728" y="139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4" name="Line 64"/>
            <p:cNvSpPr>
              <a:spLocks noChangeShapeType="1"/>
            </p:cNvSpPr>
            <p:nvPr/>
          </p:nvSpPr>
          <p:spPr bwMode="auto">
            <a:xfrm flipV="1">
              <a:off x="1728" y="129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5" name="Oval 65"/>
            <p:cNvSpPr>
              <a:spLocks noChangeArrowheads="1"/>
            </p:cNvSpPr>
            <p:nvPr/>
          </p:nvSpPr>
          <p:spPr bwMode="auto">
            <a:xfrm>
              <a:off x="2064" y="1200"/>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86" name="Line 66"/>
            <p:cNvSpPr>
              <a:spLocks noChangeShapeType="1"/>
            </p:cNvSpPr>
            <p:nvPr/>
          </p:nvSpPr>
          <p:spPr bwMode="auto">
            <a:xfrm flipV="1">
              <a:off x="2112" y="1008"/>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7" name="Line 67"/>
            <p:cNvSpPr>
              <a:spLocks noChangeShapeType="1"/>
            </p:cNvSpPr>
            <p:nvPr/>
          </p:nvSpPr>
          <p:spPr bwMode="auto">
            <a:xfrm flipV="1">
              <a:off x="2112" y="912"/>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88" name="Oval 68"/>
            <p:cNvSpPr>
              <a:spLocks noChangeArrowheads="1"/>
            </p:cNvSpPr>
            <p:nvPr/>
          </p:nvSpPr>
          <p:spPr bwMode="auto">
            <a:xfrm>
              <a:off x="3072" y="912"/>
              <a:ext cx="48" cy="96"/>
            </a:xfrm>
            <a:prstGeom prst="ellipse">
              <a:avLst/>
            </a:prstGeom>
            <a:noFill/>
            <a:ln w="127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89" name="Oval 69"/>
            <p:cNvSpPr>
              <a:spLocks noChangeArrowheads="1"/>
            </p:cNvSpPr>
            <p:nvPr/>
          </p:nvSpPr>
          <p:spPr bwMode="auto">
            <a:xfrm>
              <a:off x="1536" y="1008"/>
              <a:ext cx="48" cy="96"/>
            </a:xfrm>
            <a:prstGeom prst="ellipse">
              <a:avLst/>
            </a:prstGeom>
            <a:solidFill>
              <a:srgbClr val="808080"/>
            </a:solidFill>
            <a:ln w="9525">
              <a:solidFill>
                <a:srgbClr val="000000"/>
              </a:solidFill>
              <a:round/>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90" name="Line 70"/>
            <p:cNvSpPr>
              <a:spLocks noChangeShapeType="1"/>
            </p:cNvSpPr>
            <p:nvPr/>
          </p:nvSpPr>
          <p:spPr bwMode="auto">
            <a:xfrm flipV="1">
              <a:off x="1584" y="816"/>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91" name="Line 71"/>
            <p:cNvSpPr>
              <a:spLocks noChangeShapeType="1"/>
            </p:cNvSpPr>
            <p:nvPr/>
          </p:nvSpPr>
          <p:spPr bwMode="auto">
            <a:xfrm flipV="1">
              <a:off x="1584" y="720"/>
              <a:ext cx="1008" cy="2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9992" name="Oval 72"/>
            <p:cNvSpPr>
              <a:spLocks noChangeArrowheads="1"/>
            </p:cNvSpPr>
            <p:nvPr/>
          </p:nvSpPr>
          <p:spPr bwMode="auto">
            <a:xfrm>
              <a:off x="2544" y="720"/>
              <a:ext cx="48" cy="96"/>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39993" name="Line 73"/>
            <p:cNvSpPr>
              <a:spLocks noChangeShapeType="1"/>
            </p:cNvSpPr>
            <p:nvPr/>
          </p:nvSpPr>
          <p:spPr bwMode="auto">
            <a:xfrm>
              <a:off x="1488" y="1776"/>
              <a:ext cx="720" cy="288"/>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9994" name="Line 74"/>
            <p:cNvSpPr>
              <a:spLocks noChangeShapeType="1"/>
            </p:cNvSpPr>
            <p:nvPr/>
          </p:nvSpPr>
          <p:spPr bwMode="auto">
            <a:xfrm>
              <a:off x="1392" y="864"/>
              <a:ext cx="0" cy="816"/>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9995" name="Text Box 75"/>
            <p:cNvSpPr txBox="1">
              <a:spLocks noChangeArrowheads="1"/>
            </p:cNvSpPr>
            <p:nvPr/>
          </p:nvSpPr>
          <p:spPr bwMode="auto">
            <a:xfrm>
              <a:off x="1728" y="1922"/>
              <a:ext cx="1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b</a:t>
              </a:r>
              <a:endParaRPr lang="de-DE" altLang="en-US" sz="1200" i="1">
                <a:solidFill>
                  <a:srgbClr val="000000"/>
                </a:solidFill>
                <a:latin typeface="Arial" charset="0"/>
              </a:endParaRPr>
            </a:p>
          </p:txBody>
        </p:sp>
        <p:sp>
          <p:nvSpPr>
            <p:cNvPr id="39996" name="Text Box 76"/>
            <p:cNvSpPr txBox="1">
              <a:spLocks noChangeArrowheads="1"/>
            </p:cNvSpPr>
            <p:nvPr/>
          </p:nvSpPr>
          <p:spPr bwMode="auto">
            <a:xfrm>
              <a:off x="1248" y="1202"/>
              <a:ext cx="1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DE" altLang="en-US" sz="1200" i="1">
                  <a:solidFill>
                    <a:srgbClr val="000000"/>
                  </a:solidFill>
                </a:rPr>
                <a:t>h</a:t>
              </a:r>
              <a:endParaRPr lang="de-DE" altLang="en-US" sz="1200" i="1">
                <a:solidFill>
                  <a:srgbClr val="000000"/>
                </a:solidFill>
                <a:latin typeface="Arial" charset="0"/>
              </a:endParaRPr>
            </a:p>
          </p:txBody>
        </p:sp>
      </p:grpSp>
      <p:graphicFrame>
        <p:nvGraphicFramePr>
          <p:cNvPr id="39946" name="Object 77"/>
          <p:cNvGraphicFramePr>
            <a:graphicFrameLocks noChangeAspect="1"/>
          </p:cNvGraphicFramePr>
          <p:nvPr/>
        </p:nvGraphicFramePr>
        <p:xfrm>
          <a:off x="365125" y="5522913"/>
          <a:ext cx="2600325" cy="742950"/>
        </p:xfrm>
        <a:graphic>
          <a:graphicData uri="http://schemas.openxmlformats.org/presentationml/2006/ole">
            <mc:AlternateContent xmlns:mc="http://schemas.openxmlformats.org/markup-compatibility/2006">
              <mc:Choice xmlns:v="urn:schemas-microsoft-com:vml" Requires="v">
                <p:oleObj name="Equazione" r:id="rId11" imgW="1879560" imgH="495000" progId="Equation.3">
                  <p:embed/>
                </p:oleObj>
              </mc:Choice>
              <mc:Fallback>
                <p:oleObj name="Equazione" r:id="rId11" imgW="1879560" imgH="495000" progId="Equation.3">
                  <p:embed/>
                  <p:pic>
                    <p:nvPicPr>
                      <p:cNvPr id="0" name="Object 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gray">
                      <a:xfrm>
                        <a:off x="365125" y="5522913"/>
                        <a:ext cx="2600325"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7" name="Object 78"/>
          <p:cNvGraphicFramePr>
            <a:graphicFrameLocks noChangeAspect="1"/>
          </p:cNvGraphicFramePr>
          <p:nvPr/>
        </p:nvGraphicFramePr>
        <p:xfrm>
          <a:off x="5743575" y="1347788"/>
          <a:ext cx="2424113" cy="742950"/>
        </p:xfrm>
        <a:graphic>
          <a:graphicData uri="http://schemas.openxmlformats.org/presentationml/2006/ole">
            <mc:AlternateContent xmlns:mc="http://schemas.openxmlformats.org/markup-compatibility/2006">
              <mc:Choice xmlns:v="urn:schemas-microsoft-com:vml" Requires="v">
                <p:oleObj name="Equazione" r:id="rId13" imgW="1752480" imgH="495000" progId="Equation.3">
                  <p:embed/>
                </p:oleObj>
              </mc:Choice>
              <mc:Fallback>
                <p:oleObj name="Equazione" r:id="rId13" imgW="1752480" imgH="495000" progId="Equation.3">
                  <p:embed/>
                  <p:pic>
                    <p:nvPicPr>
                      <p:cNvPr id="0" name="Object 7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5743575" y="1347788"/>
                        <a:ext cx="2424113"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9948" name="Object 79"/>
          <p:cNvGraphicFramePr>
            <a:graphicFrameLocks noChangeAspect="1"/>
          </p:cNvGraphicFramePr>
          <p:nvPr/>
        </p:nvGraphicFramePr>
        <p:xfrm>
          <a:off x="6376988" y="2490788"/>
          <a:ext cx="1020762" cy="647700"/>
        </p:xfrm>
        <a:graphic>
          <a:graphicData uri="http://schemas.openxmlformats.org/presentationml/2006/ole">
            <mc:AlternateContent xmlns:mc="http://schemas.openxmlformats.org/markup-compatibility/2006">
              <mc:Choice xmlns:v="urn:schemas-microsoft-com:vml" Requires="v">
                <p:oleObj name="Equazione" r:id="rId15" imgW="736560" imgH="431640" progId="Equation.3">
                  <p:embed/>
                </p:oleObj>
              </mc:Choice>
              <mc:Fallback>
                <p:oleObj name="Equazione" r:id="rId15" imgW="736560" imgH="431640" progId="Equation.3">
                  <p:embed/>
                  <p:pic>
                    <p:nvPicPr>
                      <p:cNvPr id="0" name="Object 7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a:off x="6376988" y="2490788"/>
                        <a:ext cx="1020762"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it-IT" altLang="en-US">
                <a:ea typeface="ＭＳ Ｐゴシック" charset="-128"/>
              </a:rPr>
              <a:t>Darcy Equation</a:t>
            </a:r>
          </a:p>
        </p:txBody>
      </p:sp>
      <p:sp>
        <p:nvSpPr>
          <p:cNvPr id="41987" name="Rectangle 3"/>
          <p:cNvSpPr>
            <a:spLocks noGrp="1" noChangeArrowheads="1"/>
          </p:cNvSpPr>
          <p:nvPr>
            <p:ph type="body" idx="1"/>
          </p:nvPr>
        </p:nvSpPr>
        <p:spPr/>
        <p:txBody>
          <a:bodyPr/>
          <a:lstStyle/>
          <a:p>
            <a:pPr eaLnBrk="1" hangingPunct="1">
              <a:buFontTx/>
              <a:buNone/>
            </a:pPr>
            <a:r>
              <a:rPr lang="it-IT" altLang="en-US" sz="2000">
                <a:ea typeface="ＭＳ Ｐゴシック" charset="-128"/>
              </a:rPr>
              <a:t>Local Reynolds number = </a:t>
            </a:r>
            <a:r>
              <a:rPr lang="it-IT" altLang="en-US" sz="2000">
                <a:latin typeface="Symbol" charset="2"/>
                <a:ea typeface="ＭＳ Ｐゴシック" charset="-128"/>
              </a:rPr>
              <a:t>r</a:t>
            </a:r>
            <a:r>
              <a:rPr lang="it-IT" altLang="en-US" sz="2000">
                <a:ea typeface="ＭＳ Ｐゴシック" charset="-128"/>
              </a:rPr>
              <a:t>vD/</a:t>
            </a:r>
            <a:r>
              <a:rPr lang="it-IT" altLang="en-US" sz="2000">
                <a:latin typeface="Symbol" charset="2"/>
                <a:ea typeface="ＭＳ Ｐゴシック" charset="-128"/>
              </a:rPr>
              <a:t>h</a:t>
            </a:r>
            <a:r>
              <a:rPr lang="it-IT" altLang="en-US" sz="2000">
                <a:ea typeface="ＭＳ Ｐゴシック" charset="-128"/>
              </a:rPr>
              <a:t>&lt;1 </a:t>
            </a:r>
            <a:r>
              <a:rPr lang="it-IT" altLang="en-US" sz="2000">
                <a:ea typeface="ＭＳ Ｐゴシック" charset="-128"/>
                <a:sym typeface="Symbol" charset="2"/>
              </a:rPr>
              <a:t></a:t>
            </a:r>
            <a:r>
              <a:rPr lang="it-IT" altLang="en-US" sz="2000">
                <a:ea typeface="ＭＳ Ｐゴシック" charset="-128"/>
              </a:rPr>
              <a:t> laminar flow among pores</a:t>
            </a:r>
          </a:p>
          <a:p>
            <a:pPr eaLnBrk="1" hangingPunct="1">
              <a:buFontTx/>
              <a:buNone/>
            </a:pPr>
            <a:endParaRPr lang="it-IT" altLang="en-US" sz="2000">
              <a:ea typeface="ＭＳ Ｐゴシック" charset="-128"/>
            </a:endParaRPr>
          </a:p>
          <a:p>
            <a:pPr algn="ctr" eaLnBrk="1" hangingPunct="1">
              <a:buFontTx/>
              <a:buNone/>
            </a:pPr>
            <a:r>
              <a:rPr lang="it-IT" altLang="en-US" sz="2000">
                <a:ea typeface="ＭＳ Ｐゴシック" charset="-128"/>
              </a:rPr>
              <a:t>Darcy Equation</a:t>
            </a:r>
          </a:p>
          <a:p>
            <a:pPr eaLnBrk="1" hangingPunct="1">
              <a:buFontTx/>
              <a:buNone/>
            </a:pPr>
            <a:r>
              <a:rPr lang="it-IT" altLang="en-US" sz="2000" u="sng">
                <a:ea typeface="ＭＳ Ｐゴシック" charset="-128"/>
              </a:rPr>
              <a:t>V</a:t>
            </a:r>
            <a:r>
              <a:rPr lang="it-IT" altLang="en-US" sz="2000">
                <a:ea typeface="ＭＳ Ｐゴシック" charset="-128"/>
              </a:rPr>
              <a:t> = - [K]/</a:t>
            </a:r>
            <a:r>
              <a:rPr lang="it-IT" altLang="en-US" sz="2000">
                <a:latin typeface="Symbol" charset="2"/>
                <a:ea typeface="ＭＳ Ｐゴシック" charset="-128"/>
              </a:rPr>
              <a:t>h</a:t>
            </a:r>
            <a:r>
              <a:rPr lang="it-IT" altLang="en-US" sz="2000">
                <a:ea typeface="ＭＳ Ｐゴシック" charset="-128"/>
              </a:rPr>
              <a:t> (</a:t>
            </a:r>
            <a:r>
              <a:rPr lang="it-IT" altLang="en-US" sz="2000" u="sng">
                <a:latin typeface="Symbol" charset="2"/>
                <a:ea typeface="ＭＳ Ｐゴシック" charset="-128"/>
              </a:rPr>
              <a:t>Ñ</a:t>
            </a:r>
            <a:r>
              <a:rPr lang="it-IT" altLang="en-US" sz="2000">
                <a:ea typeface="ＭＳ Ｐゴシック" charset="-128"/>
              </a:rPr>
              <a:t>P-</a:t>
            </a:r>
            <a:r>
              <a:rPr lang="it-IT" altLang="en-US" sz="2000">
                <a:latin typeface="Symbol" charset="2"/>
                <a:ea typeface="ＭＳ Ｐゴシック" charset="-128"/>
              </a:rPr>
              <a:t>r</a:t>
            </a:r>
            <a:r>
              <a:rPr lang="it-IT" altLang="en-US" sz="2000" u="sng">
                <a:ea typeface="ＭＳ Ｐゴシック" charset="-128"/>
              </a:rPr>
              <a:t>g</a:t>
            </a:r>
            <a:r>
              <a:rPr lang="it-IT" altLang="en-US" sz="2000">
                <a:ea typeface="ＭＳ Ｐゴシック" charset="-128"/>
              </a:rPr>
              <a:t>)</a:t>
            </a:r>
          </a:p>
          <a:p>
            <a:pPr eaLnBrk="1" hangingPunct="1">
              <a:buFontTx/>
              <a:buNone/>
            </a:pPr>
            <a:r>
              <a:rPr lang="it-IT" altLang="en-US" sz="2000">
                <a:ea typeface="ＭＳ Ｐゴシック" charset="-128"/>
              </a:rPr>
              <a:t>V</a:t>
            </a:r>
            <a:r>
              <a:rPr lang="it-IT" altLang="en-US" sz="2000" baseline="-25000">
                <a:ea typeface="ＭＳ Ｐゴシック" charset="-128"/>
              </a:rPr>
              <a:t>i</a:t>
            </a:r>
            <a:r>
              <a:rPr lang="it-IT" altLang="en-US" sz="2000">
                <a:ea typeface="ＭＳ Ｐゴシック" charset="-128"/>
              </a:rPr>
              <a:t>= -1/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i1</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1</a:t>
            </a:r>
            <a:r>
              <a:rPr lang="it-IT" altLang="en-US" sz="2000">
                <a:ea typeface="ＭＳ Ｐゴシック" charset="-128"/>
              </a:rPr>
              <a:t>+K</a:t>
            </a:r>
            <a:r>
              <a:rPr lang="it-IT" altLang="en-US" sz="2000" baseline="-25000">
                <a:ea typeface="ＭＳ Ｐゴシック" charset="-128"/>
              </a:rPr>
              <a:t>i2</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2</a:t>
            </a:r>
            <a:r>
              <a:rPr lang="it-IT" altLang="en-US" sz="2000">
                <a:ea typeface="ＭＳ Ｐゴシック" charset="-128"/>
              </a:rPr>
              <a:t>+K</a:t>
            </a:r>
            <a:r>
              <a:rPr lang="it-IT" altLang="en-US" sz="2000" baseline="-25000">
                <a:ea typeface="ＭＳ Ｐゴシック" charset="-128"/>
              </a:rPr>
              <a:t>i3</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3</a:t>
            </a:r>
            <a:r>
              <a:rPr lang="it-IT" altLang="en-US" sz="2000">
                <a:ea typeface="ＭＳ Ｐゴシック" charset="-128"/>
              </a:rPr>
              <a:t>)</a:t>
            </a:r>
          </a:p>
          <a:p>
            <a:pPr eaLnBrk="1" hangingPunct="1">
              <a:buFontTx/>
              <a:buNone/>
            </a:pPr>
            <a:r>
              <a:rPr lang="it-IT" altLang="en-US" sz="2000">
                <a:ea typeface="ＭＳ Ｐゴシック" charset="-128"/>
              </a:rPr>
              <a:t>where:	 [K] = permeability matrix</a:t>
            </a:r>
          </a:p>
          <a:p>
            <a:pPr eaLnBrk="1" hangingPunct="1">
              <a:buFontTx/>
              <a:buNone/>
            </a:pPr>
            <a:r>
              <a:rPr lang="it-IT" altLang="en-US" sz="2000">
                <a:ea typeface="ＭＳ Ｐゴシック" charset="-128"/>
              </a:rPr>
              <a:t>		 V = Q/A ed </a:t>
            </a:r>
            <a:r>
              <a:rPr lang="it-IT" altLang="en-US" sz="2000">
                <a:latin typeface="Symbol" charset="2"/>
                <a:ea typeface="ＭＳ Ｐゴシック" charset="-128"/>
              </a:rPr>
              <a:t>h</a:t>
            </a:r>
            <a:r>
              <a:rPr lang="it-IT" altLang="en-US" sz="2000">
                <a:ea typeface="ＭＳ Ｐゴシック" charset="-128"/>
              </a:rPr>
              <a:t> = </a:t>
            </a:r>
            <a:r>
              <a:rPr lang="it-IT" altLang="en-US" sz="2000">
                <a:latin typeface="Symbol" charset="2"/>
                <a:ea typeface="ＭＳ Ｐゴシック" charset="-128"/>
              </a:rPr>
              <a:t>h</a:t>
            </a:r>
            <a:r>
              <a:rPr lang="it-IT" altLang="en-US" sz="2000">
                <a:ea typeface="ＭＳ Ｐゴシック" charset="-128"/>
              </a:rPr>
              <a:t>(T,</a:t>
            </a:r>
            <a:r>
              <a:rPr lang="it-IT" altLang="en-US" sz="2000">
                <a:latin typeface="Symbol" charset="2"/>
                <a:ea typeface="ＭＳ Ｐゴシック" charset="-128"/>
              </a:rPr>
              <a:t>a</a:t>
            </a:r>
            <a:r>
              <a:rPr lang="it-IT" altLang="en-US" sz="2000">
                <a:ea typeface="ＭＳ Ｐゴシック" charset="-128"/>
              </a:rPr>
              <a:t>) </a:t>
            </a:r>
          </a:p>
          <a:p>
            <a:pPr eaLnBrk="1" hangingPunct="1">
              <a:buFontTx/>
              <a:buNone/>
            </a:pPr>
            <a:r>
              <a:rPr lang="it-IT" altLang="en-US" sz="2000">
                <a:ea typeface="ＭＳ Ｐゴシック" charset="-128"/>
              </a:rPr>
              <a:t>Often </a:t>
            </a:r>
            <a:r>
              <a:rPr lang="it-IT" altLang="en-US" sz="2000" u="sng">
                <a:ea typeface="ＭＳ Ｐゴシック" charset="-128"/>
              </a:rPr>
              <a:t>g</a:t>
            </a:r>
            <a:r>
              <a:rPr lang="it-IT" altLang="en-US" sz="2000">
                <a:ea typeface="ＭＳ Ｐゴシック" charset="-128"/>
              </a:rPr>
              <a:t> can be neglected and  K</a:t>
            </a:r>
            <a:r>
              <a:rPr lang="it-IT" altLang="en-US" sz="2000" baseline="-25000">
                <a:ea typeface="ＭＳ Ｐゴシック" charset="-128"/>
              </a:rPr>
              <a:t>ij</a:t>
            </a:r>
            <a:r>
              <a:rPr lang="it-IT" altLang="en-US" sz="2000">
                <a:ea typeface="ＭＳ Ｐゴシック" charset="-128"/>
              </a:rPr>
              <a:t> = 0 per i</a:t>
            </a:r>
            <a:r>
              <a:rPr lang="it-IT" altLang="en-US" sz="2000">
                <a:latin typeface="Symbol" charset="2"/>
                <a:ea typeface="ＭＳ Ｐゴシック" charset="-128"/>
              </a:rPr>
              <a:t>¹</a:t>
            </a:r>
            <a:r>
              <a:rPr lang="it-IT" altLang="en-US" sz="2000">
                <a:ea typeface="ＭＳ Ｐゴシック" charset="-128"/>
              </a:rPr>
              <a:t>j K</a:t>
            </a:r>
            <a:r>
              <a:rPr lang="it-IT" altLang="en-US" sz="2000" baseline="-25000">
                <a:ea typeface="ＭＳ Ｐゴシック" charset="-128"/>
              </a:rPr>
              <a:t>ij</a:t>
            </a:r>
            <a:r>
              <a:rPr lang="it-IT" altLang="en-US" sz="2000">
                <a:latin typeface="Symbol" charset="2"/>
                <a:ea typeface="ＭＳ Ｐゴシック" charset="-128"/>
              </a:rPr>
              <a:t>¹</a:t>
            </a:r>
            <a:r>
              <a:rPr lang="it-IT" altLang="en-US" sz="2000">
                <a:ea typeface="ＭＳ Ｐゴシック" charset="-128"/>
              </a:rPr>
              <a:t>0 per i=j </a:t>
            </a:r>
          </a:p>
          <a:p>
            <a:pPr algn="ctr" eaLnBrk="1" hangingPunct="1">
              <a:buFontTx/>
              <a:buNone/>
            </a:pPr>
            <a:r>
              <a:rPr lang="it-IT" altLang="en-US" sz="2000">
                <a:ea typeface="ＭＳ Ｐゴシック" charset="-128"/>
              </a:rPr>
              <a:t>V</a:t>
            </a:r>
            <a:r>
              <a:rPr lang="it-IT" altLang="en-US" sz="2000" baseline="-25000">
                <a:ea typeface="ＭＳ Ｐゴシック" charset="-128"/>
              </a:rPr>
              <a:t>1</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11</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1</a:t>
            </a:r>
            <a:r>
              <a:rPr lang="it-IT" altLang="en-US" sz="2000">
                <a:ea typeface="ＭＳ Ｐゴシック" charset="-128"/>
              </a:rPr>
              <a:t> 	V</a:t>
            </a:r>
            <a:r>
              <a:rPr lang="it-IT" altLang="en-US" sz="2000" baseline="-25000">
                <a:ea typeface="ＭＳ Ｐゴシック" charset="-128"/>
              </a:rPr>
              <a:t>x</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xx</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 </a:t>
            </a:r>
          </a:p>
          <a:p>
            <a:pPr algn="ctr" eaLnBrk="1" hangingPunct="1">
              <a:buFontTx/>
              <a:buNone/>
            </a:pPr>
            <a:r>
              <a:rPr lang="it-IT" altLang="en-US" sz="2000">
                <a:ea typeface="ＭＳ Ｐゴシック" charset="-128"/>
              </a:rPr>
              <a:t>V</a:t>
            </a:r>
            <a:r>
              <a:rPr lang="it-IT" altLang="en-US" sz="2000" baseline="-25000">
                <a:ea typeface="ＭＳ Ｐゴシック" charset="-128"/>
              </a:rPr>
              <a:t>2</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22</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2</a:t>
            </a:r>
            <a:r>
              <a:rPr lang="it-IT" altLang="en-US" sz="2000">
                <a:ea typeface="ＭＳ Ｐゴシック" charset="-128"/>
              </a:rPr>
              <a:t>	 V</a:t>
            </a:r>
            <a:r>
              <a:rPr lang="it-IT" altLang="en-US" sz="2000" baseline="-25000">
                <a:ea typeface="ＭＳ Ｐゴシック" charset="-128"/>
              </a:rPr>
              <a:t>y</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yy</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y</a:t>
            </a:r>
          </a:p>
          <a:p>
            <a:pPr algn="ctr" eaLnBrk="1" hangingPunct="1">
              <a:buFontTx/>
              <a:buNone/>
            </a:pPr>
            <a:r>
              <a:rPr lang="it-IT" altLang="en-US" sz="2000">
                <a:ea typeface="ＭＳ Ｐゴシック" charset="-128"/>
              </a:rPr>
              <a:t>V</a:t>
            </a:r>
            <a:r>
              <a:rPr lang="it-IT" altLang="en-US" sz="2000" baseline="-25000">
                <a:ea typeface="ＭＳ Ｐゴシック" charset="-128"/>
              </a:rPr>
              <a:t>3</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33</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25000">
                <a:ea typeface="ＭＳ Ｐゴシック" charset="-128"/>
              </a:rPr>
              <a:t>3</a:t>
            </a:r>
            <a:r>
              <a:rPr lang="it-IT" altLang="en-US" sz="2000">
                <a:ea typeface="ＭＳ Ｐゴシック" charset="-128"/>
              </a:rPr>
              <a:t>	V</a:t>
            </a:r>
            <a:r>
              <a:rPr lang="it-IT" altLang="en-US" sz="2000" baseline="-25000">
                <a:ea typeface="ＭＳ Ｐゴシック" charset="-128"/>
              </a:rPr>
              <a:t>z</a:t>
            </a:r>
            <a:r>
              <a:rPr lang="it-IT" altLang="en-US" sz="2000">
                <a:ea typeface="ＭＳ Ｐゴシック" charset="-128"/>
              </a:rPr>
              <a:t>=-1/</a:t>
            </a:r>
            <a:r>
              <a:rPr lang="it-IT" altLang="en-US" sz="2000">
                <a:latin typeface="Symbol" charset="2"/>
                <a:ea typeface="ＭＳ Ｐゴシック" charset="-128"/>
              </a:rPr>
              <a:t>h</a:t>
            </a:r>
            <a:r>
              <a:rPr lang="it-IT" altLang="en-US" sz="2000">
                <a:ea typeface="ＭＳ Ｐゴシック" charset="-128"/>
              </a:rPr>
              <a:t> K</a:t>
            </a:r>
            <a:r>
              <a:rPr lang="it-IT" altLang="en-US" sz="2000" baseline="-25000">
                <a:ea typeface="ＭＳ Ｐゴシック" charset="-128"/>
              </a:rPr>
              <a:t>zz</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z</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it-IT" altLang="en-US">
                <a:ea typeface="ＭＳ Ｐゴシック" charset="-128"/>
              </a:rPr>
              <a:t>Continuity Equation</a:t>
            </a:r>
          </a:p>
        </p:txBody>
      </p:sp>
      <p:sp>
        <p:nvSpPr>
          <p:cNvPr id="43011" name="Rectangle 3"/>
          <p:cNvSpPr>
            <a:spLocks noGrp="1" noChangeArrowheads="1"/>
          </p:cNvSpPr>
          <p:nvPr>
            <p:ph type="body" idx="1"/>
          </p:nvPr>
        </p:nvSpPr>
        <p:spPr/>
        <p:txBody>
          <a:bodyPr/>
          <a:lstStyle/>
          <a:p>
            <a:pPr eaLnBrk="1" hangingPunct="1">
              <a:buFontTx/>
              <a:buNone/>
            </a:pPr>
            <a:r>
              <a:rPr lang="it-IT" altLang="en-US">
                <a:ea typeface="ＭＳ Ｐゴシック" charset="-128"/>
              </a:rPr>
              <a:t>For an an incompressible flow field</a:t>
            </a:r>
          </a:p>
          <a:p>
            <a:pPr lvl="1" algn="ctr" eaLnBrk="1" hangingPunct="1">
              <a:buFontTx/>
              <a:buNone/>
            </a:pPr>
            <a:r>
              <a:rPr lang="it-IT" altLang="en-US">
                <a:latin typeface="Symbol" charset="2"/>
                <a:ea typeface="ＭＳ Ｐゴシック" charset="-128"/>
              </a:rPr>
              <a:t>¶</a:t>
            </a:r>
            <a:r>
              <a:rPr lang="it-IT" altLang="en-US">
                <a:ea typeface="ＭＳ Ｐゴシック" charset="-128"/>
              </a:rPr>
              <a:t>V</a:t>
            </a:r>
            <a:r>
              <a:rPr lang="it-IT" altLang="en-US" baseline="-25000">
                <a:ea typeface="ＭＳ Ｐゴシック" charset="-128"/>
              </a:rPr>
              <a:t>x</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x +</a:t>
            </a:r>
            <a:r>
              <a:rPr lang="it-IT" altLang="en-US">
                <a:latin typeface="Symbol" charset="2"/>
                <a:ea typeface="ＭＳ Ｐゴシック" charset="-128"/>
              </a:rPr>
              <a:t>¶</a:t>
            </a:r>
            <a:r>
              <a:rPr lang="it-IT" altLang="en-US">
                <a:ea typeface="ＭＳ Ｐゴシック" charset="-128"/>
              </a:rPr>
              <a:t>V</a:t>
            </a:r>
            <a:r>
              <a:rPr lang="it-IT" altLang="en-US" baseline="-25000">
                <a:ea typeface="ＭＳ Ｐゴシック" charset="-128"/>
              </a:rPr>
              <a:t>y</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y+ </a:t>
            </a:r>
            <a:r>
              <a:rPr lang="it-IT" altLang="en-US">
                <a:latin typeface="Symbol" charset="2"/>
                <a:ea typeface="ＭＳ Ｐゴシック" charset="-128"/>
              </a:rPr>
              <a:t>¶</a:t>
            </a:r>
            <a:r>
              <a:rPr lang="it-IT" altLang="en-US">
                <a:ea typeface="ＭＳ Ｐゴシック" charset="-128"/>
              </a:rPr>
              <a:t>V</a:t>
            </a:r>
            <a:r>
              <a:rPr lang="it-IT" altLang="en-US" baseline="-25000">
                <a:ea typeface="ＭＳ Ｐゴシック" charset="-128"/>
              </a:rPr>
              <a:t>z</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z=0</a:t>
            </a:r>
          </a:p>
          <a:p>
            <a:pPr eaLnBrk="1" hangingPunct="1">
              <a:buFontTx/>
              <a:buNone/>
            </a:pPr>
            <a:r>
              <a:rPr lang="it-IT" altLang="en-US">
                <a:ea typeface="ＭＳ Ｐゴシック" charset="-128"/>
              </a:rPr>
              <a:t>Substituting </a:t>
            </a:r>
            <a:r>
              <a:rPr lang="it-IT" altLang="ja-JP">
                <a:ea typeface="ＭＳ Ｐゴシック" charset="-128"/>
              </a:rPr>
              <a:t>Darcy equation:</a:t>
            </a:r>
          </a:p>
          <a:p>
            <a:pPr algn="ctr" eaLnBrk="1" hangingPunct="1">
              <a:buFontTx/>
              <a:buNone/>
            </a:pPr>
            <a:endParaRPr lang="it-IT" altLang="en-US" sz="2000">
              <a:latin typeface="Symbol" charset="2"/>
              <a:ea typeface="ＭＳ Ｐゴシック" charset="-128"/>
            </a:endParaRPr>
          </a:p>
          <a:p>
            <a:pPr algn="ctr" eaLnBrk="1" hangingPunct="1">
              <a:buFontTx/>
              <a:buNone/>
            </a:pPr>
            <a:r>
              <a:rPr lang="it-IT" altLang="en-US" sz="2000">
                <a:latin typeface="Symbol" charset="2"/>
                <a:ea typeface="ＭＳ Ｐゴシック" charset="-128"/>
              </a:rPr>
              <a:t>¶</a:t>
            </a:r>
            <a:r>
              <a:rPr lang="it-IT" altLang="en-US" sz="2000">
                <a:ea typeface="ＭＳ Ｐゴシック" charset="-128"/>
              </a:rPr>
              <a:t>/</a:t>
            </a:r>
            <a:r>
              <a:rPr lang="it-IT" altLang="en-US" sz="2000">
                <a:latin typeface="Symbol" charset="2"/>
                <a:ea typeface="ＭＳ Ｐゴシック" charset="-128"/>
              </a:rPr>
              <a:t>¶</a:t>
            </a:r>
            <a:r>
              <a:rPr lang="it-IT" altLang="en-US" sz="2000">
                <a:ea typeface="ＭＳ Ｐゴシック" charset="-128"/>
              </a:rPr>
              <a:t>x(K</a:t>
            </a:r>
            <a:r>
              <a:rPr lang="it-IT" altLang="en-US" sz="2000" baseline="-25000">
                <a:ea typeface="ＭＳ Ｐゴシック" charset="-128"/>
              </a:rPr>
              <a:t>xx</a:t>
            </a:r>
            <a:r>
              <a:rPr lang="it-IT" altLang="en-US" sz="2000">
                <a:ea typeface="ＭＳ Ｐゴシック" charset="-128"/>
              </a:rPr>
              <a:t>/</a:t>
            </a:r>
            <a:r>
              <a:rPr lang="it-IT" altLang="en-US" sz="2000">
                <a:latin typeface="Symbol" charset="2"/>
                <a:ea typeface="ＭＳ Ｐゴシック" charset="-128"/>
              </a:rPr>
              <a:t>h</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a:latin typeface="Symbol" charset="2"/>
                <a:ea typeface="ＭＳ Ｐゴシック" charset="-128"/>
              </a:rPr>
              <a:t>¶</a:t>
            </a:r>
            <a:r>
              <a:rPr lang="it-IT" altLang="en-US" sz="2000">
                <a:ea typeface="ＭＳ Ｐゴシック" charset="-128"/>
              </a:rPr>
              <a:t>/</a:t>
            </a:r>
            <a:r>
              <a:rPr lang="it-IT" altLang="en-US" sz="2000">
                <a:latin typeface="Symbol" charset="2"/>
                <a:ea typeface="ＭＳ Ｐゴシック" charset="-128"/>
              </a:rPr>
              <a:t>¶</a:t>
            </a:r>
            <a:r>
              <a:rPr lang="it-IT" altLang="en-US" sz="2000">
                <a:ea typeface="ＭＳ Ｐゴシック" charset="-128"/>
              </a:rPr>
              <a:t>y(K</a:t>
            </a:r>
            <a:r>
              <a:rPr lang="it-IT" altLang="en-US" sz="2000" baseline="-25000">
                <a:ea typeface="ＭＳ Ｐゴシック" charset="-128"/>
              </a:rPr>
              <a:t>yy</a:t>
            </a:r>
            <a:r>
              <a:rPr lang="it-IT" altLang="en-US" sz="2000">
                <a:ea typeface="ＭＳ Ｐゴシック" charset="-128"/>
              </a:rPr>
              <a:t>/</a:t>
            </a:r>
            <a:r>
              <a:rPr lang="it-IT" altLang="en-US" sz="2000">
                <a:latin typeface="Symbol" charset="2"/>
                <a:ea typeface="ＭＳ Ｐゴシック" charset="-128"/>
              </a:rPr>
              <a:t>h</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y)+</a:t>
            </a:r>
            <a:r>
              <a:rPr lang="it-IT" altLang="en-US" sz="2000">
                <a:latin typeface="Symbol" charset="2"/>
                <a:ea typeface="ＭＳ Ｐゴシック" charset="-128"/>
              </a:rPr>
              <a:t>¶</a:t>
            </a:r>
            <a:r>
              <a:rPr lang="it-IT" altLang="en-US" sz="2000">
                <a:ea typeface="ＭＳ Ｐゴシック" charset="-128"/>
              </a:rPr>
              <a:t>/</a:t>
            </a:r>
            <a:r>
              <a:rPr lang="it-IT" altLang="en-US" sz="2000">
                <a:latin typeface="Symbol" charset="2"/>
                <a:ea typeface="ＭＳ Ｐゴシック" charset="-128"/>
              </a:rPr>
              <a:t>¶</a:t>
            </a:r>
            <a:r>
              <a:rPr lang="it-IT" altLang="en-US" sz="2000">
                <a:ea typeface="ＭＳ Ｐゴシック" charset="-128"/>
              </a:rPr>
              <a:t>z(K</a:t>
            </a:r>
            <a:r>
              <a:rPr lang="it-IT" altLang="en-US" sz="2000" baseline="-25000">
                <a:ea typeface="ＭＳ Ｐゴシック" charset="-128"/>
              </a:rPr>
              <a:t>zz</a:t>
            </a:r>
            <a:r>
              <a:rPr lang="it-IT" altLang="en-US" sz="2000">
                <a:ea typeface="ＭＳ Ｐゴシック" charset="-128"/>
              </a:rPr>
              <a:t>/</a:t>
            </a:r>
            <a:r>
              <a:rPr lang="it-IT" altLang="en-US" sz="2000">
                <a:latin typeface="Symbol" charset="2"/>
                <a:ea typeface="ＭＳ Ｐゴシック" charset="-128"/>
              </a:rPr>
              <a:t>h</a:t>
            </a:r>
            <a:r>
              <a:rPr lang="it-IT" altLang="en-US" sz="2000">
                <a:ea typeface="ＭＳ Ｐゴシック" charset="-128"/>
              </a:rPr>
              <a:t> </a:t>
            </a:r>
            <a:r>
              <a:rPr lang="it-IT" altLang="en-US" sz="2000">
                <a:latin typeface="Symbol" charset="2"/>
                <a:ea typeface="ＭＳ Ｐゴシック" charset="-128"/>
              </a:rPr>
              <a:t>¶</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z)=0</a:t>
            </a:r>
            <a:endParaRPr lang="it-IT" altLang="en-US">
              <a:ea typeface="ＭＳ Ｐゴシック" charset="-128"/>
            </a:endParaRPr>
          </a:p>
          <a:p>
            <a:pPr eaLnBrk="1" hangingPunct="1">
              <a:buFontTx/>
              <a:buNone/>
            </a:pPr>
            <a:endParaRPr lang="it-IT" altLang="en-US">
              <a:ea typeface="ＭＳ Ｐゴシック" charset="-128"/>
            </a:endParaRPr>
          </a:p>
          <a:p>
            <a:pPr eaLnBrk="1" hangingPunct="1">
              <a:buFontTx/>
              <a:buNone/>
            </a:pPr>
            <a:r>
              <a:rPr lang="it-IT" altLang="en-US">
                <a:ea typeface="ＭＳ Ｐゴシック" charset="-128"/>
              </a:rPr>
              <a:t>If K and </a:t>
            </a:r>
            <a:r>
              <a:rPr lang="it-IT" altLang="en-US" sz="2000">
                <a:latin typeface="Symbol" charset="2"/>
                <a:ea typeface="ＭＳ Ｐゴシック" charset="-128"/>
              </a:rPr>
              <a:t>h</a:t>
            </a:r>
            <a:r>
              <a:rPr lang="it-IT" altLang="en-US">
                <a:ea typeface="ＭＳ Ｐゴシック" charset="-128"/>
              </a:rPr>
              <a:t> do not depend on x,y and z :</a:t>
            </a:r>
          </a:p>
          <a:p>
            <a:pPr eaLnBrk="1" hangingPunct="1">
              <a:buFontTx/>
              <a:buNone/>
            </a:pPr>
            <a:endParaRPr lang="it-IT" altLang="en-US">
              <a:ea typeface="ＭＳ Ｐゴシック" charset="-128"/>
            </a:endParaRPr>
          </a:p>
          <a:p>
            <a:pPr algn="ctr" eaLnBrk="1" hangingPunct="1">
              <a:buFontTx/>
              <a:buNone/>
            </a:pP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a:t>
            </a:r>
            <a:r>
              <a:rPr lang="it-IT" altLang="en-US">
                <a:ea typeface="ＭＳ Ｐゴシック" charset="-128"/>
              </a:rPr>
              <a:t>x</a:t>
            </a:r>
            <a:r>
              <a:rPr lang="it-IT" altLang="en-US" baseline="30000">
                <a:latin typeface="Symbol" charset="2"/>
                <a:ea typeface="ＭＳ Ｐゴシック" charset="-128"/>
              </a:rPr>
              <a:t>2</a:t>
            </a:r>
            <a:r>
              <a:rPr lang="it-IT" altLang="en-US">
                <a:ea typeface="ＭＳ Ｐゴシック" charset="-128"/>
              </a:rPr>
              <a:t>+</a:t>
            </a: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 </a:t>
            </a:r>
            <a:r>
              <a:rPr lang="it-IT" altLang="en-US">
                <a:ea typeface="ＭＳ Ｐゴシック" charset="-128"/>
              </a:rPr>
              <a:t>/</a:t>
            </a:r>
            <a:r>
              <a:rPr lang="it-IT" altLang="en-US">
                <a:latin typeface="Symbol" charset="2"/>
                <a:ea typeface="ＭＳ Ｐゴシック" charset="-128"/>
              </a:rPr>
              <a:t>¶</a:t>
            </a:r>
            <a:r>
              <a:rPr lang="it-IT" altLang="en-US">
                <a:ea typeface="ＭＳ Ｐゴシック" charset="-128"/>
              </a:rPr>
              <a:t>y</a:t>
            </a:r>
            <a:r>
              <a:rPr lang="it-IT" altLang="en-US" baseline="30000">
                <a:latin typeface="Symbol" charset="2"/>
                <a:ea typeface="ＭＳ Ｐゴシック" charset="-128"/>
              </a:rPr>
              <a:t>2</a:t>
            </a:r>
            <a:r>
              <a:rPr lang="it-IT" altLang="en-US">
                <a:ea typeface="ＭＳ Ｐゴシック" charset="-128"/>
              </a:rPr>
              <a:t>+</a:t>
            </a: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a:t>
            </a:r>
            <a:r>
              <a:rPr lang="it-IT" altLang="en-US">
                <a:ea typeface="ＭＳ Ｐゴシック" charset="-128"/>
              </a:rPr>
              <a:t>z</a:t>
            </a:r>
            <a:r>
              <a:rPr lang="it-IT" altLang="en-US" baseline="30000">
                <a:latin typeface="Symbol" charset="2"/>
                <a:ea typeface="ＭＳ Ｐゴシック" charset="-128"/>
              </a:rPr>
              <a:t>2</a:t>
            </a:r>
            <a:r>
              <a:rPr lang="it-IT" altLang="en-US">
                <a:ea typeface="ＭＳ Ｐゴシック" charset="-128"/>
              </a:rPr>
              <a:t>=0</a:t>
            </a:r>
          </a:p>
          <a:p>
            <a:pPr algn="ctr" eaLnBrk="1" hangingPunct="1">
              <a:buFontTx/>
              <a:buNone/>
            </a:pPr>
            <a:endParaRPr lang="it-IT" altLang="en-US" sz="2000">
              <a:ea typeface="ＭＳ Ｐゴシック" charset="-128"/>
            </a:endParaRPr>
          </a:p>
          <a:p>
            <a:pPr eaLnBrk="1" hangingPunct="1">
              <a:buFontTx/>
              <a:buNone/>
            </a:pPr>
            <a:r>
              <a:rPr lang="it-IT" altLang="en-US">
                <a:ea typeface="ＭＳ Ｐゴシック" charset="-128"/>
              </a:rPr>
              <a:t>and in 1D </a:t>
            </a:r>
            <a:r>
              <a:rPr lang="it-IT" altLang="en-US">
                <a:ea typeface="ＭＳ Ｐゴシック" charset="-128"/>
                <a:sym typeface="Wingdings" charset="2"/>
              </a:rPr>
              <a:t></a:t>
            </a:r>
            <a:r>
              <a:rPr lang="it-IT" altLang="en-US">
                <a:ea typeface="ＭＳ Ｐゴシック" charset="-128"/>
              </a:rPr>
              <a:t>	 </a:t>
            </a:r>
            <a:r>
              <a:rPr lang="it-IT" altLang="en-US">
                <a:latin typeface="Symbol" charset="2"/>
                <a:ea typeface="ＭＳ Ｐゴシック" charset="-128"/>
              </a:rPr>
              <a:t>¶</a:t>
            </a:r>
            <a:r>
              <a:rPr lang="it-IT" altLang="en-US" baseline="30000">
                <a:latin typeface="Symbol" charset="2"/>
                <a:ea typeface="ＭＳ Ｐゴシック" charset="-128"/>
              </a:rPr>
              <a:t>2</a:t>
            </a:r>
            <a:r>
              <a:rPr lang="it-IT" altLang="en-US">
                <a:ea typeface="ＭＳ Ｐゴシック" charset="-128"/>
              </a:rPr>
              <a:t>P/</a:t>
            </a:r>
            <a:r>
              <a:rPr lang="it-IT" altLang="en-US">
                <a:latin typeface="Symbol" charset="2"/>
                <a:ea typeface="ＭＳ Ｐゴシック" charset="-128"/>
              </a:rPr>
              <a:t>¶</a:t>
            </a:r>
            <a:r>
              <a:rPr lang="it-IT" altLang="en-US">
                <a:ea typeface="ＭＳ Ｐゴシック" charset="-128"/>
              </a:rPr>
              <a:t>x</a:t>
            </a:r>
            <a:r>
              <a:rPr lang="it-IT" altLang="en-US" baseline="30000">
                <a:latin typeface="Symbol" charset="2"/>
                <a:ea typeface="ＭＳ Ｐゴシック" charset="-128"/>
              </a:rPr>
              <a:t>2</a:t>
            </a:r>
            <a:r>
              <a:rPr lang="it-IT" altLang="en-US">
                <a:latin typeface="Symbol" charset="2"/>
                <a:ea typeface="ＭＳ Ｐゴシック" charset="-128"/>
              </a:rPr>
              <a:t>=0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685800" y="1295400"/>
            <a:ext cx="8077200" cy="3429000"/>
          </a:xfrm>
        </p:spPr>
        <p:txBody>
          <a:bodyPr/>
          <a:lstStyle/>
          <a:p>
            <a:pPr marL="0" indent="0" eaLnBrk="1" hangingPunct="1">
              <a:buFontTx/>
              <a:buNone/>
            </a:pPr>
            <a:r>
              <a:rPr lang="it-IT" altLang="en-US" sz="2000">
                <a:ea typeface="ＭＳ Ｐゴシック" charset="-128"/>
              </a:rPr>
              <a:t>Integrating </a:t>
            </a:r>
            <a:r>
              <a:rPr lang="it-IT" altLang="en-US" sz="2000">
                <a:latin typeface="Symbol" charset="2"/>
                <a:ea typeface="ＭＳ Ｐゴシック" charset="-128"/>
              </a:rPr>
              <a:t>¶</a:t>
            </a:r>
            <a:r>
              <a:rPr lang="it-IT" altLang="en-US" sz="2000" baseline="30000">
                <a:latin typeface="Symbol" charset="2"/>
                <a:ea typeface="ＭＳ Ｐゴシック" charset="-128"/>
              </a:rPr>
              <a:t>2</a:t>
            </a:r>
            <a:r>
              <a:rPr lang="it-IT" altLang="en-US" sz="2000">
                <a:ea typeface="ＭＳ Ｐゴシック" charset="-128"/>
              </a:rPr>
              <a:t>P/</a:t>
            </a:r>
            <a:r>
              <a:rPr lang="it-IT" altLang="en-US" sz="2000">
                <a:latin typeface="Symbol" charset="2"/>
                <a:ea typeface="ＭＳ Ｐゴシック" charset="-128"/>
              </a:rPr>
              <a:t>¶</a:t>
            </a:r>
            <a:r>
              <a:rPr lang="it-IT" altLang="en-US" sz="2000">
                <a:ea typeface="ＭＳ Ｐゴシック" charset="-128"/>
              </a:rPr>
              <a:t>x</a:t>
            </a:r>
            <a:r>
              <a:rPr lang="it-IT" altLang="en-US" sz="2000" baseline="30000">
                <a:latin typeface="Symbol" charset="2"/>
                <a:ea typeface="ＭＳ Ｐゴシック" charset="-128"/>
              </a:rPr>
              <a:t>2</a:t>
            </a:r>
            <a:r>
              <a:rPr lang="it-IT" altLang="en-US" sz="2000">
                <a:latin typeface="Symbol" charset="2"/>
                <a:ea typeface="ＭＳ Ｐゴシック" charset="-128"/>
              </a:rPr>
              <a:t>=0</a:t>
            </a:r>
            <a:r>
              <a:rPr lang="it-IT" altLang="en-US" sz="2000">
                <a:ea typeface="ＭＳ Ｐゴシック" charset="-128"/>
              </a:rPr>
              <a:t> </a:t>
            </a:r>
            <a:r>
              <a:rPr lang="it-IT" altLang="en-US" sz="2000">
                <a:ea typeface="ＭＳ Ｐゴシック" charset="-128"/>
                <a:sym typeface="Wingdings" charset="2"/>
              </a:rPr>
              <a:t> </a:t>
            </a:r>
            <a:r>
              <a:rPr lang="it-IT" altLang="en-US" sz="2000">
                <a:ea typeface="ＭＳ Ｐゴシック" charset="-128"/>
              </a:rPr>
              <a:t>P=C</a:t>
            </a:r>
            <a:r>
              <a:rPr lang="it-IT" altLang="en-US" sz="2000" baseline="-25000">
                <a:ea typeface="ＭＳ Ｐゴシック" charset="-128"/>
              </a:rPr>
              <a:t>1</a:t>
            </a:r>
            <a:r>
              <a:rPr lang="it-IT" altLang="en-US" sz="2000">
                <a:ea typeface="ＭＳ Ｐゴシック" charset="-128"/>
              </a:rPr>
              <a:t>+C</a:t>
            </a:r>
            <a:r>
              <a:rPr lang="it-IT" altLang="en-US" sz="2000" baseline="-25000">
                <a:ea typeface="ＭＳ Ｐゴシック" charset="-128"/>
              </a:rPr>
              <a:t>2</a:t>
            </a:r>
            <a:r>
              <a:rPr lang="it-IT" altLang="en-US" sz="2000">
                <a:ea typeface="ＭＳ Ｐゴシック" charset="-128"/>
              </a:rPr>
              <a:t>x is obtained</a:t>
            </a: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endParaRPr lang="it-IT" altLang="en-US" sz="2000">
              <a:ea typeface="ＭＳ Ｐゴシック" charset="-128"/>
            </a:endParaRPr>
          </a:p>
          <a:p>
            <a:pPr marL="0" indent="0" eaLnBrk="1" hangingPunct="1">
              <a:buFontTx/>
              <a:buNone/>
            </a:pPr>
            <a:r>
              <a:rPr lang="it-IT" altLang="en-US" sz="2000">
                <a:ea typeface="ＭＳ Ｐゴシック" charset="-128"/>
              </a:rPr>
              <a:t>B.C. :	 P=0 at x=x</a:t>
            </a:r>
            <a:r>
              <a:rPr lang="it-IT" altLang="en-US" sz="2000" baseline="-25000">
                <a:ea typeface="ＭＳ Ｐゴシック" charset="-128"/>
              </a:rPr>
              <a:t>f </a:t>
            </a:r>
            <a:r>
              <a:rPr lang="it-IT" altLang="en-US" sz="2000">
                <a:ea typeface="ＭＳ Ｐゴシック" charset="-128"/>
              </a:rPr>
              <a:t>(front position)</a:t>
            </a:r>
          </a:p>
          <a:p>
            <a:pPr marL="0" indent="0" eaLnBrk="1" hangingPunct="1">
              <a:buFontTx/>
              <a:buNone/>
            </a:pPr>
            <a:r>
              <a:rPr lang="it-IT" altLang="en-US" sz="2000">
                <a:ea typeface="ＭＳ Ｐゴシック" charset="-128"/>
              </a:rPr>
              <a:t>	 P=P</a:t>
            </a:r>
            <a:r>
              <a:rPr lang="it-IT" altLang="en-US" sz="2000" baseline="-25000">
                <a:ea typeface="ＭＳ Ｐゴシック" charset="-128"/>
              </a:rPr>
              <a:t>i</a:t>
            </a:r>
            <a:r>
              <a:rPr lang="it-IT" altLang="en-US" sz="2000">
                <a:ea typeface="ＭＳ Ｐゴシック" charset="-128"/>
              </a:rPr>
              <a:t> at x=0 (Injection pressure P</a:t>
            </a:r>
            <a:r>
              <a:rPr lang="it-IT" altLang="en-US" sz="2000" baseline="-25000">
                <a:ea typeface="ＭＳ Ｐゴシック" charset="-128"/>
              </a:rPr>
              <a:t>i</a:t>
            </a:r>
            <a:r>
              <a:rPr lang="it-IT" altLang="en-US" sz="2000">
                <a:ea typeface="ＭＳ Ｐゴシック" charset="-128"/>
              </a:rPr>
              <a:t> assumed constant at x=0)</a:t>
            </a:r>
          </a:p>
          <a:p>
            <a:pPr marL="0" indent="0" algn="ctr" eaLnBrk="1" hangingPunct="1">
              <a:buFontTx/>
              <a:buNone/>
            </a:pPr>
            <a:r>
              <a:rPr lang="it-IT" altLang="en-US">
                <a:ea typeface="ＭＳ Ｐゴシック" charset="-128"/>
              </a:rPr>
              <a:t>P=P</a:t>
            </a:r>
            <a:r>
              <a:rPr lang="it-IT" altLang="en-US" baseline="-25000">
                <a:ea typeface="ＭＳ Ｐゴシック" charset="-128"/>
              </a:rPr>
              <a:t>i</a:t>
            </a:r>
            <a:r>
              <a:rPr lang="it-IT" altLang="en-US">
                <a:ea typeface="ＭＳ Ｐゴシック" charset="-128"/>
              </a:rPr>
              <a:t>(1-x/x</a:t>
            </a:r>
            <a:r>
              <a:rPr lang="it-IT" altLang="en-US" baseline="-25000">
                <a:ea typeface="ＭＳ Ｐゴシック" charset="-128"/>
              </a:rPr>
              <a:t>f</a:t>
            </a:r>
            <a:r>
              <a:rPr lang="it-IT" altLang="en-US">
                <a:ea typeface="ＭＳ Ｐゴシック" charset="-128"/>
              </a:rPr>
              <a:t>)  </a:t>
            </a:r>
          </a:p>
          <a:p>
            <a:pPr marL="0" indent="0" eaLnBrk="1" hangingPunct="1">
              <a:buFontTx/>
              <a:buNone/>
            </a:pPr>
            <a:r>
              <a:rPr lang="it-IT" altLang="en-US" sz="2000">
                <a:ea typeface="ＭＳ Ｐゴシック" charset="-128"/>
              </a:rPr>
              <a:t>the velocity (plug flow), given by Darcy eqn. decreases as x</a:t>
            </a:r>
            <a:r>
              <a:rPr lang="it-IT" altLang="en-US" sz="2000" baseline="-25000">
                <a:ea typeface="ＭＳ Ｐゴシック" charset="-128"/>
              </a:rPr>
              <a:t>f</a:t>
            </a:r>
            <a:r>
              <a:rPr lang="it-IT" altLang="en-US" sz="2000">
                <a:ea typeface="ＭＳ Ｐゴシック" charset="-128"/>
              </a:rPr>
              <a:t> increases</a:t>
            </a:r>
          </a:p>
        </p:txBody>
      </p:sp>
      <p:sp>
        <p:nvSpPr>
          <p:cNvPr id="44035" name="Rectangle 2"/>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Integration of the continuity equation in 1D</a:t>
            </a:r>
          </a:p>
        </p:txBody>
      </p:sp>
      <p:grpSp>
        <p:nvGrpSpPr>
          <p:cNvPr id="44036" name="Group 31"/>
          <p:cNvGrpSpPr>
            <a:grpSpLocks/>
          </p:cNvGrpSpPr>
          <p:nvPr/>
        </p:nvGrpSpPr>
        <p:grpSpPr bwMode="auto">
          <a:xfrm>
            <a:off x="838200" y="1752600"/>
            <a:ext cx="4343400" cy="1676400"/>
            <a:chOff x="768" y="1344"/>
            <a:chExt cx="2736" cy="1056"/>
          </a:xfrm>
        </p:grpSpPr>
        <p:grpSp>
          <p:nvGrpSpPr>
            <p:cNvPr id="44046" name="Group 6"/>
            <p:cNvGrpSpPr>
              <a:grpSpLocks/>
            </p:cNvGrpSpPr>
            <p:nvPr/>
          </p:nvGrpSpPr>
          <p:grpSpPr bwMode="auto">
            <a:xfrm>
              <a:off x="912" y="1344"/>
              <a:ext cx="2592" cy="624"/>
              <a:chOff x="912" y="1344"/>
              <a:chExt cx="2592" cy="624"/>
            </a:xfrm>
          </p:grpSpPr>
          <p:sp>
            <p:nvSpPr>
              <p:cNvPr id="44060" name="Rectangle 4"/>
              <p:cNvSpPr>
                <a:spLocks noChangeArrowheads="1"/>
              </p:cNvSpPr>
              <p:nvPr/>
            </p:nvSpPr>
            <p:spPr bwMode="auto">
              <a:xfrm>
                <a:off x="912" y="1344"/>
                <a:ext cx="2592"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4061" name="Rectangle 5" descr="Linee orizzontali chiare"/>
              <p:cNvSpPr>
                <a:spLocks noChangeArrowheads="1"/>
              </p:cNvSpPr>
              <p:nvPr/>
            </p:nvSpPr>
            <p:spPr bwMode="auto">
              <a:xfrm>
                <a:off x="912" y="1344"/>
                <a:ext cx="912" cy="624"/>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44047" name="Line 7"/>
            <p:cNvSpPr>
              <a:spLocks noChangeShapeType="1"/>
            </p:cNvSpPr>
            <p:nvPr/>
          </p:nvSpPr>
          <p:spPr bwMode="auto">
            <a:xfrm>
              <a:off x="350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48" name="Line 8"/>
            <p:cNvSpPr>
              <a:spLocks noChangeShapeType="1"/>
            </p:cNvSpPr>
            <p:nvPr/>
          </p:nvSpPr>
          <p:spPr bwMode="auto">
            <a:xfrm>
              <a:off x="912"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49" name="Line 10"/>
            <p:cNvSpPr>
              <a:spLocks noChangeShapeType="1"/>
            </p:cNvSpPr>
            <p:nvPr/>
          </p:nvSpPr>
          <p:spPr bwMode="auto">
            <a:xfrm>
              <a:off x="768" y="139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0" name="Line 11"/>
            <p:cNvSpPr>
              <a:spLocks noChangeShapeType="1"/>
            </p:cNvSpPr>
            <p:nvPr/>
          </p:nvSpPr>
          <p:spPr bwMode="auto">
            <a:xfrm>
              <a:off x="768" y="1488"/>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1" name="Line 12"/>
            <p:cNvSpPr>
              <a:spLocks noChangeShapeType="1"/>
            </p:cNvSpPr>
            <p:nvPr/>
          </p:nvSpPr>
          <p:spPr bwMode="auto">
            <a:xfrm>
              <a:off x="768" y="158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2" name="Line 13"/>
            <p:cNvSpPr>
              <a:spLocks noChangeShapeType="1"/>
            </p:cNvSpPr>
            <p:nvPr/>
          </p:nvSpPr>
          <p:spPr bwMode="auto">
            <a:xfrm>
              <a:off x="768" y="1680"/>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3" name="Line 14"/>
            <p:cNvSpPr>
              <a:spLocks noChangeShapeType="1"/>
            </p:cNvSpPr>
            <p:nvPr/>
          </p:nvSpPr>
          <p:spPr bwMode="auto">
            <a:xfrm>
              <a:off x="768" y="177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4" name="Line 15"/>
            <p:cNvSpPr>
              <a:spLocks noChangeShapeType="1"/>
            </p:cNvSpPr>
            <p:nvPr/>
          </p:nvSpPr>
          <p:spPr bwMode="auto">
            <a:xfrm>
              <a:off x="768" y="187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5" name="Line 17"/>
            <p:cNvSpPr>
              <a:spLocks noChangeShapeType="1"/>
            </p:cNvSpPr>
            <p:nvPr/>
          </p:nvSpPr>
          <p:spPr bwMode="auto">
            <a:xfrm>
              <a:off x="912" y="2112"/>
              <a:ext cx="259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6" name="Text Box 18"/>
            <p:cNvSpPr txBox="1">
              <a:spLocks noChangeArrowheads="1"/>
            </p:cNvSpPr>
            <p:nvPr/>
          </p:nvSpPr>
          <p:spPr bwMode="auto">
            <a:xfrm>
              <a:off x="1966" y="1948"/>
              <a:ext cx="1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L</a:t>
              </a:r>
              <a:endParaRPr lang="it-IT" altLang="en-US"/>
            </a:p>
          </p:txBody>
        </p:sp>
        <p:sp>
          <p:nvSpPr>
            <p:cNvPr id="44057" name="Line 19"/>
            <p:cNvSpPr>
              <a:spLocks noChangeShapeType="1"/>
            </p:cNvSpPr>
            <p:nvPr/>
          </p:nvSpPr>
          <p:spPr bwMode="auto">
            <a:xfrm>
              <a:off x="182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58" name="Line 20"/>
            <p:cNvSpPr>
              <a:spLocks noChangeShapeType="1"/>
            </p:cNvSpPr>
            <p:nvPr/>
          </p:nvSpPr>
          <p:spPr bwMode="auto">
            <a:xfrm>
              <a:off x="912" y="2352"/>
              <a:ext cx="9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59" name="Text Box 22"/>
            <p:cNvSpPr txBox="1">
              <a:spLocks noChangeArrowheads="1"/>
            </p:cNvSpPr>
            <p:nvPr/>
          </p:nvSpPr>
          <p:spPr bwMode="auto">
            <a:xfrm>
              <a:off x="1344" y="2140"/>
              <a:ext cx="2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x</a:t>
              </a:r>
              <a:r>
                <a:rPr lang="it-IT" altLang="en-US" sz="1600" baseline="-25000"/>
                <a:t>f</a:t>
              </a:r>
              <a:endParaRPr lang="it-IT" altLang="en-US"/>
            </a:p>
          </p:txBody>
        </p:sp>
      </p:grpSp>
      <p:grpSp>
        <p:nvGrpSpPr>
          <p:cNvPr id="44037" name="Group 30"/>
          <p:cNvGrpSpPr>
            <a:grpSpLocks/>
          </p:cNvGrpSpPr>
          <p:nvPr/>
        </p:nvGrpSpPr>
        <p:grpSpPr bwMode="auto">
          <a:xfrm>
            <a:off x="5943600" y="1981200"/>
            <a:ext cx="2622550" cy="1970088"/>
            <a:chOff x="3398" y="2762"/>
            <a:chExt cx="1652" cy="1241"/>
          </a:xfrm>
        </p:grpSpPr>
        <p:sp>
          <p:nvSpPr>
            <p:cNvPr id="44039" name="Line 23"/>
            <p:cNvSpPr>
              <a:spLocks noChangeShapeType="1"/>
            </p:cNvSpPr>
            <p:nvPr/>
          </p:nvSpPr>
          <p:spPr bwMode="auto">
            <a:xfrm flipV="1">
              <a:off x="3744" y="2880"/>
              <a:ext cx="0" cy="8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40" name="Line 24"/>
            <p:cNvSpPr>
              <a:spLocks noChangeShapeType="1"/>
            </p:cNvSpPr>
            <p:nvPr/>
          </p:nvSpPr>
          <p:spPr bwMode="auto">
            <a:xfrm>
              <a:off x="3744" y="3744"/>
              <a:ext cx="11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4041" name="Line 25"/>
            <p:cNvSpPr>
              <a:spLocks noChangeShapeType="1"/>
            </p:cNvSpPr>
            <p:nvPr/>
          </p:nvSpPr>
          <p:spPr bwMode="auto">
            <a:xfrm>
              <a:off x="3744" y="3312"/>
              <a:ext cx="816"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4042" name="Text Box 26"/>
            <p:cNvSpPr txBox="1">
              <a:spLocks noChangeArrowheads="1"/>
            </p:cNvSpPr>
            <p:nvPr/>
          </p:nvSpPr>
          <p:spPr bwMode="auto">
            <a:xfrm>
              <a:off x="4838" y="367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x</a:t>
              </a:r>
            </a:p>
          </p:txBody>
        </p:sp>
        <p:sp>
          <p:nvSpPr>
            <p:cNvPr id="44043" name="Text Box 27"/>
            <p:cNvSpPr txBox="1">
              <a:spLocks noChangeArrowheads="1"/>
            </p:cNvSpPr>
            <p:nvPr/>
          </p:nvSpPr>
          <p:spPr bwMode="auto">
            <a:xfrm>
              <a:off x="4454" y="3753"/>
              <a:ext cx="2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2000"/>
                <a:t>x</a:t>
              </a:r>
              <a:r>
                <a:rPr lang="it-IT" altLang="en-US" sz="2000" baseline="-25000"/>
                <a:t>f</a:t>
              </a:r>
              <a:endParaRPr lang="it-IT" altLang="en-US"/>
            </a:p>
          </p:txBody>
        </p:sp>
        <p:sp>
          <p:nvSpPr>
            <p:cNvPr id="44044" name="Text Box 28"/>
            <p:cNvSpPr txBox="1">
              <a:spLocks noChangeArrowheads="1"/>
            </p:cNvSpPr>
            <p:nvPr/>
          </p:nvSpPr>
          <p:spPr bwMode="auto">
            <a:xfrm>
              <a:off x="3398" y="2762"/>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P</a:t>
              </a:r>
            </a:p>
          </p:txBody>
        </p:sp>
        <p:sp>
          <p:nvSpPr>
            <p:cNvPr id="44045" name="Text Box 29"/>
            <p:cNvSpPr txBox="1">
              <a:spLocks noChangeArrowheads="1"/>
            </p:cNvSpPr>
            <p:nvPr/>
          </p:nvSpPr>
          <p:spPr bwMode="auto">
            <a:xfrm>
              <a:off x="3518" y="3168"/>
              <a:ext cx="2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sz="2000"/>
                <a:t>P</a:t>
              </a:r>
              <a:r>
                <a:rPr lang="it-IT" altLang="en-US" sz="2000" baseline="-25000"/>
                <a:t>i</a:t>
              </a:r>
              <a:endParaRPr lang="it-IT" altLang="en-US"/>
            </a:p>
          </p:txBody>
        </p:sp>
      </p:grpSp>
      <p:sp>
        <p:nvSpPr>
          <p:cNvPr id="44038" name="Text Box 32"/>
          <p:cNvSpPr txBox="1">
            <a:spLocks noChangeArrowheads="1"/>
          </p:cNvSpPr>
          <p:nvPr/>
        </p:nvSpPr>
        <p:spPr bwMode="auto">
          <a:xfrm>
            <a:off x="179388" y="5111750"/>
            <a:ext cx="8763000" cy="1446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dirty="0"/>
              <a:t>A steady state </a:t>
            </a:r>
            <a:r>
              <a:rPr lang="it-IT" altLang="en-US" dirty="0" err="1"/>
              <a:t>equation</a:t>
            </a:r>
            <a:r>
              <a:rPr lang="it-IT" altLang="en-US" dirty="0"/>
              <a:t> for an </a:t>
            </a:r>
            <a:r>
              <a:rPr lang="it-IT" altLang="en-US" dirty="0" err="1"/>
              <a:t>unsteady</a:t>
            </a:r>
            <a:r>
              <a:rPr lang="it-IT" altLang="en-US" dirty="0"/>
              <a:t> state </a:t>
            </a:r>
            <a:r>
              <a:rPr lang="it-IT" altLang="en-US" dirty="0" err="1"/>
              <a:t>problem</a:t>
            </a:r>
            <a:r>
              <a:rPr lang="it-IT" altLang="en-US" dirty="0"/>
              <a:t>?</a:t>
            </a:r>
          </a:p>
          <a:p>
            <a:pPr eaLnBrk="1" hangingPunct="1">
              <a:spcBef>
                <a:spcPct val="0"/>
              </a:spcBef>
              <a:buFontTx/>
              <a:buNone/>
            </a:pPr>
            <a:endParaRPr lang="it-IT" altLang="en-US" dirty="0"/>
          </a:p>
          <a:p>
            <a:pPr eaLnBrk="1" hangingPunct="1">
              <a:spcBef>
                <a:spcPct val="0"/>
              </a:spcBef>
              <a:buFontTx/>
              <a:buNone/>
            </a:pPr>
            <a:r>
              <a:rPr lang="it-IT" altLang="en-US" sz="2000" dirty="0"/>
              <a:t>The </a:t>
            </a:r>
            <a:r>
              <a:rPr lang="it-IT" altLang="en-US" sz="2000" dirty="0" err="1"/>
              <a:t>entrance</a:t>
            </a:r>
            <a:r>
              <a:rPr lang="it-IT" altLang="en-US" sz="2000" dirty="0"/>
              <a:t> </a:t>
            </a:r>
            <a:r>
              <a:rPr lang="it-IT" altLang="en-US" sz="2000" dirty="0" err="1"/>
              <a:t>length</a:t>
            </a:r>
            <a:r>
              <a:rPr lang="it-IT" altLang="en-US" sz="2000" dirty="0"/>
              <a:t>, </a:t>
            </a:r>
            <a:r>
              <a:rPr lang="it-IT" altLang="en-US" sz="2000" dirty="0" err="1"/>
              <a:t>where</a:t>
            </a:r>
            <a:r>
              <a:rPr lang="it-IT" altLang="en-US" sz="2000" dirty="0"/>
              <a:t> the </a:t>
            </a:r>
            <a:r>
              <a:rPr lang="it-IT" altLang="en-US" sz="2000" dirty="0" err="1"/>
              <a:t>velocity</a:t>
            </a:r>
            <a:r>
              <a:rPr lang="it-IT" altLang="en-US" sz="2000" dirty="0"/>
              <a:t> </a:t>
            </a:r>
            <a:r>
              <a:rPr lang="it-IT" altLang="en-US" sz="2000" dirty="0" err="1"/>
              <a:t>profile</a:t>
            </a:r>
            <a:r>
              <a:rPr lang="it-IT" altLang="en-US" sz="2000" dirty="0"/>
              <a:t> </a:t>
            </a:r>
            <a:r>
              <a:rPr lang="it-IT" altLang="en-US" sz="2000" dirty="0" err="1"/>
              <a:t>changes</a:t>
            </a:r>
            <a:r>
              <a:rPr lang="it-IT" altLang="en-US" sz="2000" dirty="0"/>
              <a:t>, </a:t>
            </a:r>
            <a:r>
              <a:rPr lang="it-IT" altLang="en-US" sz="2000" dirty="0" err="1"/>
              <a:t>is</a:t>
            </a:r>
            <a:r>
              <a:rPr lang="it-IT" altLang="en-US" sz="2000" dirty="0"/>
              <a:t> </a:t>
            </a:r>
            <a:r>
              <a:rPr lang="it-IT" altLang="en-US" sz="2000" dirty="0" err="1"/>
              <a:t>given</a:t>
            </a:r>
            <a:r>
              <a:rPr lang="it-IT" altLang="en-US" sz="2000" dirty="0"/>
              <a:t> by  L</a:t>
            </a:r>
            <a:r>
              <a:rPr lang="it-IT" altLang="en-US" sz="2000" baseline="-25000" dirty="0"/>
              <a:t>i</a:t>
            </a:r>
            <a:r>
              <a:rPr lang="it-IT" altLang="en-US" sz="2000" dirty="0">
                <a:latin typeface="Symbol" charset="2"/>
              </a:rPr>
              <a:t>@</a:t>
            </a:r>
            <a:r>
              <a:rPr lang="it-IT" altLang="en-US" sz="2000" dirty="0"/>
              <a:t> 0.05 D Re </a:t>
            </a:r>
          </a:p>
          <a:p>
            <a:pPr eaLnBrk="1" hangingPunct="1">
              <a:spcBef>
                <a:spcPct val="0"/>
              </a:spcBef>
              <a:buFontTx/>
              <a:buNone/>
            </a:pPr>
            <a:r>
              <a:rPr lang="it-IT" altLang="en-US" sz="2000" dirty="0" err="1"/>
              <a:t>but</a:t>
            </a:r>
            <a:r>
              <a:rPr lang="it-IT" altLang="en-US" sz="2000" dirty="0"/>
              <a:t> D </a:t>
            </a:r>
            <a:r>
              <a:rPr lang="it-IT" altLang="en-US" sz="2000" dirty="0">
                <a:latin typeface="Symbol" charset="2"/>
              </a:rPr>
              <a:t>@</a:t>
            </a:r>
            <a:r>
              <a:rPr lang="it-IT" altLang="en-US" sz="2000" dirty="0"/>
              <a:t> 10</a:t>
            </a:r>
            <a:r>
              <a:rPr lang="it-IT" altLang="en-US" sz="2000" baseline="30000" dirty="0"/>
              <a:t>-5</a:t>
            </a:r>
            <a:r>
              <a:rPr lang="it-IT" altLang="en-US" sz="2000" dirty="0"/>
              <a:t> m and Re </a:t>
            </a:r>
            <a:r>
              <a:rPr lang="it-IT" altLang="en-US" sz="2000" dirty="0">
                <a:latin typeface="Symbol" charset="2"/>
              </a:rPr>
              <a:t>@10</a:t>
            </a:r>
            <a:r>
              <a:rPr lang="it-IT" altLang="en-US" sz="2000" baseline="30000" dirty="0">
                <a:latin typeface="Symbol" charset="2"/>
              </a:rPr>
              <a:t>-1</a:t>
            </a:r>
            <a:r>
              <a:rPr lang="it-IT" altLang="en-US" sz="2000" dirty="0">
                <a:latin typeface="Symbol" charset="2"/>
                <a:sym typeface="Symbol" charset="2"/>
              </a:rPr>
              <a:t></a:t>
            </a:r>
            <a:r>
              <a:rPr lang="it-IT" altLang="en-US" sz="2000" dirty="0"/>
              <a:t>10 </a:t>
            </a:r>
            <a:r>
              <a:rPr lang="it-IT" altLang="en-US" sz="2000" dirty="0">
                <a:sym typeface="Wingdings" charset="2"/>
              </a:rPr>
              <a:t></a:t>
            </a:r>
            <a:r>
              <a:rPr lang="it-IT" altLang="en-US" sz="2000" dirty="0"/>
              <a:t>L</a:t>
            </a:r>
            <a:r>
              <a:rPr lang="it-IT" altLang="en-US" sz="2000" baseline="-25000" dirty="0"/>
              <a:t>i</a:t>
            </a:r>
            <a:r>
              <a:rPr lang="it-IT" altLang="en-US" sz="2000" dirty="0"/>
              <a:t> </a:t>
            </a:r>
            <a:r>
              <a:rPr lang="it-IT" altLang="en-US" sz="2000" dirty="0" err="1"/>
              <a:t>is</a:t>
            </a:r>
            <a:r>
              <a:rPr lang="it-IT" altLang="en-US" sz="2000" dirty="0"/>
              <a:t> </a:t>
            </a:r>
            <a:r>
              <a:rPr lang="it-IT" altLang="en-US" sz="2000" dirty="0" err="1"/>
              <a:t>very</a:t>
            </a:r>
            <a:r>
              <a:rPr lang="it-IT" altLang="en-US" sz="2000" dirty="0"/>
              <a:t> small, of the </a:t>
            </a:r>
            <a:r>
              <a:rPr lang="it-IT" altLang="en-US" sz="2000" dirty="0" err="1"/>
              <a:t>order</a:t>
            </a:r>
            <a:r>
              <a:rPr lang="it-IT" altLang="en-US" sz="2000" dirty="0"/>
              <a:t> of </a:t>
            </a:r>
            <a:r>
              <a:rPr lang="it-IT" altLang="ja-JP" sz="2000" dirty="0"/>
              <a:t>10</a:t>
            </a:r>
            <a:r>
              <a:rPr lang="it-IT" altLang="ja-JP" sz="2000" baseline="30000" dirty="0"/>
              <a:t>-7</a:t>
            </a:r>
            <a:r>
              <a:rPr lang="it-IT" altLang="ja-JP" sz="2000" dirty="0"/>
              <a:t> m </a:t>
            </a:r>
            <a:endParaRPr lang="it-IT" alt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9144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8195" name="Rectangle 4"/>
          <p:cNvSpPr>
            <a:spLocks noGrp="1" noChangeArrowheads="1"/>
          </p:cNvSpPr>
          <p:nvPr>
            <p:ph type="body" idx="1"/>
          </p:nvPr>
        </p:nvSpPr>
        <p:spPr>
          <a:xfrm>
            <a:off x="685800" y="1295400"/>
            <a:ext cx="8278813" cy="4114800"/>
          </a:xfrm>
        </p:spPr>
        <p:txBody>
          <a:bodyPr/>
          <a:lstStyle/>
          <a:p>
            <a:pPr eaLnBrk="1" hangingPunct="1"/>
            <a:r>
              <a:rPr lang="en-US" altLang="en-US" dirty="0">
                <a:ea typeface="ＭＳ Ｐゴシック" charset="-128"/>
              </a:rPr>
              <a:t>RTM</a:t>
            </a:r>
          </a:p>
          <a:p>
            <a:pPr lvl="1" eaLnBrk="1" hangingPunct="1"/>
            <a:r>
              <a:rPr lang="en-US" altLang="en-US" dirty="0">
                <a:ea typeface="ＭＳ Ｐゴシック" charset="-128"/>
              </a:rPr>
              <a:t>A technology developed starting from polyurethane reactive injection</a:t>
            </a:r>
          </a:p>
          <a:p>
            <a:pPr lvl="1" eaLnBrk="1" hangingPunct="1"/>
            <a:r>
              <a:rPr lang="en-US" altLang="en-US" dirty="0">
                <a:ea typeface="ＭＳ Ｐゴシック" charset="-128"/>
              </a:rPr>
              <a:t>Injection in a closed mold in presence of a reinforcement preform</a:t>
            </a:r>
          </a:p>
          <a:p>
            <a:pPr lvl="1" eaLnBrk="1" hangingPunct="1"/>
            <a:r>
              <a:rPr lang="en-US" altLang="en-US" dirty="0">
                <a:ea typeface="ＭＳ Ｐゴシック" charset="-128"/>
              </a:rPr>
              <a:t>Typical </a:t>
            </a:r>
            <a:r>
              <a:rPr lang="en-US" altLang="en-US" dirty="0" err="1">
                <a:ea typeface="ＭＳ Ｐゴシック" charset="-128"/>
              </a:rPr>
              <a:t>fibre</a:t>
            </a:r>
            <a:r>
              <a:rPr lang="en-US" altLang="en-US" dirty="0">
                <a:ea typeface="ＭＳ Ｐゴシック" charset="-128"/>
              </a:rPr>
              <a:t> content 30%-50% by volume, P about 6-10 bar</a:t>
            </a:r>
          </a:p>
          <a:p>
            <a:pPr lvl="1" eaLnBrk="1" hangingPunct="1"/>
            <a:r>
              <a:rPr lang="en-US" altLang="en-US" dirty="0">
                <a:ea typeface="ＭＳ Ｐゴシック" charset="-128"/>
              </a:rPr>
              <a:t>Sandwich panels with foam cores</a:t>
            </a:r>
          </a:p>
          <a:p>
            <a:pPr eaLnBrk="1" hangingPunct="1"/>
            <a:r>
              <a:rPr lang="en-US" altLang="en-US" dirty="0">
                <a:ea typeface="ＭＳ Ｐゴシック" charset="-128"/>
              </a:rPr>
              <a:t>VARTM (Vacuum assisted RTM)</a:t>
            </a:r>
          </a:p>
          <a:p>
            <a:pPr lvl="1" eaLnBrk="1" hangingPunct="1"/>
            <a:r>
              <a:rPr lang="en-US" altLang="en-US" dirty="0">
                <a:ea typeface="ＭＳ Ｐゴシック" charset="-128"/>
              </a:rPr>
              <a:t>Vacuum is applied </a:t>
            </a:r>
            <a:r>
              <a:rPr lang="en-US" altLang="en-US">
                <a:ea typeface="ＭＳ Ｐゴシック" charset="-128"/>
              </a:rPr>
              <a:t>to reduce the void content. </a:t>
            </a:r>
            <a:r>
              <a:rPr lang="en-US" altLang="en-US" dirty="0">
                <a:ea typeface="ＭＳ Ｐゴシック" charset="-128"/>
              </a:rPr>
              <a:t>A slight pressure increase is also obtained.</a:t>
            </a:r>
          </a:p>
          <a:p>
            <a:pPr lvl="1" eaLnBrk="1" hangingPunct="1"/>
            <a:r>
              <a:rPr lang="en-US" altLang="en-US" dirty="0">
                <a:ea typeface="ＭＳ Ｐゴシック" charset="-128"/>
              </a:rPr>
              <a:t>Vacuum in the range 700-900 mbar</a:t>
            </a:r>
          </a:p>
          <a:p>
            <a:pPr lvl="1" eaLnBrk="1" hangingPunct="1"/>
            <a:r>
              <a:rPr lang="en-US" altLang="en-US" dirty="0">
                <a:ea typeface="ＭＳ Ｐゴシック" charset="-128"/>
              </a:rPr>
              <a:t>- higher cost of </a:t>
            </a:r>
            <a:r>
              <a:rPr lang="en-US" altLang="en-US" dirty="0" err="1">
                <a:ea typeface="ＭＳ Ｐゴシック" charset="-128"/>
              </a:rPr>
              <a:t>equipments</a:t>
            </a:r>
            <a:r>
              <a:rPr lang="en-US" altLang="en-US" dirty="0">
                <a:ea typeface="ＭＳ Ｐゴシック" charset="-128"/>
              </a:rPr>
              <a:t> and molds</a:t>
            </a:r>
          </a:p>
          <a:p>
            <a:pPr eaLnBrk="1" hangingPunct="1"/>
            <a:r>
              <a:rPr lang="en-US" altLang="en-US" dirty="0">
                <a:ea typeface="ＭＳ Ｐゴシック" charset="-128"/>
              </a:rPr>
              <a:t>RTM light</a:t>
            </a:r>
          </a:p>
          <a:p>
            <a:pPr lvl="1" eaLnBrk="1" hangingPunct="1"/>
            <a:r>
              <a:rPr lang="en-US" altLang="en-US" dirty="0">
                <a:ea typeface="ＭＳ Ｐゴシック" charset="-128"/>
              </a:rPr>
              <a:t>One of the mold is made using a composite laminate</a:t>
            </a:r>
          </a:p>
          <a:p>
            <a:pPr lvl="1" eaLnBrk="1" hangingPunct="1"/>
            <a:r>
              <a:rPr lang="en-US" altLang="en-US" dirty="0">
                <a:ea typeface="ＭＳ Ｐゴシック" charset="-128"/>
              </a:rPr>
              <a:t>Vacuum is used but lower positive pressures allowed in comparison with RTM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03213" y="874707"/>
            <a:ext cx="8785225" cy="3429000"/>
          </a:xfrm>
        </p:spPr>
        <p:txBody>
          <a:bodyPr/>
          <a:lstStyle/>
          <a:p>
            <a:pPr marL="0" indent="0" eaLnBrk="1" hangingPunct="1"/>
            <a:r>
              <a:rPr lang="en-GB" altLang="ja-JP" dirty="0">
                <a:ea typeface="ＭＳ Ｐゴシック" charset="-128"/>
              </a:rPr>
              <a:t>Darcy equation in 1D is: Q/A</a:t>
            </a:r>
            <a:r>
              <a:rPr lang="en-GB" altLang="ja-JP" baseline="-25000" dirty="0">
                <a:ea typeface="ＭＳ Ｐゴシック" charset="-128"/>
              </a:rPr>
              <a:t>TOT</a:t>
            </a:r>
            <a:r>
              <a:rPr lang="en-GB" altLang="ja-JP" dirty="0">
                <a:ea typeface="ＭＳ Ｐゴシック" charset="-128"/>
              </a:rPr>
              <a:t>= Mean velocity </a:t>
            </a:r>
            <a:r>
              <a:rPr lang="en-GB" altLang="ja-JP" dirty="0" err="1">
                <a:ea typeface="ＭＳ Ｐゴシック" charset="-128"/>
              </a:rPr>
              <a:t>V</a:t>
            </a:r>
            <a:r>
              <a:rPr lang="en-GB" altLang="ja-JP" baseline="-25000" dirty="0" err="1">
                <a:ea typeface="ＭＳ Ｐゴシック" charset="-128"/>
              </a:rPr>
              <a:t>m</a:t>
            </a:r>
            <a:r>
              <a:rPr lang="en-GB" altLang="ja-JP" dirty="0">
                <a:ea typeface="ＭＳ Ｐゴシック" charset="-128"/>
              </a:rPr>
              <a:t> = - K/</a:t>
            </a:r>
            <a:r>
              <a:rPr lang="en-GB" altLang="ja-JP" dirty="0">
                <a:latin typeface="Symbol" charset="2"/>
                <a:ea typeface="ＭＳ Ｐゴシック" charset="-128"/>
              </a:rPr>
              <a:t>h</a:t>
            </a:r>
            <a:r>
              <a:rPr lang="en-GB" altLang="ja-JP" dirty="0">
                <a:ea typeface="ＭＳ Ｐゴシック" charset="-128"/>
              </a:rPr>
              <a:t> </a:t>
            </a:r>
            <a:r>
              <a:rPr lang="en-GB" altLang="ja-JP" dirty="0" err="1">
                <a:ea typeface="ＭＳ Ｐゴシック" charset="-128"/>
              </a:rPr>
              <a:t>dP</a:t>
            </a:r>
            <a:r>
              <a:rPr lang="en-GB" altLang="ja-JP" dirty="0">
                <a:ea typeface="ＭＳ Ｐゴシック" charset="-128"/>
              </a:rPr>
              <a:t>/dx </a:t>
            </a:r>
          </a:p>
          <a:p>
            <a:pPr marL="0" indent="0" eaLnBrk="1" hangingPunct="1"/>
            <a:r>
              <a:rPr lang="en-GB" altLang="ja-JP" dirty="0">
                <a:ea typeface="ＭＳ Ｐゴシック" charset="-128"/>
              </a:rPr>
              <a:t>IF V is the front velocity then Q= V A</a:t>
            </a:r>
            <a:r>
              <a:rPr lang="en-GB" altLang="ja-JP" baseline="-25000" dirty="0">
                <a:ea typeface="ＭＳ Ｐゴシック" charset="-128"/>
              </a:rPr>
              <a:t>TOT</a:t>
            </a:r>
            <a:r>
              <a:rPr lang="en-GB" altLang="ja-JP" dirty="0">
                <a:ea typeface="ＭＳ Ｐゴシック" charset="-128"/>
              </a:rPr>
              <a:t> (</a:t>
            </a:r>
            <a:r>
              <a:rPr lang="it-IT" altLang="en-US" sz="2400" dirty="0">
                <a:ea typeface="ＭＳ Ｐゴシック" charset="-128"/>
              </a:rPr>
              <a:t>1- </a:t>
            </a:r>
            <a:r>
              <a:rPr lang="it-IT" altLang="en-US" sz="2400" dirty="0" err="1">
                <a:ea typeface="ＭＳ Ｐゴシック" charset="-128"/>
              </a:rPr>
              <a:t>v</a:t>
            </a:r>
            <a:r>
              <a:rPr lang="it-IT" altLang="en-US" sz="2400" baseline="-25000" dirty="0" err="1">
                <a:ea typeface="ＭＳ Ｐゴシック" charset="-128"/>
              </a:rPr>
              <a:t>f</a:t>
            </a:r>
            <a:r>
              <a:rPr lang="it-IT" altLang="en-US" sz="2400" dirty="0">
                <a:ea typeface="ＭＳ Ｐゴシック" charset="-128"/>
              </a:rPr>
              <a:t>)</a:t>
            </a:r>
            <a:endParaRPr lang="en-GB" altLang="ja-JP" dirty="0">
              <a:ea typeface="ＭＳ Ｐゴシック" charset="-128"/>
            </a:endParaRPr>
          </a:p>
          <a:p>
            <a:pPr marL="0" indent="0" eaLnBrk="1" hangingPunct="1"/>
            <a:r>
              <a:rPr lang="en-GB" altLang="en-US" dirty="0">
                <a:ea typeface="ＭＳ Ｐゴシック" charset="-128"/>
              </a:rPr>
              <a:t>Assuming steady state flow at each time instant and being the flow incompressible, a plug flow occurs where velocity id given by V=</a:t>
            </a:r>
            <a:r>
              <a:rPr lang="en-GB" altLang="en-US" dirty="0" err="1">
                <a:ea typeface="ＭＳ Ｐゴシック" charset="-128"/>
              </a:rPr>
              <a:t>dx</a:t>
            </a:r>
            <a:r>
              <a:rPr lang="en-GB" altLang="en-US" baseline="-25000" dirty="0" err="1">
                <a:ea typeface="ＭＳ Ｐゴシック" charset="-128"/>
              </a:rPr>
              <a:t>f</a:t>
            </a:r>
            <a:r>
              <a:rPr lang="en-GB" altLang="en-US" dirty="0">
                <a:ea typeface="ＭＳ Ｐゴシック" charset="-128"/>
              </a:rPr>
              <a:t>/dt</a:t>
            </a:r>
          </a:p>
          <a:p>
            <a:pPr marL="0" indent="0" eaLnBrk="1" hangingPunct="1"/>
            <a:r>
              <a:rPr lang="en-GB" altLang="en-US" dirty="0">
                <a:ea typeface="ＭＳ Ｐゴシック" charset="-128"/>
              </a:rPr>
              <a:t> If injection </a:t>
            </a:r>
            <a:r>
              <a:rPr lang="en-GB" altLang="en-US" dirty="0" err="1">
                <a:ea typeface="ＭＳ Ｐゴシック" charset="-128"/>
              </a:rPr>
              <a:t>ia</a:t>
            </a:r>
            <a:r>
              <a:rPr lang="en-GB" altLang="en-US" dirty="0">
                <a:ea typeface="ＭＳ Ｐゴシック" charset="-128"/>
              </a:rPr>
              <a:t> achieved at constant pressure </a:t>
            </a:r>
            <a:r>
              <a:rPr lang="en-GB" altLang="ja-JP" dirty="0">
                <a:ea typeface="ＭＳ Ｐゴシック" charset="-128"/>
              </a:rPr>
              <a:t>(</a:t>
            </a:r>
            <a:r>
              <a:rPr lang="en-GB" altLang="ja-JP" dirty="0">
                <a:latin typeface="Symbol" charset="2"/>
                <a:ea typeface="ＭＳ Ｐゴシック" charset="-128"/>
              </a:rPr>
              <a:t>D</a:t>
            </a:r>
            <a:r>
              <a:rPr lang="en-GB" altLang="ja-JP" dirty="0">
                <a:ea typeface="ＭＳ Ｐゴシック" charset="-128"/>
              </a:rPr>
              <a:t>P=const.) then </a:t>
            </a:r>
            <a:r>
              <a:rPr lang="en-GB" altLang="ja-JP" dirty="0" err="1">
                <a:ea typeface="ＭＳ Ｐゴシック" charset="-128"/>
              </a:rPr>
              <a:t>dx</a:t>
            </a:r>
            <a:r>
              <a:rPr lang="en-GB" altLang="ja-JP" baseline="-25000" dirty="0" err="1">
                <a:ea typeface="ＭＳ Ｐゴシック" charset="-128"/>
              </a:rPr>
              <a:t>f</a:t>
            </a:r>
            <a:r>
              <a:rPr lang="en-GB" altLang="ja-JP" dirty="0">
                <a:ea typeface="ＭＳ Ｐゴシック" charset="-128"/>
              </a:rPr>
              <a:t>/dt=- K/</a:t>
            </a:r>
            <a:r>
              <a:rPr lang="en-GB" altLang="ja-JP" dirty="0">
                <a:latin typeface="Symbol" charset="2"/>
                <a:ea typeface="ＭＳ Ｐゴシック" charset="-128"/>
              </a:rPr>
              <a:t>h</a:t>
            </a:r>
            <a:r>
              <a:rPr lang="en-GB" altLang="ja-JP" dirty="0">
                <a:ea typeface="ＭＳ Ｐゴシック" charset="-128"/>
              </a:rPr>
              <a:t> (</a:t>
            </a:r>
            <a:r>
              <a:rPr lang="it-IT" altLang="en-US" sz="2400" dirty="0">
                <a:ea typeface="ＭＳ Ｐゴシック" charset="-128"/>
              </a:rPr>
              <a:t>1- </a:t>
            </a:r>
            <a:r>
              <a:rPr lang="it-IT" altLang="en-US" sz="2400" dirty="0" err="1">
                <a:ea typeface="ＭＳ Ｐゴシック" charset="-128"/>
              </a:rPr>
              <a:t>v</a:t>
            </a:r>
            <a:r>
              <a:rPr lang="it-IT" altLang="en-US" sz="2400" baseline="-25000" dirty="0" err="1">
                <a:ea typeface="ＭＳ Ｐゴシック" charset="-128"/>
              </a:rPr>
              <a:t>f</a:t>
            </a:r>
            <a:r>
              <a:rPr lang="it-IT" altLang="en-US" sz="2400" dirty="0">
                <a:ea typeface="ＭＳ Ｐゴシック" charset="-128"/>
              </a:rPr>
              <a:t>) </a:t>
            </a:r>
            <a:r>
              <a:rPr lang="en-GB" altLang="ja-JP" dirty="0">
                <a:latin typeface="Symbol" charset="2"/>
                <a:ea typeface="ＭＳ Ｐゴシック" charset="-128"/>
              </a:rPr>
              <a:t>D</a:t>
            </a:r>
            <a:r>
              <a:rPr lang="en-GB" altLang="ja-JP" dirty="0">
                <a:ea typeface="ＭＳ Ｐゴシック" charset="-128"/>
              </a:rPr>
              <a:t>P/</a:t>
            </a:r>
            <a:r>
              <a:rPr lang="en-GB" altLang="ja-JP" dirty="0" err="1">
                <a:ea typeface="ＭＳ Ｐゴシック" charset="-128"/>
              </a:rPr>
              <a:t>x</a:t>
            </a:r>
            <a:r>
              <a:rPr lang="en-GB" altLang="ja-JP" baseline="-25000" dirty="0" err="1">
                <a:ea typeface="ＭＳ Ｐゴシック" charset="-128"/>
              </a:rPr>
              <a:t>f</a:t>
            </a:r>
            <a:endParaRPr lang="en-GB" altLang="ja-JP" baseline="-25000" dirty="0">
              <a:ea typeface="ＭＳ Ｐゴシック" charset="-128"/>
            </a:endParaRPr>
          </a:p>
          <a:p>
            <a:pPr marL="0" indent="0" eaLnBrk="1" hangingPunct="1"/>
            <a:r>
              <a:rPr lang="en-GB" altLang="en-US" dirty="0">
                <a:ea typeface="ＭＳ Ｐゴシック" charset="-128"/>
              </a:rPr>
              <a:t> Integrating for constant permeability and viscosity separating the variables : </a:t>
            </a:r>
            <a:r>
              <a:rPr lang="en-GB" altLang="en-US" dirty="0" err="1">
                <a:ea typeface="ＭＳ Ｐゴシック" charset="-128"/>
              </a:rPr>
              <a:t>xdx</a:t>
            </a:r>
            <a:r>
              <a:rPr lang="en-GB" altLang="en-US" dirty="0">
                <a:ea typeface="ＭＳ Ｐゴシック" charset="-128"/>
              </a:rPr>
              <a:t>=- K/</a:t>
            </a:r>
            <a:r>
              <a:rPr lang="en-GB" altLang="en-US" dirty="0">
                <a:latin typeface="Symbol" charset="2"/>
                <a:ea typeface="ＭＳ Ｐゴシック" charset="-128"/>
              </a:rPr>
              <a:t>h</a:t>
            </a:r>
            <a:r>
              <a:rPr lang="en-GB" altLang="ja-JP" dirty="0">
                <a:ea typeface="ＭＳ Ｐゴシック" charset="-128"/>
              </a:rPr>
              <a:t> (</a:t>
            </a:r>
            <a:r>
              <a:rPr lang="it-IT" altLang="en-US" sz="2400" dirty="0">
                <a:ea typeface="ＭＳ Ｐゴシック" charset="-128"/>
              </a:rPr>
              <a:t>1- </a:t>
            </a:r>
            <a:r>
              <a:rPr lang="it-IT" altLang="en-US" sz="2400" dirty="0" err="1">
                <a:ea typeface="ＭＳ Ｐゴシック" charset="-128"/>
              </a:rPr>
              <a:t>v</a:t>
            </a:r>
            <a:r>
              <a:rPr lang="it-IT" altLang="en-US" sz="2400" baseline="-25000" dirty="0" err="1">
                <a:ea typeface="ＭＳ Ｐゴシック" charset="-128"/>
              </a:rPr>
              <a:t>f</a:t>
            </a:r>
            <a:r>
              <a:rPr lang="it-IT" altLang="en-US" sz="2400" dirty="0">
                <a:ea typeface="ＭＳ Ｐゴシック" charset="-128"/>
              </a:rPr>
              <a:t>)</a:t>
            </a:r>
            <a:r>
              <a:rPr lang="en-GB" altLang="en-US" dirty="0">
                <a:ea typeface="ＭＳ Ｐゴシック" charset="-128"/>
              </a:rPr>
              <a:t> </a:t>
            </a:r>
            <a:r>
              <a:rPr lang="en-GB" altLang="en-US" dirty="0" err="1">
                <a:latin typeface="Symbol" charset="2"/>
                <a:ea typeface="ＭＳ Ｐゴシック" charset="-128"/>
              </a:rPr>
              <a:t>D</a:t>
            </a:r>
            <a:r>
              <a:rPr lang="en-GB" altLang="en-US" dirty="0" err="1">
                <a:ea typeface="ＭＳ Ｐゴシック" charset="-128"/>
              </a:rPr>
              <a:t>Pdt</a:t>
            </a:r>
            <a:r>
              <a:rPr lang="en-GB" altLang="en-US" dirty="0">
                <a:ea typeface="ＭＳ Ｐゴシック" charset="-128"/>
              </a:rPr>
              <a:t> </a:t>
            </a:r>
            <a:r>
              <a:rPr lang="en-GB" altLang="en-US" dirty="0" err="1">
                <a:ea typeface="ＭＳ Ｐゴシック" charset="-128"/>
              </a:rPr>
              <a:t>tra</a:t>
            </a:r>
            <a:r>
              <a:rPr lang="en-GB" altLang="en-US" dirty="0">
                <a:ea typeface="ＭＳ Ｐゴシック" charset="-128"/>
              </a:rPr>
              <a:t> [0, </a:t>
            </a:r>
            <a:r>
              <a:rPr lang="en-GB" altLang="en-US" dirty="0" err="1">
                <a:ea typeface="ＭＳ Ｐゴシック" charset="-128"/>
              </a:rPr>
              <a:t>x</a:t>
            </a:r>
            <a:r>
              <a:rPr lang="en-GB" altLang="en-US" baseline="-25000" dirty="0" err="1">
                <a:ea typeface="ＭＳ Ｐゴシック" charset="-128"/>
              </a:rPr>
              <a:t>f</a:t>
            </a:r>
            <a:r>
              <a:rPr lang="en-GB" altLang="en-US" dirty="0">
                <a:ea typeface="ＭＳ Ｐゴシック" charset="-128"/>
              </a:rPr>
              <a:t>] e [0, </a:t>
            </a:r>
            <a:r>
              <a:rPr lang="en-GB" altLang="en-US" dirty="0" err="1">
                <a:ea typeface="ＭＳ Ｐゴシック" charset="-128"/>
              </a:rPr>
              <a:t>t</a:t>
            </a:r>
            <a:r>
              <a:rPr lang="en-GB" altLang="en-US" baseline="-25000" dirty="0" err="1">
                <a:ea typeface="ＭＳ Ｐゴシック" charset="-128"/>
              </a:rPr>
              <a:t>f</a:t>
            </a:r>
            <a:r>
              <a:rPr lang="en-GB" altLang="en-US" dirty="0">
                <a:ea typeface="ＭＳ Ｐゴシック" charset="-128"/>
              </a:rPr>
              <a:t>]</a:t>
            </a:r>
          </a:p>
          <a:p>
            <a:pPr marL="0" indent="0" eaLnBrk="1" hangingPunct="1">
              <a:buFontTx/>
              <a:buNone/>
            </a:pPr>
            <a:endParaRPr lang="en-GB" altLang="en-US" dirty="0">
              <a:ea typeface="ＭＳ Ｐゴシック" charset="-128"/>
            </a:endParaRPr>
          </a:p>
          <a:p>
            <a:pPr marL="0" indent="0" eaLnBrk="1" hangingPunct="1">
              <a:buFontTx/>
              <a:buNone/>
            </a:pPr>
            <a:endParaRPr lang="it-IT" altLang="en-US" dirty="0">
              <a:ea typeface="ＭＳ Ｐゴシック" charset="-128"/>
            </a:endParaRPr>
          </a:p>
        </p:txBody>
      </p:sp>
      <p:sp>
        <p:nvSpPr>
          <p:cNvPr id="45059" name="Rectangle 3"/>
          <p:cNvSpPr>
            <a:spLocks noGrp="1" noChangeArrowheads="1"/>
          </p:cNvSpPr>
          <p:nvPr>
            <p:ph type="title"/>
          </p:nvPr>
        </p:nvSpPr>
        <p:spPr>
          <a:xfrm>
            <a:off x="685800" y="152400"/>
            <a:ext cx="7772400" cy="639691"/>
          </a:xfrm>
        </p:spPr>
        <p:txBody>
          <a:bodyPr/>
          <a:lstStyle/>
          <a:p>
            <a:pPr eaLnBrk="1" hangingPunct="1"/>
            <a:r>
              <a:rPr lang="it-IT" altLang="en-US">
                <a:ea typeface="ＭＳ Ｐゴシック" charset="-128"/>
              </a:rPr>
              <a:t>Front position in 1D flow</a:t>
            </a:r>
          </a:p>
        </p:txBody>
      </p:sp>
      <p:sp>
        <p:nvSpPr>
          <p:cNvPr id="45060" name="Rectangle 32"/>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nvGrpSpPr>
          <p:cNvPr id="45061" name="Group 33"/>
          <p:cNvGrpSpPr>
            <a:grpSpLocks/>
          </p:cNvGrpSpPr>
          <p:nvPr/>
        </p:nvGrpSpPr>
        <p:grpSpPr bwMode="auto">
          <a:xfrm>
            <a:off x="5435600" y="4868863"/>
            <a:ext cx="3478213" cy="1347787"/>
            <a:chOff x="768" y="1344"/>
            <a:chExt cx="2736" cy="1061"/>
          </a:xfrm>
        </p:grpSpPr>
        <p:grpSp>
          <p:nvGrpSpPr>
            <p:cNvPr id="45063" name="Group 34"/>
            <p:cNvGrpSpPr>
              <a:grpSpLocks/>
            </p:cNvGrpSpPr>
            <p:nvPr/>
          </p:nvGrpSpPr>
          <p:grpSpPr bwMode="auto">
            <a:xfrm>
              <a:off x="912" y="1344"/>
              <a:ext cx="2592" cy="624"/>
              <a:chOff x="912" y="1344"/>
              <a:chExt cx="2592" cy="624"/>
            </a:xfrm>
          </p:grpSpPr>
          <p:sp>
            <p:nvSpPr>
              <p:cNvPr id="45077" name="Rectangle 35"/>
              <p:cNvSpPr>
                <a:spLocks noChangeArrowheads="1"/>
              </p:cNvSpPr>
              <p:nvPr/>
            </p:nvSpPr>
            <p:spPr bwMode="auto">
              <a:xfrm>
                <a:off x="912" y="1344"/>
                <a:ext cx="2592"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5078" name="Rectangle 36" descr="Linee orizzontali chiare"/>
              <p:cNvSpPr>
                <a:spLocks noChangeArrowheads="1"/>
              </p:cNvSpPr>
              <p:nvPr/>
            </p:nvSpPr>
            <p:spPr bwMode="auto">
              <a:xfrm>
                <a:off x="912" y="1344"/>
                <a:ext cx="912" cy="624"/>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45064" name="Line 37"/>
            <p:cNvSpPr>
              <a:spLocks noChangeShapeType="1"/>
            </p:cNvSpPr>
            <p:nvPr/>
          </p:nvSpPr>
          <p:spPr bwMode="auto">
            <a:xfrm>
              <a:off x="350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5065" name="Line 38"/>
            <p:cNvSpPr>
              <a:spLocks noChangeShapeType="1"/>
            </p:cNvSpPr>
            <p:nvPr/>
          </p:nvSpPr>
          <p:spPr bwMode="auto">
            <a:xfrm>
              <a:off x="912"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5066" name="Line 39"/>
            <p:cNvSpPr>
              <a:spLocks noChangeShapeType="1"/>
            </p:cNvSpPr>
            <p:nvPr/>
          </p:nvSpPr>
          <p:spPr bwMode="auto">
            <a:xfrm>
              <a:off x="768" y="139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7" name="Line 40"/>
            <p:cNvSpPr>
              <a:spLocks noChangeShapeType="1"/>
            </p:cNvSpPr>
            <p:nvPr/>
          </p:nvSpPr>
          <p:spPr bwMode="auto">
            <a:xfrm>
              <a:off x="768" y="1488"/>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8" name="Line 41"/>
            <p:cNvSpPr>
              <a:spLocks noChangeShapeType="1"/>
            </p:cNvSpPr>
            <p:nvPr/>
          </p:nvSpPr>
          <p:spPr bwMode="auto">
            <a:xfrm>
              <a:off x="768" y="158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69" name="Line 42"/>
            <p:cNvSpPr>
              <a:spLocks noChangeShapeType="1"/>
            </p:cNvSpPr>
            <p:nvPr/>
          </p:nvSpPr>
          <p:spPr bwMode="auto">
            <a:xfrm>
              <a:off x="768" y="1680"/>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0" name="Line 43"/>
            <p:cNvSpPr>
              <a:spLocks noChangeShapeType="1"/>
            </p:cNvSpPr>
            <p:nvPr/>
          </p:nvSpPr>
          <p:spPr bwMode="auto">
            <a:xfrm>
              <a:off x="768" y="177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1" name="Line 44"/>
            <p:cNvSpPr>
              <a:spLocks noChangeShapeType="1"/>
            </p:cNvSpPr>
            <p:nvPr/>
          </p:nvSpPr>
          <p:spPr bwMode="auto">
            <a:xfrm>
              <a:off x="768" y="187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2" name="Line 45"/>
            <p:cNvSpPr>
              <a:spLocks noChangeShapeType="1"/>
            </p:cNvSpPr>
            <p:nvPr/>
          </p:nvSpPr>
          <p:spPr bwMode="auto">
            <a:xfrm>
              <a:off x="912" y="2112"/>
              <a:ext cx="259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3" name="Text Box 46"/>
            <p:cNvSpPr txBox="1">
              <a:spLocks noChangeArrowheads="1"/>
            </p:cNvSpPr>
            <p:nvPr/>
          </p:nvSpPr>
          <p:spPr bwMode="auto">
            <a:xfrm>
              <a:off x="1966" y="1948"/>
              <a:ext cx="24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L</a:t>
              </a:r>
              <a:endParaRPr lang="it-IT" altLang="en-US"/>
            </a:p>
          </p:txBody>
        </p:sp>
        <p:sp>
          <p:nvSpPr>
            <p:cNvPr id="45074" name="Line 47"/>
            <p:cNvSpPr>
              <a:spLocks noChangeShapeType="1"/>
            </p:cNvSpPr>
            <p:nvPr/>
          </p:nvSpPr>
          <p:spPr bwMode="auto">
            <a:xfrm>
              <a:off x="182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5075" name="Line 48"/>
            <p:cNvSpPr>
              <a:spLocks noChangeShapeType="1"/>
            </p:cNvSpPr>
            <p:nvPr/>
          </p:nvSpPr>
          <p:spPr bwMode="auto">
            <a:xfrm>
              <a:off x="912" y="2352"/>
              <a:ext cx="9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5076" name="Text Box 49"/>
            <p:cNvSpPr txBox="1">
              <a:spLocks noChangeArrowheads="1"/>
            </p:cNvSpPr>
            <p:nvPr/>
          </p:nvSpPr>
          <p:spPr bwMode="auto">
            <a:xfrm>
              <a:off x="1344" y="2140"/>
              <a:ext cx="26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x</a:t>
              </a:r>
              <a:r>
                <a:rPr lang="it-IT" altLang="en-US" sz="1600" baseline="-25000"/>
                <a:t>f</a:t>
              </a:r>
              <a:endParaRPr lang="it-IT" altLang="en-US"/>
            </a:p>
          </p:txBody>
        </p:sp>
      </p:grpSp>
      <mc:AlternateContent xmlns:mc="http://schemas.openxmlformats.org/markup-compatibility/2006" xmlns:a14="http://schemas.microsoft.com/office/drawing/2010/main">
        <mc:Choice Requires="a14">
          <p:sp>
            <p:nvSpPr>
              <p:cNvPr id="45062" name="Object 50"/>
              <p:cNvSpPr txBox="1"/>
              <p:nvPr/>
            </p:nvSpPr>
            <p:spPr bwMode="auto">
              <a:xfrm>
                <a:off x="827088" y="5013325"/>
                <a:ext cx="3060700" cy="121761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it-IT" i="1" smtClean="0">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𝑥</m:t>
                          </m:r>
                        </m:e>
                        <m:sub>
                          <m:r>
                            <a:rPr lang="it-IT" i="1">
                              <a:solidFill>
                                <a:srgbClr val="000000"/>
                              </a:solidFill>
                              <a:latin typeface="Cambria Math" panose="02040503050406030204" pitchFamily="18" charset="0"/>
                            </a:rPr>
                            <m:t>𝑓</m:t>
                          </m:r>
                        </m:sub>
                      </m:sSub>
                      <m:r>
                        <a:rPr lang="it-IT" i="1">
                          <a:solidFill>
                            <a:srgbClr val="000000"/>
                          </a:solidFill>
                          <a:latin typeface="Cambria Math" panose="02040503050406030204" pitchFamily="18" charset="0"/>
                        </a:rPr>
                        <m:t>=</m:t>
                      </m:r>
                      <m:rad>
                        <m:radPr>
                          <m:degHide m:val="on"/>
                          <m:ctrlPr>
                            <a:rPr lang="it-IT" i="1">
                              <a:solidFill>
                                <a:srgbClr val="000000"/>
                              </a:solidFill>
                              <a:latin typeface="Cambria Math" panose="02040503050406030204" pitchFamily="18" charset="0"/>
                            </a:rPr>
                          </m:ctrlPr>
                        </m:radPr>
                        <m:deg/>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2</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𝐾</m:t>
                                  </m:r>
                                </m:e>
                                <m:sub>
                                  <m:r>
                                    <a:rPr lang="it-IT" i="1">
                                      <a:solidFill>
                                        <a:srgbClr val="000000"/>
                                      </a:solidFill>
                                      <a:latin typeface="Cambria Math" panose="02040503050406030204" pitchFamily="18" charset="0"/>
                                    </a:rPr>
                                    <m:t>𝑥</m:t>
                                  </m:r>
                                </m:sub>
                              </m:sSub>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𝜂</m:t>
                              </m:r>
                              <m:r>
                                <a:rPr lang="it-IT" b="0" i="1" smtClean="0">
                                  <a:solidFill>
                                    <a:srgbClr val="000000"/>
                                  </a:solidFill>
                                  <a:latin typeface="Cambria Math" panose="02040503050406030204" pitchFamily="18" charset="0"/>
                                </a:rPr>
                                <m:t> </m:t>
                              </m:r>
                              <m:r>
                                <m:rPr>
                                  <m:nor/>
                                </m:rPr>
                                <a:rPr lang="en-GB" altLang="ja-JP" dirty="0"/>
                                <m:t>(</m:t>
                              </m:r>
                              <m:r>
                                <m:rPr>
                                  <m:nor/>
                                </m:rPr>
                                <a:rPr lang="it-IT" altLang="en-US" dirty="0"/>
                                <m:t>1− </m:t>
                              </m:r>
                              <m:r>
                                <m:rPr>
                                  <m:nor/>
                                </m:rPr>
                                <a:rPr lang="it-IT" altLang="en-US" dirty="0"/>
                                <m:t>vf</m:t>
                              </m:r>
                              <m:r>
                                <m:rPr>
                                  <m:nor/>
                                </m:rPr>
                                <a:rPr lang="it-IT" altLang="en-US" dirty="0"/>
                                <m:t>)</m:t>
                              </m:r>
                            </m:den>
                          </m:f>
                        </m:e>
                      </m:rad>
                      <m:rad>
                        <m:radPr>
                          <m:degHide m:val="on"/>
                          <m:ctrlPr>
                            <a:rPr lang="it-IT" i="1">
                              <a:solidFill>
                                <a:srgbClr val="000000"/>
                              </a:solidFill>
                              <a:latin typeface="Cambria Math" panose="02040503050406030204" pitchFamily="18" charset="0"/>
                            </a:rPr>
                          </m:ctrlPr>
                        </m:radPr>
                        <m:deg/>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𝑡</m:t>
                              </m:r>
                            </m:e>
                            <m:sub>
                              <m:r>
                                <a:rPr lang="it-IT" i="1">
                                  <a:solidFill>
                                    <a:srgbClr val="000000"/>
                                  </a:solidFill>
                                  <a:latin typeface="Cambria Math" panose="02040503050406030204" pitchFamily="18" charset="0"/>
                                </a:rPr>
                                <m:t>𝑓</m:t>
                              </m:r>
                            </m:sub>
                          </m:sSub>
                        </m:e>
                      </m:rad>
                    </m:oMath>
                  </m:oMathPara>
                </a14:m>
                <a:endParaRPr lang="it-IT" dirty="0"/>
              </a:p>
            </p:txBody>
          </p:sp>
        </mc:Choice>
        <mc:Fallback xmlns="">
          <p:sp>
            <p:nvSpPr>
              <p:cNvPr id="45062" name="Object 50"/>
              <p:cNvSpPr txBox="1">
                <a:spLocks noRot="1" noChangeAspect="1" noMove="1" noResize="1" noEditPoints="1" noAdjustHandles="1" noChangeArrowheads="1" noChangeShapeType="1" noTextEdit="1"/>
              </p:cNvSpPr>
              <p:nvPr/>
            </p:nvSpPr>
            <p:spPr bwMode="auto">
              <a:xfrm>
                <a:off x="827088" y="5013325"/>
                <a:ext cx="3060700" cy="1217613"/>
              </a:xfrm>
              <a:prstGeom prst="rect">
                <a:avLst/>
              </a:prstGeom>
              <a:blipFill>
                <a:blip r:embed="rId3"/>
                <a:stretch>
                  <a:fillRect/>
                </a:stretch>
              </a:blipFill>
              <a:ln>
                <a:noFill/>
              </a:ln>
              <a:effectLst/>
            </p:spPr>
            <p:txBody>
              <a:bodyPr/>
              <a:lstStyle/>
              <a:p>
                <a:r>
                  <a:rPr lang="it-IT">
                    <a:noFill/>
                  </a:rPr>
                  <a:t> </a:t>
                </a:r>
              </a:p>
            </p:txBody>
          </p:sp>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0" y="1268413"/>
            <a:ext cx="9144000" cy="3429000"/>
          </a:xfrm>
        </p:spPr>
        <p:txBody>
          <a:bodyPr/>
          <a:lstStyle/>
          <a:p>
            <a:pPr marL="87313" indent="0" eaLnBrk="1" hangingPunct="1"/>
            <a:r>
              <a:rPr lang="en-US" altLang="en-US" sz="2000" dirty="0">
                <a:ea typeface="ＭＳ Ｐゴシック" charset="-128"/>
              </a:rPr>
              <a:t>The calculation of the permeability of the reinforcement or of the distribution net can be made for the technology of resin infusion with a simple experimental set-up using the vacuum bag (usually transparent) and by recording the position of the front at different infusion times</a:t>
            </a:r>
            <a:endParaRPr lang="it-IT" altLang="en-US" sz="2000" dirty="0">
              <a:ea typeface="ＭＳ Ｐゴシック" charset="-128"/>
            </a:endParaRPr>
          </a:p>
          <a:p>
            <a:pPr marL="87313" indent="0" eaLnBrk="1" hangingPunct="1"/>
            <a:r>
              <a:rPr lang="it-IT" altLang="en-US" sz="2000" dirty="0">
                <a:ea typeface="ＭＳ Ｐゴシック" charset="-128"/>
              </a:rPr>
              <a:t>The </a:t>
            </a:r>
            <a:r>
              <a:rPr lang="it-IT" altLang="en-US" sz="2000" dirty="0" err="1">
                <a:ea typeface="ＭＳ Ｐゴシック" charset="-128"/>
              </a:rPr>
              <a:t>slope</a:t>
            </a:r>
            <a:r>
              <a:rPr lang="it-IT" altLang="en-US" sz="2000" dirty="0">
                <a:ea typeface="ＭＳ Ｐゴシック" charset="-128"/>
              </a:rPr>
              <a:t> of the plot of </a:t>
            </a:r>
            <a:r>
              <a:rPr lang="it-IT" altLang="en-US" sz="2000" dirty="0" err="1">
                <a:ea typeface="ＭＳ Ｐゴシック" charset="-128"/>
              </a:rPr>
              <a:t>resin</a:t>
            </a:r>
            <a:r>
              <a:rPr lang="it-IT" altLang="en-US" sz="2000" dirty="0">
                <a:ea typeface="ＭＳ Ｐゴシック" charset="-128"/>
              </a:rPr>
              <a:t> front </a:t>
            </a:r>
          </a:p>
          <a:p>
            <a:pPr marL="87313" indent="0" eaLnBrk="1" hangingPunct="1">
              <a:buFontTx/>
              <a:buNone/>
            </a:pPr>
            <a:r>
              <a:rPr lang="it-IT" altLang="en-US" sz="2000" dirty="0">
                <a:ea typeface="ＭＳ Ｐゴシック" charset="-128"/>
              </a:rPr>
              <a:t>position vs. t</a:t>
            </a:r>
            <a:r>
              <a:rPr lang="it-IT" altLang="en-US" sz="2000" baseline="30000" dirty="0">
                <a:ea typeface="ＭＳ Ｐゴシック" charset="-128"/>
              </a:rPr>
              <a:t>0.5</a:t>
            </a:r>
            <a:r>
              <a:rPr lang="it-IT" altLang="en-US" sz="2000" dirty="0">
                <a:ea typeface="ＭＳ Ｐゴシック" charset="-128"/>
              </a:rPr>
              <a:t> </a:t>
            </a:r>
            <a:r>
              <a:rPr lang="it-IT" altLang="en-US" sz="2000" dirty="0" err="1">
                <a:ea typeface="ＭＳ Ｐゴシック" charset="-128"/>
              </a:rPr>
              <a:t>is</a:t>
            </a:r>
            <a:r>
              <a:rPr lang="it-IT" altLang="en-US" sz="2000" dirty="0">
                <a:ea typeface="ＭＳ Ｐゴシック" charset="-128"/>
              </a:rPr>
              <a:t>:</a:t>
            </a:r>
          </a:p>
          <a:p>
            <a:pPr marL="87313" indent="0" eaLnBrk="1" hangingPunct="1">
              <a:buFontTx/>
              <a:buNone/>
            </a:pPr>
            <a:r>
              <a:rPr lang="it-IT" altLang="en-US" sz="2000" dirty="0">
                <a:ea typeface="ＭＳ Ｐゴシック" charset="-128"/>
              </a:rPr>
              <a:t>  </a:t>
            </a: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dirty="0">
              <a:ea typeface="ＭＳ Ｐゴシック" charset="-128"/>
            </a:endParaRPr>
          </a:p>
        </p:txBody>
      </p:sp>
      <p:sp>
        <p:nvSpPr>
          <p:cNvPr id="46083" name="Rectangle 3"/>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Front position in 1D flow</a:t>
            </a:r>
          </a:p>
        </p:txBody>
      </p:sp>
      <p:sp>
        <p:nvSpPr>
          <p:cNvPr id="46084" name="Rectangle 5"/>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aphicFrame>
        <p:nvGraphicFramePr>
          <p:cNvPr id="46085" name="Object 6"/>
          <p:cNvGraphicFramePr>
            <a:graphicFrameLocks noChangeAspect="1"/>
          </p:cNvGraphicFramePr>
          <p:nvPr/>
        </p:nvGraphicFramePr>
        <p:xfrm>
          <a:off x="3708400" y="2395538"/>
          <a:ext cx="5976938" cy="4778375"/>
        </p:xfrm>
        <a:graphic>
          <a:graphicData uri="http://schemas.openxmlformats.org/presentationml/2006/ole">
            <mc:AlternateContent xmlns:mc="http://schemas.openxmlformats.org/markup-compatibility/2006">
              <mc:Choice xmlns:v="urn:schemas-microsoft-com:vml" Requires="v">
                <p:oleObj name="Graph" r:id="rId2" imgW="3628339" imgH="2907792" progId="Origin50.Graph">
                  <p:embed/>
                </p:oleObj>
              </mc:Choice>
              <mc:Fallback>
                <p:oleObj name="Graph" r:id="rId2" imgW="3628339" imgH="2907792" progId="Origin50.Graph">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395538"/>
                        <a:ext cx="597693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6086" name="Group 7"/>
          <p:cNvGrpSpPr>
            <a:grpSpLocks/>
          </p:cNvGrpSpPr>
          <p:nvPr/>
        </p:nvGrpSpPr>
        <p:grpSpPr bwMode="auto">
          <a:xfrm>
            <a:off x="250825" y="5229225"/>
            <a:ext cx="3478213" cy="1347788"/>
            <a:chOff x="768" y="1344"/>
            <a:chExt cx="2736" cy="1061"/>
          </a:xfrm>
        </p:grpSpPr>
        <p:grpSp>
          <p:nvGrpSpPr>
            <p:cNvPr id="46088" name="Group 8"/>
            <p:cNvGrpSpPr>
              <a:grpSpLocks/>
            </p:cNvGrpSpPr>
            <p:nvPr/>
          </p:nvGrpSpPr>
          <p:grpSpPr bwMode="auto">
            <a:xfrm>
              <a:off x="912" y="1344"/>
              <a:ext cx="2592" cy="624"/>
              <a:chOff x="912" y="1344"/>
              <a:chExt cx="2592" cy="624"/>
            </a:xfrm>
          </p:grpSpPr>
          <p:sp>
            <p:nvSpPr>
              <p:cNvPr id="46102" name="Rectangle 9"/>
              <p:cNvSpPr>
                <a:spLocks noChangeArrowheads="1"/>
              </p:cNvSpPr>
              <p:nvPr/>
            </p:nvSpPr>
            <p:spPr bwMode="auto">
              <a:xfrm>
                <a:off x="912" y="1344"/>
                <a:ext cx="2592" cy="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46103" name="Rectangle 10" descr="Linee orizzontali chiare"/>
              <p:cNvSpPr>
                <a:spLocks noChangeArrowheads="1"/>
              </p:cNvSpPr>
              <p:nvPr/>
            </p:nvSpPr>
            <p:spPr bwMode="auto">
              <a:xfrm>
                <a:off x="912" y="1344"/>
                <a:ext cx="912" cy="624"/>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46089" name="Line 11"/>
            <p:cNvSpPr>
              <a:spLocks noChangeShapeType="1"/>
            </p:cNvSpPr>
            <p:nvPr/>
          </p:nvSpPr>
          <p:spPr bwMode="auto">
            <a:xfrm>
              <a:off x="350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6090" name="Line 12"/>
            <p:cNvSpPr>
              <a:spLocks noChangeShapeType="1"/>
            </p:cNvSpPr>
            <p:nvPr/>
          </p:nvSpPr>
          <p:spPr bwMode="auto">
            <a:xfrm>
              <a:off x="912"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6091" name="Line 13"/>
            <p:cNvSpPr>
              <a:spLocks noChangeShapeType="1"/>
            </p:cNvSpPr>
            <p:nvPr/>
          </p:nvSpPr>
          <p:spPr bwMode="auto">
            <a:xfrm>
              <a:off x="768" y="139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2" name="Line 14"/>
            <p:cNvSpPr>
              <a:spLocks noChangeShapeType="1"/>
            </p:cNvSpPr>
            <p:nvPr/>
          </p:nvSpPr>
          <p:spPr bwMode="auto">
            <a:xfrm>
              <a:off x="768" y="1488"/>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3" name="Line 15"/>
            <p:cNvSpPr>
              <a:spLocks noChangeShapeType="1"/>
            </p:cNvSpPr>
            <p:nvPr/>
          </p:nvSpPr>
          <p:spPr bwMode="auto">
            <a:xfrm>
              <a:off x="768" y="158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4" name="Line 16"/>
            <p:cNvSpPr>
              <a:spLocks noChangeShapeType="1"/>
            </p:cNvSpPr>
            <p:nvPr/>
          </p:nvSpPr>
          <p:spPr bwMode="auto">
            <a:xfrm>
              <a:off x="768" y="1680"/>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5" name="Line 17"/>
            <p:cNvSpPr>
              <a:spLocks noChangeShapeType="1"/>
            </p:cNvSpPr>
            <p:nvPr/>
          </p:nvSpPr>
          <p:spPr bwMode="auto">
            <a:xfrm>
              <a:off x="768" y="1776"/>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6" name="Line 18"/>
            <p:cNvSpPr>
              <a:spLocks noChangeShapeType="1"/>
            </p:cNvSpPr>
            <p:nvPr/>
          </p:nvSpPr>
          <p:spPr bwMode="auto">
            <a:xfrm>
              <a:off x="768" y="1872"/>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7" name="Line 19"/>
            <p:cNvSpPr>
              <a:spLocks noChangeShapeType="1"/>
            </p:cNvSpPr>
            <p:nvPr/>
          </p:nvSpPr>
          <p:spPr bwMode="auto">
            <a:xfrm>
              <a:off x="912" y="2112"/>
              <a:ext cx="259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098" name="Text Box 20"/>
            <p:cNvSpPr txBox="1">
              <a:spLocks noChangeArrowheads="1"/>
            </p:cNvSpPr>
            <p:nvPr/>
          </p:nvSpPr>
          <p:spPr bwMode="auto">
            <a:xfrm>
              <a:off x="1966" y="1948"/>
              <a:ext cx="24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L</a:t>
              </a:r>
              <a:endParaRPr lang="it-IT" altLang="en-US"/>
            </a:p>
          </p:txBody>
        </p:sp>
        <p:sp>
          <p:nvSpPr>
            <p:cNvPr id="46099" name="Line 21"/>
            <p:cNvSpPr>
              <a:spLocks noChangeShapeType="1"/>
            </p:cNvSpPr>
            <p:nvPr/>
          </p:nvSpPr>
          <p:spPr bwMode="auto">
            <a:xfrm>
              <a:off x="1824" y="1968"/>
              <a:ext cx="0"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46100" name="Line 22"/>
            <p:cNvSpPr>
              <a:spLocks noChangeShapeType="1"/>
            </p:cNvSpPr>
            <p:nvPr/>
          </p:nvSpPr>
          <p:spPr bwMode="auto">
            <a:xfrm>
              <a:off x="912" y="2352"/>
              <a:ext cx="9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6101" name="Text Box 23"/>
            <p:cNvSpPr txBox="1">
              <a:spLocks noChangeArrowheads="1"/>
            </p:cNvSpPr>
            <p:nvPr/>
          </p:nvSpPr>
          <p:spPr bwMode="auto">
            <a:xfrm>
              <a:off x="1344" y="2140"/>
              <a:ext cx="26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600"/>
                <a:t>x</a:t>
              </a:r>
              <a:r>
                <a:rPr lang="it-IT" altLang="en-US" sz="1600" baseline="-25000"/>
                <a:t>f</a:t>
              </a:r>
              <a:endParaRPr lang="it-IT" altLang="en-US"/>
            </a:p>
          </p:txBody>
        </p:sp>
      </p:grpSp>
      <mc:AlternateContent xmlns:mc="http://schemas.openxmlformats.org/markup-compatibility/2006" xmlns:a14="http://schemas.microsoft.com/office/drawing/2010/main">
        <mc:Choice Requires="a14">
          <p:sp>
            <p:nvSpPr>
              <p:cNvPr id="46087" name="Object 24"/>
              <p:cNvSpPr txBox="1"/>
              <p:nvPr/>
            </p:nvSpPr>
            <p:spPr bwMode="auto">
              <a:xfrm>
                <a:off x="657225" y="3716338"/>
                <a:ext cx="2863850" cy="121761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it-IT" i="1">
                          <a:solidFill>
                            <a:srgbClr val="000000"/>
                          </a:solidFill>
                          <a:latin typeface="Cambria Math" panose="02040503050406030204" pitchFamily="18" charset="0"/>
                        </a:rPr>
                        <m:t>𝑠𝑙𝑜𝑝𝑒</m:t>
                      </m:r>
                      <m:r>
                        <a:rPr lang="it-IT" i="1">
                          <a:solidFill>
                            <a:srgbClr val="000000"/>
                          </a:solidFill>
                          <a:latin typeface="Cambria Math" panose="02040503050406030204" pitchFamily="18" charset="0"/>
                        </a:rPr>
                        <m:t>=</m:t>
                      </m:r>
                      <m:rad>
                        <m:radPr>
                          <m:degHide m:val="on"/>
                          <m:ctrlPr>
                            <a:rPr lang="it-IT" i="1">
                              <a:solidFill>
                                <a:srgbClr val="000000"/>
                              </a:solidFill>
                              <a:latin typeface="Cambria Math" panose="02040503050406030204" pitchFamily="18" charset="0"/>
                            </a:rPr>
                          </m:ctrlPr>
                        </m:radPr>
                        <m:deg/>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2</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𝐾</m:t>
                                  </m:r>
                                </m:e>
                                <m:sub>
                                  <m:r>
                                    <a:rPr lang="it-IT" i="1">
                                      <a:solidFill>
                                        <a:srgbClr val="000000"/>
                                      </a:solidFill>
                                      <a:latin typeface="Cambria Math" panose="02040503050406030204" pitchFamily="18" charset="0"/>
                                    </a:rPr>
                                    <m:t>𝑥</m:t>
                                  </m:r>
                                </m:sub>
                              </m:sSub>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den>
                          </m:f>
                        </m:e>
                      </m:rad>
                    </m:oMath>
                  </m:oMathPara>
                </a14:m>
                <a:endParaRPr lang="it-IT" dirty="0"/>
              </a:p>
            </p:txBody>
          </p:sp>
        </mc:Choice>
        <mc:Fallback xmlns="">
          <p:sp>
            <p:nvSpPr>
              <p:cNvPr id="46087" name="Object 24"/>
              <p:cNvSpPr txBox="1">
                <a:spLocks noRot="1" noChangeAspect="1" noMove="1" noResize="1" noEditPoints="1" noAdjustHandles="1" noChangeArrowheads="1" noChangeShapeType="1" noTextEdit="1"/>
              </p:cNvSpPr>
              <p:nvPr/>
            </p:nvSpPr>
            <p:spPr bwMode="auto">
              <a:xfrm>
                <a:off x="657225" y="3716338"/>
                <a:ext cx="2863850" cy="1217612"/>
              </a:xfrm>
              <a:prstGeom prst="rect">
                <a:avLst/>
              </a:prstGeom>
              <a:blipFill>
                <a:blip r:embed="rId5"/>
                <a:stretch>
                  <a:fillRect/>
                </a:stretch>
              </a:blipFill>
              <a:ln>
                <a:noFill/>
              </a:ln>
              <a:effectLst/>
            </p:spPr>
            <p:txBody>
              <a:bodyPr/>
              <a:lstStyle/>
              <a:p>
                <a:r>
                  <a:rPr lang="it-IT">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0" y="1268413"/>
            <a:ext cx="9144000" cy="5589587"/>
          </a:xfrm>
        </p:spPr>
        <p:txBody>
          <a:bodyPr/>
          <a:lstStyle/>
          <a:p>
            <a:pPr marL="87313" indent="0" eaLnBrk="1" hangingPunct="1"/>
            <a:r>
              <a:rPr lang="it-IT" altLang="en-US" sz="2000" dirty="0" err="1">
                <a:ea typeface="ＭＳ Ｐゴシック" charset="-128"/>
              </a:rPr>
              <a:t>Starting</a:t>
            </a:r>
            <a:r>
              <a:rPr lang="it-IT" altLang="en-US" sz="2000" dirty="0">
                <a:ea typeface="ＭＳ Ｐゴシック" charset="-128"/>
              </a:rPr>
              <a:t> from the </a:t>
            </a:r>
            <a:r>
              <a:rPr lang="it-IT" altLang="en-US" sz="2000" dirty="0" err="1">
                <a:ea typeface="ＭＳ Ｐゴシック" charset="-128"/>
              </a:rPr>
              <a:t>integration</a:t>
            </a:r>
            <a:r>
              <a:rPr lang="it-IT" altLang="en-US" sz="2000" dirty="0">
                <a:ea typeface="ＭＳ Ｐゴシック" charset="-128"/>
              </a:rPr>
              <a:t> of </a:t>
            </a:r>
            <a:r>
              <a:rPr lang="it-IT" altLang="ja-JP" sz="2000" dirty="0">
                <a:ea typeface="ＭＳ Ｐゴシック" charset="-128"/>
              </a:rPr>
              <a:t>dx/</a:t>
            </a:r>
            <a:r>
              <a:rPr lang="it-IT" altLang="ja-JP" sz="2000" dirty="0" err="1">
                <a:ea typeface="ＭＳ Ｐゴシック" charset="-128"/>
              </a:rPr>
              <a:t>dt</a:t>
            </a:r>
            <a:r>
              <a:rPr lang="it-IT" altLang="ja-JP" sz="2000" dirty="0">
                <a:ea typeface="ＭＳ Ｐゴシック" charset="-128"/>
              </a:rPr>
              <a:t>=- K/</a:t>
            </a:r>
            <a:r>
              <a:rPr lang="it-IT" altLang="ja-JP" sz="2000" dirty="0">
                <a:latin typeface="Symbol" charset="2"/>
                <a:ea typeface="ＭＳ Ｐゴシック" charset="-128"/>
              </a:rPr>
              <a:t>h</a:t>
            </a:r>
            <a:r>
              <a:rPr lang="it-IT" altLang="ja-JP" sz="2000" dirty="0">
                <a:ea typeface="ＭＳ Ｐゴシック" charset="-128"/>
              </a:rPr>
              <a:t> </a:t>
            </a:r>
            <a:r>
              <a:rPr lang="it-IT" altLang="ja-JP" sz="2000" dirty="0">
                <a:latin typeface="Symbol" charset="2"/>
                <a:ea typeface="ＭＳ Ｐゴシック" charset="-128"/>
              </a:rPr>
              <a:t>D</a:t>
            </a:r>
            <a:r>
              <a:rPr lang="it-IT" altLang="ja-JP" sz="2000" dirty="0">
                <a:ea typeface="ＭＳ Ｐゴシック" charset="-128"/>
              </a:rPr>
              <a:t>P/x </a:t>
            </a:r>
            <a:r>
              <a:rPr lang="it-IT" altLang="ja-JP" sz="2000" dirty="0" err="1">
                <a:ea typeface="ＭＳ Ｐゴシック" charset="-128"/>
              </a:rPr>
              <a:t>it</a:t>
            </a:r>
            <a:r>
              <a:rPr lang="it-IT" altLang="ja-JP" sz="2000" dirty="0">
                <a:ea typeface="ＭＳ Ｐゴシック" charset="-128"/>
              </a:rPr>
              <a:t> </a:t>
            </a:r>
            <a:r>
              <a:rPr lang="it-IT" altLang="ja-JP" sz="2000" dirty="0" err="1">
                <a:ea typeface="ＭＳ Ｐゴシック" charset="-128"/>
              </a:rPr>
              <a:t>is</a:t>
            </a:r>
            <a:r>
              <a:rPr lang="it-IT" altLang="ja-JP" sz="2000" dirty="0">
                <a:ea typeface="ＭＳ Ｐゴシック" charset="-128"/>
              </a:rPr>
              <a:t> </a:t>
            </a:r>
            <a:r>
              <a:rPr lang="it-IT" altLang="ja-JP" sz="2000" dirty="0" err="1">
                <a:ea typeface="ＭＳ Ｐゴシック" charset="-128"/>
              </a:rPr>
              <a:t>possible</a:t>
            </a:r>
            <a:r>
              <a:rPr lang="it-IT" altLang="ja-JP" sz="2000" dirty="0">
                <a:ea typeface="ＭＳ Ｐゴシック" charset="-128"/>
              </a:rPr>
              <a:t> to </a:t>
            </a:r>
            <a:r>
              <a:rPr lang="it-IT" altLang="ja-JP" sz="2000" dirty="0" err="1">
                <a:ea typeface="ＭＳ Ｐゴシック" charset="-128"/>
              </a:rPr>
              <a:t>obtain</a:t>
            </a:r>
            <a:r>
              <a:rPr lang="it-IT" altLang="ja-JP" sz="2000" dirty="0">
                <a:ea typeface="ＭＳ Ｐゴシック" charset="-128"/>
              </a:rPr>
              <a:t> the filling time, </a:t>
            </a:r>
            <a:r>
              <a:rPr lang="it-IT" altLang="ja-JP" sz="2000" dirty="0" err="1">
                <a:ea typeface="ＭＳ Ｐゴシック" charset="-128"/>
              </a:rPr>
              <a:t>t</a:t>
            </a:r>
            <a:r>
              <a:rPr lang="it-IT" altLang="ja-JP" sz="2000" baseline="-25000" dirty="0" err="1">
                <a:ea typeface="ＭＳ Ｐゴシック" charset="-128"/>
              </a:rPr>
              <a:t>r</a:t>
            </a:r>
            <a:r>
              <a:rPr lang="it-IT" altLang="ja-JP" sz="2000" dirty="0">
                <a:ea typeface="ＭＳ Ｐゴシック" charset="-128"/>
              </a:rPr>
              <a:t> , i.e. the time </a:t>
            </a:r>
            <a:r>
              <a:rPr lang="it-IT" altLang="ja-JP" sz="2000" dirty="0" err="1">
                <a:ea typeface="ＭＳ Ｐゴシック" charset="-128"/>
              </a:rPr>
              <a:t>needed</a:t>
            </a:r>
            <a:r>
              <a:rPr lang="it-IT" altLang="ja-JP" sz="2000" dirty="0">
                <a:ea typeface="ＭＳ Ｐゴシック" charset="-128"/>
              </a:rPr>
              <a:t> to </a:t>
            </a:r>
            <a:r>
              <a:rPr lang="it-IT" altLang="ja-JP" sz="2000" dirty="0" err="1">
                <a:ea typeface="ＭＳ Ｐゴシック" charset="-128"/>
              </a:rPr>
              <a:t>fill</a:t>
            </a:r>
            <a:r>
              <a:rPr lang="it-IT" altLang="ja-JP" sz="2000" dirty="0">
                <a:ea typeface="ＭＳ Ｐゴシック" charset="-128"/>
              </a:rPr>
              <a:t> a </a:t>
            </a:r>
            <a:r>
              <a:rPr lang="it-IT" altLang="ja-JP" sz="2000" dirty="0" err="1">
                <a:ea typeface="ＭＳ Ｐゴシック" charset="-128"/>
              </a:rPr>
              <a:t>mold</a:t>
            </a:r>
            <a:r>
              <a:rPr lang="it-IT" altLang="ja-JP" sz="2000" dirty="0">
                <a:ea typeface="ＭＳ Ｐゴシック" charset="-128"/>
              </a:rPr>
              <a:t> </a:t>
            </a:r>
            <a:r>
              <a:rPr lang="it-IT" altLang="ja-JP" sz="2000" dirty="0" err="1">
                <a:ea typeface="ＭＳ Ｐゴシック" charset="-128"/>
              </a:rPr>
              <a:t>length</a:t>
            </a:r>
            <a:r>
              <a:rPr lang="it-IT" altLang="ja-JP" sz="2000" dirty="0">
                <a:ea typeface="ＭＳ Ｐゴシック" charset="-128"/>
              </a:rPr>
              <a:t> </a:t>
            </a:r>
            <a:r>
              <a:rPr lang="it-IT" altLang="ja-JP" sz="2000" dirty="0" err="1">
                <a:ea typeface="ＭＳ Ｐゴシック" charset="-128"/>
              </a:rPr>
              <a:t>equal</a:t>
            </a:r>
            <a:r>
              <a:rPr lang="it-IT" altLang="ja-JP" sz="2000" dirty="0">
                <a:ea typeface="ＭＳ Ｐゴシック" charset="-128"/>
              </a:rPr>
              <a:t> to L:</a:t>
            </a:r>
          </a:p>
          <a:p>
            <a:pPr marL="87313" indent="0" eaLnBrk="1" hangingPunct="1"/>
            <a:endParaRPr lang="it-IT" altLang="en-US" sz="2000" dirty="0">
              <a:ea typeface="ＭＳ Ｐゴシック" charset="-128"/>
            </a:endParaRPr>
          </a:p>
          <a:p>
            <a:pPr marL="87313" indent="0" eaLnBrk="1" hangingPunct="1"/>
            <a:endParaRPr lang="it-IT" altLang="en-US" sz="2000" dirty="0">
              <a:ea typeface="ＭＳ Ｐゴシック" charset="-128"/>
            </a:endParaRPr>
          </a:p>
          <a:p>
            <a:pPr marL="87313" indent="0" eaLnBrk="1" hangingPunct="1"/>
            <a:endParaRPr lang="it-IT" altLang="en-US" sz="2000" dirty="0">
              <a:ea typeface="ＭＳ Ｐゴシック" charset="-128"/>
            </a:endParaRPr>
          </a:p>
          <a:p>
            <a:pPr marL="87313" indent="0" eaLnBrk="1" hangingPunct="1"/>
            <a:endParaRPr lang="it-IT" altLang="en-US" sz="2000" dirty="0">
              <a:ea typeface="ＭＳ Ｐゴシック" charset="-128"/>
            </a:endParaRP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sz="2000" dirty="0">
              <a:ea typeface="ＭＳ Ｐゴシック" charset="-128"/>
            </a:endParaRPr>
          </a:p>
          <a:p>
            <a:pPr marL="87313" indent="0" eaLnBrk="1" hangingPunct="1">
              <a:buFontTx/>
              <a:buNone/>
            </a:pPr>
            <a:endParaRPr lang="it-IT" altLang="en-US" dirty="0">
              <a:ea typeface="ＭＳ Ｐゴシック" charset="-128"/>
            </a:endParaRPr>
          </a:p>
        </p:txBody>
      </p:sp>
      <p:sp>
        <p:nvSpPr>
          <p:cNvPr id="48131" name="Rectangle 3"/>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Filling time 1D</a:t>
            </a:r>
          </a:p>
        </p:txBody>
      </p:sp>
      <p:sp>
        <p:nvSpPr>
          <p:cNvPr id="48132" name="Rectangle 5"/>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mc:AlternateContent xmlns:mc="http://schemas.openxmlformats.org/markup-compatibility/2006" xmlns:a14="http://schemas.microsoft.com/office/drawing/2010/main">
        <mc:Choice Requires="a14">
          <p:sp>
            <p:nvSpPr>
              <p:cNvPr id="48133" name="Object 24"/>
              <p:cNvSpPr txBox="1"/>
              <p:nvPr/>
            </p:nvSpPr>
            <p:spPr bwMode="auto">
              <a:xfrm>
                <a:off x="900112" y="1976438"/>
                <a:ext cx="3887911" cy="108585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nary>
                        <m:naryPr>
                          <m:ctrlPr>
                            <a:rPr lang="it-IT" i="1">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0</m:t>
                          </m:r>
                        </m:sub>
                        <m:sup>
                          <m:r>
                            <a:rPr lang="it-IT" i="1">
                              <a:solidFill>
                                <a:srgbClr val="000000"/>
                              </a:solidFill>
                              <a:latin typeface="Cambria Math" panose="02040503050406030204" pitchFamily="18" charset="0"/>
                            </a:rPr>
                            <m:t>𝐿</m:t>
                          </m:r>
                        </m:sup>
                        <m:e>
                          <m:r>
                            <a:rPr lang="it-IT" i="1">
                              <a:solidFill>
                                <a:srgbClr val="000000"/>
                              </a:solidFill>
                              <a:latin typeface="Cambria Math" panose="02040503050406030204" pitchFamily="18" charset="0"/>
                            </a:rPr>
                            <m:t>𝑥𝑑𝑥</m:t>
                          </m:r>
                        </m:e>
                      </m:nary>
                      <m:r>
                        <a:rPr lang="it-IT" i="1">
                          <a:solidFill>
                            <a:srgbClr val="000000"/>
                          </a:solidFill>
                          <a:latin typeface="Cambria Math" panose="02040503050406030204" pitchFamily="18" charset="0"/>
                        </a:rPr>
                        <m:t>=</m:t>
                      </m:r>
                      <m:nary>
                        <m:naryPr>
                          <m:ctrlPr>
                            <a:rPr lang="it-IT" i="1">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0</m:t>
                          </m:r>
                        </m:sub>
                        <m:sup>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𝑡</m:t>
                              </m:r>
                            </m:e>
                            <m:sub>
                              <m:r>
                                <a:rPr lang="it-IT" i="1">
                                  <a:solidFill>
                                    <a:srgbClr val="000000"/>
                                  </a:solidFill>
                                  <a:latin typeface="Cambria Math" panose="02040503050406030204" pitchFamily="18" charset="0"/>
                                </a:rPr>
                                <m:t>𝑟</m:t>
                              </m:r>
                            </m:sub>
                          </m:sSub>
                        </m:sup>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𝐾</m:t>
                              </m:r>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den>
                          </m:f>
                        </m:e>
                      </m:nary>
                      <m:r>
                        <a:rPr lang="it-IT" i="1">
                          <a:solidFill>
                            <a:srgbClr val="000000"/>
                          </a:solidFill>
                          <a:latin typeface="Cambria Math" panose="02040503050406030204" pitchFamily="18" charset="0"/>
                        </a:rPr>
                        <m:t>𝑑𝑡</m:t>
                      </m:r>
                    </m:oMath>
                  </m:oMathPara>
                </a14:m>
                <a:endParaRPr lang="it-IT" dirty="0"/>
              </a:p>
            </p:txBody>
          </p:sp>
        </mc:Choice>
        <mc:Fallback xmlns="">
          <p:sp>
            <p:nvSpPr>
              <p:cNvPr id="48133" name="Object 24"/>
              <p:cNvSpPr txBox="1">
                <a:spLocks noRot="1" noChangeAspect="1" noMove="1" noResize="1" noEditPoints="1" noAdjustHandles="1" noChangeArrowheads="1" noChangeShapeType="1" noTextEdit="1"/>
              </p:cNvSpPr>
              <p:nvPr/>
            </p:nvSpPr>
            <p:spPr bwMode="auto">
              <a:xfrm>
                <a:off x="900112" y="1976438"/>
                <a:ext cx="3887911" cy="1085850"/>
              </a:xfrm>
              <a:prstGeom prst="rect">
                <a:avLst/>
              </a:prstGeom>
              <a:blipFill>
                <a:blip r:embed="rId2"/>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8134" name="Object 4"/>
              <p:cNvSpPr txBox="1"/>
              <p:nvPr/>
            </p:nvSpPr>
            <p:spPr bwMode="auto">
              <a:xfrm>
                <a:off x="6116637" y="2071688"/>
                <a:ext cx="2127249" cy="1085850"/>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𝑡</m:t>
                          </m:r>
                        </m:e>
                        <m:sub>
                          <m:r>
                            <a:rPr lang="it-IT" i="1">
                              <a:solidFill>
                                <a:srgbClr val="000000"/>
                              </a:solidFill>
                              <a:latin typeface="Cambria Math" panose="02040503050406030204" pitchFamily="18" charset="0"/>
                            </a:rPr>
                            <m:t>𝑟</m:t>
                          </m:r>
                        </m:sub>
                      </m:sSub>
                      <m:r>
                        <a:rPr lang="it-IT" i="1">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sSup>
                            <m:sSupPr>
                              <m:ctrlPr>
                                <a:rPr lang="it-IT" i="1">
                                  <a:solidFill>
                                    <a:srgbClr val="000000"/>
                                  </a:solidFill>
                                  <a:latin typeface="Cambria Math" panose="02040503050406030204" pitchFamily="18" charset="0"/>
                                </a:rPr>
                              </m:ctrlPr>
                            </m:sSupPr>
                            <m:e>
                              <m:r>
                                <a:rPr lang="it-IT" i="1">
                                  <a:solidFill>
                                    <a:srgbClr val="000000"/>
                                  </a:solidFill>
                                  <a:latin typeface="Cambria Math" panose="02040503050406030204" pitchFamily="18" charset="0"/>
                                </a:rPr>
                                <m:t>𝐿</m:t>
                              </m:r>
                            </m:e>
                            <m:sup>
                              <m:r>
                                <a:rPr lang="it-IT" i="1">
                                  <a:solidFill>
                                    <a:srgbClr val="000000"/>
                                  </a:solidFill>
                                  <a:latin typeface="Cambria Math" panose="02040503050406030204" pitchFamily="18" charset="0"/>
                                </a:rPr>
                                <m:t>2</m:t>
                              </m:r>
                            </m:sup>
                          </m:sSup>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num>
                        <m:den>
                          <m:r>
                            <a:rPr lang="it-IT" i="1">
                              <a:solidFill>
                                <a:srgbClr val="000000"/>
                              </a:solidFill>
                              <a:latin typeface="Cambria Math" panose="02040503050406030204" pitchFamily="18" charset="0"/>
                            </a:rPr>
                            <m:t>2</m:t>
                          </m:r>
                          <m:r>
                            <a:rPr lang="it-IT" i="1">
                              <a:solidFill>
                                <a:srgbClr val="000000"/>
                              </a:solidFill>
                              <a:latin typeface="Cambria Math" panose="02040503050406030204" pitchFamily="18" charset="0"/>
                            </a:rPr>
                            <m:t>𝐾</m:t>
                          </m:r>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den>
                      </m:f>
                    </m:oMath>
                  </m:oMathPara>
                </a14:m>
                <a:endParaRPr lang="it-IT" dirty="0"/>
              </a:p>
            </p:txBody>
          </p:sp>
        </mc:Choice>
        <mc:Fallback xmlns="">
          <p:sp>
            <p:nvSpPr>
              <p:cNvPr id="48134" name="Object 4"/>
              <p:cNvSpPr txBox="1">
                <a:spLocks noRot="1" noChangeAspect="1" noMove="1" noResize="1" noEditPoints="1" noAdjustHandles="1" noChangeArrowheads="1" noChangeShapeType="1" noTextEdit="1"/>
              </p:cNvSpPr>
              <p:nvPr/>
            </p:nvSpPr>
            <p:spPr bwMode="auto">
              <a:xfrm>
                <a:off x="6116637" y="2071688"/>
                <a:ext cx="2127249" cy="1085850"/>
              </a:xfrm>
              <a:prstGeom prst="rect">
                <a:avLst/>
              </a:prstGeom>
              <a:blipFill>
                <a:blip r:embed="rId3"/>
                <a:stretch>
                  <a:fillRect/>
                </a:stretch>
              </a:blipFill>
              <a:ln>
                <a:noFill/>
              </a:ln>
              <a:effectLst/>
            </p:spPr>
            <p:txBody>
              <a:bodyPr/>
              <a:lstStyle/>
              <a:p>
                <a:r>
                  <a:rPr lang="it-IT">
                    <a:noFill/>
                  </a:rPr>
                  <a:t> </a:t>
                </a:r>
              </a:p>
            </p:txBody>
          </p:sp>
        </mc:Fallback>
      </mc:AlternateContent>
      <p:pic>
        <p:nvPicPr>
          <p:cNvPr id="48135" name="Picture 55"/>
          <p:cNvPicPr>
            <a:picLocks noChangeAspect="1" noChangeArrowheads="1"/>
          </p:cNvPicPr>
          <p:nvPr/>
        </p:nvPicPr>
        <p:blipFill>
          <a:blip r:embed="rId4">
            <a:extLst>
              <a:ext uri="{28A0092B-C50C-407E-A947-70E740481C1C}">
                <a14:useLocalDpi xmlns:a14="http://schemas.microsoft.com/office/drawing/2010/main" val="0"/>
              </a:ext>
            </a:extLst>
          </a:blip>
          <a:srcRect l="4222" t="5797" r="9235"/>
          <a:stretch>
            <a:fillRect/>
          </a:stretch>
        </p:blipFill>
        <p:spPr bwMode="auto">
          <a:xfrm>
            <a:off x="357188" y="3000375"/>
            <a:ext cx="48672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CasellaDiTesto 26"/>
          <p:cNvSpPr txBox="1">
            <a:spLocks noChangeArrowheads="1"/>
          </p:cNvSpPr>
          <p:nvPr/>
        </p:nvSpPr>
        <p:spPr bwMode="auto">
          <a:xfrm>
            <a:off x="5429250" y="3857625"/>
            <a:ext cx="3571875"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t</a:t>
            </a:r>
            <a:r>
              <a:rPr lang="en-US" altLang="en-US" baseline="-25000"/>
              <a:t>r</a:t>
            </a:r>
            <a:r>
              <a:rPr lang="en-US" altLang="en-US"/>
              <a:t> can be compared with t</a:t>
            </a:r>
            <a:r>
              <a:rPr lang="en-US" altLang="en-US" baseline="-25000"/>
              <a:t>gel</a:t>
            </a:r>
            <a:r>
              <a:rPr lang="en-US" altLang="en-US"/>
              <a:t> or to the induction time, obtained by rheological and/or calorimetric experiments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0" y="1268413"/>
            <a:ext cx="9144000" cy="5589587"/>
          </a:xfrm>
        </p:spPr>
        <p:txBody>
          <a:bodyPr/>
          <a:lstStyle/>
          <a:p>
            <a:pPr marL="87313" indent="0" eaLnBrk="1" hangingPunct="1"/>
            <a:endParaRPr lang="it-IT" altLang="en-US" sz="2000" dirty="0">
              <a:ea typeface="ＭＳ Ｐゴシック" charset="-128"/>
            </a:endParaRPr>
          </a:p>
          <a:p>
            <a:pPr marL="87313" indent="0" eaLnBrk="1" hangingPunct="1">
              <a:buFontTx/>
              <a:buNone/>
            </a:pPr>
            <a:r>
              <a:rPr lang="en-US" altLang="en-US" sz="2000" dirty="0">
                <a:ea typeface="ＭＳ Ｐゴシック" charset="-128"/>
              </a:rPr>
              <a:t>Dimensionless variable are: 	 </a:t>
            </a:r>
            <a:r>
              <a:rPr lang="en-US" altLang="en-US" sz="2000" dirty="0" err="1">
                <a:ea typeface="ＭＳ Ｐゴシック" charset="-128"/>
              </a:rPr>
              <a:t>x</a:t>
            </a:r>
            <a:r>
              <a:rPr lang="en-US" altLang="en-US" sz="2000" baseline="-25000" dirty="0" err="1">
                <a:ea typeface="ＭＳ Ｐゴシック" charset="-128"/>
              </a:rPr>
              <a:t>f</a:t>
            </a:r>
            <a:r>
              <a:rPr lang="en-US" altLang="en-US" sz="2000" dirty="0">
                <a:ea typeface="ＭＳ Ｐゴシック" charset="-128"/>
              </a:rPr>
              <a:t>*=</a:t>
            </a:r>
            <a:r>
              <a:rPr lang="en-US" altLang="en-US" sz="2000" dirty="0" err="1">
                <a:ea typeface="ＭＳ Ｐゴシック" charset="-128"/>
              </a:rPr>
              <a:t>x</a:t>
            </a:r>
            <a:r>
              <a:rPr lang="en-US" altLang="en-US" sz="2000" baseline="-25000" dirty="0" err="1">
                <a:ea typeface="ＭＳ Ｐゴシック" charset="-128"/>
              </a:rPr>
              <a:t>f</a:t>
            </a:r>
            <a:r>
              <a:rPr lang="en-US" altLang="en-US" sz="2000" dirty="0">
                <a:ea typeface="ＭＳ Ｐゴシック" charset="-128"/>
              </a:rPr>
              <a:t>/(L/2) , t*=t/</a:t>
            </a:r>
            <a:r>
              <a:rPr lang="en-US" altLang="en-US" sz="2000" dirty="0" err="1">
                <a:ea typeface="ＭＳ Ｐゴシック" charset="-128"/>
              </a:rPr>
              <a:t>t</a:t>
            </a:r>
            <a:r>
              <a:rPr lang="en-US" altLang="en-US" sz="2000" baseline="-25000" dirty="0" err="1">
                <a:ea typeface="ＭＳ Ｐゴシック" charset="-128"/>
              </a:rPr>
              <a:t>gel</a:t>
            </a:r>
            <a:r>
              <a:rPr lang="en-US" altLang="en-US" sz="2000" dirty="0">
                <a:ea typeface="ＭＳ Ｐゴシック" charset="-128"/>
              </a:rPr>
              <a:t>  e    </a:t>
            </a:r>
            <a:r>
              <a:rPr lang="en-US" altLang="ja-JP" sz="2000" dirty="0">
                <a:latin typeface="Symbol" charset="2"/>
                <a:ea typeface="ＭＳ Ｐゴシック" charset="-128"/>
              </a:rPr>
              <a:t>D</a:t>
            </a:r>
            <a:r>
              <a:rPr lang="en-US" altLang="ja-JP" sz="2000" dirty="0">
                <a:ea typeface="ＭＳ Ｐゴシック" charset="-128"/>
              </a:rPr>
              <a:t>P*=</a:t>
            </a:r>
            <a:r>
              <a:rPr lang="en-US" altLang="en-US" sz="2000" dirty="0">
                <a:ea typeface="ＭＳ Ｐゴシック" charset="-128"/>
              </a:rPr>
              <a:t> </a:t>
            </a:r>
            <a:r>
              <a:rPr lang="en-US" altLang="ja-JP" sz="2000" dirty="0">
                <a:latin typeface="Symbol" charset="2"/>
                <a:ea typeface="ＭＳ Ｐゴシック" charset="-128"/>
              </a:rPr>
              <a:t>D</a:t>
            </a:r>
            <a:r>
              <a:rPr lang="en-US" altLang="ja-JP" sz="2000" dirty="0">
                <a:ea typeface="ＭＳ Ｐゴシック" charset="-128"/>
              </a:rPr>
              <a:t>P</a:t>
            </a:r>
            <a:r>
              <a:rPr lang="en-US" altLang="en-US" sz="2000" dirty="0">
                <a:ea typeface="ＭＳ Ｐゴシック" charset="-128"/>
              </a:rPr>
              <a:t>/(P</a:t>
            </a:r>
            <a:r>
              <a:rPr lang="en-US" altLang="en-US" sz="2000" baseline="-25000" dirty="0">
                <a:ea typeface="ＭＳ Ｐゴシック" charset="-128"/>
              </a:rPr>
              <a:t>i</a:t>
            </a:r>
            <a:r>
              <a:rPr lang="en-US" altLang="en-US" sz="2000" dirty="0">
                <a:ea typeface="ＭＳ Ｐゴシック" charset="-128"/>
              </a:rPr>
              <a:t> /2)                         </a:t>
            </a:r>
          </a:p>
          <a:p>
            <a:pPr marL="87313" indent="0" eaLnBrk="1" hangingPunct="1">
              <a:buFontTx/>
              <a:buNone/>
            </a:pPr>
            <a:r>
              <a:rPr lang="en-US" altLang="en-US" sz="2000" dirty="0">
                <a:ea typeface="ＭＳ Ｐゴシック" charset="-128"/>
              </a:rPr>
              <a:t>L= flow length, P</a:t>
            </a:r>
            <a:r>
              <a:rPr lang="en-US" altLang="en-US" sz="2000" baseline="-25000" dirty="0">
                <a:ea typeface="ＭＳ Ｐゴシック" charset="-128"/>
              </a:rPr>
              <a:t>i</a:t>
            </a:r>
            <a:r>
              <a:rPr lang="en-US" altLang="en-US" sz="2000" dirty="0">
                <a:ea typeface="ＭＳ Ｐゴシック" charset="-128"/>
              </a:rPr>
              <a:t>= injection pressure</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r>
              <a:rPr lang="en-US" altLang="ja-JP" sz="2000" dirty="0">
                <a:ea typeface="ＭＳ Ｐゴシック" charset="-128"/>
              </a:rPr>
              <a:t>Darcy eqn.   </a:t>
            </a:r>
            <a:r>
              <a:rPr lang="en-US" altLang="ja-JP" sz="2000" dirty="0" err="1">
                <a:ea typeface="ＭＳ Ｐゴシック" charset="-128"/>
              </a:rPr>
              <a:t>dx</a:t>
            </a:r>
            <a:r>
              <a:rPr lang="en-US" altLang="ja-JP" sz="2000" baseline="-25000" dirty="0" err="1">
                <a:ea typeface="ＭＳ Ｐゴシック" charset="-128"/>
              </a:rPr>
              <a:t>f</a:t>
            </a:r>
            <a:r>
              <a:rPr lang="en-US" altLang="ja-JP" sz="2000" dirty="0">
                <a:ea typeface="ＭＳ Ｐゴシック" charset="-128"/>
              </a:rPr>
              <a:t>/dt=- K/</a:t>
            </a:r>
            <a:r>
              <a:rPr lang="en-US" altLang="ja-JP" sz="2000" dirty="0">
                <a:latin typeface="Symbol" charset="2"/>
                <a:ea typeface="ＭＳ Ｐゴシック" charset="-128"/>
              </a:rPr>
              <a:t>h</a:t>
            </a:r>
            <a:r>
              <a:rPr lang="en-GB" altLang="ja-JP" sz="2000" dirty="0">
                <a:ea typeface="ＭＳ Ｐゴシック" charset="-128"/>
              </a:rPr>
              <a:t> (</a:t>
            </a:r>
            <a:r>
              <a:rPr lang="it-IT" altLang="en-US" sz="2000" dirty="0">
                <a:ea typeface="ＭＳ Ｐゴシック" charset="-128"/>
              </a:rPr>
              <a:t>1- </a:t>
            </a:r>
            <a:r>
              <a:rPr lang="it-IT" altLang="en-US" sz="2000" dirty="0" err="1">
                <a:ea typeface="ＭＳ Ｐゴシック" charset="-128"/>
              </a:rPr>
              <a:t>v</a:t>
            </a:r>
            <a:r>
              <a:rPr lang="it-IT" altLang="en-US" sz="2000" baseline="-25000" dirty="0" err="1">
                <a:ea typeface="ＭＳ Ｐゴシック" charset="-128"/>
              </a:rPr>
              <a:t>f</a:t>
            </a:r>
            <a:r>
              <a:rPr lang="it-IT" altLang="en-US" sz="2000" dirty="0">
                <a:ea typeface="ＭＳ Ｐゴシック" charset="-128"/>
              </a:rPr>
              <a:t>)</a:t>
            </a:r>
            <a:r>
              <a:rPr lang="en-US" altLang="ja-JP" sz="2000" dirty="0">
                <a:ea typeface="ＭＳ Ｐゴシック" charset="-128"/>
              </a:rPr>
              <a:t> </a:t>
            </a:r>
            <a:r>
              <a:rPr lang="en-US" altLang="ja-JP" sz="2000" dirty="0">
                <a:latin typeface="Symbol" charset="2"/>
                <a:ea typeface="ＭＳ Ｐゴシック" charset="-128"/>
              </a:rPr>
              <a:t>D</a:t>
            </a:r>
            <a:r>
              <a:rPr lang="en-US" altLang="ja-JP" sz="2000" dirty="0">
                <a:ea typeface="ＭＳ Ｐゴシック" charset="-128"/>
              </a:rPr>
              <a:t>P/</a:t>
            </a:r>
            <a:r>
              <a:rPr lang="en-US" altLang="ja-JP" sz="2000" dirty="0" err="1">
                <a:ea typeface="ＭＳ Ｐゴシック" charset="-128"/>
              </a:rPr>
              <a:t>x</a:t>
            </a:r>
            <a:r>
              <a:rPr lang="en-US" altLang="ja-JP" sz="2000" baseline="-25000" dirty="0" err="1">
                <a:ea typeface="ＭＳ Ｐゴシック" charset="-128"/>
              </a:rPr>
              <a:t>f</a:t>
            </a:r>
            <a:r>
              <a:rPr lang="en-US" altLang="ja-JP" sz="2000" dirty="0">
                <a:ea typeface="ＭＳ Ｐゴシック" charset="-128"/>
              </a:rPr>
              <a:t>   becomes:</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r>
              <a:rPr lang="en-US" altLang="en-US" sz="2000" dirty="0">
                <a:ea typeface="ＭＳ Ｐゴシック" charset="-128"/>
              </a:rPr>
              <a:t>Where again Deborah is the ratio of two time scales:</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sz="2000" dirty="0">
              <a:ea typeface="ＭＳ Ｐゴシック" charset="-128"/>
            </a:endParaRPr>
          </a:p>
          <a:p>
            <a:pPr marL="87313" indent="0" eaLnBrk="1" hangingPunct="1">
              <a:buFontTx/>
              <a:buNone/>
            </a:pPr>
            <a:r>
              <a:rPr lang="en-US" altLang="en-US" sz="2000" dirty="0">
                <a:ea typeface="ＭＳ Ｐゴシック" charset="-128"/>
              </a:rPr>
              <a:t>Obviously </a:t>
            </a:r>
            <a:r>
              <a:rPr lang="en-US" altLang="en-US" sz="2000" dirty="0" err="1">
                <a:ea typeface="ＭＳ Ｐゴシック" charset="-128"/>
              </a:rPr>
              <a:t>De</a:t>
            </a:r>
            <a:r>
              <a:rPr lang="en-US" altLang="en-US" sz="2000" baseline="-25000" dirty="0" err="1">
                <a:ea typeface="ＭＳ Ｐゴシック" charset="-128"/>
              </a:rPr>
              <a:t>D</a:t>
            </a:r>
            <a:r>
              <a:rPr lang="en-US" altLang="en-US" sz="2000" dirty="0">
                <a:ea typeface="ＭＳ Ｐゴシック" charset="-128"/>
              </a:rPr>
              <a:t>&gt;1 is always required in order to completely fill a mold</a:t>
            </a:r>
          </a:p>
          <a:p>
            <a:pPr marL="87313" indent="0" eaLnBrk="1" hangingPunct="1">
              <a:buFontTx/>
              <a:buNone/>
            </a:pPr>
            <a:r>
              <a:rPr lang="en-US" altLang="en-US" sz="2000" dirty="0">
                <a:ea typeface="ＭＳ Ｐゴシック" charset="-128"/>
              </a:rPr>
              <a:t>  </a:t>
            </a:r>
          </a:p>
          <a:p>
            <a:pPr marL="87313" indent="0" eaLnBrk="1" hangingPunct="1">
              <a:buFontTx/>
              <a:buNone/>
            </a:pPr>
            <a:endParaRPr lang="en-US" altLang="en-US" sz="2000" dirty="0">
              <a:ea typeface="ＭＳ Ｐゴシック" charset="-128"/>
            </a:endParaRPr>
          </a:p>
          <a:p>
            <a:pPr marL="87313" indent="0" eaLnBrk="1" hangingPunct="1">
              <a:buFontTx/>
              <a:buNone/>
            </a:pPr>
            <a:endParaRPr lang="en-US" altLang="en-US" dirty="0">
              <a:ea typeface="ＭＳ Ｐゴシック" charset="-128"/>
            </a:endParaRPr>
          </a:p>
        </p:txBody>
      </p:sp>
      <p:sp>
        <p:nvSpPr>
          <p:cNvPr id="50179" name="Rectangle 3"/>
          <p:cNvSpPr>
            <a:spLocks noGrp="1" noChangeArrowheads="1"/>
          </p:cNvSpPr>
          <p:nvPr>
            <p:ph type="title"/>
          </p:nvPr>
        </p:nvSpPr>
        <p:spPr>
          <a:xfrm>
            <a:off x="685800" y="152400"/>
            <a:ext cx="7772400" cy="1143000"/>
          </a:xfrm>
        </p:spPr>
        <p:txBody>
          <a:bodyPr/>
          <a:lstStyle/>
          <a:p>
            <a:pPr eaLnBrk="1" hangingPunct="1"/>
            <a:r>
              <a:rPr lang="it-IT" altLang="en-US">
                <a:ea typeface="ＭＳ Ｐゴシック" charset="-128"/>
              </a:rPr>
              <a:t>Dimensionless Darcy equation</a:t>
            </a:r>
          </a:p>
        </p:txBody>
      </p:sp>
      <p:sp>
        <p:nvSpPr>
          <p:cNvPr id="50180" name="Rectangle 5"/>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mc:AlternateContent xmlns:mc="http://schemas.openxmlformats.org/markup-compatibility/2006" xmlns:a14="http://schemas.microsoft.com/office/drawing/2010/main">
        <mc:Choice Requires="a14">
          <p:sp>
            <p:nvSpPr>
              <p:cNvPr id="50181" name="Object 5"/>
              <p:cNvSpPr txBox="1"/>
              <p:nvPr/>
            </p:nvSpPr>
            <p:spPr bwMode="auto">
              <a:xfrm>
                <a:off x="5220072" y="2865600"/>
                <a:ext cx="2164233" cy="931538"/>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sSup>
                        <m:sSupPr>
                          <m:ctrlPr>
                            <a:rPr lang="it-IT" i="1" smtClean="0">
                              <a:solidFill>
                                <a:srgbClr val="000000"/>
                              </a:solidFill>
                              <a:latin typeface="Cambria Math" panose="02040503050406030204" pitchFamily="18" charset="0"/>
                            </a:rPr>
                          </m:ctrlPr>
                        </m:sSupPr>
                        <m:e>
                          <m:f>
                            <m:fPr>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𝑑𝑥</m:t>
                              </m:r>
                              <m:r>
                                <a:rPr lang="it-IT" b="0" i="1" baseline="-25000" smtClean="0">
                                  <a:solidFill>
                                    <a:srgbClr val="000000"/>
                                  </a:solidFill>
                                  <a:latin typeface="Cambria Math" panose="02040503050406030204" pitchFamily="18" charset="0"/>
                                </a:rPr>
                                <m:t>𝑓</m:t>
                              </m:r>
                            </m:num>
                            <m:den>
                              <m:r>
                                <a:rPr lang="it-IT" i="1">
                                  <a:solidFill>
                                    <a:srgbClr val="000000"/>
                                  </a:solidFill>
                                  <a:latin typeface="Cambria Math" panose="02040503050406030204" pitchFamily="18" charset="0"/>
                                </a:rPr>
                                <m:t>𝑑</m:t>
                              </m:r>
                              <m:sSup>
                                <m:sSupPr>
                                  <m:ctrlPr>
                                    <a:rPr lang="it-IT" i="1">
                                      <a:solidFill>
                                        <a:srgbClr val="000000"/>
                                      </a:solidFill>
                                      <a:latin typeface="Cambria Math" panose="02040503050406030204" pitchFamily="18" charset="0"/>
                                    </a:rPr>
                                  </m:ctrlPr>
                                </m:sSupPr>
                                <m:e>
                                  <m:r>
                                    <a:rPr lang="it-IT" i="1">
                                      <a:solidFill>
                                        <a:srgbClr val="000000"/>
                                      </a:solidFill>
                                      <a:latin typeface="Cambria Math" panose="02040503050406030204" pitchFamily="18" charset="0"/>
                                    </a:rPr>
                                    <m:t>𝑡</m:t>
                                  </m:r>
                                </m:e>
                                <m:sup>
                                  <m:r>
                                    <a:rPr lang="it-IT" i="1">
                                      <a:solidFill>
                                        <a:srgbClr val="000000"/>
                                      </a:solidFill>
                                      <a:latin typeface="Cambria Math" panose="02040503050406030204" pitchFamily="18" charset="0"/>
                                    </a:rPr>
                                    <m:t>∗</m:t>
                                  </m:r>
                                </m:sup>
                              </m:sSup>
                            </m:den>
                          </m:f>
                        </m:e>
                        <m:sup>
                          <m:r>
                            <a:rPr lang="it-IT" i="1">
                              <a:solidFill>
                                <a:srgbClr val="000000"/>
                              </a:solidFill>
                              <a:latin typeface="Cambria Math" panose="02040503050406030204" pitchFamily="18" charset="0"/>
                            </a:rPr>
                            <m:t>∗</m:t>
                          </m:r>
                        </m:sup>
                      </m:sSup>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𝐷</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𝑒</m:t>
                          </m:r>
                        </m:e>
                        <m:sub>
                          <m:r>
                            <a:rPr lang="it-IT" i="1">
                              <a:solidFill>
                                <a:srgbClr val="000000"/>
                              </a:solidFill>
                              <a:latin typeface="Cambria Math" panose="02040503050406030204" pitchFamily="18" charset="0"/>
                            </a:rPr>
                            <m:t>𝐷</m:t>
                          </m:r>
                        </m:sub>
                      </m:sSub>
                      <m:sSup>
                        <m:sSupPr>
                          <m:ctrlPr>
                            <a:rPr lang="it-IT" i="1">
                              <a:solidFill>
                                <a:srgbClr val="000000"/>
                              </a:solidFill>
                              <a:latin typeface="Cambria Math" panose="02040503050406030204" pitchFamily="18" charset="0"/>
                            </a:rPr>
                          </m:ctrlPr>
                        </m:sSupPr>
                        <m:e>
                          <m:d>
                            <m:dPr>
                              <m:ctrlPr>
                                <a:rPr lang="it-IT" i="1">
                                  <a:solidFill>
                                    <a:srgbClr val="000000"/>
                                  </a:solidFill>
                                  <a:latin typeface="Cambria Math" panose="02040503050406030204" pitchFamily="18" charset="0"/>
                                </a:rPr>
                              </m:ctrlPr>
                            </m:dPr>
                            <m:e>
                              <m:f>
                                <m:fPr>
                                  <m:ctrlPr>
                                    <a:rPr lang="it-IT" i="1">
                                      <a:solidFill>
                                        <a:srgbClr val="000000"/>
                                      </a:solidFill>
                                      <a:latin typeface="Cambria Math" panose="02040503050406030204" pitchFamily="18" charset="0"/>
                                    </a:rPr>
                                  </m:ctrlPr>
                                </m:fPr>
                                <m:num>
                                  <m:r>
                                    <m:rPr>
                                      <m:sty m:val="p"/>
                                    </m:rPr>
                                    <a:rPr lang="it-IT" i="1">
                                      <a:solidFill>
                                        <a:srgbClr val="000000"/>
                                      </a:solidFill>
                                      <a:latin typeface="Cambria Math" panose="02040503050406030204" pitchFamily="18" charset="0"/>
                                    </a:rPr>
                                    <m:t>Δ</m:t>
                                  </m:r>
                                  <m:r>
                                    <a:rPr lang="it-IT" i="1">
                                      <a:solidFill>
                                        <a:srgbClr val="000000"/>
                                      </a:solidFill>
                                      <a:latin typeface="Cambria Math" panose="02040503050406030204" pitchFamily="18" charset="0"/>
                                    </a:rPr>
                                    <m:t>𝑃</m:t>
                                  </m:r>
                                </m:num>
                                <m:den>
                                  <m:r>
                                    <a:rPr lang="it-IT" i="1">
                                      <a:solidFill>
                                        <a:srgbClr val="000000"/>
                                      </a:solidFill>
                                      <a:latin typeface="Cambria Math" panose="02040503050406030204" pitchFamily="18" charset="0"/>
                                    </a:rPr>
                                    <m:t>𝐿</m:t>
                                  </m:r>
                                </m:den>
                              </m:f>
                            </m:e>
                          </m:d>
                        </m:e>
                        <m:sup>
                          <m:r>
                            <a:rPr lang="it-IT" i="1">
                              <a:solidFill>
                                <a:srgbClr val="000000"/>
                              </a:solidFill>
                              <a:latin typeface="Cambria Math" panose="02040503050406030204" pitchFamily="18" charset="0"/>
                            </a:rPr>
                            <m:t>∗</m:t>
                          </m:r>
                        </m:sup>
                      </m:sSup>
                    </m:oMath>
                  </m:oMathPara>
                </a14:m>
                <a:endParaRPr lang="it-IT" dirty="0"/>
              </a:p>
            </p:txBody>
          </p:sp>
        </mc:Choice>
        <mc:Fallback xmlns="">
          <p:sp>
            <p:nvSpPr>
              <p:cNvPr id="50181" name="Object 5"/>
              <p:cNvSpPr txBox="1">
                <a:spLocks noRot="1" noChangeAspect="1" noMove="1" noResize="1" noEditPoints="1" noAdjustHandles="1" noChangeArrowheads="1" noChangeShapeType="1" noTextEdit="1"/>
              </p:cNvSpPr>
              <p:nvPr/>
            </p:nvSpPr>
            <p:spPr bwMode="auto">
              <a:xfrm>
                <a:off x="5220072" y="2865600"/>
                <a:ext cx="2164233" cy="931538"/>
              </a:xfrm>
              <a:prstGeom prst="rect">
                <a:avLst/>
              </a:prstGeom>
              <a:blipFill>
                <a:blip r:embed="rId2"/>
                <a:stretch>
                  <a:fillRect/>
                </a:stretch>
              </a:blipFill>
              <a:ln>
                <a:noFill/>
              </a:ln>
              <a:effectLst/>
            </p:spPr>
            <p:txBody>
              <a:bodyPr/>
              <a:lstStyle/>
              <a:p>
                <a:r>
                  <a:rPr lang="it-IT">
                    <a:noFill/>
                  </a:rPr>
                  <a:t> </a:t>
                </a:r>
              </a:p>
            </p:txBody>
          </p:sp>
        </mc:Fallback>
      </mc:AlternateContent>
      <p:graphicFrame>
        <p:nvGraphicFramePr>
          <p:cNvPr id="50182" name="Object 4"/>
          <p:cNvGraphicFramePr>
            <a:graphicFrameLocks noChangeAspect="1"/>
          </p:cNvGraphicFramePr>
          <p:nvPr>
            <p:extLst>
              <p:ext uri="{D42A27DB-BD31-4B8C-83A1-F6EECF244321}">
                <p14:modId xmlns:p14="http://schemas.microsoft.com/office/powerpoint/2010/main" val="3858446812"/>
              </p:ext>
            </p:extLst>
          </p:nvPr>
        </p:nvGraphicFramePr>
        <p:xfrm>
          <a:off x="251520" y="4868863"/>
          <a:ext cx="5184576" cy="857250"/>
        </p:xfrm>
        <a:graphic>
          <a:graphicData uri="http://schemas.openxmlformats.org/presentationml/2006/ole">
            <mc:AlternateContent xmlns:mc="http://schemas.openxmlformats.org/markup-compatibility/2006">
              <mc:Choice xmlns:v="urn:schemas-microsoft-com:vml" Requires="v">
                <p:oleObj name="Equation" r:id="rId3" imgW="2273300" imgH="444500" progId="Equation.3">
                  <p:embed/>
                </p:oleObj>
              </mc:Choice>
              <mc:Fallback>
                <p:oleObj name="Equation" r:id="rId3" imgW="2273300" imgH="444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868863"/>
                        <a:ext cx="5184576" cy="857250"/>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50183" name="Object 4"/>
              <p:cNvSpPr txBox="1"/>
              <p:nvPr/>
            </p:nvSpPr>
            <p:spPr bwMode="auto">
              <a:xfrm>
                <a:off x="5734098" y="4801312"/>
                <a:ext cx="3300413" cy="1052513"/>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it-IT" i="1">
                              <a:solidFill>
                                <a:srgbClr val="000000"/>
                              </a:solidFill>
                              <a:latin typeface="Cambria Math" panose="02040503050406030204" pitchFamily="18" charset="0"/>
                            </a:rPr>
                          </m:ctrlPr>
                        </m:sSubPr>
                        <m:e>
                          <m:r>
                            <m:rPr>
                              <m:sty m:val="p"/>
                            </m:rPr>
                            <a:rPr lang="it-IT" i="0">
                              <a:solidFill>
                                <a:srgbClr val="000000"/>
                              </a:solidFill>
                              <a:latin typeface="Cambria Math" panose="02040503050406030204" pitchFamily="18" charset="0"/>
                            </a:rPr>
                            <m:t>t</m:t>
                          </m:r>
                        </m:e>
                        <m:sub>
                          <m:r>
                            <m:rPr>
                              <m:sty m:val="p"/>
                            </m:rPr>
                            <a:rPr lang="it-IT" i="0">
                              <a:solidFill>
                                <a:srgbClr val="000000"/>
                              </a:solidFill>
                              <a:latin typeface="Cambria Math" panose="02040503050406030204" pitchFamily="18" charset="0"/>
                            </a:rPr>
                            <m:t>r</m:t>
                          </m:r>
                        </m:sub>
                      </m:sSub>
                      <m:r>
                        <a:rPr lang="it-IT" i="1">
                          <a:solidFill>
                            <a:srgbClr val="000000"/>
                          </a:solidFill>
                          <a:latin typeface="Cambria Math" panose="02040503050406030204" pitchFamily="18" charset="0"/>
                        </a:rPr>
                        <m:t>=</m:t>
                      </m:r>
                      <m:f>
                        <m:fPr>
                          <m:type m:val="skw"/>
                          <m:ctrlPr>
                            <a:rPr lang="it-IT" i="1">
                              <a:solidFill>
                                <a:srgbClr val="000000"/>
                              </a:solidFill>
                              <a:latin typeface="Cambria Math" panose="02040503050406030204" pitchFamily="18" charset="0"/>
                            </a:rPr>
                          </m:ctrlPr>
                        </m:fPr>
                        <m:num>
                          <m:r>
                            <a:rPr lang="it-IT" i="1">
                              <a:solidFill>
                                <a:srgbClr val="000000"/>
                              </a:solidFill>
                              <a:latin typeface="Cambria Math" panose="02040503050406030204" pitchFamily="18" charset="0"/>
                            </a:rPr>
                            <m:t>1</m:t>
                          </m:r>
                        </m:num>
                        <m:den>
                          <m:f>
                            <m:fPr>
                              <m:ctrlPr>
                                <a:rPr lang="it-IT" i="1">
                                  <a:solidFill>
                                    <a:srgbClr val="000000"/>
                                  </a:solidFill>
                                  <a:latin typeface="Cambria Math" panose="02040503050406030204" pitchFamily="18" charset="0"/>
                                </a:rPr>
                              </m:ctrlPr>
                            </m:fPr>
                            <m:num>
                              <m:r>
                                <m:rPr>
                                  <m:nor/>
                                </m:rPr>
                                <a:rPr lang="it-IT" i="0">
                                  <a:solidFill>
                                    <a:srgbClr val="000000"/>
                                  </a:solidFill>
                                  <a:latin typeface="Cambria Math" panose="02040503050406030204" pitchFamily="18" charset="0"/>
                                </a:rPr>
                                <m:t>2</m:t>
                              </m:r>
                              <m:r>
                                <m:rPr>
                                  <m:nor/>
                                </m:rPr>
                                <a:rPr lang="it-IT" i="0">
                                  <a:solidFill>
                                    <a:srgbClr val="000000"/>
                                  </a:solidFill>
                                  <a:latin typeface="Cambria Math" panose="02040503050406030204" pitchFamily="18" charset="0"/>
                                </a:rPr>
                                <m:t>K</m:t>
                              </m:r>
                              <m:sSub>
                                <m:sSubPr>
                                  <m:ctrlPr>
                                    <a:rPr lang="it-IT" i="1">
                                      <a:solidFill>
                                        <a:srgbClr val="000000"/>
                                      </a:solidFill>
                                      <a:latin typeface="Cambria Math" panose="02040503050406030204" pitchFamily="18" charset="0"/>
                                    </a:rPr>
                                  </m:ctrlPr>
                                </m:sSubPr>
                                <m:e>
                                  <m:r>
                                    <m:rPr>
                                      <m:nor/>
                                    </m:rPr>
                                    <a:rPr lang="it-IT" i="0">
                                      <a:solidFill>
                                        <a:srgbClr val="000000"/>
                                      </a:solidFill>
                                      <a:latin typeface="Cambria Math" panose="02040503050406030204" pitchFamily="18" charset="0"/>
                                    </a:rPr>
                                    <m:t>P</m:t>
                                  </m:r>
                                </m:e>
                                <m:sub>
                                  <m:r>
                                    <m:rPr>
                                      <m:sty m:val="p"/>
                                    </m:rPr>
                                    <a:rPr lang="it-IT" i="0">
                                      <a:solidFill>
                                        <a:srgbClr val="000000"/>
                                      </a:solidFill>
                                      <a:latin typeface="Cambria Math" panose="02040503050406030204" pitchFamily="18" charset="0"/>
                                    </a:rPr>
                                    <m:t>i</m:t>
                                  </m:r>
                                </m:sub>
                              </m:sSub>
                            </m:num>
                            <m:den>
                              <m:sSup>
                                <m:sSupPr>
                                  <m:ctrlPr>
                                    <a:rPr lang="it-IT" i="1">
                                      <a:solidFill>
                                        <a:srgbClr val="000000"/>
                                      </a:solidFill>
                                      <a:latin typeface="Cambria Math" panose="02040503050406030204" pitchFamily="18" charset="0"/>
                                    </a:rPr>
                                  </m:ctrlPr>
                                </m:sSupPr>
                                <m:e>
                                  <m:r>
                                    <a:rPr lang="it-IT" i="1">
                                      <a:solidFill>
                                        <a:srgbClr val="000000"/>
                                      </a:solidFill>
                                      <a:latin typeface="Cambria Math" panose="02040503050406030204" pitchFamily="18" charset="0"/>
                                    </a:rPr>
                                    <m:t>𝐿</m:t>
                                  </m:r>
                                </m:e>
                                <m:sup>
                                  <m:r>
                                    <a:rPr lang="it-IT" i="1">
                                      <a:solidFill>
                                        <a:srgbClr val="000000"/>
                                      </a:solidFill>
                                      <a:latin typeface="Cambria Math" panose="02040503050406030204" pitchFamily="18" charset="0"/>
                                    </a:rPr>
                                    <m:t>2</m:t>
                                  </m:r>
                                </m:sup>
                              </m:sSup>
                              <m:r>
                                <a:rPr lang="it-IT" i="1">
                                  <a:solidFill>
                                    <a:srgbClr val="000000"/>
                                  </a:solidFill>
                                  <a:latin typeface="Cambria Math" panose="02040503050406030204" pitchFamily="18" charset="0"/>
                                </a:rPr>
                                <m:t>𝜂</m:t>
                              </m:r>
                              <m:r>
                                <m:rPr>
                                  <m:nor/>
                                </m:rPr>
                                <a:rPr lang="en-GB" altLang="ja-JP" dirty="0"/>
                                <m:t>(</m:t>
                              </m:r>
                              <m:r>
                                <m:rPr>
                                  <m:nor/>
                                </m:rPr>
                                <a:rPr lang="it-IT" altLang="en-US" dirty="0"/>
                                <m:t>1− </m:t>
                              </m:r>
                              <m:r>
                                <m:rPr>
                                  <m:nor/>
                                </m:rPr>
                                <a:rPr lang="it-IT" altLang="en-US" dirty="0"/>
                                <m:t>vf</m:t>
                              </m:r>
                              <m:r>
                                <m:rPr>
                                  <m:nor/>
                                </m:rPr>
                                <a:rPr lang="it-IT" altLang="en-US" dirty="0"/>
                                <m:t>)</m:t>
                              </m:r>
                            </m:den>
                          </m:f>
                        </m:den>
                      </m:f>
                      <m:r>
                        <a:rPr lang="it-IT" i="1">
                          <a:solidFill>
                            <a:srgbClr val="000000"/>
                          </a:solidFill>
                          <a:latin typeface="Cambria Math" panose="02040503050406030204" pitchFamily="18" charset="0"/>
                        </a:rPr>
                        <m:t>=</m:t>
                      </m:r>
                      <m:r>
                        <m:rPr>
                          <m:nor/>
                        </m:rPr>
                        <a:rPr lang="it-IT" i="0">
                          <a:solidFill>
                            <a:srgbClr val="000000"/>
                          </a:solidFill>
                          <a:latin typeface="Cambria Math" panose="02040503050406030204" pitchFamily="18" charset="0"/>
                        </a:rPr>
                        <m:t>"</m:t>
                      </m:r>
                      <m:r>
                        <m:rPr>
                          <m:nor/>
                        </m:rPr>
                        <a:rPr lang="it-IT" i="0">
                          <a:solidFill>
                            <a:srgbClr val="000000"/>
                          </a:solidFill>
                          <a:latin typeface="Cambria Math" panose="02040503050406030204" pitchFamily="18" charset="0"/>
                        </a:rPr>
                        <m:t>filling</m:t>
                      </m:r>
                      <m:r>
                        <m:rPr>
                          <m:nor/>
                        </m:rPr>
                        <a:rPr lang="it-IT" i="0">
                          <a:solidFill>
                            <a:srgbClr val="000000"/>
                          </a:solidFill>
                          <a:latin typeface="Cambria Math" panose="02040503050406030204" pitchFamily="18" charset="0"/>
                        </a:rPr>
                        <m:t> </m:t>
                      </m:r>
                      <m:r>
                        <m:rPr>
                          <m:nor/>
                        </m:rPr>
                        <a:rPr lang="it-IT" i="0">
                          <a:solidFill>
                            <a:srgbClr val="000000"/>
                          </a:solidFill>
                          <a:latin typeface="Cambria Math" panose="02040503050406030204" pitchFamily="18" charset="0"/>
                        </a:rPr>
                        <m:t>time</m:t>
                      </m:r>
                      <m:r>
                        <m:rPr>
                          <m:nor/>
                        </m:rPr>
                        <a:rPr lang="it-IT" i="0">
                          <a:solidFill>
                            <a:srgbClr val="000000"/>
                          </a:solidFill>
                          <a:latin typeface="Cambria Math" panose="02040503050406030204" pitchFamily="18" charset="0"/>
                        </a:rPr>
                        <m:t>"</m:t>
                      </m:r>
                    </m:oMath>
                  </m:oMathPara>
                </a14:m>
                <a:endParaRPr lang="it-IT" dirty="0"/>
              </a:p>
            </p:txBody>
          </p:sp>
        </mc:Choice>
        <mc:Fallback xmlns="">
          <p:sp>
            <p:nvSpPr>
              <p:cNvPr id="50183" name="Object 4"/>
              <p:cNvSpPr txBox="1">
                <a:spLocks noRot="1" noChangeAspect="1" noMove="1" noResize="1" noEditPoints="1" noAdjustHandles="1" noChangeArrowheads="1" noChangeShapeType="1" noTextEdit="1"/>
              </p:cNvSpPr>
              <p:nvPr/>
            </p:nvSpPr>
            <p:spPr bwMode="auto">
              <a:xfrm>
                <a:off x="5734098" y="4801312"/>
                <a:ext cx="3300413" cy="1052513"/>
              </a:xfrm>
              <a:prstGeom prst="rect">
                <a:avLst/>
              </a:prstGeom>
              <a:blipFill>
                <a:blip r:embed="rId5"/>
                <a:stretch>
                  <a:fillRect l="-5915" t="-83721" b="-85465"/>
                </a:stretch>
              </a:blipFill>
              <a:ln>
                <a:noFill/>
              </a:ln>
              <a:effectLst/>
            </p:spPr>
            <p:txBody>
              <a:bodyPr/>
              <a:lstStyle/>
              <a:p>
                <a:r>
                  <a:rPr lang="en-GB">
                    <a:noFill/>
                  </a:rPr>
                  <a:t> </a:t>
                </a:r>
              </a:p>
            </p:txBody>
          </p:sp>
        </mc:Fallback>
      </mc:AlternateContent>
      <p:sp>
        <p:nvSpPr>
          <p:cNvPr id="8" name="CasellaDiTesto 7">
            <a:extLst>
              <a:ext uri="{FF2B5EF4-FFF2-40B4-BE49-F238E27FC236}">
                <a16:creationId xmlns:a16="http://schemas.microsoft.com/office/drawing/2014/main" id="{B1B487F2-899E-FDAA-44E3-1E9F0AFB2115}"/>
              </a:ext>
            </a:extLst>
          </p:cNvPr>
          <p:cNvSpPr txBox="1"/>
          <p:nvPr/>
        </p:nvSpPr>
        <p:spPr>
          <a:xfrm>
            <a:off x="899592" y="5327568"/>
            <a:ext cx="755335" cy="369332"/>
          </a:xfrm>
          <a:prstGeom prst="rect">
            <a:avLst/>
          </a:prstGeom>
          <a:noFill/>
        </p:spPr>
        <p:txBody>
          <a:bodyPr wrap="none" rtlCol="0">
            <a:spAutoFit/>
          </a:bodyPr>
          <a:lstStyle/>
          <a:p>
            <a:r>
              <a:rPr lang="en-GB" altLang="ja-JP" sz="1800" dirty="0">
                <a:ea typeface="ＭＳ Ｐゴシック" charset="-128"/>
              </a:rPr>
              <a:t>(</a:t>
            </a:r>
            <a:r>
              <a:rPr lang="it-IT" altLang="en-US" sz="1800" dirty="0">
                <a:ea typeface="ＭＳ Ｐゴシック" charset="-128"/>
              </a:rPr>
              <a:t>1- </a:t>
            </a:r>
            <a:r>
              <a:rPr lang="it-IT" altLang="en-US" sz="1800" dirty="0" err="1">
                <a:ea typeface="ＭＳ Ｐゴシック" charset="-128"/>
              </a:rPr>
              <a:t>v</a:t>
            </a:r>
            <a:r>
              <a:rPr lang="it-IT" altLang="en-US" sz="1800" baseline="-25000" dirty="0" err="1">
                <a:ea typeface="ＭＳ Ｐゴシック" charset="-128"/>
              </a:rPr>
              <a:t>f</a:t>
            </a:r>
            <a:r>
              <a:rPr lang="it-IT" altLang="en-US" sz="1800" dirty="0">
                <a:ea typeface="ＭＳ Ｐゴシック" charset="-128"/>
              </a:rPr>
              <a:t>)</a:t>
            </a:r>
            <a:endParaRPr lang="it-IT"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a:xfrm>
            <a:off x="686569" y="246856"/>
            <a:ext cx="7772400" cy="515144"/>
          </a:xfrm>
        </p:spPr>
        <p:txBody>
          <a:bodyPr/>
          <a:lstStyle/>
          <a:p>
            <a:pPr eaLnBrk="1" hangingPunct="1"/>
            <a:r>
              <a:rPr lang="it-IT" altLang="en-US">
                <a:ea typeface="ＭＳ Ｐゴシック" charset="-128"/>
              </a:rPr>
              <a:t>Permeability measurement</a:t>
            </a:r>
          </a:p>
        </p:txBody>
      </p:sp>
      <p:sp>
        <p:nvSpPr>
          <p:cNvPr id="47107" name="AutoShape 1027"/>
          <p:cNvSpPr>
            <a:spLocks noGrp="1" noChangeAspect="1" noChangeArrowheads="1"/>
          </p:cNvSpPr>
          <p:nvPr>
            <p:ph type="body" idx="1"/>
          </p:nvPr>
        </p:nvSpPr>
        <p:spPr>
          <a:xfrm>
            <a:off x="686569" y="908720"/>
            <a:ext cx="7772400" cy="1752600"/>
          </a:xfrm>
        </p:spPr>
        <p:txBody>
          <a:bodyPr/>
          <a:lstStyle/>
          <a:p>
            <a:pPr eaLnBrk="1" hangingPunct="1">
              <a:buFontTx/>
              <a:buNone/>
            </a:pPr>
            <a:r>
              <a:rPr lang="it-IT" altLang="en-US" dirty="0">
                <a:ea typeface="ＭＳ Ｐゴシック" charset="-128"/>
              </a:rPr>
              <a:t>The </a:t>
            </a:r>
            <a:r>
              <a:rPr lang="it-IT" altLang="en-US" dirty="0" err="1">
                <a:ea typeface="ＭＳ Ｐゴシック" charset="-128"/>
              </a:rPr>
              <a:t>measurement</a:t>
            </a:r>
            <a:r>
              <a:rPr lang="it-IT" altLang="en-US" dirty="0">
                <a:ea typeface="ＭＳ Ｐゴシック" charset="-128"/>
              </a:rPr>
              <a:t> of </a:t>
            </a:r>
            <a:r>
              <a:rPr lang="it-IT" altLang="en-US" dirty="0" err="1">
                <a:ea typeface="ＭＳ Ｐゴシック" charset="-128"/>
              </a:rPr>
              <a:t>permeability</a:t>
            </a:r>
            <a:r>
              <a:rPr lang="it-IT" altLang="en-US" dirty="0">
                <a:ea typeface="ＭＳ Ｐゴシック" charset="-128"/>
              </a:rPr>
              <a:t> can be </a:t>
            </a:r>
            <a:r>
              <a:rPr lang="it-IT" altLang="en-US" dirty="0" err="1">
                <a:ea typeface="ＭＳ Ｐゴシック" charset="-128"/>
              </a:rPr>
              <a:t>also</a:t>
            </a:r>
            <a:r>
              <a:rPr lang="it-IT" altLang="en-US" dirty="0">
                <a:ea typeface="ＭＳ Ｐゴシック" charset="-128"/>
              </a:rPr>
              <a:t> </a:t>
            </a:r>
            <a:r>
              <a:rPr lang="it-IT" altLang="en-US" dirty="0" err="1">
                <a:ea typeface="ＭＳ Ｐゴシック" charset="-128"/>
              </a:rPr>
              <a:t>done</a:t>
            </a:r>
            <a:r>
              <a:rPr lang="it-IT" altLang="en-US" dirty="0">
                <a:ea typeface="ＭＳ Ｐゴシック" charset="-128"/>
              </a:rPr>
              <a:t> by:</a:t>
            </a:r>
          </a:p>
          <a:p>
            <a:pPr eaLnBrk="1" hangingPunct="1"/>
            <a:r>
              <a:rPr lang="it-IT" altLang="en-US" dirty="0" err="1">
                <a:ea typeface="ＭＳ Ｐゴシック" charset="-128"/>
              </a:rPr>
              <a:t>plotting</a:t>
            </a:r>
            <a:r>
              <a:rPr lang="it-IT" altLang="en-US" dirty="0">
                <a:ea typeface="ＭＳ Ｐゴシック" charset="-128"/>
              </a:rPr>
              <a:t> flow rate vs. pressure drop for a one-</a:t>
            </a:r>
            <a:r>
              <a:rPr lang="it-IT" altLang="en-US" dirty="0" err="1">
                <a:ea typeface="ＭＳ Ｐゴシック" charset="-128"/>
              </a:rPr>
              <a:t>dimensional</a:t>
            </a:r>
            <a:r>
              <a:rPr lang="it-IT" altLang="en-US" dirty="0">
                <a:ea typeface="ＭＳ Ｐゴシック" charset="-128"/>
              </a:rPr>
              <a:t> flow </a:t>
            </a:r>
            <a:r>
              <a:rPr lang="it-IT" altLang="en-US" dirty="0" err="1">
                <a:ea typeface="ＭＳ Ｐゴシック" charset="-128"/>
              </a:rPr>
              <a:t>experiment</a:t>
            </a:r>
            <a:r>
              <a:rPr lang="it-IT" altLang="en-US" dirty="0">
                <a:ea typeface="ＭＳ Ｐゴシック" charset="-128"/>
              </a:rPr>
              <a:t>, and </a:t>
            </a:r>
          </a:p>
          <a:p>
            <a:pPr eaLnBrk="1" hangingPunct="1"/>
            <a:r>
              <a:rPr lang="it-IT" altLang="en-US" dirty="0" err="1">
                <a:ea typeface="ＭＳ Ｐゴシック" charset="-128"/>
              </a:rPr>
              <a:t>measuring</a:t>
            </a:r>
            <a:r>
              <a:rPr lang="it-IT" altLang="en-US" dirty="0">
                <a:ea typeface="ＭＳ Ｐゴシック" charset="-128"/>
              </a:rPr>
              <a:t> the </a:t>
            </a:r>
            <a:r>
              <a:rPr lang="it-IT" altLang="en-US" dirty="0" err="1">
                <a:ea typeface="ＭＳ Ｐゴシック" charset="-128"/>
              </a:rPr>
              <a:t>slope</a:t>
            </a:r>
            <a:r>
              <a:rPr lang="it-IT" altLang="en-US" dirty="0">
                <a:ea typeface="ＭＳ Ｐゴシック" charset="-128"/>
              </a:rPr>
              <a:t> of the linear </a:t>
            </a:r>
            <a:r>
              <a:rPr lang="it-IT" altLang="en-US" dirty="0" err="1">
                <a:ea typeface="ＭＳ Ｐゴシック" charset="-128"/>
              </a:rPr>
              <a:t>portion</a:t>
            </a:r>
            <a:r>
              <a:rPr lang="it-IT" altLang="en-US" dirty="0">
                <a:ea typeface="ＭＳ Ｐゴシック" charset="-128"/>
              </a:rPr>
              <a:t> of </a:t>
            </a:r>
            <a:r>
              <a:rPr lang="it-IT" altLang="en-US" dirty="0" err="1">
                <a:ea typeface="ＭＳ Ｐゴシック" charset="-128"/>
              </a:rPr>
              <a:t>this</a:t>
            </a:r>
            <a:r>
              <a:rPr lang="it-IT" altLang="en-US" dirty="0">
                <a:ea typeface="ＭＳ Ｐゴシック" charset="-128"/>
              </a:rPr>
              <a:t> </a:t>
            </a:r>
            <a:r>
              <a:rPr lang="it-IT" altLang="en-US" dirty="0" err="1">
                <a:ea typeface="ＭＳ Ｐゴシック" charset="-128"/>
              </a:rPr>
              <a:t>graph</a:t>
            </a:r>
            <a:r>
              <a:rPr lang="it-IT" altLang="en-US" dirty="0">
                <a:ea typeface="ＭＳ Ｐゴシック" charset="-128"/>
              </a:rPr>
              <a:t>. </a:t>
            </a:r>
          </a:p>
          <a:p>
            <a:pPr eaLnBrk="1" hangingPunct="1"/>
            <a:r>
              <a:rPr lang="it-IT" altLang="en-US" dirty="0" err="1">
                <a:ea typeface="ＭＳ Ｐゴシック" charset="-128"/>
              </a:rPr>
              <a:t>This</a:t>
            </a:r>
            <a:r>
              <a:rPr lang="it-IT" altLang="en-US" dirty="0">
                <a:ea typeface="ＭＳ Ｐゴシック" charset="-128"/>
              </a:rPr>
              <a:t> can be </a:t>
            </a:r>
            <a:r>
              <a:rPr lang="it-IT" altLang="en-US" dirty="0" err="1">
                <a:ea typeface="ＭＳ Ｐゴシック" charset="-128"/>
              </a:rPr>
              <a:t>done</a:t>
            </a:r>
            <a:r>
              <a:rPr lang="it-IT" altLang="en-US" dirty="0">
                <a:ea typeface="ＭＳ Ｐゴシック" charset="-128"/>
              </a:rPr>
              <a:t> </a:t>
            </a:r>
            <a:r>
              <a:rPr lang="it-IT" altLang="en-US" dirty="0" err="1">
                <a:ea typeface="ＭＳ Ｐゴシック" charset="-128"/>
              </a:rPr>
              <a:t>according</a:t>
            </a:r>
            <a:r>
              <a:rPr lang="it-IT" altLang="en-US" dirty="0">
                <a:ea typeface="ＭＳ Ｐゴシック" charset="-128"/>
              </a:rPr>
              <a:t> to </a:t>
            </a:r>
            <a:r>
              <a:rPr lang="it-IT" altLang="en-US" dirty="0" err="1">
                <a:ea typeface="ＭＳ Ｐゴシック" charset="-128"/>
              </a:rPr>
              <a:t>Darcy’s</a:t>
            </a:r>
            <a:r>
              <a:rPr lang="it-IT" altLang="en-US" dirty="0">
                <a:ea typeface="ＭＳ Ｐゴシック" charset="-128"/>
              </a:rPr>
              <a:t> </a:t>
            </a:r>
            <a:r>
              <a:rPr lang="it-IT" altLang="en-US" dirty="0" err="1">
                <a:ea typeface="ＭＳ Ｐゴシック" charset="-128"/>
              </a:rPr>
              <a:t>experiment</a:t>
            </a:r>
            <a:r>
              <a:rPr lang="it-IT" altLang="en-US" dirty="0">
                <a:ea typeface="ＭＳ Ｐゴシック" charset="-128"/>
              </a:rPr>
              <a:t> for out of </a:t>
            </a:r>
            <a:r>
              <a:rPr lang="it-IT" altLang="en-US" dirty="0" err="1">
                <a:ea typeface="ＭＳ Ｐゴシック" charset="-128"/>
              </a:rPr>
              <a:t>plane</a:t>
            </a:r>
            <a:r>
              <a:rPr lang="it-IT" altLang="en-US" dirty="0">
                <a:ea typeface="ＭＳ Ｐゴシック" charset="-128"/>
              </a:rPr>
              <a:t> </a:t>
            </a:r>
            <a:r>
              <a:rPr lang="it-IT" altLang="en-US" dirty="0" err="1">
                <a:ea typeface="ＭＳ Ｐゴシック" charset="-128"/>
              </a:rPr>
              <a:t>permeability</a:t>
            </a:r>
            <a:endParaRPr lang="it-IT" altLang="en-US" dirty="0">
              <a:ea typeface="ＭＳ Ｐゴシック" charset="-128"/>
            </a:endParaRPr>
          </a:p>
        </p:txBody>
      </p:sp>
      <p:pic>
        <p:nvPicPr>
          <p:cNvPr id="47108"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403" y="3429000"/>
            <a:ext cx="4510797" cy="336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196681"/>
            <a:ext cx="25908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42938" y="428625"/>
            <a:ext cx="7772400" cy="819150"/>
          </a:xfrm>
        </p:spPr>
        <p:txBody>
          <a:bodyPr/>
          <a:lstStyle/>
          <a:p>
            <a:pPr eaLnBrk="1" hangingPunct="1"/>
            <a:r>
              <a:rPr lang="it-IT" altLang="en-US">
                <a:ea typeface="ＭＳ Ｐゴシック" charset="-128"/>
              </a:rPr>
              <a:t>Effect of viscosity changes</a:t>
            </a:r>
          </a:p>
        </p:txBody>
      </p:sp>
      <p:sp>
        <p:nvSpPr>
          <p:cNvPr id="49155" name="Rectangle 3"/>
          <p:cNvSpPr>
            <a:spLocks noGrp="1" noChangeArrowheads="1"/>
          </p:cNvSpPr>
          <p:nvPr>
            <p:ph type="body" idx="1"/>
          </p:nvPr>
        </p:nvSpPr>
        <p:spPr>
          <a:xfrm>
            <a:off x="571500" y="1357313"/>
            <a:ext cx="7772400" cy="4114800"/>
          </a:xfrm>
        </p:spPr>
        <p:txBody>
          <a:bodyPr/>
          <a:lstStyle/>
          <a:p>
            <a:pPr eaLnBrk="1" hangingPunct="1"/>
            <a:r>
              <a:rPr lang="it-IT" altLang="en-US" sz="2000">
                <a:ea typeface="ＭＳ Ｐゴシック" charset="-128"/>
              </a:rPr>
              <a:t>As the resin polymerizes, the viscosity of the resin increases. </a:t>
            </a:r>
            <a:r>
              <a:rPr lang="it-IT" altLang="en-US" sz="2000">
                <a:latin typeface="ZapfDingbats" charset="0"/>
                <a:ea typeface="ＭＳ Ｐゴシック" charset="-128"/>
              </a:rPr>
              <a:t> </a:t>
            </a:r>
          </a:p>
          <a:p>
            <a:pPr eaLnBrk="1" hangingPunct="1"/>
            <a:r>
              <a:rPr lang="it-IT" altLang="en-US" sz="2000">
                <a:ea typeface="ＭＳ Ｐゴシック" charset="-128"/>
              </a:rPr>
              <a:t>The gel time is the time at which there is a sharp rise in the viscosity of the resin as it starts to solidify into a cross-linked structure.</a:t>
            </a:r>
            <a:endParaRPr lang="it-IT" altLang="en-US" sz="2000">
              <a:latin typeface="ZapfDingbats" charset="0"/>
              <a:ea typeface="ＭＳ Ｐゴシック" charset="-128"/>
            </a:endParaRPr>
          </a:p>
          <a:p>
            <a:pPr eaLnBrk="1" hangingPunct="1"/>
            <a:r>
              <a:rPr lang="it-IT" altLang="en-US" sz="2000">
                <a:ea typeface="ＭＳ Ｐゴシック" charset="-128"/>
              </a:rPr>
              <a:t>Gelation sets the time available for filling large parts. </a:t>
            </a:r>
            <a:endParaRPr lang="it-IT" altLang="en-US" sz="2000">
              <a:latin typeface="ZapfDingbats" charset="0"/>
              <a:ea typeface="ＭＳ Ｐゴシック" charset="-128"/>
            </a:endParaRPr>
          </a:p>
          <a:p>
            <a:pPr eaLnBrk="1" hangingPunct="1"/>
            <a:r>
              <a:rPr lang="it-IT" altLang="en-US" sz="2000">
                <a:ea typeface="ＭＳ Ｐゴシック" charset="-128"/>
              </a:rPr>
              <a:t>The resin formulation may be changed to suit processing conditions.</a:t>
            </a:r>
          </a:p>
          <a:p>
            <a:pPr eaLnBrk="1" hangingPunct="1"/>
            <a:endParaRPr lang="it-IT" altLang="en-US" sz="2000">
              <a:ea typeface="ＭＳ Ｐゴシック" charset="-128"/>
            </a:endParaRPr>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3286125"/>
            <a:ext cx="436403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1 5"/>
          <p:cNvCxnSpPr>
            <a:endCxn id="8" idx="2"/>
          </p:cNvCxnSpPr>
          <p:nvPr/>
        </p:nvCxnSpPr>
        <p:spPr>
          <a:xfrm flipV="1">
            <a:off x="3643313" y="5429250"/>
            <a:ext cx="2251075" cy="21431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Arco 7"/>
          <p:cNvSpPr/>
          <p:nvPr/>
        </p:nvSpPr>
        <p:spPr>
          <a:xfrm rot="5400000">
            <a:off x="5000625" y="3714751"/>
            <a:ext cx="1785937" cy="1643062"/>
          </a:xfrm>
          <a:prstGeom prst="arc">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 name="CasellaDiTesto 6"/>
          <p:cNvSpPr txBox="1"/>
          <p:nvPr/>
        </p:nvSpPr>
        <p:spPr>
          <a:xfrm>
            <a:off x="7286625" y="4000500"/>
            <a:ext cx="1662113"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defRPr/>
            </a:pPr>
            <a:r>
              <a:rPr lang="en-US" dirty="0"/>
              <a:t>Epoxy resin</a:t>
            </a:r>
          </a:p>
        </p:txBody>
      </p:sp>
      <p:sp>
        <p:nvSpPr>
          <p:cNvPr id="9" name="CasellaDiTesto 8"/>
          <p:cNvSpPr txBox="1"/>
          <p:nvPr/>
        </p:nvSpPr>
        <p:spPr>
          <a:xfrm>
            <a:off x="7072313" y="5357813"/>
            <a:ext cx="2003425" cy="83026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defRPr/>
            </a:pPr>
            <a:r>
              <a:rPr lang="en-US" dirty="0"/>
              <a:t>Unsaturated</a:t>
            </a:r>
          </a:p>
          <a:p>
            <a:pPr eaLnBrk="1" hangingPunct="1">
              <a:defRPr/>
            </a:pPr>
            <a:r>
              <a:rPr lang="en-US" dirty="0"/>
              <a:t>Polyester resin</a:t>
            </a:r>
          </a:p>
        </p:txBody>
      </p:sp>
      <p:cxnSp>
        <p:nvCxnSpPr>
          <p:cNvPr id="11" name="Connettore 2 10"/>
          <p:cNvCxnSpPr/>
          <p:nvPr/>
        </p:nvCxnSpPr>
        <p:spPr>
          <a:xfrm rot="10800000" flipV="1">
            <a:off x="6643688" y="4500563"/>
            <a:ext cx="1143000" cy="28575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rot="10800000">
            <a:off x="5929313" y="5643563"/>
            <a:ext cx="1071562" cy="142875"/>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contenuto 2"/>
          <p:cNvSpPr>
            <a:spLocks noGrp="1"/>
          </p:cNvSpPr>
          <p:nvPr>
            <p:ph idx="1"/>
          </p:nvPr>
        </p:nvSpPr>
        <p:spPr>
          <a:xfrm>
            <a:off x="5715000" y="1428750"/>
            <a:ext cx="3429000" cy="2928938"/>
          </a:xfrm>
        </p:spPr>
        <p:txBody>
          <a:bodyPr/>
          <a:lstStyle/>
          <a:p>
            <a:pPr marL="1588" indent="12700"/>
            <a:r>
              <a:rPr lang="en-US" altLang="en-US">
                <a:ea typeface="ＭＳ Ｐゴシック" charset="-128"/>
              </a:rPr>
              <a:t>Epoxy and polyurethanes</a:t>
            </a:r>
          </a:p>
          <a:p>
            <a:pPr marL="1588" indent="12700"/>
            <a:r>
              <a:rPr lang="en-US" altLang="en-US">
                <a:ea typeface="ＭＳ Ｐゴシック" charset="-128"/>
              </a:rPr>
              <a:t>High cure temperature materials</a:t>
            </a:r>
          </a:p>
          <a:p>
            <a:pPr marL="1588" indent="12700"/>
            <a:r>
              <a:rPr lang="en-US" altLang="en-US">
                <a:ea typeface="ＭＳ Ｐゴシック" charset="-128"/>
              </a:rPr>
              <a:t>Automotive applications</a:t>
            </a:r>
          </a:p>
          <a:p>
            <a:pPr marL="1588" indent="12700"/>
            <a:r>
              <a:rPr lang="en-US" altLang="en-US">
                <a:ea typeface="ＭＳ Ｐゴシック" charset="-128"/>
              </a:rPr>
              <a:t>Very low filling time required</a:t>
            </a:r>
          </a:p>
          <a:p>
            <a:pPr marL="1588" indent="12700">
              <a:buFontTx/>
              <a:buNone/>
            </a:pPr>
            <a:endParaRPr lang="en-US" altLang="en-US">
              <a:ea typeface="ＭＳ Ｐゴシック" charset="-128"/>
            </a:endParaRPr>
          </a:p>
        </p:txBody>
      </p:sp>
      <p:sp>
        <p:nvSpPr>
          <p:cNvPr id="51203" name="Rectangle 2"/>
          <p:cNvSpPr>
            <a:spLocks noGrp="1" noChangeArrowheads="1"/>
          </p:cNvSpPr>
          <p:nvPr>
            <p:ph type="title"/>
          </p:nvPr>
        </p:nvSpPr>
        <p:spPr>
          <a:xfrm>
            <a:off x="642938" y="142875"/>
            <a:ext cx="7772400" cy="819150"/>
          </a:xfrm>
        </p:spPr>
        <p:txBody>
          <a:bodyPr/>
          <a:lstStyle/>
          <a:p>
            <a:pPr eaLnBrk="1" hangingPunct="1"/>
            <a:r>
              <a:rPr lang="it-IT" altLang="en-US">
                <a:ea typeface="ＭＳ Ｐゴシック" charset="-128"/>
              </a:rPr>
              <a:t>Fast curing resin for RTM</a:t>
            </a:r>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071563"/>
            <a:ext cx="5500688"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685800" y="1524000"/>
            <a:ext cx="8153400" cy="5191125"/>
          </a:xfrm>
        </p:spPr>
        <p:txBody>
          <a:bodyPr/>
          <a:lstStyle/>
          <a:p>
            <a:pPr marL="0" indent="0" eaLnBrk="1" hangingPunct="1">
              <a:buFontTx/>
              <a:buNone/>
            </a:pPr>
            <a:r>
              <a:rPr lang="it-IT" altLang="en-US" sz="2000" dirty="0" err="1">
                <a:ea typeface="ＭＳ Ｐゴシック" charset="-128"/>
              </a:rPr>
              <a:t>Physical</a:t>
            </a:r>
            <a:r>
              <a:rPr lang="it-IT" altLang="en-US" sz="2000" dirty="0">
                <a:ea typeface="ＭＳ Ｐゴシック" charset="-128"/>
              </a:rPr>
              <a:t> </a:t>
            </a:r>
            <a:r>
              <a:rPr lang="it-IT" altLang="en-US" sz="2000" dirty="0" err="1">
                <a:ea typeface="ＭＳ Ｐゴシック" charset="-128"/>
              </a:rPr>
              <a:t>dimensions</a:t>
            </a:r>
            <a:r>
              <a:rPr lang="it-IT" altLang="en-US" sz="2000" dirty="0">
                <a:ea typeface="ＭＳ Ｐゴシック" charset="-128"/>
              </a:rPr>
              <a:t> [K] = </a:t>
            </a:r>
            <a:r>
              <a:rPr lang="it-IT" altLang="en-US" sz="2000" dirty="0">
                <a:latin typeface="Symbol" charset="2"/>
                <a:ea typeface="ＭＳ Ｐゴシック" charset="-128"/>
              </a:rPr>
              <a:t>[h</a:t>
            </a:r>
            <a:r>
              <a:rPr lang="it-IT" altLang="en-US" sz="2000" dirty="0">
                <a:ea typeface="ＭＳ Ｐゴシック" charset="-128"/>
              </a:rPr>
              <a:t> V L /P] = [P t  L t</a:t>
            </a:r>
            <a:r>
              <a:rPr lang="it-IT" altLang="en-US" sz="2000" baseline="30000" dirty="0">
                <a:ea typeface="ＭＳ Ｐゴシック" charset="-128"/>
              </a:rPr>
              <a:t>-1</a:t>
            </a:r>
            <a:r>
              <a:rPr lang="it-IT" altLang="en-US" sz="2000" dirty="0">
                <a:ea typeface="ＭＳ Ｐゴシック" charset="-128"/>
              </a:rPr>
              <a:t> L P</a:t>
            </a:r>
            <a:r>
              <a:rPr lang="it-IT" altLang="en-US" sz="2000" baseline="30000" dirty="0">
                <a:ea typeface="ＭＳ Ｐゴシック" charset="-128"/>
              </a:rPr>
              <a:t>-1</a:t>
            </a:r>
            <a:r>
              <a:rPr lang="it-IT" altLang="en-US" sz="2000" dirty="0">
                <a:ea typeface="ＭＳ Ｐゴシック" charset="-128"/>
              </a:rPr>
              <a:t>]= [L</a:t>
            </a:r>
            <a:r>
              <a:rPr lang="it-IT" altLang="en-US" sz="2000" baseline="30000" dirty="0">
                <a:ea typeface="ＭＳ Ｐゴシック" charset="-128"/>
              </a:rPr>
              <a:t>2</a:t>
            </a:r>
            <a:r>
              <a:rPr lang="it-IT" altLang="en-US" sz="2000" dirty="0">
                <a:ea typeface="ＭＳ Ｐゴシック" charset="-128"/>
              </a:rPr>
              <a:t>]</a:t>
            </a:r>
          </a:p>
          <a:p>
            <a:pPr marL="0" indent="0" eaLnBrk="1" hangingPunct="1">
              <a:buFontTx/>
              <a:buNone/>
            </a:pPr>
            <a:r>
              <a:rPr lang="it-IT" altLang="en-US" sz="2000" dirty="0" err="1">
                <a:ea typeface="ＭＳ Ｐゴシック" charset="-128"/>
              </a:rPr>
              <a:t>Permeability</a:t>
            </a:r>
            <a:r>
              <a:rPr lang="it-IT" altLang="en-US" sz="2000" dirty="0">
                <a:ea typeface="ＭＳ Ｐゴシック" charset="-128"/>
              </a:rPr>
              <a:t> </a:t>
            </a:r>
            <a:r>
              <a:rPr lang="it-IT" altLang="en-US" sz="2000" dirty="0" err="1">
                <a:ea typeface="ＭＳ Ｐゴシック" charset="-128"/>
              </a:rPr>
              <a:t>depends</a:t>
            </a:r>
            <a:r>
              <a:rPr lang="it-IT" altLang="en-US" sz="2000" dirty="0">
                <a:ea typeface="ＭＳ Ｐゴシック" charset="-128"/>
              </a:rPr>
              <a:t> on:</a:t>
            </a:r>
          </a:p>
          <a:p>
            <a:pPr marL="0" indent="0" eaLnBrk="1" hangingPunct="1"/>
            <a:r>
              <a:rPr lang="it-IT" altLang="en-US" sz="2000" dirty="0" err="1">
                <a:ea typeface="ＭＳ Ｐゴシック" charset="-128"/>
              </a:rPr>
              <a:t>Porosity</a:t>
            </a:r>
            <a:r>
              <a:rPr lang="it-IT" altLang="en-US" sz="2000" dirty="0">
                <a:ea typeface="ＭＳ Ｐゴシック" charset="-128"/>
              </a:rPr>
              <a:t> (</a:t>
            </a:r>
            <a:r>
              <a:rPr lang="it-IT" altLang="en-US" sz="2000" dirty="0">
                <a:latin typeface="Symbol" charset="2"/>
                <a:ea typeface="ＭＳ Ｐゴシック" charset="-128"/>
              </a:rPr>
              <a:t>f= </a:t>
            </a:r>
            <a:r>
              <a:rPr lang="it-IT" altLang="en-US" sz="2000" dirty="0">
                <a:ea typeface="ＭＳ Ｐゴシック" charset="-128"/>
              </a:rPr>
              <a:t>1- </a:t>
            </a:r>
            <a:r>
              <a:rPr lang="it-IT" altLang="en-US" sz="2000" dirty="0" err="1">
                <a:ea typeface="ＭＳ Ｐゴシック" charset="-128"/>
              </a:rPr>
              <a:t>v</a:t>
            </a:r>
            <a:r>
              <a:rPr lang="it-IT" altLang="en-US" sz="2000" baseline="-25000" dirty="0" err="1">
                <a:ea typeface="ＭＳ Ｐゴシック" charset="-128"/>
              </a:rPr>
              <a:t>f</a:t>
            </a:r>
            <a:r>
              <a:rPr lang="it-IT" altLang="en-US" sz="2000" dirty="0">
                <a:ea typeface="ＭＳ Ｐゴシック" charset="-128"/>
              </a:rPr>
              <a:t>)</a:t>
            </a:r>
          </a:p>
          <a:p>
            <a:pPr marL="0" indent="0" eaLnBrk="1" hangingPunct="1"/>
            <a:r>
              <a:rPr lang="it-IT" altLang="en-US" sz="2000" dirty="0" err="1">
                <a:ea typeface="ＭＳ Ｐゴシック" charset="-128"/>
              </a:rPr>
              <a:t>Type</a:t>
            </a:r>
            <a:r>
              <a:rPr lang="it-IT" altLang="en-US" sz="2000" dirty="0">
                <a:ea typeface="ＭＳ Ｐゴシック" charset="-128"/>
              </a:rPr>
              <a:t> of </a:t>
            </a:r>
            <a:r>
              <a:rPr lang="it-IT" altLang="en-US" sz="2000" dirty="0" err="1">
                <a:ea typeface="ＭＳ Ｐゴシック" charset="-128"/>
              </a:rPr>
              <a:t>reinforcement</a:t>
            </a:r>
            <a:r>
              <a:rPr lang="it-IT" altLang="en-US" sz="2000" dirty="0">
                <a:ea typeface="ＭＳ Ｐゴシック" charset="-128"/>
              </a:rPr>
              <a:t> (glass, carbon etc.)</a:t>
            </a:r>
          </a:p>
          <a:p>
            <a:pPr marL="0" indent="0" eaLnBrk="1" hangingPunct="1"/>
            <a:r>
              <a:rPr lang="it-IT" altLang="en-US" sz="2000" dirty="0" err="1">
                <a:ea typeface="ＭＳ Ｐゴシック" charset="-128"/>
              </a:rPr>
              <a:t>Shape</a:t>
            </a:r>
            <a:r>
              <a:rPr lang="it-IT" altLang="en-US" sz="2000" dirty="0">
                <a:ea typeface="ＭＳ Ｐゴシック" charset="-128"/>
              </a:rPr>
              <a:t> and </a:t>
            </a:r>
            <a:r>
              <a:rPr lang="it-IT" altLang="en-US" sz="2000" dirty="0" err="1">
                <a:ea typeface="ＭＳ Ｐゴシック" charset="-128"/>
              </a:rPr>
              <a:t>dimensions</a:t>
            </a:r>
            <a:r>
              <a:rPr lang="it-IT" altLang="en-US" sz="2000" dirty="0">
                <a:ea typeface="ＭＳ Ｐゴシック" charset="-128"/>
              </a:rPr>
              <a:t> of </a:t>
            </a:r>
            <a:r>
              <a:rPr lang="it-IT" altLang="en-US" sz="2000" dirty="0" err="1">
                <a:ea typeface="ＭＳ Ｐゴシック" charset="-128"/>
              </a:rPr>
              <a:t>pores</a:t>
            </a:r>
            <a:endParaRPr lang="it-IT" altLang="en-US" sz="2000" dirty="0">
              <a:ea typeface="ＭＳ Ｐゴシック" charset="-128"/>
            </a:endParaRPr>
          </a:p>
          <a:p>
            <a:pPr marL="0" indent="0" eaLnBrk="1" hangingPunct="1"/>
            <a:r>
              <a:rPr lang="it-IT" altLang="en-US" sz="2000" dirty="0" err="1">
                <a:ea typeface="ＭＳ Ｐゴシック" charset="-128"/>
              </a:rPr>
              <a:t>Sizing</a:t>
            </a:r>
            <a:r>
              <a:rPr lang="it-IT" altLang="en-US" sz="2000" dirty="0">
                <a:ea typeface="ＭＳ Ｐゴシック" charset="-128"/>
              </a:rPr>
              <a:t> of </a:t>
            </a:r>
            <a:r>
              <a:rPr lang="it-IT" altLang="en-US" sz="2000" dirty="0" err="1">
                <a:ea typeface="ＭＳ Ｐゴシック" charset="-128"/>
              </a:rPr>
              <a:t>fibres</a:t>
            </a:r>
            <a:r>
              <a:rPr lang="it-IT" altLang="en-US" sz="2000" dirty="0">
                <a:ea typeface="ＭＳ Ｐゴシック" charset="-128"/>
              </a:rPr>
              <a:t> and </a:t>
            </a:r>
            <a:r>
              <a:rPr lang="it-IT" altLang="en-US" sz="2000" dirty="0" err="1">
                <a:ea typeface="ＭＳ Ｐゴシック" charset="-128"/>
              </a:rPr>
              <a:t>type</a:t>
            </a:r>
            <a:r>
              <a:rPr lang="it-IT" altLang="en-US" sz="2000" dirty="0">
                <a:ea typeface="ＭＳ Ｐゴシック" charset="-128"/>
              </a:rPr>
              <a:t> of </a:t>
            </a:r>
            <a:r>
              <a:rPr lang="it-IT" altLang="en-US" sz="2000" dirty="0" err="1">
                <a:ea typeface="ＭＳ Ｐゴシック" charset="-128"/>
              </a:rPr>
              <a:t>resin</a:t>
            </a:r>
            <a:r>
              <a:rPr lang="it-IT" altLang="en-US" sz="2000" dirty="0">
                <a:ea typeface="ＭＳ Ｐゴシック" charset="-128"/>
              </a:rPr>
              <a:t> (</a:t>
            </a:r>
            <a:r>
              <a:rPr lang="it-IT" altLang="en-US" sz="2000" dirty="0" err="1">
                <a:ea typeface="ＭＳ Ｐゴシック" charset="-128"/>
              </a:rPr>
              <a:t>polyester</a:t>
            </a:r>
            <a:r>
              <a:rPr lang="it-IT" altLang="en-US" sz="2000" dirty="0">
                <a:ea typeface="ＭＳ Ｐゴシック" charset="-128"/>
              </a:rPr>
              <a:t>, </a:t>
            </a:r>
            <a:r>
              <a:rPr lang="it-IT" altLang="en-US" sz="2000" dirty="0" err="1">
                <a:ea typeface="ＭＳ Ｐゴシック" charset="-128"/>
              </a:rPr>
              <a:t>epoxy</a:t>
            </a:r>
            <a:r>
              <a:rPr lang="it-IT" altLang="en-US" sz="2000" dirty="0">
                <a:ea typeface="ＭＳ Ｐゴシック" charset="-128"/>
              </a:rPr>
              <a:t> etc.)</a:t>
            </a:r>
          </a:p>
          <a:p>
            <a:pPr marL="0" indent="0" eaLnBrk="1" hangingPunct="1"/>
            <a:endParaRPr lang="it-IT" altLang="en-US" sz="2000" dirty="0">
              <a:ea typeface="ＭＳ Ｐゴシック" charset="-128"/>
            </a:endParaRPr>
          </a:p>
          <a:p>
            <a:pPr marL="0" indent="0" eaLnBrk="1" hangingPunct="1">
              <a:buFontTx/>
              <a:buNone/>
            </a:pPr>
            <a:r>
              <a:rPr lang="it-IT" altLang="en-US" sz="2000" dirty="0">
                <a:ea typeface="ＭＳ Ｐゴシック" charset="-128"/>
              </a:rPr>
              <a:t>In </a:t>
            </a:r>
            <a:r>
              <a:rPr lang="it-IT" altLang="en-US" sz="2000" dirty="0" err="1">
                <a:ea typeface="ＭＳ Ｐゴシック" charset="-128"/>
              </a:rPr>
              <a:t>each</a:t>
            </a:r>
            <a:r>
              <a:rPr lang="it-IT" altLang="en-US" sz="2000" dirty="0">
                <a:ea typeface="ＭＳ Ｐゴシック" charset="-128"/>
              </a:rPr>
              <a:t> </a:t>
            </a:r>
            <a:r>
              <a:rPr lang="it-IT" altLang="en-US" sz="2000" dirty="0" err="1">
                <a:ea typeface="ＭＳ Ｐゴシック" charset="-128"/>
              </a:rPr>
              <a:t>direction</a:t>
            </a:r>
            <a:r>
              <a:rPr lang="it-IT" altLang="en-US" sz="2000" dirty="0">
                <a:ea typeface="ＭＳ Ｐゴシック" charset="-128"/>
              </a:rPr>
              <a:t> K i </a:t>
            </a:r>
            <a:r>
              <a:rPr lang="it-IT" altLang="en-US" sz="2000" dirty="0" err="1">
                <a:ea typeface="ＭＳ Ｐゴシック" charset="-128"/>
              </a:rPr>
              <a:t>proportional</a:t>
            </a:r>
            <a:r>
              <a:rPr lang="it-IT" altLang="en-US" sz="2000" dirty="0">
                <a:ea typeface="ＭＳ Ｐゴシック" charset="-128"/>
              </a:rPr>
              <a:t> to </a:t>
            </a:r>
            <a:r>
              <a:rPr lang="it-IT" altLang="en-US" sz="2000" dirty="0">
                <a:latin typeface="Symbol" charset="2"/>
                <a:ea typeface="ＭＳ Ｐゴシック" charset="-128"/>
              </a:rPr>
              <a:t>f</a:t>
            </a:r>
            <a:r>
              <a:rPr lang="it-IT" altLang="en-US" sz="2000" dirty="0">
                <a:ea typeface="ＭＳ Ｐゴシック" charset="-128"/>
              </a:rPr>
              <a:t> and to fibre </a:t>
            </a:r>
            <a:r>
              <a:rPr lang="it-IT" altLang="en-US" sz="2000" dirty="0" err="1">
                <a:ea typeface="ＭＳ Ｐゴシック" charset="-128"/>
              </a:rPr>
              <a:t>radius</a:t>
            </a:r>
            <a:r>
              <a:rPr lang="it-IT" altLang="en-US" sz="2000" dirty="0">
                <a:ea typeface="ＭＳ Ｐゴシック" charset="-128"/>
              </a:rPr>
              <a:t> </a:t>
            </a:r>
            <a:r>
              <a:rPr lang="it-IT" altLang="en-US" sz="2000" dirty="0" err="1">
                <a:ea typeface="ＭＳ Ｐゴシック" charset="-128"/>
              </a:rPr>
              <a:t>R</a:t>
            </a:r>
            <a:r>
              <a:rPr lang="it-IT" altLang="en-US" sz="2000" baseline="-25000" dirty="0" err="1">
                <a:ea typeface="ＭＳ Ｐゴシック" charset="-128"/>
              </a:rPr>
              <a:t>f</a:t>
            </a:r>
            <a:endParaRPr lang="it-IT" altLang="en-US" sz="2000" dirty="0">
              <a:ea typeface="ＭＳ Ｐゴシック" charset="-128"/>
            </a:endParaRPr>
          </a:p>
          <a:p>
            <a:pPr marL="0" indent="0" algn="ctr" eaLnBrk="1" hangingPunct="1">
              <a:buFontTx/>
              <a:buNone/>
            </a:pPr>
            <a:r>
              <a:rPr lang="it-IT" altLang="en-US" sz="2000" dirty="0" err="1">
                <a:ea typeface="ＭＳ Ｐゴシック" charset="-128"/>
              </a:rPr>
              <a:t>K</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rPr>
              <a:t>= </a:t>
            </a:r>
            <a:r>
              <a:rPr lang="it-IT" altLang="en-US" sz="2000" dirty="0" err="1">
                <a:ea typeface="ＭＳ Ｐゴシック" charset="-128"/>
              </a:rPr>
              <a:t>C</a:t>
            </a:r>
            <a:r>
              <a:rPr lang="it-IT" altLang="en-US" sz="2000" baseline="-25000" dirty="0" err="1">
                <a:ea typeface="ＭＳ Ｐゴシック" charset="-128"/>
              </a:rPr>
              <a:t>ii</a:t>
            </a:r>
            <a:r>
              <a:rPr lang="it-IT" altLang="en-US" sz="2000" dirty="0">
                <a:ea typeface="ＭＳ Ｐゴシック" charset="-128"/>
              </a:rPr>
              <a:t> (R</a:t>
            </a:r>
            <a:r>
              <a:rPr lang="it-IT" altLang="en-US" sz="2000" baseline="30000" dirty="0">
                <a:ea typeface="ＭＳ Ｐゴシック" charset="-128"/>
              </a:rPr>
              <a:t>2</a:t>
            </a:r>
            <a:r>
              <a:rPr lang="it-IT" altLang="en-US" sz="2000" baseline="-25000" dirty="0">
                <a:ea typeface="ＭＳ Ｐゴシック" charset="-128"/>
              </a:rPr>
              <a:t>f</a:t>
            </a:r>
            <a:r>
              <a:rPr lang="it-IT" altLang="en-US" sz="2000" dirty="0">
                <a:ea typeface="ＭＳ Ｐゴシック" charset="-128"/>
              </a:rPr>
              <a:t>/4) [</a:t>
            </a:r>
            <a:r>
              <a:rPr lang="it-IT" altLang="en-US" sz="2000" dirty="0">
                <a:latin typeface="Symbol" charset="2"/>
                <a:ea typeface="ＭＳ Ｐゴシック" charset="-128"/>
              </a:rPr>
              <a:t>f</a:t>
            </a:r>
            <a:r>
              <a:rPr lang="it-IT" altLang="en-US" sz="2000" baseline="30000" dirty="0">
                <a:ea typeface="ＭＳ Ｐゴシック" charset="-128"/>
              </a:rPr>
              <a:t>3</a:t>
            </a:r>
            <a:r>
              <a:rPr lang="it-IT" altLang="en-US" sz="2000" dirty="0">
                <a:ea typeface="ＭＳ Ｐゴシック" charset="-128"/>
              </a:rPr>
              <a:t>/(1-</a:t>
            </a:r>
            <a:r>
              <a:rPr lang="it-IT" altLang="en-US" sz="2000" dirty="0">
                <a:latin typeface="Symbol" charset="2"/>
                <a:ea typeface="ＭＳ Ｐゴシック" charset="-128"/>
              </a:rPr>
              <a:t>f)</a:t>
            </a:r>
            <a:r>
              <a:rPr lang="it-IT" altLang="en-US" sz="2000" baseline="30000" dirty="0">
                <a:ea typeface="ＭＳ Ｐゴシック" charset="-128"/>
              </a:rPr>
              <a:t>2 </a:t>
            </a:r>
            <a:r>
              <a:rPr lang="it-IT" altLang="en-US" sz="2000" dirty="0">
                <a:ea typeface="ＭＳ Ｐゴシック" charset="-128"/>
              </a:rPr>
              <a:t>]</a:t>
            </a:r>
          </a:p>
          <a:p>
            <a:pPr marL="0" indent="0" eaLnBrk="1" hangingPunct="1">
              <a:buFontTx/>
              <a:buNone/>
            </a:pPr>
            <a:r>
              <a:rPr lang="it-IT" altLang="en-US" sz="2000" dirty="0" err="1">
                <a:ea typeface="ＭＳ Ｐゴシック" charset="-128"/>
              </a:rPr>
              <a:t>C</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rPr>
              <a:t>= </a:t>
            </a:r>
            <a:r>
              <a:rPr lang="it-IT" altLang="en-US" sz="2000" dirty="0" err="1">
                <a:ea typeface="ＭＳ Ｐゴシック" charset="-128"/>
              </a:rPr>
              <a:t>Carman-Kozeny</a:t>
            </a:r>
            <a:r>
              <a:rPr lang="it-IT" altLang="en-US" sz="2000" dirty="0">
                <a:ea typeface="ＭＳ Ｐゴシック" charset="-128"/>
              </a:rPr>
              <a:t> </a:t>
            </a:r>
            <a:r>
              <a:rPr lang="it-IT" altLang="en-US" sz="2000" dirty="0" err="1">
                <a:ea typeface="ＭＳ Ｐゴシック" charset="-128"/>
              </a:rPr>
              <a:t>constant</a:t>
            </a:r>
            <a:endParaRPr lang="it-IT" altLang="en-US" sz="2000" dirty="0">
              <a:ea typeface="ＭＳ Ｐゴシック" charset="-128"/>
            </a:endParaRPr>
          </a:p>
          <a:p>
            <a:pPr marL="0" indent="0" eaLnBrk="1" hangingPunct="1">
              <a:buFontTx/>
              <a:buNone/>
            </a:pPr>
            <a:r>
              <a:rPr lang="it-IT" altLang="en-US" sz="2000" dirty="0" err="1">
                <a:ea typeface="ＭＳ Ｐゴシック" charset="-128"/>
              </a:rPr>
              <a:t>Since</a:t>
            </a:r>
            <a:r>
              <a:rPr lang="it-IT" altLang="en-US" sz="2000" dirty="0">
                <a:ea typeface="ＭＳ Ｐゴシック" charset="-128"/>
              </a:rPr>
              <a:t> </a:t>
            </a:r>
            <a:r>
              <a:rPr lang="it-IT" altLang="en-US" sz="2000" dirty="0" err="1">
                <a:ea typeface="ＭＳ Ｐゴシック" charset="-128"/>
              </a:rPr>
              <a:t>it</a:t>
            </a:r>
            <a:r>
              <a:rPr lang="it-IT" altLang="en-US" sz="2000" dirty="0">
                <a:ea typeface="ＭＳ Ｐゴシック" charset="-128"/>
              </a:rPr>
              <a:t> </a:t>
            </a:r>
            <a:r>
              <a:rPr lang="it-IT" altLang="en-US" sz="2000" dirty="0" err="1">
                <a:ea typeface="ＭＳ Ｐゴシック" charset="-128"/>
              </a:rPr>
              <a:t>is</a:t>
            </a:r>
            <a:r>
              <a:rPr lang="it-IT" altLang="en-US" sz="2000" dirty="0">
                <a:ea typeface="ＭＳ Ｐゴシック" charset="-128"/>
              </a:rPr>
              <a:t> </a:t>
            </a:r>
            <a:r>
              <a:rPr lang="it-IT" altLang="en-US" sz="2000" dirty="0" err="1">
                <a:ea typeface="ＭＳ Ｐゴシック" charset="-128"/>
              </a:rPr>
              <a:t>not</a:t>
            </a:r>
            <a:r>
              <a:rPr lang="it-IT" altLang="en-US" sz="2000" dirty="0">
                <a:ea typeface="ＭＳ Ｐゴシック" charset="-128"/>
              </a:rPr>
              <a:t> </a:t>
            </a:r>
            <a:r>
              <a:rPr lang="it-IT" altLang="en-US" sz="2000" dirty="0" err="1">
                <a:ea typeface="ＭＳ Ｐゴシック" charset="-128"/>
              </a:rPr>
              <a:t>true</a:t>
            </a:r>
            <a:r>
              <a:rPr lang="it-IT" altLang="en-US" sz="2000" dirty="0">
                <a:ea typeface="ＭＳ Ｐゴシック" charset="-128"/>
              </a:rPr>
              <a:t> </a:t>
            </a:r>
            <a:r>
              <a:rPr lang="it-IT" altLang="en-US" sz="2000" dirty="0" err="1">
                <a:ea typeface="ＭＳ Ｐゴシック" charset="-128"/>
              </a:rPr>
              <a:t>that</a:t>
            </a:r>
            <a:r>
              <a:rPr lang="it-IT" altLang="en-US" sz="2000" dirty="0">
                <a:ea typeface="ＭＳ Ｐゴシック" charset="-128"/>
              </a:rPr>
              <a:t> </a:t>
            </a:r>
            <a:r>
              <a:rPr lang="it-IT" altLang="en-US" sz="2000" dirty="0" err="1">
                <a:ea typeface="ＭＳ Ｐゴシック" charset="-128"/>
              </a:rPr>
              <a:t>when</a:t>
            </a:r>
            <a:r>
              <a:rPr lang="it-IT" altLang="en-US" sz="2000" dirty="0">
                <a:ea typeface="ＭＳ Ｐゴシック" charset="-128"/>
              </a:rPr>
              <a:t> </a:t>
            </a:r>
            <a:r>
              <a:rPr lang="it-IT" altLang="en-US" sz="2000" dirty="0" err="1">
                <a:ea typeface="ＭＳ Ｐゴシック" charset="-128"/>
              </a:rPr>
              <a:t>porosity</a:t>
            </a:r>
            <a:r>
              <a:rPr lang="it-IT" altLang="en-US" sz="2000" dirty="0">
                <a:ea typeface="ＭＳ Ｐゴシック" charset="-128"/>
              </a:rPr>
              <a:t> </a:t>
            </a:r>
            <a:r>
              <a:rPr lang="it-IT" altLang="en-US" sz="2000" dirty="0" err="1">
                <a:ea typeface="ＭＳ Ｐゴシック" charset="-128"/>
              </a:rPr>
              <a:t>is</a:t>
            </a:r>
            <a:r>
              <a:rPr lang="it-IT" altLang="en-US" sz="2000" dirty="0">
                <a:ea typeface="ＭＳ Ｐゴシック" charset="-128"/>
              </a:rPr>
              <a:t> zero </a:t>
            </a:r>
            <a:r>
              <a:rPr lang="it-IT" altLang="en-US" sz="2000" dirty="0" err="1">
                <a:ea typeface="ＭＳ Ｐゴシック" charset="-128"/>
              </a:rPr>
              <a:t>then</a:t>
            </a:r>
            <a:r>
              <a:rPr lang="it-IT" altLang="en-US" sz="2000" dirty="0">
                <a:ea typeface="ＭＳ Ｐゴシック" charset="-128"/>
              </a:rPr>
              <a:t> </a:t>
            </a:r>
            <a:r>
              <a:rPr lang="it-IT" altLang="en-US" sz="2000" dirty="0" err="1">
                <a:ea typeface="ＭＳ Ｐゴシック" charset="-128"/>
              </a:rPr>
              <a:t>K</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rPr>
              <a:t>=0, a </a:t>
            </a:r>
            <a:r>
              <a:rPr lang="it-IT" altLang="en-US" sz="2000" dirty="0" err="1">
                <a:ea typeface="ＭＳ Ｐゴシック" charset="-128"/>
              </a:rPr>
              <a:t>limiting</a:t>
            </a:r>
            <a:r>
              <a:rPr lang="it-IT" altLang="en-US" sz="2000" dirty="0">
                <a:ea typeface="ＭＳ Ｐゴシック" charset="-128"/>
              </a:rPr>
              <a:t> </a:t>
            </a:r>
            <a:r>
              <a:rPr lang="it-IT" altLang="en-US" sz="2000" dirty="0" err="1">
                <a:ea typeface="ＭＳ Ｐゴシック" charset="-128"/>
              </a:rPr>
              <a:t>porosity</a:t>
            </a:r>
            <a:r>
              <a:rPr lang="it-IT" altLang="en-US" sz="2000" dirty="0">
                <a:ea typeface="ＭＳ Ｐゴシック" charset="-128"/>
              </a:rPr>
              <a:t> </a:t>
            </a:r>
            <a:r>
              <a:rPr lang="it-IT" altLang="en-US" sz="2000" dirty="0" err="1">
                <a:ea typeface="ＭＳ Ｐゴシック" charset="-128"/>
              </a:rPr>
              <a:t>value</a:t>
            </a:r>
            <a:r>
              <a:rPr lang="it-IT" altLang="en-US" sz="2000" dirty="0">
                <a:ea typeface="ＭＳ Ｐゴシック" charset="-128"/>
              </a:rPr>
              <a:t> </a:t>
            </a:r>
            <a:r>
              <a:rPr lang="it-IT" altLang="en-US" sz="2000" dirty="0" err="1">
                <a:latin typeface="Symbol" charset="2"/>
                <a:ea typeface="ＭＳ Ｐゴシック" charset="-128"/>
              </a:rPr>
              <a:t>f</a:t>
            </a:r>
            <a:r>
              <a:rPr lang="it-IT" altLang="en-US" sz="2000" baseline="-25000" dirty="0" err="1">
                <a:ea typeface="ＭＳ Ｐゴシック" charset="-128"/>
              </a:rPr>
              <a:t>lim</a:t>
            </a:r>
            <a:r>
              <a:rPr lang="it-IT" altLang="en-US" sz="2000" dirty="0">
                <a:ea typeface="ＭＳ Ｐゴシック" charset="-128"/>
              </a:rPr>
              <a:t>=(1-v</a:t>
            </a:r>
            <a:r>
              <a:rPr lang="it-IT" altLang="en-US" sz="2000" baseline="-25000" dirty="0">
                <a:ea typeface="ＭＳ Ｐゴシック" charset="-128"/>
              </a:rPr>
              <a:t>fmax</a:t>
            </a:r>
            <a:r>
              <a:rPr lang="it-IT" altLang="en-US" sz="2000" dirty="0">
                <a:ea typeface="ＭＳ Ｐゴシック" charset="-128"/>
              </a:rPr>
              <a:t>) </a:t>
            </a:r>
            <a:r>
              <a:rPr lang="it-IT" altLang="en-US" sz="2000" dirty="0" err="1">
                <a:ea typeface="ＭＳ Ｐゴシック" charset="-128"/>
              </a:rPr>
              <a:t>at</a:t>
            </a:r>
            <a:r>
              <a:rPr lang="it-IT" altLang="en-US" sz="2000" dirty="0">
                <a:ea typeface="ＭＳ Ｐゴシック" charset="-128"/>
              </a:rPr>
              <a:t> </a:t>
            </a:r>
            <a:r>
              <a:rPr lang="it-IT" altLang="en-US" sz="2000" dirty="0" err="1">
                <a:ea typeface="ＭＳ Ｐゴシック" charset="-128"/>
              </a:rPr>
              <a:t>which</a:t>
            </a:r>
            <a:r>
              <a:rPr lang="it-IT" altLang="en-US" sz="2000" dirty="0">
                <a:ea typeface="ＭＳ Ｐゴシック" charset="-128"/>
              </a:rPr>
              <a:t> </a:t>
            </a:r>
            <a:r>
              <a:rPr lang="it-IT" altLang="en-US" sz="2000" dirty="0" err="1">
                <a:ea typeface="ＭＳ Ｐゴシック" charset="-128"/>
              </a:rPr>
              <a:t>K</a:t>
            </a:r>
            <a:r>
              <a:rPr lang="it-IT" altLang="en-US" sz="2000" baseline="-25000" dirty="0" err="1">
                <a:ea typeface="ＭＳ Ｐゴシック" charset="-128"/>
              </a:rPr>
              <a:t>ii</a:t>
            </a:r>
            <a:r>
              <a:rPr lang="it-IT" altLang="en-US" sz="2000" baseline="-25000" dirty="0">
                <a:ea typeface="ＭＳ Ｐゴシック" charset="-128"/>
              </a:rPr>
              <a:t> </a:t>
            </a:r>
            <a:r>
              <a:rPr lang="it-IT" altLang="en-US" sz="2000" dirty="0">
                <a:ea typeface="ＭＳ Ｐゴシック" charset="-128"/>
                <a:sym typeface="Wingdings" charset="2"/>
              </a:rPr>
              <a:t></a:t>
            </a:r>
            <a:r>
              <a:rPr lang="it-IT" altLang="en-US" sz="2000" dirty="0">
                <a:ea typeface="ＭＳ Ｐゴシック" charset="-128"/>
              </a:rPr>
              <a:t>0 </a:t>
            </a:r>
            <a:r>
              <a:rPr lang="it-IT" altLang="en-US" sz="2000" dirty="0" err="1">
                <a:ea typeface="ＭＳ Ｐゴシック" charset="-128"/>
              </a:rPr>
              <a:t>is</a:t>
            </a:r>
            <a:r>
              <a:rPr lang="it-IT" altLang="en-US" sz="2000" dirty="0">
                <a:ea typeface="ＭＳ Ｐゴシック" charset="-128"/>
              </a:rPr>
              <a:t> </a:t>
            </a:r>
            <a:r>
              <a:rPr lang="it-IT" altLang="en-US" sz="2000" dirty="0" err="1">
                <a:ea typeface="ＭＳ Ｐゴシック" charset="-128"/>
              </a:rPr>
              <a:t>introduced</a:t>
            </a:r>
            <a:endParaRPr lang="it-IT" altLang="en-US" sz="2000" baseline="-25000" dirty="0">
              <a:ea typeface="ＭＳ Ｐゴシック" charset="-128"/>
            </a:endParaRPr>
          </a:p>
          <a:p>
            <a:pPr marL="0" indent="0" algn="ctr" eaLnBrk="1" hangingPunct="1">
              <a:buFontTx/>
              <a:buNone/>
            </a:pPr>
            <a:r>
              <a:rPr lang="it-IT" altLang="en-US" sz="2000" dirty="0" err="1">
                <a:ea typeface="ＭＳ Ｐゴシック" charset="-128"/>
              </a:rPr>
              <a:t>K</a:t>
            </a:r>
            <a:r>
              <a:rPr lang="it-IT" altLang="en-US" sz="2000" baseline="-25000" dirty="0" err="1">
                <a:ea typeface="ＭＳ Ｐゴシック" charset="-128"/>
              </a:rPr>
              <a:t>ii</a:t>
            </a:r>
            <a:r>
              <a:rPr lang="it-IT" altLang="en-US" sz="2000" dirty="0">
                <a:ea typeface="ＭＳ Ｐゴシック" charset="-128"/>
              </a:rPr>
              <a:t> = </a:t>
            </a:r>
            <a:r>
              <a:rPr lang="it-IT" altLang="en-US" sz="2000" dirty="0" err="1">
                <a:ea typeface="ＭＳ Ｐゴシック" charset="-128"/>
              </a:rPr>
              <a:t>C</a:t>
            </a:r>
            <a:r>
              <a:rPr lang="it-IT" altLang="en-US" sz="2000" baseline="-25000" dirty="0" err="1">
                <a:ea typeface="ＭＳ Ｐゴシック" charset="-128"/>
              </a:rPr>
              <a:t>ii</a:t>
            </a:r>
            <a:r>
              <a:rPr lang="it-IT" altLang="en-US" sz="2000" dirty="0">
                <a:ea typeface="ＭＳ Ｐゴシック" charset="-128"/>
              </a:rPr>
              <a:t> (R</a:t>
            </a:r>
            <a:r>
              <a:rPr lang="it-IT" altLang="en-US" sz="2000" baseline="30000" dirty="0">
                <a:ea typeface="ＭＳ Ｐゴシック" charset="-128"/>
              </a:rPr>
              <a:t>2</a:t>
            </a:r>
            <a:r>
              <a:rPr lang="it-IT" altLang="en-US" sz="2000" baseline="-25000" dirty="0">
                <a:ea typeface="ＭＳ Ｐゴシック" charset="-128"/>
              </a:rPr>
              <a:t>f</a:t>
            </a:r>
            <a:r>
              <a:rPr lang="it-IT" altLang="en-US" sz="2000" dirty="0">
                <a:ea typeface="ＭＳ Ｐゴシック" charset="-128"/>
              </a:rPr>
              <a:t>/4) [(</a:t>
            </a:r>
            <a:r>
              <a:rPr lang="it-IT" altLang="en-US" sz="2000" dirty="0" err="1">
                <a:ea typeface="ＭＳ Ｐゴシック" charset="-128"/>
              </a:rPr>
              <a:t>v</a:t>
            </a:r>
            <a:r>
              <a:rPr lang="it-IT" altLang="en-US" sz="2000" baseline="-25000" dirty="0" err="1">
                <a:ea typeface="ＭＳ Ｐゴシック" charset="-128"/>
              </a:rPr>
              <a:t>fmax</a:t>
            </a:r>
            <a:r>
              <a:rPr lang="it-IT" altLang="en-US" sz="2000" dirty="0">
                <a:ea typeface="ＭＳ Ｐゴシック" charset="-128"/>
              </a:rPr>
              <a:t> /v</a:t>
            </a:r>
            <a:r>
              <a:rPr lang="it-IT" altLang="en-US" sz="2000" baseline="-25000" dirty="0">
                <a:ea typeface="ＭＳ Ｐゴシック" charset="-128"/>
              </a:rPr>
              <a:t>f</a:t>
            </a:r>
            <a:r>
              <a:rPr lang="it-IT" altLang="en-US" sz="2000" dirty="0">
                <a:latin typeface="Symbol" charset="2"/>
                <a:ea typeface="ＭＳ Ｐゴシック" charset="-128"/>
              </a:rPr>
              <a:t>-1</a:t>
            </a:r>
            <a:r>
              <a:rPr lang="it-IT" altLang="en-US" sz="2000" dirty="0">
                <a:ea typeface="ＭＳ Ｐゴシック" charset="-128"/>
              </a:rPr>
              <a:t>)</a:t>
            </a:r>
            <a:r>
              <a:rPr lang="it-IT" altLang="en-US" sz="2000" baseline="30000" dirty="0">
                <a:ea typeface="ＭＳ Ｐゴシック" charset="-128"/>
              </a:rPr>
              <a:t>0.5</a:t>
            </a:r>
            <a:r>
              <a:rPr lang="it-IT" altLang="en-US" sz="2000" dirty="0">
                <a:ea typeface="ＭＳ Ｐゴシック" charset="-128"/>
              </a:rPr>
              <a:t>]</a:t>
            </a:r>
            <a:r>
              <a:rPr lang="it-IT" altLang="en-US" sz="2000" baseline="30000" dirty="0">
                <a:ea typeface="ＭＳ Ｐゴシック" charset="-128"/>
              </a:rPr>
              <a:t>3</a:t>
            </a:r>
            <a:r>
              <a:rPr lang="it-IT" altLang="en-US" sz="2000" dirty="0">
                <a:ea typeface="ＭＳ Ｐゴシック" charset="-128"/>
              </a:rPr>
              <a:t>/[</a:t>
            </a:r>
            <a:r>
              <a:rPr lang="it-IT" altLang="en-US" sz="2000" dirty="0" err="1">
                <a:ea typeface="ＭＳ Ｐゴシック" charset="-128"/>
              </a:rPr>
              <a:t>v</a:t>
            </a:r>
            <a:r>
              <a:rPr lang="it-IT" altLang="en-US" sz="2000" baseline="-25000" dirty="0" err="1">
                <a:ea typeface="ＭＳ Ｐゴシック" charset="-128"/>
              </a:rPr>
              <a:t>fmax</a:t>
            </a:r>
            <a:r>
              <a:rPr lang="it-IT" altLang="en-US" sz="2000" dirty="0">
                <a:ea typeface="ＭＳ Ｐゴシック" charset="-128"/>
              </a:rPr>
              <a:t> /v</a:t>
            </a:r>
            <a:r>
              <a:rPr lang="it-IT" altLang="en-US" sz="2000" baseline="-25000" dirty="0">
                <a:ea typeface="ＭＳ Ｐゴシック" charset="-128"/>
              </a:rPr>
              <a:t>f</a:t>
            </a:r>
            <a:r>
              <a:rPr lang="it-IT" altLang="en-US" sz="2000" dirty="0">
                <a:latin typeface="Symbol" charset="2"/>
                <a:ea typeface="ＭＳ Ｐゴシック" charset="-128"/>
              </a:rPr>
              <a:t>+1]</a:t>
            </a:r>
          </a:p>
          <a:p>
            <a:pPr marL="0" indent="0" algn="ctr" eaLnBrk="1" hangingPunct="1">
              <a:buFontTx/>
              <a:buNone/>
            </a:pPr>
            <a:endParaRPr lang="it-IT" altLang="en-US" sz="2000" dirty="0">
              <a:ea typeface="ＭＳ Ｐゴシック" charset="-128"/>
            </a:endParaRPr>
          </a:p>
          <a:p>
            <a:pPr marL="0" indent="0" eaLnBrk="1" hangingPunct="1">
              <a:buFontTx/>
              <a:buNone/>
            </a:pPr>
            <a:endParaRPr lang="it-IT" altLang="en-US" sz="2000" dirty="0">
              <a:ea typeface="ＭＳ Ｐゴシック" charset="-128"/>
            </a:endParaRPr>
          </a:p>
        </p:txBody>
      </p:sp>
      <p:sp>
        <p:nvSpPr>
          <p:cNvPr id="52227" name="Rectangle 3"/>
          <p:cNvSpPr>
            <a:spLocks noGrp="1" noChangeArrowheads="1"/>
          </p:cNvSpPr>
          <p:nvPr>
            <p:ph type="title"/>
          </p:nvPr>
        </p:nvSpPr>
        <p:spPr>
          <a:xfrm>
            <a:off x="611188" y="115888"/>
            <a:ext cx="7772400" cy="1143000"/>
          </a:xfrm>
        </p:spPr>
        <p:txBody>
          <a:bodyPr/>
          <a:lstStyle/>
          <a:p>
            <a:pPr eaLnBrk="1" hangingPunct="1"/>
            <a:r>
              <a:rPr lang="it-IT" altLang="en-US">
                <a:ea typeface="ＭＳ Ｐゴシック" charset="-128"/>
              </a:rPr>
              <a:t>Permeability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404813"/>
            <a:ext cx="7772400" cy="685800"/>
          </a:xfrm>
        </p:spPr>
        <p:txBody>
          <a:bodyPr/>
          <a:lstStyle/>
          <a:p>
            <a:pPr eaLnBrk="1" hangingPunct="1"/>
            <a:r>
              <a:rPr lang="it-IT" altLang="en-US" b="0">
                <a:ea typeface="ＭＳ Ｐゴシック" charset="-128"/>
              </a:rPr>
              <a:t>Anisotropic flow in RTM</a:t>
            </a:r>
          </a:p>
        </p:txBody>
      </p:sp>
      <p:sp>
        <p:nvSpPr>
          <p:cNvPr id="54275" name="Rectangle 3"/>
          <p:cNvSpPr>
            <a:spLocks noGrp="1" noChangeArrowheads="1"/>
          </p:cNvSpPr>
          <p:nvPr>
            <p:ph type="body" idx="1"/>
          </p:nvPr>
        </p:nvSpPr>
        <p:spPr>
          <a:xfrm>
            <a:off x="685800" y="1295400"/>
            <a:ext cx="7772400" cy="1524000"/>
          </a:xfrm>
        </p:spPr>
        <p:txBody>
          <a:bodyPr/>
          <a:lstStyle/>
          <a:p>
            <a:pPr eaLnBrk="1" hangingPunct="1"/>
            <a:r>
              <a:rPr lang="en-GB" altLang="en-US" sz="2000">
                <a:ea typeface="ＭＳ Ｐゴシック" charset="-128"/>
              </a:rPr>
              <a:t>Permeability for fluid flow in the plane is generally higher than its permeability for the fluid in the transverse or out-of-plane direction. (i.e. For a unidirectional woven Kzz&lt;Kxx  and Kzz&lt;Kyy but also Kxx&gt;Kyy;  for a balanced woven fabric Kxx = Kyy)</a:t>
            </a:r>
          </a:p>
          <a:p>
            <a:pPr eaLnBrk="1" hangingPunct="1"/>
            <a:endParaRPr lang="it-IT" altLang="en-US" sz="2000">
              <a:ea typeface="ＭＳ Ｐゴシック" charset="-128"/>
            </a:endParaRP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45720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5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95600"/>
            <a:ext cx="4495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609600"/>
            <a:ext cx="7772400" cy="587375"/>
          </a:xfrm>
        </p:spPr>
        <p:txBody>
          <a:bodyPr/>
          <a:lstStyle/>
          <a:p>
            <a:pPr eaLnBrk="1" hangingPunct="1"/>
            <a:r>
              <a:rPr lang="it-IT" altLang="en-US">
                <a:ea typeface="ＭＳ Ｐゴシック" charset="-128"/>
              </a:rPr>
              <a:t>Effect of preform compressibility</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057400"/>
            <a:ext cx="50292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412875"/>
            <a:ext cx="51720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CasellaDiTesto 1"/>
          <p:cNvSpPr txBox="1">
            <a:spLocks noChangeArrowheads="1"/>
          </p:cNvSpPr>
          <p:nvPr/>
        </p:nvSpPr>
        <p:spPr bwMode="auto">
          <a:xfrm>
            <a:off x="107950" y="5373688"/>
            <a:ext cx="9036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The same reinforcement can be characterized by a different permeability depending on the fiber content, i.e. the thickness defined by mould and plug in RTM and the vacuum achieved in VARI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1+#ppt_w/2"/>
                                          </p:val>
                                        </p:tav>
                                        <p:tav tm="100000">
                                          <p:val>
                                            <p:strVal val="#ppt_x"/>
                                          </p:val>
                                        </p:tav>
                                      </p:tavLst>
                                    </p:anim>
                                    <p:anim calcmode="lin" valueType="num">
                                      <p:cBhvr additive="base">
                                        <p:cTn id="8" dur="500" fill="hold"/>
                                        <p:tgtEl>
                                          <p:spTgt spid="348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1+#ppt_w/2"/>
                                          </p:val>
                                        </p:tav>
                                        <p:tav tm="100000">
                                          <p:val>
                                            <p:strVal val="#ppt_x"/>
                                          </p:val>
                                        </p:tav>
                                      </p:tavLst>
                                    </p:anim>
                                    <p:anim calcmode="lin" valueType="num">
                                      <p:cBhvr additive="base">
                                        <p:cTn id="14"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914400"/>
          </a:xfrm>
        </p:spPr>
        <p:txBody>
          <a:bodyPr/>
          <a:lstStyle/>
          <a:p>
            <a:pPr eaLnBrk="1" hangingPunct="1"/>
            <a:r>
              <a:rPr lang="it-IT" altLang="en-US" b="0">
                <a:ea typeface="ＭＳ Ｐゴシック" charset="-128"/>
              </a:rPr>
              <a:t>RTM vs. VARTM</a:t>
            </a:r>
          </a:p>
        </p:txBody>
      </p:sp>
      <p:sp>
        <p:nvSpPr>
          <p:cNvPr id="10243" name="Rectangle 3"/>
          <p:cNvSpPr>
            <a:spLocks noGrp="1" noChangeArrowheads="1"/>
          </p:cNvSpPr>
          <p:nvPr>
            <p:ph type="body" idx="1"/>
          </p:nvPr>
        </p:nvSpPr>
        <p:spPr>
          <a:xfrm>
            <a:off x="228600" y="1196975"/>
            <a:ext cx="4191000" cy="5257800"/>
          </a:xfrm>
        </p:spPr>
        <p:txBody>
          <a:bodyPr/>
          <a:lstStyle/>
          <a:p>
            <a:pPr eaLnBrk="1" hangingPunct="1">
              <a:lnSpc>
                <a:spcPct val="90000"/>
              </a:lnSpc>
            </a:pPr>
            <a:r>
              <a:rPr lang="en-US" altLang="en-US" sz="2000">
                <a:ea typeface="ＭＳ Ｐゴシック" charset="-128"/>
              </a:rPr>
              <a:t>RTM</a:t>
            </a:r>
          </a:p>
          <a:p>
            <a:pPr lvl="1" eaLnBrk="1" hangingPunct="1">
              <a:lnSpc>
                <a:spcPct val="90000"/>
              </a:lnSpc>
            </a:pPr>
            <a:r>
              <a:rPr lang="en-US" altLang="en-US">
                <a:ea typeface="ＭＳ Ｐゴシック" charset="-128"/>
              </a:rPr>
              <a:t>Both molds are made of steel or aluminum and are ususally put in a press.</a:t>
            </a:r>
          </a:p>
          <a:p>
            <a:pPr lvl="1" eaLnBrk="1" hangingPunct="1">
              <a:lnSpc>
                <a:spcPct val="90000"/>
              </a:lnSpc>
            </a:pPr>
            <a:r>
              <a:rPr lang="en-US" altLang="en-US">
                <a:ea typeface="ＭＳ Ｐゴシック" charset="-128"/>
              </a:rPr>
              <a:t>In absence of vacuum the air is pushed out by the resin.</a:t>
            </a:r>
          </a:p>
          <a:p>
            <a:pPr lvl="1" eaLnBrk="1" hangingPunct="1">
              <a:lnSpc>
                <a:spcPct val="90000"/>
              </a:lnSpc>
            </a:pPr>
            <a:r>
              <a:rPr lang="en-US" altLang="en-US">
                <a:ea typeface="ＭＳ Ｐゴシック" charset="-128"/>
              </a:rPr>
              <a:t>The injection is usually in a single point or in aline at the mold edge</a:t>
            </a:r>
            <a:r>
              <a:rPr lang="en-US" altLang="ja-JP">
                <a:ea typeface="ＭＳ Ｐゴシック" charset="-128"/>
              </a:rPr>
              <a:t>.</a:t>
            </a:r>
          </a:p>
          <a:p>
            <a:pPr lvl="1" eaLnBrk="1" hangingPunct="1">
              <a:lnSpc>
                <a:spcPct val="90000"/>
              </a:lnSpc>
            </a:pPr>
            <a:endParaRPr lang="en-US" altLang="en-US">
              <a:ea typeface="ＭＳ Ｐゴシック" charset="-128"/>
            </a:endParaRPr>
          </a:p>
          <a:p>
            <a:pPr eaLnBrk="1" hangingPunct="1">
              <a:lnSpc>
                <a:spcPct val="90000"/>
              </a:lnSpc>
            </a:pPr>
            <a:r>
              <a:rPr lang="en-US" altLang="en-US" sz="2000">
                <a:ea typeface="ＭＳ Ｐゴシック" charset="-128"/>
              </a:rPr>
              <a:t>VARTM </a:t>
            </a:r>
          </a:p>
          <a:p>
            <a:pPr lvl="1" eaLnBrk="1" hangingPunct="1">
              <a:lnSpc>
                <a:spcPct val="90000"/>
              </a:lnSpc>
            </a:pPr>
            <a:r>
              <a:rPr lang="en-US" altLang="en-US">
                <a:ea typeface="ＭＳ Ｐゴシック" charset="-128"/>
              </a:rPr>
              <a:t>Equipment similar to those adopted for RTM</a:t>
            </a:r>
            <a:endParaRPr lang="en-US" altLang="ja-JP">
              <a:ea typeface="ＭＳ Ｐゴシック" charset="-128"/>
            </a:endParaRPr>
          </a:p>
          <a:p>
            <a:pPr lvl="1" eaLnBrk="1" hangingPunct="1">
              <a:lnSpc>
                <a:spcPct val="90000"/>
              </a:lnSpc>
            </a:pPr>
            <a:r>
              <a:rPr lang="en-US" altLang="en-US">
                <a:ea typeface="ＭＳ Ｐゴシック" charset="-128"/>
              </a:rPr>
              <a:t>Vacuum is applied</a:t>
            </a:r>
          </a:p>
          <a:p>
            <a:pPr lvl="1" eaLnBrk="1" hangingPunct="1">
              <a:lnSpc>
                <a:spcPct val="90000"/>
              </a:lnSpc>
            </a:pPr>
            <a:r>
              <a:rPr lang="en-US" altLang="en-US">
                <a:ea typeface="ＭＳ Ｐゴシック" charset="-128"/>
              </a:rPr>
              <a:t>Metal tooling with seals for vacuum</a:t>
            </a:r>
          </a:p>
          <a:p>
            <a:pPr eaLnBrk="1" hangingPunct="1">
              <a:lnSpc>
                <a:spcPct val="90000"/>
              </a:lnSpc>
            </a:pPr>
            <a:endParaRPr lang="it-IT" altLang="en-US">
              <a:ea typeface="ＭＳ Ｐゴシック" charset="-128"/>
            </a:endParaRPr>
          </a:p>
        </p:txBody>
      </p:sp>
      <p:pic>
        <p:nvPicPr>
          <p:cNvPr id="10244" name="Picture 5" descr="InjectionR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8"/>
          <p:cNvGrpSpPr>
            <a:grpSpLocks/>
          </p:cNvGrpSpPr>
          <p:nvPr/>
        </p:nvGrpSpPr>
        <p:grpSpPr bwMode="auto">
          <a:xfrm>
            <a:off x="4572000" y="4038600"/>
            <a:ext cx="3706813" cy="2570163"/>
            <a:chOff x="2880" y="2544"/>
            <a:chExt cx="2335" cy="1619"/>
          </a:xfrm>
        </p:grpSpPr>
        <p:pic>
          <p:nvPicPr>
            <p:cNvPr id="10246" name="Picture 6" descr="InjectionVacuumRT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544"/>
              <a:ext cx="2335" cy="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3552" y="2544"/>
              <a:ext cx="1104" cy="9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81000"/>
            <a:ext cx="7772400" cy="609600"/>
          </a:xfrm>
        </p:spPr>
        <p:txBody>
          <a:bodyPr/>
          <a:lstStyle/>
          <a:p>
            <a:pPr eaLnBrk="1" hangingPunct="1"/>
            <a:r>
              <a:rPr lang="it-IT" altLang="en-US">
                <a:ea typeface="ＭＳ Ｐゴシック" charset="-128"/>
              </a:rPr>
              <a:t>Pressure drop in RTM (Darcy law)</a:t>
            </a:r>
          </a:p>
        </p:txBody>
      </p:sp>
      <p:pic>
        <p:nvPicPr>
          <p:cNvPr id="5632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4000" y="1219200"/>
            <a:ext cx="3810000" cy="4114800"/>
          </a:xfrm>
          <a:noFill/>
        </p:spPr>
      </p:pic>
      <p:sp>
        <p:nvSpPr>
          <p:cNvPr id="56324" name="Text Box 4"/>
          <p:cNvSpPr txBox="1">
            <a:spLocks noChangeArrowheads="1"/>
          </p:cNvSpPr>
          <p:nvPr/>
        </p:nvSpPr>
        <p:spPr bwMode="auto">
          <a:xfrm>
            <a:off x="1143000" y="48006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pPr>
            <a:endParaRPr lang="en-US" altLang="en-US"/>
          </a:p>
        </p:txBody>
      </p:sp>
      <p:sp>
        <p:nvSpPr>
          <p:cNvPr id="56325" name="Rectangle 5"/>
          <p:cNvSpPr>
            <a:spLocks noGrp="1" noChangeArrowheads="1"/>
          </p:cNvSpPr>
          <p:nvPr>
            <p:ph type="body" idx="1"/>
          </p:nvPr>
        </p:nvSpPr>
        <p:spPr>
          <a:xfrm>
            <a:off x="0" y="1143000"/>
            <a:ext cx="5562600" cy="5105400"/>
          </a:xfrm>
        </p:spPr>
        <p:txBody>
          <a:bodyPr/>
          <a:lstStyle/>
          <a:p>
            <a:pPr marL="0" indent="0" algn="ctr" eaLnBrk="1" hangingPunct="1">
              <a:buNone/>
            </a:pPr>
            <a:r>
              <a:rPr lang="en-GB" altLang="en-US" sz="2000" dirty="0">
                <a:ea typeface="ＭＳ Ｐゴシック" charset="-128"/>
              </a:rPr>
              <a:t>Cross ply preform</a:t>
            </a:r>
          </a:p>
          <a:p>
            <a:pPr eaLnBrk="1" hangingPunct="1"/>
            <a:r>
              <a:rPr lang="en-GB" altLang="en-US" sz="2000" dirty="0">
                <a:ea typeface="ＭＳ Ｐゴシック" charset="-128"/>
              </a:rPr>
              <a:t>The relationship between the pressure drop and the flow rate is linear and indicates the applicability of Darcy's law in both cases.</a:t>
            </a:r>
          </a:p>
          <a:p>
            <a:pPr eaLnBrk="1" hangingPunct="1"/>
            <a:r>
              <a:rPr lang="en-GB" altLang="en-US" sz="2000" dirty="0">
                <a:ea typeface="ＭＳ Ｐゴシック" charset="-128"/>
              </a:rPr>
              <a:t>Knowing fluid viscosity, the length L and cross-sectional area A of the preform, its permeability can be calculated from the slope of the graph.</a:t>
            </a:r>
            <a:r>
              <a:rPr lang="en-GB" altLang="en-US" sz="2000" dirty="0">
                <a:latin typeface="ZapfDingbats" charset="0"/>
                <a:ea typeface="ＭＳ Ｐゴシック" charset="-128"/>
              </a:rPr>
              <a:t>   </a:t>
            </a:r>
          </a:p>
          <a:p>
            <a:pPr eaLnBrk="1" hangingPunct="1"/>
            <a:r>
              <a:rPr lang="en-GB" altLang="en-US" sz="2000" dirty="0">
                <a:ea typeface="ＭＳ Ｐゴシック" charset="-128"/>
              </a:rPr>
              <a:t>For the higher </a:t>
            </a:r>
            <a:r>
              <a:rPr lang="en-GB" altLang="en-US" sz="2000" dirty="0" err="1">
                <a:ea typeface="ＭＳ Ｐゴシック" charset="-128"/>
              </a:rPr>
              <a:t>fiber</a:t>
            </a:r>
            <a:r>
              <a:rPr lang="en-GB" altLang="en-US" sz="2000" dirty="0">
                <a:ea typeface="ＭＳ Ｐゴシック" charset="-128"/>
              </a:rPr>
              <a:t> volume fraction of 0.69, the slope is much less than the slope for the lower </a:t>
            </a:r>
            <a:r>
              <a:rPr lang="en-GB" altLang="en-US" sz="2000" dirty="0" err="1">
                <a:ea typeface="ＭＳ Ｐゴシック" charset="-128"/>
              </a:rPr>
              <a:t>fiber</a:t>
            </a:r>
            <a:r>
              <a:rPr lang="en-GB" altLang="en-US" sz="2000" dirty="0">
                <a:ea typeface="ＭＳ Ｐゴシック" charset="-128"/>
              </a:rPr>
              <a:t> volume fraction of 0.49. </a:t>
            </a:r>
            <a:r>
              <a:rPr lang="en-GB" altLang="en-US" sz="2000" u="sng" dirty="0">
                <a:ea typeface="ＭＳ Ｐゴシック" charset="-128"/>
              </a:rPr>
              <a:t>This shows that for higher volume fraction the preform permeability is </a:t>
            </a:r>
            <a:r>
              <a:rPr lang="it-IT" altLang="en-US" sz="2000" u="sng" dirty="0" err="1">
                <a:ea typeface="ＭＳ Ｐゴシック" charset="-128"/>
              </a:rPr>
              <a:t>much</a:t>
            </a:r>
            <a:r>
              <a:rPr lang="it-IT" altLang="en-US" sz="2000" u="sng" dirty="0">
                <a:ea typeface="ＭＳ Ｐゴシック" charset="-128"/>
              </a:rPr>
              <a:t> </a:t>
            </a:r>
            <a:r>
              <a:rPr lang="it-IT" altLang="en-US" sz="2000" u="sng" dirty="0" err="1">
                <a:ea typeface="ＭＳ Ｐゴシック" charset="-128"/>
              </a:rPr>
              <a:t>less</a:t>
            </a:r>
            <a:r>
              <a:rPr lang="it-IT" altLang="en-US" sz="2000" u="sng" dirty="0">
                <a:ea typeface="ＭＳ Ｐゴシック" charset="-128"/>
              </a:rPr>
              <a:t>, </a:t>
            </a:r>
            <a:r>
              <a:rPr lang="it-IT" altLang="en-US" sz="2000" u="sng" dirty="0" err="1">
                <a:ea typeface="ＭＳ Ｐゴシック" charset="-128"/>
              </a:rPr>
              <a:t>although</a:t>
            </a:r>
            <a:r>
              <a:rPr lang="it-IT" altLang="en-US" sz="2000" u="sng" dirty="0">
                <a:ea typeface="ＭＳ Ｐゴシック" charset="-128"/>
              </a:rPr>
              <a:t> </a:t>
            </a:r>
            <a:r>
              <a:rPr lang="it-IT" altLang="en-US" sz="2000" u="sng" dirty="0" err="1">
                <a:ea typeface="ＭＳ Ｐゴシック" charset="-128"/>
              </a:rPr>
              <a:t>both</a:t>
            </a:r>
            <a:r>
              <a:rPr lang="it-IT" altLang="en-US" sz="2000" u="sng" dirty="0">
                <a:ea typeface="ＭＳ Ｐゴシック" charset="-128"/>
              </a:rPr>
              <a:t> the </a:t>
            </a:r>
            <a:r>
              <a:rPr lang="it-IT" altLang="en-US" sz="2000" u="sng" dirty="0" err="1">
                <a:ea typeface="ＭＳ Ｐゴシック" charset="-128"/>
              </a:rPr>
              <a:t>preforms</a:t>
            </a:r>
            <a:r>
              <a:rPr lang="it-IT" altLang="en-US" sz="2000" u="sng" dirty="0">
                <a:ea typeface="ＭＳ Ｐゴシック" charset="-128"/>
              </a:rPr>
              <a:t> are made from the </a:t>
            </a:r>
            <a:r>
              <a:rPr lang="it-IT" altLang="en-US" sz="2000" u="sng" dirty="0" err="1">
                <a:ea typeface="ＭＳ Ｐゴシック" charset="-128"/>
              </a:rPr>
              <a:t>same</a:t>
            </a:r>
            <a:r>
              <a:rPr lang="it-IT" altLang="en-US" sz="2000" u="sng" dirty="0">
                <a:ea typeface="ＭＳ Ｐゴシック" charset="-128"/>
              </a:rPr>
              <a:t> uni-</a:t>
            </a:r>
            <a:r>
              <a:rPr lang="it-IT" altLang="en-US" sz="2000" u="sng" dirty="0" err="1">
                <a:ea typeface="ＭＳ Ｐゴシック" charset="-128"/>
              </a:rPr>
              <a:t>directional</a:t>
            </a:r>
            <a:r>
              <a:rPr lang="it-IT" altLang="en-US" sz="2000" u="sng" dirty="0">
                <a:ea typeface="ＭＳ Ｐゴシック" charset="-128"/>
              </a:rPr>
              <a:t> </a:t>
            </a:r>
            <a:r>
              <a:rPr lang="it-IT" altLang="en-US" sz="2000" u="sng" dirty="0" err="1">
                <a:ea typeface="ＭＳ Ｐゴシック" charset="-128"/>
              </a:rPr>
              <a:t>plies</a:t>
            </a:r>
            <a:endParaRPr lang="it-IT" altLang="en-US" b="1" dirty="0">
              <a:ea typeface="ＭＳ Ｐゴシック"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609600"/>
            <a:ext cx="7772400" cy="762000"/>
          </a:xfrm>
        </p:spPr>
        <p:txBody>
          <a:bodyPr/>
          <a:lstStyle/>
          <a:p>
            <a:pPr eaLnBrk="1" hangingPunct="1"/>
            <a:r>
              <a:rPr lang="it-IT" altLang="en-US">
                <a:ea typeface="ＭＳ Ｐゴシック" charset="-128"/>
              </a:rPr>
              <a:t>1D flow in layers with different permeability</a:t>
            </a:r>
          </a:p>
        </p:txBody>
      </p:sp>
      <p:sp>
        <p:nvSpPr>
          <p:cNvPr id="57347" name="Rectangle 3"/>
          <p:cNvSpPr>
            <a:spLocks noGrp="1" noChangeArrowheads="1"/>
          </p:cNvSpPr>
          <p:nvPr>
            <p:ph type="body" idx="1"/>
          </p:nvPr>
        </p:nvSpPr>
        <p:spPr>
          <a:xfrm>
            <a:off x="228600" y="1524000"/>
            <a:ext cx="8229600" cy="4876800"/>
          </a:xfrm>
        </p:spPr>
        <p:txBody>
          <a:bodyPr/>
          <a:lstStyle/>
          <a:p>
            <a:pPr eaLnBrk="1" hangingPunct="1"/>
            <a:r>
              <a:rPr lang="it-IT" altLang="en-US" sz="2000">
                <a:ea typeface="ＭＳ Ｐゴシック" charset="-128"/>
              </a:rPr>
              <a:t>In reality, variations in permeability through the thickness of the part lead to racetracking and other non-plug flow profiles, so the simplified scheme is not perfectly accurate.</a:t>
            </a:r>
          </a:p>
          <a:p>
            <a:pPr eaLnBrk="1" hangingPunct="1">
              <a:buFontTx/>
              <a:buNone/>
            </a:pPr>
            <a:endParaRPr lang="it-IT" altLang="en-US" sz="2000">
              <a:ea typeface="ＭＳ Ｐゴシック" charset="-128"/>
            </a:endParaRPr>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5562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819400"/>
            <a:ext cx="1965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84238" y="293688"/>
            <a:ext cx="7772400" cy="762000"/>
          </a:xfrm>
        </p:spPr>
        <p:txBody>
          <a:bodyPr/>
          <a:lstStyle/>
          <a:p>
            <a:pPr eaLnBrk="1" hangingPunct="1"/>
            <a:r>
              <a:rPr lang="it-IT" altLang="en-US">
                <a:ea typeface="ＭＳ Ｐゴシック" charset="-128"/>
              </a:rPr>
              <a:t>Microscale flow</a:t>
            </a:r>
          </a:p>
        </p:txBody>
      </p:sp>
      <p:sp>
        <p:nvSpPr>
          <p:cNvPr id="63491" name="Rectangle 3"/>
          <p:cNvSpPr>
            <a:spLocks noGrp="1" noChangeArrowheads="1"/>
          </p:cNvSpPr>
          <p:nvPr>
            <p:ph type="body" idx="1"/>
          </p:nvPr>
        </p:nvSpPr>
        <p:spPr>
          <a:xfrm>
            <a:off x="228600" y="1524000"/>
            <a:ext cx="4191000" cy="4876800"/>
          </a:xfrm>
        </p:spPr>
        <p:txBody>
          <a:bodyPr/>
          <a:lstStyle/>
          <a:p>
            <a:pPr eaLnBrk="1" hangingPunct="1">
              <a:lnSpc>
                <a:spcPct val="90000"/>
              </a:lnSpc>
            </a:pPr>
            <a:r>
              <a:rPr lang="it-IT" altLang="en-US" sz="2000">
                <a:ea typeface="ＭＳ Ｐゴシック" charset="-128"/>
              </a:rPr>
              <a:t>There are two scales of resistance to flow through preforms: resistance between the tows and resistance in the tows. </a:t>
            </a:r>
          </a:p>
          <a:p>
            <a:pPr eaLnBrk="1" hangingPunct="1">
              <a:lnSpc>
                <a:spcPct val="90000"/>
              </a:lnSpc>
            </a:pPr>
            <a:r>
              <a:rPr lang="it-IT" altLang="en-US" sz="2000">
                <a:ea typeface="ＭＳ Ｐゴシック" charset="-128"/>
              </a:rPr>
              <a:t>Even when a part appears completely filled, microvoids may remain if the resin does not wet the entire tow. This is more prone to happen at higher fiber volume fractions. </a:t>
            </a:r>
          </a:p>
          <a:p>
            <a:pPr eaLnBrk="1" hangingPunct="1">
              <a:lnSpc>
                <a:spcPct val="90000"/>
              </a:lnSpc>
            </a:pPr>
            <a:r>
              <a:rPr lang="it-IT" altLang="en-US" sz="2000">
                <a:ea typeface="ＭＳ Ｐゴシック" charset="-128"/>
              </a:rPr>
              <a:t>The pictures shows the tows as circles and the junctions as the areas around the tows. The flow entering can go past the tows without fully impregnating them.</a:t>
            </a:r>
          </a:p>
          <a:p>
            <a:pPr eaLnBrk="1" hangingPunct="1">
              <a:lnSpc>
                <a:spcPct val="90000"/>
              </a:lnSpc>
              <a:buFontTx/>
              <a:buNone/>
            </a:pPr>
            <a:endParaRPr lang="it-IT" altLang="en-US" sz="2000">
              <a:ea typeface="ＭＳ Ｐゴシック" charset="-128"/>
            </a:endParaRPr>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413" y="1738313"/>
            <a:ext cx="40862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1" descr="ritagl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5057775"/>
            <a:ext cx="46767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188913"/>
            <a:ext cx="7772400" cy="762000"/>
          </a:xfrm>
        </p:spPr>
        <p:txBody>
          <a:bodyPr/>
          <a:lstStyle/>
          <a:p>
            <a:pPr eaLnBrk="1" hangingPunct="1"/>
            <a:r>
              <a:rPr lang="it-IT" altLang="en-US" dirty="0">
                <a:ea typeface="ＭＳ Ｐゴシック" charset="-128"/>
              </a:rPr>
              <a:t>Micro-scale </a:t>
            </a:r>
            <a:r>
              <a:rPr lang="it-IT" altLang="en-US">
                <a:ea typeface="ＭＳ Ｐゴシック" charset="-128"/>
              </a:rPr>
              <a:t>and macro-scale flow</a:t>
            </a:r>
          </a:p>
        </p:txBody>
      </p:sp>
      <p:sp>
        <p:nvSpPr>
          <p:cNvPr id="64515" name="Rectangle 3"/>
          <p:cNvSpPr>
            <a:spLocks noGrp="1" noChangeArrowheads="1"/>
          </p:cNvSpPr>
          <p:nvPr>
            <p:ph type="body" idx="1"/>
          </p:nvPr>
        </p:nvSpPr>
        <p:spPr>
          <a:xfrm>
            <a:off x="257175" y="1125538"/>
            <a:ext cx="8229600" cy="4876800"/>
          </a:xfrm>
        </p:spPr>
        <p:txBody>
          <a:bodyPr/>
          <a:lstStyle/>
          <a:p>
            <a:pPr eaLnBrk="1" hangingPunct="1"/>
            <a:r>
              <a:rPr lang="it-IT" altLang="en-US" sz="2000">
                <a:ea typeface="ＭＳ Ｐゴシック" charset="-128"/>
              </a:rPr>
              <a:t>The flow front comes around fiber tows and actually passes it. However, the fluid continues to impregnate the tow after the flow front has passed.</a:t>
            </a:r>
          </a:p>
          <a:p>
            <a:pPr eaLnBrk="1" hangingPunct="1"/>
            <a:r>
              <a:rPr lang="it-IT" altLang="en-US" sz="2000">
                <a:ea typeface="ＭＳ Ｐゴシック" charset="-128"/>
              </a:rPr>
              <a:t>If the air was not evacuated at the beginning of the filling process, air is trapped in the tow and so a microvoid is formed at the center of the tow.</a:t>
            </a:r>
          </a:p>
          <a:p>
            <a:pPr eaLnBrk="1" hangingPunct="1">
              <a:buFontTx/>
              <a:buNone/>
            </a:pPr>
            <a:endParaRPr lang="it-IT" altLang="en-US" sz="2000">
              <a:ea typeface="ＭＳ Ｐゴシック" charset="-128"/>
            </a:endParaRPr>
          </a:p>
        </p:txBody>
      </p:sp>
      <p:pic>
        <p:nvPicPr>
          <p:cNvPr id="645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708275"/>
            <a:ext cx="4219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467100"/>
            <a:ext cx="5294313"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55650" y="260350"/>
            <a:ext cx="7772400" cy="762000"/>
          </a:xfrm>
        </p:spPr>
        <p:txBody>
          <a:bodyPr/>
          <a:lstStyle/>
          <a:p>
            <a:pPr eaLnBrk="1" hangingPunct="1"/>
            <a:r>
              <a:rPr lang="it-IT" altLang="en-US">
                <a:ea typeface="ＭＳ Ｐゴシック" charset="-128"/>
              </a:rPr>
              <a:t>Microscale flow</a:t>
            </a:r>
          </a:p>
        </p:txBody>
      </p:sp>
      <p:grpSp>
        <p:nvGrpSpPr>
          <p:cNvPr id="65539" name="Gruppo 1"/>
          <p:cNvGrpSpPr>
            <a:grpSpLocks/>
          </p:cNvGrpSpPr>
          <p:nvPr/>
        </p:nvGrpSpPr>
        <p:grpSpPr bwMode="auto">
          <a:xfrm>
            <a:off x="755650" y="1412875"/>
            <a:ext cx="7472363" cy="5195888"/>
            <a:chOff x="755650" y="1412776"/>
            <a:chExt cx="7472363" cy="5195888"/>
          </a:xfrm>
        </p:grpSpPr>
        <p:graphicFrame>
          <p:nvGraphicFramePr>
            <p:cNvPr id="65540" name="Object 3"/>
            <p:cNvGraphicFramePr>
              <a:graphicFrameLocks noChangeAspect="1"/>
            </p:cNvGraphicFramePr>
            <p:nvPr/>
          </p:nvGraphicFramePr>
          <p:xfrm>
            <a:off x="755650" y="1412776"/>
            <a:ext cx="7472363" cy="5195888"/>
          </p:xfrm>
          <a:graphic>
            <a:graphicData uri="http://schemas.openxmlformats.org/presentationml/2006/ole">
              <mc:AlternateContent xmlns:mc="http://schemas.openxmlformats.org/markup-compatibility/2006">
                <mc:Choice xmlns:v="urn:schemas-microsoft-com:vml" Requires="v">
                  <p:oleObj name="Picture" r:id="rId2" imgW="3439055" imgH="2391396" progId="Word.Picture.8">
                    <p:embed/>
                  </p:oleObj>
                </mc:Choice>
                <mc:Fallback>
                  <p:oleObj name="Picture" r:id="rId2" imgW="3439055" imgH="2391396" progId="Word.Pictur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412776"/>
                          <a:ext cx="7472363"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1" name="Text Box 4"/>
            <p:cNvSpPr txBox="1">
              <a:spLocks noChangeArrowheads="1"/>
            </p:cNvSpPr>
            <p:nvPr/>
          </p:nvSpPr>
          <p:spPr bwMode="auto">
            <a:xfrm>
              <a:off x="6510338" y="2314575"/>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CH" altLang="en-US" sz="1800">
                  <a:solidFill>
                    <a:srgbClr val="FFFFFF"/>
                  </a:solidFill>
                  <a:latin typeface="Arial" charset="0"/>
                </a:rPr>
                <a:t>flow front</a:t>
              </a:r>
              <a:endParaRPr lang="de-CH" altLang="en-US" sz="1800">
                <a:latin typeface="Arial" charset="0"/>
              </a:endParaRPr>
            </a:p>
          </p:txBody>
        </p:sp>
        <p:sp>
          <p:nvSpPr>
            <p:cNvPr id="65542" name="Line 5"/>
            <p:cNvSpPr>
              <a:spLocks noChangeShapeType="1"/>
            </p:cNvSpPr>
            <p:nvPr/>
          </p:nvSpPr>
          <p:spPr bwMode="auto">
            <a:xfrm flipV="1">
              <a:off x="4859338" y="2519363"/>
              <a:ext cx="1666875" cy="1773237"/>
            </a:xfrm>
            <a:prstGeom prst="line">
              <a:avLst/>
            </a:prstGeom>
            <a:noFill/>
            <a:ln w="38100">
              <a:solidFill>
                <a:srgbClr val="FFFFFF"/>
              </a:solidFill>
              <a:round/>
              <a:headEnd type="triangle" w="sm" len="sm"/>
              <a:tailEnd/>
            </a:ln>
            <a:extLst>
              <a:ext uri="{909E8E84-426E-40DD-AFC4-6F175D3DCCD1}">
                <a14:hiddenFill xmlns:a14="http://schemas.microsoft.com/office/drawing/2010/main">
                  <a:noFill/>
                </a14:hiddenFill>
              </a:ext>
            </a:extLst>
          </p:spPr>
          <p:txBody>
            <a:bodyPr/>
            <a:lstStyle/>
            <a:p>
              <a:endParaRPr lang="en-GB"/>
            </a:p>
          </p:txBody>
        </p:sp>
        <p:sp>
          <p:nvSpPr>
            <p:cNvPr id="65543" name="Text Box 6"/>
            <p:cNvSpPr txBox="1">
              <a:spLocks noChangeArrowheads="1"/>
            </p:cNvSpPr>
            <p:nvPr/>
          </p:nvSpPr>
          <p:spPr bwMode="auto">
            <a:xfrm>
              <a:off x="1763713" y="2420938"/>
              <a:ext cx="159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de-CH" altLang="en-US" sz="1800">
                  <a:solidFill>
                    <a:srgbClr val="FFFFFF"/>
                  </a:solidFill>
                  <a:latin typeface="Arial" charset="0"/>
                </a:rPr>
                <a:t>Fibre Bundles</a:t>
              </a:r>
              <a:endParaRPr lang="de-CH" altLang="en-US" sz="1800">
                <a:latin typeface="Arial" charset="0"/>
              </a:endParaRPr>
            </a:p>
          </p:txBody>
        </p:sp>
        <p:sp>
          <p:nvSpPr>
            <p:cNvPr id="65544" name="Line 7"/>
            <p:cNvSpPr>
              <a:spLocks noChangeShapeType="1"/>
            </p:cNvSpPr>
            <p:nvPr/>
          </p:nvSpPr>
          <p:spPr bwMode="auto">
            <a:xfrm flipH="1" flipV="1">
              <a:off x="3024187" y="2770188"/>
              <a:ext cx="504825" cy="1368425"/>
            </a:xfrm>
            <a:prstGeom prst="line">
              <a:avLst/>
            </a:prstGeom>
            <a:noFill/>
            <a:ln w="38100">
              <a:solidFill>
                <a:srgbClr val="FFFFFF"/>
              </a:solidFill>
              <a:round/>
              <a:headEnd type="triangle" w="sm" len="sm"/>
              <a:tailEnd/>
            </a:ln>
            <a:extLst>
              <a:ext uri="{909E8E84-426E-40DD-AFC4-6F175D3DCCD1}">
                <a14:hiddenFill xmlns:a14="http://schemas.microsoft.com/office/drawing/2010/main">
                  <a:noFill/>
                </a14:hiddenFill>
              </a:ext>
            </a:extLst>
          </p:spPr>
          <p:txBody>
            <a:bodyPr/>
            <a:lstStyle/>
            <a:p>
              <a:endParaRPr lang="en-GB"/>
            </a:p>
          </p:txBody>
        </p:sp>
        <p:sp>
          <p:nvSpPr>
            <p:cNvPr id="65545" name="Line 8"/>
            <p:cNvSpPr>
              <a:spLocks noChangeShapeType="1"/>
            </p:cNvSpPr>
            <p:nvPr/>
          </p:nvSpPr>
          <p:spPr bwMode="auto">
            <a:xfrm flipH="1" flipV="1">
              <a:off x="3276600" y="2708275"/>
              <a:ext cx="935038" cy="865188"/>
            </a:xfrm>
            <a:prstGeom prst="line">
              <a:avLst/>
            </a:prstGeom>
            <a:noFill/>
            <a:ln w="38100">
              <a:solidFill>
                <a:srgbClr val="FFFFFF"/>
              </a:solidFill>
              <a:round/>
              <a:headEnd type="triangle" w="sm" len="sm"/>
              <a:tailEnd/>
            </a:ln>
            <a:extLst>
              <a:ext uri="{909E8E84-426E-40DD-AFC4-6F175D3DCCD1}">
                <a14:hiddenFill xmlns:a14="http://schemas.microsoft.com/office/drawing/2010/main">
                  <a:noFill/>
                </a14:hiddenFill>
              </a:ext>
            </a:extLst>
          </p:spPr>
          <p:txBody>
            <a:bodyPr/>
            <a:lstStyle/>
            <a:p>
              <a:endParaRPr lang="en-GB"/>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4"/>
          <p:cNvGrpSpPr>
            <a:grpSpLocks/>
          </p:cNvGrpSpPr>
          <p:nvPr/>
        </p:nvGrpSpPr>
        <p:grpSpPr bwMode="auto">
          <a:xfrm>
            <a:off x="9525" y="1412875"/>
            <a:ext cx="3357563" cy="2286000"/>
            <a:chOff x="720" y="1644"/>
            <a:chExt cx="1975" cy="1915"/>
          </a:xfrm>
        </p:grpSpPr>
        <p:sp>
          <p:nvSpPr>
            <p:cNvPr id="66602" name="Freeform 5" descr="25%"/>
            <p:cNvSpPr>
              <a:spLocks/>
            </p:cNvSpPr>
            <p:nvPr/>
          </p:nvSpPr>
          <p:spPr bwMode="auto">
            <a:xfrm>
              <a:off x="720" y="2280"/>
              <a:ext cx="1975" cy="1279"/>
            </a:xfrm>
            <a:custGeom>
              <a:avLst/>
              <a:gdLst>
                <a:gd name="T0" fmla="*/ 0 w 1632"/>
                <a:gd name="T1" fmla="*/ 1 h 1057"/>
                <a:gd name="T2" fmla="*/ 0 w 1632"/>
                <a:gd name="T3" fmla="*/ 3839743 h 1057"/>
                <a:gd name="T4" fmla="*/ 5957984 w 1632"/>
                <a:gd name="T5" fmla="*/ 3839743 h 1057"/>
                <a:gd name="T6" fmla="*/ 5957984 w 1632"/>
                <a:gd name="T7" fmla="*/ 1 h 1057"/>
                <a:gd name="T8" fmla="*/ 5526323 w 1632"/>
                <a:gd name="T9" fmla="*/ 1 h 1057"/>
                <a:gd name="T10" fmla="*/ 5442298 w 1632"/>
                <a:gd name="T11" fmla="*/ 25889 h 1057"/>
                <a:gd name="T12" fmla="*/ 5392932 w 1632"/>
                <a:gd name="T13" fmla="*/ 55499 h 1057"/>
                <a:gd name="T14" fmla="*/ 5345847 w 1632"/>
                <a:gd name="T15" fmla="*/ 86605 h 1057"/>
                <a:gd name="T16" fmla="*/ 5311466 w 1632"/>
                <a:gd name="T17" fmla="*/ 131530 h 1057"/>
                <a:gd name="T18" fmla="*/ 5265011 w 1632"/>
                <a:gd name="T19" fmla="*/ 204800 h 1057"/>
                <a:gd name="T20" fmla="*/ 5253963 w 1632"/>
                <a:gd name="T21" fmla="*/ 247810 h 1057"/>
                <a:gd name="T22" fmla="*/ 5253963 w 1632"/>
                <a:gd name="T23" fmla="*/ 314356 h 1057"/>
                <a:gd name="T24" fmla="*/ 5186539 w 1632"/>
                <a:gd name="T25" fmla="*/ 1070966 h 1057"/>
                <a:gd name="T26" fmla="*/ 5177754 w 1632"/>
                <a:gd name="T27" fmla="*/ 1125369 h 1057"/>
                <a:gd name="T28" fmla="*/ 5135699 w 1632"/>
                <a:gd name="T29" fmla="*/ 1171506 h 1057"/>
                <a:gd name="T30" fmla="*/ 5086251 w 1632"/>
                <a:gd name="T31" fmla="*/ 1212705 h 1057"/>
                <a:gd name="T32" fmla="*/ 5018227 w 1632"/>
                <a:gd name="T33" fmla="*/ 1226375 h 1057"/>
                <a:gd name="T34" fmla="*/ 4070992 w 1632"/>
                <a:gd name="T35" fmla="*/ 1226375 h 1057"/>
                <a:gd name="T36" fmla="*/ 4028245 w 1632"/>
                <a:gd name="T37" fmla="*/ 1208587 h 1057"/>
                <a:gd name="T38" fmla="*/ 3975900 w 1632"/>
                <a:gd name="T39" fmla="*/ 1178274 h 1057"/>
                <a:gd name="T40" fmla="*/ 3957750 w 1632"/>
                <a:gd name="T41" fmla="*/ 1138893 h 1057"/>
                <a:gd name="T42" fmla="*/ 3930382 w 1632"/>
                <a:gd name="T43" fmla="*/ 1102237 h 1057"/>
                <a:gd name="T44" fmla="*/ 3928748 w 1632"/>
                <a:gd name="T45" fmla="*/ 1056433 h 1057"/>
                <a:gd name="T46" fmla="*/ 3875274 w 1632"/>
                <a:gd name="T47" fmla="*/ 273586 h 1057"/>
                <a:gd name="T48" fmla="*/ 3862598 w 1632"/>
                <a:gd name="T49" fmla="*/ 217330 h 1057"/>
                <a:gd name="T50" fmla="*/ 3833473 w 1632"/>
                <a:gd name="T51" fmla="*/ 161496 h 1057"/>
                <a:gd name="T52" fmla="*/ 3810107 w 1632"/>
                <a:gd name="T53" fmla="*/ 126805 h 1057"/>
                <a:gd name="T54" fmla="*/ 3780889 w 1632"/>
                <a:gd name="T55" fmla="*/ 87161 h 1057"/>
                <a:gd name="T56" fmla="*/ 3751786 w 1632"/>
                <a:gd name="T57" fmla="*/ 59150 h 1057"/>
                <a:gd name="T58" fmla="*/ 3720416 w 1632"/>
                <a:gd name="T59" fmla="*/ 37905 h 1057"/>
                <a:gd name="T60" fmla="*/ 3679212 w 1632"/>
                <a:gd name="T61" fmla="*/ 25889 h 1057"/>
                <a:gd name="T62" fmla="*/ 3633038 w 1632"/>
                <a:gd name="T63" fmla="*/ 1 h 1057"/>
                <a:gd name="T64" fmla="*/ 2363259 w 1632"/>
                <a:gd name="T65" fmla="*/ 1 h 1057"/>
                <a:gd name="T66" fmla="*/ 2296989 w 1632"/>
                <a:gd name="T67" fmla="*/ 21395 h 1057"/>
                <a:gd name="T68" fmla="*/ 2235865 w 1632"/>
                <a:gd name="T69" fmla="*/ 48883 h 1057"/>
                <a:gd name="T70" fmla="*/ 2196869 w 1632"/>
                <a:gd name="T71" fmla="*/ 71573 h 1057"/>
                <a:gd name="T72" fmla="*/ 2175495 w 1632"/>
                <a:gd name="T73" fmla="*/ 98326 h 1057"/>
                <a:gd name="T74" fmla="*/ 2147575 w 1632"/>
                <a:gd name="T75" fmla="*/ 126805 h 1057"/>
                <a:gd name="T76" fmla="*/ 2123968 w 1632"/>
                <a:gd name="T77" fmla="*/ 154769 h 1057"/>
                <a:gd name="T78" fmla="*/ 2107490 w 1632"/>
                <a:gd name="T79" fmla="*/ 195415 h 1057"/>
                <a:gd name="T80" fmla="*/ 2087890 w 1632"/>
                <a:gd name="T81" fmla="*/ 247810 h 1057"/>
                <a:gd name="T82" fmla="*/ 2033471 w 1632"/>
                <a:gd name="T83" fmla="*/ 1070966 h 1057"/>
                <a:gd name="T84" fmla="*/ 2019631 w 1632"/>
                <a:gd name="T85" fmla="*/ 1123319 h 1057"/>
                <a:gd name="T86" fmla="*/ 1979204 w 1632"/>
                <a:gd name="T87" fmla="*/ 1180761 h 1057"/>
                <a:gd name="T88" fmla="*/ 1947269 w 1632"/>
                <a:gd name="T89" fmla="*/ 1202071 h 1057"/>
                <a:gd name="T90" fmla="*/ 1900462 w 1632"/>
                <a:gd name="T91" fmla="*/ 1219559 h 1057"/>
                <a:gd name="T92" fmla="*/ 891287 w 1632"/>
                <a:gd name="T93" fmla="*/ 1226375 h 1057"/>
                <a:gd name="T94" fmla="*/ 850734 w 1632"/>
                <a:gd name="T95" fmla="*/ 1197381 h 1057"/>
                <a:gd name="T96" fmla="*/ 804402 w 1632"/>
                <a:gd name="T97" fmla="*/ 1163813 h 1057"/>
                <a:gd name="T98" fmla="*/ 767815 w 1632"/>
                <a:gd name="T99" fmla="*/ 1070966 h 1057"/>
                <a:gd name="T100" fmla="*/ 762528 w 1632"/>
                <a:gd name="T101" fmla="*/ 958269 h 1057"/>
                <a:gd name="T102" fmla="*/ 717928 w 1632"/>
                <a:gd name="T103" fmla="*/ 328934 h 1057"/>
                <a:gd name="T104" fmla="*/ 707412 w 1632"/>
                <a:gd name="T105" fmla="*/ 244422 h 1057"/>
                <a:gd name="T106" fmla="*/ 686563 w 1632"/>
                <a:gd name="T107" fmla="*/ 174203 h 1057"/>
                <a:gd name="T108" fmla="*/ 636913 w 1632"/>
                <a:gd name="T109" fmla="*/ 104795 h 1057"/>
                <a:gd name="T110" fmla="*/ 567327 w 1632"/>
                <a:gd name="T111" fmla="*/ 48883 h 1057"/>
                <a:gd name="T112" fmla="*/ 502116 w 1632"/>
                <a:gd name="T113" fmla="*/ 14612 h 1057"/>
                <a:gd name="T114" fmla="*/ 460785 w 1632"/>
                <a:gd name="T115" fmla="*/ 14612 h 1057"/>
                <a:gd name="T116" fmla="*/ 402929 w 1632"/>
                <a:gd name="T117" fmla="*/ 0 h 1057"/>
                <a:gd name="T118" fmla="*/ 0 w 1632"/>
                <a:gd name="T119" fmla="*/ 1 h 1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32"/>
                <a:gd name="T181" fmla="*/ 0 h 1057"/>
                <a:gd name="T182" fmla="*/ 1632 w 1632"/>
                <a:gd name="T183" fmla="*/ 1057 h 1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32" h="1057">
                  <a:moveTo>
                    <a:pt x="0" y="1"/>
                  </a:moveTo>
                  <a:lnTo>
                    <a:pt x="0" y="1057"/>
                  </a:lnTo>
                  <a:lnTo>
                    <a:pt x="1632" y="1057"/>
                  </a:lnTo>
                  <a:lnTo>
                    <a:pt x="1632" y="1"/>
                  </a:lnTo>
                  <a:lnTo>
                    <a:pt x="1514" y="1"/>
                  </a:lnTo>
                  <a:lnTo>
                    <a:pt x="1491" y="7"/>
                  </a:lnTo>
                  <a:lnTo>
                    <a:pt x="1477" y="15"/>
                  </a:lnTo>
                  <a:lnTo>
                    <a:pt x="1464" y="23"/>
                  </a:lnTo>
                  <a:lnTo>
                    <a:pt x="1454" y="36"/>
                  </a:lnTo>
                  <a:lnTo>
                    <a:pt x="1442" y="57"/>
                  </a:lnTo>
                  <a:lnTo>
                    <a:pt x="1439" y="69"/>
                  </a:lnTo>
                  <a:lnTo>
                    <a:pt x="1439" y="87"/>
                  </a:lnTo>
                  <a:lnTo>
                    <a:pt x="1421" y="294"/>
                  </a:lnTo>
                  <a:lnTo>
                    <a:pt x="1418" y="310"/>
                  </a:lnTo>
                  <a:lnTo>
                    <a:pt x="1406" y="322"/>
                  </a:lnTo>
                  <a:lnTo>
                    <a:pt x="1392" y="334"/>
                  </a:lnTo>
                  <a:lnTo>
                    <a:pt x="1374" y="337"/>
                  </a:lnTo>
                  <a:lnTo>
                    <a:pt x="1115" y="337"/>
                  </a:lnTo>
                  <a:lnTo>
                    <a:pt x="1103" y="333"/>
                  </a:lnTo>
                  <a:lnTo>
                    <a:pt x="1089" y="324"/>
                  </a:lnTo>
                  <a:lnTo>
                    <a:pt x="1083" y="313"/>
                  </a:lnTo>
                  <a:lnTo>
                    <a:pt x="1077" y="303"/>
                  </a:lnTo>
                  <a:lnTo>
                    <a:pt x="1076" y="291"/>
                  </a:lnTo>
                  <a:lnTo>
                    <a:pt x="1061" y="75"/>
                  </a:lnTo>
                  <a:lnTo>
                    <a:pt x="1058" y="60"/>
                  </a:lnTo>
                  <a:lnTo>
                    <a:pt x="1050" y="45"/>
                  </a:lnTo>
                  <a:lnTo>
                    <a:pt x="1044" y="34"/>
                  </a:lnTo>
                  <a:lnTo>
                    <a:pt x="1035" y="24"/>
                  </a:lnTo>
                  <a:lnTo>
                    <a:pt x="1028" y="16"/>
                  </a:lnTo>
                  <a:lnTo>
                    <a:pt x="1019" y="10"/>
                  </a:lnTo>
                  <a:lnTo>
                    <a:pt x="1008" y="7"/>
                  </a:lnTo>
                  <a:lnTo>
                    <a:pt x="995" y="1"/>
                  </a:lnTo>
                  <a:lnTo>
                    <a:pt x="648" y="1"/>
                  </a:lnTo>
                  <a:lnTo>
                    <a:pt x="629" y="6"/>
                  </a:lnTo>
                  <a:lnTo>
                    <a:pt x="612" y="13"/>
                  </a:lnTo>
                  <a:lnTo>
                    <a:pt x="602" y="19"/>
                  </a:lnTo>
                  <a:lnTo>
                    <a:pt x="596" y="27"/>
                  </a:lnTo>
                  <a:lnTo>
                    <a:pt x="588" y="34"/>
                  </a:lnTo>
                  <a:lnTo>
                    <a:pt x="582" y="43"/>
                  </a:lnTo>
                  <a:lnTo>
                    <a:pt x="578" y="54"/>
                  </a:lnTo>
                  <a:lnTo>
                    <a:pt x="572" y="69"/>
                  </a:lnTo>
                  <a:lnTo>
                    <a:pt x="557" y="294"/>
                  </a:lnTo>
                  <a:lnTo>
                    <a:pt x="554" y="309"/>
                  </a:lnTo>
                  <a:lnTo>
                    <a:pt x="542" y="325"/>
                  </a:lnTo>
                  <a:lnTo>
                    <a:pt x="533" y="331"/>
                  </a:lnTo>
                  <a:lnTo>
                    <a:pt x="521" y="336"/>
                  </a:lnTo>
                  <a:lnTo>
                    <a:pt x="245" y="337"/>
                  </a:lnTo>
                  <a:lnTo>
                    <a:pt x="233" y="330"/>
                  </a:lnTo>
                  <a:lnTo>
                    <a:pt x="221" y="321"/>
                  </a:lnTo>
                  <a:lnTo>
                    <a:pt x="210" y="294"/>
                  </a:lnTo>
                  <a:lnTo>
                    <a:pt x="209" y="264"/>
                  </a:lnTo>
                  <a:lnTo>
                    <a:pt x="197" y="90"/>
                  </a:lnTo>
                  <a:lnTo>
                    <a:pt x="194" y="67"/>
                  </a:lnTo>
                  <a:lnTo>
                    <a:pt x="188" y="48"/>
                  </a:lnTo>
                  <a:lnTo>
                    <a:pt x="174" y="28"/>
                  </a:lnTo>
                  <a:lnTo>
                    <a:pt x="155" y="13"/>
                  </a:lnTo>
                  <a:lnTo>
                    <a:pt x="137" y="4"/>
                  </a:lnTo>
                  <a:lnTo>
                    <a:pt x="126" y="4"/>
                  </a:lnTo>
                  <a:lnTo>
                    <a:pt x="110" y="0"/>
                  </a:lnTo>
                  <a:lnTo>
                    <a:pt x="0" y="1"/>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3175">
                  <a:solidFill>
                    <a:srgbClr val="000000"/>
                  </a:solidFill>
                  <a:round/>
                  <a:headEnd/>
                  <a:tailEnd/>
                </a14:hiddenLine>
              </a:ext>
            </a:extLst>
          </p:spPr>
          <p:txBody>
            <a:bodyPr wrap="none" lIns="91465" tIns="44930" rIns="91465" bIns="44930" anchor="ctr"/>
            <a:lstStyle/>
            <a:p>
              <a:endParaRPr lang="en-GB"/>
            </a:p>
          </p:txBody>
        </p:sp>
        <p:sp>
          <p:nvSpPr>
            <p:cNvPr id="66603" name="Line 6"/>
            <p:cNvSpPr>
              <a:spLocks noChangeShapeType="1"/>
            </p:cNvSpPr>
            <p:nvPr/>
          </p:nvSpPr>
          <p:spPr bwMode="auto">
            <a:xfrm>
              <a:off x="1010"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4" name="Line 7"/>
            <p:cNvSpPr>
              <a:spLocks noChangeShapeType="1"/>
            </p:cNvSpPr>
            <p:nvPr/>
          </p:nvSpPr>
          <p:spPr bwMode="auto">
            <a:xfrm>
              <a:off x="1127"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5" name="Line 8"/>
            <p:cNvSpPr>
              <a:spLocks noChangeShapeType="1"/>
            </p:cNvSpPr>
            <p:nvPr/>
          </p:nvSpPr>
          <p:spPr bwMode="auto">
            <a:xfrm>
              <a:off x="1243"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6" name="Line 9"/>
            <p:cNvSpPr>
              <a:spLocks noChangeShapeType="1"/>
            </p:cNvSpPr>
            <p:nvPr/>
          </p:nvSpPr>
          <p:spPr bwMode="auto">
            <a:xfrm>
              <a:off x="1359"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7" name="Line 10"/>
            <p:cNvSpPr>
              <a:spLocks noChangeShapeType="1"/>
            </p:cNvSpPr>
            <p:nvPr/>
          </p:nvSpPr>
          <p:spPr bwMode="auto">
            <a:xfrm>
              <a:off x="2056"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8" name="Line 11"/>
            <p:cNvSpPr>
              <a:spLocks noChangeShapeType="1"/>
            </p:cNvSpPr>
            <p:nvPr/>
          </p:nvSpPr>
          <p:spPr bwMode="auto">
            <a:xfrm>
              <a:off x="2172"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09" name="Line 12"/>
            <p:cNvSpPr>
              <a:spLocks noChangeShapeType="1"/>
            </p:cNvSpPr>
            <p:nvPr/>
          </p:nvSpPr>
          <p:spPr bwMode="auto">
            <a:xfrm>
              <a:off x="2288"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0" name="Line 13"/>
            <p:cNvSpPr>
              <a:spLocks noChangeShapeType="1"/>
            </p:cNvSpPr>
            <p:nvPr/>
          </p:nvSpPr>
          <p:spPr bwMode="auto">
            <a:xfrm>
              <a:off x="2405"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1" name="Line 14"/>
            <p:cNvSpPr>
              <a:spLocks noChangeShapeType="1"/>
            </p:cNvSpPr>
            <p:nvPr/>
          </p:nvSpPr>
          <p:spPr bwMode="auto">
            <a:xfrm>
              <a:off x="720" y="2281"/>
              <a:ext cx="138"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2" name="Line 15"/>
            <p:cNvSpPr>
              <a:spLocks noChangeShapeType="1"/>
            </p:cNvSpPr>
            <p:nvPr/>
          </p:nvSpPr>
          <p:spPr bwMode="auto">
            <a:xfrm>
              <a:off x="1025" y="2688"/>
              <a:ext cx="31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613" name="Group 16"/>
            <p:cNvGrpSpPr>
              <a:grpSpLocks/>
            </p:cNvGrpSpPr>
            <p:nvPr/>
          </p:nvGrpSpPr>
          <p:grpSpPr bwMode="auto">
            <a:xfrm>
              <a:off x="1335" y="2281"/>
              <a:ext cx="178" cy="407"/>
              <a:chOff x="1372" y="2208"/>
              <a:chExt cx="147" cy="336"/>
            </a:xfrm>
          </p:grpSpPr>
          <p:sp>
            <p:nvSpPr>
              <p:cNvPr id="66632" name="Line 17"/>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33" name="Arc 18"/>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34" name="Arc 19"/>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sp>
          <p:nvSpPr>
            <p:cNvPr id="66614" name="Line 20"/>
            <p:cNvSpPr>
              <a:spLocks noChangeShapeType="1"/>
            </p:cNvSpPr>
            <p:nvPr/>
          </p:nvSpPr>
          <p:spPr bwMode="auto">
            <a:xfrm>
              <a:off x="1508" y="2281"/>
              <a:ext cx="4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15" name="Line 21"/>
            <p:cNvSpPr>
              <a:spLocks noChangeShapeType="1"/>
            </p:cNvSpPr>
            <p:nvPr/>
          </p:nvSpPr>
          <p:spPr bwMode="auto">
            <a:xfrm>
              <a:off x="2558" y="2281"/>
              <a:ext cx="1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616" name="Group 22"/>
            <p:cNvGrpSpPr>
              <a:grpSpLocks/>
            </p:cNvGrpSpPr>
            <p:nvPr/>
          </p:nvGrpSpPr>
          <p:grpSpPr bwMode="auto">
            <a:xfrm flipH="1">
              <a:off x="856" y="2281"/>
              <a:ext cx="177" cy="407"/>
              <a:chOff x="1372" y="2208"/>
              <a:chExt cx="147" cy="336"/>
            </a:xfrm>
          </p:grpSpPr>
          <p:sp>
            <p:nvSpPr>
              <p:cNvPr id="66629" name="Line 23"/>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30" name="Arc 24"/>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31" name="Arc 25"/>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sp>
          <p:nvSpPr>
            <p:cNvPr id="66617" name="Line 26"/>
            <p:cNvSpPr>
              <a:spLocks noChangeShapeType="1"/>
            </p:cNvSpPr>
            <p:nvPr/>
          </p:nvSpPr>
          <p:spPr bwMode="auto">
            <a:xfrm>
              <a:off x="2071" y="2688"/>
              <a:ext cx="31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618" name="Group 27"/>
            <p:cNvGrpSpPr>
              <a:grpSpLocks/>
            </p:cNvGrpSpPr>
            <p:nvPr/>
          </p:nvGrpSpPr>
          <p:grpSpPr bwMode="auto">
            <a:xfrm>
              <a:off x="2382" y="2281"/>
              <a:ext cx="177" cy="407"/>
              <a:chOff x="1372" y="2208"/>
              <a:chExt cx="147" cy="336"/>
            </a:xfrm>
          </p:grpSpPr>
          <p:sp>
            <p:nvSpPr>
              <p:cNvPr id="66626" name="Line 28"/>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27" name="Arc 29"/>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8" name="Arc 30"/>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grpSp>
          <p:nvGrpSpPr>
            <p:cNvPr id="66619" name="Group 31"/>
            <p:cNvGrpSpPr>
              <a:grpSpLocks/>
            </p:cNvGrpSpPr>
            <p:nvPr/>
          </p:nvGrpSpPr>
          <p:grpSpPr bwMode="auto">
            <a:xfrm flipH="1">
              <a:off x="1902" y="2281"/>
              <a:ext cx="178" cy="407"/>
              <a:chOff x="1372" y="2208"/>
              <a:chExt cx="147" cy="336"/>
            </a:xfrm>
          </p:grpSpPr>
          <p:sp>
            <p:nvSpPr>
              <p:cNvPr id="66623" name="Line 32"/>
              <p:cNvSpPr>
                <a:spLocks noChangeShapeType="1"/>
              </p:cNvSpPr>
              <p:nvPr/>
            </p:nvSpPr>
            <p:spPr bwMode="auto">
              <a:xfrm flipV="1">
                <a:off x="1421" y="2288"/>
                <a:ext cx="14" cy="20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624" name="Arc 33"/>
              <p:cNvSpPr>
                <a:spLocks/>
              </p:cNvSpPr>
              <p:nvPr/>
            </p:nvSpPr>
            <p:spPr bwMode="auto">
              <a:xfrm flipH="1">
                <a:off x="1436" y="2208"/>
                <a:ext cx="83" cy="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5" name="Arc 34"/>
              <p:cNvSpPr>
                <a:spLocks/>
              </p:cNvSpPr>
              <p:nvPr/>
            </p:nvSpPr>
            <p:spPr bwMode="auto">
              <a:xfrm rot="10800000" flipH="1">
                <a:off x="1372" y="2496"/>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grpSp>
        <p:sp>
          <p:nvSpPr>
            <p:cNvPr id="66620" name="Freeform 36"/>
            <p:cNvSpPr>
              <a:spLocks/>
            </p:cNvSpPr>
            <p:nvPr/>
          </p:nvSpPr>
          <p:spPr bwMode="auto">
            <a:xfrm>
              <a:off x="1482" y="1644"/>
              <a:ext cx="290" cy="291"/>
            </a:xfrm>
            <a:custGeom>
              <a:avLst/>
              <a:gdLst>
                <a:gd name="T0" fmla="*/ 819459 w 240"/>
                <a:gd name="T1" fmla="*/ 0 h 240"/>
                <a:gd name="T2" fmla="*/ 328238 w 240"/>
                <a:gd name="T3" fmla="*/ 0 h 240"/>
                <a:gd name="T4" fmla="*/ 0 w 240"/>
                <a:gd name="T5" fmla="*/ 952089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240" y="0"/>
                  </a:moveTo>
                  <a:lnTo>
                    <a:pt x="96" y="0"/>
                  </a:lnTo>
                  <a:lnTo>
                    <a:pt x="0" y="240"/>
                  </a:lnTo>
                </a:path>
              </a:pathLst>
            </a:custGeom>
            <a:noFill/>
            <a:ln w="127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1" name="Freeform 37"/>
            <p:cNvSpPr>
              <a:spLocks/>
            </p:cNvSpPr>
            <p:nvPr/>
          </p:nvSpPr>
          <p:spPr bwMode="auto">
            <a:xfrm flipH="1">
              <a:off x="1940" y="1700"/>
              <a:ext cx="290" cy="291"/>
            </a:xfrm>
            <a:custGeom>
              <a:avLst/>
              <a:gdLst>
                <a:gd name="T0" fmla="*/ 819459 w 240"/>
                <a:gd name="T1" fmla="*/ 0 h 240"/>
                <a:gd name="T2" fmla="*/ 328238 w 240"/>
                <a:gd name="T3" fmla="*/ 0 h 240"/>
                <a:gd name="T4" fmla="*/ 0 w 240"/>
                <a:gd name="T5" fmla="*/ 952089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240" y="0"/>
                  </a:moveTo>
                  <a:lnTo>
                    <a:pt x="96" y="0"/>
                  </a:lnTo>
                  <a:lnTo>
                    <a:pt x="0" y="240"/>
                  </a:lnTo>
                </a:path>
              </a:pathLst>
            </a:custGeom>
            <a:noFill/>
            <a:ln w="127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22" name="Text Box 38"/>
            <p:cNvSpPr txBox="1">
              <a:spLocks noChangeArrowheads="1"/>
            </p:cNvSpPr>
            <p:nvPr/>
          </p:nvSpPr>
          <p:spPr bwMode="gray">
            <a:xfrm>
              <a:off x="1475" y="2978"/>
              <a:ext cx="465" cy="168"/>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lnSpc>
                  <a:spcPts val="1400"/>
                </a:lnSpc>
                <a:spcBef>
                  <a:spcPct val="0"/>
                </a:spcBef>
                <a:buFontTx/>
                <a:buNone/>
              </a:pPr>
              <a:r>
                <a:rPr lang="de-DE" altLang="en-US" sz="1600">
                  <a:latin typeface="Arial" charset="0"/>
                </a:rPr>
                <a:t>Resin</a:t>
              </a:r>
            </a:p>
          </p:txBody>
        </p:sp>
      </p:grpSp>
      <p:grpSp>
        <p:nvGrpSpPr>
          <p:cNvPr id="66563" name="Group 39"/>
          <p:cNvGrpSpPr>
            <a:grpSpLocks/>
          </p:cNvGrpSpPr>
          <p:nvPr/>
        </p:nvGrpSpPr>
        <p:grpSpPr bwMode="auto">
          <a:xfrm>
            <a:off x="5857875" y="4221163"/>
            <a:ext cx="3286125" cy="2219325"/>
            <a:chOff x="3600" y="1700"/>
            <a:chExt cx="1975" cy="1859"/>
          </a:xfrm>
        </p:grpSpPr>
        <p:sp>
          <p:nvSpPr>
            <p:cNvPr id="66570" name="Freeform 40" descr="25%"/>
            <p:cNvSpPr>
              <a:spLocks/>
            </p:cNvSpPr>
            <p:nvPr/>
          </p:nvSpPr>
          <p:spPr bwMode="auto">
            <a:xfrm>
              <a:off x="3600" y="2281"/>
              <a:ext cx="1975" cy="1278"/>
            </a:xfrm>
            <a:custGeom>
              <a:avLst/>
              <a:gdLst>
                <a:gd name="T0" fmla="*/ 0 w 1632"/>
                <a:gd name="T1" fmla="*/ 1233680 h 1056"/>
                <a:gd name="T2" fmla="*/ 590155 w 1632"/>
                <a:gd name="T3" fmla="*/ 1233680 h 1056"/>
                <a:gd name="T4" fmla="*/ 663608 w 1632"/>
                <a:gd name="T5" fmla="*/ 1215494 h 1056"/>
                <a:gd name="T6" fmla="*/ 698458 w 1632"/>
                <a:gd name="T7" fmla="*/ 1179790 h 1056"/>
                <a:gd name="T8" fmla="*/ 731269 w 1632"/>
                <a:gd name="T9" fmla="*/ 1140760 h 1056"/>
                <a:gd name="T10" fmla="*/ 745258 w 1632"/>
                <a:gd name="T11" fmla="*/ 1096720 h 1056"/>
                <a:gd name="T12" fmla="*/ 750613 w 1632"/>
                <a:gd name="T13" fmla="*/ 1047487 h 1056"/>
                <a:gd name="T14" fmla="*/ 750613 w 1632"/>
                <a:gd name="T15" fmla="*/ 196922 h 1056"/>
                <a:gd name="T16" fmla="*/ 767815 w 1632"/>
                <a:gd name="T17" fmla="*/ 143143 h 1056"/>
                <a:gd name="T18" fmla="*/ 795710 w 1632"/>
                <a:gd name="T19" fmla="*/ 95177 h 1056"/>
                <a:gd name="T20" fmla="*/ 830799 w 1632"/>
                <a:gd name="T21" fmla="*/ 50941 h 1056"/>
                <a:gd name="T22" fmla="*/ 873512 w 1632"/>
                <a:gd name="T23" fmla="*/ 31430 h 1056"/>
                <a:gd name="T24" fmla="*/ 938114 w 1632"/>
                <a:gd name="T25" fmla="*/ 0 h 1056"/>
                <a:gd name="T26" fmla="*/ 1853547 w 1632"/>
                <a:gd name="T27" fmla="*/ 0 h 1056"/>
                <a:gd name="T28" fmla="*/ 1913564 w 1632"/>
                <a:gd name="T29" fmla="*/ 17731 h 1056"/>
                <a:gd name="T30" fmla="*/ 1960290 w 1632"/>
                <a:gd name="T31" fmla="*/ 46033 h 1056"/>
                <a:gd name="T32" fmla="*/ 1993085 w 1632"/>
                <a:gd name="T33" fmla="*/ 74611 h 1056"/>
                <a:gd name="T34" fmla="*/ 2019631 w 1632"/>
                <a:gd name="T35" fmla="*/ 118278 h 1056"/>
                <a:gd name="T36" fmla="*/ 2038912 w 1632"/>
                <a:gd name="T37" fmla="*/ 160055 h 1056"/>
                <a:gd name="T38" fmla="*/ 2049883 w 1632"/>
                <a:gd name="T39" fmla="*/ 219400 h 1056"/>
                <a:gd name="T40" fmla="*/ 2049883 w 1632"/>
                <a:gd name="T41" fmla="*/ 1092835 h 1056"/>
                <a:gd name="T42" fmla="*/ 2079340 w 1632"/>
                <a:gd name="T43" fmla="*/ 1140760 h 1056"/>
                <a:gd name="T44" fmla="*/ 2099185 w 1632"/>
                <a:gd name="T45" fmla="*/ 1179790 h 1056"/>
                <a:gd name="T46" fmla="*/ 2167803 w 1632"/>
                <a:gd name="T47" fmla="*/ 1218168 h 1056"/>
                <a:gd name="T48" fmla="*/ 2211655 w 1632"/>
                <a:gd name="T49" fmla="*/ 1233680 h 1056"/>
                <a:gd name="T50" fmla="*/ 3771158 w 1632"/>
                <a:gd name="T51" fmla="*/ 1233680 h 1056"/>
                <a:gd name="T52" fmla="*/ 3833473 w 1632"/>
                <a:gd name="T53" fmla="*/ 1207257 h 1056"/>
                <a:gd name="T54" fmla="*/ 3875274 w 1632"/>
                <a:gd name="T55" fmla="*/ 1165139 h 1056"/>
                <a:gd name="T56" fmla="*/ 3910736 w 1632"/>
                <a:gd name="T57" fmla="*/ 1096720 h 1056"/>
                <a:gd name="T58" fmla="*/ 3910736 w 1632"/>
                <a:gd name="T59" fmla="*/ 1061653 h 1056"/>
                <a:gd name="T60" fmla="*/ 3910736 w 1632"/>
                <a:gd name="T61" fmla="*/ 196922 h 1056"/>
                <a:gd name="T62" fmla="*/ 3928748 w 1632"/>
                <a:gd name="T63" fmla="*/ 128369 h 1056"/>
                <a:gd name="T64" fmla="*/ 3962656 w 1632"/>
                <a:gd name="T65" fmla="*/ 74611 h 1056"/>
                <a:gd name="T66" fmla="*/ 3996715 w 1632"/>
                <a:gd name="T67" fmla="*/ 46033 h 1056"/>
                <a:gd name="T68" fmla="*/ 4044108 w 1632"/>
                <a:gd name="T69" fmla="*/ 12106 h 1056"/>
                <a:gd name="T70" fmla="*/ 4085010 w 1632"/>
                <a:gd name="T71" fmla="*/ 2 h 1056"/>
                <a:gd name="T72" fmla="*/ 5026930 w 1632"/>
                <a:gd name="T73" fmla="*/ 2 h 1056"/>
                <a:gd name="T74" fmla="*/ 5100876 w 1632"/>
                <a:gd name="T75" fmla="*/ 31430 h 1056"/>
                <a:gd name="T76" fmla="*/ 5165067 w 1632"/>
                <a:gd name="T77" fmla="*/ 95177 h 1056"/>
                <a:gd name="T78" fmla="*/ 5186539 w 1632"/>
                <a:gd name="T79" fmla="*/ 143143 h 1056"/>
                <a:gd name="T80" fmla="*/ 5199436 w 1632"/>
                <a:gd name="T81" fmla="*/ 193703 h 1056"/>
                <a:gd name="T82" fmla="*/ 5199436 w 1632"/>
                <a:gd name="T83" fmla="*/ 1080899 h 1056"/>
                <a:gd name="T84" fmla="*/ 5226385 w 1632"/>
                <a:gd name="T85" fmla="*/ 1140760 h 1056"/>
                <a:gd name="T86" fmla="*/ 5255715 w 1632"/>
                <a:gd name="T87" fmla="*/ 1175277 h 1056"/>
                <a:gd name="T88" fmla="*/ 5301045 w 1632"/>
                <a:gd name="T89" fmla="*/ 1215494 h 1056"/>
                <a:gd name="T90" fmla="*/ 5339952 w 1632"/>
                <a:gd name="T91" fmla="*/ 1233680 h 1056"/>
                <a:gd name="T92" fmla="*/ 5380481 w 1632"/>
                <a:gd name="T93" fmla="*/ 1234975 h 1056"/>
                <a:gd name="T94" fmla="*/ 5957984 w 1632"/>
                <a:gd name="T95" fmla="*/ 1234975 h 1056"/>
                <a:gd name="T96" fmla="*/ 5957984 w 1632"/>
                <a:gd name="T97" fmla="*/ 3864246 h 1056"/>
                <a:gd name="T98" fmla="*/ 0 w 1632"/>
                <a:gd name="T99" fmla="*/ 3864246 h 1056"/>
                <a:gd name="T100" fmla="*/ 0 w 1632"/>
                <a:gd name="T101" fmla="*/ 1233680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32"/>
                <a:gd name="T154" fmla="*/ 0 h 1056"/>
                <a:gd name="T155" fmla="*/ 1632 w 1632"/>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32" h="1056">
                  <a:moveTo>
                    <a:pt x="0" y="336"/>
                  </a:moveTo>
                  <a:lnTo>
                    <a:pt x="162" y="336"/>
                  </a:lnTo>
                  <a:lnTo>
                    <a:pt x="182" y="332"/>
                  </a:lnTo>
                  <a:lnTo>
                    <a:pt x="191" y="323"/>
                  </a:lnTo>
                  <a:lnTo>
                    <a:pt x="200" y="312"/>
                  </a:lnTo>
                  <a:lnTo>
                    <a:pt x="204" y="300"/>
                  </a:lnTo>
                  <a:lnTo>
                    <a:pt x="206" y="287"/>
                  </a:lnTo>
                  <a:lnTo>
                    <a:pt x="206" y="54"/>
                  </a:lnTo>
                  <a:lnTo>
                    <a:pt x="210" y="39"/>
                  </a:lnTo>
                  <a:lnTo>
                    <a:pt x="218" y="26"/>
                  </a:lnTo>
                  <a:lnTo>
                    <a:pt x="227" y="14"/>
                  </a:lnTo>
                  <a:lnTo>
                    <a:pt x="239" y="8"/>
                  </a:lnTo>
                  <a:lnTo>
                    <a:pt x="257" y="0"/>
                  </a:lnTo>
                  <a:lnTo>
                    <a:pt x="507" y="0"/>
                  </a:lnTo>
                  <a:lnTo>
                    <a:pt x="525" y="5"/>
                  </a:lnTo>
                  <a:lnTo>
                    <a:pt x="537" y="12"/>
                  </a:lnTo>
                  <a:lnTo>
                    <a:pt x="546" y="21"/>
                  </a:lnTo>
                  <a:lnTo>
                    <a:pt x="554" y="32"/>
                  </a:lnTo>
                  <a:lnTo>
                    <a:pt x="558" y="44"/>
                  </a:lnTo>
                  <a:lnTo>
                    <a:pt x="561" y="60"/>
                  </a:lnTo>
                  <a:lnTo>
                    <a:pt x="561" y="299"/>
                  </a:lnTo>
                  <a:lnTo>
                    <a:pt x="569" y="312"/>
                  </a:lnTo>
                  <a:lnTo>
                    <a:pt x="575" y="323"/>
                  </a:lnTo>
                  <a:lnTo>
                    <a:pt x="593" y="333"/>
                  </a:lnTo>
                  <a:lnTo>
                    <a:pt x="606" y="336"/>
                  </a:lnTo>
                  <a:lnTo>
                    <a:pt x="1032" y="336"/>
                  </a:lnTo>
                  <a:lnTo>
                    <a:pt x="1050" y="330"/>
                  </a:lnTo>
                  <a:lnTo>
                    <a:pt x="1061" y="318"/>
                  </a:lnTo>
                  <a:lnTo>
                    <a:pt x="1071" y="300"/>
                  </a:lnTo>
                  <a:lnTo>
                    <a:pt x="1071" y="290"/>
                  </a:lnTo>
                  <a:lnTo>
                    <a:pt x="1071" y="54"/>
                  </a:lnTo>
                  <a:lnTo>
                    <a:pt x="1076" y="35"/>
                  </a:lnTo>
                  <a:lnTo>
                    <a:pt x="1086" y="21"/>
                  </a:lnTo>
                  <a:lnTo>
                    <a:pt x="1095" y="12"/>
                  </a:lnTo>
                  <a:lnTo>
                    <a:pt x="1107" y="3"/>
                  </a:lnTo>
                  <a:lnTo>
                    <a:pt x="1119" y="2"/>
                  </a:lnTo>
                  <a:lnTo>
                    <a:pt x="1377" y="2"/>
                  </a:lnTo>
                  <a:lnTo>
                    <a:pt x="1397" y="8"/>
                  </a:lnTo>
                  <a:lnTo>
                    <a:pt x="1415" y="26"/>
                  </a:lnTo>
                  <a:lnTo>
                    <a:pt x="1421" y="39"/>
                  </a:lnTo>
                  <a:lnTo>
                    <a:pt x="1425" y="53"/>
                  </a:lnTo>
                  <a:lnTo>
                    <a:pt x="1425" y="296"/>
                  </a:lnTo>
                  <a:lnTo>
                    <a:pt x="1431" y="312"/>
                  </a:lnTo>
                  <a:lnTo>
                    <a:pt x="1440" y="321"/>
                  </a:lnTo>
                  <a:lnTo>
                    <a:pt x="1452" y="332"/>
                  </a:lnTo>
                  <a:lnTo>
                    <a:pt x="1463" y="336"/>
                  </a:lnTo>
                  <a:lnTo>
                    <a:pt x="1473" y="338"/>
                  </a:lnTo>
                  <a:lnTo>
                    <a:pt x="1632" y="338"/>
                  </a:lnTo>
                  <a:lnTo>
                    <a:pt x="1632" y="1056"/>
                  </a:lnTo>
                  <a:lnTo>
                    <a:pt x="0" y="1056"/>
                  </a:lnTo>
                  <a:lnTo>
                    <a:pt x="0" y="336"/>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3175">
                  <a:solidFill>
                    <a:srgbClr val="000000"/>
                  </a:solidFill>
                  <a:round/>
                  <a:headEnd/>
                  <a:tailEnd/>
                </a14:hiddenLine>
              </a:ext>
            </a:extLst>
          </p:spPr>
          <p:txBody>
            <a:bodyPr wrap="none" lIns="91465" tIns="44930" rIns="91465" bIns="44930" anchor="ctr"/>
            <a:lstStyle/>
            <a:p>
              <a:endParaRPr lang="en-GB"/>
            </a:p>
          </p:txBody>
        </p:sp>
        <p:sp>
          <p:nvSpPr>
            <p:cNvPr id="66571" name="Line 41"/>
            <p:cNvSpPr>
              <a:spLocks noChangeShapeType="1"/>
            </p:cNvSpPr>
            <p:nvPr/>
          </p:nvSpPr>
          <p:spPr bwMode="auto">
            <a:xfrm>
              <a:off x="3890"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2" name="Line 42"/>
            <p:cNvSpPr>
              <a:spLocks noChangeShapeType="1"/>
            </p:cNvSpPr>
            <p:nvPr/>
          </p:nvSpPr>
          <p:spPr bwMode="auto">
            <a:xfrm>
              <a:off x="4007"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3" name="Line 43"/>
            <p:cNvSpPr>
              <a:spLocks noChangeShapeType="1"/>
            </p:cNvSpPr>
            <p:nvPr/>
          </p:nvSpPr>
          <p:spPr bwMode="auto">
            <a:xfrm>
              <a:off x="4123"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4" name="Line 44"/>
            <p:cNvSpPr>
              <a:spLocks noChangeShapeType="1"/>
            </p:cNvSpPr>
            <p:nvPr/>
          </p:nvSpPr>
          <p:spPr bwMode="auto">
            <a:xfrm>
              <a:off x="4239"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5" name="Line 45"/>
            <p:cNvSpPr>
              <a:spLocks noChangeShapeType="1"/>
            </p:cNvSpPr>
            <p:nvPr/>
          </p:nvSpPr>
          <p:spPr bwMode="auto">
            <a:xfrm>
              <a:off x="4936"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6" name="Line 46"/>
            <p:cNvSpPr>
              <a:spLocks noChangeShapeType="1"/>
            </p:cNvSpPr>
            <p:nvPr/>
          </p:nvSpPr>
          <p:spPr bwMode="auto">
            <a:xfrm>
              <a:off x="5052"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7" name="Line 47"/>
            <p:cNvSpPr>
              <a:spLocks noChangeShapeType="1"/>
            </p:cNvSpPr>
            <p:nvPr/>
          </p:nvSpPr>
          <p:spPr bwMode="auto">
            <a:xfrm>
              <a:off x="5168"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8" name="Line 48"/>
            <p:cNvSpPr>
              <a:spLocks noChangeShapeType="1"/>
            </p:cNvSpPr>
            <p:nvPr/>
          </p:nvSpPr>
          <p:spPr bwMode="auto">
            <a:xfrm>
              <a:off x="5285" y="2049"/>
              <a:ext cx="0" cy="151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79" name="Line 49"/>
            <p:cNvSpPr>
              <a:spLocks noChangeShapeType="1"/>
            </p:cNvSpPr>
            <p:nvPr/>
          </p:nvSpPr>
          <p:spPr bwMode="auto">
            <a:xfrm>
              <a:off x="3600" y="2688"/>
              <a:ext cx="19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80" name="Line 50"/>
            <p:cNvSpPr>
              <a:spLocks noChangeShapeType="1"/>
            </p:cNvSpPr>
            <p:nvPr/>
          </p:nvSpPr>
          <p:spPr bwMode="auto">
            <a:xfrm>
              <a:off x="3919" y="2281"/>
              <a:ext cx="292"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81" name="Line 51"/>
            <p:cNvSpPr>
              <a:spLocks noChangeShapeType="1"/>
            </p:cNvSpPr>
            <p:nvPr/>
          </p:nvSpPr>
          <p:spPr bwMode="auto">
            <a:xfrm>
              <a:off x="4336" y="2688"/>
              <a:ext cx="502"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sp>
          <p:nvSpPr>
            <p:cNvPr id="66582" name="Freeform 53"/>
            <p:cNvSpPr>
              <a:spLocks/>
            </p:cNvSpPr>
            <p:nvPr/>
          </p:nvSpPr>
          <p:spPr bwMode="auto">
            <a:xfrm>
              <a:off x="4065" y="1700"/>
              <a:ext cx="290" cy="291"/>
            </a:xfrm>
            <a:custGeom>
              <a:avLst/>
              <a:gdLst>
                <a:gd name="T0" fmla="*/ 819459 w 240"/>
                <a:gd name="T1" fmla="*/ 0 h 240"/>
                <a:gd name="T2" fmla="*/ 328238 w 240"/>
                <a:gd name="T3" fmla="*/ 0 h 240"/>
                <a:gd name="T4" fmla="*/ 0 w 240"/>
                <a:gd name="T5" fmla="*/ 952089 h 240"/>
                <a:gd name="T6" fmla="*/ 0 60000 65536"/>
                <a:gd name="T7" fmla="*/ 0 60000 65536"/>
                <a:gd name="T8" fmla="*/ 0 60000 65536"/>
                <a:gd name="T9" fmla="*/ 0 w 240"/>
                <a:gd name="T10" fmla="*/ 0 h 240"/>
                <a:gd name="T11" fmla="*/ 240 w 240"/>
                <a:gd name="T12" fmla="*/ 240 h 240"/>
              </a:gdLst>
              <a:ahLst/>
              <a:cxnLst>
                <a:cxn ang="T6">
                  <a:pos x="T0" y="T1"/>
                </a:cxn>
                <a:cxn ang="T7">
                  <a:pos x="T2" y="T3"/>
                </a:cxn>
                <a:cxn ang="T8">
                  <a:pos x="T4" y="T5"/>
                </a:cxn>
              </a:cxnLst>
              <a:rect l="T9" t="T10" r="T11" b="T12"/>
              <a:pathLst>
                <a:path w="240" h="240">
                  <a:moveTo>
                    <a:pt x="240" y="0"/>
                  </a:moveTo>
                  <a:lnTo>
                    <a:pt x="96" y="0"/>
                  </a:lnTo>
                  <a:lnTo>
                    <a:pt x="0" y="240"/>
                  </a:lnTo>
                </a:path>
              </a:pathLst>
            </a:custGeom>
            <a:noFill/>
            <a:ln w="127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83" name="Text Box 55"/>
            <p:cNvSpPr txBox="1">
              <a:spLocks noChangeArrowheads="1"/>
            </p:cNvSpPr>
            <p:nvPr/>
          </p:nvSpPr>
          <p:spPr bwMode="gray">
            <a:xfrm>
              <a:off x="4355" y="2978"/>
              <a:ext cx="465" cy="168"/>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lnSpc>
                  <a:spcPts val="1400"/>
                </a:lnSpc>
                <a:spcBef>
                  <a:spcPct val="0"/>
                </a:spcBef>
                <a:buFontTx/>
                <a:buNone/>
              </a:pPr>
              <a:r>
                <a:rPr lang="de-DE" altLang="en-US" sz="1600">
                  <a:latin typeface="Arial" charset="0"/>
                </a:rPr>
                <a:t>Resin</a:t>
              </a:r>
            </a:p>
          </p:txBody>
        </p:sp>
        <p:grpSp>
          <p:nvGrpSpPr>
            <p:cNvPr id="66584" name="Group 56"/>
            <p:cNvGrpSpPr>
              <a:grpSpLocks/>
            </p:cNvGrpSpPr>
            <p:nvPr/>
          </p:nvGrpSpPr>
          <p:grpSpPr bwMode="auto">
            <a:xfrm>
              <a:off x="3791" y="2281"/>
              <a:ext cx="128" cy="407"/>
              <a:chOff x="3902" y="2400"/>
              <a:chExt cx="106" cy="336"/>
            </a:xfrm>
          </p:grpSpPr>
          <p:sp>
            <p:nvSpPr>
              <p:cNvPr id="66599" name="Arc 57"/>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00" name="Arc 58"/>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601" name="Line 59"/>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grpSp>
          <p:nvGrpSpPr>
            <p:cNvPr id="66585" name="Group 60"/>
            <p:cNvGrpSpPr>
              <a:grpSpLocks/>
            </p:cNvGrpSpPr>
            <p:nvPr/>
          </p:nvGrpSpPr>
          <p:grpSpPr bwMode="auto">
            <a:xfrm flipH="1">
              <a:off x="4209" y="2281"/>
              <a:ext cx="128" cy="407"/>
              <a:chOff x="3902" y="2400"/>
              <a:chExt cx="106" cy="336"/>
            </a:xfrm>
          </p:grpSpPr>
          <p:sp>
            <p:nvSpPr>
              <p:cNvPr id="66596" name="Arc 61"/>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7" name="Arc 62"/>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8" name="Line 63"/>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grpSp>
          <p:nvGrpSpPr>
            <p:cNvPr id="66586" name="Group 64"/>
            <p:cNvGrpSpPr>
              <a:grpSpLocks/>
            </p:cNvGrpSpPr>
            <p:nvPr/>
          </p:nvGrpSpPr>
          <p:grpSpPr bwMode="auto">
            <a:xfrm>
              <a:off x="4838" y="2281"/>
              <a:ext cx="128" cy="407"/>
              <a:chOff x="3902" y="2400"/>
              <a:chExt cx="106" cy="336"/>
            </a:xfrm>
          </p:grpSpPr>
          <p:sp>
            <p:nvSpPr>
              <p:cNvPr id="66593" name="Arc 65"/>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4" name="Arc 66"/>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5" name="Line 67"/>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sp>
          <p:nvSpPr>
            <p:cNvPr id="66587" name="Line 68"/>
            <p:cNvSpPr>
              <a:spLocks noChangeShapeType="1"/>
            </p:cNvSpPr>
            <p:nvPr/>
          </p:nvSpPr>
          <p:spPr bwMode="auto">
            <a:xfrm>
              <a:off x="4965" y="2281"/>
              <a:ext cx="292"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nvGrpSpPr>
            <p:cNvPr id="66588" name="Group 69"/>
            <p:cNvGrpSpPr>
              <a:grpSpLocks/>
            </p:cNvGrpSpPr>
            <p:nvPr/>
          </p:nvGrpSpPr>
          <p:grpSpPr bwMode="auto">
            <a:xfrm flipH="1">
              <a:off x="5254" y="2281"/>
              <a:ext cx="129" cy="407"/>
              <a:chOff x="3902" y="2400"/>
              <a:chExt cx="106" cy="336"/>
            </a:xfrm>
          </p:grpSpPr>
          <p:sp>
            <p:nvSpPr>
              <p:cNvPr id="66590" name="Arc 70"/>
              <p:cNvSpPr>
                <a:spLocks/>
              </p:cNvSpPr>
              <p:nvPr/>
            </p:nvSpPr>
            <p:spPr bwMode="auto">
              <a:xfrm flipH="1">
                <a:off x="3950" y="2400"/>
                <a:ext cx="58" cy="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1" name="Arc 71"/>
              <p:cNvSpPr>
                <a:spLocks/>
              </p:cNvSpPr>
              <p:nvPr/>
            </p:nvSpPr>
            <p:spPr bwMode="auto">
              <a:xfrm rot="10800000" flipH="1">
                <a:off x="3902" y="2688"/>
                <a:ext cx="4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65" tIns="44930" rIns="91465" bIns="44930" anchor="ctr"/>
              <a:lstStyle/>
              <a:p>
                <a:endParaRPr lang="en-GB"/>
              </a:p>
            </p:txBody>
          </p:sp>
          <p:sp>
            <p:nvSpPr>
              <p:cNvPr id="66592" name="Line 72"/>
              <p:cNvSpPr>
                <a:spLocks noChangeShapeType="1"/>
              </p:cNvSpPr>
              <p:nvPr/>
            </p:nvSpPr>
            <p:spPr bwMode="auto">
              <a:xfrm>
                <a:off x="3950" y="2457"/>
                <a:ext cx="0" cy="23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sp>
          <p:nvSpPr>
            <p:cNvPr id="66589" name="Line 73"/>
            <p:cNvSpPr>
              <a:spLocks noChangeShapeType="1"/>
            </p:cNvSpPr>
            <p:nvPr/>
          </p:nvSpPr>
          <p:spPr bwMode="auto">
            <a:xfrm>
              <a:off x="5381" y="2688"/>
              <a:ext cx="194"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lIns="91465" tIns="44930" rIns="91465" bIns="44930" anchor="ctr"/>
            <a:lstStyle/>
            <a:p>
              <a:endParaRPr lang="en-GB"/>
            </a:p>
          </p:txBody>
        </p:sp>
      </p:grpSp>
      <p:sp>
        <p:nvSpPr>
          <p:cNvPr id="66564" name="Rectangle 74"/>
          <p:cNvSpPr>
            <a:spLocks noGrp="1" noChangeArrowheads="1"/>
          </p:cNvSpPr>
          <p:nvPr>
            <p:ph type="title"/>
          </p:nvPr>
        </p:nvSpPr>
        <p:spPr>
          <a:xfrm>
            <a:off x="468313" y="188913"/>
            <a:ext cx="7772400" cy="604837"/>
          </a:xfrm>
        </p:spPr>
        <p:txBody>
          <a:bodyPr/>
          <a:lstStyle/>
          <a:p>
            <a:pPr eaLnBrk="1" hangingPunct="1"/>
            <a:r>
              <a:rPr lang="de-CH" altLang="en-US">
                <a:ea typeface="ＭＳ Ｐゴシック" charset="-128"/>
              </a:rPr>
              <a:t>Microscale and macroscale flow</a:t>
            </a:r>
          </a:p>
        </p:txBody>
      </p:sp>
      <p:sp>
        <p:nvSpPr>
          <p:cNvPr id="66565" name="CasellaDiTesto 76"/>
          <p:cNvSpPr txBox="1">
            <a:spLocks noChangeArrowheads="1"/>
          </p:cNvSpPr>
          <p:nvPr/>
        </p:nvSpPr>
        <p:spPr bwMode="auto">
          <a:xfrm>
            <a:off x="395288" y="836613"/>
            <a:ext cx="8424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en-US"/>
              <a:t>Permeability is different for the two type of matrix flow depending on porosity and tortuosity</a:t>
            </a:r>
          </a:p>
        </p:txBody>
      </p:sp>
      <p:sp>
        <p:nvSpPr>
          <p:cNvPr id="66566" name="CasellaDiTesto 77"/>
          <p:cNvSpPr txBox="1">
            <a:spLocks noChangeArrowheads="1"/>
          </p:cNvSpPr>
          <p:nvPr/>
        </p:nvSpPr>
        <p:spPr bwMode="auto">
          <a:xfrm>
            <a:off x="250825" y="4652963"/>
            <a:ext cx="514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en-US"/>
              <a:t>K</a:t>
            </a:r>
            <a:r>
              <a:rPr lang="it-IT" altLang="en-US" baseline="-25000"/>
              <a:t>micro </a:t>
            </a:r>
            <a:r>
              <a:rPr lang="it-IT" altLang="en-US"/>
              <a:t>= C</a:t>
            </a:r>
            <a:r>
              <a:rPr lang="it-IT" altLang="en-US" baseline="-25000"/>
              <a:t>micro</a:t>
            </a:r>
            <a:r>
              <a:rPr lang="it-IT" altLang="en-US"/>
              <a:t> (</a:t>
            </a:r>
            <a:r>
              <a:rPr lang="it-IT" altLang="en-US">
                <a:solidFill>
                  <a:srgbClr val="FF0000"/>
                </a:solidFill>
              </a:rPr>
              <a:t>R</a:t>
            </a:r>
            <a:r>
              <a:rPr lang="it-IT" altLang="en-US" baseline="30000">
                <a:solidFill>
                  <a:srgbClr val="FF0000"/>
                </a:solidFill>
              </a:rPr>
              <a:t>2</a:t>
            </a:r>
            <a:r>
              <a:rPr lang="it-IT" altLang="en-US" baseline="-25000">
                <a:solidFill>
                  <a:srgbClr val="FF0000"/>
                </a:solidFill>
              </a:rPr>
              <a:t>f</a:t>
            </a:r>
            <a:r>
              <a:rPr lang="it-IT" altLang="en-US"/>
              <a:t>/4) [</a:t>
            </a:r>
            <a:r>
              <a:rPr lang="it-IT" altLang="en-US">
                <a:latin typeface="Symbol" charset="2"/>
              </a:rPr>
              <a:t>f</a:t>
            </a:r>
            <a:r>
              <a:rPr lang="it-IT" altLang="en-US" baseline="-25000"/>
              <a:t>micro</a:t>
            </a:r>
            <a:r>
              <a:rPr lang="it-IT" altLang="en-US" baseline="30000"/>
              <a:t>3</a:t>
            </a:r>
            <a:r>
              <a:rPr lang="it-IT" altLang="en-US"/>
              <a:t>/(1-</a:t>
            </a:r>
            <a:r>
              <a:rPr lang="it-IT" altLang="en-US">
                <a:latin typeface="Symbol" charset="2"/>
              </a:rPr>
              <a:t>f</a:t>
            </a:r>
            <a:r>
              <a:rPr lang="it-IT" altLang="en-US" baseline="-25000"/>
              <a:t>micro</a:t>
            </a:r>
            <a:r>
              <a:rPr lang="it-IT" altLang="en-US">
                <a:latin typeface="Symbol" charset="2"/>
              </a:rPr>
              <a:t>)</a:t>
            </a:r>
            <a:r>
              <a:rPr lang="it-IT" altLang="en-US" baseline="30000"/>
              <a:t>2 </a:t>
            </a:r>
            <a:r>
              <a:rPr lang="it-IT" altLang="en-US"/>
              <a:t>]</a:t>
            </a:r>
          </a:p>
        </p:txBody>
      </p:sp>
      <p:sp>
        <p:nvSpPr>
          <p:cNvPr id="66567" name="CasellaDiTesto 78"/>
          <p:cNvSpPr txBox="1">
            <a:spLocks noChangeArrowheads="1"/>
          </p:cNvSpPr>
          <p:nvPr/>
        </p:nvSpPr>
        <p:spPr bwMode="auto">
          <a:xfrm>
            <a:off x="3059113" y="3860800"/>
            <a:ext cx="583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en-US"/>
              <a:t>K</a:t>
            </a:r>
            <a:r>
              <a:rPr lang="it-IT" altLang="en-US" baseline="-25000"/>
              <a:t>macro </a:t>
            </a:r>
            <a:r>
              <a:rPr lang="it-IT" altLang="en-US"/>
              <a:t>= C</a:t>
            </a:r>
            <a:r>
              <a:rPr lang="it-IT" altLang="en-US" baseline="-25000"/>
              <a:t>macro</a:t>
            </a:r>
            <a:r>
              <a:rPr lang="it-IT" altLang="en-US"/>
              <a:t> (</a:t>
            </a:r>
            <a:r>
              <a:rPr lang="it-IT" altLang="en-US">
                <a:solidFill>
                  <a:srgbClr val="FF0000"/>
                </a:solidFill>
              </a:rPr>
              <a:t>R</a:t>
            </a:r>
            <a:r>
              <a:rPr lang="it-IT" altLang="en-US" baseline="30000">
                <a:solidFill>
                  <a:srgbClr val="FF0000"/>
                </a:solidFill>
              </a:rPr>
              <a:t>2</a:t>
            </a:r>
            <a:r>
              <a:rPr lang="it-IT" altLang="en-US" baseline="-25000">
                <a:solidFill>
                  <a:srgbClr val="FF0000"/>
                </a:solidFill>
              </a:rPr>
              <a:t>bundle</a:t>
            </a:r>
            <a:r>
              <a:rPr lang="it-IT" altLang="en-US"/>
              <a:t>/4) [</a:t>
            </a:r>
            <a:r>
              <a:rPr lang="it-IT" altLang="en-US">
                <a:latin typeface="Symbol" charset="2"/>
              </a:rPr>
              <a:t>f</a:t>
            </a:r>
            <a:r>
              <a:rPr lang="it-IT" altLang="en-US" baseline="-25000"/>
              <a:t>macro</a:t>
            </a:r>
            <a:r>
              <a:rPr lang="it-IT" altLang="en-US" baseline="30000"/>
              <a:t>3</a:t>
            </a:r>
            <a:r>
              <a:rPr lang="it-IT" altLang="en-US"/>
              <a:t>/(1-</a:t>
            </a:r>
            <a:r>
              <a:rPr lang="it-IT" altLang="en-US">
                <a:latin typeface="Symbol" charset="2"/>
              </a:rPr>
              <a:t>f</a:t>
            </a:r>
            <a:r>
              <a:rPr lang="it-IT" altLang="en-US" baseline="-25000"/>
              <a:t>macro</a:t>
            </a:r>
            <a:r>
              <a:rPr lang="it-IT" altLang="en-US">
                <a:latin typeface="Symbol" charset="2"/>
              </a:rPr>
              <a:t>)</a:t>
            </a:r>
            <a:r>
              <a:rPr lang="it-IT" altLang="en-US" baseline="30000"/>
              <a:t>2 </a:t>
            </a:r>
            <a:r>
              <a:rPr lang="it-IT" altLang="en-US"/>
              <a:t>]</a:t>
            </a:r>
          </a:p>
        </p:txBody>
      </p:sp>
      <p:sp>
        <p:nvSpPr>
          <p:cNvPr id="66568" name="CasellaDiTesto 79"/>
          <p:cNvSpPr txBox="1">
            <a:spLocks noChangeArrowheads="1"/>
          </p:cNvSpPr>
          <p:nvPr/>
        </p:nvSpPr>
        <p:spPr bwMode="auto">
          <a:xfrm>
            <a:off x="323850" y="5445125"/>
            <a:ext cx="45720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en-US"/>
              <a:t>Capillary forces are dominant on pressure forces </a:t>
            </a:r>
            <a:r>
              <a:rPr lang="it-IT" altLang="en-US">
                <a:sym typeface="Wingdings" charset="2"/>
              </a:rPr>
              <a:t>very low </a:t>
            </a:r>
            <a:r>
              <a:rPr lang="it-IT" altLang="en-US">
                <a:latin typeface="Symbol" charset="2"/>
                <a:sym typeface="Wingdings" charset="2"/>
              </a:rPr>
              <a:t>D</a:t>
            </a:r>
            <a:r>
              <a:rPr lang="it-IT" altLang="en-US">
                <a:sym typeface="Wingdings" charset="2"/>
              </a:rPr>
              <a:t>P Thermosetting resin: hand lay up</a:t>
            </a:r>
            <a:endParaRPr lang="it-IT" altLang="en-US"/>
          </a:p>
        </p:txBody>
      </p:sp>
      <p:sp>
        <p:nvSpPr>
          <p:cNvPr id="66569" name="CasellaDiTesto 79"/>
          <p:cNvSpPr txBox="1">
            <a:spLocks noChangeArrowheads="1"/>
          </p:cNvSpPr>
          <p:nvPr/>
        </p:nvSpPr>
        <p:spPr bwMode="auto">
          <a:xfrm>
            <a:off x="3708400" y="1989138"/>
            <a:ext cx="5256213" cy="1570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GB" altLang="en-US" dirty="0"/>
              <a:t>Pressure forces are dominant on capillary forces </a:t>
            </a:r>
            <a:r>
              <a:rPr lang="en-GB" altLang="en-US" dirty="0">
                <a:sym typeface="Wingdings" charset="2"/>
              </a:rPr>
              <a:t> high </a:t>
            </a:r>
            <a:r>
              <a:rPr lang="en-GB" altLang="en-US" dirty="0">
                <a:latin typeface="Symbol" charset="2"/>
                <a:sym typeface="Wingdings" charset="2"/>
              </a:rPr>
              <a:t>D</a:t>
            </a:r>
            <a:r>
              <a:rPr lang="en-GB" altLang="en-US" dirty="0">
                <a:sym typeface="Wingdings" charset="2"/>
              </a:rPr>
              <a:t>P</a:t>
            </a:r>
            <a:r>
              <a:rPr lang="en-GB" altLang="en-US" dirty="0">
                <a:sym typeface="Wingdings" panose="05000000000000000000" pitchFamily="2" charset="2"/>
              </a:rPr>
              <a:t>RTM</a:t>
            </a:r>
            <a:endParaRPr lang="en-GB" altLang="en-US" dirty="0">
              <a:sym typeface="Wingdings" charset="2"/>
            </a:endParaRPr>
          </a:p>
          <a:p>
            <a:pPr eaLnBrk="1" hangingPunct="1">
              <a:spcBef>
                <a:spcPct val="0"/>
              </a:spcBef>
              <a:buFontTx/>
              <a:buNone/>
            </a:pPr>
            <a:r>
              <a:rPr lang="en-GB" altLang="en-US" dirty="0">
                <a:sym typeface="Wingdings" charset="2"/>
              </a:rPr>
              <a:t>Typical of thermoplastic matrix impregnation</a:t>
            </a:r>
            <a:endParaRPr lang="en-GB"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3716338"/>
            <a:ext cx="45212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32000"/>
            <a:ext cx="60325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74"/>
          <p:cNvSpPr>
            <a:spLocks noGrp="1" noChangeArrowheads="1"/>
          </p:cNvSpPr>
          <p:nvPr>
            <p:ph type="title"/>
          </p:nvPr>
        </p:nvSpPr>
        <p:spPr>
          <a:xfrm>
            <a:off x="0" y="44450"/>
            <a:ext cx="9144000" cy="604838"/>
          </a:xfrm>
        </p:spPr>
        <p:txBody>
          <a:bodyPr/>
          <a:lstStyle/>
          <a:p>
            <a:pPr eaLnBrk="1" hangingPunct="1"/>
            <a:r>
              <a:rPr lang="de-CH" altLang="en-US">
                <a:ea typeface="ＭＳ Ｐゴシック" charset="-128"/>
              </a:rPr>
              <a:t>Micro e macro flow in resin transfer moulding (RTM)</a:t>
            </a:r>
          </a:p>
        </p:txBody>
      </p:sp>
      <p:sp>
        <p:nvSpPr>
          <p:cNvPr id="68613" name="CasellaDiTesto 76"/>
          <p:cNvSpPr txBox="1">
            <a:spLocks noChangeArrowheads="1"/>
          </p:cNvSpPr>
          <p:nvPr/>
        </p:nvSpPr>
        <p:spPr bwMode="auto">
          <a:xfrm>
            <a:off x="684213" y="692150"/>
            <a:ext cx="86661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dirty="0" err="1"/>
              <a:t>Depending</a:t>
            </a:r>
            <a:r>
              <a:rPr lang="it-IT" altLang="en-US" dirty="0"/>
              <a:t> on the </a:t>
            </a:r>
            <a:r>
              <a:rPr lang="it-IT" altLang="en-US" dirty="0" err="1"/>
              <a:t>capillary</a:t>
            </a:r>
            <a:r>
              <a:rPr lang="it-IT" altLang="en-US" dirty="0"/>
              <a:t> </a:t>
            </a:r>
            <a:r>
              <a:rPr lang="it-IT" altLang="en-US" dirty="0" err="1"/>
              <a:t>number</a:t>
            </a:r>
            <a:r>
              <a:rPr lang="it-IT" altLang="en-US" dirty="0"/>
              <a:t>, Ca= </a:t>
            </a:r>
            <a:r>
              <a:rPr lang="it-IT" altLang="en-US" dirty="0" err="1">
                <a:latin typeface="Symbol" charset="2"/>
              </a:rPr>
              <a:t>h</a:t>
            </a:r>
            <a:r>
              <a:rPr lang="it-IT" altLang="en-US" dirty="0" err="1"/>
              <a:t>v</a:t>
            </a:r>
            <a:r>
              <a:rPr lang="it-IT" altLang="en-US" dirty="0"/>
              <a:t>/</a:t>
            </a:r>
            <a:r>
              <a:rPr lang="it-IT" altLang="en-US" dirty="0">
                <a:latin typeface="Symbol" charset="2"/>
              </a:rPr>
              <a:t>g</a:t>
            </a:r>
            <a:r>
              <a:rPr lang="it-IT" altLang="en-US" dirty="0"/>
              <a:t>: </a:t>
            </a:r>
            <a:r>
              <a:rPr lang="it-IT" altLang="en-US" dirty="0" err="1"/>
              <a:t>ViscosityXvelocity</a:t>
            </a:r>
            <a:endParaRPr lang="it-IT" altLang="en-US" dirty="0"/>
          </a:p>
          <a:p>
            <a:pPr eaLnBrk="1" hangingPunct="1">
              <a:spcBef>
                <a:spcPct val="0"/>
              </a:spcBef>
              <a:buFontTx/>
              <a:buAutoNum type="alphaLcParenR"/>
            </a:pPr>
            <a:r>
              <a:rPr lang="it-IT" altLang="en-US" u="sng" dirty="0" err="1"/>
              <a:t>Intrabundle</a:t>
            </a:r>
            <a:r>
              <a:rPr lang="it-IT" altLang="en-US" dirty="0"/>
              <a:t> or micro </a:t>
            </a:r>
            <a:r>
              <a:rPr lang="it-IT" altLang="en-US" dirty="0" err="1"/>
              <a:t>voids</a:t>
            </a:r>
            <a:r>
              <a:rPr lang="it-IT" altLang="en-US" dirty="0"/>
              <a:t> are </a:t>
            </a:r>
            <a:r>
              <a:rPr lang="it-IT" altLang="en-US" dirty="0" err="1"/>
              <a:t>observed</a:t>
            </a:r>
            <a:r>
              <a:rPr lang="it-IT" altLang="en-US" dirty="0"/>
              <a:t>.	      </a:t>
            </a:r>
            <a:r>
              <a:rPr lang="it-IT" altLang="en-US" dirty="0" err="1"/>
              <a:t>surface</a:t>
            </a:r>
            <a:r>
              <a:rPr lang="it-IT" altLang="en-US" dirty="0"/>
              <a:t> </a:t>
            </a:r>
            <a:r>
              <a:rPr lang="it-IT" altLang="en-US" dirty="0" err="1"/>
              <a:t>tension</a:t>
            </a:r>
            <a:endParaRPr lang="it-IT" altLang="en-US" dirty="0"/>
          </a:p>
          <a:p>
            <a:pPr eaLnBrk="1" hangingPunct="1">
              <a:spcBef>
                <a:spcPct val="0"/>
              </a:spcBef>
              <a:buFontTx/>
              <a:buAutoNum type="alphaLcParenR"/>
            </a:pPr>
            <a:r>
              <a:rPr lang="it-IT" altLang="en-US" u="sng" dirty="0" err="1"/>
              <a:t>Interbundle</a:t>
            </a:r>
            <a:r>
              <a:rPr lang="it-IT" altLang="en-US" dirty="0"/>
              <a:t> or </a:t>
            </a:r>
            <a:r>
              <a:rPr lang="it-IT" altLang="en-US" dirty="0" err="1"/>
              <a:t>meso</a:t>
            </a:r>
            <a:r>
              <a:rPr lang="it-IT" altLang="en-US" dirty="0"/>
              <a:t>-scale </a:t>
            </a:r>
            <a:r>
              <a:rPr lang="it-IT" altLang="en-US" dirty="0" err="1"/>
              <a:t>voids</a:t>
            </a:r>
            <a:r>
              <a:rPr lang="it-IT" altLang="en-US" dirty="0"/>
              <a:t> are </a:t>
            </a:r>
            <a:r>
              <a:rPr lang="it-IT" altLang="en-US" dirty="0" err="1"/>
              <a:t>observed</a:t>
            </a:r>
            <a:endParaRPr lang="it-IT" altLang="en-US" dirty="0"/>
          </a:p>
          <a:p>
            <a:pPr eaLnBrk="1" hangingPunct="1">
              <a:spcBef>
                <a:spcPct val="0"/>
              </a:spcBef>
              <a:buFontTx/>
              <a:buNone/>
            </a:pPr>
            <a:endParaRPr lang="it-IT" altLang="en-US" dirty="0"/>
          </a:p>
        </p:txBody>
      </p:sp>
      <p:sp>
        <p:nvSpPr>
          <p:cNvPr id="68614" name="CasellaDiTesto 5"/>
          <p:cNvSpPr txBox="1">
            <a:spLocks noChangeArrowheads="1"/>
          </p:cNvSpPr>
          <p:nvPr/>
        </p:nvSpPr>
        <p:spPr bwMode="auto">
          <a:xfrm flipH="1">
            <a:off x="6372225" y="6488113"/>
            <a:ext cx="374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latin typeface="Arial" charset="0"/>
              </a:rPr>
              <a:t>P Ermanni, Composite A, 2007</a:t>
            </a:r>
          </a:p>
        </p:txBody>
      </p:sp>
      <p:sp>
        <p:nvSpPr>
          <p:cNvPr id="68615" name="CasellaDiTesto 7"/>
          <p:cNvSpPr txBox="1">
            <a:spLocks noChangeArrowheads="1"/>
          </p:cNvSpPr>
          <p:nvPr/>
        </p:nvSpPr>
        <p:spPr bwMode="auto">
          <a:xfrm>
            <a:off x="4000500" y="4443413"/>
            <a:ext cx="5140325" cy="1200150"/>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a:t>Usually the velocity, v, make the capillary number (&gt;10</a:t>
            </a:r>
            <a:r>
              <a:rPr lang="it-IT" altLang="en-US" baseline="30000"/>
              <a:t>-4</a:t>
            </a:r>
            <a:r>
              <a:rPr lang="it-IT" altLang="en-US"/>
              <a:t>) </a:t>
            </a:r>
            <a:r>
              <a:rPr lang="it-IT" altLang="en-US" b="1"/>
              <a:t>Only intrabundle voids are expected</a:t>
            </a:r>
          </a:p>
        </p:txBody>
      </p:sp>
      <p:sp>
        <p:nvSpPr>
          <p:cNvPr id="68616" name="CasellaDiTesto 8"/>
          <p:cNvSpPr txBox="1">
            <a:spLocks noChangeArrowheads="1"/>
          </p:cNvSpPr>
          <p:nvPr/>
        </p:nvSpPr>
        <p:spPr bwMode="auto">
          <a:xfrm rot="-5400000">
            <a:off x="-442119" y="5274469"/>
            <a:ext cx="1468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800">
                <a:latin typeface="Arial" charset="0"/>
              </a:rPr>
              <a:t>Void content</a:t>
            </a:r>
          </a:p>
        </p:txBody>
      </p:sp>
      <p:sp>
        <p:nvSpPr>
          <p:cNvPr id="68617" name="CasellaDiTesto 1"/>
          <p:cNvSpPr txBox="1">
            <a:spLocks noChangeArrowheads="1"/>
          </p:cNvSpPr>
          <p:nvPr/>
        </p:nvSpPr>
        <p:spPr bwMode="auto">
          <a:xfrm>
            <a:off x="1908175" y="6524625"/>
            <a:ext cx="57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800">
                <a:latin typeface="Arial" charset="0"/>
              </a:rPr>
              <a:t>10</a:t>
            </a:r>
            <a:r>
              <a:rPr lang="it-IT" altLang="en-US" sz="1800" baseline="30000">
                <a:latin typeface="Arial" charset="0"/>
              </a:rPr>
              <a:t>-4</a:t>
            </a:r>
          </a:p>
        </p:txBody>
      </p:sp>
      <p:cxnSp>
        <p:nvCxnSpPr>
          <p:cNvPr id="68618" name="Connettore 1 3"/>
          <p:cNvCxnSpPr>
            <a:cxnSpLocks noChangeShapeType="1"/>
          </p:cNvCxnSpPr>
          <p:nvPr/>
        </p:nvCxnSpPr>
        <p:spPr bwMode="auto">
          <a:xfrm>
            <a:off x="2124075" y="6165850"/>
            <a:ext cx="0" cy="43180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8619" name="Figura a mano libera 12"/>
          <p:cNvSpPr>
            <a:spLocks/>
          </p:cNvSpPr>
          <p:nvPr/>
        </p:nvSpPr>
        <p:spPr bwMode="auto">
          <a:xfrm>
            <a:off x="522288" y="3262313"/>
            <a:ext cx="1695450" cy="311150"/>
          </a:xfrm>
          <a:custGeom>
            <a:avLst/>
            <a:gdLst>
              <a:gd name="T0" fmla="*/ 0 w 1695224"/>
              <a:gd name="T1" fmla="*/ 321546 h 310100"/>
              <a:gd name="T2" fmla="*/ 0 w 1695224"/>
              <a:gd name="T3" fmla="*/ 321546 h 310100"/>
              <a:gd name="T4" fmla="*/ 67255 w 1695224"/>
              <a:gd name="T5" fmla="*/ 315698 h 310100"/>
              <a:gd name="T6" fmla="*/ 409128 w 1695224"/>
              <a:gd name="T7" fmla="*/ 304007 h 310100"/>
              <a:gd name="T8" fmla="*/ 425946 w 1695224"/>
              <a:gd name="T9" fmla="*/ 286468 h 310100"/>
              <a:gd name="T10" fmla="*/ 442756 w 1695224"/>
              <a:gd name="T11" fmla="*/ 152004 h 310100"/>
              <a:gd name="T12" fmla="*/ 459567 w 1695224"/>
              <a:gd name="T13" fmla="*/ 87694 h 310100"/>
              <a:gd name="T14" fmla="*/ 465175 w 1695224"/>
              <a:gd name="T15" fmla="*/ 35078 h 310100"/>
              <a:gd name="T16" fmla="*/ 498795 w 1695224"/>
              <a:gd name="T17" fmla="*/ 23386 h 310100"/>
              <a:gd name="T18" fmla="*/ 678141 w 1695224"/>
              <a:gd name="T19" fmla="*/ 11692 h 310100"/>
              <a:gd name="T20" fmla="*/ 745396 w 1695224"/>
              <a:gd name="T21" fmla="*/ 0 h 310100"/>
              <a:gd name="T22" fmla="*/ 851883 w 1695224"/>
              <a:gd name="T23" fmla="*/ 5846 h 310100"/>
              <a:gd name="T24" fmla="*/ 935957 w 1695224"/>
              <a:gd name="T25" fmla="*/ 23386 h 310100"/>
              <a:gd name="T26" fmla="*/ 969578 w 1695224"/>
              <a:gd name="T27" fmla="*/ 29232 h 310100"/>
              <a:gd name="T28" fmla="*/ 1182554 w 1695224"/>
              <a:gd name="T29" fmla="*/ 29232 h 310100"/>
              <a:gd name="T30" fmla="*/ 1193760 w 1695224"/>
              <a:gd name="T31" fmla="*/ 64310 h 310100"/>
              <a:gd name="T32" fmla="*/ 1210570 w 1695224"/>
              <a:gd name="T33" fmla="*/ 99386 h 310100"/>
              <a:gd name="T34" fmla="*/ 1216178 w 1695224"/>
              <a:gd name="T35" fmla="*/ 116926 h 310100"/>
              <a:gd name="T36" fmla="*/ 1232988 w 1695224"/>
              <a:gd name="T37" fmla="*/ 152004 h 310100"/>
              <a:gd name="T38" fmla="*/ 1238596 w 1695224"/>
              <a:gd name="T39" fmla="*/ 228005 h 310100"/>
              <a:gd name="T40" fmla="*/ 1249806 w 1695224"/>
              <a:gd name="T41" fmla="*/ 263084 h 310100"/>
              <a:gd name="T42" fmla="*/ 1255406 w 1695224"/>
              <a:gd name="T43" fmla="*/ 280622 h 310100"/>
              <a:gd name="T44" fmla="*/ 1294640 w 1695224"/>
              <a:gd name="T45" fmla="*/ 292313 h 310100"/>
              <a:gd name="T46" fmla="*/ 1356295 w 1695224"/>
              <a:gd name="T47" fmla="*/ 298160 h 310100"/>
              <a:gd name="T48" fmla="*/ 1479588 w 1695224"/>
              <a:gd name="T49" fmla="*/ 309854 h 310100"/>
              <a:gd name="T50" fmla="*/ 1698162 w 1695224"/>
              <a:gd name="T51" fmla="*/ 315698 h 310100"/>
              <a:gd name="T52" fmla="*/ 1698162 w 1695224"/>
              <a:gd name="T53" fmla="*/ 315698 h 3101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95224"/>
              <a:gd name="T82" fmla="*/ 0 h 310100"/>
              <a:gd name="T83" fmla="*/ 1695224 w 1695224"/>
              <a:gd name="T84" fmla="*/ 310100 h 3101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95224" h="310100">
                <a:moveTo>
                  <a:pt x="0" y="307722"/>
                </a:moveTo>
                <a:lnTo>
                  <a:pt x="0" y="307722"/>
                </a:lnTo>
                <a:cubicBezTo>
                  <a:pt x="22379" y="305857"/>
                  <a:pt x="44690" y="302768"/>
                  <a:pt x="67138" y="302127"/>
                </a:cubicBezTo>
                <a:cubicBezTo>
                  <a:pt x="409816" y="292336"/>
                  <a:pt x="288336" y="330965"/>
                  <a:pt x="408421" y="290937"/>
                </a:cubicBezTo>
                <a:cubicBezTo>
                  <a:pt x="414016" y="285342"/>
                  <a:pt x="420140" y="280230"/>
                  <a:pt x="425205" y="274152"/>
                </a:cubicBezTo>
                <a:cubicBezTo>
                  <a:pt x="457335" y="235595"/>
                  <a:pt x="434816" y="212423"/>
                  <a:pt x="441989" y="145469"/>
                </a:cubicBezTo>
                <a:cubicBezTo>
                  <a:pt x="443982" y="126871"/>
                  <a:pt x="452391" y="103072"/>
                  <a:pt x="458774" y="83924"/>
                </a:cubicBezTo>
                <a:cubicBezTo>
                  <a:pt x="460639" y="67139"/>
                  <a:pt x="455302" y="47818"/>
                  <a:pt x="464369" y="33570"/>
                </a:cubicBezTo>
                <a:cubicBezTo>
                  <a:pt x="470701" y="23619"/>
                  <a:pt x="486177" y="23285"/>
                  <a:pt x="497937" y="22380"/>
                </a:cubicBezTo>
                <a:cubicBezTo>
                  <a:pt x="606048" y="14064"/>
                  <a:pt x="546388" y="18063"/>
                  <a:pt x="676971" y="11190"/>
                </a:cubicBezTo>
                <a:cubicBezTo>
                  <a:pt x="692855" y="8013"/>
                  <a:pt x="730229" y="0"/>
                  <a:pt x="744109" y="0"/>
                </a:cubicBezTo>
                <a:cubicBezTo>
                  <a:pt x="779592" y="0"/>
                  <a:pt x="814976" y="3730"/>
                  <a:pt x="850410" y="5595"/>
                </a:cubicBezTo>
                <a:cubicBezTo>
                  <a:pt x="888718" y="18365"/>
                  <a:pt x="861377" y="10220"/>
                  <a:pt x="934332" y="22380"/>
                </a:cubicBezTo>
                <a:lnTo>
                  <a:pt x="967901" y="27975"/>
                </a:lnTo>
                <a:cubicBezTo>
                  <a:pt x="1034082" y="22460"/>
                  <a:pt x="1119153" y="12637"/>
                  <a:pt x="1180503" y="27975"/>
                </a:cubicBezTo>
                <a:cubicBezTo>
                  <a:pt x="1191946" y="30836"/>
                  <a:pt x="1187963" y="50355"/>
                  <a:pt x="1191693" y="61545"/>
                </a:cubicBezTo>
                <a:cubicBezTo>
                  <a:pt x="1205755" y="103734"/>
                  <a:pt x="1186784" y="51728"/>
                  <a:pt x="1208477" y="95114"/>
                </a:cubicBezTo>
                <a:cubicBezTo>
                  <a:pt x="1211115" y="100389"/>
                  <a:pt x="1211435" y="106624"/>
                  <a:pt x="1214072" y="111899"/>
                </a:cubicBezTo>
                <a:cubicBezTo>
                  <a:pt x="1235763" y="155284"/>
                  <a:pt x="1216793" y="103279"/>
                  <a:pt x="1230856" y="145469"/>
                </a:cubicBezTo>
                <a:cubicBezTo>
                  <a:pt x="1232721" y="169714"/>
                  <a:pt x="1232659" y="194184"/>
                  <a:pt x="1236451" y="218203"/>
                </a:cubicBezTo>
                <a:cubicBezTo>
                  <a:pt x="1238291" y="229854"/>
                  <a:pt x="1243911" y="240583"/>
                  <a:pt x="1247641" y="251773"/>
                </a:cubicBezTo>
                <a:cubicBezTo>
                  <a:pt x="1249506" y="257368"/>
                  <a:pt x="1247640" y="266692"/>
                  <a:pt x="1253235" y="268557"/>
                </a:cubicBezTo>
                <a:cubicBezTo>
                  <a:pt x="1264741" y="272392"/>
                  <a:pt x="1280692" y="278186"/>
                  <a:pt x="1292399" y="279747"/>
                </a:cubicBezTo>
                <a:cubicBezTo>
                  <a:pt x="1312817" y="282470"/>
                  <a:pt x="1333414" y="283631"/>
                  <a:pt x="1353942" y="285342"/>
                </a:cubicBezTo>
                <a:cubicBezTo>
                  <a:pt x="1464181" y="294529"/>
                  <a:pt x="1388152" y="286657"/>
                  <a:pt x="1477027" y="296532"/>
                </a:cubicBezTo>
                <a:cubicBezTo>
                  <a:pt x="1557504" y="323358"/>
                  <a:pt x="1487914" y="302127"/>
                  <a:pt x="1695224" y="302127"/>
                </a:cubicBezTo>
              </a:path>
            </a:pathLst>
          </a:custGeom>
          <a:noFill/>
          <a:ln w="25400">
            <a:solidFill>
              <a:schemeClr val="tx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GB"/>
          </a:p>
        </p:txBody>
      </p:sp>
      <p:cxnSp>
        <p:nvCxnSpPr>
          <p:cNvPr id="14" name="Connettore 2 13"/>
          <p:cNvCxnSpPr/>
          <p:nvPr/>
        </p:nvCxnSpPr>
        <p:spPr>
          <a:xfrm rot="16200000" flipH="1">
            <a:off x="1821657" y="4321969"/>
            <a:ext cx="1071562"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Parentesi graffa chiusa 14"/>
          <p:cNvSpPr/>
          <p:nvPr/>
        </p:nvSpPr>
        <p:spPr>
          <a:xfrm rot="14632405">
            <a:off x="2543969" y="4563269"/>
            <a:ext cx="338138" cy="1428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7" name="Connettore 2 16"/>
          <p:cNvCxnSpPr>
            <a:cxnSpLocks noChangeShapeType="1"/>
          </p:cNvCxnSpPr>
          <p:nvPr/>
        </p:nvCxnSpPr>
        <p:spPr bwMode="auto">
          <a:xfrm rot="10800000" flipV="1">
            <a:off x="1714500" y="3929063"/>
            <a:ext cx="3214688" cy="1214437"/>
          </a:xfrm>
          <a:prstGeom prst="straightConnector1">
            <a:avLst/>
          </a:prstGeom>
          <a:noFill/>
          <a:ln w="25400">
            <a:solidFill>
              <a:schemeClr val="accent2"/>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 name="Rettangolo 18"/>
          <p:cNvSpPr/>
          <p:nvPr/>
        </p:nvSpPr>
        <p:spPr>
          <a:xfrm>
            <a:off x="214313" y="2000250"/>
            <a:ext cx="3643312" cy="2000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Parentesi graffa chiusa 20"/>
          <p:cNvSpPr/>
          <p:nvPr/>
        </p:nvSpPr>
        <p:spPr>
          <a:xfrm rot="19701622">
            <a:off x="1277938" y="4554538"/>
            <a:ext cx="336550" cy="14287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3" name="Connettore 1 2"/>
          <p:cNvCxnSpPr/>
          <p:nvPr/>
        </p:nvCxnSpPr>
        <p:spPr>
          <a:xfrm>
            <a:off x="6516216" y="1124744"/>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60325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74"/>
          <p:cNvSpPr>
            <a:spLocks noGrp="1" noChangeArrowheads="1"/>
          </p:cNvSpPr>
          <p:nvPr>
            <p:ph type="title"/>
          </p:nvPr>
        </p:nvSpPr>
        <p:spPr>
          <a:xfrm>
            <a:off x="0" y="44450"/>
            <a:ext cx="9144000" cy="604838"/>
          </a:xfrm>
        </p:spPr>
        <p:txBody>
          <a:bodyPr/>
          <a:lstStyle/>
          <a:p>
            <a:pPr eaLnBrk="1" hangingPunct="1"/>
            <a:r>
              <a:rPr lang="de-CH" altLang="en-US">
                <a:ea typeface="ＭＳ Ｐゴシック" charset="-128"/>
              </a:rPr>
              <a:t>Micro e macro flow in resin transfer moulding (RTM)</a:t>
            </a:r>
          </a:p>
        </p:txBody>
      </p:sp>
      <p:sp>
        <p:nvSpPr>
          <p:cNvPr id="70660" name="CasellaDiTesto 76"/>
          <p:cNvSpPr txBox="1">
            <a:spLocks noChangeArrowheads="1"/>
          </p:cNvSpPr>
          <p:nvPr/>
        </p:nvSpPr>
        <p:spPr bwMode="auto">
          <a:xfrm>
            <a:off x="684213" y="692150"/>
            <a:ext cx="8666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u="sng"/>
              <a:t>Intrabundle</a:t>
            </a:r>
            <a:r>
              <a:rPr lang="it-IT" altLang="en-US"/>
              <a:t> or micro voids are observed.</a:t>
            </a:r>
          </a:p>
          <a:p>
            <a:pPr eaLnBrk="1" hangingPunct="1">
              <a:spcBef>
                <a:spcPct val="0"/>
              </a:spcBef>
              <a:buFontTx/>
              <a:buNone/>
            </a:pPr>
            <a:endParaRPr lang="it-IT" altLang="en-US"/>
          </a:p>
        </p:txBody>
      </p:sp>
      <p:sp>
        <p:nvSpPr>
          <p:cNvPr id="70661" name="Figura a mano libera 12"/>
          <p:cNvSpPr>
            <a:spLocks/>
          </p:cNvSpPr>
          <p:nvPr/>
        </p:nvSpPr>
        <p:spPr bwMode="auto">
          <a:xfrm>
            <a:off x="522288" y="3262313"/>
            <a:ext cx="1695450" cy="311150"/>
          </a:xfrm>
          <a:custGeom>
            <a:avLst/>
            <a:gdLst>
              <a:gd name="T0" fmla="*/ 0 w 1695224"/>
              <a:gd name="T1" fmla="*/ 317228 h 310100"/>
              <a:gd name="T2" fmla="*/ 0 w 1695224"/>
              <a:gd name="T3" fmla="*/ 317228 h 310100"/>
              <a:gd name="T4" fmla="*/ 67219 w 1695224"/>
              <a:gd name="T5" fmla="*/ 311458 h 310100"/>
              <a:gd name="T6" fmla="*/ 408908 w 1695224"/>
              <a:gd name="T7" fmla="*/ 299924 h 310100"/>
              <a:gd name="T8" fmla="*/ 425718 w 1695224"/>
              <a:gd name="T9" fmla="*/ 282621 h 310100"/>
              <a:gd name="T10" fmla="*/ 442520 w 1695224"/>
              <a:gd name="T11" fmla="*/ 149963 h 310100"/>
              <a:gd name="T12" fmla="*/ 459323 w 1695224"/>
              <a:gd name="T13" fmla="*/ 86516 h 310100"/>
              <a:gd name="T14" fmla="*/ 464927 w 1695224"/>
              <a:gd name="T15" fmla="*/ 34607 h 310100"/>
              <a:gd name="T16" fmla="*/ 498531 w 1695224"/>
              <a:gd name="T17" fmla="*/ 23072 h 310100"/>
              <a:gd name="T18" fmla="*/ 677781 w 1695224"/>
              <a:gd name="T19" fmla="*/ 11536 h 310100"/>
              <a:gd name="T20" fmla="*/ 745000 w 1695224"/>
              <a:gd name="T21" fmla="*/ 0 h 310100"/>
              <a:gd name="T22" fmla="*/ 851427 w 1695224"/>
              <a:gd name="T23" fmla="*/ 5766 h 310100"/>
              <a:gd name="T24" fmla="*/ 935457 w 1695224"/>
              <a:gd name="T25" fmla="*/ 23072 h 310100"/>
              <a:gd name="T26" fmla="*/ 969062 w 1695224"/>
              <a:gd name="T27" fmla="*/ 28839 h 310100"/>
              <a:gd name="T28" fmla="*/ 1181920 w 1695224"/>
              <a:gd name="T29" fmla="*/ 28839 h 310100"/>
              <a:gd name="T30" fmla="*/ 1193124 w 1695224"/>
              <a:gd name="T31" fmla="*/ 63446 h 310100"/>
              <a:gd name="T32" fmla="*/ 1209926 w 1695224"/>
              <a:gd name="T33" fmla="*/ 98052 h 310100"/>
              <a:gd name="T34" fmla="*/ 1215530 w 1695224"/>
              <a:gd name="T35" fmla="*/ 115355 h 310100"/>
              <a:gd name="T36" fmla="*/ 1232332 w 1695224"/>
              <a:gd name="T37" fmla="*/ 149963 h 310100"/>
              <a:gd name="T38" fmla="*/ 1237936 w 1695224"/>
              <a:gd name="T39" fmla="*/ 224943 h 310100"/>
              <a:gd name="T40" fmla="*/ 1249136 w 1695224"/>
              <a:gd name="T41" fmla="*/ 259550 h 310100"/>
              <a:gd name="T42" fmla="*/ 1254738 w 1695224"/>
              <a:gd name="T43" fmla="*/ 276853 h 310100"/>
              <a:gd name="T44" fmla="*/ 1293947 w 1695224"/>
              <a:gd name="T45" fmla="*/ 288388 h 310100"/>
              <a:gd name="T46" fmla="*/ 1355571 w 1695224"/>
              <a:gd name="T47" fmla="*/ 294156 h 310100"/>
              <a:gd name="T48" fmla="*/ 1478800 w 1695224"/>
              <a:gd name="T49" fmla="*/ 305692 h 310100"/>
              <a:gd name="T50" fmla="*/ 1697258 w 1695224"/>
              <a:gd name="T51" fmla="*/ 311458 h 310100"/>
              <a:gd name="T52" fmla="*/ 1697258 w 1695224"/>
              <a:gd name="T53" fmla="*/ 311458 h 3101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95224"/>
              <a:gd name="T82" fmla="*/ 0 h 310100"/>
              <a:gd name="T83" fmla="*/ 1695224 w 1695224"/>
              <a:gd name="T84" fmla="*/ 310100 h 31010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95224" h="310100">
                <a:moveTo>
                  <a:pt x="0" y="307722"/>
                </a:moveTo>
                <a:lnTo>
                  <a:pt x="0" y="307722"/>
                </a:lnTo>
                <a:cubicBezTo>
                  <a:pt x="22379" y="305857"/>
                  <a:pt x="44690" y="302768"/>
                  <a:pt x="67138" y="302127"/>
                </a:cubicBezTo>
                <a:cubicBezTo>
                  <a:pt x="409816" y="292336"/>
                  <a:pt x="288336" y="330965"/>
                  <a:pt x="408421" y="290937"/>
                </a:cubicBezTo>
                <a:cubicBezTo>
                  <a:pt x="414016" y="285342"/>
                  <a:pt x="420140" y="280230"/>
                  <a:pt x="425205" y="274152"/>
                </a:cubicBezTo>
                <a:cubicBezTo>
                  <a:pt x="457335" y="235595"/>
                  <a:pt x="434816" y="212423"/>
                  <a:pt x="441989" y="145469"/>
                </a:cubicBezTo>
                <a:cubicBezTo>
                  <a:pt x="443982" y="126871"/>
                  <a:pt x="452391" y="103072"/>
                  <a:pt x="458774" y="83924"/>
                </a:cubicBezTo>
                <a:cubicBezTo>
                  <a:pt x="460639" y="67139"/>
                  <a:pt x="455302" y="47818"/>
                  <a:pt x="464369" y="33570"/>
                </a:cubicBezTo>
                <a:cubicBezTo>
                  <a:pt x="470701" y="23619"/>
                  <a:pt x="486177" y="23285"/>
                  <a:pt x="497937" y="22380"/>
                </a:cubicBezTo>
                <a:cubicBezTo>
                  <a:pt x="606048" y="14064"/>
                  <a:pt x="546388" y="18063"/>
                  <a:pt x="676971" y="11190"/>
                </a:cubicBezTo>
                <a:cubicBezTo>
                  <a:pt x="692855" y="8013"/>
                  <a:pt x="730229" y="0"/>
                  <a:pt x="744109" y="0"/>
                </a:cubicBezTo>
                <a:cubicBezTo>
                  <a:pt x="779592" y="0"/>
                  <a:pt x="814976" y="3730"/>
                  <a:pt x="850410" y="5595"/>
                </a:cubicBezTo>
                <a:cubicBezTo>
                  <a:pt x="888718" y="18365"/>
                  <a:pt x="861377" y="10220"/>
                  <a:pt x="934332" y="22380"/>
                </a:cubicBezTo>
                <a:lnTo>
                  <a:pt x="967901" y="27975"/>
                </a:lnTo>
                <a:cubicBezTo>
                  <a:pt x="1034082" y="22460"/>
                  <a:pt x="1119153" y="12637"/>
                  <a:pt x="1180503" y="27975"/>
                </a:cubicBezTo>
                <a:cubicBezTo>
                  <a:pt x="1191946" y="30836"/>
                  <a:pt x="1187963" y="50355"/>
                  <a:pt x="1191693" y="61545"/>
                </a:cubicBezTo>
                <a:cubicBezTo>
                  <a:pt x="1205755" y="103734"/>
                  <a:pt x="1186784" y="51728"/>
                  <a:pt x="1208477" y="95114"/>
                </a:cubicBezTo>
                <a:cubicBezTo>
                  <a:pt x="1211115" y="100389"/>
                  <a:pt x="1211435" y="106624"/>
                  <a:pt x="1214072" y="111899"/>
                </a:cubicBezTo>
                <a:cubicBezTo>
                  <a:pt x="1235763" y="155284"/>
                  <a:pt x="1216793" y="103279"/>
                  <a:pt x="1230856" y="145469"/>
                </a:cubicBezTo>
                <a:cubicBezTo>
                  <a:pt x="1232721" y="169714"/>
                  <a:pt x="1232659" y="194184"/>
                  <a:pt x="1236451" y="218203"/>
                </a:cubicBezTo>
                <a:cubicBezTo>
                  <a:pt x="1238291" y="229854"/>
                  <a:pt x="1243911" y="240583"/>
                  <a:pt x="1247641" y="251773"/>
                </a:cubicBezTo>
                <a:cubicBezTo>
                  <a:pt x="1249506" y="257368"/>
                  <a:pt x="1247640" y="266692"/>
                  <a:pt x="1253235" y="268557"/>
                </a:cubicBezTo>
                <a:cubicBezTo>
                  <a:pt x="1264741" y="272392"/>
                  <a:pt x="1280692" y="278186"/>
                  <a:pt x="1292399" y="279747"/>
                </a:cubicBezTo>
                <a:cubicBezTo>
                  <a:pt x="1312817" y="282470"/>
                  <a:pt x="1333414" y="283631"/>
                  <a:pt x="1353942" y="285342"/>
                </a:cubicBezTo>
                <a:cubicBezTo>
                  <a:pt x="1464181" y="294529"/>
                  <a:pt x="1388152" y="286657"/>
                  <a:pt x="1477027" y="296532"/>
                </a:cubicBezTo>
                <a:cubicBezTo>
                  <a:pt x="1557504" y="323358"/>
                  <a:pt x="1487914" y="302127"/>
                  <a:pt x="1695224" y="302127"/>
                </a:cubicBezTo>
              </a:path>
            </a:pathLst>
          </a:custGeom>
          <a:noFill/>
          <a:ln w="25400">
            <a:solidFill>
              <a:schemeClr val="tx1"/>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GB"/>
          </a:p>
        </p:txBody>
      </p:sp>
      <p:sp>
        <p:nvSpPr>
          <p:cNvPr id="19" name="Rettangolo 18"/>
          <p:cNvSpPr/>
          <p:nvPr/>
        </p:nvSpPr>
        <p:spPr>
          <a:xfrm>
            <a:off x="214313" y="2000250"/>
            <a:ext cx="3643312" cy="2000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06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989138"/>
            <a:ext cx="42767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ccia a destra 17"/>
          <p:cNvSpPr/>
          <p:nvPr/>
        </p:nvSpPr>
        <p:spPr>
          <a:xfrm>
            <a:off x="4067175" y="6381750"/>
            <a:ext cx="223361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65" name="CasellaDiTesto 19"/>
          <p:cNvSpPr txBox="1">
            <a:spLocks noChangeArrowheads="1"/>
          </p:cNvSpPr>
          <p:nvPr/>
        </p:nvSpPr>
        <p:spPr bwMode="auto">
          <a:xfrm>
            <a:off x="1403350" y="6165850"/>
            <a:ext cx="2320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Direction of flow</a:t>
            </a:r>
          </a:p>
        </p:txBody>
      </p:sp>
      <p:sp>
        <p:nvSpPr>
          <p:cNvPr id="70666" name="CasellaDiTesto 5"/>
          <p:cNvSpPr txBox="1">
            <a:spLocks noChangeArrowheads="1"/>
          </p:cNvSpPr>
          <p:nvPr/>
        </p:nvSpPr>
        <p:spPr bwMode="auto">
          <a:xfrm flipH="1">
            <a:off x="6372225" y="6488113"/>
            <a:ext cx="374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latin typeface="Arial" charset="0"/>
              </a:rPr>
              <a:t>Mizutani, Adv.Comp.Mat. 2013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p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76250"/>
            <a:ext cx="7046913"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CasellaDiTesto 3"/>
          <p:cNvSpPr txBox="1">
            <a:spLocks noChangeArrowheads="1"/>
          </p:cNvSpPr>
          <p:nvPr/>
        </p:nvSpPr>
        <p:spPr bwMode="auto">
          <a:xfrm>
            <a:off x="0" y="4508500"/>
            <a:ext cx="9144000" cy="2233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8855" tIns="39426" rIns="78855" bIns="39426">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sz="2000" b="1"/>
              <a:t>Step 1:</a:t>
            </a:r>
            <a:r>
              <a:rPr lang="en-US" altLang="en-US" sz="2000"/>
              <a:t> room temperature very very high viscosity</a:t>
            </a:r>
          </a:p>
          <a:p>
            <a:pPr eaLnBrk="1" hangingPunct="1">
              <a:spcBef>
                <a:spcPct val="0"/>
              </a:spcBef>
            </a:pPr>
            <a:r>
              <a:rPr lang="en-US" altLang="en-US" sz="2000" b="1"/>
              <a:t>Step 2</a:t>
            </a:r>
            <a:r>
              <a:rPr lang="en-US" altLang="en-US" sz="2000"/>
              <a:t>: Temp. ibìncreases, viscosity decreases and the liquid escapes from the. Fiber bed is compacted</a:t>
            </a:r>
          </a:p>
          <a:p>
            <a:pPr eaLnBrk="1" hangingPunct="1">
              <a:spcBef>
                <a:spcPct val="0"/>
              </a:spcBef>
            </a:pPr>
            <a:r>
              <a:rPr lang="en-US" altLang="en-US" sz="2000" b="1"/>
              <a:t>Step 3</a:t>
            </a:r>
            <a:r>
              <a:rPr lang="en-US" altLang="en-US" sz="2000"/>
              <a:t>: the fiber beds start carrying load and its permeability reduces: the resin flow decreases</a:t>
            </a:r>
          </a:p>
          <a:p>
            <a:pPr eaLnBrk="1" hangingPunct="1">
              <a:spcBef>
                <a:spcPct val="0"/>
              </a:spcBef>
            </a:pPr>
            <a:r>
              <a:rPr lang="en-US" altLang="en-US" sz="2000" b="1"/>
              <a:t>Step 4</a:t>
            </a:r>
            <a:r>
              <a:rPr lang="en-US" altLang="en-US" sz="2000"/>
              <a:t>: </a:t>
            </a:r>
            <a:r>
              <a:rPr lang="en-US" altLang="en-US" sz="2000" u="sng">
                <a:sym typeface="Wingdings" charset="2"/>
              </a:rPr>
              <a:t>if gelation is not occurred </a:t>
            </a:r>
            <a:r>
              <a:rPr lang="en-US" altLang="en-US" sz="2000"/>
              <a:t> all the load is carried by spring (compacted fiber bed)</a:t>
            </a:r>
            <a:r>
              <a:rPr lang="en-US" altLang="en-US" sz="2000">
                <a:sym typeface="Wingdings" charset="2"/>
              </a:rPr>
              <a:t> the hydrostatic pressure in the liquid drops and void formation is likely to occur</a:t>
            </a:r>
            <a:endParaRPr lang="en-US" altLang="en-US" sz="2000"/>
          </a:p>
        </p:txBody>
      </p:sp>
      <p:grpSp>
        <p:nvGrpSpPr>
          <p:cNvPr id="72708" name="Gruppo 84"/>
          <p:cNvGrpSpPr>
            <a:grpSpLocks/>
          </p:cNvGrpSpPr>
          <p:nvPr/>
        </p:nvGrpSpPr>
        <p:grpSpPr bwMode="auto">
          <a:xfrm>
            <a:off x="1571625" y="1463675"/>
            <a:ext cx="1404938" cy="885825"/>
            <a:chOff x="910744" y="1856881"/>
            <a:chExt cx="1189860" cy="760472"/>
          </a:xfrm>
        </p:grpSpPr>
        <p:cxnSp>
          <p:nvCxnSpPr>
            <p:cNvPr id="6" name="Connettore 1 5"/>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Connettore 1 6"/>
            <p:cNvCxnSpPr>
              <a:cxnSpLocks noChangeShapeType="1"/>
            </p:cNvCxnSpPr>
            <p:nvPr/>
          </p:nvCxnSpPr>
          <p:spPr bwMode="auto">
            <a:xfrm>
              <a:off x="945700" y="2617353"/>
              <a:ext cx="115490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Connettore 1 7"/>
            <p:cNvCxnSpPr>
              <a:cxnSpLocks noChangeShapeType="1"/>
            </p:cNvCxnSpPr>
            <p:nvPr/>
          </p:nvCxnSpPr>
          <p:spPr bwMode="auto">
            <a:xfrm flipV="1">
              <a:off x="1203839" y="2339331"/>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Connettore 1 8"/>
            <p:cNvCxnSpPr>
              <a:cxnSpLocks noChangeShapeType="1"/>
            </p:cNvCxnSpPr>
            <p:nvPr/>
          </p:nvCxnSpPr>
          <p:spPr bwMode="auto">
            <a:xfrm flipV="1">
              <a:off x="1349043"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Connettore 1 9"/>
            <p:cNvCxnSpPr>
              <a:cxnSpLocks noChangeShapeType="1"/>
            </p:cNvCxnSpPr>
            <p:nvPr/>
          </p:nvCxnSpPr>
          <p:spPr bwMode="auto">
            <a:xfrm flipV="1">
              <a:off x="1025025"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Connettore 1 10"/>
            <p:cNvCxnSpPr>
              <a:cxnSpLocks noChangeShapeType="1"/>
            </p:cNvCxnSpPr>
            <p:nvPr/>
          </p:nvCxnSpPr>
          <p:spPr bwMode="auto">
            <a:xfrm flipH="1">
              <a:off x="1025025" y="2352960"/>
              <a:ext cx="32401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Connettore 1 11"/>
            <p:cNvCxnSpPr>
              <a:cxnSpLocks noChangeShapeType="1"/>
            </p:cNvCxnSpPr>
            <p:nvPr/>
          </p:nvCxnSpPr>
          <p:spPr bwMode="auto">
            <a:xfrm rot="16200000" flipV="1">
              <a:off x="1190395" y="2070016"/>
              <a:ext cx="0" cy="2769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Connettore 1 12"/>
            <p:cNvCxnSpPr>
              <a:cxnSpLocks noChangeShapeType="1"/>
            </p:cNvCxnSpPr>
            <p:nvPr/>
          </p:nvCxnSpPr>
          <p:spPr bwMode="auto">
            <a:xfrm flipV="1">
              <a:off x="1203839" y="1858244"/>
              <a:ext cx="0" cy="34889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2718" name="Gruppo 116"/>
            <p:cNvGrpSpPr>
              <a:grpSpLocks/>
            </p:cNvGrpSpPr>
            <p:nvPr/>
          </p:nvGrpSpPr>
          <p:grpSpPr bwMode="auto">
            <a:xfrm>
              <a:off x="1784838" y="2026136"/>
              <a:ext cx="218253" cy="395107"/>
              <a:chOff x="2220249" y="2026577"/>
              <a:chExt cx="218253" cy="395107"/>
            </a:xfrm>
          </p:grpSpPr>
          <p:grpSp>
            <p:nvGrpSpPr>
              <p:cNvPr id="72721" name="Gruppo 119"/>
              <p:cNvGrpSpPr>
                <a:grpSpLocks/>
              </p:cNvGrpSpPr>
              <p:nvPr/>
            </p:nvGrpSpPr>
            <p:grpSpPr bwMode="auto">
              <a:xfrm>
                <a:off x="2220249" y="2026577"/>
                <a:ext cx="208043" cy="206630"/>
                <a:chOff x="2220249" y="2132033"/>
                <a:chExt cx="208043" cy="206630"/>
              </a:xfrm>
            </p:grpSpPr>
            <p:grpSp>
              <p:nvGrpSpPr>
                <p:cNvPr id="72728" name="Gruppo 126"/>
                <p:cNvGrpSpPr>
                  <a:grpSpLocks/>
                </p:cNvGrpSpPr>
                <p:nvPr/>
              </p:nvGrpSpPr>
              <p:grpSpPr bwMode="auto">
                <a:xfrm>
                  <a:off x="2220249" y="2132033"/>
                  <a:ext cx="152401" cy="109907"/>
                  <a:chOff x="2220249" y="2132033"/>
                  <a:chExt cx="152401" cy="109907"/>
                </a:xfrm>
              </p:grpSpPr>
              <p:cxnSp>
                <p:nvCxnSpPr>
                  <p:cNvPr id="28" name="Connettore 1 27"/>
                  <p:cNvCxnSpPr>
                    <a:cxnSpLocks noChangeShapeType="1"/>
                  </p:cNvCxnSpPr>
                  <p:nvPr/>
                </p:nvCxnSpPr>
                <p:spPr bwMode="auto">
                  <a:xfrm flipV="1">
                    <a:off x="2241575" y="2131772"/>
                    <a:ext cx="75291" cy="681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Connettore 1 28"/>
                  <p:cNvCxnSpPr>
                    <a:cxnSpLocks noChangeShapeType="1"/>
                  </p:cNvCxnSpPr>
                  <p:nvPr/>
                </p:nvCxnSpPr>
                <p:spPr bwMode="auto">
                  <a:xfrm rot="7200000" flipV="1">
                    <a:off x="2294683" y="2164855"/>
                    <a:ext cx="0" cy="15461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2729" name="Gruppo 127"/>
                <p:cNvGrpSpPr>
                  <a:grpSpLocks/>
                </p:cNvGrpSpPr>
                <p:nvPr/>
              </p:nvGrpSpPr>
              <p:grpSpPr bwMode="auto">
                <a:xfrm flipH="1">
                  <a:off x="2275890" y="2271250"/>
                  <a:ext cx="152402" cy="67413"/>
                  <a:chOff x="2286241" y="2136426"/>
                  <a:chExt cx="152402" cy="67413"/>
                </a:xfrm>
              </p:grpSpPr>
              <p:cxnSp>
                <p:nvCxnSpPr>
                  <p:cNvPr id="26" name="Connettore 1 25"/>
                  <p:cNvCxnSpPr>
                    <a:cxnSpLocks noChangeShapeType="1"/>
                  </p:cNvCxnSpPr>
                  <p:nvPr/>
                </p:nvCxnSpPr>
                <p:spPr bwMode="auto">
                  <a:xfrm rot="3600000" flipV="1">
                    <a:off x="2375483" y="2062685"/>
                    <a:ext cx="0" cy="14654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Connettore 1 26"/>
                  <p:cNvCxnSpPr>
                    <a:cxnSpLocks noChangeShapeType="1"/>
                  </p:cNvCxnSpPr>
                  <p:nvPr/>
                </p:nvCxnSpPr>
                <p:spPr bwMode="auto">
                  <a:xfrm rot="7200000" flipV="1">
                    <a:off x="2375483" y="2130828"/>
                    <a:ext cx="0" cy="14654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2722" name="Gruppo 120"/>
              <p:cNvGrpSpPr>
                <a:grpSpLocks/>
              </p:cNvGrpSpPr>
              <p:nvPr/>
            </p:nvGrpSpPr>
            <p:grpSpPr bwMode="auto">
              <a:xfrm>
                <a:off x="2230458" y="2257548"/>
                <a:ext cx="152402" cy="67413"/>
                <a:chOff x="2220248" y="2174527"/>
                <a:chExt cx="152402" cy="67413"/>
              </a:xfrm>
            </p:grpSpPr>
            <p:cxnSp>
              <p:nvCxnSpPr>
                <p:cNvPr id="22" name="Connettore 1 21"/>
                <p:cNvCxnSpPr>
                  <a:cxnSpLocks noChangeShapeType="1"/>
                </p:cNvCxnSpPr>
                <p:nvPr/>
              </p:nvCxnSpPr>
              <p:spPr bwMode="auto">
                <a:xfrm rot="3600000" flipV="1">
                  <a:off x="2293212" y="2098345"/>
                  <a:ext cx="0" cy="15327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Connettore 1 22"/>
                <p:cNvCxnSpPr>
                  <a:cxnSpLocks noChangeShapeType="1"/>
                </p:cNvCxnSpPr>
                <p:nvPr/>
              </p:nvCxnSpPr>
              <p:spPr bwMode="auto">
                <a:xfrm rot="7200000" flipV="1">
                  <a:off x="2293212" y="2165125"/>
                  <a:ext cx="0" cy="15327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2723" name="Gruppo 121"/>
              <p:cNvGrpSpPr>
                <a:grpSpLocks/>
              </p:cNvGrpSpPr>
              <p:nvPr/>
            </p:nvGrpSpPr>
            <p:grpSpPr bwMode="auto">
              <a:xfrm flipH="1">
                <a:off x="2286100" y="2354271"/>
                <a:ext cx="152402" cy="67413"/>
                <a:chOff x="2286241" y="2136426"/>
                <a:chExt cx="152402" cy="67413"/>
              </a:xfrm>
            </p:grpSpPr>
            <p:cxnSp>
              <p:nvCxnSpPr>
                <p:cNvPr id="20" name="Connettore 1 19"/>
                <p:cNvCxnSpPr>
                  <a:cxnSpLocks noChangeShapeType="1"/>
                </p:cNvCxnSpPr>
                <p:nvPr/>
              </p:nvCxnSpPr>
              <p:spPr bwMode="auto">
                <a:xfrm rot="3600000" flipV="1">
                  <a:off x="2364182" y="2059612"/>
                  <a:ext cx="0" cy="1546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Connettore 1 20"/>
                <p:cNvCxnSpPr>
                  <a:cxnSpLocks noChangeShapeType="1"/>
                </p:cNvCxnSpPr>
                <p:nvPr/>
              </p:nvCxnSpPr>
              <p:spPr bwMode="auto">
                <a:xfrm rot="7200000" flipV="1">
                  <a:off x="2364182" y="2126391"/>
                  <a:ext cx="0" cy="1546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5" name="Connettore 1 14"/>
            <p:cNvCxnSpPr>
              <a:cxnSpLocks noChangeShapeType="1"/>
            </p:cNvCxnSpPr>
            <p:nvPr/>
          </p:nvCxnSpPr>
          <p:spPr bwMode="auto">
            <a:xfrm flipV="1">
              <a:off x="1862632" y="2459262"/>
              <a:ext cx="0" cy="14582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Connettore 1 15"/>
            <p:cNvCxnSpPr>
              <a:cxnSpLocks noChangeShapeType="1"/>
            </p:cNvCxnSpPr>
            <p:nvPr/>
          </p:nvCxnSpPr>
          <p:spPr bwMode="auto">
            <a:xfrm flipV="1">
              <a:off x="1873387" y="1858244"/>
              <a:ext cx="0" cy="16763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2709" name="Rectangle 2"/>
          <p:cNvSpPr>
            <a:spLocks noGrp="1" noChangeArrowheads="1"/>
          </p:cNvSpPr>
          <p:nvPr>
            <p:ph type="title"/>
          </p:nvPr>
        </p:nvSpPr>
        <p:spPr>
          <a:xfrm>
            <a:off x="119063" y="33338"/>
            <a:ext cx="4718050" cy="1168400"/>
          </a:xfrm>
        </p:spPr>
        <p:txBody>
          <a:bodyPr/>
          <a:lstStyle/>
          <a:p>
            <a:pPr eaLnBrk="1" hangingPunct="1"/>
            <a:r>
              <a:rPr lang="it-IT" altLang="en-US">
                <a:ea typeface="ＭＳ Ｐゴシック" charset="-128"/>
              </a:rPr>
              <a:t>Darcy flow in  autoclave lamination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55638" y="219075"/>
            <a:ext cx="7772400" cy="833438"/>
          </a:xfrm>
        </p:spPr>
        <p:txBody>
          <a:bodyPr/>
          <a:lstStyle/>
          <a:p>
            <a:pPr eaLnBrk="1" hangingPunct="1"/>
            <a:r>
              <a:rPr lang="it-IT" altLang="en-US" sz="3200" b="1">
                <a:ea typeface="ＭＳ Ｐゴシック" charset="-128"/>
              </a:rPr>
              <a:t>Process modeling: Vacuum bagging</a:t>
            </a:r>
          </a:p>
        </p:txBody>
      </p:sp>
      <p:cxnSp>
        <p:nvCxnSpPr>
          <p:cNvPr id="6" name="Connettore 1 5"/>
          <p:cNvCxnSpPr/>
          <p:nvPr/>
        </p:nvCxnSpPr>
        <p:spPr>
          <a:xfrm>
            <a:off x="285750" y="10509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uppo 64"/>
          <p:cNvGrpSpPr>
            <a:grpSpLocks/>
          </p:cNvGrpSpPr>
          <p:nvPr/>
        </p:nvGrpSpPr>
        <p:grpSpPr bwMode="auto">
          <a:xfrm>
            <a:off x="900113" y="2781300"/>
            <a:ext cx="7415212" cy="1857375"/>
            <a:chOff x="899592" y="2780928"/>
            <a:chExt cx="7416824" cy="1857819"/>
          </a:xfrm>
        </p:grpSpPr>
        <p:sp>
          <p:nvSpPr>
            <p:cNvPr id="35" name="Freccia giù 11"/>
            <p:cNvSpPr>
              <a:spLocks noChangeArrowheads="1"/>
            </p:cNvSpPr>
            <p:nvPr/>
          </p:nvSpPr>
          <p:spPr bwMode="auto">
            <a:xfrm>
              <a:off x="2844702" y="4005184"/>
              <a:ext cx="430307" cy="633563"/>
            </a:xfrm>
            <a:prstGeom prst="downArrow">
              <a:avLst>
                <a:gd name="adj1" fmla="val 50000"/>
                <a:gd name="adj2" fmla="val 49999"/>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36" name="CasellaDiTesto 35"/>
            <p:cNvSpPr txBox="1"/>
            <p:nvPr/>
          </p:nvSpPr>
          <p:spPr>
            <a:xfrm>
              <a:off x="899592" y="2780928"/>
              <a:ext cx="7416824" cy="708055"/>
            </a:xfrm>
            <a:prstGeom prst="rect">
              <a:avLst/>
            </a:prstGeom>
            <a:noFill/>
          </p:spPr>
          <p:txBody>
            <a:bodyPr>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Autoclave pressure reduces the breather thickness. A single layer of breather under 9 bar pressure with a thickness of 0.5 mm was adopted</a:t>
              </a:r>
            </a:p>
          </p:txBody>
        </p:sp>
      </p:grpSp>
      <p:sp>
        <p:nvSpPr>
          <p:cNvPr id="37" name="CasellaDiTesto 36"/>
          <p:cNvSpPr txBox="1"/>
          <p:nvPr/>
        </p:nvSpPr>
        <p:spPr>
          <a:xfrm>
            <a:off x="252413" y="1412875"/>
            <a:ext cx="8891587" cy="1323975"/>
          </a:xfrm>
          <a:prstGeom prst="rect">
            <a:avLst/>
          </a:prstGeom>
          <a:noFill/>
        </p:spPr>
        <p:txBody>
          <a:bodyPr lIns="91394" tIns="45697" rIns="91394" bIns="45697">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At room temperature:</a:t>
            </a:r>
          </a:p>
          <a:p>
            <a:pPr defTabSz="913944" eaLnBrk="1" fontAlgn="auto" hangingPunct="1">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there is no flow</a:t>
            </a:r>
          </a:p>
          <a:p>
            <a:pPr defTabSz="913944" eaLnBrk="1" fontAlgn="auto" hangingPunct="1">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The top ply in the stack is kept under vacuum (between -700 and -980 mbar depending on the process)</a:t>
            </a:r>
          </a:p>
        </p:txBody>
      </p:sp>
      <p:grpSp>
        <p:nvGrpSpPr>
          <p:cNvPr id="73734" name="Gruppo 63"/>
          <p:cNvGrpSpPr>
            <a:grpSpLocks/>
          </p:cNvGrpSpPr>
          <p:nvPr/>
        </p:nvGrpSpPr>
        <p:grpSpPr bwMode="auto">
          <a:xfrm>
            <a:off x="542925" y="4111625"/>
            <a:ext cx="5962650" cy="2054225"/>
            <a:chOff x="542055" y="2348880"/>
            <a:chExt cx="5962623" cy="2053086"/>
          </a:xfrm>
        </p:grpSpPr>
        <p:grpSp>
          <p:nvGrpSpPr>
            <p:cNvPr id="73762" name="Gruppo 30"/>
            <p:cNvGrpSpPr>
              <a:grpSpLocks/>
            </p:cNvGrpSpPr>
            <p:nvPr/>
          </p:nvGrpSpPr>
          <p:grpSpPr bwMode="auto">
            <a:xfrm>
              <a:off x="546366" y="3511673"/>
              <a:ext cx="5587366" cy="890293"/>
              <a:chOff x="841206" y="4629141"/>
              <a:chExt cx="2523621" cy="657345"/>
            </a:xfrm>
          </p:grpSpPr>
          <p:sp>
            <p:nvSpPr>
              <p:cNvPr id="32" name="Rettangolo 31"/>
              <p:cNvSpPr>
                <a:spLocks noChangeArrowheads="1"/>
              </p:cNvSpPr>
              <p:nvPr/>
            </p:nvSpPr>
            <p:spPr bwMode="auto">
              <a:xfrm>
                <a:off x="841410" y="5014704"/>
                <a:ext cx="2523179" cy="271782"/>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defTabSz="913944" eaLnBrk="1" fontAlgn="auto" hangingPunct="1">
                  <a:spcBef>
                    <a:spcPts val="0"/>
                  </a:spcBef>
                  <a:spcAft>
                    <a:spcPts val="0"/>
                  </a:spcAft>
                  <a:defRPr/>
                </a:pPr>
                <a:r>
                  <a:rPr lang="en-US" sz="1600" kern="0" dirty="0">
                    <a:solidFill>
                      <a:sysClr val="windowText" lastClr="000000"/>
                    </a:solidFill>
                    <a:latin typeface="Calibri"/>
                    <a:ea typeface="MS PGothic" pitchFamily="34" charset="-128"/>
                  </a:rPr>
                  <a:t>tool</a:t>
                </a:r>
              </a:p>
            </p:txBody>
          </p:sp>
          <p:sp>
            <p:nvSpPr>
              <p:cNvPr id="33" name="Rettangolo 32"/>
              <p:cNvSpPr>
                <a:spLocks noChangeArrowheads="1"/>
              </p:cNvSpPr>
              <p:nvPr/>
            </p:nvSpPr>
            <p:spPr bwMode="auto">
              <a:xfrm>
                <a:off x="1134669" y="4745264"/>
                <a:ext cx="1885752" cy="269439"/>
              </a:xfrm>
              <a:prstGeom prst="rect">
                <a:avLst/>
              </a:prstGeom>
              <a:blipFill dpi="0" rotWithShape="0">
                <a:blip r:embed="rId2"/>
                <a:srcRect/>
                <a:tile tx="0" ty="0" sx="100000" sy="100000" flip="none" algn="tl"/>
              </a:blip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34" name="Rettangolo 33"/>
              <p:cNvSpPr>
                <a:spLocks noChangeArrowheads="1"/>
              </p:cNvSpPr>
              <p:nvPr/>
            </p:nvSpPr>
            <p:spPr bwMode="auto">
              <a:xfrm>
                <a:off x="1134669" y="4629289"/>
                <a:ext cx="1885752" cy="119491"/>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sp>
          <p:nvSpPr>
            <p:cNvPr id="39" name="CasellaDiTesto 38"/>
            <p:cNvSpPr txBox="1"/>
            <p:nvPr/>
          </p:nvSpPr>
          <p:spPr>
            <a:xfrm>
              <a:off x="4015489" y="3727653"/>
              <a:ext cx="917571" cy="307804"/>
            </a:xfrm>
            <a:prstGeom prst="rect">
              <a:avLst/>
            </a:prstGeom>
            <a:solidFill>
              <a:schemeClr val="bg1"/>
            </a:solidFill>
          </p:spPr>
          <p:txBody>
            <a:bodyPr>
              <a:spAutoFit/>
            </a:bodyPr>
            <a:lstStyle/>
            <a:p>
              <a:pPr defTabSz="913944" eaLnBrk="1" fontAlgn="auto" hangingPunct="1">
                <a:spcBef>
                  <a:spcPts val="0"/>
                </a:spcBef>
                <a:spcAft>
                  <a:spcPts val="0"/>
                </a:spcAft>
                <a:defRPr/>
              </a:pPr>
              <a:r>
                <a:rPr lang="en-US" sz="1400" b="1" kern="0" dirty="0">
                  <a:solidFill>
                    <a:sysClr val="windowText" lastClr="000000"/>
                  </a:solidFill>
                  <a:latin typeface="Times New Roman" panose="02020603050405020304" pitchFamily="18" charset="0"/>
                  <a:ea typeface="MS PGothic" pitchFamily="34" charset="-128"/>
                </a:rPr>
                <a:t>laminate</a:t>
              </a:r>
            </a:p>
          </p:txBody>
        </p:sp>
        <p:sp>
          <p:nvSpPr>
            <p:cNvPr id="40" name="CasellaDiTesto 39"/>
            <p:cNvSpPr txBox="1"/>
            <p:nvPr/>
          </p:nvSpPr>
          <p:spPr>
            <a:xfrm>
              <a:off x="1494551" y="3453167"/>
              <a:ext cx="1430332" cy="276072"/>
            </a:xfrm>
            <a:prstGeom prst="rect">
              <a:avLst/>
            </a:prstGeom>
            <a:noFill/>
          </p:spPr>
          <p:txBody>
            <a:bodyPr>
              <a:spAutoFit/>
            </a:bodyPr>
            <a:lstStyle/>
            <a:p>
              <a:pPr defTabSz="913944" eaLnBrk="1" fontAlgn="auto" hangingPunct="1">
                <a:spcBef>
                  <a:spcPts val="0"/>
                </a:spcBef>
                <a:spcAft>
                  <a:spcPts val="0"/>
                </a:spcAft>
                <a:defRPr/>
              </a:pPr>
              <a:r>
                <a:rPr lang="en-US" sz="1200" kern="0" dirty="0">
                  <a:solidFill>
                    <a:sysClr val="windowText" lastClr="000000"/>
                  </a:solidFill>
                  <a:latin typeface="Times New Roman" panose="02020603050405020304" pitchFamily="18" charset="0"/>
                  <a:ea typeface="MS PGothic" pitchFamily="34" charset="-128"/>
                </a:rPr>
                <a:t>breather</a:t>
              </a:r>
            </a:p>
          </p:txBody>
        </p:sp>
        <p:sp>
          <p:nvSpPr>
            <p:cNvPr id="73765" name="Figura a mano libera 40"/>
            <p:cNvSpPr>
              <a:spLocks/>
            </p:cNvSpPr>
            <p:nvPr/>
          </p:nvSpPr>
          <p:spPr bwMode="auto">
            <a:xfrm>
              <a:off x="542055" y="3500766"/>
              <a:ext cx="5595913" cy="574356"/>
            </a:xfrm>
            <a:custGeom>
              <a:avLst/>
              <a:gdLst>
                <a:gd name="T0" fmla="*/ 0 w 2527931"/>
                <a:gd name="T1" fmla="*/ 45555294 h 353332"/>
                <a:gd name="T2" fmla="*/ 223273411 w 2527931"/>
                <a:gd name="T3" fmla="*/ 43988426 h 353332"/>
                <a:gd name="T4" fmla="*/ 326322682 w 2527931"/>
                <a:gd name="T5" fmla="*/ 42421561 h 353332"/>
                <a:gd name="T6" fmla="*/ 618292095 w 2527931"/>
                <a:gd name="T7" fmla="*/ 43204889 h 353332"/>
                <a:gd name="T8" fmla="*/ 669818760 w 2527931"/>
                <a:gd name="T9" fmla="*/ 44771814 h 353332"/>
                <a:gd name="T10" fmla="*/ 841565506 w 2527931"/>
                <a:gd name="T11" fmla="*/ 43988426 h 353332"/>
                <a:gd name="T12" fmla="*/ 824389124 w 2527931"/>
                <a:gd name="T13" fmla="*/ 26752832 h 353332"/>
                <a:gd name="T14" fmla="*/ 824389124 w 2527931"/>
                <a:gd name="T15" fmla="*/ 2466319 h 353332"/>
                <a:gd name="T16" fmla="*/ 927439924 w 2527931"/>
                <a:gd name="T17" fmla="*/ 1682776 h 353332"/>
                <a:gd name="T18" fmla="*/ 1442684894 w 2527931"/>
                <a:gd name="T19" fmla="*/ 899455 h 353332"/>
                <a:gd name="T20" fmla="*/ 1923579469 w 2527931"/>
                <a:gd name="T21" fmla="*/ 899455 h 353332"/>
                <a:gd name="T22" fmla="*/ 2009453314 w 2527931"/>
                <a:gd name="T23" fmla="*/ 1682776 h 353332"/>
                <a:gd name="T24" fmla="*/ 2147483646 w 2527931"/>
                <a:gd name="T25" fmla="*/ 4033027 h 353332"/>
                <a:gd name="T26" fmla="*/ 2147483646 w 2527931"/>
                <a:gd name="T27" fmla="*/ 4816572 h 353332"/>
                <a:gd name="T28" fmla="*/ 2147483646 w 2527931"/>
                <a:gd name="T29" fmla="*/ 4033027 h 353332"/>
                <a:gd name="T30" fmla="*/ 2147483646 w 2527931"/>
                <a:gd name="T31" fmla="*/ 3249707 h 353332"/>
                <a:gd name="T32" fmla="*/ 2147483646 w 2527931"/>
                <a:gd name="T33" fmla="*/ 1682776 h 353332"/>
                <a:gd name="T34" fmla="*/ 2147483646 w 2527931"/>
                <a:gd name="T35" fmla="*/ 2466319 h 353332"/>
                <a:gd name="T36" fmla="*/ 2147483646 w 2527931"/>
                <a:gd name="T37" fmla="*/ 3249707 h 353332"/>
                <a:gd name="T38" fmla="*/ 2147483646 w 2527931"/>
                <a:gd name="T39" fmla="*/ 7950397 h 353332"/>
                <a:gd name="T40" fmla="*/ 2147483646 w 2527931"/>
                <a:gd name="T41" fmla="*/ 20485212 h 353332"/>
                <a:gd name="T42" fmla="*/ 2147483646 w 2527931"/>
                <a:gd name="T43" fmla="*/ 36937486 h 353332"/>
                <a:gd name="T44" fmla="*/ 2147483646 w 2527931"/>
                <a:gd name="T45" fmla="*/ 43988426 h 353332"/>
                <a:gd name="T46" fmla="*/ 2147483646 w 2527931"/>
                <a:gd name="T47" fmla="*/ 44771814 h 353332"/>
                <a:gd name="T48" fmla="*/ 2147483646 w 2527931"/>
                <a:gd name="T49" fmla="*/ 44771814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rgbClr val="000000"/>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GB"/>
            </a:p>
          </p:txBody>
        </p:sp>
        <p:grpSp>
          <p:nvGrpSpPr>
            <p:cNvPr id="73766" name="Gruppo 41"/>
            <p:cNvGrpSpPr>
              <a:grpSpLocks/>
            </p:cNvGrpSpPr>
            <p:nvPr/>
          </p:nvGrpSpPr>
          <p:grpSpPr bwMode="auto">
            <a:xfrm>
              <a:off x="4932327" y="2348880"/>
              <a:ext cx="1572351" cy="1677058"/>
              <a:chOff x="2862283" y="3744268"/>
              <a:chExt cx="710177" cy="1238250"/>
            </a:xfrm>
          </p:grpSpPr>
          <p:sp>
            <p:nvSpPr>
              <p:cNvPr id="43" name="Rettangolo 42"/>
              <p:cNvSpPr>
                <a:spLocks noChangeArrowheads="1"/>
              </p:cNvSpPr>
              <p:nvPr/>
            </p:nvSpPr>
            <p:spPr bwMode="auto">
              <a:xfrm>
                <a:off x="3135797" y="4934487"/>
                <a:ext cx="228728" cy="48031"/>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44" name="Rettangolo 43"/>
              <p:cNvSpPr>
                <a:spLocks noChangeArrowheads="1"/>
              </p:cNvSpPr>
              <p:nvPr/>
            </p:nvSpPr>
            <p:spPr bwMode="auto">
              <a:xfrm>
                <a:off x="3208933" y="4776338"/>
                <a:ext cx="45172" cy="145263"/>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cxnSp>
            <p:nvCxnSpPr>
              <p:cNvPr id="45" name="Connettore 7 44"/>
              <p:cNvCxnSpPr>
                <a:cxnSpLocks noChangeShapeType="1"/>
                <a:stCxn id="44" idx="0"/>
              </p:cNvCxnSpPr>
              <p:nvPr/>
            </p:nvCxnSpPr>
            <p:spPr bwMode="auto">
              <a:xfrm rot="16200000" flipV="1">
                <a:off x="2755704" y="4300164"/>
                <a:ext cx="741544" cy="210803"/>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6" name="CasellaDiTesto 45"/>
              <p:cNvSpPr txBox="1"/>
              <p:nvPr/>
            </p:nvSpPr>
            <p:spPr>
              <a:xfrm>
                <a:off x="2862614" y="3744268"/>
                <a:ext cx="709846" cy="272954"/>
              </a:xfrm>
              <a:prstGeom prst="rect">
                <a:avLst/>
              </a:prstGeom>
              <a:noFill/>
              <a:ln>
                <a:solidFill>
                  <a:srgbClr val="000000"/>
                </a:solidFill>
              </a:ln>
            </p:spPr>
            <p:txBody>
              <a:bodyPr>
                <a:spAutoFit/>
              </a:bodyPr>
              <a:lstStyle/>
              <a:p>
                <a:pPr algn="ct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vacuum</a:t>
                </a:r>
              </a:p>
            </p:txBody>
          </p:sp>
        </p:grpSp>
      </p:grpSp>
      <p:grpSp>
        <p:nvGrpSpPr>
          <p:cNvPr id="7" name="Gruppo 116"/>
          <p:cNvGrpSpPr>
            <a:grpSpLocks/>
          </p:cNvGrpSpPr>
          <p:nvPr/>
        </p:nvGrpSpPr>
        <p:grpSpPr bwMode="auto">
          <a:xfrm>
            <a:off x="71438" y="4149725"/>
            <a:ext cx="8748712" cy="1754188"/>
            <a:chOff x="72008" y="4149079"/>
            <a:chExt cx="8748464" cy="1755248"/>
          </a:xfrm>
        </p:grpSpPr>
        <p:grpSp>
          <p:nvGrpSpPr>
            <p:cNvPr id="73736" name="Gruppo 90"/>
            <p:cNvGrpSpPr>
              <a:grpSpLocks/>
            </p:cNvGrpSpPr>
            <p:nvPr/>
          </p:nvGrpSpPr>
          <p:grpSpPr bwMode="auto">
            <a:xfrm>
              <a:off x="7452320" y="4365104"/>
              <a:ext cx="1368152" cy="1120512"/>
              <a:chOff x="910744" y="1856881"/>
              <a:chExt cx="1189860" cy="760472"/>
            </a:xfrm>
          </p:grpSpPr>
          <p:cxnSp>
            <p:nvCxnSpPr>
              <p:cNvPr id="92" name="Connettore 1 91"/>
              <p:cNvCxnSpPr>
                <a:cxnSpLocks noChangeShapeType="1"/>
              </p:cNvCxnSpPr>
              <p:nvPr/>
            </p:nvCxnSpPr>
            <p:spPr bwMode="auto">
              <a:xfrm>
                <a:off x="910540" y="1856884"/>
                <a:ext cx="119006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3" name="Connettore 1 92"/>
              <p:cNvCxnSpPr>
                <a:cxnSpLocks noChangeShapeType="1"/>
              </p:cNvCxnSpPr>
              <p:nvPr/>
            </p:nvCxnSpPr>
            <p:spPr bwMode="auto">
              <a:xfrm>
                <a:off x="945056" y="2616917"/>
                <a:ext cx="115554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4" name="Connettore 1 93"/>
              <p:cNvCxnSpPr>
                <a:cxnSpLocks noChangeShapeType="1"/>
              </p:cNvCxnSpPr>
              <p:nvPr/>
            </p:nvCxnSpPr>
            <p:spPr bwMode="auto">
              <a:xfrm flipV="1">
                <a:off x="1203224" y="2339855"/>
                <a:ext cx="0" cy="2770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5" name="Connettore 1 94"/>
              <p:cNvCxnSpPr>
                <a:cxnSpLocks noChangeShapeType="1"/>
              </p:cNvCxnSpPr>
              <p:nvPr/>
            </p:nvCxnSpPr>
            <p:spPr bwMode="auto">
              <a:xfrm flipV="1">
                <a:off x="1348186" y="2061716"/>
                <a:ext cx="0" cy="27813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 name="Connettore 1 95"/>
              <p:cNvCxnSpPr>
                <a:cxnSpLocks noChangeShapeType="1"/>
              </p:cNvCxnSpPr>
              <p:nvPr/>
            </p:nvCxnSpPr>
            <p:spPr bwMode="auto">
              <a:xfrm flipV="1">
                <a:off x="1025129" y="2061716"/>
                <a:ext cx="0" cy="27813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7" name="Connettore 1 96"/>
              <p:cNvCxnSpPr>
                <a:cxnSpLocks noChangeShapeType="1"/>
              </p:cNvCxnSpPr>
              <p:nvPr/>
            </p:nvCxnSpPr>
            <p:spPr bwMode="auto">
              <a:xfrm flipH="1">
                <a:off x="1025129" y="2352792"/>
                <a:ext cx="323057"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8" name="Connettore 1 97"/>
              <p:cNvCxnSpPr>
                <a:cxnSpLocks noChangeShapeType="1"/>
              </p:cNvCxnSpPr>
              <p:nvPr/>
            </p:nvCxnSpPr>
            <p:spPr bwMode="auto">
              <a:xfrm rot="16200000" flipV="1">
                <a:off x="1190109" y="1997353"/>
                <a:ext cx="0" cy="27749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9" name="Connettore 1 98"/>
              <p:cNvCxnSpPr>
                <a:cxnSpLocks noChangeShapeType="1"/>
              </p:cNvCxnSpPr>
              <p:nvPr/>
            </p:nvCxnSpPr>
            <p:spPr bwMode="auto">
              <a:xfrm flipV="1">
                <a:off x="1203224" y="1859041"/>
                <a:ext cx="0" cy="2770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3746" name="Gruppo 98"/>
              <p:cNvGrpSpPr>
                <a:grpSpLocks/>
              </p:cNvGrpSpPr>
              <p:nvPr/>
            </p:nvGrpSpPr>
            <p:grpSpPr bwMode="auto">
              <a:xfrm>
                <a:off x="1784838" y="2026136"/>
                <a:ext cx="218253" cy="395107"/>
                <a:chOff x="2220249" y="2026577"/>
                <a:chExt cx="218253" cy="395107"/>
              </a:xfrm>
            </p:grpSpPr>
            <p:grpSp>
              <p:nvGrpSpPr>
                <p:cNvPr id="73749" name="Gruppo 90"/>
                <p:cNvGrpSpPr>
                  <a:grpSpLocks/>
                </p:cNvGrpSpPr>
                <p:nvPr/>
              </p:nvGrpSpPr>
              <p:grpSpPr bwMode="auto">
                <a:xfrm>
                  <a:off x="2220249" y="2026577"/>
                  <a:ext cx="208043" cy="206630"/>
                  <a:chOff x="2220249" y="2132033"/>
                  <a:chExt cx="208043" cy="206630"/>
                </a:xfrm>
              </p:grpSpPr>
              <p:grpSp>
                <p:nvGrpSpPr>
                  <p:cNvPr id="73756" name="Gruppo 86"/>
                  <p:cNvGrpSpPr>
                    <a:grpSpLocks/>
                  </p:cNvGrpSpPr>
                  <p:nvPr/>
                </p:nvGrpSpPr>
                <p:grpSpPr bwMode="auto">
                  <a:xfrm>
                    <a:off x="2220249" y="2132033"/>
                    <a:ext cx="152401" cy="109907"/>
                    <a:chOff x="2220249" y="2132033"/>
                    <a:chExt cx="152401" cy="109907"/>
                  </a:xfrm>
                </p:grpSpPr>
                <p:cxnSp>
                  <p:nvCxnSpPr>
                    <p:cNvPr id="114" name="Connettore 1 113"/>
                    <p:cNvCxnSpPr>
                      <a:cxnSpLocks noChangeShapeType="1"/>
                    </p:cNvCxnSpPr>
                    <p:nvPr/>
                  </p:nvCxnSpPr>
                  <p:spPr bwMode="auto">
                    <a:xfrm flipV="1">
                      <a:off x="2241951" y="2132037"/>
                      <a:ext cx="73170" cy="6791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Connettore 1 114"/>
                    <p:cNvCxnSpPr>
                      <a:cxnSpLocks noChangeShapeType="1"/>
                    </p:cNvCxnSpPr>
                    <p:nvPr/>
                  </p:nvCxnSpPr>
                  <p:spPr bwMode="auto">
                    <a:xfrm rot="7200000" flipV="1">
                      <a:off x="2294413" y="2167448"/>
                      <a:ext cx="0" cy="1491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3757" name="Gruppo 87"/>
                  <p:cNvGrpSpPr>
                    <a:grpSpLocks/>
                  </p:cNvGrpSpPr>
                  <p:nvPr/>
                </p:nvGrpSpPr>
                <p:grpSpPr bwMode="auto">
                  <a:xfrm flipH="1">
                    <a:off x="2275890" y="2271250"/>
                    <a:ext cx="152402" cy="67413"/>
                    <a:chOff x="2286241" y="2136426"/>
                    <a:chExt cx="152402" cy="67413"/>
                  </a:xfrm>
                </p:grpSpPr>
                <p:cxnSp>
                  <p:nvCxnSpPr>
                    <p:cNvPr id="112" name="Connettore 1 111"/>
                    <p:cNvCxnSpPr>
                      <a:cxnSpLocks noChangeShapeType="1"/>
                    </p:cNvCxnSpPr>
                    <p:nvPr/>
                  </p:nvCxnSpPr>
                  <p:spPr bwMode="auto">
                    <a:xfrm rot="3600000" flipV="1">
                      <a:off x="2369728" y="2052757"/>
                      <a:ext cx="0" cy="1670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3" name="Connettore 1 112"/>
                    <p:cNvCxnSpPr>
                      <a:cxnSpLocks noChangeShapeType="1"/>
                    </p:cNvCxnSpPr>
                    <p:nvPr/>
                  </p:nvCxnSpPr>
                  <p:spPr bwMode="auto">
                    <a:xfrm rot="7200000" flipV="1">
                      <a:off x="2369728" y="2105582"/>
                      <a:ext cx="0" cy="1670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3750" name="Gruppo 92"/>
                <p:cNvGrpSpPr>
                  <a:grpSpLocks/>
                </p:cNvGrpSpPr>
                <p:nvPr/>
              </p:nvGrpSpPr>
              <p:grpSpPr bwMode="auto">
                <a:xfrm>
                  <a:off x="2230458" y="2257548"/>
                  <a:ext cx="152402" cy="67413"/>
                  <a:chOff x="2220248" y="2174527"/>
                  <a:chExt cx="152402" cy="67413"/>
                </a:xfrm>
              </p:grpSpPr>
              <p:cxnSp>
                <p:nvCxnSpPr>
                  <p:cNvPr id="108" name="Connettore 1 107"/>
                  <p:cNvCxnSpPr>
                    <a:cxnSpLocks noChangeShapeType="1"/>
                  </p:cNvCxnSpPr>
                  <p:nvPr/>
                </p:nvCxnSpPr>
                <p:spPr bwMode="auto">
                  <a:xfrm rot="3600000" flipV="1">
                    <a:off x="2286965" y="2092810"/>
                    <a:ext cx="0" cy="1629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9" name="Connettore 1 108"/>
                  <p:cNvCxnSpPr>
                    <a:cxnSpLocks noChangeShapeType="1"/>
                  </p:cNvCxnSpPr>
                  <p:nvPr/>
                </p:nvCxnSpPr>
                <p:spPr bwMode="auto">
                  <a:xfrm rot="7200000" flipV="1">
                    <a:off x="2286965" y="2145635"/>
                    <a:ext cx="0" cy="1629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3751" name="Gruppo 93"/>
                <p:cNvGrpSpPr>
                  <a:grpSpLocks/>
                </p:cNvGrpSpPr>
                <p:nvPr/>
              </p:nvGrpSpPr>
              <p:grpSpPr bwMode="auto">
                <a:xfrm flipH="1">
                  <a:off x="2286100" y="2354271"/>
                  <a:ext cx="152402" cy="67413"/>
                  <a:chOff x="2286241" y="2136426"/>
                  <a:chExt cx="152402" cy="67413"/>
                </a:xfrm>
              </p:grpSpPr>
              <p:cxnSp>
                <p:nvCxnSpPr>
                  <p:cNvPr id="106" name="Connettore 1 105"/>
                  <p:cNvCxnSpPr>
                    <a:cxnSpLocks noChangeShapeType="1"/>
                  </p:cNvCxnSpPr>
                  <p:nvPr/>
                </p:nvCxnSpPr>
                <p:spPr bwMode="auto">
                  <a:xfrm rot="3600000" flipV="1">
                    <a:off x="2362681" y="2060533"/>
                    <a:ext cx="0" cy="1518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7" name="Connettore 1 106"/>
                  <p:cNvCxnSpPr>
                    <a:cxnSpLocks noChangeShapeType="1"/>
                  </p:cNvCxnSpPr>
                  <p:nvPr/>
                </p:nvCxnSpPr>
                <p:spPr bwMode="auto">
                  <a:xfrm rot="7200000" flipV="1">
                    <a:off x="2362681" y="2124139"/>
                    <a:ext cx="0" cy="1518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01" name="Connettore 1 100"/>
              <p:cNvCxnSpPr>
                <a:cxnSpLocks noChangeShapeType="1"/>
              </p:cNvCxnSpPr>
              <p:nvPr/>
            </p:nvCxnSpPr>
            <p:spPr bwMode="auto">
              <a:xfrm flipV="1">
                <a:off x="1861763" y="2459520"/>
                <a:ext cx="0" cy="14446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2" name="Connettore 1 101"/>
              <p:cNvCxnSpPr>
                <a:cxnSpLocks noChangeShapeType="1"/>
              </p:cNvCxnSpPr>
              <p:nvPr/>
            </p:nvCxnSpPr>
            <p:spPr bwMode="auto">
              <a:xfrm flipV="1">
                <a:off x="1874188" y="1859041"/>
                <a:ext cx="0" cy="16710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16" name="CasellaDiTesto 115"/>
            <p:cNvSpPr txBox="1"/>
            <p:nvPr/>
          </p:nvSpPr>
          <p:spPr>
            <a:xfrm>
              <a:off x="72008" y="4149079"/>
              <a:ext cx="7129260" cy="175524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hangingPunct="1">
                <a:spcBef>
                  <a:spcPct val="20000"/>
                </a:spcBef>
                <a:defRPr/>
              </a:pPr>
              <a:r>
                <a:rPr lang="en-US" sz="2000" dirty="0">
                  <a:solidFill>
                    <a:srgbClr val="000000"/>
                  </a:solidFill>
                  <a:latin typeface="Arial" pitchFamily="34" charset="0"/>
                  <a:cs typeface="Arial" pitchFamily="34" charset="0"/>
                </a:rPr>
                <a:t>The resin flow  in autoclave process can be sketched as a dashpot and a spring in parallel (a Maxwell-Voigt viscoelastic element).</a:t>
              </a:r>
            </a:p>
            <a:p>
              <a:pPr eaLnBrk="1" hangingPunct="1">
                <a:spcBef>
                  <a:spcPct val="20000"/>
                </a:spcBef>
                <a:defRPr/>
              </a:pPr>
              <a:r>
                <a:rPr lang="en-US" sz="2000" dirty="0">
                  <a:solidFill>
                    <a:srgbClr val="000000"/>
                  </a:solidFill>
                  <a:latin typeface="Arial" pitchFamily="34" charset="0"/>
                  <a:cs typeface="Arial" pitchFamily="34" charset="0"/>
                </a:rPr>
                <a:t>The spring represents the stiffness of the reinforcement</a:t>
              </a:r>
            </a:p>
            <a:p>
              <a:pPr eaLnBrk="1" hangingPunct="1">
                <a:spcBef>
                  <a:spcPct val="20000"/>
                </a:spcBef>
                <a:defRPr/>
              </a:pPr>
              <a:r>
                <a:rPr lang="en-US" sz="2000" dirty="0">
                  <a:solidFill>
                    <a:srgbClr val="000000"/>
                  </a:solidFill>
                  <a:latin typeface="Arial" pitchFamily="34" charset="0"/>
                  <a:cs typeface="Arial" pitchFamily="34" charset="0"/>
                </a:rPr>
                <a:t>The dashpot the viscous drag due to resin flow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914400"/>
          </a:xfrm>
        </p:spPr>
        <p:txBody>
          <a:bodyPr/>
          <a:lstStyle/>
          <a:p>
            <a:pPr eaLnBrk="1" hangingPunct="1"/>
            <a:r>
              <a:rPr lang="it-IT" altLang="en-US" b="0" dirty="0">
                <a:ea typeface="ＭＳ Ｐゴシック" charset="-128"/>
              </a:rPr>
              <a:t>RTM</a:t>
            </a:r>
          </a:p>
        </p:txBody>
      </p:sp>
      <p:sp>
        <p:nvSpPr>
          <p:cNvPr id="12291" name="Rectangle 3"/>
          <p:cNvSpPr>
            <a:spLocks noGrp="1" noChangeArrowheads="1"/>
          </p:cNvSpPr>
          <p:nvPr>
            <p:ph type="body" idx="1"/>
          </p:nvPr>
        </p:nvSpPr>
        <p:spPr>
          <a:xfrm>
            <a:off x="228600" y="1371600"/>
            <a:ext cx="4191000" cy="2849488"/>
          </a:xfrm>
        </p:spPr>
        <p:txBody>
          <a:bodyPr/>
          <a:lstStyle/>
          <a:p>
            <a:pPr marL="0" indent="0" eaLnBrk="1" hangingPunct="1">
              <a:lnSpc>
                <a:spcPct val="90000"/>
              </a:lnSpc>
              <a:buNone/>
            </a:pPr>
            <a:r>
              <a:rPr lang="en-US" altLang="en-US" sz="2000" dirty="0">
                <a:ea typeface="ＭＳ Ｐゴシック" charset="-128"/>
              </a:rPr>
              <a:t>RTM</a:t>
            </a:r>
          </a:p>
          <a:p>
            <a:pPr eaLnBrk="1" hangingPunct="1">
              <a:lnSpc>
                <a:spcPct val="90000"/>
              </a:lnSpc>
            </a:pPr>
            <a:r>
              <a:rPr lang="en-US" altLang="en-US" sz="2000" dirty="0">
                <a:ea typeface="ＭＳ Ｐゴシック" charset="-128"/>
              </a:rPr>
              <a:t>Flow visualization using a transparent mold</a:t>
            </a:r>
          </a:p>
        </p:txBody>
      </p:sp>
      <p:pic>
        <p:nvPicPr>
          <p:cNvPr id="12293" name="Picture 5" descr="InjectionR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720" y="11430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ssan tests new carbon fiber-reinforced plastic production proc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103" y="3501009"/>
            <a:ext cx="5973519"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792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0413" y="219075"/>
            <a:ext cx="7916862" cy="833438"/>
          </a:xfrm>
        </p:spPr>
        <p:txBody>
          <a:bodyPr/>
          <a:lstStyle/>
          <a:p>
            <a:pPr eaLnBrk="1" hangingPunct="1"/>
            <a:r>
              <a:rPr lang="it-IT" altLang="en-US" sz="3200" b="1">
                <a:solidFill>
                  <a:srgbClr val="000000"/>
                </a:solidFill>
                <a:ea typeface="ＭＳ Ｐゴシック" charset="-128"/>
              </a:rPr>
              <a:t>Darcy flow in autoclave lamination: </a:t>
            </a:r>
            <a:r>
              <a:rPr lang="it-IT" altLang="en-US" sz="3200" b="1">
                <a:ea typeface="ＭＳ Ｐゴシック" charset="-128"/>
              </a:rPr>
              <a:t>heating and resin flow</a:t>
            </a:r>
          </a:p>
        </p:txBody>
      </p:sp>
      <p:cxnSp>
        <p:nvCxnSpPr>
          <p:cNvPr id="6" name="Connettore 1 5"/>
          <p:cNvCxnSpPr/>
          <p:nvPr/>
        </p:nvCxnSpPr>
        <p:spPr>
          <a:xfrm>
            <a:off x="285750" y="10509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252413" y="1196975"/>
            <a:ext cx="8891587" cy="3016250"/>
          </a:xfrm>
          <a:prstGeom prst="rect">
            <a:avLst/>
          </a:prstGeom>
          <a:noFill/>
        </p:spPr>
        <p:txBody>
          <a:bodyPr lIns="91394" tIns="45697" rIns="91394" bIns="45697">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During heating:</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viscosity decreases </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A pressure gradient is developed across the lay up </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 resin flows through composite thickness filling the breather (in plane flow is neglected) under autoclave pressure</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The upper resin layer still under vacuum</a:t>
            </a:r>
          </a:p>
          <a:p>
            <a:pPr defTabSz="913944" eaLnBrk="1" fontAlgn="auto" hangingPunct="1">
              <a:spcBef>
                <a:spcPts val="0"/>
              </a:spcBef>
              <a:spcAft>
                <a:spcPts val="0"/>
              </a:spcAft>
              <a:buFont typeface="Arial" pitchFamily="34" charset="0"/>
              <a:buChar char="•"/>
              <a:defRPr/>
            </a:pPr>
            <a:endParaRPr lang="en-US" sz="2000" kern="0" dirty="0">
              <a:solidFill>
                <a:sysClr val="windowText" lastClr="000000"/>
              </a:solidFill>
              <a:latin typeface="Times New Roman" panose="02020603050405020304" pitchFamily="18" charset="0"/>
              <a:ea typeface="MS PGothic" pitchFamily="34" charset="-128"/>
            </a:endParaRPr>
          </a:p>
        </p:txBody>
      </p:sp>
      <p:grpSp>
        <p:nvGrpSpPr>
          <p:cNvPr id="74757" name="Gruppo 54"/>
          <p:cNvGrpSpPr>
            <a:grpSpLocks/>
          </p:cNvGrpSpPr>
          <p:nvPr/>
        </p:nvGrpSpPr>
        <p:grpSpPr bwMode="auto">
          <a:xfrm>
            <a:off x="2124075" y="5421313"/>
            <a:ext cx="4108450" cy="960437"/>
            <a:chOff x="841206" y="4745137"/>
            <a:chExt cx="2523621" cy="541349"/>
          </a:xfrm>
        </p:grpSpPr>
        <p:sp>
          <p:nvSpPr>
            <p:cNvPr id="56" name="Rettangolo 55"/>
            <p:cNvSpPr>
              <a:spLocks noChangeArrowheads="1"/>
            </p:cNvSpPr>
            <p:nvPr/>
          </p:nvSpPr>
          <p:spPr bwMode="auto">
            <a:xfrm>
              <a:off x="841206" y="5014469"/>
              <a:ext cx="2523621" cy="272017"/>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57" name="Rettangolo 56"/>
            <p:cNvSpPr>
              <a:spLocks noChangeArrowheads="1"/>
            </p:cNvSpPr>
            <p:nvPr/>
          </p:nvSpPr>
          <p:spPr bwMode="auto">
            <a:xfrm>
              <a:off x="1134719" y="4799719"/>
              <a:ext cx="1885890" cy="214750"/>
            </a:xfrm>
            <a:prstGeom prst="rect">
              <a:avLst/>
            </a:prstGeom>
            <a:blipFill dpi="0" rotWithShape="0">
              <a:blip r:embed="rId2"/>
              <a:srcRect/>
              <a:tile tx="0" ty="0" sx="100000" sy="100000" flip="none" algn="tl"/>
            </a:blip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58" name="Rettangolo 57"/>
            <p:cNvSpPr>
              <a:spLocks noChangeArrowheads="1"/>
            </p:cNvSpPr>
            <p:nvPr/>
          </p:nvSpPr>
          <p:spPr bwMode="auto">
            <a:xfrm>
              <a:off x="1134719" y="4745137"/>
              <a:ext cx="1885890" cy="50108"/>
            </a:xfrm>
            <a:prstGeom prst="rect">
              <a:avLst/>
            </a:prstGeom>
            <a:solidFill>
              <a:schemeClr val="accent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sp>
        <p:nvSpPr>
          <p:cNvPr id="60" name="CasellaDiTesto 59"/>
          <p:cNvSpPr txBox="1"/>
          <p:nvPr/>
        </p:nvSpPr>
        <p:spPr>
          <a:xfrm>
            <a:off x="611188" y="4221163"/>
            <a:ext cx="2233612" cy="369887"/>
          </a:xfrm>
          <a:prstGeom prst="rect">
            <a:avLst/>
          </a:prstGeom>
        </p:spPr>
        <p:style>
          <a:lnRef idx="2">
            <a:schemeClr val="accent1"/>
          </a:lnRef>
          <a:fillRef idx="1">
            <a:schemeClr val="lt1"/>
          </a:fillRef>
          <a:effectRef idx="0">
            <a:schemeClr val="accent1"/>
          </a:effectRef>
          <a:fontRef idx="minor">
            <a:schemeClr val="dk1"/>
          </a:fontRef>
        </p:style>
        <p:txBody>
          <a:bodyPr lIns="91394" tIns="45697" rIns="91394" bIns="45697">
            <a:spAutoFit/>
          </a:bodyPr>
          <a:lstStyle/>
          <a:p>
            <a:pPr defTabSz="913944" eaLnBrk="1" fontAlgn="auto" hangingPunct="1">
              <a:spcBef>
                <a:spcPts val="0"/>
              </a:spcBef>
              <a:spcAft>
                <a:spcPts val="0"/>
              </a:spcAft>
              <a:defRPr/>
            </a:pPr>
            <a:r>
              <a:rPr lang="en-US" sz="1800" kern="0" dirty="0">
                <a:solidFill>
                  <a:sysClr val="windowText" lastClr="000000"/>
                </a:solidFill>
              </a:rPr>
              <a:t>Resin filled breather</a:t>
            </a:r>
          </a:p>
        </p:txBody>
      </p:sp>
      <p:sp>
        <p:nvSpPr>
          <p:cNvPr id="62" name="CasellaDiTesto 61"/>
          <p:cNvSpPr txBox="1"/>
          <p:nvPr/>
        </p:nvSpPr>
        <p:spPr>
          <a:xfrm>
            <a:off x="3779838" y="4508500"/>
            <a:ext cx="2224087" cy="369888"/>
          </a:xfrm>
          <a:prstGeom prst="rect">
            <a:avLst/>
          </a:prstGeom>
        </p:spPr>
        <p:style>
          <a:lnRef idx="2">
            <a:schemeClr val="accent1"/>
          </a:lnRef>
          <a:fillRef idx="1">
            <a:schemeClr val="lt1"/>
          </a:fillRef>
          <a:effectRef idx="0">
            <a:schemeClr val="accent1"/>
          </a:effectRef>
          <a:fontRef idx="minor">
            <a:schemeClr val="dk1"/>
          </a:fontRef>
        </p:style>
        <p:txBody>
          <a:bodyPr lIns="91394" tIns="45697" rIns="91394" bIns="45697">
            <a:spAutoFit/>
          </a:bodyPr>
          <a:lstStyle/>
          <a:p>
            <a:pPr eaLnBrk="1" fontAlgn="auto" hangingPunct="1">
              <a:spcBef>
                <a:spcPts val="0"/>
              </a:spcBef>
              <a:spcAft>
                <a:spcPts val="0"/>
              </a:spcAft>
              <a:defRPr/>
            </a:pPr>
            <a:r>
              <a:rPr lang="en-US" sz="1800" kern="0" dirty="0">
                <a:solidFill>
                  <a:sysClr val="windowText" lastClr="000000"/>
                </a:solidFill>
              </a:rPr>
              <a:t>Unfilled breather</a:t>
            </a:r>
          </a:p>
        </p:txBody>
      </p:sp>
      <p:sp>
        <p:nvSpPr>
          <p:cNvPr id="74760" name="Figura a mano libera 62"/>
          <p:cNvSpPr>
            <a:spLocks/>
          </p:cNvSpPr>
          <p:nvPr/>
        </p:nvSpPr>
        <p:spPr bwMode="auto">
          <a:xfrm>
            <a:off x="2100263" y="5248275"/>
            <a:ext cx="4127500" cy="628650"/>
          </a:xfrm>
          <a:custGeom>
            <a:avLst/>
            <a:gdLst>
              <a:gd name="T0" fmla="*/ 0 w 2527931"/>
              <a:gd name="T1" fmla="*/ 112240115 h 353332"/>
              <a:gd name="T2" fmla="*/ 12490130 w 2527931"/>
              <a:gd name="T3" fmla="*/ 108379541 h 353332"/>
              <a:gd name="T4" fmla="*/ 18254798 w 2527931"/>
              <a:gd name="T5" fmla="*/ 104518985 h 353332"/>
              <a:gd name="T6" fmla="*/ 34587784 w 2527931"/>
              <a:gd name="T7" fmla="*/ 106449145 h 353332"/>
              <a:gd name="T8" fmla="*/ 37470242 w 2527931"/>
              <a:gd name="T9" fmla="*/ 110309671 h 353332"/>
              <a:gd name="T10" fmla="*/ 47077914 w 2527931"/>
              <a:gd name="T11" fmla="*/ 108379541 h 353332"/>
              <a:gd name="T12" fmla="*/ 46117199 w 2527931"/>
              <a:gd name="T13" fmla="*/ 65914137 h 353332"/>
              <a:gd name="T14" fmla="*/ 46117199 w 2527931"/>
              <a:gd name="T15" fmla="*/ 6076532 h 353332"/>
              <a:gd name="T16" fmla="*/ 51881838 w 2527931"/>
              <a:gd name="T17" fmla="*/ 4146017 h 353332"/>
              <a:gd name="T18" fmla="*/ 80705205 w 2527931"/>
              <a:gd name="T19" fmla="*/ 2215909 h 353332"/>
              <a:gd name="T20" fmla="*/ 107606851 w 2527931"/>
              <a:gd name="T21" fmla="*/ 2215909 h 353332"/>
              <a:gd name="T22" fmla="*/ 112410683 w 2527931"/>
              <a:gd name="T23" fmla="*/ 4146017 h 353332"/>
              <a:gd name="T24" fmla="*/ 122018363 w 2527931"/>
              <a:gd name="T25" fmla="*/ 9936857 h 353332"/>
              <a:gd name="T26" fmla="*/ 125861425 w 2527931"/>
              <a:gd name="T27" fmla="*/ 11867092 h 353332"/>
              <a:gd name="T28" fmla="*/ 157566983 w 2527931"/>
              <a:gd name="T29" fmla="*/ 9936857 h 353332"/>
              <a:gd name="T30" fmla="*/ 195998185 w 2527931"/>
              <a:gd name="T31" fmla="*/ 8006534 h 353332"/>
              <a:gd name="T32" fmla="*/ 213291894 w 2527931"/>
              <a:gd name="T33" fmla="*/ 4146017 h 353332"/>
              <a:gd name="T34" fmla="*/ 349722011 w 2527931"/>
              <a:gd name="T35" fmla="*/ 6076532 h 353332"/>
              <a:gd name="T36" fmla="*/ 352604250 w 2527931"/>
              <a:gd name="T37" fmla="*/ 8006534 h 353332"/>
              <a:gd name="T38" fmla="*/ 354525679 w 2527931"/>
              <a:gd name="T39" fmla="*/ 19588330 h 353332"/>
              <a:gd name="T40" fmla="*/ 353565062 w 2527931"/>
              <a:gd name="T41" fmla="*/ 50472029 h 353332"/>
              <a:gd name="T42" fmla="*/ 354525679 w 2527931"/>
              <a:gd name="T43" fmla="*/ 91007293 h 353332"/>
              <a:gd name="T44" fmla="*/ 360290495 w 2527931"/>
              <a:gd name="T45" fmla="*/ 108379541 h 353332"/>
              <a:gd name="T46" fmla="*/ 364133342 w 2527931"/>
              <a:gd name="T47" fmla="*/ 110309671 h 353332"/>
              <a:gd name="T48" fmla="*/ 399682042 w 2527931"/>
              <a:gd name="T49" fmla="*/ 110309671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rgbClr val="000000"/>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94" tIns="45697" rIns="91394" bIns="45697" anchor="ctr"/>
          <a:lstStyle/>
          <a:p>
            <a:endParaRPr lang="en-GB"/>
          </a:p>
        </p:txBody>
      </p:sp>
      <p:grpSp>
        <p:nvGrpSpPr>
          <p:cNvPr id="74761" name="Gruppo 63"/>
          <p:cNvGrpSpPr>
            <a:grpSpLocks/>
          </p:cNvGrpSpPr>
          <p:nvPr/>
        </p:nvGrpSpPr>
        <p:grpSpPr bwMode="auto">
          <a:xfrm>
            <a:off x="5862638" y="3981450"/>
            <a:ext cx="1157287" cy="1895475"/>
            <a:chOff x="3135607" y="3913571"/>
            <a:chExt cx="710499" cy="1069094"/>
          </a:xfrm>
        </p:grpSpPr>
        <p:sp>
          <p:nvSpPr>
            <p:cNvPr id="65" name="Rettangolo 64"/>
            <p:cNvSpPr>
              <a:spLocks noChangeArrowheads="1"/>
            </p:cNvSpPr>
            <p:nvPr/>
          </p:nvSpPr>
          <p:spPr bwMode="auto">
            <a:xfrm>
              <a:off x="3135607" y="4934314"/>
              <a:ext cx="229036" cy="48351"/>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66" name="Rettangolo 65"/>
            <p:cNvSpPr>
              <a:spLocks noChangeArrowheads="1"/>
            </p:cNvSpPr>
            <p:nvPr/>
          </p:nvSpPr>
          <p:spPr bwMode="auto">
            <a:xfrm>
              <a:off x="3208703" y="4775831"/>
              <a:ext cx="45808" cy="145948"/>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cxnSp>
          <p:nvCxnSpPr>
            <p:cNvPr id="67" name="Connettore 7 66"/>
            <p:cNvCxnSpPr>
              <a:cxnSpLocks noChangeShapeType="1"/>
              <a:stCxn id="66" idx="0"/>
            </p:cNvCxnSpPr>
            <p:nvPr/>
          </p:nvCxnSpPr>
          <p:spPr bwMode="auto">
            <a:xfrm rot="5400000" flipH="1" flipV="1">
              <a:off x="3080084" y="4331433"/>
              <a:ext cx="595434" cy="293361"/>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8" name="CasellaDiTesto 67"/>
            <p:cNvSpPr txBox="1"/>
            <p:nvPr/>
          </p:nvSpPr>
          <p:spPr>
            <a:xfrm>
              <a:off x="3135607" y="3913571"/>
              <a:ext cx="710499" cy="208626"/>
            </a:xfrm>
            <a:prstGeom prst="rect">
              <a:avLst/>
            </a:prstGeom>
            <a:noFill/>
            <a:ln>
              <a:solidFill>
                <a:srgbClr val="000000"/>
              </a:solidFill>
            </a:ln>
          </p:spPr>
          <p:txBody>
            <a:bodyPr>
              <a:spAutoFit/>
            </a:bodyPr>
            <a:lstStyle/>
            <a:p>
              <a:pPr algn="ct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vacuum</a:t>
              </a:r>
            </a:p>
          </p:txBody>
        </p:sp>
      </p:grpSp>
      <p:sp>
        <p:nvSpPr>
          <p:cNvPr id="70" name="Rettangolo 69"/>
          <p:cNvSpPr>
            <a:spLocks noChangeArrowheads="1"/>
          </p:cNvSpPr>
          <p:nvPr/>
        </p:nvSpPr>
        <p:spPr bwMode="auto">
          <a:xfrm>
            <a:off x="2581275" y="5319713"/>
            <a:ext cx="3070225" cy="88900"/>
          </a:xfrm>
          <a:prstGeom prst="rect">
            <a:avLst/>
          </a:prstGeom>
          <a:noFill/>
          <a:ln w="9525">
            <a:solidFill>
              <a:srgbClr val="4A7EBB"/>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94" tIns="45697" rIns="91394" bIns="45697"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nvGrpSpPr>
          <p:cNvPr id="74763" name="Gruppo 70"/>
          <p:cNvGrpSpPr>
            <a:grpSpLocks/>
          </p:cNvGrpSpPr>
          <p:nvPr/>
        </p:nvGrpSpPr>
        <p:grpSpPr bwMode="auto">
          <a:xfrm>
            <a:off x="2195513" y="5416550"/>
            <a:ext cx="719137" cy="482600"/>
            <a:chOff x="3277620" y="3832248"/>
            <a:chExt cx="441871" cy="272224"/>
          </a:xfrm>
        </p:grpSpPr>
        <p:cxnSp>
          <p:nvCxnSpPr>
            <p:cNvPr id="72" name="Connettore 1 71"/>
            <p:cNvCxnSpPr>
              <a:cxnSpLocks noChangeShapeType="1"/>
            </p:cNvCxnSpPr>
            <p:nvPr/>
          </p:nvCxnSpPr>
          <p:spPr bwMode="auto">
            <a:xfrm flipH="1">
              <a:off x="3277620" y="4095517"/>
              <a:ext cx="433092" cy="895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3" name="CasellaDiTesto 72"/>
            <p:cNvSpPr txBox="1"/>
            <p:nvPr/>
          </p:nvSpPr>
          <p:spPr>
            <a:xfrm>
              <a:off x="3293227" y="3832248"/>
              <a:ext cx="193136" cy="173722"/>
            </a:xfrm>
            <a:prstGeom prst="rect">
              <a:avLst/>
            </a:prstGeom>
            <a:noFill/>
          </p:spPr>
          <p:txBody>
            <a:bodyPr wrap="none">
              <a:spAutoFit/>
            </a:bodyPr>
            <a:lstStyle/>
            <a:p>
              <a:pPr defTabSz="913944" eaLnBrk="1" fontAlgn="auto" hangingPunct="1">
                <a:spcBef>
                  <a:spcPts val="0"/>
                </a:spcBef>
                <a:spcAft>
                  <a:spcPts val="0"/>
                </a:spcAft>
                <a:defRPr/>
              </a:pPr>
              <a:r>
                <a:rPr lang="en-US" sz="1400" kern="0" dirty="0" err="1">
                  <a:solidFill>
                    <a:sysClr val="windowText" lastClr="000000"/>
                  </a:solidFill>
                  <a:latin typeface="Times New Roman" panose="02020603050405020304" pitchFamily="18" charset="0"/>
                  <a:ea typeface="MS PGothic" pitchFamily="34" charset="-128"/>
                </a:rPr>
                <a:t>x</a:t>
              </a:r>
              <a:r>
                <a:rPr lang="en-US" sz="1400" kern="0" baseline="-25000" dirty="0" err="1">
                  <a:solidFill>
                    <a:sysClr val="windowText" lastClr="000000"/>
                  </a:solidFill>
                  <a:latin typeface="Times New Roman" panose="02020603050405020304" pitchFamily="18" charset="0"/>
                  <a:ea typeface="MS PGothic" pitchFamily="34" charset="-128"/>
                </a:rPr>
                <a:t>f</a:t>
              </a:r>
              <a:endParaRPr lang="en-US" sz="1400" kern="0" baseline="-25000" dirty="0">
                <a:solidFill>
                  <a:sysClr val="windowText" lastClr="000000"/>
                </a:solidFill>
                <a:latin typeface="Times New Roman" panose="02020603050405020304" pitchFamily="18" charset="0"/>
                <a:ea typeface="MS PGothic" pitchFamily="34" charset="-128"/>
              </a:endParaRPr>
            </a:p>
          </p:txBody>
        </p:sp>
        <p:cxnSp>
          <p:nvCxnSpPr>
            <p:cNvPr id="74" name="Connettore 1 73"/>
            <p:cNvCxnSpPr>
              <a:cxnSpLocks noChangeShapeType="1"/>
            </p:cNvCxnSpPr>
            <p:nvPr/>
          </p:nvCxnSpPr>
          <p:spPr bwMode="auto">
            <a:xfrm flipH="1">
              <a:off x="3286399" y="3832248"/>
              <a:ext cx="433092" cy="895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5" name="Connettore 1 74"/>
            <p:cNvCxnSpPr>
              <a:cxnSpLocks noChangeShapeType="1"/>
            </p:cNvCxnSpPr>
            <p:nvPr/>
          </p:nvCxnSpPr>
          <p:spPr bwMode="auto">
            <a:xfrm flipV="1">
              <a:off x="3295178" y="3836726"/>
              <a:ext cx="0" cy="265060"/>
            </a:xfrm>
            <a:prstGeom prst="line">
              <a:avLst/>
            </a:prstGeom>
            <a:noFill/>
            <a:ln w="6350">
              <a:solidFill>
                <a:srgbClr val="558ED5"/>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77" name="Connettore 2 76"/>
          <p:cNvCxnSpPr>
            <a:stCxn id="60" idx="2"/>
          </p:cNvCxnSpPr>
          <p:nvPr/>
        </p:nvCxnSpPr>
        <p:spPr>
          <a:xfrm>
            <a:off x="1727200" y="4591050"/>
            <a:ext cx="1117600" cy="9255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1" name="Rettangolo 80"/>
          <p:cNvSpPr/>
          <p:nvPr/>
        </p:nvSpPr>
        <p:spPr>
          <a:xfrm>
            <a:off x="106363" y="5445125"/>
            <a:ext cx="2019300" cy="369888"/>
          </a:xfrm>
          <a:prstGeom prst="rect">
            <a:avLst/>
          </a:prstGeom>
        </p:spPr>
        <p:txBody>
          <a:bodyPr wrap="none" lIns="91394" tIns="45697" rIns="91394" bIns="45697">
            <a:spAutoFit/>
          </a:bodyPr>
          <a:lstStyle/>
          <a:p>
            <a:pP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Resin front position</a:t>
            </a:r>
          </a:p>
        </p:txBody>
      </p:sp>
      <p:cxnSp>
        <p:nvCxnSpPr>
          <p:cNvPr id="83" name="Connettore 2 82"/>
          <p:cNvCxnSpPr/>
          <p:nvPr/>
        </p:nvCxnSpPr>
        <p:spPr>
          <a:xfrm flipH="1">
            <a:off x="5291138" y="4941888"/>
            <a:ext cx="73025"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Connettore 1 83"/>
          <p:cNvCxnSpPr/>
          <p:nvPr/>
        </p:nvCxnSpPr>
        <p:spPr>
          <a:xfrm>
            <a:off x="252413" y="3933825"/>
            <a:ext cx="864235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768" name="Gruppo 84"/>
          <p:cNvGrpSpPr>
            <a:grpSpLocks/>
          </p:cNvGrpSpPr>
          <p:nvPr/>
        </p:nvGrpSpPr>
        <p:grpSpPr bwMode="auto">
          <a:xfrm>
            <a:off x="7197725" y="5280025"/>
            <a:ext cx="1406525" cy="885825"/>
            <a:chOff x="910744" y="1856881"/>
            <a:chExt cx="1189860" cy="760472"/>
          </a:xfrm>
        </p:grpSpPr>
        <p:cxnSp>
          <p:nvCxnSpPr>
            <p:cNvPr id="86" name="Connettore 1 85"/>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7" name="Connettore 1 86"/>
            <p:cNvCxnSpPr>
              <a:cxnSpLocks noChangeShapeType="1"/>
            </p:cNvCxnSpPr>
            <p:nvPr/>
          </p:nvCxnSpPr>
          <p:spPr bwMode="auto">
            <a:xfrm>
              <a:off x="945661" y="2617353"/>
              <a:ext cx="1154943"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8" name="Connettore 1 87"/>
            <p:cNvCxnSpPr>
              <a:cxnSpLocks noChangeShapeType="1"/>
            </p:cNvCxnSpPr>
            <p:nvPr/>
          </p:nvCxnSpPr>
          <p:spPr bwMode="auto">
            <a:xfrm flipV="1">
              <a:off x="1203509" y="2339331"/>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9" name="Connettore 1 88"/>
            <p:cNvCxnSpPr>
              <a:cxnSpLocks noChangeShapeType="1"/>
            </p:cNvCxnSpPr>
            <p:nvPr/>
          </p:nvCxnSpPr>
          <p:spPr bwMode="auto">
            <a:xfrm flipV="1">
              <a:off x="1349891"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0" name="Connettore 1 89"/>
            <p:cNvCxnSpPr>
              <a:cxnSpLocks noChangeShapeType="1"/>
            </p:cNvCxnSpPr>
            <p:nvPr/>
          </p:nvCxnSpPr>
          <p:spPr bwMode="auto">
            <a:xfrm flipV="1">
              <a:off x="1024896" y="2061309"/>
              <a:ext cx="0" cy="2780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1" name="Connettore 1 90"/>
            <p:cNvCxnSpPr>
              <a:cxnSpLocks noChangeShapeType="1"/>
            </p:cNvCxnSpPr>
            <p:nvPr/>
          </p:nvCxnSpPr>
          <p:spPr bwMode="auto">
            <a:xfrm flipH="1">
              <a:off x="1024896" y="2352960"/>
              <a:ext cx="324996"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2" name="Connettore 1 91"/>
            <p:cNvCxnSpPr>
              <a:cxnSpLocks noChangeShapeType="1"/>
            </p:cNvCxnSpPr>
            <p:nvPr/>
          </p:nvCxnSpPr>
          <p:spPr bwMode="auto">
            <a:xfrm rot="16200000" flipV="1">
              <a:off x="1190751" y="2069501"/>
              <a:ext cx="0" cy="27799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3" name="Connettore 1 92"/>
            <p:cNvCxnSpPr>
              <a:cxnSpLocks noChangeShapeType="1"/>
            </p:cNvCxnSpPr>
            <p:nvPr/>
          </p:nvCxnSpPr>
          <p:spPr bwMode="auto">
            <a:xfrm flipV="1">
              <a:off x="1203509" y="1858244"/>
              <a:ext cx="0" cy="34889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4777" name="Gruppo 116"/>
            <p:cNvGrpSpPr>
              <a:grpSpLocks/>
            </p:cNvGrpSpPr>
            <p:nvPr/>
          </p:nvGrpSpPr>
          <p:grpSpPr bwMode="auto">
            <a:xfrm>
              <a:off x="1784838" y="2026136"/>
              <a:ext cx="218253" cy="395107"/>
              <a:chOff x="2220249" y="2026577"/>
              <a:chExt cx="218253" cy="395107"/>
            </a:xfrm>
          </p:grpSpPr>
          <p:grpSp>
            <p:nvGrpSpPr>
              <p:cNvPr id="74780" name="Gruppo 119"/>
              <p:cNvGrpSpPr>
                <a:grpSpLocks/>
              </p:cNvGrpSpPr>
              <p:nvPr/>
            </p:nvGrpSpPr>
            <p:grpSpPr bwMode="auto">
              <a:xfrm>
                <a:off x="2220249" y="2026577"/>
                <a:ext cx="208043" cy="206630"/>
                <a:chOff x="2220249" y="2132033"/>
                <a:chExt cx="208043" cy="206630"/>
              </a:xfrm>
            </p:grpSpPr>
            <p:grpSp>
              <p:nvGrpSpPr>
                <p:cNvPr id="74787" name="Gruppo 126"/>
                <p:cNvGrpSpPr>
                  <a:grpSpLocks/>
                </p:cNvGrpSpPr>
                <p:nvPr/>
              </p:nvGrpSpPr>
              <p:grpSpPr bwMode="auto">
                <a:xfrm>
                  <a:off x="2220249" y="2132033"/>
                  <a:ext cx="152401" cy="109907"/>
                  <a:chOff x="2220249" y="2132033"/>
                  <a:chExt cx="152401" cy="109907"/>
                </a:xfrm>
              </p:grpSpPr>
              <p:cxnSp>
                <p:nvCxnSpPr>
                  <p:cNvPr id="108" name="Connettore 1 107"/>
                  <p:cNvCxnSpPr>
                    <a:cxnSpLocks noChangeShapeType="1"/>
                  </p:cNvCxnSpPr>
                  <p:nvPr/>
                </p:nvCxnSpPr>
                <p:spPr bwMode="auto">
                  <a:xfrm flipV="1">
                    <a:off x="2241908" y="2131772"/>
                    <a:ext cx="75206" cy="681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9" name="Connettore 1 108"/>
                  <p:cNvCxnSpPr>
                    <a:cxnSpLocks noChangeShapeType="1"/>
                  </p:cNvCxnSpPr>
                  <p:nvPr/>
                </p:nvCxnSpPr>
                <p:spPr bwMode="auto">
                  <a:xfrm rot="7200000" flipV="1">
                    <a:off x="2296298" y="2166286"/>
                    <a:ext cx="0" cy="15175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4788" name="Gruppo 127"/>
                <p:cNvGrpSpPr>
                  <a:grpSpLocks/>
                </p:cNvGrpSpPr>
                <p:nvPr/>
              </p:nvGrpSpPr>
              <p:grpSpPr bwMode="auto">
                <a:xfrm flipH="1">
                  <a:off x="2275890" y="2271250"/>
                  <a:ext cx="152402" cy="67413"/>
                  <a:chOff x="2286241" y="2136426"/>
                  <a:chExt cx="152402" cy="67413"/>
                </a:xfrm>
              </p:grpSpPr>
              <p:cxnSp>
                <p:nvCxnSpPr>
                  <p:cNvPr id="106" name="Connettore 1 105"/>
                  <p:cNvCxnSpPr>
                    <a:cxnSpLocks noChangeShapeType="1"/>
                  </p:cNvCxnSpPr>
                  <p:nvPr/>
                </p:nvCxnSpPr>
                <p:spPr bwMode="auto">
                  <a:xfrm rot="3600000" flipV="1">
                    <a:off x="2369889" y="2066796"/>
                    <a:ext cx="0" cy="1383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7" name="Connettore 1 106"/>
                  <p:cNvCxnSpPr>
                    <a:cxnSpLocks noChangeShapeType="1"/>
                  </p:cNvCxnSpPr>
                  <p:nvPr/>
                </p:nvCxnSpPr>
                <p:spPr bwMode="auto">
                  <a:xfrm rot="7200000" flipV="1">
                    <a:off x="2369889" y="2134939"/>
                    <a:ext cx="0" cy="1383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4781" name="Gruppo 120"/>
              <p:cNvGrpSpPr>
                <a:grpSpLocks/>
              </p:cNvGrpSpPr>
              <p:nvPr/>
            </p:nvGrpSpPr>
            <p:grpSpPr bwMode="auto">
              <a:xfrm>
                <a:off x="2230458" y="2257548"/>
                <a:ext cx="152402" cy="67413"/>
                <a:chOff x="2220248" y="2174527"/>
                <a:chExt cx="152402" cy="67413"/>
              </a:xfrm>
            </p:grpSpPr>
            <p:cxnSp>
              <p:nvCxnSpPr>
                <p:cNvPr id="102" name="Connettore 1 101"/>
                <p:cNvCxnSpPr>
                  <a:cxnSpLocks noChangeShapeType="1"/>
                </p:cNvCxnSpPr>
                <p:nvPr/>
              </p:nvCxnSpPr>
              <p:spPr bwMode="auto">
                <a:xfrm rot="3600000" flipV="1">
                  <a:off x="2300860" y="2103132"/>
                  <a:ext cx="0" cy="14369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3" name="Connettore 1 102"/>
                <p:cNvCxnSpPr>
                  <a:cxnSpLocks noChangeShapeType="1"/>
                </p:cNvCxnSpPr>
                <p:nvPr/>
              </p:nvCxnSpPr>
              <p:spPr bwMode="auto">
                <a:xfrm rot="7200000" flipV="1">
                  <a:off x="2300860" y="2169912"/>
                  <a:ext cx="0" cy="14369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4782" name="Gruppo 121"/>
              <p:cNvGrpSpPr>
                <a:grpSpLocks/>
              </p:cNvGrpSpPr>
              <p:nvPr/>
            </p:nvGrpSpPr>
            <p:grpSpPr bwMode="auto">
              <a:xfrm flipH="1">
                <a:off x="2286100" y="2354271"/>
                <a:ext cx="152402" cy="67413"/>
                <a:chOff x="2286241" y="2136426"/>
                <a:chExt cx="152402" cy="67413"/>
              </a:xfrm>
            </p:grpSpPr>
            <p:cxnSp>
              <p:nvCxnSpPr>
                <p:cNvPr id="100" name="Connettore 1 99"/>
                <p:cNvCxnSpPr>
                  <a:cxnSpLocks noChangeShapeType="1"/>
                </p:cNvCxnSpPr>
                <p:nvPr/>
              </p:nvCxnSpPr>
              <p:spPr bwMode="auto">
                <a:xfrm rot="3600000" flipV="1">
                  <a:off x="2362640" y="2061041"/>
                  <a:ext cx="0" cy="15175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1" name="Connettore 1 100"/>
                <p:cNvCxnSpPr>
                  <a:cxnSpLocks noChangeShapeType="1"/>
                </p:cNvCxnSpPr>
                <p:nvPr/>
              </p:nvCxnSpPr>
              <p:spPr bwMode="auto">
                <a:xfrm rot="7200000" flipV="1">
                  <a:off x="2362640" y="2127821"/>
                  <a:ext cx="0" cy="15175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95" name="Connettore 1 94"/>
            <p:cNvCxnSpPr>
              <a:cxnSpLocks noChangeShapeType="1"/>
            </p:cNvCxnSpPr>
            <p:nvPr/>
          </p:nvCxnSpPr>
          <p:spPr bwMode="auto">
            <a:xfrm flipV="1">
              <a:off x="1862901" y="2459262"/>
              <a:ext cx="0" cy="14582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 name="Connettore 1 95"/>
            <p:cNvCxnSpPr>
              <a:cxnSpLocks noChangeShapeType="1"/>
            </p:cNvCxnSpPr>
            <p:nvPr/>
          </p:nvCxnSpPr>
          <p:spPr bwMode="auto">
            <a:xfrm flipV="1">
              <a:off x="1873645" y="1858244"/>
              <a:ext cx="0" cy="16763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52413" y="219075"/>
            <a:ext cx="8424862" cy="833438"/>
          </a:xfrm>
        </p:spPr>
        <p:txBody>
          <a:bodyPr/>
          <a:lstStyle/>
          <a:p>
            <a:pPr eaLnBrk="1" hangingPunct="1"/>
            <a:r>
              <a:rPr lang="it-IT" altLang="en-US" sz="3200" b="1">
                <a:solidFill>
                  <a:srgbClr val="000000"/>
                </a:solidFill>
                <a:ea typeface="ＭＳ Ｐゴシック" charset="-128"/>
              </a:rPr>
              <a:t>Darcy flow in autoclave lamination: </a:t>
            </a:r>
            <a:r>
              <a:rPr lang="it-IT" altLang="en-US" sz="3200" b="1">
                <a:ea typeface="ＭＳ Ｐゴシック" charset="-128"/>
              </a:rPr>
              <a:t>end of flow, pressure build up</a:t>
            </a:r>
          </a:p>
        </p:txBody>
      </p:sp>
      <p:cxnSp>
        <p:nvCxnSpPr>
          <p:cNvPr id="6" name="Connettore 1 5"/>
          <p:cNvCxnSpPr/>
          <p:nvPr/>
        </p:nvCxnSpPr>
        <p:spPr>
          <a:xfrm>
            <a:off x="285750" y="10509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252413" y="1196975"/>
            <a:ext cx="8891587" cy="2554288"/>
          </a:xfrm>
          <a:prstGeom prst="rect">
            <a:avLst/>
          </a:prstGeom>
          <a:noFill/>
        </p:spPr>
        <p:txBody>
          <a:bodyPr lIns="91394" tIns="45697" rIns="91394" bIns="45697">
            <a:spAutoFit/>
          </a:bodyPr>
          <a:lstStyle/>
          <a:p>
            <a:pPr defTabSz="913944" eaLnBrk="1" fontAlgn="auto" hangingPunct="1">
              <a:spcBef>
                <a:spcPts val="0"/>
              </a:spcBef>
              <a:spcAft>
                <a:spcPts val="0"/>
              </a:spcAft>
              <a:defRPr/>
            </a:pPr>
            <a:r>
              <a:rPr lang="en-US" sz="2000" kern="0" dirty="0">
                <a:solidFill>
                  <a:sysClr val="windowText" lastClr="000000"/>
                </a:solidFill>
                <a:latin typeface="Times New Roman" panose="02020603050405020304" pitchFamily="18" charset="0"/>
                <a:ea typeface="MS PGothic" pitchFamily="34" charset="-128"/>
              </a:rPr>
              <a:t>When the resin touch the vacuum bag:</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 flow ends</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 The pressure is distributed between those supported by the reinforcement, under compression strain,  </a:t>
            </a:r>
            <a:r>
              <a:rPr lang="en-US" sz="2000" u="sng" kern="0" dirty="0">
                <a:solidFill>
                  <a:sysClr val="windowText" lastClr="000000"/>
                </a:solidFill>
                <a:latin typeface="Times New Roman" panose="02020603050405020304" pitchFamily="18" charset="0"/>
                <a:ea typeface="MS PGothic" pitchFamily="34" charset="-128"/>
              </a:rPr>
              <a:t>the hydrostatic pressure in the resin is constant</a:t>
            </a:r>
          </a:p>
          <a:p>
            <a:pPr defTabSz="913944" eaLnBrk="1" fontAlgn="auto" hangingPunct="1">
              <a:lnSpc>
                <a:spcPct val="150000"/>
              </a:lnSpc>
              <a:spcBef>
                <a:spcPts val="0"/>
              </a:spcBef>
              <a:spcAft>
                <a:spcPts val="0"/>
              </a:spcAft>
              <a:buFont typeface="Arial" pitchFamily="34" charset="0"/>
              <a:buChar char="•"/>
              <a:defRPr/>
            </a:pPr>
            <a:r>
              <a:rPr lang="en-US" sz="2000" kern="0" dirty="0">
                <a:solidFill>
                  <a:sysClr val="windowText" lastClr="000000"/>
                </a:solidFill>
                <a:latin typeface="Times New Roman" panose="02020603050405020304" pitchFamily="18" charset="0"/>
                <a:ea typeface="MS PGothic" pitchFamily="34" charset="-128"/>
              </a:rPr>
              <a:t>The resin pressure is always lower than autoclave pressure</a:t>
            </a:r>
          </a:p>
          <a:p>
            <a:pPr defTabSz="913944" eaLnBrk="1" fontAlgn="auto" hangingPunct="1">
              <a:spcBef>
                <a:spcPts val="0"/>
              </a:spcBef>
              <a:spcAft>
                <a:spcPts val="0"/>
              </a:spcAft>
              <a:buFont typeface="Arial" pitchFamily="34" charset="0"/>
              <a:buChar char="•"/>
              <a:defRPr/>
            </a:pPr>
            <a:endParaRPr lang="en-US" sz="2000" kern="0" dirty="0">
              <a:solidFill>
                <a:sysClr val="windowText" lastClr="000000"/>
              </a:solidFill>
              <a:latin typeface="Times New Roman" panose="02020603050405020304" pitchFamily="18" charset="0"/>
              <a:ea typeface="MS PGothic" pitchFamily="34" charset="-128"/>
            </a:endParaRPr>
          </a:p>
        </p:txBody>
      </p:sp>
      <p:cxnSp>
        <p:nvCxnSpPr>
          <p:cNvPr id="84" name="Connettore 1 83"/>
          <p:cNvCxnSpPr/>
          <p:nvPr/>
        </p:nvCxnSpPr>
        <p:spPr>
          <a:xfrm>
            <a:off x="252413" y="3933825"/>
            <a:ext cx="864235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5782" name="Gruppo 26"/>
          <p:cNvGrpSpPr>
            <a:grpSpLocks/>
          </p:cNvGrpSpPr>
          <p:nvPr/>
        </p:nvGrpSpPr>
        <p:grpSpPr bwMode="auto">
          <a:xfrm>
            <a:off x="2268538" y="5589588"/>
            <a:ext cx="3959225" cy="792162"/>
            <a:chOff x="841206" y="4868552"/>
            <a:chExt cx="2523621" cy="417934"/>
          </a:xfrm>
        </p:grpSpPr>
        <p:sp>
          <p:nvSpPr>
            <p:cNvPr id="28" name="Rettangolo 27"/>
            <p:cNvSpPr>
              <a:spLocks noChangeArrowheads="1"/>
            </p:cNvSpPr>
            <p:nvPr/>
          </p:nvSpPr>
          <p:spPr bwMode="auto">
            <a:xfrm>
              <a:off x="841206" y="5014285"/>
              <a:ext cx="2523621" cy="272201"/>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29" name="Rettangolo 28"/>
            <p:cNvSpPr>
              <a:spLocks noChangeArrowheads="1"/>
            </p:cNvSpPr>
            <p:nvPr/>
          </p:nvSpPr>
          <p:spPr bwMode="auto">
            <a:xfrm>
              <a:off x="1134650" y="4868552"/>
              <a:ext cx="1886139" cy="145733"/>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grpSp>
      <p:sp>
        <p:nvSpPr>
          <p:cNvPr id="30" name="Freccia giù 29"/>
          <p:cNvSpPr>
            <a:spLocks noChangeArrowheads="1"/>
          </p:cNvSpPr>
          <p:nvPr/>
        </p:nvSpPr>
        <p:spPr bwMode="auto">
          <a:xfrm>
            <a:off x="2816225" y="4640263"/>
            <a:ext cx="201613" cy="484187"/>
          </a:xfrm>
          <a:prstGeom prst="downArrow">
            <a:avLst>
              <a:gd name="adj1" fmla="val 50000"/>
              <a:gd name="adj2" fmla="val 49710"/>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75784" name="CasellaDiTesto 30"/>
          <p:cNvSpPr txBox="1">
            <a:spLocks noChangeArrowheads="1"/>
          </p:cNvSpPr>
          <p:nvPr/>
        </p:nvSpPr>
        <p:spPr bwMode="auto">
          <a:xfrm>
            <a:off x="2046288" y="4221163"/>
            <a:ext cx="1927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autoclave pressure</a:t>
            </a:r>
          </a:p>
        </p:txBody>
      </p:sp>
      <p:sp>
        <p:nvSpPr>
          <p:cNvPr id="75785" name="CasellaDiTesto 32"/>
          <p:cNvSpPr txBox="1">
            <a:spLocks noChangeArrowheads="1"/>
          </p:cNvSpPr>
          <p:nvPr/>
        </p:nvSpPr>
        <p:spPr bwMode="auto">
          <a:xfrm>
            <a:off x="3924300" y="4652963"/>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2000">
                <a:solidFill>
                  <a:srgbClr val="FF0000"/>
                </a:solidFill>
              </a:rPr>
              <a:t>bag/resin contact</a:t>
            </a:r>
          </a:p>
        </p:txBody>
      </p:sp>
      <p:sp>
        <p:nvSpPr>
          <p:cNvPr id="35" name="Rettangolo 34"/>
          <p:cNvSpPr>
            <a:spLocks noChangeArrowheads="1"/>
          </p:cNvSpPr>
          <p:nvPr/>
        </p:nvSpPr>
        <p:spPr bwMode="auto">
          <a:xfrm>
            <a:off x="5851525" y="5683250"/>
            <a:ext cx="360363" cy="92075"/>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36" name="Rettangolo 35"/>
          <p:cNvSpPr>
            <a:spLocks noChangeArrowheads="1"/>
          </p:cNvSpPr>
          <p:nvPr/>
        </p:nvSpPr>
        <p:spPr bwMode="auto">
          <a:xfrm>
            <a:off x="5967413" y="5384800"/>
            <a:ext cx="69850" cy="276225"/>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75788" name="CasellaDiTesto 37"/>
          <p:cNvSpPr txBox="1">
            <a:spLocks noChangeArrowheads="1"/>
          </p:cNvSpPr>
          <p:nvPr/>
        </p:nvSpPr>
        <p:spPr bwMode="auto">
          <a:xfrm>
            <a:off x="6372225" y="4292600"/>
            <a:ext cx="1244600" cy="400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94" tIns="45697" rIns="91394" bIns="45697">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buFontTx/>
              <a:buNone/>
            </a:pPr>
            <a:r>
              <a:rPr lang="en-US" altLang="en-US" sz="2000">
                <a:solidFill>
                  <a:srgbClr val="000000"/>
                </a:solidFill>
              </a:rPr>
              <a:t>vacuum</a:t>
            </a:r>
          </a:p>
        </p:txBody>
      </p:sp>
      <p:sp>
        <p:nvSpPr>
          <p:cNvPr id="75789" name="Figura a mano libera 39"/>
          <p:cNvSpPr>
            <a:spLocks/>
          </p:cNvSpPr>
          <p:nvPr/>
        </p:nvSpPr>
        <p:spPr bwMode="auto">
          <a:xfrm>
            <a:off x="2268538" y="5300663"/>
            <a:ext cx="3887787" cy="530225"/>
          </a:xfrm>
          <a:custGeom>
            <a:avLst/>
            <a:gdLst>
              <a:gd name="T0" fmla="*/ 0 w 2527931"/>
              <a:gd name="T1" fmla="*/ 20449549 h 353332"/>
              <a:gd name="T2" fmla="*/ 6864348 w 2527931"/>
              <a:gd name="T3" fmla="*/ 19746202 h 353332"/>
              <a:gd name="T4" fmla="*/ 10032477 w 2527931"/>
              <a:gd name="T5" fmla="*/ 19042820 h 353332"/>
              <a:gd name="T6" fmla="*/ 19008818 w 2527931"/>
              <a:gd name="T7" fmla="*/ 19394467 h 353332"/>
              <a:gd name="T8" fmla="*/ 20592978 w 2527931"/>
              <a:gd name="T9" fmla="*/ 20097852 h 353332"/>
              <a:gd name="T10" fmla="*/ 25873174 w 2527931"/>
              <a:gd name="T11" fmla="*/ 19746202 h 353332"/>
              <a:gd name="T12" fmla="*/ 25345103 w 2527931"/>
              <a:gd name="T13" fmla="*/ 12009220 h 353332"/>
              <a:gd name="T14" fmla="*/ 25345103 w 2527931"/>
              <a:gd name="T15" fmla="*/ 1107115 h 353332"/>
              <a:gd name="T16" fmla="*/ 28513273 w 2527931"/>
              <a:gd name="T17" fmla="*/ 755405 h 353332"/>
              <a:gd name="T18" fmla="*/ 44354040 w 2527931"/>
              <a:gd name="T19" fmla="*/ 403752 h 353332"/>
              <a:gd name="T20" fmla="*/ 59138653 w 2527931"/>
              <a:gd name="T21" fmla="*/ 403752 h 353332"/>
              <a:gd name="T22" fmla="*/ 61778825 w 2527931"/>
              <a:gd name="T23" fmla="*/ 755405 h 353332"/>
              <a:gd name="T24" fmla="*/ 67059062 w 2527931"/>
              <a:gd name="T25" fmla="*/ 1810410 h 353332"/>
              <a:gd name="T26" fmla="*/ 69171143 w 2527931"/>
              <a:gd name="T27" fmla="*/ 2162162 h 353332"/>
              <a:gd name="T28" fmla="*/ 86595882 w 2527931"/>
              <a:gd name="T29" fmla="*/ 1810410 h 353332"/>
              <a:gd name="T30" fmla="*/ 107716912 w 2527931"/>
              <a:gd name="T31" fmla="*/ 1458758 h 353332"/>
              <a:gd name="T32" fmla="*/ 117221272 w 2527931"/>
              <a:gd name="T33" fmla="*/ 755405 h 353332"/>
              <a:gd name="T34" fmla="*/ 192200771 w 2527931"/>
              <a:gd name="T35" fmla="*/ 1107115 h 353332"/>
              <a:gd name="T36" fmla="*/ 193784695 w 2527931"/>
              <a:gd name="T37" fmla="*/ 1458758 h 353332"/>
              <a:gd name="T38" fmla="*/ 194840609 w 2527931"/>
              <a:gd name="T39" fmla="*/ 3568871 h 353332"/>
              <a:gd name="T40" fmla="*/ 194312709 w 2527931"/>
              <a:gd name="T41" fmla="*/ 9195733 h 353332"/>
              <a:gd name="T42" fmla="*/ 194840609 w 2527931"/>
              <a:gd name="T43" fmla="*/ 16581034 h 353332"/>
              <a:gd name="T44" fmla="*/ 198008995 w 2527931"/>
              <a:gd name="T45" fmla="*/ 19746202 h 353332"/>
              <a:gd name="T46" fmla="*/ 200120955 w 2527931"/>
              <a:gd name="T47" fmla="*/ 20097852 h 353332"/>
              <a:gd name="T48" fmla="*/ 219657845 w 2527931"/>
              <a:gd name="T49" fmla="*/ 20097852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94" tIns="45697" rIns="91394" bIns="45697" anchor="ctr"/>
          <a:lstStyle/>
          <a:p>
            <a:endParaRPr lang="en-GB"/>
          </a:p>
        </p:txBody>
      </p:sp>
      <p:sp>
        <p:nvSpPr>
          <p:cNvPr id="41" name="Rettangolo 40"/>
          <p:cNvSpPr>
            <a:spLocks noChangeArrowheads="1"/>
          </p:cNvSpPr>
          <p:nvPr/>
        </p:nvSpPr>
        <p:spPr bwMode="auto">
          <a:xfrm>
            <a:off x="2698750" y="5373688"/>
            <a:ext cx="2962275" cy="198437"/>
          </a:xfrm>
          <a:prstGeom prst="rect">
            <a:avLst/>
          </a:prstGeom>
          <a:solidFill>
            <a:srgbClr val="7F7F7F"/>
          </a:solidFill>
          <a:ln w="9525">
            <a:solidFill>
              <a:srgbClr val="00CC98"/>
            </a:solidFill>
            <a:miter lim="800000"/>
            <a:headEnd/>
            <a:tailEnd/>
          </a:ln>
          <a:effectLst>
            <a:outerShdw blurRad="63500" dist="23000" dir="5400000" rotWithShape="0">
              <a:srgbClr val="000000">
                <a:alpha val="34998"/>
              </a:srgbClr>
            </a:outerShdw>
          </a:effectLst>
        </p:spPr>
        <p:txBody>
          <a:bodyPr lIns="91394" tIns="45697" rIns="91394" bIns="45697"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spcBef>
                <a:spcPct val="20000"/>
              </a:spcBef>
            </a:pPr>
            <a:endParaRPr lang="en-US" altLang="it-IT" sz="1800">
              <a:solidFill>
                <a:srgbClr val="FFFFFF"/>
              </a:solidFill>
            </a:endParaRPr>
          </a:p>
        </p:txBody>
      </p:sp>
      <p:sp>
        <p:nvSpPr>
          <p:cNvPr id="47" name="Figura a mano libera 46"/>
          <p:cNvSpPr/>
          <p:nvPr/>
        </p:nvSpPr>
        <p:spPr>
          <a:xfrm>
            <a:off x="6032500" y="4830763"/>
            <a:ext cx="873125" cy="641350"/>
          </a:xfrm>
          <a:custGeom>
            <a:avLst/>
            <a:gdLst>
              <a:gd name="connsiteX0" fmla="*/ 0 w 873457"/>
              <a:gd name="connsiteY0" fmla="*/ 573206 h 641445"/>
              <a:gd name="connsiteX1" fmla="*/ 723332 w 873457"/>
              <a:gd name="connsiteY1" fmla="*/ 545911 h 641445"/>
              <a:gd name="connsiteX2" fmla="*/ 873457 w 873457"/>
              <a:gd name="connsiteY2" fmla="*/ 0 h 641445"/>
            </a:gdLst>
            <a:ahLst/>
            <a:cxnLst>
              <a:cxn ang="0">
                <a:pos x="connsiteX0" y="connsiteY0"/>
              </a:cxn>
              <a:cxn ang="0">
                <a:pos x="connsiteX1" y="connsiteY1"/>
              </a:cxn>
              <a:cxn ang="0">
                <a:pos x="connsiteX2" y="connsiteY2"/>
              </a:cxn>
            </a:cxnLst>
            <a:rect l="l" t="t" r="r" b="b"/>
            <a:pathLst>
              <a:path w="873457" h="641445">
                <a:moveTo>
                  <a:pt x="0" y="573206"/>
                </a:moveTo>
                <a:cubicBezTo>
                  <a:pt x="288878" y="607325"/>
                  <a:pt x="577756" y="641445"/>
                  <a:pt x="723332" y="545911"/>
                </a:cubicBezTo>
                <a:cubicBezTo>
                  <a:pt x="868908" y="450377"/>
                  <a:pt x="871182" y="225188"/>
                  <a:pt x="873457" y="0"/>
                </a:cubicBezTo>
              </a:path>
            </a:pathLst>
          </a:custGeom>
          <a:ln w="28575"/>
        </p:spPr>
        <p:style>
          <a:lnRef idx="1">
            <a:schemeClr val="dk1"/>
          </a:lnRef>
          <a:fillRef idx="0">
            <a:schemeClr val="dk1"/>
          </a:fillRef>
          <a:effectRef idx="0">
            <a:schemeClr val="dk1"/>
          </a:effectRef>
          <a:fontRef idx="minor">
            <a:schemeClr val="tx1"/>
          </a:fontRef>
        </p:style>
        <p:txBody>
          <a:bodyPr lIns="91394" tIns="45697" rIns="91394" bIns="45697" anchor="ctr"/>
          <a:lstStyle/>
          <a:p>
            <a:pPr algn="ctr" eaLnBrk="1" hangingPunct="1">
              <a:spcBef>
                <a:spcPct val="20000"/>
              </a:spcBef>
              <a:defRPr/>
            </a:pPr>
            <a:endParaRPr lang="en-US" sz="1800">
              <a:solidFill>
                <a:srgbClr val="000000"/>
              </a:solidFill>
            </a:endParaRPr>
          </a:p>
        </p:txBody>
      </p:sp>
      <p:grpSp>
        <p:nvGrpSpPr>
          <p:cNvPr id="75792" name="Gruppo 47"/>
          <p:cNvGrpSpPr>
            <a:grpSpLocks/>
          </p:cNvGrpSpPr>
          <p:nvPr/>
        </p:nvGrpSpPr>
        <p:grpSpPr bwMode="auto">
          <a:xfrm>
            <a:off x="466725" y="5229225"/>
            <a:ext cx="1441450" cy="1008063"/>
            <a:chOff x="910744" y="1856881"/>
            <a:chExt cx="1189860" cy="760472"/>
          </a:xfrm>
        </p:grpSpPr>
        <p:cxnSp>
          <p:nvCxnSpPr>
            <p:cNvPr id="49" name="Connettore 1 48"/>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 name="Connettore 1 49"/>
            <p:cNvCxnSpPr>
              <a:cxnSpLocks noChangeShapeType="1"/>
            </p:cNvCxnSpPr>
            <p:nvPr/>
          </p:nvCxnSpPr>
          <p:spPr bwMode="auto">
            <a:xfrm>
              <a:off x="944815" y="2617353"/>
              <a:ext cx="1155789"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1" name="Connettore 1 50"/>
            <p:cNvCxnSpPr>
              <a:cxnSpLocks noChangeShapeType="1"/>
            </p:cNvCxnSpPr>
            <p:nvPr/>
          </p:nvCxnSpPr>
          <p:spPr bwMode="auto">
            <a:xfrm flipV="1">
              <a:off x="1204278" y="2339511"/>
              <a:ext cx="0" cy="2778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onnettore 1 51"/>
            <p:cNvCxnSpPr>
              <a:cxnSpLocks noChangeShapeType="1"/>
            </p:cNvCxnSpPr>
            <p:nvPr/>
          </p:nvCxnSpPr>
          <p:spPr bwMode="auto">
            <a:xfrm flipV="1">
              <a:off x="1348424" y="2061670"/>
              <a:ext cx="0" cy="2778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3" name="Connettore 1 52"/>
            <p:cNvCxnSpPr>
              <a:cxnSpLocks noChangeShapeType="1"/>
            </p:cNvCxnSpPr>
            <p:nvPr/>
          </p:nvCxnSpPr>
          <p:spPr bwMode="auto">
            <a:xfrm flipV="1">
              <a:off x="1026061" y="2061670"/>
              <a:ext cx="0" cy="27784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 name="Connettore 1 53"/>
            <p:cNvCxnSpPr>
              <a:cxnSpLocks noChangeShapeType="1"/>
            </p:cNvCxnSpPr>
            <p:nvPr/>
          </p:nvCxnSpPr>
          <p:spPr bwMode="auto">
            <a:xfrm flipH="1">
              <a:off x="1026061" y="2352685"/>
              <a:ext cx="322363"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5" name="Connettore 1 54"/>
            <p:cNvCxnSpPr>
              <a:cxnSpLocks noChangeShapeType="1"/>
            </p:cNvCxnSpPr>
            <p:nvPr/>
          </p:nvCxnSpPr>
          <p:spPr bwMode="auto">
            <a:xfrm rot="16200000" flipV="1">
              <a:off x="1190519" y="2155640"/>
              <a:ext cx="0" cy="27911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Connettore 1 58"/>
            <p:cNvCxnSpPr>
              <a:cxnSpLocks noChangeShapeType="1"/>
            </p:cNvCxnSpPr>
            <p:nvPr/>
          </p:nvCxnSpPr>
          <p:spPr bwMode="auto">
            <a:xfrm flipV="1">
              <a:off x="1204278" y="1859276"/>
              <a:ext cx="0" cy="43352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5801" name="Gruppo 142"/>
            <p:cNvGrpSpPr>
              <a:grpSpLocks/>
            </p:cNvGrpSpPr>
            <p:nvPr/>
          </p:nvGrpSpPr>
          <p:grpSpPr bwMode="auto">
            <a:xfrm>
              <a:off x="1784838" y="2026136"/>
              <a:ext cx="174441" cy="444656"/>
              <a:chOff x="2220249" y="2026577"/>
              <a:chExt cx="174441" cy="444656"/>
            </a:xfrm>
          </p:grpSpPr>
          <p:grpSp>
            <p:nvGrpSpPr>
              <p:cNvPr id="75804" name="Gruppo 145"/>
              <p:cNvGrpSpPr>
                <a:grpSpLocks/>
              </p:cNvGrpSpPr>
              <p:nvPr/>
            </p:nvGrpSpPr>
            <p:grpSpPr bwMode="auto">
              <a:xfrm>
                <a:off x="2220249" y="2026577"/>
                <a:ext cx="174441" cy="206630"/>
                <a:chOff x="2220249" y="2132033"/>
                <a:chExt cx="174441" cy="206630"/>
              </a:xfrm>
            </p:grpSpPr>
            <p:grpSp>
              <p:nvGrpSpPr>
                <p:cNvPr id="75807" name="Gruppo 152"/>
                <p:cNvGrpSpPr>
                  <a:grpSpLocks/>
                </p:cNvGrpSpPr>
                <p:nvPr/>
              </p:nvGrpSpPr>
              <p:grpSpPr bwMode="auto">
                <a:xfrm>
                  <a:off x="2220249" y="2132033"/>
                  <a:ext cx="152401" cy="109907"/>
                  <a:chOff x="2220249" y="2132033"/>
                  <a:chExt cx="152401" cy="109907"/>
                </a:xfrm>
              </p:grpSpPr>
              <p:cxnSp>
                <p:nvCxnSpPr>
                  <p:cNvPr id="82" name="Connettore 1 81"/>
                  <p:cNvCxnSpPr>
                    <a:cxnSpLocks noChangeShapeType="1"/>
                  </p:cNvCxnSpPr>
                  <p:nvPr/>
                </p:nvCxnSpPr>
                <p:spPr bwMode="auto">
                  <a:xfrm flipV="1">
                    <a:off x="2241171" y="2131639"/>
                    <a:ext cx="77314" cy="670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5" name="Connettore 1 84"/>
                  <p:cNvCxnSpPr>
                    <a:cxnSpLocks noChangeShapeType="1"/>
                  </p:cNvCxnSpPr>
                  <p:nvPr/>
                </p:nvCxnSpPr>
                <p:spPr bwMode="auto">
                  <a:xfrm rot="7200000" flipV="1">
                    <a:off x="2296208" y="2165814"/>
                    <a:ext cx="0" cy="15200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80" name="Connettore 1 79"/>
                <p:cNvCxnSpPr>
                  <a:cxnSpLocks noChangeShapeType="1"/>
                </p:cNvCxnSpPr>
                <p:nvPr/>
              </p:nvCxnSpPr>
              <p:spPr bwMode="auto">
                <a:xfrm rot="-7200000" flipH="1" flipV="1">
                  <a:off x="2317831" y="2262163"/>
                  <a:ext cx="0" cy="1533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76" name="Connettore 1 75"/>
              <p:cNvCxnSpPr>
                <a:cxnSpLocks noChangeShapeType="1"/>
              </p:cNvCxnSpPr>
              <p:nvPr/>
            </p:nvCxnSpPr>
            <p:spPr bwMode="auto">
              <a:xfrm>
                <a:off x="2241171" y="2275283"/>
                <a:ext cx="142835" cy="11736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8" name="Connettore 1 77"/>
              <p:cNvCxnSpPr>
                <a:cxnSpLocks noChangeShapeType="1"/>
              </p:cNvCxnSpPr>
              <p:nvPr/>
            </p:nvCxnSpPr>
            <p:spPr bwMode="auto">
              <a:xfrm flipH="1">
                <a:off x="2296209" y="2392647"/>
                <a:ext cx="87797" cy="79041"/>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64" name="Connettore 1 63"/>
            <p:cNvCxnSpPr>
              <a:cxnSpLocks noChangeShapeType="1"/>
            </p:cNvCxnSpPr>
            <p:nvPr/>
          </p:nvCxnSpPr>
          <p:spPr bwMode="auto">
            <a:xfrm flipV="1">
              <a:off x="1862108" y="2459271"/>
              <a:ext cx="0" cy="14490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9" name="Connettore 1 68"/>
            <p:cNvCxnSpPr>
              <a:cxnSpLocks noChangeShapeType="1"/>
            </p:cNvCxnSpPr>
            <p:nvPr/>
          </p:nvCxnSpPr>
          <p:spPr bwMode="auto">
            <a:xfrm flipV="1">
              <a:off x="1872591" y="1859276"/>
              <a:ext cx="0" cy="166466"/>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uppo 5"/>
          <p:cNvGrpSpPr>
            <a:grpSpLocks/>
          </p:cNvGrpSpPr>
          <p:nvPr/>
        </p:nvGrpSpPr>
        <p:grpSpPr bwMode="auto">
          <a:xfrm>
            <a:off x="34925" y="3070225"/>
            <a:ext cx="2746375" cy="900113"/>
            <a:chOff x="841206" y="4629141"/>
            <a:chExt cx="2523621" cy="657345"/>
          </a:xfrm>
        </p:grpSpPr>
        <p:sp>
          <p:nvSpPr>
            <p:cNvPr id="2" name="Rettangolo 1"/>
            <p:cNvSpPr>
              <a:spLocks noChangeArrowheads="1"/>
            </p:cNvSpPr>
            <p:nvPr/>
          </p:nvSpPr>
          <p:spPr bwMode="auto">
            <a:xfrm>
              <a:off x="841206" y="5015201"/>
              <a:ext cx="2523621" cy="271285"/>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p>
              <a:pPr algn="ctr" eaLnBrk="1" hangingPunct="1">
                <a:defRPr/>
              </a:pPr>
              <a:r>
                <a:rPr lang="en-US" sz="1800" dirty="0">
                  <a:solidFill>
                    <a:prstClr val="black"/>
                  </a:solidFill>
                  <a:latin typeface="Times New Roman"/>
                  <a:ea typeface="MS PGothic" pitchFamily="34" charset="-128"/>
                </a:rPr>
                <a:t>tool</a:t>
              </a:r>
            </a:p>
          </p:txBody>
        </p:sp>
        <p:sp>
          <p:nvSpPr>
            <p:cNvPr id="3" name="Rettangolo 2"/>
            <p:cNvSpPr>
              <a:spLocks noChangeArrowheads="1"/>
            </p:cNvSpPr>
            <p:nvPr/>
          </p:nvSpPr>
          <p:spPr bwMode="auto">
            <a:xfrm>
              <a:off x="1134413" y="4746235"/>
              <a:ext cx="1887610" cy="268966"/>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5" name="Rettangolo 4"/>
            <p:cNvSpPr>
              <a:spLocks noChangeArrowheads="1"/>
            </p:cNvSpPr>
            <p:nvPr/>
          </p:nvSpPr>
          <p:spPr bwMode="auto">
            <a:xfrm>
              <a:off x="1134413" y="4629141"/>
              <a:ext cx="1887610" cy="119412"/>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grpSp>
        <p:nvGrpSpPr>
          <p:cNvPr id="76803" name="Gruppo 6"/>
          <p:cNvGrpSpPr>
            <a:grpSpLocks/>
          </p:cNvGrpSpPr>
          <p:nvPr/>
        </p:nvGrpSpPr>
        <p:grpSpPr bwMode="auto">
          <a:xfrm>
            <a:off x="3179763" y="3405188"/>
            <a:ext cx="2525712" cy="541337"/>
            <a:chOff x="841206" y="4745137"/>
            <a:chExt cx="2523621" cy="541349"/>
          </a:xfrm>
        </p:grpSpPr>
        <p:sp>
          <p:nvSpPr>
            <p:cNvPr id="8" name="Rettangolo 7"/>
            <p:cNvSpPr>
              <a:spLocks noChangeArrowheads="1"/>
            </p:cNvSpPr>
            <p:nvPr/>
          </p:nvSpPr>
          <p:spPr bwMode="auto">
            <a:xfrm>
              <a:off x="841206" y="5015018"/>
              <a:ext cx="2523621" cy="271468"/>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9" name="Rettangolo 8"/>
            <p:cNvSpPr>
              <a:spLocks noChangeArrowheads="1"/>
            </p:cNvSpPr>
            <p:nvPr/>
          </p:nvSpPr>
          <p:spPr bwMode="auto">
            <a:xfrm>
              <a:off x="1134650" y="4799113"/>
              <a:ext cx="1885975" cy="215905"/>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10" name="Rettangolo 9"/>
            <p:cNvSpPr>
              <a:spLocks noChangeArrowheads="1"/>
            </p:cNvSpPr>
            <p:nvPr/>
          </p:nvSpPr>
          <p:spPr bwMode="auto">
            <a:xfrm>
              <a:off x="1134650" y="4745137"/>
              <a:ext cx="1885975" cy="50801"/>
            </a:xfrm>
            <a:prstGeom prst="rect">
              <a:avLst/>
            </a:prstGeom>
            <a:solidFill>
              <a:srgbClr val="7F7F7F"/>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sp>
        <p:nvSpPr>
          <p:cNvPr id="12" name="Freccia giù 11"/>
          <p:cNvSpPr>
            <a:spLocks noChangeArrowheads="1"/>
          </p:cNvSpPr>
          <p:nvPr/>
        </p:nvSpPr>
        <p:spPr bwMode="auto">
          <a:xfrm>
            <a:off x="1114425" y="2638425"/>
            <a:ext cx="217488" cy="349250"/>
          </a:xfrm>
          <a:prstGeom prst="downArrow">
            <a:avLst>
              <a:gd name="adj1" fmla="val 50000"/>
              <a:gd name="adj2" fmla="val 49588"/>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05" name="CasellaDiTesto 12"/>
          <p:cNvSpPr txBox="1">
            <a:spLocks noChangeArrowheads="1"/>
          </p:cNvSpPr>
          <p:nvPr/>
        </p:nvSpPr>
        <p:spPr bwMode="auto">
          <a:xfrm>
            <a:off x="200025" y="2278063"/>
            <a:ext cx="21399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autoclave pressure</a:t>
            </a:r>
          </a:p>
        </p:txBody>
      </p:sp>
      <p:sp>
        <p:nvSpPr>
          <p:cNvPr id="76806" name="CasellaDiTesto 16"/>
          <p:cNvSpPr txBox="1">
            <a:spLocks noChangeArrowheads="1"/>
          </p:cNvSpPr>
          <p:nvPr/>
        </p:nvSpPr>
        <p:spPr bwMode="auto">
          <a:xfrm>
            <a:off x="384175" y="3284538"/>
            <a:ext cx="99695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laminate</a:t>
            </a:r>
          </a:p>
        </p:txBody>
      </p:sp>
      <p:sp>
        <p:nvSpPr>
          <p:cNvPr id="76807" name="CasellaDiTesto 17"/>
          <p:cNvSpPr txBox="1">
            <a:spLocks noChangeArrowheads="1"/>
          </p:cNvSpPr>
          <p:nvPr/>
        </p:nvSpPr>
        <p:spPr bwMode="auto">
          <a:xfrm>
            <a:off x="1182688" y="2997200"/>
            <a:ext cx="1095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bleeder</a:t>
            </a:r>
          </a:p>
        </p:txBody>
      </p:sp>
      <p:sp>
        <p:nvSpPr>
          <p:cNvPr id="20" name="Freccia giù 19"/>
          <p:cNvSpPr>
            <a:spLocks noChangeArrowheads="1"/>
          </p:cNvSpPr>
          <p:nvPr/>
        </p:nvSpPr>
        <p:spPr bwMode="auto">
          <a:xfrm>
            <a:off x="4305300" y="2709863"/>
            <a:ext cx="338138" cy="452437"/>
          </a:xfrm>
          <a:prstGeom prst="downArrow">
            <a:avLst>
              <a:gd name="adj1" fmla="val 50000"/>
              <a:gd name="adj2" fmla="val 50083"/>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09" name="CasellaDiTesto 20"/>
          <p:cNvSpPr txBox="1">
            <a:spLocks noChangeArrowheads="1"/>
          </p:cNvSpPr>
          <p:nvPr/>
        </p:nvSpPr>
        <p:spPr bwMode="auto">
          <a:xfrm>
            <a:off x="3563938" y="227806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800">
                <a:solidFill>
                  <a:srgbClr val="000000"/>
                </a:solidFill>
                <a:latin typeface="Arial" charset="0"/>
              </a:rPr>
              <a:t>autoclave pressure</a:t>
            </a:r>
          </a:p>
        </p:txBody>
      </p:sp>
      <p:grpSp>
        <p:nvGrpSpPr>
          <p:cNvPr id="76810" name="Gruppo 24"/>
          <p:cNvGrpSpPr>
            <a:grpSpLocks/>
          </p:cNvGrpSpPr>
          <p:nvPr/>
        </p:nvGrpSpPr>
        <p:grpSpPr bwMode="auto">
          <a:xfrm>
            <a:off x="6253163" y="3546475"/>
            <a:ext cx="2524125" cy="417513"/>
            <a:chOff x="841206" y="4868552"/>
            <a:chExt cx="2523621" cy="417934"/>
          </a:xfrm>
        </p:grpSpPr>
        <p:sp>
          <p:nvSpPr>
            <p:cNvPr id="26" name="Rettangolo 25"/>
            <p:cNvSpPr>
              <a:spLocks noChangeArrowheads="1"/>
            </p:cNvSpPr>
            <p:nvPr/>
          </p:nvSpPr>
          <p:spPr bwMode="auto">
            <a:xfrm>
              <a:off x="841206" y="5014749"/>
              <a:ext cx="2523621" cy="271737"/>
            </a:xfrm>
            <a:prstGeom prst="rect">
              <a:avLst/>
            </a:prstGeom>
            <a:solidFill>
              <a:schemeClr val="bg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27" name="Rettangolo 26"/>
            <p:cNvSpPr>
              <a:spLocks noChangeArrowheads="1"/>
            </p:cNvSpPr>
            <p:nvPr/>
          </p:nvSpPr>
          <p:spPr bwMode="auto">
            <a:xfrm>
              <a:off x="1134834" y="4868552"/>
              <a:ext cx="1885573" cy="146197"/>
            </a:xfrm>
            <a:prstGeom prst="rect">
              <a:avLst/>
            </a:prstGeom>
            <a:blipFill dpi="0" rotWithShape="0">
              <a:blip r:embed="rId2"/>
              <a:srcRect/>
              <a:tile tx="0" ty="0" sx="100000" sy="100000" flip="none" algn="tl"/>
            </a:blip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sp>
        <p:nvSpPr>
          <p:cNvPr id="30" name="Freccia giù 29"/>
          <p:cNvSpPr>
            <a:spLocks noChangeArrowheads="1"/>
          </p:cNvSpPr>
          <p:nvPr/>
        </p:nvSpPr>
        <p:spPr bwMode="auto">
          <a:xfrm>
            <a:off x="7235825" y="2709863"/>
            <a:ext cx="290513" cy="501650"/>
          </a:xfrm>
          <a:prstGeom prst="downArrow">
            <a:avLst>
              <a:gd name="adj1" fmla="val 50000"/>
              <a:gd name="adj2" fmla="val 49757"/>
            </a:avLst>
          </a:prstGeom>
          <a:gradFill rotWithShape="1">
            <a:gsLst>
              <a:gs pos="0">
                <a:srgbClr val="00AD7B"/>
              </a:gs>
              <a:gs pos="80000">
                <a:srgbClr val="00E3A3"/>
              </a:gs>
              <a:gs pos="100000">
                <a:srgbClr val="00E9A6"/>
              </a:gs>
            </a:gsLst>
            <a:lin ang="16200000"/>
          </a:gra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12" name="CasellaDiTesto 30"/>
          <p:cNvSpPr txBox="1">
            <a:spLocks noChangeArrowheads="1"/>
          </p:cNvSpPr>
          <p:nvPr/>
        </p:nvSpPr>
        <p:spPr bwMode="auto">
          <a:xfrm>
            <a:off x="6372225" y="2349500"/>
            <a:ext cx="1709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spcBef>
                <a:spcPct val="0"/>
              </a:spcBef>
              <a:buFontTx/>
              <a:buNone/>
            </a:pPr>
            <a:r>
              <a:rPr lang="en-US" altLang="en-US" sz="1600">
                <a:solidFill>
                  <a:srgbClr val="000000"/>
                </a:solidFill>
              </a:rPr>
              <a:t>autoclave pressure</a:t>
            </a:r>
          </a:p>
        </p:txBody>
      </p:sp>
      <p:sp>
        <p:nvSpPr>
          <p:cNvPr id="76813" name="Figura a mano libera 33"/>
          <p:cNvSpPr>
            <a:spLocks/>
          </p:cNvSpPr>
          <p:nvPr/>
        </p:nvSpPr>
        <p:spPr bwMode="auto">
          <a:xfrm>
            <a:off x="3159125" y="3306763"/>
            <a:ext cx="2527300" cy="360362"/>
          </a:xfrm>
          <a:custGeom>
            <a:avLst/>
            <a:gdLst>
              <a:gd name="T0" fmla="*/ 0 w 2527931"/>
              <a:gd name="T1" fmla="*/ 431351 h 353332"/>
              <a:gd name="T2" fmla="*/ 92542 w 2527931"/>
              <a:gd name="T3" fmla="*/ 416515 h 353332"/>
              <a:gd name="T4" fmla="*/ 135251 w 2527931"/>
              <a:gd name="T5" fmla="*/ 401676 h 353332"/>
              <a:gd name="T6" fmla="*/ 256266 w 2527931"/>
              <a:gd name="T7" fmla="*/ 409096 h 353332"/>
              <a:gd name="T8" fmla="*/ 277626 w 2527931"/>
              <a:gd name="T9" fmla="*/ 423931 h 353332"/>
              <a:gd name="T10" fmla="*/ 348808 w 2527931"/>
              <a:gd name="T11" fmla="*/ 416515 h 353332"/>
              <a:gd name="T12" fmla="*/ 341690 w 2527931"/>
              <a:gd name="T13" fmla="*/ 253315 h 353332"/>
              <a:gd name="T14" fmla="*/ 341690 w 2527931"/>
              <a:gd name="T15" fmla="*/ 23353 h 353332"/>
              <a:gd name="T16" fmla="*/ 384400 w 2527931"/>
              <a:gd name="T17" fmla="*/ 15935 h 353332"/>
              <a:gd name="T18" fmla="*/ 597956 w 2527931"/>
              <a:gd name="T19" fmla="*/ 8519 h 353332"/>
              <a:gd name="T20" fmla="*/ 797274 w 2527931"/>
              <a:gd name="T21" fmla="*/ 8519 h 353332"/>
              <a:gd name="T22" fmla="*/ 832866 w 2527931"/>
              <a:gd name="T23" fmla="*/ 15935 h 353332"/>
              <a:gd name="T24" fmla="*/ 904049 w 2527931"/>
              <a:gd name="T25" fmla="*/ 38187 h 353332"/>
              <a:gd name="T26" fmla="*/ 932524 w 2527931"/>
              <a:gd name="T27" fmla="*/ 45607 h 353332"/>
              <a:gd name="T28" fmla="*/ 1167433 w 2527931"/>
              <a:gd name="T29" fmla="*/ 38187 h 353332"/>
              <a:gd name="T30" fmla="*/ 1452174 w 2527931"/>
              <a:gd name="T31" fmla="*/ 30771 h 353332"/>
              <a:gd name="T32" fmla="*/ 1580307 w 2527931"/>
              <a:gd name="T33" fmla="*/ 15935 h 353332"/>
              <a:gd name="T34" fmla="*/ 2591135 w 2527931"/>
              <a:gd name="T35" fmla="*/ 23353 h 353332"/>
              <a:gd name="T36" fmla="*/ 2612491 w 2527931"/>
              <a:gd name="T37" fmla="*/ 30771 h 353332"/>
              <a:gd name="T38" fmla="*/ 2626725 w 2527931"/>
              <a:gd name="T39" fmla="*/ 75279 h 353332"/>
              <a:gd name="T40" fmla="*/ 2619608 w 2527931"/>
              <a:gd name="T41" fmla="*/ 193969 h 353332"/>
              <a:gd name="T42" fmla="*/ 2626725 w 2527931"/>
              <a:gd name="T43" fmla="*/ 349749 h 353332"/>
              <a:gd name="T44" fmla="*/ 2669439 w 2527931"/>
              <a:gd name="T45" fmla="*/ 416515 h 353332"/>
              <a:gd name="T46" fmla="*/ 2697910 w 2527931"/>
              <a:gd name="T47" fmla="*/ 423931 h 353332"/>
              <a:gd name="T48" fmla="*/ 2961295 w 2527931"/>
              <a:gd name="T49" fmla="*/ 423931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p>
            <a:endParaRPr lang="en-GB"/>
          </a:p>
        </p:txBody>
      </p:sp>
      <p:sp>
        <p:nvSpPr>
          <p:cNvPr id="76814" name="Figura a mano libera 34"/>
          <p:cNvSpPr>
            <a:spLocks/>
          </p:cNvSpPr>
          <p:nvPr/>
        </p:nvSpPr>
        <p:spPr bwMode="auto">
          <a:xfrm>
            <a:off x="30163" y="3070225"/>
            <a:ext cx="2751137" cy="581025"/>
          </a:xfrm>
          <a:custGeom>
            <a:avLst/>
            <a:gdLst>
              <a:gd name="T0" fmla="*/ 0 w 2527931"/>
              <a:gd name="T1" fmla="*/ 51148542 h 353332"/>
              <a:gd name="T2" fmla="*/ 215982 w 2527931"/>
              <a:gd name="T3" fmla="*/ 49389294 h 353332"/>
              <a:gd name="T4" fmla="*/ 315668 w 2527931"/>
              <a:gd name="T5" fmla="*/ 47630035 h 353332"/>
              <a:gd name="T6" fmla="*/ 598106 w 2527931"/>
              <a:gd name="T7" fmla="*/ 48509577 h 353332"/>
              <a:gd name="T8" fmla="*/ 647946 w 2527931"/>
              <a:gd name="T9" fmla="*/ 50268878 h 353332"/>
              <a:gd name="T10" fmla="*/ 814087 w 2527931"/>
              <a:gd name="T11" fmla="*/ 49389294 h 353332"/>
              <a:gd name="T12" fmla="*/ 797477 w 2527931"/>
              <a:gd name="T13" fmla="*/ 30037541 h 353332"/>
              <a:gd name="T14" fmla="*/ 797477 w 2527931"/>
              <a:gd name="T15" fmla="*/ 2769153 h 353332"/>
              <a:gd name="T16" fmla="*/ 897161 w 2527931"/>
              <a:gd name="T17" fmla="*/ 1889397 h 353332"/>
              <a:gd name="T18" fmla="*/ 1395582 w 2527931"/>
              <a:gd name="T19" fmla="*/ 1009923 h 353332"/>
              <a:gd name="T20" fmla="*/ 1860775 w 2527931"/>
              <a:gd name="T21" fmla="*/ 1009923 h 353332"/>
              <a:gd name="T22" fmla="*/ 1943845 w 2527931"/>
              <a:gd name="T23" fmla="*/ 1889397 h 353332"/>
              <a:gd name="T24" fmla="*/ 2109984 w 2527931"/>
              <a:gd name="T25" fmla="*/ 4528263 h 353332"/>
              <a:gd name="T26" fmla="*/ 2176445 w 2527931"/>
              <a:gd name="T27" fmla="*/ 5407920 h 353332"/>
              <a:gd name="T28" fmla="*/ 2724704 w 2527931"/>
              <a:gd name="T29" fmla="*/ 4528263 h 353332"/>
              <a:gd name="T30" fmla="*/ 3389267 w 2527931"/>
              <a:gd name="T31" fmla="*/ 3648658 h 353332"/>
              <a:gd name="T32" fmla="*/ 3688320 w 2527931"/>
              <a:gd name="T33" fmla="*/ 1889397 h 353332"/>
              <a:gd name="T34" fmla="*/ 6047515 w 2527931"/>
              <a:gd name="T35" fmla="*/ 2769153 h 353332"/>
              <a:gd name="T36" fmla="*/ 6097357 w 2527931"/>
              <a:gd name="T37" fmla="*/ 3648658 h 353332"/>
              <a:gd name="T38" fmla="*/ 6130583 w 2527931"/>
              <a:gd name="T39" fmla="*/ 8926551 h 353332"/>
              <a:gd name="T40" fmla="*/ 6113972 w 2527931"/>
              <a:gd name="T41" fmla="*/ 23000409 h 353332"/>
              <a:gd name="T42" fmla="*/ 6130583 w 2527931"/>
              <a:gd name="T43" fmla="*/ 41472637 h 353332"/>
              <a:gd name="T44" fmla="*/ 6230271 w 2527931"/>
              <a:gd name="T45" fmla="*/ 49389294 h 353332"/>
              <a:gd name="T46" fmla="*/ 6296727 w 2527931"/>
              <a:gd name="T47" fmla="*/ 50268878 h 353332"/>
              <a:gd name="T48" fmla="*/ 6911442 w 2527931"/>
              <a:gd name="T49" fmla="*/ 50268878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p>
            <a:endParaRPr lang="en-GB"/>
          </a:p>
        </p:txBody>
      </p:sp>
      <p:grpSp>
        <p:nvGrpSpPr>
          <p:cNvPr id="76815" name="Gruppo 41"/>
          <p:cNvGrpSpPr>
            <a:grpSpLocks/>
          </p:cNvGrpSpPr>
          <p:nvPr/>
        </p:nvGrpSpPr>
        <p:grpSpPr bwMode="auto">
          <a:xfrm>
            <a:off x="2195513" y="2428875"/>
            <a:ext cx="923925" cy="1238250"/>
            <a:chOff x="2862153" y="3744268"/>
            <a:chExt cx="710307" cy="1238397"/>
          </a:xfrm>
        </p:grpSpPr>
        <p:sp>
          <p:nvSpPr>
            <p:cNvPr id="36" name="Rettangolo 35"/>
            <p:cNvSpPr>
              <a:spLocks noChangeArrowheads="1"/>
            </p:cNvSpPr>
            <p:nvPr/>
          </p:nvSpPr>
          <p:spPr bwMode="auto">
            <a:xfrm>
              <a:off x="3135536" y="4933447"/>
              <a:ext cx="229446" cy="49218"/>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37" name="Rettangolo 36"/>
            <p:cNvSpPr>
              <a:spLocks noChangeArrowheads="1"/>
            </p:cNvSpPr>
            <p:nvPr/>
          </p:nvSpPr>
          <p:spPr bwMode="auto">
            <a:xfrm>
              <a:off x="3208763" y="4776266"/>
              <a:ext cx="45157" cy="146067"/>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cxnSp>
          <p:nvCxnSpPr>
            <p:cNvPr id="40" name="Connettore 7 39"/>
            <p:cNvCxnSpPr>
              <a:cxnSpLocks noChangeShapeType="1"/>
              <a:stCxn id="37" idx="0"/>
            </p:cNvCxnSpPr>
            <p:nvPr/>
          </p:nvCxnSpPr>
          <p:spPr bwMode="auto">
            <a:xfrm rot="16200000" flipV="1">
              <a:off x="2755658" y="4299971"/>
              <a:ext cx="741450" cy="211139"/>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6907" name="CasellaDiTesto 40"/>
            <p:cNvSpPr txBox="1">
              <a:spLocks noChangeArrowheads="1"/>
            </p:cNvSpPr>
            <p:nvPr/>
          </p:nvSpPr>
          <p:spPr bwMode="auto">
            <a:xfrm>
              <a:off x="2862153" y="3744268"/>
              <a:ext cx="710307"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spcBef>
                  <a:spcPct val="0"/>
                </a:spcBef>
                <a:buFontTx/>
                <a:buNone/>
              </a:pPr>
              <a:r>
                <a:rPr lang="en-US" altLang="en-US" sz="1600">
                  <a:solidFill>
                    <a:srgbClr val="000000"/>
                  </a:solidFill>
                </a:rPr>
                <a:t>vacuum</a:t>
              </a:r>
            </a:p>
          </p:txBody>
        </p:sp>
      </p:grpSp>
      <p:sp>
        <p:nvSpPr>
          <p:cNvPr id="44" name="Rettangolo 43"/>
          <p:cNvSpPr>
            <a:spLocks noChangeArrowheads="1"/>
          </p:cNvSpPr>
          <p:nvPr/>
        </p:nvSpPr>
        <p:spPr bwMode="auto">
          <a:xfrm>
            <a:off x="5354638" y="3617913"/>
            <a:ext cx="280987" cy="49212"/>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45" name="Rettangolo 44"/>
          <p:cNvSpPr>
            <a:spLocks noChangeArrowheads="1"/>
          </p:cNvSpPr>
          <p:nvPr/>
        </p:nvSpPr>
        <p:spPr bwMode="auto">
          <a:xfrm>
            <a:off x="5443538" y="3460750"/>
            <a:ext cx="57150" cy="146050"/>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cxnSp>
        <p:nvCxnSpPr>
          <p:cNvPr id="46" name="Connettore 7 45"/>
          <p:cNvCxnSpPr>
            <a:cxnSpLocks noChangeShapeType="1"/>
            <a:stCxn id="45" idx="0"/>
          </p:cNvCxnSpPr>
          <p:nvPr/>
        </p:nvCxnSpPr>
        <p:spPr bwMode="auto">
          <a:xfrm rot="5400000" flipH="1" flipV="1">
            <a:off x="5354638" y="2982913"/>
            <a:ext cx="595312" cy="360362"/>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6819" name="CasellaDiTesto 46"/>
          <p:cNvSpPr txBox="1">
            <a:spLocks noChangeArrowheads="1"/>
          </p:cNvSpPr>
          <p:nvPr/>
        </p:nvSpPr>
        <p:spPr bwMode="auto">
          <a:xfrm>
            <a:off x="5354638" y="2598738"/>
            <a:ext cx="944562"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spcBef>
                <a:spcPct val="0"/>
              </a:spcBef>
              <a:buFontTx/>
              <a:buNone/>
            </a:pPr>
            <a:r>
              <a:rPr lang="en-US" altLang="en-US" sz="1600">
                <a:solidFill>
                  <a:srgbClr val="000000"/>
                </a:solidFill>
              </a:rPr>
              <a:t>vacuum</a:t>
            </a:r>
          </a:p>
        </p:txBody>
      </p:sp>
      <p:sp>
        <p:nvSpPr>
          <p:cNvPr id="49" name="Rettangolo 48"/>
          <p:cNvSpPr>
            <a:spLocks noChangeArrowheads="1"/>
          </p:cNvSpPr>
          <p:nvPr/>
        </p:nvSpPr>
        <p:spPr bwMode="auto">
          <a:xfrm>
            <a:off x="8461375" y="3605213"/>
            <a:ext cx="301625" cy="49212"/>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50" name="Rettangolo 49"/>
          <p:cNvSpPr>
            <a:spLocks noChangeArrowheads="1"/>
          </p:cNvSpPr>
          <p:nvPr/>
        </p:nvSpPr>
        <p:spPr bwMode="auto">
          <a:xfrm>
            <a:off x="8556625" y="3448050"/>
            <a:ext cx="60325" cy="146050"/>
          </a:xfrm>
          <a:prstGeom prst="rect">
            <a:avLst/>
          </a:prstGeom>
          <a:solidFill>
            <a:schemeClr val="tx1"/>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76822" name="CasellaDiTesto 51"/>
          <p:cNvSpPr txBox="1">
            <a:spLocks noChangeArrowheads="1"/>
          </p:cNvSpPr>
          <p:nvPr/>
        </p:nvSpPr>
        <p:spPr bwMode="auto">
          <a:xfrm>
            <a:off x="8162925" y="2638425"/>
            <a:ext cx="1046163" cy="346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spcBef>
                <a:spcPct val="0"/>
              </a:spcBef>
              <a:buFontTx/>
              <a:buNone/>
            </a:pPr>
            <a:r>
              <a:rPr lang="en-US" altLang="en-US" sz="1600">
                <a:solidFill>
                  <a:srgbClr val="000000"/>
                </a:solidFill>
              </a:rPr>
              <a:t>vacuum</a:t>
            </a:r>
          </a:p>
        </p:txBody>
      </p:sp>
      <p:sp>
        <p:nvSpPr>
          <p:cNvPr id="76823" name="Figura a mano libera 55"/>
          <p:cNvSpPr>
            <a:spLocks/>
          </p:cNvSpPr>
          <p:nvPr/>
        </p:nvSpPr>
        <p:spPr bwMode="auto">
          <a:xfrm>
            <a:off x="6242050" y="3405188"/>
            <a:ext cx="2478088" cy="280987"/>
          </a:xfrm>
          <a:custGeom>
            <a:avLst/>
            <a:gdLst>
              <a:gd name="T0" fmla="*/ 0 w 2527931"/>
              <a:gd name="T1" fmla="*/ 35568 h 353332"/>
              <a:gd name="T2" fmla="*/ 75960 w 2527931"/>
              <a:gd name="T3" fmla="*/ 34344 h 353332"/>
              <a:gd name="T4" fmla="*/ 111021 w 2527931"/>
              <a:gd name="T5" fmla="*/ 33121 h 353332"/>
              <a:gd name="T6" fmla="*/ 210353 w 2527931"/>
              <a:gd name="T7" fmla="*/ 33732 h 353332"/>
              <a:gd name="T8" fmla="*/ 227883 w 2527931"/>
              <a:gd name="T9" fmla="*/ 34956 h 353332"/>
              <a:gd name="T10" fmla="*/ 286312 w 2527931"/>
              <a:gd name="T11" fmla="*/ 34344 h 353332"/>
              <a:gd name="T12" fmla="*/ 280471 w 2527931"/>
              <a:gd name="T13" fmla="*/ 20887 h 353332"/>
              <a:gd name="T14" fmla="*/ 280471 w 2527931"/>
              <a:gd name="T15" fmla="*/ 1925 h 353332"/>
              <a:gd name="T16" fmla="*/ 315530 w 2527931"/>
              <a:gd name="T17" fmla="*/ 1314 h 353332"/>
              <a:gd name="T18" fmla="*/ 490825 w 2527931"/>
              <a:gd name="T19" fmla="*/ 702 h 353332"/>
              <a:gd name="T20" fmla="*/ 654433 w 2527931"/>
              <a:gd name="T21" fmla="*/ 702 h 353332"/>
              <a:gd name="T22" fmla="*/ 683648 w 2527931"/>
              <a:gd name="T23" fmla="*/ 1314 h 353332"/>
              <a:gd name="T24" fmla="*/ 742080 w 2527931"/>
              <a:gd name="T25" fmla="*/ 3149 h 353332"/>
              <a:gd name="T26" fmla="*/ 765452 w 2527931"/>
              <a:gd name="T27" fmla="*/ 3761 h 353332"/>
              <a:gd name="T28" fmla="*/ 958278 w 2527931"/>
              <a:gd name="T29" fmla="*/ 3149 h 353332"/>
              <a:gd name="T30" fmla="*/ 1192003 w 2527931"/>
              <a:gd name="T31" fmla="*/ 2537 h 353332"/>
              <a:gd name="T32" fmla="*/ 1297178 w 2527931"/>
              <a:gd name="T33" fmla="*/ 1314 h 353332"/>
              <a:gd name="T34" fmla="*/ 2126906 w 2527931"/>
              <a:gd name="T35" fmla="*/ 1925 h 353332"/>
              <a:gd name="T36" fmla="*/ 2144435 w 2527931"/>
              <a:gd name="T37" fmla="*/ 2537 h 353332"/>
              <a:gd name="T38" fmla="*/ 2156120 w 2527931"/>
              <a:gd name="T39" fmla="*/ 6207 h 353332"/>
              <a:gd name="T40" fmla="*/ 2150277 w 2527931"/>
              <a:gd name="T41" fmla="*/ 15994 h 353332"/>
              <a:gd name="T42" fmla="*/ 2156120 w 2527931"/>
              <a:gd name="T43" fmla="*/ 28838 h 353332"/>
              <a:gd name="T44" fmla="*/ 2191181 w 2527931"/>
              <a:gd name="T45" fmla="*/ 34344 h 353332"/>
              <a:gd name="T46" fmla="*/ 2214553 w 2527931"/>
              <a:gd name="T47" fmla="*/ 34956 h 353332"/>
              <a:gd name="T48" fmla="*/ 2430748 w 2527931"/>
              <a:gd name="T49" fmla="*/ 34956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chemeClr val="tx1"/>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p>
            <a:endParaRPr lang="en-GB"/>
          </a:p>
        </p:txBody>
      </p:sp>
      <p:sp>
        <p:nvSpPr>
          <p:cNvPr id="57" name="CasellaDiTesto 56"/>
          <p:cNvSpPr txBox="1"/>
          <p:nvPr/>
        </p:nvSpPr>
        <p:spPr>
          <a:xfrm>
            <a:off x="106363" y="4108450"/>
            <a:ext cx="2938462" cy="1323975"/>
          </a:xfrm>
          <a:prstGeom prst="rect">
            <a:avLst/>
          </a:prstGeom>
        </p:spPr>
        <p:style>
          <a:lnRef idx="2">
            <a:schemeClr val="dk1"/>
          </a:lnRef>
          <a:fillRef idx="1">
            <a:schemeClr val="lt1"/>
          </a:fillRef>
          <a:effectRef idx="0">
            <a:schemeClr val="dk1"/>
          </a:effectRef>
          <a:fontRef idx="minor">
            <a:schemeClr val="dk1"/>
          </a:fontRef>
        </p:style>
        <p:txBody>
          <a:bodyPr lIns="91384" tIns="45692" rIns="91384" bIns="45692">
            <a:spAutoFit/>
          </a:bodyPr>
          <a:lstStyle/>
          <a:p>
            <a:pPr eaLnBrk="1" hangingPunct="1">
              <a:buFont typeface="Arial" pitchFamily="34" charset="0"/>
              <a:buChar char="•"/>
              <a:defRPr/>
            </a:pPr>
            <a:r>
              <a:rPr lang="en-US" sz="2000" dirty="0">
                <a:solidFill>
                  <a:prstClr val="black"/>
                </a:solidFill>
                <a:latin typeface="Arial" pitchFamily="34" charset="0"/>
                <a:cs typeface="Arial" pitchFamily="34" charset="0"/>
              </a:rPr>
              <a:t>Room temperature</a:t>
            </a:r>
          </a:p>
          <a:p>
            <a:pPr eaLnBrk="1" hangingPunct="1">
              <a:buFont typeface="Arial" pitchFamily="34" charset="0"/>
              <a:buChar char="•"/>
              <a:defRPr/>
            </a:pPr>
            <a:r>
              <a:rPr lang="en-US" sz="2000" dirty="0">
                <a:solidFill>
                  <a:prstClr val="black"/>
                </a:solidFill>
                <a:latin typeface="Arial" pitchFamily="34" charset="0"/>
                <a:cs typeface="Arial" pitchFamily="34" charset="0"/>
              </a:rPr>
              <a:t>No flow. </a:t>
            </a:r>
          </a:p>
          <a:p>
            <a:pPr eaLnBrk="1" hangingPunct="1">
              <a:buFont typeface="Arial" pitchFamily="34" charset="0"/>
              <a:buChar char="•"/>
              <a:defRPr/>
            </a:pPr>
            <a:r>
              <a:rPr lang="en-US" sz="2000" dirty="0">
                <a:solidFill>
                  <a:prstClr val="black"/>
                </a:solidFill>
                <a:latin typeface="Arial" pitchFamily="34" charset="0"/>
                <a:cs typeface="Arial" pitchFamily="34" charset="0"/>
              </a:rPr>
              <a:t>Eventual lost of volatiles by diffusion</a:t>
            </a:r>
          </a:p>
        </p:txBody>
      </p:sp>
      <p:sp>
        <p:nvSpPr>
          <p:cNvPr id="58" name="CasellaDiTesto 57"/>
          <p:cNvSpPr txBox="1"/>
          <p:nvPr/>
        </p:nvSpPr>
        <p:spPr>
          <a:xfrm>
            <a:off x="3203575" y="4102100"/>
            <a:ext cx="3095625" cy="1323975"/>
          </a:xfrm>
          <a:prstGeom prst="rect">
            <a:avLst/>
          </a:prstGeom>
        </p:spPr>
        <p:style>
          <a:lnRef idx="2">
            <a:schemeClr val="accent1"/>
          </a:lnRef>
          <a:fillRef idx="1">
            <a:schemeClr val="lt1"/>
          </a:fillRef>
          <a:effectRef idx="0">
            <a:schemeClr val="accent1"/>
          </a:effectRef>
          <a:fontRef idx="minor">
            <a:schemeClr val="dk1"/>
          </a:fontRef>
        </p:style>
        <p:txBody>
          <a:bodyPr lIns="91384" tIns="45692" rIns="91384" bIns="45692">
            <a:spAutoFit/>
          </a:bodyPr>
          <a:lstStyle/>
          <a:p>
            <a:pPr eaLnBrk="1" hangingPunct="1">
              <a:buFont typeface="Arial" pitchFamily="34" charset="0"/>
              <a:buChar char="•"/>
              <a:defRPr/>
            </a:pPr>
            <a:r>
              <a:rPr lang="en-US" sz="2000" dirty="0">
                <a:solidFill>
                  <a:prstClr val="black"/>
                </a:solidFill>
                <a:latin typeface="Arial" pitchFamily="34" charset="0"/>
                <a:cs typeface="Arial" pitchFamily="34" charset="0"/>
              </a:rPr>
              <a:t>Heating:  reinforcement compaction and flow. </a:t>
            </a:r>
          </a:p>
          <a:p>
            <a:pPr eaLnBrk="1" hangingPunct="1">
              <a:buFont typeface="Arial" pitchFamily="34" charset="0"/>
              <a:buChar char="•"/>
              <a:defRPr/>
            </a:pPr>
            <a:r>
              <a:rPr lang="en-US" sz="2000" dirty="0">
                <a:solidFill>
                  <a:prstClr val="black"/>
                </a:solidFill>
                <a:latin typeface="Arial" pitchFamily="34" charset="0"/>
                <a:cs typeface="Arial" pitchFamily="34" charset="0"/>
              </a:rPr>
              <a:t>Still possible volatile extraction</a:t>
            </a:r>
          </a:p>
        </p:txBody>
      </p:sp>
      <p:sp>
        <p:nvSpPr>
          <p:cNvPr id="62" name="Rettangolo 61"/>
          <p:cNvSpPr>
            <a:spLocks noChangeArrowheads="1"/>
          </p:cNvSpPr>
          <p:nvPr/>
        </p:nvSpPr>
        <p:spPr bwMode="auto">
          <a:xfrm>
            <a:off x="3473450" y="3348038"/>
            <a:ext cx="1887538" cy="50800"/>
          </a:xfrm>
          <a:prstGeom prst="rect">
            <a:avLst/>
          </a:prstGeom>
          <a:noFill/>
          <a:ln w="9525">
            <a:solidFill>
              <a:srgbClr val="00CC98"/>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sp>
        <p:nvSpPr>
          <p:cNvPr id="63" name="Rettangolo 62"/>
          <p:cNvSpPr>
            <a:spLocks noChangeArrowheads="1"/>
          </p:cNvSpPr>
          <p:nvPr/>
        </p:nvSpPr>
        <p:spPr bwMode="auto">
          <a:xfrm>
            <a:off x="6542088" y="3433763"/>
            <a:ext cx="1885950" cy="104775"/>
          </a:xfrm>
          <a:prstGeom prst="rect">
            <a:avLst/>
          </a:prstGeom>
          <a:solidFill>
            <a:srgbClr val="7F7F7F"/>
          </a:solidFill>
          <a:ln w="9525">
            <a:solidFill>
              <a:srgbClr val="00CC98"/>
            </a:solidFill>
            <a:miter lim="800000"/>
            <a:headEnd/>
            <a:tailEnd/>
          </a:ln>
          <a:effectLst>
            <a:outerShdw blurRad="63500" dist="23000" dir="5400000" rotWithShape="0">
              <a:srgbClr val="000000">
                <a:alpha val="34998"/>
              </a:srgbClr>
            </a:outerShdw>
          </a:effectLst>
        </p:spPr>
        <p:txBody>
          <a:bodyPr lIns="91384" tIns="45692" rIns="91384" bIns="45692"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endParaRPr>
          </a:p>
        </p:txBody>
      </p:sp>
      <p:grpSp>
        <p:nvGrpSpPr>
          <p:cNvPr id="76828" name="Gruppo 106"/>
          <p:cNvGrpSpPr>
            <a:grpSpLocks/>
          </p:cNvGrpSpPr>
          <p:nvPr/>
        </p:nvGrpSpPr>
        <p:grpSpPr bwMode="auto">
          <a:xfrm>
            <a:off x="1087438" y="1446213"/>
            <a:ext cx="1189037" cy="760412"/>
            <a:chOff x="910744" y="1856881"/>
            <a:chExt cx="1189860" cy="760472"/>
          </a:xfrm>
        </p:grpSpPr>
        <p:cxnSp>
          <p:nvCxnSpPr>
            <p:cNvPr id="66" name="Connettore 1 65"/>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7" name="Connettore 1 66"/>
            <p:cNvCxnSpPr>
              <a:cxnSpLocks noChangeShapeType="1"/>
            </p:cNvCxnSpPr>
            <p:nvPr/>
          </p:nvCxnSpPr>
          <p:spPr bwMode="auto">
            <a:xfrm>
              <a:off x="944104" y="2617353"/>
              <a:ext cx="115650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0" name="Connettore 1 69"/>
            <p:cNvCxnSpPr>
              <a:cxnSpLocks noChangeShapeType="1"/>
            </p:cNvCxnSpPr>
            <p:nvPr/>
          </p:nvCxnSpPr>
          <p:spPr bwMode="auto">
            <a:xfrm flipV="1">
              <a:off x="1203046" y="2339519"/>
              <a:ext cx="0" cy="27783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1" name="Connettore 1 70"/>
            <p:cNvCxnSpPr>
              <a:cxnSpLocks noChangeShapeType="1"/>
            </p:cNvCxnSpPr>
            <p:nvPr/>
          </p:nvCxnSpPr>
          <p:spPr bwMode="auto">
            <a:xfrm flipV="1">
              <a:off x="1349197" y="2061684"/>
              <a:ext cx="0" cy="27783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2" name="Connettore 1 71"/>
            <p:cNvCxnSpPr>
              <a:cxnSpLocks noChangeShapeType="1"/>
            </p:cNvCxnSpPr>
            <p:nvPr/>
          </p:nvCxnSpPr>
          <p:spPr bwMode="auto">
            <a:xfrm flipV="1">
              <a:off x="1025123" y="2061684"/>
              <a:ext cx="0" cy="27783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3" name="Connettore 1 72"/>
            <p:cNvCxnSpPr>
              <a:cxnSpLocks noChangeShapeType="1"/>
            </p:cNvCxnSpPr>
            <p:nvPr/>
          </p:nvCxnSpPr>
          <p:spPr bwMode="auto">
            <a:xfrm flipH="1">
              <a:off x="1025123" y="2353807"/>
              <a:ext cx="32407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4" name="Connettore 1 73"/>
            <p:cNvCxnSpPr>
              <a:cxnSpLocks noChangeShapeType="1"/>
            </p:cNvCxnSpPr>
            <p:nvPr/>
          </p:nvCxnSpPr>
          <p:spPr bwMode="auto">
            <a:xfrm rot="16200000" flipV="1">
              <a:off x="1191132" y="1997300"/>
              <a:ext cx="0" cy="27800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8" name="Connettore 1 77"/>
            <p:cNvCxnSpPr>
              <a:cxnSpLocks noChangeShapeType="1"/>
            </p:cNvCxnSpPr>
            <p:nvPr/>
          </p:nvCxnSpPr>
          <p:spPr bwMode="auto">
            <a:xfrm flipV="1">
              <a:off x="1203046" y="1858468"/>
              <a:ext cx="0" cy="27783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6888" name="Gruppo 98"/>
            <p:cNvGrpSpPr>
              <a:grpSpLocks/>
            </p:cNvGrpSpPr>
            <p:nvPr/>
          </p:nvGrpSpPr>
          <p:grpSpPr bwMode="auto">
            <a:xfrm>
              <a:off x="1784838" y="2026136"/>
              <a:ext cx="218253" cy="395107"/>
              <a:chOff x="2220249" y="2026577"/>
              <a:chExt cx="218253" cy="395107"/>
            </a:xfrm>
          </p:grpSpPr>
          <p:grpSp>
            <p:nvGrpSpPr>
              <p:cNvPr id="76891" name="Gruppo 90"/>
              <p:cNvGrpSpPr>
                <a:grpSpLocks/>
              </p:cNvGrpSpPr>
              <p:nvPr/>
            </p:nvGrpSpPr>
            <p:grpSpPr bwMode="auto">
              <a:xfrm>
                <a:off x="2220249" y="2026577"/>
                <a:ext cx="208043" cy="206630"/>
                <a:chOff x="2220249" y="2132033"/>
                <a:chExt cx="208043" cy="206630"/>
              </a:xfrm>
            </p:grpSpPr>
            <p:grpSp>
              <p:nvGrpSpPr>
                <p:cNvPr id="76898" name="Gruppo 86"/>
                <p:cNvGrpSpPr>
                  <a:grpSpLocks/>
                </p:cNvGrpSpPr>
                <p:nvPr/>
              </p:nvGrpSpPr>
              <p:grpSpPr bwMode="auto">
                <a:xfrm>
                  <a:off x="2220249" y="2132033"/>
                  <a:ext cx="152401" cy="109907"/>
                  <a:chOff x="2220249" y="2132033"/>
                  <a:chExt cx="152401" cy="109907"/>
                </a:xfrm>
              </p:grpSpPr>
              <p:cxnSp>
                <p:nvCxnSpPr>
                  <p:cNvPr id="84" name="Connettore 1 83"/>
                  <p:cNvCxnSpPr>
                    <a:cxnSpLocks noChangeShapeType="1"/>
                  </p:cNvCxnSpPr>
                  <p:nvPr/>
                </p:nvCxnSpPr>
                <p:spPr bwMode="auto">
                  <a:xfrm flipV="1">
                    <a:off x="2242125" y="2132653"/>
                    <a:ext cx="76253" cy="6668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6" name="Connettore 1 85"/>
                  <p:cNvCxnSpPr>
                    <a:cxnSpLocks noChangeShapeType="1"/>
                  </p:cNvCxnSpPr>
                  <p:nvPr/>
                </p:nvCxnSpPr>
                <p:spPr bwMode="auto">
                  <a:xfrm rot="7200000" flipV="1">
                    <a:off x="2304081" y="2158004"/>
                    <a:ext cx="0" cy="168391"/>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99" name="Gruppo 87"/>
                <p:cNvGrpSpPr>
                  <a:grpSpLocks/>
                </p:cNvGrpSpPr>
                <p:nvPr/>
              </p:nvGrpSpPr>
              <p:grpSpPr bwMode="auto">
                <a:xfrm flipH="1">
                  <a:off x="2275890" y="2271250"/>
                  <a:ext cx="152402" cy="67413"/>
                  <a:chOff x="2286241" y="2136426"/>
                  <a:chExt cx="152402" cy="67413"/>
                </a:xfrm>
              </p:grpSpPr>
              <p:cxnSp>
                <p:nvCxnSpPr>
                  <p:cNvPr id="89" name="Connettore 1 88"/>
                  <p:cNvCxnSpPr>
                    <a:cxnSpLocks noChangeShapeType="1"/>
                  </p:cNvCxnSpPr>
                  <p:nvPr/>
                </p:nvCxnSpPr>
                <p:spPr bwMode="auto">
                  <a:xfrm rot="3600000" flipV="1">
                    <a:off x="2352469" y="2074778"/>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0" name="Connettore 1 89"/>
                  <p:cNvCxnSpPr>
                    <a:cxnSpLocks noChangeShapeType="1"/>
                  </p:cNvCxnSpPr>
                  <p:nvPr/>
                </p:nvCxnSpPr>
                <p:spPr bwMode="auto">
                  <a:xfrm rot="7200000" flipV="1">
                    <a:off x="2352469" y="2120819"/>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6892" name="Gruppo 92"/>
              <p:cNvGrpSpPr>
                <a:grpSpLocks/>
              </p:cNvGrpSpPr>
              <p:nvPr/>
            </p:nvGrpSpPr>
            <p:grpSpPr bwMode="auto">
              <a:xfrm>
                <a:off x="2230458" y="2257548"/>
                <a:ext cx="152402" cy="67413"/>
                <a:chOff x="2220248" y="2174527"/>
                <a:chExt cx="152402" cy="67413"/>
              </a:xfrm>
            </p:grpSpPr>
            <p:cxnSp>
              <p:nvCxnSpPr>
                <p:cNvPr id="97" name="Connettore 1 96"/>
                <p:cNvCxnSpPr>
                  <a:cxnSpLocks noChangeShapeType="1"/>
                </p:cNvCxnSpPr>
                <p:nvPr/>
              </p:nvCxnSpPr>
              <p:spPr bwMode="auto">
                <a:xfrm rot="3600000" flipV="1">
                  <a:off x="2289899" y="2090981"/>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8" name="Connettore 1 97"/>
                <p:cNvCxnSpPr>
                  <a:cxnSpLocks noChangeShapeType="1"/>
                </p:cNvCxnSpPr>
                <p:nvPr/>
              </p:nvCxnSpPr>
              <p:spPr bwMode="auto">
                <a:xfrm rot="7200000" flipV="1">
                  <a:off x="2289899" y="2149722"/>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93" name="Gruppo 93"/>
              <p:cNvGrpSpPr>
                <a:grpSpLocks/>
              </p:cNvGrpSpPr>
              <p:nvPr/>
            </p:nvGrpSpPr>
            <p:grpSpPr bwMode="auto">
              <a:xfrm flipH="1">
                <a:off x="2286100" y="2354271"/>
                <a:ext cx="152402" cy="67413"/>
                <a:chOff x="2286241" y="2136426"/>
                <a:chExt cx="152402" cy="67413"/>
              </a:xfrm>
            </p:grpSpPr>
            <p:cxnSp>
              <p:nvCxnSpPr>
                <p:cNvPr id="95" name="Connettore 1 94"/>
                <p:cNvCxnSpPr>
                  <a:cxnSpLocks noChangeShapeType="1"/>
                </p:cNvCxnSpPr>
                <p:nvPr/>
              </p:nvCxnSpPr>
              <p:spPr bwMode="auto">
                <a:xfrm rot="3600000" flipV="1">
                  <a:off x="2360295" y="2061739"/>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 name="Connettore 1 95"/>
                <p:cNvCxnSpPr>
                  <a:cxnSpLocks noChangeShapeType="1"/>
                </p:cNvCxnSpPr>
                <p:nvPr/>
              </p:nvCxnSpPr>
              <p:spPr bwMode="auto">
                <a:xfrm rot="7200000" flipV="1">
                  <a:off x="2360295" y="2128419"/>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00" name="Connettore 1 99"/>
            <p:cNvCxnSpPr>
              <a:cxnSpLocks noChangeShapeType="1"/>
            </p:cNvCxnSpPr>
            <p:nvPr/>
          </p:nvCxnSpPr>
          <p:spPr bwMode="auto">
            <a:xfrm flipV="1">
              <a:off x="1862314" y="2460179"/>
              <a:ext cx="0" cy="14447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2" name="Connettore 1 101"/>
            <p:cNvCxnSpPr>
              <a:cxnSpLocks noChangeShapeType="1"/>
            </p:cNvCxnSpPr>
            <p:nvPr/>
          </p:nvCxnSpPr>
          <p:spPr bwMode="auto">
            <a:xfrm flipV="1">
              <a:off x="1873435" y="1858468"/>
              <a:ext cx="0" cy="16828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29" name="Gruppo 107"/>
          <p:cNvGrpSpPr>
            <a:grpSpLocks/>
          </p:cNvGrpSpPr>
          <p:nvPr/>
        </p:nvGrpSpPr>
        <p:grpSpPr bwMode="auto">
          <a:xfrm>
            <a:off x="4040188" y="1536700"/>
            <a:ext cx="1189037" cy="669925"/>
            <a:chOff x="910744" y="1856881"/>
            <a:chExt cx="1189860" cy="760472"/>
          </a:xfrm>
        </p:grpSpPr>
        <p:cxnSp>
          <p:nvCxnSpPr>
            <p:cNvPr id="109" name="Connettore 1 108"/>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0" name="Connettore 1 109"/>
            <p:cNvCxnSpPr>
              <a:cxnSpLocks noChangeShapeType="1"/>
            </p:cNvCxnSpPr>
            <p:nvPr/>
          </p:nvCxnSpPr>
          <p:spPr bwMode="auto">
            <a:xfrm>
              <a:off x="944104" y="2617353"/>
              <a:ext cx="115650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1" name="Connettore 1 110"/>
            <p:cNvCxnSpPr>
              <a:cxnSpLocks noChangeShapeType="1"/>
            </p:cNvCxnSpPr>
            <p:nvPr/>
          </p:nvCxnSpPr>
          <p:spPr bwMode="auto">
            <a:xfrm flipV="1">
              <a:off x="1203046" y="2339835"/>
              <a:ext cx="0" cy="2775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2" name="Connettore 1 111"/>
            <p:cNvCxnSpPr>
              <a:cxnSpLocks noChangeShapeType="1"/>
            </p:cNvCxnSpPr>
            <p:nvPr/>
          </p:nvCxnSpPr>
          <p:spPr bwMode="auto">
            <a:xfrm flipV="1">
              <a:off x="1349197" y="2062317"/>
              <a:ext cx="0" cy="2775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3" name="Connettore 1 112"/>
            <p:cNvCxnSpPr>
              <a:cxnSpLocks noChangeShapeType="1"/>
            </p:cNvCxnSpPr>
            <p:nvPr/>
          </p:nvCxnSpPr>
          <p:spPr bwMode="auto">
            <a:xfrm flipV="1">
              <a:off x="1025123" y="2062317"/>
              <a:ext cx="0" cy="27751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4" name="Connettore 1 113"/>
            <p:cNvCxnSpPr>
              <a:cxnSpLocks noChangeShapeType="1"/>
            </p:cNvCxnSpPr>
            <p:nvPr/>
          </p:nvCxnSpPr>
          <p:spPr bwMode="auto">
            <a:xfrm flipH="1">
              <a:off x="1025123" y="2352450"/>
              <a:ext cx="32407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Connettore 1 114"/>
            <p:cNvCxnSpPr>
              <a:cxnSpLocks noChangeShapeType="1"/>
            </p:cNvCxnSpPr>
            <p:nvPr/>
          </p:nvCxnSpPr>
          <p:spPr bwMode="auto">
            <a:xfrm rot="16200000" flipV="1">
              <a:off x="1191132" y="2069281"/>
              <a:ext cx="0" cy="27800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6" name="Connettore 1 115"/>
            <p:cNvCxnSpPr>
              <a:cxnSpLocks noChangeShapeType="1"/>
            </p:cNvCxnSpPr>
            <p:nvPr/>
          </p:nvCxnSpPr>
          <p:spPr bwMode="auto">
            <a:xfrm flipV="1">
              <a:off x="1203046" y="1858684"/>
              <a:ext cx="0" cy="34779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6864" name="Gruppo 116"/>
            <p:cNvGrpSpPr>
              <a:grpSpLocks/>
            </p:cNvGrpSpPr>
            <p:nvPr/>
          </p:nvGrpSpPr>
          <p:grpSpPr bwMode="auto">
            <a:xfrm>
              <a:off x="1784838" y="2026136"/>
              <a:ext cx="218253" cy="395107"/>
              <a:chOff x="2220249" y="2026577"/>
              <a:chExt cx="218253" cy="395107"/>
            </a:xfrm>
          </p:grpSpPr>
          <p:grpSp>
            <p:nvGrpSpPr>
              <p:cNvPr id="76867" name="Gruppo 119"/>
              <p:cNvGrpSpPr>
                <a:grpSpLocks/>
              </p:cNvGrpSpPr>
              <p:nvPr/>
            </p:nvGrpSpPr>
            <p:grpSpPr bwMode="auto">
              <a:xfrm>
                <a:off x="2220249" y="2026577"/>
                <a:ext cx="208043" cy="206630"/>
                <a:chOff x="2220249" y="2132033"/>
                <a:chExt cx="208043" cy="206630"/>
              </a:xfrm>
            </p:grpSpPr>
            <p:grpSp>
              <p:nvGrpSpPr>
                <p:cNvPr id="76874" name="Gruppo 126"/>
                <p:cNvGrpSpPr>
                  <a:grpSpLocks/>
                </p:cNvGrpSpPr>
                <p:nvPr/>
              </p:nvGrpSpPr>
              <p:grpSpPr bwMode="auto">
                <a:xfrm>
                  <a:off x="2220249" y="2132033"/>
                  <a:ext cx="152401" cy="109907"/>
                  <a:chOff x="2220249" y="2132033"/>
                  <a:chExt cx="152401" cy="109907"/>
                </a:xfrm>
              </p:grpSpPr>
              <p:cxnSp>
                <p:nvCxnSpPr>
                  <p:cNvPr id="131" name="Connettore 1 130"/>
                  <p:cNvCxnSpPr>
                    <a:cxnSpLocks noChangeShapeType="1"/>
                  </p:cNvCxnSpPr>
                  <p:nvPr/>
                </p:nvCxnSpPr>
                <p:spPr bwMode="auto">
                  <a:xfrm flipV="1">
                    <a:off x="2242125" y="2132173"/>
                    <a:ext cx="76253" cy="6667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2" name="Connettore 1 131"/>
                  <p:cNvCxnSpPr>
                    <a:cxnSpLocks noChangeShapeType="1"/>
                  </p:cNvCxnSpPr>
                  <p:nvPr/>
                </p:nvCxnSpPr>
                <p:spPr bwMode="auto">
                  <a:xfrm rot="7200000" flipV="1">
                    <a:off x="2303286" y="2158697"/>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75" name="Gruppo 127"/>
                <p:cNvGrpSpPr>
                  <a:grpSpLocks/>
                </p:cNvGrpSpPr>
                <p:nvPr/>
              </p:nvGrpSpPr>
              <p:grpSpPr bwMode="auto">
                <a:xfrm flipH="1">
                  <a:off x="2275890" y="2271250"/>
                  <a:ext cx="152402" cy="67413"/>
                  <a:chOff x="2286241" y="2136426"/>
                  <a:chExt cx="152402" cy="67413"/>
                </a:xfrm>
              </p:grpSpPr>
              <p:cxnSp>
                <p:nvCxnSpPr>
                  <p:cNvPr id="129" name="Connettore 1 128"/>
                  <p:cNvCxnSpPr>
                    <a:cxnSpLocks noChangeShapeType="1"/>
                  </p:cNvCxnSpPr>
                  <p:nvPr/>
                </p:nvCxnSpPr>
                <p:spPr bwMode="auto">
                  <a:xfrm rot="3600000" flipV="1">
                    <a:off x="2352469" y="2052707"/>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0" name="Connettore 1 129"/>
                  <p:cNvCxnSpPr>
                    <a:cxnSpLocks noChangeShapeType="1"/>
                  </p:cNvCxnSpPr>
                  <p:nvPr/>
                </p:nvCxnSpPr>
                <p:spPr bwMode="auto">
                  <a:xfrm rot="7200000" flipV="1">
                    <a:off x="2352469" y="2121186"/>
                    <a:ext cx="0" cy="16680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6868" name="Gruppo 120"/>
              <p:cNvGrpSpPr>
                <a:grpSpLocks/>
              </p:cNvGrpSpPr>
              <p:nvPr/>
            </p:nvGrpSpPr>
            <p:grpSpPr bwMode="auto">
              <a:xfrm>
                <a:off x="2230458" y="2257548"/>
                <a:ext cx="152402" cy="67413"/>
                <a:chOff x="2220248" y="2174527"/>
                <a:chExt cx="152402" cy="67413"/>
              </a:xfrm>
            </p:grpSpPr>
            <p:cxnSp>
              <p:nvCxnSpPr>
                <p:cNvPr id="125" name="Connettore 1 124"/>
                <p:cNvCxnSpPr>
                  <a:cxnSpLocks noChangeShapeType="1"/>
                </p:cNvCxnSpPr>
                <p:nvPr/>
              </p:nvCxnSpPr>
              <p:spPr bwMode="auto">
                <a:xfrm rot="3600000" flipV="1">
                  <a:off x="2289899" y="2090959"/>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6" name="Connettore 1 125"/>
                <p:cNvCxnSpPr>
                  <a:cxnSpLocks noChangeShapeType="1"/>
                </p:cNvCxnSpPr>
                <p:nvPr/>
              </p:nvCxnSpPr>
              <p:spPr bwMode="auto">
                <a:xfrm rot="7200000" flipV="1">
                  <a:off x="2289899" y="2157636"/>
                  <a:ext cx="0" cy="1668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69" name="Gruppo 121"/>
              <p:cNvGrpSpPr>
                <a:grpSpLocks/>
              </p:cNvGrpSpPr>
              <p:nvPr/>
            </p:nvGrpSpPr>
            <p:grpSpPr bwMode="auto">
              <a:xfrm flipH="1">
                <a:off x="2286100" y="2354271"/>
                <a:ext cx="152402" cy="67413"/>
                <a:chOff x="2286241" y="2136426"/>
                <a:chExt cx="152402" cy="67413"/>
              </a:xfrm>
            </p:grpSpPr>
            <p:cxnSp>
              <p:nvCxnSpPr>
                <p:cNvPr id="123" name="Connettore 1 122"/>
                <p:cNvCxnSpPr>
                  <a:cxnSpLocks noChangeShapeType="1"/>
                </p:cNvCxnSpPr>
                <p:nvPr/>
              </p:nvCxnSpPr>
              <p:spPr bwMode="auto">
                <a:xfrm rot="3600000" flipV="1">
                  <a:off x="2360295" y="2062183"/>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4" name="Connettore 1 123"/>
                <p:cNvCxnSpPr>
                  <a:cxnSpLocks noChangeShapeType="1"/>
                </p:cNvCxnSpPr>
                <p:nvPr/>
              </p:nvCxnSpPr>
              <p:spPr bwMode="auto">
                <a:xfrm rot="7200000" flipV="1">
                  <a:off x="2360295" y="2128860"/>
                  <a:ext cx="0" cy="14932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118" name="Connettore 1 117"/>
            <p:cNvCxnSpPr>
              <a:cxnSpLocks noChangeShapeType="1"/>
            </p:cNvCxnSpPr>
            <p:nvPr/>
          </p:nvCxnSpPr>
          <p:spPr bwMode="auto">
            <a:xfrm flipV="1">
              <a:off x="1862314" y="2460574"/>
              <a:ext cx="0" cy="14416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9" name="Connettore 1 118"/>
            <p:cNvCxnSpPr>
              <a:cxnSpLocks noChangeShapeType="1"/>
            </p:cNvCxnSpPr>
            <p:nvPr/>
          </p:nvCxnSpPr>
          <p:spPr bwMode="auto">
            <a:xfrm flipV="1">
              <a:off x="1873435" y="1858684"/>
              <a:ext cx="0" cy="16759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6830" name="Gruppo 133"/>
          <p:cNvGrpSpPr>
            <a:grpSpLocks/>
          </p:cNvGrpSpPr>
          <p:nvPr/>
        </p:nvGrpSpPr>
        <p:grpSpPr bwMode="auto">
          <a:xfrm>
            <a:off x="7019925" y="1598613"/>
            <a:ext cx="1190625" cy="585787"/>
            <a:chOff x="910744" y="1856881"/>
            <a:chExt cx="1189860" cy="760472"/>
          </a:xfrm>
        </p:grpSpPr>
        <p:cxnSp>
          <p:nvCxnSpPr>
            <p:cNvPr id="135" name="Connettore 1 134"/>
            <p:cNvCxnSpPr>
              <a:cxnSpLocks noChangeShapeType="1"/>
            </p:cNvCxnSpPr>
            <p:nvPr/>
          </p:nvCxnSpPr>
          <p:spPr bwMode="auto">
            <a:xfrm>
              <a:off x="910744" y="1856881"/>
              <a:ext cx="118986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6" name="Connettore 1 135"/>
            <p:cNvCxnSpPr>
              <a:cxnSpLocks noChangeShapeType="1"/>
            </p:cNvCxnSpPr>
            <p:nvPr/>
          </p:nvCxnSpPr>
          <p:spPr bwMode="auto">
            <a:xfrm>
              <a:off x="944061" y="2617353"/>
              <a:ext cx="1156543"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7" name="Connettore 1 136"/>
            <p:cNvCxnSpPr>
              <a:cxnSpLocks noChangeShapeType="1"/>
            </p:cNvCxnSpPr>
            <p:nvPr/>
          </p:nvCxnSpPr>
          <p:spPr bwMode="auto">
            <a:xfrm flipV="1">
              <a:off x="1204243" y="2339132"/>
              <a:ext cx="0" cy="278221"/>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8" name="Connettore 1 137"/>
            <p:cNvCxnSpPr>
              <a:cxnSpLocks noChangeShapeType="1"/>
            </p:cNvCxnSpPr>
            <p:nvPr/>
          </p:nvCxnSpPr>
          <p:spPr bwMode="auto">
            <a:xfrm flipV="1">
              <a:off x="1348612" y="2060910"/>
              <a:ext cx="0" cy="2782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9" name="Connettore 1 138"/>
            <p:cNvCxnSpPr>
              <a:cxnSpLocks noChangeShapeType="1"/>
            </p:cNvCxnSpPr>
            <p:nvPr/>
          </p:nvCxnSpPr>
          <p:spPr bwMode="auto">
            <a:xfrm flipV="1">
              <a:off x="1024971" y="2060910"/>
              <a:ext cx="0" cy="27822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0" name="Connettore 1 139"/>
            <p:cNvCxnSpPr>
              <a:cxnSpLocks noChangeShapeType="1"/>
            </p:cNvCxnSpPr>
            <p:nvPr/>
          </p:nvCxnSpPr>
          <p:spPr bwMode="auto">
            <a:xfrm flipH="1">
              <a:off x="1024971" y="2353558"/>
              <a:ext cx="32364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1" name="Connettore 1 140"/>
            <p:cNvCxnSpPr>
              <a:cxnSpLocks noChangeShapeType="1"/>
            </p:cNvCxnSpPr>
            <p:nvPr/>
          </p:nvCxnSpPr>
          <p:spPr bwMode="auto">
            <a:xfrm rot="16200000" flipV="1">
              <a:off x="1190758" y="2157036"/>
              <a:ext cx="0" cy="27763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2" name="Connettore 1 141"/>
            <p:cNvCxnSpPr>
              <a:cxnSpLocks noChangeShapeType="1"/>
            </p:cNvCxnSpPr>
            <p:nvPr/>
          </p:nvCxnSpPr>
          <p:spPr bwMode="auto">
            <a:xfrm flipV="1">
              <a:off x="1204243" y="1858941"/>
              <a:ext cx="0" cy="43278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6846" name="Gruppo 142"/>
            <p:cNvGrpSpPr>
              <a:grpSpLocks/>
            </p:cNvGrpSpPr>
            <p:nvPr/>
          </p:nvGrpSpPr>
          <p:grpSpPr bwMode="auto">
            <a:xfrm>
              <a:off x="1784838" y="2026136"/>
              <a:ext cx="174441" cy="444656"/>
              <a:chOff x="2220249" y="2026577"/>
              <a:chExt cx="174441" cy="444656"/>
            </a:xfrm>
          </p:grpSpPr>
          <p:grpSp>
            <p:nvGrpSpPr>
              <p:cNvPr id="76849" name="Gruppo 145"/>
              <p:cNvGrpSpPr>
                <a:grpSpLocks/>
              </p:cNvGrpSpPr>
              <p:nvPr/>
            </p:nvGrpSpPr>
            <p:grpSpPr bwMode="auto">
              <a:xfrm>
                <a:off x="2220249" y="2026577"/>
                <a:ext cx="174441" cy="206630"/>
                <a:chOff x="2220249" y="2132033"/>
                <a:chExt cx="174441" cy="206630"/>
              </a:xfrm>
            </p:grpSpPr>
            <p:grpSp>
              <p:nvGrpSpPr>
                <p:cNvPr id="76852" name="Gruppo 152"/>
                <p:cNvGrpSpPr>
                  <a:grpSpLocks/>
                </p:cNvGrpSpPr>
                <p:nvPr/>
              </p:nvGrpSpPr>
              <p:grpSpPr bwMode="auto">
                <a:xfrm>
                  <a:off x="2220249" y="2132033"/>
                  <a:ext cx="152401" cy="109907"/>
                  <a:chOff x="2220249" y="2132033"/>
                  <a:chExt cx="152401" cy="109907"/>
                </a:xfrm>
              </p:grpSpPr>
              <p:cxnSp>
                <p:nvCxnSpPr>
                  <p:cNvPr id="157" name="Connettore 1 156"/>
                  <p:cNvCxnSpPr>
                    <a:cxnSpLocks noChangeShapeType="1"/>
                  </p:cNvCxnSpPr>
                  <p:nvPr/>
                </p:nvCxnSpPr>
                <p:spPr bwMode="auto">
                  <a:xfrm flipV="1">
                    <a:off x="2242517" y="2131772"/>
                    <a:ext cx="76151" cy="680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8" name="Connettore 1 157"/>
                  <p:cNvCxnSpPr>
                    <a:cxnSpLocks noChangeShapeType="1"/>
                  </p:cNvCxnSpPr>
                  <p:nvPr/>
                </p:nvCxnSpPr>
                <p:spPr bwMode="auto">
                  <a:xfrm rot="7200000" flipV="1">
                    <a:off x="2296457" y="2164848"/>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56" name="Connettore 1 155"/>
                <p:cNvCxnSpPr>
                  <a:cxnSpLocks noChangeShapeType="1"/>
                </p:cNvCxnSpPr>
                <p:nvPr/>
              </p:nvCxnSpPr>
              <p:spPr bwMode="auto">
                <a:xfrm rot="-7200000" flipH="1" flipV="1">
                  <a:off x="2318668" y="2261711"/>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52" name="Connettore 1 151"/>
              <p:cNvCxnSpPr>
                <a:cxnSpLocks noChangeShapeType="1"/>
              </p:cNvCxnSpPr>
              <p:nvPr/>
            </p:nvCxnSpPr>
            <p:spPr bwMode="auto">
              <a:xfrm>
                <a:off x="2240930" y="2275684"/>
                <a:ext cx="144370" cy="11747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0" name="Connettore 1 149"/>
              <p:cNvCxnSpPr>
                <a:cxnSpLocks noChangeShapeType="1"/>
              </p:cNvCxnSpPr>
              <p:nvPr/>
            </p:nvCxnSpPr>
            <p:spPr bwMode="auto">
              <a:xfrm flipH="1">
                <a:off x="2298043" y="2393156"/>
                <a:ext cx="87257" cy="783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44" name="Connettore 1 143"/>
            <p:cNvCxnSpPr>
              <a:cxnSpLocks noChangeShapeType="1"/>
            </p:cNvCxnSpPr>
            <p:nvPr/>
          </p:nvCxnSpPr>
          <p:spPr bwMode="auto">
            <a:xfrm flipV="1">
              <a:off x="1861046" y="2460724"/>
              <a:ext cx="0" cy="14426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5" name="Connettore 1 144"/>
            <p:cNvCxnSpPr>
              <a:cxnSpLocks noChangeShapeType="1"/>
            </p:cNvCxnSpPr>
            <p:nvPr/>
          </p:nvCxnSpPr>
          <p:spPr bwMode="auto">
            <a:xfrm flipV="1">
              <a:off x="1873738" y="1858941"/>
              <a:ext cx="0" cy="16693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6831" name="Rectangle 2"/>
          <p:cNvSpPr txBox="1">
            <a:spLocks noChangeArrowheads="1"/>
          </p:cNvSpPr>
          <p:nvPr/>
        </p:nvSpPr>
        <p:spPr bwMode="auto">
          <a:xfrm>
            <a:off x="323850" y="219075"/>
            <a:ext cx="8353425"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buFontTx/>
              <a:buNone/>
            </a:pPr>
            <a:r>
              <a:rPr lang="it-IT" altLang="en-US" sz="3200" b="1">
                <a:solidFill>
                  <a:srgbClr val="000000"/>
                </a:solidFill>
                <a:latin typeface="Calibri" charset="0"/>
              </a:rPr>
              <a:t>A three stage process and the viscoelastic model</a:t>
            </a:r>
          </a:p>
        </p:txBody>
      </p:sp>
      <p:cxnSp>
        <p:nvCxnSpPr>
          <p:cNvPr id="148" name="Connettore 1 147"/>
          <p:cNvCxnSpPr/>
          <p:nvPr/>
        </p:nvCxnSpPr>
        <p:spPr>
          <a:xfrm>
            <a:off x="252413" y="1050925"/>
            <a:ext cx="8642350" cy="15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9" name="Connettore 1 148"/>
          <p:cNvCxnSpPr/>
          <p:nvPr/>
        </p:nvCxnSpPr>
        <p:spPr>
          <a:xfrm>
            <a:off x="-36513" y="2206625"/>
            <a:ext cx="8643938"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Connettore 7 119"/>
          <p:cNvCxnSpPr>
            <a:cxnSpLocks noChangeShapeType="1"/>
            <a:stCxn id="50" idx="0"/>
          </p:cNvCxnSpPr>
          <p:nvPr/>
        </p:nvCxnSpPr>
        <p:spPr bwMode="auto">
          <a:xfrm rot="5400000" flipH="1" flipV="1">
            <a:off x="8524082" y="3080544"/>
            <a:ext cx="430212" cy="304800"/>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2" name="Freccia angolare in su 121"/>
          <p:cNvSpPr/>
          <p:nvPr/>
        </p:nvSpPr>
        <p:spPr>
          <a:xfrm rot="16200000" flipH="1">
            <a:off x="7327107" y="5517149"/>
            <a:ext cx="935037" cy="793750"/>
          </a:xfrm>
          <a:prstGeom prst="ben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anchor="ctr"/>
          <a:lstStyle/>
          <a:p>
            <a:pPr algn="ctr" eaLnBrk="1" hangingPunct="1">
              <a:defRPr/>
            </a:pPr>
            <a:endParaRPr lang="en-US" sz="1800">
              <a:solidFill>
                <a:prstClr val="white"/>
              </a:solidFill>
            </a:endParaRPr>
          </a:p>
        </p:txBody>
      </p:sp>
      <p:sp>
        <p:nvSpPr>
          <p:cNvPr id="127" name="CasellaDiTesto 126"/>
          <p:cNvSpPr txBox="1"/>
          <p:nvPr/>
        </p:nvSpPr>
        <p:spPr>
          <a:xfrm>
            <a:off x="1520353" y="5695950"/>
            <a:ext cx="5759450" cy="1016000"/>
          </a:xfrm>
          <a:prstGeom prst="rect">
            <a:avLst/>
          </a:prstGeom>
        </p:spPr>
        <p:style>
          <a:lnRef idx="2">
            <a:schemeClr val="accent2"/>
          </a:lnRef>
          <a:fillRef idx="1">
            <a:schemeClr val="lt1"/>
          </a:fillRef>
          <a:effectRef idx="0">
            <a:schemeClr val="accent2"/>
          </a:effectRef>
          <a:fontRef idx="minor">
            <a:schemeClr val="dk1"/>
          </a:fontRef>
        </p:style>
        <p:txBody>
          <a:bodyPr lIns="91384" tIns="45692" rIns="91384" bIns="45692">
            <a:spAutoFit/>
          </a:bodyPr>
          <a:lstStyle/>
          <a:p>
            <a:pPr eaLnBrk="1" hangingPunct="1">
              <a:defRPr/>
            </a:pPr>
            <a:r>
              <a:rPr lang="en-US" sz="2000" dirty="0">
                <a:solidFill>
                  <a:prstClr val="black"/>
                </a:solidFill>
                <a:latin typeface="Arial" pitchFamily="34" charset="0"/>
                <a:cs typeface="Arial" pitchFamily="34" charset="0"/>
              </a:rPr>
              <a:t>Pressure is distributed between the spring (elastic reaction of fiber stack) and the dashpot (hydrostatic pressure in the resin)</a:t>
            </a:r>
          </a:p>
        </p:txBody>
      </p:sp>
      <p:sp>
        <p:nvSpPr>
          <p:cNvPr id="117" name="CasellaDiTesto 116"/>
          <p:cNvSpPr txBox="1"/>
          <p:nvPr/>
        </p:nvSpPr>
        <p:spPr>
          <a:xfrm>
            <a:off x="6445250" y="4076700"/>
            <a:ext cx="2698750" cy="1035050"/>
          </a:xfrm>
          <a:prstGeom prst="rect">
            <a:avLst/>
          </a:prstGeom>
        </p:spPr>
        <p:style>
          <a:lnRef idx="2">
            <a:schemeClr val="accent2"/>
          </a:lnRef>
          <a:fillRef idx="1">
            <a:schemeClr val="lt1"/>
          </a:fillRef>
          <a:effectRef idx="0">
            <a:schemeClr val="accent2"/>
          </a:effectRef>
          <a:fontRef idx="minor">
            <a:schemeClr val="dk1"/>
          </a:fontRef>
        </p:style>
        <p:txBody>
          <a:bodyPr lIns="110971" tIns="55485" rIns="110971" bIns="55485">
            <a:spAutoFit/>
          </a:bodyPr>
          <a:lstStyle/>
          <a:p>
            <a:pPr eaLnBrk="1" hangingPunct="1">
              <a:spcBef>
                <a:spcPct val="20000"/>
              </a:spcBef>
              <a:buFont typeface="Arial" pitchFamily="34" charset="0"/>
              <a:buChar char="•"/>
              <a:defRPr/>
            </a:pPr>
            <a:r>
              <a:rPr lang="en-US" sz="2000" dirty="0">
                <a:solidFill>
                  <a:prstClr val="black"/>
                </a:solidFill>
                <a:latin typeface="Arial" pitchFamily="34" charset="0"/>
                <a:cs typeface="Arial" pitchFamily="34" charset="0"/>
              </a:rPr>
              <a:t>vacuum bag in contact to resin</a:t>
            </a:r>
          </a:p>
          <a:p>
            <a:pPr eaLnBrk="1" hangingPunct="1">
              <a:buFont typeface="Arial" pitchFamily="34" charset="0"/>
              <a:buChar char="•"/>
              <a:defRPr/>
            </a:pPr>
            <a:r>
              <a:rPr lang="en-US" sz="2000" dirty="0">
                <a:solidFill>
                  <a:prstClr val="black"/>
                </a:solidFill>
                <a:latin typeface="Arial" pitchFamily="34" charset="0"/>
                <a:cs typeface="Arial" pitchFamily="34" charset="0"/>
              </a:rPr>
              <a:t>Flow 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ppt_x"/>
                                          </p:val>
                                        </p:tav>
                                        <p:tav tm="100000">
                                          <p:val>
                                            <p:strVal val="#ppt_x"/>
                                          </p:val>
                                        </p:tav>
                                      </p:tavLst>
                                    </p:anim>
                                    <p:anim calcmode="lin" valueType="num">
                                      <p:cBhvr additive="base">
                                        <p:cTn id="8" dur="500" fill="hold"/>
                                        <p:tgtEl>
                                          <p:spTgt spid="1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 calcmode="lin" valueType="num">
                                      <p:cBhvr additive="base">
                                        <p:cTn id="11" dur="500" fill="hold"/>
                                        <p:tgtEl>
                                          <p:spTgt spid="122"/>
                                        </p:tgtEl>
                                        <p:attrNameLst>
                                          <p:attrName>ppt_x</p:attrName>
                                        </p:attrNameLst>
                                      </p:cBhvr>
                                      <p:tavLst>
                                        <p:tav tm="0">
                                          <p:val>
                                            <p:strVal val="#ppt_x"/>
                                          </p:val>
                                        </p:tav>
                                        <p:tav tm="100000">
                                          <p:val>
                                            <p:strVal val="#ppt_x"/>
                                          </p:val>
                                        </p:tav>
                                      </p:tavLst>
                                    </p:anim>
                                    <p:anim calcmode="lin" valueType="num">
                                      <p:cBhvr additive="base">
                                        <p:cTn id="12"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txBox="1">
            <a:spLocks noChangeArrowheads="1"/>
          </p:cNvSpPr>
          <p:nvPr/>
        </p:nvSpPr>
        <p:spPr bwMode="auto">
          <a:xfrm>
            <a:off x="760413" y="219075"/>
            <a:ext cx="7916862" cy="76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384" tIns="45692" rIns="91384" bIns="45692"/>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eaLnBrk="1" hangingPunct="1">
              <a:buFontTx/>
              <a:buNone/>
            </a:pPr>
            <a:r>
              <a:rPr lang="it-IT" altLang="en-US" sz="3200" b="1">
                <a:solidFill>
                  <a:srgbClr val="000000"/>
                </a:solidFill>
                <a:latin typeface="Calibri" charset="0"/>
              </a:rPr>
              <a:t>Other possible causes for  flow end</a:t>
            </a:r>
          </a:p>
        </p:txBody>
      </p:sp>
      <p:sp>
        <p:nvSpPr>
          <p:cNvPr id="117" name="CasellaDiTesto 116"/>
          <p:cNvSpPr txBox="1"/>
          <p:nvPr/>
        </p:nvSpPr>
        <p:spPr>
          <a:xfrm>
            <a:off x="184150" y="4005263"/>
            <a:ext cx="6911975" cy="2881312"/>
          </a:xfrm>
          <a:prstGeom prst="rect">
            <a:avLst/>
          </a:prstGeom>
          <a:ln>
            <a:noFill/>
          </a:ln>
        </p:spPr>
        <p:style>
          <a:lnRef idx="2">
            <a:schemeClr val="accent2"/>
          </a:lnRef>
          <a:fillRef idx="1">
            <a:schemeClr val="lt1"/>
          </a:fillRef>
          <a:effectRef idx="0">
            <a:schemeClr val="accent2"/>
          </a:effectRef>
          <a:fontRef idx="minor">
            <a:schemeClr val="dk1"/>
          </a:fontRef>
        </p:style>
        <p:txBody>
          <a:bodyPr lIns="110971" tIns="55485" rIns="110971" bIns="55485">
            <a:spAutoFit/>
          </a:bodyPr>
          <a:lstStyle>
            <a:lvl1pPr marL="341313" indent="-341313" eaLnBrk="0" hangingPunct="0">
              <a:defRPr sz="2400">
                <a:solidFill>
                  <a:schemeClr val="tx1"/>
                </a:solidFill>
                <a:latin typeface="Times New Roman" charset="0"/>
                <a:ea typeface="ＭＳ Ｐゴシック" charset="0"/>
                <a:cs typeface="ＭＳ Ｐゴシック" charset="0"/>
              </a:defRPr>
            </a:lvl1pPr>
            <a:lvl2pPr marL="798513" indent="-34131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indent="0">
              <a:defRPr/>
            </a:pPr>
            <a:r>
              <a:rPr lang="en-US" sz="2000" u="sng" dirty="0">
                <a:solidFill>
                  <a:srgbClr val="000000"/>
                </a:solidFill>
                <a:latin typeface="Arial" charset="0"/>
                <a:cs typeface="Arial" charset="0"/>
              </a:rPr>
              <a:t>The resin flow ends when:</a:t>
            </a:r>
          </a:p>
          <a:p>
            <a:pPr lvl="1">
              <a:spcAft>
                <a:spcPts val="600"/>
              </a:spcAft>
              <a:buFont typeface="Arial" charset="0"/>
              <a:buChar char="•"/>
              <a:defRPr/>
            </a:pPr>
            <a:r>
              <a:rPr lang="en-US" sz="2000" dirty="0">
                <a:solidFill>
                  <a:srgbClr val="000000"/>
                </a:solidFill>
                <a:latin typeface="Arial" charset="0"/>
                <a:cs typeface="Arial" charset="0"/>
              </a:rPr>
              <a:t>the bleeder is filled of resin(as formerly described) </a:t>
            </a:r>
            <a:r>
              <a:rPr lang="en-US" sz="2000" b="1" u="sng" dirty="0">
                <a:solidFill>
                  <a:srgbClr val="000000"/>
                </a:solidFill>
                <a:latin typeface="Arial" charset="0"/>
                <a:cs typeface="Arial" charset="0"/>
              </a:rPr>
              <a:t>or</a:t>
            </a:r>
            <a:r>
              <a:rPr lang="en-US" sz="2000" dirty="0">
                <a:solidFill>
                  <a:srgbClr val="000000"/>
                </a:solidFill>
                <a:latin typeface="Arial" charset="0"/>
                <a:cs typeface="Arial" charset="0"/>
              </a:rPr>
              <a:t> </a:t>
            </a:r>
          </a:p>
          <a:p>
            <a:pPr lvl="1">
              <a:spcAft>
                <a:spcPts val="600"/>
              </a:spcAft>
              <a:buFont typeface="Arial" charset="0"/>
              <a:buChar char="•"/>
              <a:defRPr/>
            </a:pPr>
            <a:endParaRPr lang="en-US" sz="2000" dirty="0">
              <a:solidFill>
                <a:srgbClr val="000000"/>
              </a:solidFill>
              <a:latin typeface="Arial" charset="0"/>
              <a:cs typeface="Arial" charset="0"/>
            </a:endParaRPr>
          </a:p>
          <a:p>
            <a:pPr lvl="1">
              <a:spcAft>
                <a:spcPts val="600"/>
              </a:spcAft>
              <a:buFont typeface="Arial" charset="0"/>
              <a:buChar char="•"/>
              <a:defRPr/>
            </a:pPr>
            <a:r>
              <a:rPr lang="en-US" sz="2000" dirty="0">
                <a:solidFill>
                  <a:srgbClr val="000000"/>
                </a:solidFill>
                <a:latin typeface="Arial" charset="0"/>
                <a:cs typeface="Arial" charset="0"/>
              </a:rPr>
              <a:t>the spring takes all the load </a:t>
            </a:r>
            <a:r>
              <a:rPr lang="en-US" sz="2000" b="1" u="sng" dirty="0">
                <a:solidFill>
                  <a:srgbClr val="000000"/>
                </a:solidFill>
                <a:latin typeface="Arial" charset="0"/>
                <a:cs typeface="Arial" charset="0"/>
              </a:rPr>
              <a:t>or</a:t>
            </a:r>
          </a:p>
          <a:p>
            <a:pPr lvl="1">
              <a:spcAft>
                <a:spcPts val="600"/>
              </a:spcAft>
              <a:buFont typeface="Arial" charset="0"/>
              <a:buChar char="•"/>
              <a:defRPr/>
            </a:pPr>
            <a:endParaRPr lang="en-US" sz="2000" dirty="0">
              <a:solidFill>
                <a:srgbClr val="000000"/>
              </a:solidFill>
              <a:latin typeface="Arial" charset="0"/>
              <a:cs typeface="Arial" charset="0"/>
            </a:endParaRPr>
          </a:p>
          <a:p>
            <a:pPr lvl="1">
              <a:spcAft>
                <a:spcPts val="600"/>
              </a:spcAft>
              <a:buFont typeface="Arial" charset="0"/>
              <a:buChar char="•"/>
              <a:defRPr/>
            </a:pPr>
            <a:r>
              <a:rPr lang="en-US" sz="2000" dirty="0">
                <a:solidFill>
                  <a:srgbClr val="000000"/>
                </a:solidFill>
                <a:latin typeface="Arial" charset="0"/>
                <a:cs typeface="Arial" charset="0"/>
              </a:rPr>
              <a:t>resin viscosity is very high and the dashpot becomes not deformable</a:t>
            </a:r>
          </a:p>
        </p:txBody>
      </p:sp>
      <p:grpSp>
        <p:nvGrpSpPr>
          <p:cNvPr id="77828" name="Gruppo 5"/>
          <p:cNvGrpSpPr>
            <a:grpSpLocks/>
          </p:cNvGrpSpPr>
          <p:nvPr/>
        </p:nvGrpSpPr>
        <p:grpSpPr bwMode="auto">
          <a:xfrm>
            <a:off x="982663" y="1052513"/>
            <a:ext cx="6846887" cy="2808287"/>
            <a:chOff x="2849364" y="1658689"/>
            <a:chExt cx="7489823" cy="2400300"/>
          </a:xfrm>
        </p:grpSpPr>
        <p:grpSp>
          <p:nvGrpSpPr>
            <p:cNvPr id="77875" name="Gruppo 54"/>
            <p:cNvGrpSpPr>
              <a:grpSpLocks/>
            </p:cNvGrpSpPr>
            <p:nvPr/>
          </p:nvGrpSpPr>
          <p:grpSpPr bwMode="auto">
            <a:xfrm>
              <a:off x="5033764" y="3098552"/>
              <a:ext cx="4451350" cy="960437"/>
              <a:chOff x="841206" y="4745137"/>
              <a:chExt cx="2523621" cy="541349"/>
            </a:xfrm>
          </p:grpSpPr>
          <p:sp>
            <p:nvSpPr>
              <p:cNvPr id="128" name="Rettangolo 127"/>
              <p:cNvSpPr>
                <a:spLocks noChangeArrowheads="1"/>
              </p:cNvSpPr>
              <p:nvPr/>
            </p:nvSpPr>
            <p:spPr bwMode="auto">
              <a:xfrm>
                <a:off x="841322" y="5014218"/>
                <a:ext cx="2523325" cy="272268"/>
              </a:xfrm>
              <a:prstGeom prst="rect">
                <a:avLst/>
              </a:prstGeom>
              <a:solidFill>
                <a:srgbClr val="FFFFFF"/>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133" name="Rettangolo 132"/>
              <p:cNvSpPr>
                <a:spLocks noChangeArrowheads="1"/>
              </p:cNvSpPr>
              <p:nvPr/>
            </p:nvSpPr>
            <p:spPr bwMode="auto">
              <a:xfrm>
                <a:off x="1134709" y="4800075"/>
                <a:ext cx="1886340" cy="214143"/>
              </a:xfrm>
              <a:prstGeom prst="rect">
                <a:avLst/>
              </a:prstGeom>
              <a:blipFill dpi="0" rotWithShape="0">
                <a:blip r:embed="rId2"/>
                <a:srcRect/>
                <a:tile tx="0" ty="0" sx="100000" sy="100000" flip="none" algn="tl"/>
              </a:blip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134" name="Rettangolo 133"/>
              <p:cNvSpPr>
                <a:spLocks noChangeArrowheads="1"/>
              </p:cNvSpPr>
              <p:nvPr/>
            </p:nvSpPr>
            <p:spPr bwMode="auto">
              <a:xfrm>
                <a:off x="1134709" y="4745010"/>
                <a:ext cx="1886340" cy="50477"/>
              </a:xfrm>
              <a:prstGeom prst="rect">
                <a:avLst/>
              </a:prstGeom>
              <a:solidFill>
                <a:schemeClr val="accent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sp>
          <p:nvSpPr>
            <p:cNvPr id="143" name="CasellaDiTesto 142"/>
            <p:cNvSpPr txBox="1"/>
            <p:nvPr/>
          </p:nvSpPr>
          <p:spPr>
            <a:xfrm>
              <a:off x="3396383" y="1898854"/>
              <a:ext cx="2419042" cy="316151"/>
            </a:xfrm>
            <a:prstGeom prst="rect">
              <a:avLst/>
            </a:prstGeom>
          </p:spPr>
          <p:style>
            <a:lnRef idx="2">
              <a:schemeClr val="accent1"/>
            </a:lnRef>
            <a:fillRef idx="1">
              <a:schemeClr val="lt1"/>
            </a:fillRef>
            <a:effectRef idx="0">
              <a:schemeClr val="accent1"/>
            </a:effectRef>
            <a:fontRef idx="minor">
              <a:schemeClr val="dk1"/>
            </a:fontRef>
          </p:style>
          <p:txBody>
            <a:bodyPr lIns="91430" tIns="45715" rIns="91430" bIns="45715">
              <a:spAutoFit/>
            </a:bodyPr>
            <a:lstStyle/>
            <a:p>
              <a:pPr defTabSz="913944" eaLnBrk="1" fontAlgn="auto" hangingPunct="1">
                <a:spcBef>
                  <a:spcPts val="0"/>
                </a:spcBef>
                <a:spcAft>
                  <a:spcPts val="0"/>
                </a:spcAft>
                <a:defRPr/>
              </a:pPr>
              <a:r>
                <a:rPr lang="en-US" sz="1800" kern="0" dirty="0">
                  <a:solidFill>
                    <a:sysClr val="windowText" lastClr="000000"/>
                  </a:solidFill>
                </a:rPr>
                <a:t>Resin filled breather</a:t>
              </a:r>
            </a:p>
          </p:txBody>
        </p:sp>
        <p:sp>
          <p:nvSpPr>
            <p:cNvPr id="146" name="CasellaDiTesto 145"/>
            <p:cNvSpPr txBox="1"/>
            <p:nvPr/>
          </p:nvSpPr>
          <p:spPr>
            <a:xfrm>
              <a:off x="6827844" y="2185154"/>
              <a:ext cx="2410358" cy="316150"/>
            </a:xfrm>
            <a:prstGeom prst="rect">
              <a:avLst/>
            </a:prstGeom>
          </p:spPr>
          <p:style>
            <a:lnRef idx="2">
              <a:schemeClr val="accent1"/>
            </a:lnRef>
            <a:fillRef idx="1">
              <a:schemeClr val="lt1"/>
            </a:fillRef>
            <a:effectRef idx="0">
              <a:schemeClr val="accent1"/>
            </a:effectRef>
            <a:fontRef idx="minor">
              <a:schemeClr val="dk1"/>
            </a:fontRef>
          </p:style>
          <p:txBody>
            <a:bodyPr lIns="91430" tIns="45715" rIns="91430" bIns="45715">
              <a:spAutoFit/>
            </a:bodyPr>
            <a:lstStyle/>
            <a:p>
              <a:pPr eaLnBrk="1" fontAlgn="auto" hangingPunct="1">
                <a:spcBef>
                  <a:spcPts val="0"/>
                </a:spcBef>
                <a:spcAft>
                  <a:spcPts val="0"/>
                </a:spcAft>
                <a:defRPr/>
              </a:pPr>
              <a:r>
                <a:rPr lang="en-US" sz="1800" kern="0" dirty="0">
                  <a:solidFill>
                    <a:sysClr val="windowText" lastClr="000000"/>
                  </a:solidFill>
                </a:rPr>
                <a:t>Unfilled breather</a:t>
              </a:r>
            </a:p>
          </p:txBody>
        </p:sp>
        <p:sp>
          <p:nvSpPr>
            <p:cNvPr id="77878" name="Figura a mano libera 146"/>
            <p:cNvSpPr>
              <a:spLocks/>
            </p:cNvSpPr>
            <p:nvPr/>
          </p:nvSpPr>
          <p:spPr bwMode="auto">
            <a:xfrm>
              <a:off x="5007919" y="2926004"/>
              <a:ext cx="4471667" cy="628230"/>
            </a:xfrm>
            <a:custGeom>
              <a:avLst/>
              <a:gdLst>
                <a:gd name="T0" fmla="*/ 0 w 2527931"/>
                <a:gd name="T1" fmla="*/ 111566966 h 353332"/>
                <a:gd name="T2" fmla="*/ 23691167 w 2527931"/>
                <a:gd name="T3" fmla="*/ 107729600 h 353332"/>
                <a:gd name="T4" fmla="*/ 34625556 w 2527931"/>
                <a:gd name="T5" fmla="*/ 103892246 h 353332"/>
                <a:gd name="T6" fmla="*/ 65605930 w 2527931"/>
                <a:gd name="T7" fmla="*/ 105810799 h 353332"/>
                <a:gd name="T8" fmla="*/ 71073312 w 2527931"/>
                <a:gd name="T9" fmla="*/ 109648184 h 353332"/>
                <a:gd name="T10" fmla="*/ 89297159 w 2527931"/>
                <a:gd name="T11" fmla="*/ 107729600 h 353332"/>
                <a:gd name="T12" fmla="*/ 87474804 w 2527931"/>
                <a:gd name="T13" fmla="*/ 65518848 h 353332"/>
                <a:gd name="T14" fmla="*/ 87474804 w 2527931"/>
                <a:gd name="T15" fmla="*/ 6040024 h 353332"/>
                <a:gd name="T16" fmla="*/ 98409140 w 2527931"/>
                <a:gd name="T17" fmla="*/ 4121239 h 353332"/>
                <a:gd name="T18" fmla="*/ 153081016 w 2527931"/>
                <a:gd name="T19" fmla="*/ 2202726 h 353332"/>
                <a:gd name="T20" fmla="*/ 204107830 w 2527931"/>
                <a:gd name="T21" fmla="*/ 2202726 h 353332"/>
                <a:gd name="T22" fmla="*/ 213219912 w 2527931"/>
                <a:gd name="T23" fmla="*/ 4121239 h 353332"/>
                <a:gd name="T24" fmla="*/ 231443570 w 2527931"/>
                <a:gd name="T25" fmla="*/ 9877289 h 353332"/>
                <a:gd name="T26" fmla="*/ 238733053 w 2527931"/>
                <a:gd name="T27" fmla="*/ 11795914 h 353332"/>
                <a:gd name="T28" fmla="*/ 298872020 w 2527931"/>
                <a:gd name="T29" fmla="*/ 9877289 h 353332"/>
                <a:gd name="T30" fmla="*/ 371768065 w 2527931"/>
                <a:gd name="T31" fmla="*/ 7958537 h 353332"/>
                <a:gd name="T32" fmla="*/ 404570785 w 2527931"/>
                <a:gd name="T33" fmla="*/ 4121239 h 353332"/>
                <a:gd name="T34" fmla="*/ 663350387 w 2527931"/>
                <a:gd name="T35" fmla="*/ 6040024 h 353332"/>
                <a:gd name="T36" fmla="*/ 668817660 w 2527931"/>
                <a:gd name="T37" fmla="*/ 7958537 h 353332"/>
                <a:gd name="T38" fmla="*/ 672462161 w 2527931"/>
                <a:gd name="T39" fmla="*/ 19470898 h 353332"/>
                <a:gd name="T40" fmla="*/ 670639683 w 2527931"/>
                <a:gd name="T41" fmla="*/ 50169350 h 353332"/>
                <a:gd name="T42" fmla="*/ 672462161 w 2527931"/>
                <a:gd name="T43" fmla="*/ 90461578 h 353332"/>
                <a:gd name="T44" fmla="*/ 683396660 w 2527931"/>
                <a:gd name="T45" fmla="*/ 107729600 h 353332"/>
                <a:gd name="T46" fmla="*/ 690685960 w 2527931"/>
                <a:gd name="T47" fmla="*/ 109648184 h 353332"/>
                <a:gd name="T48" fmla="*/ 758114393 w 2527931"/>
                <a:gd name="T49" fmla="*/ 109648184 h 3533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7931"/>
                <a:gd name="T76" fmla="*/ 0 h 353332"/>
                <a:gd name="T77" fmla="*/ 2527931 w 2527931"/>
                <a:gd name="T78" fmla="*/ 353332 h 3533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7931" h="353332">
                  <a:moveTo>
                    <a:pt x="0" y="353332"/>
                  </a:moveTo>
                  <a:cubicBezTo>
                    <a:pt x="38507" y="349053"/>
                    <a:pt x="48044" y="350464"/>
                    <a:pt x="78998" y="341179"/>
                  </a:cubicBezTo>
                  <a:cubicBezTo>
                    <a:pt x="91269" y="337498"/>
                    <a:pt x="115459" y="329026"/>
                    <a:pt x="115459" y="329026"/>
                  </a:cubicBezTo>
                  <a:cubicBezTo>
                    <a:pt x="149894" y="331051"/>
                    <a:pt x="184650" y="329985"/>
                    <a:pt x="218763" y="335102"/>
                  </a:cubicBezTo>
                  <a:cubicBezTo>
                    <a:pt x="225986" y="336185"/>
                    <a:pt x="229712" y="346695"/>
                    <a:pt x="236994" y="347255"/>
                  </a:cubicBezTo>
                  <a:cubicBezTo>
                    <a:pt x="257291" y="348816"/>
                    <a:pt x="277505" y="343204"/>
                    <a:pt x="297761" y="341179"/>
                  </a:cubicBezTo>
                  <a:cubicBezTo>
                    <a:pt x="295735" y="296619"/>
                    <a:pt x="294651" y="252006"/>
                    <a:pt x="291684" y="207498"/>
                  </a:cubicBezTo>
                  <a:cubicBezTo>
                    <a:pt x="286853" y="135032"/>
                    <a:pt x="264830" y="111194"/>
                    <a:pt x="291684" y="19129"/>
                  </a:cubicBezTo>
                  <a:cubicBezTo>
                    <a:pt x="295134" y="7301"/>
                    <a:pt x="315843" y="13735"/>
                    <a:pt x="328145" y="13052"/>
                  </a:cubicBezTo>
                  <a:cubicBezTo>
                    <a:pt x="388853" y="9679"/>
                    <a:pt x="449680" y="9001"/>
                    <a:pt x="510448" y="6976"/>
                  </a:cubicBezTo>
                  <a:cubicBezTo>
                    <a:pt x="593391" y="-2240"/>
                    <a:pt x="567940" y="-2412"/>
                    <a:pt x="680597" y="6976"/>
                  </a:cubicBezTo>
                  <a:cubicBezTo>
                    <a:pt x="690890" y="7834"/>
                    <a:pt x="700898" y="10812"/>
                    <a:pt x="710981" y="13052"/>
                  </a:cubicBezTo>
                  <a:cubicBezTo>
                    <a:pt x="797674" y="32316"/>
                    <a:pt x="650735" y="1027"/>
                    <a:pt x="771748" y="31281"/>
                  </a:cubicBezTo>
                  <a:lnTo>
                    <a:pt x="796055" y="37358"/>
                  </a:lnTo>
                  <a:lnTo>
                    <a:pt x="996588" y="31281"/>
                  </a:lnTo>
                  <a:lnTo>
                    <a:pt x="1239659" y="25205"/>
                  </a:lnTo>
                  <a:cubicBezTo>
                    <a:pt x="1280322" y="23611"/>
                    <a:pt x="1310247" y="18594"/>
                    <a:pt x="1349040" y="13052"/>
                  </a:cubicBezTo>
                  <a:lnTo>
                    <a:pt x="2211940" y="19129"/>
                  </a:lnTo>
                  <a:cubicBezTo>
                    <a:pt x="2218345" y="19217"/>
                    <a:pt x="2226447" y="19993"/>
                    <a:pt x="2230170" y="25205"/>
                  </a:cubicBezTo>
                  <a:cubicBezTo>
                    <a:pt x="2237616" y="35629"/>
                    <a:pt x="2242323" y="61664"/>
                    <a:pt x="2242323" y="61664"/>
                  </a:cubicBezTo>
                  <a:cubicBezTo>
                    <a:pt x="2240298" y="94071"/>
                    <a:pt x="2236247" y="126415"/>
                    <a:pt x="2236247" y="158886"/>
                  </a:cubicBezTo>
                  <a:cubicBezTo>
                    <a:pt x="2236247" y="201469"/>
                    <a:pt x="2237620" y="244168"/>
                    <a:pt x="2242323" y="286491"/>
                  </a:cubicBezTo>
                  <a:cubicBezTo>
                    <a:pt x="2245554" y="315568"/>
                    <a:pt x="2253815" y="328695"/>
                    <a:pt x="2278784" y="341179"/>
                  </a:cubicBezTo>
                  <a:cubicBezTo>
                    <a:pt x="2286254" y="344914"/>
                    <a:pt x="2294742" y="347051"/>
                    <a:pt x="2303091" y="347255"/>
                  </a:cubicBezTo>
                  <a:cubicBezTo>
                    <a:pt x="2378015" y="349082"/>
                    <a:pt x="2452984" y="347255"/>
                    <a:pt x="2527931" y="347255"/>
                  </a:cubicBezTo>
                </a:path>
              </a:pathLst>
            </a:custGeom>
            <a:noFill/>
            <a:ln w="25400" cap="flat" cmpd="sng">
              <a:solidFill>
                <a:srgbClr val="000000"/>
              </a:solidFill>
              <a:prstDash val="solid"/>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430" tIns="45715" rIns="91430" bIns="45715" anchor="ctr"/>
            <a:lstStyle/>
            <a:p>
              <a:endParaRPr lang="en-GB"/>
            </a:p>
          </p:txBody>
        </p:sp>
        <p:grpSp>
          <p:nvGrpSpPr>
            <p:cNvPr id="77879" name="Gruppo 63"/>
            <p:cNvGrpSpPr>
              <a:grpSpLocks/>
            </p:cNvGrpSpPr>
            <p:nvPr/>
          </p:nvGrpSpPr>
          <p:grpSpPr bwMode="auto">
            <a:xfrm>
              <a:off x="9085539" y="1658689"/>
              <a:ext cx="1253648" cy="1895546"/>
              <a:chOff x="3135877" y="3913571"/>
              <a:chExt cx="710229" cy="1069134"/>
            </a:xfrm>
          </p:grpSpPr>
          <p:sp>
            <p:nvSpPr>
              <p:cNvPr id="153" name="Rettangolo 152"/>
              <p:cNvSpPr>
                <a:spLocks noChangeArrowheads="1"/>
              </p:cNvSpPr>
              <p:nvPr/>
            </p:nvSpPr>
            <p:spPr bwMode="auto">
              <a:xfrm>
                <a:off x="3135789" y="4933725"/>
                <a:ext cx="229230" cy="48980"/>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sp>
            <p:nvSpPr>
              <p:cNvPr id="154" name="Rettangolo 153"/>
              <p:cNvSpPr>
                <a:spLocks noChangeArrowheads="1"/>
              </p:cNvSpPr>
              <p:nvPr/>
            </p:nvSpPr>
            <p:spPr bwMode="auto">
              <a:xfrm>
                <a:off x="3208592" y="4776072"/>
                <a:ext cx="46240" cy="146174"/>
              </a:xfrm>
              <a:prstGeom prst="rect">
                <a:avLst/>
              </a:prstGeom>
              <a:solidFill>
                <a:srgbClr val="000000"/>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cxnSp>
            <p:nvCxnSpPr>
              <p:cNvPr id="155" name="Connettore 7 154"/>
              <p:cNvCxnSpPr>
                <a:cxnSpLocks noChangeShapeType="1"/>
                <a:stCxn id="154" idx="0"/>
              </p:cNvCxnSpPr>
              <p:nvPr/>
            </p:nvCxnSpPr>
            <p:spPr bwMode="auto">
              <a:xfrm rot="5400000" flipH="1" flipV="1">
                <a:off x="3079722" y="4331396"/>
                <a:ext cx="596174" cy="293178"/>
              </a:xfrm>
              <a:prstGeom prst="curvedConnector3">
                <a:avLst>
                  <a:gd name="adj1" fmla="val 50000"/>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9" name="CasellaDiTesto 158"/>
              <p:cNvSpPr txBox="1"/>
              <p:nvPr/>
            </p:nvSpPr>
            <p:spPr>
              <a:xfrm>
                <a:off x="3135789" y="3913571"/>
                <a:ext cx="710317" cy="178316"/>
              </a:xfrm>
              <a:prstGeom prst="rect">
                <a:avLst/>
              </a:prstGeom>
              <a:noFill/>
              <a:ln>
                <a:solidFill>
                  <a:srgbClr val="000000"/>
                </a:solidFill>
              </a:ln>
            </p:spPr>
            <p:txBody>
              <a:bodyPr>
                <a:spAutoFit/>
              </a:bodyPr>
              <a:lstStyle/>
              <a:p>
                <a:pPr algn="ct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vacuum</a:t>
                </a:r>
              </a:p>
            </p:txBody>
          </p:sp>
        </p:grpSp>
        <p:sp>
          <p:nvSpPr>
            <p:cNvPr id="160" name="Rettangolo 159"/>
            <p:cNvSpPr>
              <a:spLocks noChangeArrowheads="1"/>
            </p:cNvSpPr>
            <p:nvPr/>
          </p:nvSpPr>
          <p:spPr bwMode="auto">
            <a:xfrm>
              <a:off x="5530627" y="2996561"/>
              <a:ext cx="3325530" cy="89553"/>
            </a:xfrm>
            <a:prstGeom prst="rect">
              <a:avLst/>
            </a:prstGeom>
            <a:noFill/>
            <a:ln w="9525">
              <a:solidFill>
                <a:srgbClr val="4A7EBB"/>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lIns="91430" tIns="45715" rIns="91430" bIns="45715" anchor="ctr"/>
            <a:lstStyle>
              <a:lvl1pPr defTabSz="912813">
                <a:defRPr sz="2400">
                  <a:solidFill>
                    <a:schemeClr val="tx1"/>
                  </a:solidFill>
                  <a:latin typeface="Times New Roman" charset="0"/>
                  <a:ea typeface="ＭＳ Ｐゴシック" charset="-128"/>
                </a:defRPr>
              </a:lvl1pPr>
              <a:lvl2pPr marL="742950" indent="-285750" defTabSz="912813">
                <a:defRPr sz="2400">
                  <a:solidFill>
                    <a:schemeClr val="tx1"/>
                  </a:solidFill>
                  <a:latin typeface="Times New Roman" charset="0"/>
                  <a:ea typeface="ＭＳ Ｐゴシック" charset="-128"/>
                </a:defRPr>
              </a:lvl2pPr>
              <a:lvl3pPr marL="1143000" indent="-228600" defTabSz="912813">
                <a:defRPr sz="2400">
                  <a:solidFill>
                    <a:schemeClr val="tx1"/>
                  </a:solidFill>
                  <a:latin typeface="Times New Roman" charset="0"/>
                  <a:ea typeface="ＭＳ Ｐゴシック" charset="-128"/>
                </a:defRPr>
              </a:lvl3pPr>
              <a:lvl4pPr marL="1600200" indent="-228600" defTabSz="912813">
                <a:defRPr sz="2400">
                  <a:solidFill>
                    <a:schemeClr val="tx1"/>
                  </a:solidFill>
                  <a:latin typeface="Times New Roman" charset="0"/>
                  <a:ea typeface="ＭＳ Ｐゴシック" charset="-128"/>
                </a:defRPr>
              </a:lvl4pPr>
              <a:lvl5pPr marL="2057400" indent="-228600" defTabSz="912813">
                <a:defRPr sz="2400">
                  <a:solidFill>
                    <a:schemeClr val="tx1"/>
                  </a:solidFill>
                  <a:latin typeface="Times New Roman"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it-IT" sz="1800">
                <a:solidFill>
                  <a:srgbClr val="FFFFFF"/>
                </a:solidFill>
                <a:latin typeface="Calibri" charset="0"/>
              </a:endParaRPr>
            </a:p>
          </p:txBody>
        </p:sp>
        <p:grpSp>
          <p:nvGrpSpPr>
            <p:cNvPr id="77881" name="Gruppo 70"/>
            <p:cNvGrpSpPr>
              <a:grpSpLocks/>
            </p:cNvGrpSpPr>
            <p:nvPr/>
          </p:nvGrpSpPr>
          <p:grpSpPr bwMode="auto">
            <a:xfrm>
              <a:off x="5111382" y="3094256"/>
              <a:ext cx="779123" cy="481689"/>
              <a:chOff x="3277522" y="3832510"/>
              <a:chExt cx="441678" cy="271710"/>
            </a:xfrm>
          </p:grpSpPr>
          <p:cxnSp>
            <p:nvCxnSpPr>
              <p:cNvPr id="162" name="Connettore 1 161"/>
              <p:cNvCxnSpPr>
                <a:cxnSpLocks noChangeShapeType="1"/>
              </p:cNvCxnSpPr>
              <p:nvPr/>
            </p:nvCxnSpPr>
            <p:spPr bwMode="auto">
              <a:xfrm flipH="1">
                <a:off x="3277937" y="4095035"/>
                <a:ext cx="433156" cy="918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63" name="CasellaDiTesto 162"/>
              <p:cNvSpPr txBox="1"/>
              <p:nvPr/>
            </p:nvSpPr>
            <p:spPr>
              <a:xfrm>
                <a:off x="3293688" y="3832510"/>
                <a:ext cx="229376" cy="192876"/>
              </a:xfrm>
              <a:prstGeom prst="rect">
                <a:avLst/>
              </a:prstGeom>
              <a:noFill/>
            </p:spPr>
            <p:txBody>
              <a:bodyPr wrap="none">
                <a:spAutoFit/>
              </a:bodyPr>
              <a:lstStyle/>
              <a:p>
                <a:pPr defTabSz="913944" eaLnBrk="1" fontAlgn="auto" hangingPunct="1">
                  <a:spcBef>
                    <a:spcPts val="0"/>
                  </a:spcBef>
                  <a:spcAft>
                    <a:spcPts val="0"/>
                  </a:spcAft>
                  <a:defRPr/>
                </a:pPr>
                <a:r>
                  <a:rPr lang="en-US" sz="2000" kern="0" dirty="0" err="1">
                    <a:solidFill>
                      <a:sysClr val="windowText" lastClr="000000"/>
                    </a:solidFill>
                    <a:latin typeface="Times New Roman" panose="02020603050405020304" pitchFamily="18" charset="0"/>
                    <a:ea typeface="MS PGothic" pitchFamily="34" charset="-128"/>
                  </a:rPr>
                  <a:t>x</a:t>
                </a:r>
                <a:r>
                  <a:rPr lang="en-US" sz="2000" kern="0" baseline="-25000" dirty="0" err="1">
                    <a:solidFill>
                      <a:sysClr val="windowText" lastClr="000000"/>
                    </a:solidFill>
                    <a:latin typeface="Times New Roman" panose="02020603050405020304" pitchFamily="18" charset="0"/>
                    <a:ea typeface="MS PGothic" pitchFamily="34" charset="-128"/>
                  </a:rPr>
                  <a:t>f</a:t>
                </a:r>
                <a:endParaRPr lang="en-US" sz="2000" kern="0" baseline="-25000" dirty="0">
                  <a:solidFill>
                    <a:sysClr val="windowText" lastClr="000000"/>
                  </a:solidFill>
                  <a:latin typeface="Times New Roman" panose="02020603050405020304" pitchFamily="18" charset="0"/>
                  <a:ea typeface="MS PGothic" pitchFamily="34" charset="-128"/>
                </a:endParaRPr>
              </a:p>
            </p:txBody>
          </p:sp>
          <p:cxnSp>
            <p:nvCxnSpPr>
              <p:cNvPr id="164" name="Connettore 1 163"/>
              <p:cNvCxnSpPr>
                <a:cxnSpLocks noChangeShapeType="1"/>
              </p:cNvCxnSpPr>
              <p:nvPr/>
            </p:nvCxnSpPr>
            <p:spPr bwMode="auto">
              <a:xfrm flipH="1">
                <a:off x="3285812" y="3832510"/>
                <a:ext cx="433156" cy="9185"/>
              </a:xfrm>
              <a:prstGeom prst="line">
                <a:avLst/>
              </a:prstGeom>
              <a:noFill/>
              <a:ln w="6350">
                <a:solidFill>
                  <a:srgbClr val="558ED5"/>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5" name="Connettore 1 164"/>
              <p:cNvCxnSpPr>
                <a:cxnSpLocks noChangeShapeType="1"/>
              </p:cNvCxnSpPr>
              <p:nvPr/>
            </p:nvCxnSpPr>
            <p:spPr bwMode="auto">
              <a:xfrm flipV="1">
                <a:off x="3295657" y="3837102"/>
                <a:ext cx="0" cy="264821"/>
              </a:xfrm>
              <a:prstGeom prst="line">
                <a:avLst/>
              </a:prstGeom>
              <a:noFill/>
              <a:ln w="6350">
                <a:solidFill>
                  <a:srgbClr val="558ED5"/>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66" name="Connettore 2 165"/>
            <p:cNvCxnSpPr>
              <a:stCxn id="143" idx="2"/>
            </p:cNvCxnSpPr>
            <p:nvPr/>
          </p:nvCxnSpPr>
          <p:spPr>
            <a:xfrm>
              <a:off x="4606772" y="2215005"/>
              <a:ext cx="1208652" cy="97830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7" name="Rettangolo 166"/>
            <p:cNvSpPr/>
            <p:nvPr/>
          </p:nvSpPr>
          <p:spPr>
            <a:xfrm>
              <a:off x="2849364" y="3122750"/>
              <a:ext cx="2208916" cy="316151"/>
            </a:xfrm>
            <a:prstGeom prst="rect">
              <a:avLst/>
            </a:prstGeom>
          </p:spPr>
          <p:txBody>
            <a:bodyPr wrap="none" lIns="91430" tIns="45715" rIns="91430" bIns="45715">
              <a:spAutoFit/>
            </a:bodyPr>
            <a:lstStyle/>
            <a:p>
              <a:pPr defTabSz="913944" eaLnBrk="1" fontAlgn="auto" hangingPunct="1">
                <a:spcBef>
                  <a:spcPts val="0"/>
                </a:spcBef>
                <a:spcAft>
                  <a:spcPts val="0"/>
                </a:spcAft>
                <a:defRPr/>
              </a:pPr>
              <a:r>
                <a:rPr lang="en-US" sz="1800" kern="0" dirty="0">
                  <a:solidFill>
                    <a:sysClr val="windowText" lastClr="000000"/>
                  </a:solidFill>
                  <a:latin typeface="Times New Roman" panose="02020603050405020304" pitchFamily="18" charset="0"/>
                  <a:ea typeface="MS PGothic" pitchFamily="34" charset="-128"/>
                </a:rPr>
                <a:t>Resin front position</a:t>
              </a:r>
            </a:p>
          </p:txBody>
        </p:sp>
        <p:cxnSp>
          <p:nvCxnSpPr>
            <p:cNvPr id="168" name="Connettore 2 167"/>
            <p:cNvCxnSpPr/>
            <p:nvPr/>
          </p:nvCxnSpPr>
          <p:spPr>
            <a:xfrm flipH="1">
              <a:off x="8467165" y="2619352"/>
              <a:ext cx="78146" cy="4314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77829" name="Gruppo 12"/>
          <p:cNvGrpSpPr>
            <a:grpSpLocks/>
          </p:cNvGrpSpPr>
          <p:nvPr/>
        </p:nvGrpSpPr>
        <p:grpSpPr bwMode="auto">
          <a:xfrm>
            <a:off x="7762875" y="5949950"/>
            <a:ext cx="596900" cy="585788"/>
            <a:chOff x="8409384" y="5949280"/>
            <a:chExt cx="648072" cy="585787"/>
          </a:xfrm>
        </p:grpSpPr>
        <p:cxnSp>
          <p:nvCxnSpPr>
            <p:cNvPr id="75" name="Connettore 1 74"/>
            <p:cNvCxnSpPr>
              <a:cxnSpLocks noChangeShapeType="1"/>
            </p:cNvCxnSpPr>
            <p:nvPr/>
          </p:nvCxnSpPr>
          <p:spPr bwMode="auto">
            <a:xfrm>
              <a:off x="8409384" y="5949280"/>
              <a:ext cx="64807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6" name="Connettore 1 75"/>
            <p:cNvCxnSpPr>
              <a:cxnSpLocks noChangeShapeType="1"/>
            </p:cNvCxnSpPr>
            <p:nvPr/>
          </p:nvCxnSpPr>
          <p:spPr bwMode="auto">
            <a:xfrm>
              <a:off x="8409384" y="6525542"/>
              <a:ext cx="64807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7" name="Connettore 1 76"/>
            <p:cNvCxnSpPr>
              <a:cxnSpLocks noChangeShapeType="1"/>
            </p:cNvCxnSpPr>
            <p:nvPr/>
          </p:nvCxnSpPr>
          <p:spPr bwMode="auto">
            <a:xfrm flipV="1">
              <a:off x="8726526" y="6320754"/>
              <a:ext cx="0" cy="21431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9" name="Connettore 1 78"/>
            <p:cNvCxnSpPr>
              <a:cxnSpLocks noChangeShapeType="1"/>
            </p:cNvCxnSpPr>
            <p:nvPr/>
          </p:nvCxnSpPr>
          <p:spPr bwMode="auto">
            <a:xfrm flipV="1">
              <a:off x="8885096" y="6106443"/>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0" name="Connettore 1 79"/>
            <p:cNvCxnSpPr>
              <a:cxnSpLocks noChangeShapeType="1"/>
            </p:cNvCxnSpPr>
            <p:nvPr/>
          </p:nvCxnSpPr>
          <p:spPr bwMode="auto">
            <a:xfrm flipV="1">
              <a:off x="8533483" y="6106443"/>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1" name="Connettore 1 80"/>
            <p:cNvCxnSpPr>
              <a:cxnSpLocks noChangeShapeType="1"/>
            </p:cNvCxnSpPr>
            <p:nvPr/>
          </p:nvCxnSpPr>
          <p:spPr bwMode="auto">
            <a:xfrm flipH="1">
              <a:off x="8533483" y="6331867"/>
              <a:ext cx="351614"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2" name="Connettore 1 81"/>
            <p:cNvCxnSpPr>
              <a:cxnSpLocks noChangeShapeType="1"/>
            </p:cNvCxnSpPr>
            <p:nvPr/>
          </p:nvCxnSpPr>
          <p:spPr bwMode="auto">
            <a:xfrm rot="16200000" flipV="1">
              <a:off x="8712737" y="6135741"/>
              <a:ext cx="0" cy="30335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3" name="Connettore 1 82"/>
            <p:cNvCxnSpPr>
              <a:cxnSpLocks noChangeShapeType="1"/>
            </p:cNvCxnSpPr>
            <p:nvPr/>
          </p:nvCxnSpPr>
          <p:spPr bwMode="auto">
            <a:xfrm flipV="1">
              <a:off x="8726526" y="5950868"/>
              <a:ext cx="0" cy="33337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7830" name="Gruppo 5"/>
          <p:cNvGrpSpPr>
            <a:grpSpLocks/>
          </p:cNvGrpSpPr>
          <p:nvPr/>
        </p:nvGrpSpPr>
        <p:grpSpPr bwMode="auto">
          <a:xfrm>
            <a:off x="7237413" y="4283075"/>
            <a:ext cx="1190625" cy="585788"/>
            <a:chOff x="7840414" y="4283373"/>
            <a:chExt cx="1289050" cy="585787"/>
          </a:xfrm>
        </p:grpSpPr>
        <p:cxnSp>
          <p:nvCxnSpPr>
            <p:cNvPr id="104" name="Connettore 1 103"/>
            <p:cNvCxnSpPr>
              <a:cxnSpLocks noChangeShapeType="1"/>
            </p:cNvCxnSpPr>
            <p:nvPr/>
          </p:nvCxnSpPr>
          <p:spPr bwMode="auto">
            <a:xfrm>
              <a:off x="7840414" y="4283373"/>
              <a:ext cx="128905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5" name="Connettore 1 104"/>
            <p:cNvCxnSpPr>
              <a:cxnSpLocks noChangeShapeType="1"/>
            </p:cNvCxnSpPr>
            <p:nvPr/>
          </p:nvCxnSpPr>
          <p:spPr bwMode="auto">
            <a:xfrm>
              <a:off x="7876507" y="4869160"/>
              <a:ext cx="1252957"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6" name="Connettore 1 105"/>
            <p:cNvCxnSpPr>
              <a:cxnSpLocks noChangeShapeType="1"/>
            </p:cNvCxnSpPr>
            <p:nvPr/>
          </p:nvCxnSpPr>
          <p:spPr bwMode="auto">
            <a:xfrm flipV="1">
              <a:off x="8158379" y="4654847"/>
              <a:ext cx="0" cy="21431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7" name="Connettore 1 106"/>
            <p:cNvCxnSpPr>
              <a:cxnSpLocks noChangeShapeType="1"/>
            </p:cNvCxnSpPr>
            <p:nvPr/>
          </p:nvCxnSpPr>
          <p:spPr bwMode="auto">
            <a:xfrm flipV="1">
              <a:off x="8314784" y="4440536"/>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8" name="Connettore 1 107"/>
            <p:cNvCxnSpPr>
              <a:cxnSpLocks noChangeShapeType="1"/>
            </p:cNvCxnSpPr>
            <p:nvPr/>
          </p:nvCxnSpPr>
          <p:spPr bwMode="auto">
            <a:xfrm flipV="1">
              <a:off x="7964163" y="4440536"/>
              <a:ext cx="0" cy="21431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9" name="Connettore 1 108"/>
            <p:cNvCxnSpPr>
              <a:cxnSpLocks noChangeShapeType="1"/>
            </p:cNvCxnSpPr>
            <p:nvPr/>
          </p:nvCxnSpPr>
          <p:spPr bwMode="auto">
            <a:xfrm flipH="1">
              <a:off x="7964163" y="4665960"/>
              <a:ext cx="35062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0" name="Connettore 1 109"/>
            <p:cNvCxnSpPr>
              <a:cxnSpLocks noChangeShapeType="1"/>
            </p:cNvCxnSpPr>
            <p:nvPr/>
          </p:nvCxnSpPr>
          <p:spPr bwMode="auto">
            <a:xfrm rot="16200000" flipV="1">
              <a:off x="8143771" y="4471120"/>
              <a:ext cx="0" cy="30077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1" name="Connettore 1 110"/>
            <p:cNvCxnSpPr>
              <a:cxnSpLocks noChangeShapeType="1"/>
            </p:cNvCxnSpPr>
            <p:nvPr/>
          </p:nvCxnSpPr>
          <p:spPr bwMode="auto">
            <a:xfrm flipV="1">
              <a:off x="8158379" y="4284961"/>
              <a:ext cx="0" cy="33337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7857" name="Gruppo 142"/>
            <p:cNvGrpSpPr>
              <a:grpSpLocks/>
            </p:cNvGrpSpPr>
            <p:nvPr/>
          </p:nvGrpSpPr>
          <p:grpSpPr bwMode="auto">
            <a:xfrm>
              <a:off x="8787375" y="4413749"/>
              <a:ext cx="188983" cy="342516"/>
              <a:chOff x="2220249" y="2026577"/>
              <a:chExt cx="174441" cy="444656"/>
            </a:xfrm>
          </p:grpSpPr>
          <p:grpSp>
            <p:nvGrpSpPr>
              <p:cNvPr id="77860" name="Gruppo 145"/>
              <p:cNvGrpSpPr>
                <a:grpSpLocks/>
              </p:cNvGrpSpPr>
              <p:nvPr/>
            </p:nvGrpSpPr>
            <p:grpSpPr bwMode="auto">
              <a:xfrm>
                <a:off x="2220249" y="2026577"/>
                <a:ext cx="174441" cy="206630"/>
                <a:chOff x="2220249" y="2132033"/>
                <a:chExt cx="174441" cy="206630"/>
              </a:xfrm>
            </p:grpSpPr>
            <p:grpSp>
              <p:nvGrpSpPr>
                <p:cNvPr id="77863" name="Gruppo 152"/>
                <p:cNvGrpSpPr>
                  <a:grpSpLocks/>
                </p:cNvGrpSpPr>
                <p:nvPr/>
              </p:nvGrpSpPr>
              <p:grpSpPr bwMode="auto">
                <a:xfrm>
                  <a:off x="2220249" y="2132033"/>
                  <a:ext cx="152401" cy="109907"/>
                  <a:chOff x="2220249" y="2132033"/>
                  <a:chExt cx="152401" cy="109907"/>
                </a:xfrm>
              </p:grpSpPr>
              <p:cxnSp>
                <p:nvCxnSpPr>
                  <p:cNvPr id="119" name="Connettore 1 118"/>
                  <p:cNvCxnSpPr>
                    <a:cxnSpLocks noChangeShapeType="1"/>
                  </p:cNvCxnSpPr>
                  <p:nvPr/>
                </p:nvCxnSpPr>
                <p:spPr bwMode="auto">
                  <a:xfrm flipV="1">
                    <a:off x="2242516" y="2131772"/>
                    <a:ext cx="76151" cy="6801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0" name="Connettore 1 119"/>
                  <p:cNvCxnSpPr>
                    <a:cxnSpLocks noChangeShapeType="1"/>
                  </p:cNvCxnSpPr>
                  <p:nvPr/>
                </p:nvCxnSpPr>
                <p:spPr bwMode="auto">
                  <a:xfrm rot="7200000" flipV="1">
                    <a:off x="2296456" y="2164849"/>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18" name="Connettore 1 117"/>
                <p:cNvCxnSpPr>
                  <a:cxnSpLocks noChangeShapeType="1"/>
                </p:cNvCxnSpPr>
                <p:nvPr/>
              </p:nvCxnSpPr>
              <p:spPr bwMode="auto">
                <a:xfrm rot="-7200000" flipH="1" flipV="1">
                  <a:off x="2318667" y="2261711"/>
                  <a:ext cx="0" cy="15230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14" name="Connettore 1 113"/>
              <p:cNvCxnSpPr>
                <a:cxnSpLocks noChangeShapeType="1"/>
              </p:cNvCxnSpPr>
              <p:nvPr/>
            </p:nvCxnSpPr>
            <p:spPr bwMode="auto">
              <a:xfrm>
                <a:off x="2240930" y="2275685"/>
                <a:ext cx="144369" cy="11747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5" name="Connettore 1 114"/>
              <p:cNvCxnSpPr>
                <a:cxnSpLocks noChangeShapeType="1"/>
              </p:cNvCxnSpPr>
              <p:nvPr/>
            </p:nvCxnSpPr>
            <p:spPr bwMode="auto">
              <a:xfrm flipH="1">
                <a:off x="2298043" y="2393155"/>
                <a:ext cx="87256" cy="783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21" name="Connettore 1 120"/>
            <p:cNvCxnSpPr>
              <a:cxnSpLocks noChangeShapeType="1"/>
            </p:cNvCxnSpPr>
            <p:nvPr/>
          </p:nvCxnSpPr>
          <p:spPr bwMode="auto">
            <a:xfrm flipV="1">
              <a:off x="8869935" y="4748510"/>
              <a:ext cx="0" cy="1111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2" name="Connettore 1 121"/>
            <p:cNvCxnSpPr>
              <a:cxnSpLocks noChangeShapeType="1"/>
            </p:cNvCxnSpPr>
            <p:nvPr/>
          </p:nvCxnSpPr>
          <p:spPr bwMode="auto">
            <a:xfrm flipV="1">
              <a:off x="8883685" y="4284961"/>
              <a:ext cx="0" cy="12858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7831" name="Gruppo 7"/>
          <p:cNvGrpSpPr>
            <a:grpSpLocks/>
          </p:cNvGrpSpPr>
          <p:nvPr/>
        </p:nvGrpSpPr>
        <p:grpSpPr bwMode="auto">
          <a:xfrm>
            <a:off x="6234113" y="5084763"/>
            <a:ext cx="596900" cy="585787"/>
            <a:chOff x="8553400" y="5003453"/>
            <a:chExt cx="648072" cy="585787"/>
          </a:xfrm>
        </p:grpSpPr>
        <p:cxnSp>
          <p:nvCxnSpPr>
            <p:cNvPr id="123" name="Connettore 1 122"/>
            <p:cNvCxnSpPr>
              <a:cxnSpLocks noChangeShapeType="1"/>
            </p:cNvCxnSpPr>
            <p:nvPr/>
          </p:nvCxnSpPr>
          <p:spPr bwMode="auto">
            <a:xfrm flipV="1">
              <a:off x="8553400" y="5003453"/>
              <a:ext cx="532591" cy="95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4" name="Connettore 1 123"/>
            <p:cNvCxnSpPr>
              <a:cxnSpLocks noChangeShapeType="1"/>
            </p:cNvCxnSpPr>
            <p:nvPr/>
          </p:nvCxnSpPr>
          <p:spPr bwMode="auto">
            <a:xfrm>
              <a:off x="8553400" y="5589240"/>
              <a:ext cx="64807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7839" name="Gruppo 142"/>
            <p:cNvGrpSpPr>
              <a:grpSpLocks/>
            </p:cNvGrpSpPr>
            <p:nvPr/>
          </p:nvGrpSpPr>
          <p:grpSpPr bwMode="auto">
            <a:xfrm>
              <a:off x="8743770" y="5133829"/>
              <a:ext cx="188983" cy="342516"/>
              <a:chOff x="2220249" y="2026577"/>
              <a:chExt cx="174441" cy="444656"/>
            </a:xfrm>
          </p:grpSpPr>
          <p:grpSp>
            <p:nvGrpSpPr>
              <p:cNvPr id="77842" name="Gruppo 145"/>
              <p:cNvGrpSpPr>
                <a:grpSpLocks/>
              </p:cNvGrpSpPr>
              <p:nvPr/>
            </p:nvGrpSpPr>
            <p:grpSpPr bwMode="auto">
              <a:xfrm>
                <a:off x="2220249" y="2026577"/>
                <a:ext cx="174441" cy="206630"/>
                <a:chOff x="2220249" y="2132033"/>
                <a:chExt cx="174441" cy="206630"/>
              </a:xfrm>
            </p:grpSpPr>
            <p:grpSp>
              <p:nvGrpSpPr>
                <p:cNvPr id="77845" name="Gruppo 152"/>
                <p:cNvGrpSpPr>
                  <a:grpSpLocks/>
                </p:cNvGrpSpPr>
                <p:nvPr/>
              </p:nvGrpSpPr>
              <p:grpSpPr bwMode="auto">
                <a:xfrm>
                  <a:off x="2220249" y="2132033"/>
                  <a:ext cx="152401" cy="109907"/>
                  <a:chOff x="2220249" y="2132033"/>
                  <a:chExt cx="152401" cy="109907"/>
                </a:xfrm>
              </p:grpSpPr>
              <p:cxnSp>
                <p:nvCxnSpPr>
                  <p:cNvPr id="140" name="Connettore 1 139"/>
                  <p:cNvCxnSpPr>
                    <a:cxnSpLocks noChangeShapeType="1"/>
                  </p:cNvCxnSpPr>
                  <p:nvPr/>
                </p:nvCxnSpPr>
                <p:spPr bwMode="auto">
                  <a:xfrm flipV="1">
                    <a:off x="2241808" y="2131772"/>
                    <a:ext cx="76366" cy="68009"/>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1" name="Connettore 1 140"/>
                  <p:cNvCxnSpPr>
                    <a:cxnSpLocks noChangeShapeType="1"/>
                  </p:cNvCxnSpPr>
                  <p:nvPr/>
                </p:nvCxnSpPr>
                <p:spPr bwMode="auto">
                  <a:xfrm rot="7200000" flipV="1">
                    <a:off x="2295901" y="2164632"/>
                    <a:ext cx="0" cy="15273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39" name="Connettore 1 138"/>
                <p:cNvCxnSpPr>
                  <a:cxnSpLocks noChangeShapeType="1"/>
                </p:cNvCxnSpPr>
                <p:nvPr/>
              </p:nvCxnSpPr>
              <p:spPr bwMode="auto">
                <a:xfrm rot="-7200000" flipH="1" flipV="1">
                  <a:off x="2318174" y="2261496"/>
                  <a:ext cx="0" cy="152733"/>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36" name="Connettore 1 135"/>
              <p:cNvCxnSpPr>
                <a:cxnSpLocks noChangeShapeType="1"/>
              </p:cNvCxnSpPr>
              <p:nvPr/>
            </p:nvCxnSpPr>
            <p:spPr bwMode="auto">
              <a:xfrm>
                <a:off x="2240216" y="2275684"/>
                <a:ext cx="144778" cy="11747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7" name="Connettore 1 136"/>
              <p:cNvCxnSpPr>
                <a:cxnSpLocks noChangeShapeType="1"/>
              </p:cNvCxnSpPr>
              <p:nvPr/>
            </p:nvCxnSpPr>
            <p:spPr bwMode="auto">
              <a:xfrm flipH="1">
                <a:off x="2295901" y="2393156"/>
                <a:ext cx="89094" cy="78314"/>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142" name="Connettore 1 141"/>
            <p:cNvCxnSpPr>
              <a:cxnSpLocks noChangeShapeType="1"/>
            </p:cNvCxnSpPr>
            <p:nvPr/>
          </p:nvCxnSpPr>
          <p:spPr bwMode="auto">
            <a:xfrm flipV="1">
              <a:off x="8827451" y="5468590"/>
              <a:ext cx="0" cy="1111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4" name="Connettore 1 143"/>
            <p:cNvCxnSpPr>
              <a:cxnSpLocks noChangeShapeType="1"/>
            </p:cNvCxnSpPr>
            <p:nvPr/>
          </p:nvCxnSpPr>
          <p:spPr bwMode="auto">
            <a:xfrm flipV="1">
              <a:off x="8839517" y="5005040"/>
              <a:ext cx="0" cy="128588"/>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77832" name="Freccia destra 13"/>
          <p:cNvSpPr>
            <a:spLocks noChangeArrowheads="1"/>
          </p:cNvSpPr>
          <p:nvPr/>
        </p:nvSpPr>
        <p:spPr bwMode="auto">
          <a:xfrm>
            <a:off x="6697663" y="4437063"/>
            <a:ext cx="531812" cy="287337"/>
          </a:xfrm>
          <a:prstGeom prst="rightArrow">
            <a:avLst>
              <a:gd name="adj1" fmla="val 50000"/>
              <a:gd name="adj2" fmla="val 50127"/>
            </a:avLst>
          </a:prstGeom>
          <a:solidFill>
            <a:srgbClr val="3366FF"/>
          </a:solidFill>
          <a:ln w="9525">
            <a:solidFill>
              <a:schemeClr val="tx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sp>
        <p:nvSpPr>
          <p:cNvPr id="77833" name="Freccia destra 144"/>
          <p:cNvSpPr>
            <a:spLocks noChangeArrowheads="1"/>
          </p:cNvSpPr>
          <p:nvPr/>
        </p:nvSpPr>
        <p:spPr bwMode="auto">
          <a:xfrm>
            <a:off x="4837113" y="5157788"/>
            <a:ext cx="1196975" cy="287337"/>
          </a:xfrm>
          <a:prstGeom prst="rightArrow">
            <a:avLst>
              <a:gd name="adj1" fmla="val 50000"/>
              <a:gd name="adj2" fmla="val 50143"/>
            </a:avLst>
          </a:prstGeom>
          <a:solidFill>
            <a:schemeClr val="accent1"/>
          </a:solidFill>
          <a:ln w="9525">
            <a:solidFill>
              <a:schemeClr val="tx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sp>
        <p:nvSpPr>
          <p:cNvPr id="77834" name="Freccia destra 149"/>
          <p:cNvSpPr>
            <a:spLocks noChangeArrowheads="1"/>
          </p:cNvSpPr>
          <p:nvPr/>
        </p:nvSpPr>
        <p:spPr bwMode="auto">
          <a:xfrm>
            <a:off x="7097713" y="5949950"/>
            <a:ext cx="531812" cy="287338"/>
          </a:xfrm>
          <a:prstGeom prst="rightArrow">
            <a:avLst>
              <a:gd name="adj1" fmla="val 50000"/>
              <a:gd name="adj2" fmla="val 50126"/>
            </a:avLst>
          </a:prstGeom>
          <a:solidFill>
            <a:srgbClr val="FFFF00"/>
          </a:solidFill>
          <a:ln w="9525">
            <a:solidFill>
              <a:schemeClr val="tx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cxnSp>
        <p:nvCxnSpPr>
          <p:cNvPr id="16" name="Connettore 1 15"/>
          <p:cNvCxnSpPr/>
          <p:nvPr/>
        </p:nvCxnSpPr>
        <p:spPr bwMode="auto">
          <a:xfrm>
            <a:off x="252413" y="5013325"/>
            <a:ext cx="8891587" cy="0"/>
          </a:xfrm>
          <a:prstGeom prst="line">
            <a:avLst/>
          </a:prstGeom>
          <a:noFill/>
          <a:ln w="9525" cap="flat" cmpd="sng" algn="ctr">
            <a:solidFill>
              <a:schemeClr val="accent6"/>
            </a:solidFill>
            <a:prstDash val="solid"/>
            <a:round/>
            <a:headEnd type="none" w="med" len="med"/>
            <a:tailEnd type="none" w="lg" len="lg"/>
          </a:ln>
          <a:effectLst/>
        </p:spPr>
      </p:cxnSp>
      <p:cxnSp>
        <p:nvCxnSpPr>
          <p:cNvPr id="151" name="Connettore 1 150"/>
          <p:cNvCxnSpPr/>
          <p:nvPr/>
        </p:nvCxnSpPr>
        <p:spPr bwMode="auto">
          <a:xfrm>
            <a:off x="252413" y="5732463"/>
            <a:ext cx="8891587" cy="0"/>
          </a:xfrm>
          <a:prstGeom prst="line">
            <a:avLst/>
          </a:prstGeom>
          <a:noFill/>
          <a:ln w="9525" cap="flat" cmpd="sng" algn="ctr">
            <a:solidFill>
              <a:schemeClr val="accent6"/>
            </a:solidFill>
            <a:prstDash val="solid"/>
            <a:round/>
            <a:headEnd type="none" w="med" len="med"/>
            <a:tailEnd type="none" w="lg" len="lg"/>
          </a:ln>
          <a:effectLst/>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203200" y="3616325"/>
          <a:ext cx="4481513" cy="3454400"/>
        </p:xfrm>
        <a:graphic>
          <a:graphicData uri="http://schemas.openxmlformats.org/presentationml/2006/ole">
            <mc:AlternateContent xmlns:mc="http://schemas.openxmlformats.org/markup-compatibility/2006">
              <mc:Choice xmlns:v="urn:schemas-microsoft-com:vml" Requires="v">
                <p:oleObj name="Graph" r:id="rId2" imgW="3886200" imgH="2994965" progId="Origin50.Graph">
                  <p:embed/>
                </p:oleObj>
              </mc:Choice>
              <mc:Fallback>
                <p:oleObj name="Graph" r:id="rId2" imgW="3886200" imgH="2994965" progId="Origin50.Graph">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616325"/>
                        <a:ext cx="4481513"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8851" name="Titolo 1"/>
          <p:cNvSpPr>
            <a:spLocks noGrp="1"/>
          </p:cNvSpPr>
          <p:nvPr>
            <p:ph type="title"/>
          </p:nvPr>
        </p:nvSpPr>
        <p:spPr>
          <a:xfrm>
            <a:off x="396875" y="188913"/>
            <a:ext cx="8229600" cy="777875"/>
          </a:xfrm>
        </p:spPr>
        <p:txBody>
          <a:bodyPr/>
          <a:lstStyle/>
          <a:p>
            <a:r>
              <a:rPr lang="en-US" altLang="en-US" sz="2800" b="1">
                <a:latin typeface="Arial" charset="0"/>
                <a:ea typeface="ＭＳ Ｐゴシック" charset="-128"/>
              </a:rPr>
              <a:t>Modeling of pressure distribution</a:t>
            </a:r>
          </a:p>
        </p:txBody>
      </p:sp>
      <p:sp>
        <p:nvSpPr>
          <p:cNvPr id="78852" name="Segnaposto contenuto 2"/>
          <p:cNvSpPr>
            <a:spLocks noGrp="1"/>
          </p:cNvSpPr>
          <p:nvPr>
            <p:ph idx="1"/>
          </p:nvPr>
        </p:nvSpPr>
        <p:spPr>
          <a:xfrm>
            <a:off x="106363" y="1196975"/>
            <a:ext cx="9218612" cy="5400675"/>
          </a:xfrm>
        </p:spPr>
        <p:txBody>
          <a:bodyPr/>
          <a:lstStyle/>
          <a:p>
            <a:pPr marL="0" indent="0">
              <a:spcBef>
                <a:spcPts val="1800"/>
              </a:spcBef>
              <a:buFontTx/>
              <a:buNone/>
            </a:pPr>
            <a:r>
              <a:rPr lang="en-US" altLang="en-US" sz="2000" dirty="0">
                <a:latin typeface="Arial" charset="0"/>
                <a:ea typeface="ＭＳ Ｐゴシック" charset="-128"/>
              </a:rPr>
              <a:t>The total pressure, i.e. autoclave pressure is given by:</a:t>
            </a:r>
          </a:p>
          <a:p>
            <a:pPr marL="0" indent="0">
              <a:spcBef>
                <a:spcPts val="1800"/>
              </a:spcBef>
              <a:buFontTx/>
              <a:buNone/>
            </a:pPr>
            <a:r>
              <a:rPr lang="en-US" altLang="en-US" sz="2000" dirty="0">
                <a:latin typeface="Arial" charset="0"/>
                <a:ea typeface="ＭＳ Ｐゴシック" charset="-128"/>
              </a:rPr>
              <a:t>		</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aut</a:t>
            </a:r>
            <a:r>
              <a:rPr lang="en-US" altLang="en-US" sz="2000" dirty="0">
                <a:latin typeface="Arial" charset="0"/>
                <a:ea typeface="ＭＳ Ｐゴシック" charset="-128"/>
              </a:rPr>
              <a:t>=</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sp</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dp</a:t>
            </a:r>
            <a:endParaRPr lang="en-US" altLang="en-US" sz="2000" baseline="-25000" dirty="0">
              <a:latin typeface="Arial" charset="0"/>
              <a:ea typeface="ＭＳ Ｐゴシック" charset="-128"/>
            </a:endParaRPr>
          </a:p>
          <a:p>
            <a:pPr marL="0" indent="0">
              <a:spcBef>
                <a:spcPct val="0"/>
              </a:spcBef>
              <a:buFontTx/>
              <a:buNone/>
            </a:pPr>
            <a:r>
              <a:rPr lang="en-US" altLang="en-US" sz="2000" dirty="0">
                <a:latin typeface="Arial" charset="0"/>
                <a:ea typeface="ＭＳ Ｐゴシック" charset="-128"/>
              </a:rPr>
              <a:t>Spring pressure (</a:t>
            </a:r>
            <a:r>
              <a:rPr lang="en-US" altLang="en-US" sz="2000" dirty="0" err="1">
                <a:latin typeface="Arial" charset="0"/>
                <a:ea typeface="ＭＳ Ｐゴシック" charset="-128"/>
              </a:rPr>
              <a:t>P</a:t>
            </a:r>
            <a:r>
              <a:rPr lang="en-US" altLang="en-US" sz="2000" baseline="-25000" dirty="0" err="1">
                <a:latin typeface="Arial" charset="0"/>
                <a:ea typeface="ＭＳ Ｐゴシック" charset="-128"/>
              </a:rPr>
              <a:t>sp</a:t>
            </a:r>
            <a:r>
              <a:rPr lang="en-US" altLang="en-US" sz="2000" dirty="0">
                <a:latin typeface="Arial" charset="0"/>
                <a:ea typeface="ＭＳ Ｐゴシック" charset="-128"/>
              </a:rPr>
              <a:t>) is given by a non linear</a:t>
            </a:r>
          </a:p>
          <a:p>
            <a:pPr marL="0" indent="0">
              <a:spcBef>
                <a:spcPct val="0"/>
              </a:spcBef>
              <a:buFontTx/>
              <a:buNone/>
            </a:pPr>
            <a:r>
              <a:rPr lang="en-US" altLang="en-US" sz="2000" dirty="0">
                <a:latin typeface="Arial" charset="0"/>
                <a:ea typeface="ＭＳ Ｐゴシック" charset="-128"/>
              </a:rPr>
              <a:t>relationship:</a:t>
            </a:r>
          </a:p>
          <a:p>
            <a:pPr marL="0" indent="0">
              <a:spcBef>
                <a:spcPct val="0"/>
              </a:spcBef>
              <a:buFontTx/>
              <a:buNone/>
            </a:pPr>
            <a:r>
              <a:rPr lang="en-US" altLang="en-US" sz="2000" dirty="0">
                <a:latin typeface="Arial" charset="0"/>
                <a:ea typeface="ＭＳ Ｐゴシック" charset="-128"/>
              </a:rPr>
              <a:t>		</a:t>
            </a:r>
            <a:r>
              <a:rPr lang="en-GB" altLang="en-US" sz="2000" dirty="0" err="1">
                <a:latin typeface="Arial" charset="0"/>
                <a:ea typeface="ＭＳ Ｐゴシック" charset="-128"/>
              </a:rPr>
              <a:t>P</a:t>
            </a:r>
            <a:r>
              <a:rPr lang="en-GB" altLang="en-US" sz="2000" baseline="-25000" dirty="0" err="1">
                <a:latin typeface="Arial" charset="0"/>
                <a:ea typeface="ＭＳ Ｐゴシック" charset="-128"/>
              </a:rPr>
              <a:t>sp</a:t>
            </a:r>
            <a:r>
              <a:rPr lang="en-GB" altLang="en-US" sz="2000" dirty="0">
                <a:latin typeface="Arial" charset="0"/>
                <a:ea typeface="ＭＳ Ｐゴシック" charset="-128"/>
              </a:rPr>
              <a:t> =A</a:t>
            </a:r>
            <a:r>
              <a:rPr lang="en-GB" altLang="en-US" sz="2000" baseline="-25000" dirty="0">
                <a:latin typeface="Arial" charset="0"/>
                <a:ea typeface="ＭＳ Ｐゴシック" charset="-128"/>
              </a:rPr>
              <a:t>0</a:t>
            </a:r>
            <a:r>
              <a:rPr lang="en-GB" altLang="en-US" sz="2000" dirty="0">
                <a:latin typeface="Arial" charset="0"/>
                <a:ea typeface="ＭＳ Ｐゴシック" charset="-128"/>
              </a:rPr>
              <a:t>exp(</a:t>
            </a:r>
            <a:r>
              <a:rPr lang="en-GB" altLang="en-US" sz="2000" dirty="0">
                <a:latin typeface="Symbol" charset="2"/>
                <a:ea typeface="ＭＳ Ｐゴシック" charset="-128"/>
              </a:rPr>
              <a:t>e</a:t>
            </a:r>
            <a:r>
              <a:rPr lang="en-GB" altLang="en-US" sz="2000" dirty="0">
                <a:latin typeface="Arial" charset="0"/>
                <a:ea typeface="ＭＳ Ｐゴシック" charset="-128"/>
              </a:rPr>
              <a:t>/A</a:t>
            </a:r>
            <a:r>
              <a:rPr lang="en-GB" altLang="en-US" sz="2000" baseline="-25000" dirty="0">
                <a:latin typeface="Arial" charset="0"/>
                <a:ea typeface="ＭＳ Ｐゴシック" charset="-128"/>
              </a:rPr>
              <a:t>1</a:t>
            </a:r>
            <a:r>
              <a:rPr lang="en-GB" altLang="en-US" sz="2000" dirty="0">
                <a:latin typeface="Arial" charset="0"/>
                <a:ea typeface="ＭＳ Ｐゴシック" charset="-128"/>
              </a:rPr>
              <a:t>)-A</a:t>
            </a:r>
            <a:r>
              <a:rPr lang="en-GB" altLang="en-US" sz="2000" baseline="-25000" dirty="0">
                <a:latin typeface="Arial" charset="0"/>
                <a:ea typeface="ＭＳ Ｐゴシック" charset="-128"/>
              </a:rPr>
              <a:t>0</a:t>
            </a:r>
          </a:p>
          <a:p>
            <a:pPr>
              <a:spcBef>
                <a:spcPct val="0"/>
              </a:spcBef>
              <a:buFontTx/>
              <a:buChar char="-"/>
            </a:pPr>
            <a:r>
              <a:rPr lang="en-GB" altLang="en-US" sz="2000" dirty="0">
                <a:latin typeface="Arial" charset="0"/>
                <a:ea typeface="ＭＳ Ｐゴシック" charset="-128"/>
              </a:rPr>
              <a:t>A</a:t>
            </a:r>
            <a:r>
              <a:rPr lang="en-GB" altLang="en-US" sz="2000" baseline="-25000" dirty="0">
                <a:latin typeface="Arial" charset="0"/>
                <a:ea typeface="ＭＳ Ｐゴシック" charset="-128"/>
              </a:rPr>
              <a:t>0</a:t>
            </a:r>
            <a:r>
              <a:rPr lang="en-GB" altLang="en-US" sz="2000" dirty="0">
                <a:latin typeface="Arial" charset="0"/>
                <a:ea typeface="ＭＳ Ｐゴシック" charset="-128"/>
              </a:rPr>
              <a:t> and A</a:t>
            </a:r>
            <a:r>
              <a:rPr lang="en-GB" altLang="en-US" sz="2000" baseline="-25000" dirty="0">
                <a:latin typeface="Arial" charset="0"/>
                <a:ea typeface="ＭＳ Ｐゴシック" charset="-128"/>
              </a:rPr>
              <a:t>1</a:t>
            </a:r>
            <a:r>
              <a:rPr lang="en-GB" altLang="en-US" sz="2000" dirty="0">
                <a:latin typeface="Arial" charset="0"/>
                <a:ea typeface="ＭＳ Ｐゴシック" charset="-128"/>
              </a:rPr>
              <a:t> are assumed constant </a:t>
            </a:r>
          </a:p>
          <a:p>
            <a:pPr>
              <a:spcBef>
                <a:spcPct val="0"/>
              </a:spcBef>
              <a:buFontTx/>
              <a:buChar char="-"/>
            </a:pPr>
            <a:r>
              <a:rPr lang="en-GB" altLang="en-US" sz="2000" dirty="0">
                <a:latin typeface="Symbol" charset="2"/>
                <a:ea typeface="ＭＳ Ｐゴシック" charset="-128"/>
              </a:rPr>
              <a:t>e</a:t>
            </a:r>
            <a:r>
              <a:rPr lang="en-GB" altLang="en-US" sz="2000" dirty="0">
                <a:latin typeface="Arial" charset="0"/>
                <a:ea typeface="ＭＳ Ｐゴシック" charset="-128"/>
              </a:rPr>
              <a:t>= vertical strain along X </a:t>
            </a:r>
          </a:p>
          <a:p>
            <a:pPr marL="0" indent="0">
              <a:spcBef>
                <a:spcPct val="0"/>
              </a:spcBef>
              <a:buFontTx/>
              <a:buNone/>
            </a:pPr>
            <a:endParaRPr lang="en-GB" altLang="en-US" sz="2000" dirty="0">
              <a:latin typeface="Arial" charset="0"/>
              <a:ea typeface="ＭＳ Ｐゴシック" charset="-128"/>
            </a:endParaRPr>
          </a:p>
          <a:p>
            <a:pPr marL="0" indent="0">
              <a:spcBef>
                <a:spcPct val="0"/>
              </a:spcBef>
              <a:buFontTx/>
              <a:buNone/>
            </a:pPr>
            <a:r>
              <a:rPr lang="en-GB" altLang="en-US" sz="2000" dirty="0">
                <a:latin typeface="Arial" charset="0"/>
                <a:ea typeface="ＭＳ Ｐゴシック" charset="-128"/>
              </a:rPr>
              <a:t>					</a:t>
            </a:r>
            <a:endParaRPr lang="en-US" altLang="en-US" sz="2000" dirty="0">
              <a:latin typeface="Arial" charset="0"/>
              <a:ea typeface="ＭＳ Ｐゴシック" charset="-128"/>
            </a:endParaRPr>
          </a:p>
        </p:txBody>
      </p:sp>
      <p:sp>
        <p:nvSpPr>
          <p:cNvPr id="78853" name="Line 5"/>
          <p:cNvSpPr>
            <a:spLocks noChangeShapeType="1"/>
          </p:cNvSpPr>
          <p:nvPr/>
        </p:nvSpPr>
        <p:spPr bwMode="auto">
          <a:xfrm>
            <a:off x="252413" y="1052513"/>
            <a:ext cx="8712200"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sp>
        <p:nvSpPr>
          <p:cNvPr id="78854" name="Rectangle 4"/>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cxnSp>
        <p:nvCxnSpPr>
          <p:cNvPr id="11" name="Connettore 1 10"/>
          <p:cNvCxnSpPr>
            <a:cxnSpLocks noChangeShapeType="1"/>
          </p:cNvCxnSpPr>
          <p:nvPr/>
        </p:nvCxnSpPr>
        <p:spPr bwMode="auto">
          <a:xfrm>
            <a:off x="6308725" y="2133600"/>
            <a:ext cx="194468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Connettore 1 11"/>
          <p:cNvCxnSpPr>
            <a:cxnSpLocks noChangeShapeType="1"/>
          </p:cNvCxnSpPr>
          <p:nvPr/>
        </p:nvCxnSpPr>
        <p:spPr bwMode="auto">
          <a:xfrm>
            <a:off x="6364288" y="3644900"/>
            <a:ext cx="2239962"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Connettore 1 12"/>
          <p:cNvCxnSpPr>
            <a:cxnSpLocks noChangeShapeType="1"/>
          </p:cNvCxnSpPr>
          <p:nvPr/>
        </p:nvCxnSpPr>
        <p:spPr bwMode="auto">
          <a:xfrm flipV="1">
            <a:off x="6786563" y="309245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Connettore 1 13"/>
          <p:cNvCxnSpPr>
            <a:cxnSpLocks noChangeShapeType="1"/>
          </p:cNvCxnSpPr>
          <p:nvPr/>
        </p:nvCxnSpPr>
        <p:spPr bwMode="auto">
          <a:xfrm flipV="1">
            <a:off x="7024688" y="254000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Connettore 1 14"/>
          <p:cNvCxnSpPr>
            <a:cxnSpLocks noChangeShapeType="1"/>
          </p:cNvCxnSpPr>
          <p:nvPr/>
        </p:nvCxnSpPr>
        <p:spPr bwMode="auto">
          <a:xfrm flipV="1">
            <a:off x="6496050" y="254000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Connettore 1 15"/>
          <p:cNvCxnSpPr>
            <a:cxnSpLocks noChangeShapeType="1"/>
          </p:cNvCxnSpPr>
          <p:nvPr/>
        </p:nvCxnSpPr>
        <p:spPr bwMode="auto">
          <a:xfrm flipH="1">
            <a:off x="6496050" y="3119438"/>
            <a:ext cx="52863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Connettore 1 16"/>
          <p:cNvCxnSpPr>
            <a:cxnSpLocks noChangeShapeType="1"/>
          </p:cNvCxnSpPr>
          <p:nvPr/>
        </p:nvCxnSpPr>
        <p:spPr bwMode="auto">
          <a:xfrm rot="16200000" flipV="1">
            <a:off x="6765926" y="2462212"/>
            <a:ext cx="0" cy="454025"/>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Connettore 1 17"/>
          <p:cNvCxnSpPr>
            <a:cxnSpLocks noChangeShapeType="1"/>
          </p:cNvCxnSpPr>
          <p:nvPr/>
        </p:nvCxnSpPr>
        <p:spPr bwMode="auto">
          <a:xfrm flipV="1">
            <a:off x="6786563" y="2136775"/>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 name="Freccia in giù 34"/>
          <p:cNvSpPr/>
          <p:nvPr/>
        </p:nvSpPr>
        <p:spPr>
          <a:xfrm>
            <a:off x="7245350" y="1628775"/>
            <a:ext cx="214313"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anchor="ctr"/>
          <a:lstStyle/>
          <a:p>
            <a:pPr algn="ctr" eaLnBrk="1" hangingPunct="1">
              <a:spcBef>
                <a:spcPct val="20000"/>
              </a:spcBef>
              <a:defRPr/>
            </a:pPr>
            <a:endParaRPr lang="en-US" sz="1800">
              <a:solidFill>
                <a:srgbClr val="FFFFFF"/>
              </a:solidFill>
            </a:endParaRPr>
          </a:p>
        </p:txBody>
      </p:sp>
      <p:sp>
        <p:nvSpPr>
          <p:cNvPr id="36" name="CasellaDiTesto 35"/>
          <p:cNvSpPr txBox="1"/>
          <p:nvPr/>
        </p:nvSpPr>
        <p:spPr>
          <a:xfrm>
            <a:off x="7027863" y="1268413"/>
            <a:ext cx="595312" cy="369887"/>
          </a:xfrm>
          <a:prstGeom prst="rect">
            <a:avLst/>
          </a:prstGeom>
        </p:spPr>
        <p:style>
          <a:lnRef idx="2">
            <a:schemeClr val="accent1"/>
          </a:lnRef>
          <a:fillRef idx="1">
            <a:schemeClr val="lt1"/>
          </a:fillRef>
          <a:effectRef idx="0">
            <a:schemeClr val="accent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rPr>
              <a:t>Paut</a:t>
            </a:r>
            <a:endParaRPr lang="en-US" sz="1800" dirty="0">
              <a:solidFill>
                <a:srgbClr val="000000"/>
              </a:solidFill>
            </a:endParaRPr>
          </a:p>
        </p:txBody>
      </p:sp>
      <p:sp>
        <p:nvSpPr>
          <p:cNvPr id="38" name="CasellaDiTesto 37"/>
          <p:cNvSpPr txBox="1"/>
          <p:nvPr/>
        </p:nvSpPr>
        <p:spPr>
          <a:xfrm>
            <a:off x="5732463" y="2708275"/>
            <a:ext cx="508000" cy="369888"/>
          </a:xfrm>
          <a:prstGeom prst="rect">
            <a:avLst/>
          </a:prstGeom>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dp</a:t>
            </a:r>
            <a:endParaRPr lang="en-US" sz="1800" baseline="-25000" dirty="0">
              <a:solidFill>
                <a:srgbClr val="000000"/>
              </a:solidFill>
              <a:latin typeface="Arial" pitchFamily="34" charset="0"/>
              <a:cs typeface="Arial" pitchFamily="34" charset="0"/>
            </a:endParaRPr>
          </a:p>
        </p:txBody>
      </p:sp>
      <p:cxnSp>
        <p:nvCxnSpPr>
          <p:cNvPr id="41" name="Connettore 2 40"/>
          <p:cNvCxnSpPr/>
          <p:nvPr/>
        </p:nvCxnSpPr>
        <p:spPr>
          <a:xfrm flipV="1">
            <a:off x="8461375" y="2636838"/>
            <a:ext cx="0" cy="100806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8464550" y="2205038"/>
            <a:ext cx="338138" cy="369887"/>
          </a:xfrm>
          <a:prstGeom prst="rect">
            <a:avLst/>
          </a:prstGeom>
          <a:ln>
            <a:noFill/>
          </a:ln>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latin typeface="Arial" pitchFamily="34" charset="0"/>
                <a:cs typeface="Arial" pitchFamily="34" charset="0"/>
              </a:rPr>
              <a:t>X</a:t>
            </a:r>
            <a:endParaRPr lang="en-US" sz="1800" baseline="-25000" dirty="0">
              <a:solidFill>
                <a:srgbClr val="000000"/>
              </a:solidFill>
              <a:latin typeface="Arial" pitchFamily="34" charset="0"/>
              <a:cs typeface="Arial" pitchFamily="34" charset="0"/>
            </a:endParaRPr>
          </a:p>
        </p:txBody>
      </p:sp>
      <p:sp>
        <p:nvSpPr>
          <p:cNvPr id="78868" name="Line 5"/>
          <p:cNvSpPr>
            <a:spLocks noChangeShapeType="1"/>
          </p:cNvSpPr>
          <p:nvPr/>
        </p:nvSpPr>
        <p:spPr bwMode="auto">
          <a:xfrm>
            <a:off x="0" y="3789363"/>
            <a:ext cx="9144000"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grpSp>
        <p:nvGrpSpPr>
          <p:cNvPr id="78869" name="Gruppo 63"/>
          <p:cNvGrpSpPr>
            <a:grpSpLocks/>
          </p:cNvGrpSpPr>
          <p:nvPr/>
        </p:nvGrpSpPr>
        <p:grpSpPr bwMode="auto">
          <a:xfrm>
            <a:off x="7307263" y="2133600"/>
            <a:ext cx="857250" cy="1482725"/>
            <a:chOff x="7398200" y="4800751"/>
            <a:chExt cx="856792" cy="1483186"/>
          </a:xfrm>
        </p:grpSpPr>
        <p:grpSp>
          <p:nvGrpSpPr>
            <p:cNvPr id="78875" name="Gruppo 98"/>
            <p:cNvGrpSpPr>
              <a:grpSpLocks/>
            </p:cNvGrpSpPr>
            <p:nvPr/>
          </p:nvGrpSpPr>
          <p:grpSpPr bwMode="auto">
            <a:xfrm>
              <a:off x="7898369" y="5133709"/>
              <a:ext cx="356623" cy="785654"/>
              <a:chOff x="2220249" y="2026577"/>
              <a:chExt cx="218253" cy="395107"/>
            </a:xfrm>
          </p:grpSpPr>
          <p:grpSp>
            <p:nvGrpSpPr>
              <p:cNvPr id="78879" name="Gruppo 90"/>
              <p:cNvGrpSpPr>
                <a:grpSpLocks/>
              </p:cNvGrpSpPr>
              <p:nvPr/>
            </p:nvGrpSpPr>
            <p:grpSpPr bwMode="auto">
              <a:xfrm>
                <a:off x="2220249" y="2026577"/>
                <a:ext cx="208043" cy="206630"/>
                <a:chOff x="2220249" y="2132033"/>
                <a:chExt cx="208043" cy="206630"/>
              </a:xfrm>
            </p:grpSpPr>
            <p:grpSp>
              <p:nvGrpSpPr>
                <p:cNvPr id="78886" name="Gruppo 86"/>
                <p:cNvGrpSpPr>
                  <a:grpSpLocks/>
                </p:cNvGrpSpPr>
                <p:nvPr/>
              </p:nvGrpSpPr>
              <p:grpSpPr bwMode="auto">
                <a:xfrm>
                  <a:off x="2220249" y="2132033"/>
                  <a:ext cx="152401" cy="109907"/>
                  <a:chOff x="2220249" y="2132033"/>
                  <a:chExt cx="152401" cy="109907"/>
                </a:xfrm>
              </p:grpSpPr>
              <p:cxnSp>
                <p:nvCxnSpPr>
                  <p:cNvPr id="59" name="Connettore 1 58"/>
                  <p:cNvCxnSpPr>
                    <a:cxnSpLocks noChangeShapeType="1"/>
                  </p:cNvCxnSpPr>
                  <p:nvPr/>
                </p:nvCxnSpPr>
                <p:spPr bwMode="auto">
                  <a:xfrm flipV="1">
                    <a:off x="2242354" y="2132295"/>
                    <a:ext cx="76711" cy="67083"/>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onnettore 1 59"/>
                  <p:cNvCxnSpPr>
                    <a:cxnSpLocks noChangeShapeType="1"/>
                  </p:cNvCxnSpPr>
                  <p:nvPr/>
                </p:nvCxnSpPr>
                <p:spPr bwMode="auto">
                  <a:xfrm rot="7200000" flipV="1">
                    <a:off x="2296246" y="2165478"/>
                    <a:ext cx="0" cy="152452"/>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8887" name="Gruppo 87"/>
                <p:cNvGrpSpPr>
                  <a:grpSpLocks/>
                </p:cNvGrpSpPr>
                <p:nvPr/>
              </p:nvGrpSpPr>
              <p:grpSpPr bwMode="auto">
                <a:xfrm flipH="1">
                  <a:off x="2275890" y="2271250"/>
                  <a:ext cx="152402" cy="67413"/>
                  <a:chOff x="2286241" y="2136426"/>
                  <a:chExt cx="152402" cy="67413"/>
                </a:xfrm>
              </p:grpSpPr>
              <p:cxnSp>
                <p:nvCxnSpPr>
                  <p:cNvPr id="57" name="Connettore 1 56"/>
                  <p:cNvCxnSpPr>
                    <a:cxnSpLocks noChangeShapeType="1"/>
                  </p:cNvCxnSpPr>
                  <p:nvPr/>
                </p:nvCxnSpPr>
                <p:spPr bwMode="auto">
                  <a:xfrm rot="3600000" flipV="1">
                    <a:off x="2367793" y="2055347"/>
                    <a:ext cx="0" cy="162161"/>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Connettore 1 57"/>
                  <p:cNvCxnSpPr>
                    <a:cxnSpLocks noChangeShapeType="1"/>
                  </p:cNvCxnSpPr>
                  <p:nvPr/>
                </p:nvCxnSpPr>
                <p:spPr bwMode="auto">
                  <a:xfrm rot="7200000" flipV="1">
                    <a:off x="2367793" y="2122430"/>
                    <a:ext cx="0" cy="162161"/>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8880" name="Gruppo 92"/>
              <p:cNvGrpSpPr>
                <a:grpSpLocks/>
              </p:cNvGrpSpPr>
              <p:nvPr/>
            </p:nvGrpSpPr>
            <p:grpSpPr bwMode="auto">
              <a:xfrm>
                <a:off x="2230458" y="2257548"/>
                <a:ext cx="152402" cy="67413"/>
                <a:chOff x="2220248" y="2174527"/>
                <a:chExt cx="152402" cy="67413"/>
              </a:xfrm>
            </p:grpSpPr>
            <p:cxnSp>
              <p:nvCxnSpPr>
                <p:cNvPr id="53" name="Connettore 1 52"/>
                <p:cNvCxnSpPr>
                  <a:cxnSpLocks noChangeShapeType="1"/>
                </p:cNvCxnSpPr>
                <p:nvPr/>
              </p:nvCxnSpPr>
              <p:spPr bwMode="auto">
                <a:xfrm rot="3600000" flipV="1">
                  <a:off x="2296718" y="2098389"/>
                  <a:ext cx="0" cy="152451"/>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4" name="Connettore 1 53"/>
                <p:cNvCxnSpPr>
                  <a:cxnSpLocks noChangeShapeType="1"/>
                </p:cNvCxnSpPr>
                <p:nvPr/>
              </p:nvCxnSpPr>
              <p:spPr bwMode="auto">
                <a:xfrm rot="7200000" flipV="1">
                  <a:off x="2296718" y="2165472"/>
                  <a:ext cx="0" cy="152451"/>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8881" name="Gruppo 93"/>
              <p:cNvGrpSpPr>
                <a:grpSpLocks/>
              </p:cNvGrpSpPr>
              <p:nvPr/>
            </p:nvGrpSpPr>
            <p:grpSpPr bwMode="auto">
              <a:xfrm flipH="1">
                <a:off x="2286100" y="2354271"/>
                <a:ext cx="152402" cy="67413"/>
                <a:chOff x="2286241" y="2136426"/>
                <a:chExt cx="152402" cy="67413"/>
              </a:xfrm>
            </p:grpSpPr>
            <p:cxnSp>
              <p:nvCxnSpPr>
                <p:cNvPr id="51" name="Connettore 1 50"/>
                <p:cNvCxnSpPr>
                  <a:cxnSpLocks noChangeShapeType="1"/>
                </p:cNvCxnSpPr>
                <p:nvPr/>
              </p:nvCxnSpPr>
              <p:spPr bwMode="auto">
                <a:xfrm rot="3600000" flipV="1">
                  <a:off x="2362467" y="2060196"/>
                  <a:ext cx="0" cy="15245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2" name="Connettore 1 51"/>
                <p:cNvCxnSpPr>
                  <a:cxnSpLocks noChangeShapeType="1"/>
                </p:cNvCxnSpPr>
                <p:nvPr/>
              </p:nvCxnSpPr>
              <p:spPr bwMode="auto">
                <a:xfrm rot="7200000" flipV="1">
                  <a:off x="2362467" y="2127279"/>
                  <a:ext cx="0" cy="15245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61" name="Connettore 1 60"/>
            <p:cNvCxnSpPr>
              <a:cxnSpLocks noChangeShapeType="1"/>
            </p:cNvCxnSpPr>
            <p:nvPr/>
          </p:nvCxnSpPr>
          <p:spPr bwMode="auto">
            <a:xfrm flipV="1">
              <a:off x="8024927" y="5996511"/>
              <a:ext cx="0" cy="287426"/>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2" name="Connettore 1 61"/>
            <p:cNvCxnSpPr>
              <a:cxnSpLocks noChangeShapeType="1"/>
            </p:cNvCxnSpPr>
            <p:nvPr/>
          </p:nvCxnSpPr>
          <p:spPr bwMode="auto">
            <a:xfrm flipV="1">
              <a:off x="8042381" y="4800751"/>
              <a:ext cx="0" cy="333479"/>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3" name="CasellaDiTesto 62"/>
            <p:cNvSpPr txBox="1"/>
            <p:nvPr/>
          </p:nvSpPr>
          <p:spPr>
            <a:xfrm>
              <a:off x="7398200" y="5372429"/>
              <a:ext cx="499795" cy="37000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sp</a:t>
              </a:r>
              <a:endParaRPr lang="en-US" sz="1800" baseline="-25000" dirty="0">
                <a:solidFill>
                  <a:srgbClr val="000000"/>
                </a:solidFill>
                <a:latin typeface="Arial" pitchFamily="34" charset="0"/>
                <a:cs typeface="Arial" pitchFamily="34" charset="0"/>
              </a:endParaRPr>
            </a:p>
          </p:txBody>
        </p:sp>
      </p:grpSp>
      <p:sp>
        <p:nvSpPr>
          <p:cNvPr id="43" name="CasellaDiTesto 42"/>
          <p:cNvSpPr txBox="1"/>
          <p:nvPr/>
        </p:nvSpPr>
        <p:spPr>
          <a:xfrm>
            <a:off x="2688530" y="5301208"/>
            <a:ext cx="1595438" cy="979488"/>
          </a:xfrm>
          <a:prstGeom prst="rect">
            <a:avLst/>
          </a:prstGeom>
        </p:spPr>
        <p:style>
          <a:lnRef idx="2">
            <a:schemeClr val="accent1"/>
          </a:lnRef>
          <a:fillRef idx="1">
            <a:schemeClr val="lt1"/>
          </a:fillRef>
          <a:effectRef idx="0">
            <a:schemeClr val="accent1"/>
          </a:effectRef>
          <a:fontRef idx="minor">
            <a:schemeClr val="dk1"/>
          </a:fontRef>
        </p:style>
        <p:txBody>
          <a:bodyPr lIns="91404" tIns="45702" rIns="91404" bIns="45702">
            <a:spAutoFit/>
          </a:bodyPr>
          <a:lstStyle/>
          <a:p>
            <a:pPr eaLnBrk="1" hangingPunct="1">
              <a:spcBef>
                <a:spcPct val="20000"/>
              </a:spcBef>
              <a:defRPr/>
            </a:pPr>
            <a:r>
              <a:rPr lang="en-US" sz="1800" dirty="0">
                <a:solidFill>
                  <a:srgbClr val="000000"/>
                </a:solidFill>
              </a:rPr>
              <a:t>Stiff fiber stack</a:t>
            </a:r>
          </a:p>
          <a:p>
            <a:pPr eaLnBrk="1" hangingPunct="1">
              <a:spcBef>
                <a:spcPct val="20000"/>
              </a:spcBef>
              <a:defRPr/>
            </a:pPr>
            <a:r>
              <a:rPr lang="en-US" sz="1800" dirty="0" err="1">
                <a:solidFill>
                  <a:srgbClr val="000000"/>
                </a:solidFill>
              </a:rPr>
              <a:t>V</a:t>
            </a:r>
            <a:r>
              <a:rPr lang="en-US" sz="1800" baseline="-25000" dirty="0" err="1">
                <a:solidFill>
                  <a:srgbClr val="000000"/>
                </a:solidFill>
              </a:rPr>
              <a:t>f</a:t>
            </a:r>
            <a:r>
              <a:rPr lang="en-US" sz="1800" dirty="0">
                <a:solidFill>
                  <a:srgbClr val="000000"/>
                </a:solidFill>
              </a:rPr>
              <a:t> about 45%</a:t>
            </a:r>
          </a:p>
        </p:txBody>
      </p:sp>
      <p:sp>
        <p:nvSpPr>
          <p:cNvPr id="45" name="CasellaDiTesto 44"/>
          <p:cNvSpPr txBox="1"/>
          <p:nvPr/>
        </p:nvSpPr>
        <p:spPr>
          <a:xfrm>
            <a:off x="7000875" y="5445125"/>
            <a:ext cx="2114550" cy="979488"/>
          </a:xfrm>
          <a:prstGeom prst="rect">
            <a:avLst/>
          </a:prstGeom>
        </p:spPr>
        <p:style>
          <a:lnRef idx="2">
            <a:schemeClr val="accent1"/>
          </a:lnRef>
          <a:fillRef idx="1">
            <a:schemeClr val="lt1"/>
          </a:fillRef>
          <a:effectRef idx="0">
            <a:schemeClr val="accent1"/>
          </a:effectRef>
          <a:fontRef idx="minor">
            <a:schemeClr val="dk1"/>
          </a:fontRef>
        </p:style>
        <p:txBody>
          <a:bodyPr lIns="91404" tIns="45702" rIns="91404" bIns="45702">
            <a:spAutoFit/>
          </a:bodyPr>
          <a:lstStyle/>
          <a:p>
            <a:pPr eaLnBrk="1" hangingPunct="1">
              <a:spcBef>
                <a:spcPct val="20000"/>
              </a:spcBef>
              <a:defRPr/>
            </a:pPr>
            <a:r>
              <a:rPr lang="en-US" sz="1800" dirty="0">
                <a:solidFill>
                  <a:srgbClr val="000000"/>
                </a:solidFill>
              </a:rPr>
              <a:t>compliant fiber stack</a:t>
            </a:r>
          </a:p>
          <a:p>
            <a:pPr eaLnBrk="1" hangingPunct="1">
              <a:spcBef>
                <a:spcPct val="20000"/>
              </a:spcBef>
              <a:defRPr/>
            </a:pPr>
            <a:r>
              <a:rPr lang="en-US" sz="1800" dirty="0" err="1">
                <a:solidFill>
                  <a:srgbClr val="000000"/>
                </a:solidFill>
              </a:rPr>
              <a:t>V</a:t>
            </a:r>
            <a:r>
              <a:rPr lang="en-US" sz="1800" baseline="-25000" dirty="0" err="1">
                <a:solidFill>
                  <a:srgbClr val="000000"/>
                </a:solidFill>
              </a:rPr>
              <a:t>f</a:t>
            </a:r>
            <a:r>
              <a:rPr lang="en-US" sz="1800" dirty="0">
                <a:solidFill>
                  <a:srgbClr val="000000"/>
                </a:solidFill>
              </a:rPr>
              <a:t> about 60%</a:t>
            </a:r>
          </a:p>
        </p:txBody>
      </p:sp>
      <p:graphicFrame>
        <p:nvGraphicFramePr>
          <p:cNvPr id="78872" name="Object 3"/>
          <p:cNvGraphicFramePr>
            <a:graphicFrameLocks noChangeAspect="1"/>
          </p:cNvGraphicFramePr>
          <p:nvPr/>
        </p:nvGraphicFramePr>
        <p:xfrm>
          <a:off x="4371975" y="3789363"/>
          <a:ext cx="4254500" cy="3305175"/>
        </p:xfrm>
        <a:graphic>
          <a:graphicData uri="http://schemas.openxmlformats.org/presentationml/2006/ole">
            <mc:AlternateContent xmlns:mc="http://schemas.openxmlformats.org/markup-compatibility/2006">
              <mc:Choice xmlns:v="urn:schemas-microsoft-com:vml" Requires="v">
                <p:oleObj name="Graph" r:id="rId4" imgW="4001414" imgH="2869387" progId="Origin50.Graph">
                  <p:embed/>
                </p:oleObj>
              </mc:Choice>
              <mc:Fallback>
                <p:oleObj name="Graph" r:id="rId4" imgW="4001414" imgH="2869387" progId="Origin50.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975" y="3789363"/>
                        <a:ext cx="42545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 name="Ovale 64"/>
          <p:cNvSpPr/>
          <p:nvPr/>
        </p:nvSpPr>
        <p:spPr>
          <a:xfrm>
            <a:off x="7429500" y="6237288"/>
            <a:ext cx="1063625" cy="504825"/>
          </a:xfrm>
          <a:prstGeom prst="ellipse">
            <a:avLst/>
          </a:prstGeom>
          <a:noFill/>
        </p:spPr>
        <p:style>
          <a:lnRef idx="2">
            <a:schemeClr val="accent6"/>
          </a:lnRef>
          <a:fillRef idx="1">
            <a:schemeClr val="lt1"/>
          </a:fillRef>
          <a:effectRef idx="0">
            <a:schemeClr val="accent6"/>
          </a:effectRef>
          <a:fontRef idx="minor">
            <a:schemeClr val="dk1"/>
          </a:fontRef>
        </p:style>
        <p:txBody>
          <a:bodyPr lIns="91404" tIns="45702" rIns="91404" bIns="45702" anchor="ctr"/>
          <a:lstStyle/>
          <a:p>
            <a:pPr algn="ctr" eaLnBrk="1" hangingPunct="1">
              <a:spcBef>
                <a:spcPct val="20000"/>
              </a:spcBef>
              <a:defRPr/>
            </a:pPr>
            <a:endParaRPr lang="en-US" sz="1800">
              <a:solidFill>
                <a:srgbClr val="000000"/>
              </a:solidFill>
            </a:endParaRPr>
          </a:p>
        </p:txBody>
      </p:sp>
      <p:sp>
        <p:nvSpPr>
          <p:cNvPr id="66" name="Ovale 65"/>
          <p:cNvSpPr/>
          <p:nvPr/>
        </p:nvSpPr>
        <p:spPr>
          <a:xfrm>
            <a:off x="3508375" y="6237288"/>
            <a:ext cx="398463" cy="504825"/>
          </a:xfrm>
          <a:prstGeom prst="ellipse">
            <a:avLst/>
          </a:prstGeom>
          <a:noFill/>
        </p:spPr>
        <p:style>
          <a:lnRef idx="2">
            <a:schemeClr val="accent6"/>
          </a:lnRef>
          <a:fillRef idx="1">
            <a:schemeClr val="lt1"/>
          </a:fillRef>
          <a:effectRef idx="0">
            <a:schemeClr val="accent6"/>
          </a:effectRef>
          <a:fontRef idx="minor">
            <a:schemeClr val="dk1"/>
          </a:fontRef>
        </p:style>
        <p:txBody>
          <a:bodyPr lIns="91404" tIns="45702" rIns="91404" bIns="45702" anchor="ctr"/>
          <a:lstStyle/>
          <a:p>
            <a:pPr algn="ctr" eaLnBrk="1" hangingPunct="1">
              <a:spcBef>
                <a:spcPct val="20000"/>
              </a:spcBef>
              <a:defRPr/>
            </a:pPr>
            <a:endParaRPr lang="en-US" sz="1800">
              <a:solidFill>
                <a:srgbClr val="0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olo 1"/>
          <p:cNvSpPr>
            <a:spLocks noGrp="1"/>
          </p:cNvSpPr>
          <p:nvPr>
            <p:ph type="title"/>
          </p:nvPr>
        </p:nvSpPr>
        <p:spPr>
          <a:xfrm>
            <a:off x="396875" y="188913"/>
            <a:ext cx="8229600" cy="777875"/>
          </a:xfrm>
        </p:spPr>
        <p:txBody>
          <a:bodyPr/>
          <a:lstStyle/>
          <a:p>
            <a:r>
              <a:rPr lang="it-IT" altLang="en-US" sz="2800" b="1">
                <a:latin typeface="Arial" charset="0"/>
                <a:ea typeface="ＭＳ Ｐゴシック" charset="-128"/>
              </a:rPr>
              <a:t>Darcy flow in autoclave lamination: </a:t>
            </a:r>
            <a:r>
              <a:rPr lang="en-US" altLang="en-US" sz="2800" b="1">
                <a:latin typeface="Arial" charset="0"/>
                <a:ea typeface="ＭＳ Ｐゴシック" charset="-128"/>
              </a:rPr>
              <a:t>Modeling of pressure distribution</a:t>
            </a:r>
          </a:p>
        </p:txBody>
      </p:sp>
      <p:sp>
        <p:nvSpPr>
          <p:cNvPr id="3" name="Segnaposto contenuto 2"/>
          <p:cNvSpPr>
            <a:spLocks noGrp="1"/>
          </p:cNvSpPr>
          <p:nvPr>
            <p:ph idx="1"/>
          </p:nvPr>
        </p:nvSpPr>
        <p:spPr>
          <a:xfrm>
            <a:off x="106363" y="1196975"/>
            <a:ext cx="9037637" cy="5400675"/>
          </a:xfrm>
        </p:spPr>
        <p:txBody>
          <a:bodyPr/>
          <a:lstStyle/>
          <a:p>
            <a:pPr marL="0" indent="0">
              <a:spcBef>
                <a:spcPct val="0"/>
              </a:spcBef>
              <a:buFontTx/>
              <a:buNone/>
            </a:pPr>
            <a:r>
              <a:rPr lang="en-US" altLang="en-US" sz="2000">
                <a:latin typeface="Arial" charset="0"/>
                <a:ea typeface="ＭＳ Ｐゴシック" charset="-128"/>
              </a:rPr>
              <a:t>The stress (pressure) supported by the dashpot was obtained assuming a Darcy flow across the reinforcement stack in 1D across the thickness</a:t>
            </a:r>
          </a:p>
          <a:p>
            <a:pPr marL="0" indent="0">
              <a:spcBef>
                <a:spcPct val="0"/>
              </a:spcBef>
              <a:buFontTx/>
              <a:buNone/>
            </a:pPr>
            <a:r>
              <a:rPr lang="en-US" altLang="en-US" sz="2000" dirty="0">
                <a:latin typeface="Arial" charset="0"/>
                <a:ea typeface="ＭＳ Ｐゴシック" charset="-128"/>
              </a:rPr>
              <a:t>- </a:t>
            </a:r>
            <a:r>
              <a:rPr lang="en-US" altLang="en-US" sz="2000" u="sng" dirty="0">
                <a:latin typeface="Arial" charset="0"/>
                <a:ea typeface="ＭＳ Ｐゴシック" charset="-128"/>
              </a:rPr>
              <a:t>Lateral flow is neglected</a:t>
            </a:r>
          </a:p>
          <a:p>
            <a:pPr marL="0" indent="0">
              <a:spcBef>
                <a:spcPct val="0"/>
              </a:spcBef>
              <a:buFontTx/>
              <a:buNone/>
            </a:pPr>
            <a:endParaRPr lang="en-US" altLang="en-US" sz="2000" dirty="0">
              <a:latin typeface="Arial" charset="0"/>
              <a:ea typeface="ＭＳ Ｐゴシック" charset="-128"/>
            </a:endParaRPr>
          </a:p>
          <a:p>
            <a:pPr marL="0" indent="0" algn="ctr">
              <a:spcBef>
                <a:spcPct val="0"/>
              </a:spcBef>
              <a:buFontTx/>
              <a:buNone/>
            </a:pPr>
            <a:r>
              <a:rPr lang="en-GB" altLang="en-US" sz="2400" dirty="0" err="1">
                <a:ea typeface="ＭＳ Ｐゴシック" charset="-128"/>
              </a:rPr>
              <a:t>P</a:t>
            </a:r>
            <a:r>
              <a:rPr lang="en-GB" altLang="en-US" sz="2400" baseline="-25000" dirty="0" err="1">
                <a:ea typeface="ＭＳ Ｐゴシック" charset="-128"/>
              </a:rPr>
              <a:t>dp</a:t>
            </a:r>
            <a:r>
              <a:rPr lang="en-GB" altLang="en-US" sz="2400" dirty="0">
                <a:ea typeface="ＭＳ Ｐゴシック" charset="-128"/>
              </a:rPr>
              <a:t> = (d</a:t>
            </a:r>
            <a:r>
              <a:rPr lang="en-GB" altLang="en-US" sz="2400" dirty="0">
                <a:latin typeface="Symbol" charset="2"/>
                <a:ea typeface="ＭＳ Ｐゴシック" charset="-128"/>
              </a:rPr>
              <a:t>e</a:t>
            </a:r>
            <a:r>
              <a:rPr lang="en-GB" altLang="en-US" sz="2400" dirty="0">
                <a:ea typeface="ＭＳ Ｐゴシック" charset="-128"/>
              </a:rPr>
              <a:t>/</a:t>
            </a:r>
            <a:r>
              <a:rPr lang="en-GB" altLang="en-US" sz="2400" dirty="0" err="1">
                <a:ea typeface="ＭＳ Ｐゴシック" charset="-128"/>
              </a:rPr>
              <a:t>dt</a:t>
            </a:r>
            <a:r>
              <a:rPr lang="en-GB" altLang="en-US" sz="2400" dirty="0">
                <a:ea typeface="ＭＳ Ｐゴシック" charset="-128"/>
              </a:rPr>
              <a:t>) </a:t>
            </a:r>
            <a:r>
              <a:rPr lang="en-GB" altLang="en-US" sz="2400" dirty="0" err="1">
                <a:ea typeface="ＭＳ Ｐゴシック" charset="-128"/>
              </a:rPr>
              <a:t>t</a:t>
            </a:r>
            <a:r>
              <a:rPr lang="en-GB" altLang="en-US" sz="2400" baseline="-25000" dirty="0" err="1">
                <a:ea typeface="ＭＳ Ｐゴシック" charset="-128"/>
              </a:rPr>
              <a:t>tot</a:t>
            </a:r>
            <a:r>
              <a:rPr lang="en-GB" altLang="en-US" sz="2400" dirty="0" err="1">
                <a:latin typeface="Symbol" charset="2"/>
                <a:ea typeface="ＭＳ Ｐゴシック" charset="-128"/>
              </a:rPr>
              <a:t>h</a:t>
            </a:r>
            <a:r>
              <a:rPr lang="en-GB" altLang="en-US" sz="2400" dirty="0">
                <a:ea typeface="ＭＳ Ｐゴシック" charset="-128"/>
              </a:rPr>
              <a:t>(T, </a:t>
            </a:r>
            <a:r>
              <a:rPr lang="en-GB" altLang="en-US" sz="2400" dirty="0">
                <a:latin typeface="Symbol" charset="2"/>
                <a:ea typeface="ＭＳ Ｐゴシック" charset="-128"/>
              </a:rPr>
              <a:t>a</a:t>
            </a:r>
            <a:r>
              <a:rPr lang="en-GB" altLang="en-US" sz="2400" dirty="0">
                <a:ea typeface="ＭＳ Ｐゴシック" charset="-128"/>
              </a:rPr>
              <a:t>)/</a:t>
            </a:r>
            <a:r>
              <a:rPr lang="en-GB" altLang="en-US" sz="2400" dirty="0" err="1">
                <a:ea typeface="ＭＳ Ｐゴシック" charset="-128"/>
              </a:rPr>
              <a:t>K</a:t>
            </a:r>
            <a:r>
              <a:rPr lang="en-GB" altLang="en-US" sz="2400" baseline="-25000" dirty="0" err="1">
                <a:ea typeface="ＭＳ Ｐゴシック" charset="-128"/>
              </a:rPr>
              <a:t>f</a:t>
            </a:r>
            <a:r>
              <a:rPr lang="en-GB" altLang="en-US" sz="2400" dirty="0">
                <a:ea typeface="ＭＳ Ｐゴシック" charset="-128"/>
              </a:rPr>
              <a:t> (</a:t>
            </a:r>
            <a:r>
              <a:rPr lang="en-GB" altLang="en-US" sz="2400" dirty="0" err="1">
                <a:ea typeface="ＭＳ Ｐゴシック" charset="-128"/>
              </a:rPr>
              <a:t>t</a:t>
            </a:r>
            <a:r>
              <a:rPr lang="en-GB" altLang="en-US" sz="2400" baseline="-25000" dirty="0" err="1">
                <a:ea typeface="ＭＳ Ｐゴシック" charset="-128"/>
              </a:rPr>
              <a:t>c</a:t>
            </a:r>
            <a:r>
              <a:rPr lang="en-GB" altLang="en-US" sz="2400" dirty="0">
                <a:ea typeface="ＭＳ Ｐゴシック" charset="-128"/>
              </a:rPr>
              <a:t> -</a:t>
            </a:r>
            <a:r>
              <a:rPr lang="en-GB" altLang="en-US" sz="2400" dirty="0" err="1">
                <a:latin typeface="Symbol" charset="2"/>
                <a:ea typeface="ＭＳ Ｐゴシック" charset="-128"/>
              </a:rPr>
              <a:t>e</a:t>
            </a:r>
            <a:r>
              <a:rPr lang="en-GB" altLang="en-US" sz="2400" dirty="0" err="1">
                <a:ea typeface="ＭＳ Ｐゴシック" charset="-128"/>
              </a:rPr>
              <a:t>t</a:t>
            </a:r>
            <a:r>
              <a:rPr lang="en-GB" altLang="en-US" sz="2400" baseline="-25000" dirty="0" err="1">
                <a:ea typeface="ＭＳ Ｐゴシック" charset="-128"/>
              </a:rPr>
              <a:t>tot</a:t>
            </a:r>
            <a:r>
              <a:rPr lang="en-GB" altLang="en-US" sz="2400" dirty="0">
                <a:ea typeface="ＭＳ Ｐゴシック" charset="-128"/>
              </a:rPr>
              <a:t>)</a:t>
            </a:r>
            <a:r>
              <a:rPr lang="en-US" altLang="en-US" sz="2400" dirty="0">
                <a:latin typeface="Arial" charset="0"/>
                <a:ea typeface="ＭＳ Ｐゴシック" charset="-128"/>
              </a:rPr>
              <a:t>	</a:t>
            </a:r>
          </a:p>
          <a:p>
            <a:pPr marL="0" indent="0">
              <a:spcBef>
                <a:spcPct val="0"/>
              </a:spcBef>
              <a:buFontTx/>
              <a:buNone/>
            </a:pPr>
            <a:r>
              <a:rPr lang="en-US" altLang="en-US" sz="2000" dirty="0">
                <a:latin typeface="Arial" charset="0"/>
                <a:ea typeface="ＭＳ Ｐゴシック" charset="-128"/>
              </a:rPr>
              <a:t>	</a:t>
            </a:r>
            <a:endParaRPr lang="en-US" altLang="en-US" sz="2000" baseline="-25000" dirty="0">
              <a:latin typeface="Arial" charset="0"/>
              <a:ea typeface="ＭＳ Ｐゴシック" charset="-128"/>
            </a:endParaRPr>
          </a:p>
          <a:p>
            <a:pPr marL="0" indent="0">
              <a:spcBef>
                <a:spcPct val="0"/>
              </a:spcBef>
              <a:buFontTx/>
              <a:buNone/>
            </a:pPr>
            <a:r>
              <a:rPr lang="en-US" altLang="en-US" sz="2000" dirty="0">
                <a:latin typeface="Arial" charset="0"/>
                <a:ea typeface="ＭＳ Ｐゴシック" charset="-128"/>
              </a:rPr>
              <a:t>The Viscosity </a:t>
            </a:r>
            <a:r>
              <a:rPr lang="en-US" altLang="en-US" sz="2000" dirty="0">
                <a:latin typeface="Symbol" charset="2"/>
                <a:ea typeface="ＭＳ Ｐゴシック" charset="-128"/>
              </a:rPr>
              <a:t>h</a:t>
            </a:r>
            <a:r>
              <a:rPr lang="en-US" altLang="en-US" sz="2000" dirty="0">
                <a:latin typeface="Arial" charset="0"/>
                <a:ea typeface="ＭＳ Ｐゴシック" charset="-128"/>
              </a:rPr>
              <a:t> depends on Temperature and Degree of reaction</a:t>
            </a: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dirty="0" err="1">
                <a:latin typeface="Arial" charset="0"/>
                <a:ea typeface="ＭＳ Ｐゴシック" charset="-128"/>
              </a:rPr>
              <a:t>t</a:t>
            </a:r>
            <a:r>
              <a:rPr lang="en-US" altLang="en-US" sz="2000" baseline="-25000" dirty="0" err="1">
                <a:latin typeface="Arial" charset="0"/>
                <a:ea typeface="ＭＳ Ｐゴシック" charset="-128"/>
              </a:rPr>
              <a:t>tot</a:t>
            </a:r>
            <a:r>
              <a:rPr lang="en-US" altLang="en-US" sz="2000" dirty="0">
                <a:latin typeface="Arial" charset="0"/>
                <a:ea typeface="ＭＳ Ｐゴシック" charset="-128"/>
              </a:rPr>
              <a:t>= total thickness=stack (</a:t>
            </a:r>
            <a:r>
              <a:rPr lang="en-US" altLang="en-US" sz="2000" dirty="0" err="1">
                <a:latin typeface="Arial" charset="0"/>
                <a:ea typeface="ＭＳ Ｐゴシック" charset="-128"/>
              </a:rPr>
              <a:t>t</a:t>
            </a:r>
            <a:r>
              <a:rPr lang="en-US" altLang="en-US" sz="2000" baseline="-25000" dirty="0" err="1">
                <a:latin typeface="Arial" charset="0"/>
                <a:ea typeface="ＭＳ Ｐゴシック" charset="-128"/>
              </a:rPr>
              <a:t>c</a:t>
            </a:r>
            <a:r>
              <a:rPr lang="en-US" altLang="en-US" sz="2000" dirty="0">
                <a:latin typeface="Arial" charset="0"/>
                <a:ea typeface="ＭＳ Ｐゴシック" charset="-128"/>
              </a:rPr>
              <a:t>) +breather thickness</a:t>
            </a: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dirty="0" err="1">
                <a:latin typeface="Arial" charset="0"/>
                <a:ea typeface="ＭＳ Ｐゴシック" charset="-128"/>
              </a:rPr>
              <a:t>K</a:t>
            </a:r>
            <a:r>
              <a:rPr lang="en-US" altLang="en-US" sz="2000" baseline="-25000" dirty="0" err="1">
                <a:latin typeface="Arial" charset="0"/>
                <a:ea typeface="ＭＳ Ｐゴシック" charset="-128"/>
              </a:rPr>
              <a:t>f</a:t>
            </a:r>
            <a:r>
              <a:rPr lang="en-US" altLang="en-US" sz="2000" dirty="0">
                <a:latin typeface="Arial" charset="0"/>
                <a:ea typeface="ＭＳ Ｐゴシック" charset="-128"/>
              </a:rPr>
              <a:t> is the permeability of the  reinforcement </a:t>
            </a:r>
            <a:r>
              <a:rPr lang="en-US" altLang="en-US" sz="2000" u="sng" dirty="0">
                <a:latin typeface="Arial" charset="0"/>
                <a:ea typeface="ＭＳ Ｐゴシック" charset="-128"/>
              </a:rPr>
              <a:t>and</a:t>
            </a:r>
          </a:p>
          <a:p>
            <a:pPr marL="0" indent="0">
              <a:spcBef>
                <a:spcPct val="0"/>
              </a:spcBef>
              <a:buFontTx/>
              <a:buNone/>
            </a:pPr>
            <a:r>
              <a:rPr lang="en-US" altLang="en-US" sz="2000" u="sng" dirty="0">
                <a:latin typeface="Arial" charset="0"/>
                <a:ea typeface="ＭＳ Ｐゴシック" charset="-128"/>
              </a:rPr>
              <a:t>depends on fiber content </a:t>
            </a:r>
            <a:r>
              <a:rPr lang="en-US" altLang="en-US" sz="2000" u="sng" dirty="0" err="1">
                <a:latin typeface="Arial" charset="0"/>
                <a:ea typeface="ＭＳ Ｐゴシック" charset="-128"/>
              </a:rPr>
              <a:t>V</a:t>
            </a:r>
            <a:r>
              <a:rPr lang="en-US" altLang="en-US" sz="2000" u="sng" baseline="-25000" dirty="0" err="1">
                <a:latin typeface="Arial" charset="0"/>
                <a:ea typeface="ＭＳ Ｐゴシック" charset="-128"/>
              </a:rPr>
              <a:t>f</a:t>
            </a:r>
            <a:r>
              <a:rPr lang="en-US" altLang="en-US" sz="2000" u="sng" baseline="-25000" dirty="0">
                <a:latin typeface="Arial" charset="0"/>
                <a:ea typeface="ＭＳ Ｐゴシック" charset="-128"/>
              </a:rPr>
              <a:t> </a:t>
            </a: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i="1" dirty="0">
                <a:latin typeface="Arial" charset="0"/>
                <a:ea typeface="ＭＳ Ｐゴシック" charset="-128"/>
              </a:rPr>
              <a:t>Therefore a first order differential </a:t>
            </a:r>
            <a:r>
              <a:rPr lang="en-US" altLang="en-US" sz="2000" i="1" dirty="0" err="1">
                <a:latin typeface="Arial" charset="0"/>
                <a:ea typeface="ＭＳ Ｐゴシック" charset="-128"/>
              </a:rPr>
              <a:t>eqn</a:t>
            </a:r>
            <a:r>
              <a:rPr lang="en-US" altLang="en-US" sz="2000" i="1" dirty="0">
                <a:latin typeface="Arial" charset="0"/>
                <a:ea typeface="ＭＳ Ｐゴシック" charset="-128"/>
              </a:rPr>
              <a:t> is obtained,</a:t>
            </a:r>
          </a:p>
          <a:p>
            <a:pPr marL="0" indent="0">
              <a:spcBef>
                <a:spcPct val="0"/>
              </a:spcBef>
              <a:buFontTx/>
              <a:buNone/>
            </a:pPr>
            <a:r>
              <a:rPr lang="en-US" altLang="en-US" sz="2000" i="1" dirty="0">
                <a:latin typeface="Arial" charset="0"/>
                <a:ea typeface="ＭＳ Ｐゴシック" charset="-128"/>
              </a:rPr>
              <a:t>where </a:t>
            </a:r>
            <a:r>
              <a:rPr lang="en-US" altLang="en-US" sz="2000" i="1" dirty="0">
                <a:latin typeface="Symbol" charset="2"/>
                <a:ea typeface="ＭＳ Ｐゴシック" charset="-128"/>
              </a:rPr>
              <a:t>e</a:t>
            </a:r>
            <a:r>
              <a:rPr lang="en-US" altLang="en-US" sz="2000" i="1" dirty="0">
                <a:latin typeface="Arial" charset="0"/>
                <a:ea typeface="ＭＳ Ｐゴシック" charset="-128"/>
              </a:rPr>
              <a:t>[</a:t>
            </a:r>
            <a:r>
              <a:rPr lang="en-US" altLang="en-US" sz="2000" i="1" dirty="0">
                <a:latin typeface="Symbol" charset="2"/>
                <a:ea typeface="ＭＳ Ｐゴシック" charset="-128"/>
              </a:rPr>
              <a:t>a</a:t>
            </a:r>
            <a:r>
              <a:rPr lang="en-US" altLang="en-US" sz="2000" i="1" dirty="0">
                <a:latin typeface="Arial" charset="0"/>
                <a:ea typeface="ＭＳ Ｐゴシック" charset="-128"/>
              </a:rPr>
              <a:t>(T, t),</a:t>
            </a:r>
            <a:r>
              <a:rPr lang="en-US" altLang="en-US" sz="2000" i="1" dirty="0">
                <a:latin typeface="Symbol" charset="2"/>
                <a:ea typeface="ＭＳ Ｐゴシック" charset="-128"/>
              </a:rPr>
              <a:t>h</a:t>
            </a:r>
            <a:r>
              <a:rPr lang="en-US" altLang="en-US" sz="2000" i="1" dirty="0">
                <a:latin typeface="Arial" charset="0"/>
                <a:ea typeface="ＭＳ Ｐゴシック" charset="-128"/>
              </a:rPr>
              <a:t>(</a:t>
            </a:r>
            <a:r>
              <a:rPr lang="en-US" altLang="en-US" sz="2000" i="1" dirty="0" err="1">
                <a:latin typeface="Symbol" charset="2"/>
                <a:ea typeface="ＭＳ Ｐゴシック" charset="-128"/>
              </a:rPr>
              <a:t>a</a:t>
            </a:r>
            <a:r>
              <a:rPr lang="en-US" altLang="en-US" sz="2000" i="1" dirty="0" err="1">
                <a:latin typeface="Arial" charset="0"/>
                <a:ea typeface="ＭＳ Ｐゴシック" charset="-128"/>
              </a:rPr>
              <a:t>,T</a:t>
            </a:r>
            <a:r>
              <a:rPr lang="en-US" altLang="en-US" sz="2000" i="1" dirty="0">
                <a:latin typeface="Arial" charset="0"/>
                <a:ea typeface="ＭＳ Ｐゴシック" charset="-128"/>
              </a:rPr>
              <a:t>)] is the unknown:</a:t>
            </a:r>
          </a:p>
          <a:p>
            <a:pPr marL="0" indent="0">
              <a:spcBef>
                <a:spcPct val="0"/>
              </a:spcBef>
              <a:buFontTx/>
              <a:buNone/>
            </a:pPr>
            <a:endParaRPr lang="en-US" altLang="en-US" sz="2000" i="1" dirty="0">
              <a:latin typeface="Arial" charset="0"/>
              <a:ea typeface="ＭＳ Ｐゴシック" charset="-128"/>
            </a:endParaRPr>
          </a:p>
          <a:p>
            <a:pPr marL="0" indent="0">
              <a:spcBef>
                <a:spcPct val="0"/>
              </a:spcBef>
              <a:buFontTx/>
              <a:buNone/>
            </a:pPr>
            <a:r>
              <a:rPr lang="en-US" altLang="en-US" sz="2000" i="1" dirty="0">
                <a:latin typeface="Arial" charset="0"/>
                <a:ea typeface="ＭＳ Ｐゴシック" charset="-128"/>
              </a:rPr>
              <a:t>	</a:t>
            </a:r>
            <a:r>
              <a:rPr lang="en-US" altLang="en-US" sz="2000" i="1" dirty="0" err="1">
                <a:latin typeface="Arial" charset="0"/>
                <a:ea typeface="ＭＳ Ｐゴシック" charset="-128"/>
              </a:rPr>
              <a:t>P</a:t>
            </a:r>
            <a:r>
              <a:rPr lang="en-US" altLang="en-US" sz="2000" i="1" baseline="-25000" dirty="0" err="1">
                <a:latin typeface="Arial" charset="0"/>
                <a:ea typeface="ＭＳ Ｐゴシック" charset="-128"/>
              </a:rPr>
              <a:t>aut</a:t>
            </a:r>
            <a:r>
              <a:rPr lang="en-US" altLang="en-US" sz="2000" i="1" dirty="0">
                <a:latin typeface="Arial" charset="0"/>
                <a:ea typeface="ＭＳ Ｐゴシック" charset="-128"/>
              </a:rPr>
              <a:t>=</a:t>
            </a:r>
            <a:r>
              <a:rPr lang="en-US" altLang="en-US" sz="2000" i="1" dirty="0" err="1">
                <a:latin typeface="Arial" charset="0"/>
                <a:ea typeface="ＭＳ Ｐゴシック" charset="-128"/>
              </a:rPr>
              <a:t>P</a:t>
            </a:r>
            <a:r>
              <a:rPr lang="en-US" altLang="en-US" sz="2000" i="1" baseline="-25000" dirty="0" err="1">
                <a:latin typeface="Arial" charset="0"/>
                <a:ea typeface="ＭＳ Ｐゴシック" charset="-128"/>
              </a:rPr>
              <a:t>sp</a:t>
            </a:r>
            <a:r>
              <a:rPr lang="en-US" altLang="en-US" sz="2000" i="1" dirty="0">
                <a:latin typeface="Arial" charset="0"/>
                <a:ea typeface="ＭＳ Ｐゴシック" charset="-128"/>
              </a:rPr>
              <a:t>(</a:t>
            </a:r>
            <a:r>
              <a:rPr lang="en-US" altLang="en-US" sz="2000" i="1" dirty="0">
                <a:latin typeface="Symbol" charset="2"/>
                <a:ea typeface="ＭＳ Ｐゴシック" charset="-128"/>
              </a:rPr>
              <a:t>e</a:t>
            </a:r>
            <a:r>
              <a:rPr lang="en-US" altLang="en-US" sz="2000" i="1" dirty="0">
                <a:latin typeface="Arial" charset="0"/>
                <a:ea typeface="ＭＳ Ｐゴシック" charset="-128"/>
              </a:rPr>
              <a:t>) +</a:t>
            </a:r>
            <a:r>
              <a:rPr lang="en-US" altLang="en-US" sz="2000" i="1" dirty="0" err="1">
                <a:latin typeface="Arial" charset="0"/>
                <a:ea typeface="ＭＳ Ｐゴシック" charset="-128"/>
              </a:rPr>
              <a:t>P</a:t>
            </a:r>
            <a:r>
              <a:rPr lang="en-US" altLang="en-US" sz="2000" i="1" baseline="-25000" dirty="0" err="1">
                <a:latin typeface="Arial" charset="0"/>
                <a:ea typeface="ＭＳ Ｐゴシック" charset="-128"/>
              </a:rPr>
              <a:t>dp</a:t>
            </a:r>
            <a:r>
              <a:rPr lang="en-US" altLang="en-US" sz="2000" i="1" dirty="0">
                <a:latin typeface="Arial" charset="0"/>
                <a:ea typeface="ＭＳ Ｐゴシック" charset="-128"/>
              </a:rPr>
              <a:t> (</a:t>
            </a:r>
            <a:r>
              <a:rPr lang="en-US" altLang="en-US" sz="2000" i="1" dirty="0">
                <a:latin typeface="Symbol" charset="2"/>
                <a:ea typeface="ＭＳ Ｐゴシック" charset="-128"/>
              </a:rPr>
              <a:t>e</a:t>
            </a:r>
            <a:r>
              <a:rPr lang="en-US" altLang="en-US" sz="2000" i="1" dirty="0">
                <a:latin typeface="Arial" charset="0"/>
                <a:ea typeface="ＭＳ Ｐゴシック" charset="-128"/>
              </a:rPr>
              <a:t>, </a:t>
            </a:r>
            <a:r>
              <a:rPr lang="en-GB" altLang="en-US" sz="2000" i="1" dirty="0">
                <a:latin typeface="Arial" charset="0"/>
                <a:ea typeface="ＭＳ Ｐゴシック" charset="-128"/>
              </a:rPr>
              <a:t>d</a:t>
            </a:r>
            <a:r>
              <a:rPr lang="en-GB" altLang="en-US" sz="2000" i="1" dirty="0">
                <a:latin typeface="Symbol" charset="2"/>
                <a:ea typeface="ＭＳ Ｐゴシック" charset="-128"/>
              </a:rPr>
              <a:t>e</a:t>
            </a:r>
            <a:r>
              <a:rPr lang="en-GB" altLang="en-US" sz="2000" i="1" dirty="0">
                <a:latin typeface="Arial" charset="0"/>
                <a:ea typeface="ＭＳ Ｐゴシック" charset="-128"/>
              </a:rPr>
              <a:t>/</a:t>
            </a:r>
            <a:r>
              <a:rPr lang="en-GB" altLang="en-US" sz="2000" i="1" dirty="0" err="1">
                <a:latin typeface="Arial" charset="0"/>
                <a:ea typeface="ＭＳ Ｐゴシック" charset="-128"/>
              </a:rPr>
              <a:t>dt</a:t>
            </a:r>
            <a:r>
              <a:rPr lang="en-GB" altLang="en-US" sz="2000" i="1" dirty="0">
                <a:latin typeface="Arial" charset="0"/>
                <a:ea typeface="ＭＳ Ｐゴシック" charset="-128"/>
              </a:rPr>
              <a:t>)</a:t>
            </a:r>
            <a:endParaRPr lang="en-US" altLang="en-US" sz="2000" i="1" dirty="0">
              <a:latin typeface="Arial" charset="0"/>
              <a:ea typeface="ＭＳ Ｐゴシック" charset="-128"/>
            </a:endParaRPr>
          </a:p>
          <a:p>
            <a:pPr marL="0" indent="0">
              <a:spcBef>
                <a:spcPct val="0"/>
              </a:spcBef>
              <a:buFontTx/>
              <a:buNone/>
            </a:pPr>
            <a:endParaRPr lang="en-US" altLang="en-US" sz="2000" dirty="0">
              <a:latin typeface="Arial" charset="0"/>
              <a:ea typeface="ＭＳ Ｐゴシック" charset="-128"/>
            </a:endParaRPr>
          </a:p>
          <a:p>
            <a:pPr marL="0" indent="0">
              <a:spcBef>
                <a:spcPct val="0"/>
              </a:spcBef>
              <a:buFontTx/>
              <a:buNone/>
            </a:pPr>
            <a:r>
              <a:rPr lang="en-US" altLang="en-US" sz="2000" dirty="0">
                <a:latin typeface="Arial" charset="0"/>
                <a:ea typeface="ＭＳ Ｐゴシック" charset="-128"/>
              </a:rPr>
              <a:t>		</a:t>
            </a:r>
            <a:endParaRPr lang="en-GB" altLang="en-US" sz="2000" baseline="-25000" dirty="0">
              <a:latin typeface="Arial" charset="0"/>
              <a:ea typeface="ＭＳ Ｐゴシック" charset="-128"/>
            </a:endParaRPr>
          </a:p>
          <a:p>
            <a:pPr marL="0" indent="0">
              <a:spcBef>
                <a:spcPct val="0"/>
              </a:spcBef>
              <a:buFontTx/>
              <a:buNone/>
            </a:pPr>
            <a:endParaRPr lang="en-GB" altLang="en-US" sz="2000" baseline="-25000" dirty="0">
              <a:latin typeface="Arial" charset="0"/>
              <a:ea typeface="ＭＳ Ｐゴシック" charset="-128"/>
            </a:endParaRPr>
          </a:p>
          <a:p>
            <a:pPr marL="0" indent="0">
              <a:spcBef>
                <a:spcPct val="0"/>
              </a:spcBef>
              <a:buFontTx/>
              <a:buNone/>
            </a:pPr>
            <a:r>
              <a:rPr lang="en-GB" altLang="en-US" sz="2000" baseline="-25000" dirty="0">
                <a:latin typeface="Arial" charset="0"/>
                <a:ea typeface="ＭＳ Ｐゴシック" charset="-128"/>
              </a:rPr>
              <a:t>					</a:t>
            </a:r>
          </a:p>
          <a:p>
            <a:pPr marL="0" indent="0">
              <a:spcBef>
                <a:spcPct val="0"/>
              </a:spcBef>
              <a:buFontTx/>
              <a:buNone/>
            </a:pPr>
            <a:r>
              <a:rPr lang="en-GB" altLang="en-US" sz="2000" dirty="0">
                <a:latin typeface="Arial" charset="0"/>
                <a:ea typeface="ＭＳ Ｐゴシック" charset="-128"/>
              </a:rPr>
              <a:t> 					</a:t>
            </a:r>
          </a:p>
          <a:p>
            <a:pPr marL="0" indent="0">
              <a:spcBef>
                <a:spcPct val="0"/>
              </a:spcBef>
              <a:buFontTx/>
              <a:buNone/>
            </a:pPr>
            <a:endParaRPr lang="en-US" altLang="en-US" sz="2000" dirty="0">
              <a:latin typeface="Arial" charset="0"/>
              <a:ea typeface="ＭＳ Ｐゴシック" charset="-128"/>
            </a:endParaRPr>
          </a:p>
        </p:txBody>
      </p:sp>
      <p:sp>
        <p:nvSpPr>
          <p:cNvPr id="79876" name="Line 5"/>
          <p:cNvSpPr>
            <a:spLocks noChangeShapeType="1"/>
          </p:cNvSpPr>
          <p:nvPr/>
        </p:nvSpPr>
        <p:spPr bwMode="auto">
          <a:xfrm>
            <a:off x="250825" y="1052513"/>
            <a:ext cx="8713788"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sp>
        <p:nvSpPr>
          <p:cNvPr id="79877" name="Rectangle 4"/>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cxnSp>
        <p:nvCxnSpPr>
          <p:cNvPr id="11" name="Connettore 1 10"/>
          <p:cNvCxnSpPr>
            <a:cxnSpLocks noChangeShapeType="1"/>
          </p:cNvCxnSpPr>
          <p:nvPr/>
        </p:nvCxnSpPr>
        <p:spPr bwMode="auto">
          <a:xfrm>
            <a:off x="6469063" y="4797425"/>
            <a:ext cx="1944687"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Connettore 1 11"/>
          <p:cNvCxnSpPr>
            <a:cxnSpLocks noChangeShapeType="1"/>
          </p:cNvCxnSpPr>
          <p:nvPr/>
        </p:nvCxnSpPr>
        <p:spPr bwMode="auto">
          <a:xfrm>
            <a:off x="6524625" y="6308725"/>
            <a:ext cx="2241550"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Connettore 1 12"/>
          <p:cNvCxnSpPr>
            <a:cxnSpLocks noChangeShapeType="1"/>
          </p:cNvCxnSpPr>
          <p:nvPr/>
        </p:nvCxnSpPr>
        <p:spPr bwMode="auto">
          <a:xfrm flipV="1">
            <a:off x="6946900" y="5756275"/>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Connettore 1 13"/>
          <p:cNvCxnSpPr>
            <a:cxnSpLocks noChangeShapeType="1"/>
          </p:cNvCxnSpPr>
          <p:nvPr/>
        </p:nvCxnSpPr>
        <p:spPr bwMode="auto">
          <a:xfrm flipV="1">
            <a:off x="7186613" y="5205413"/>
            <a:ext cx="0" cy="5508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Connettore 1 14"/>
          <p:cNvCxnSpPr>
            <a:cxnSpLocks noChangeShapeType="1"/>
          </p:cNvCxnSpPr>
          <p:nvPr/>
        </p:nvCxnSpPr>
        <p:spPr bwMode="auto">
          <a:xfrm flipV="1">
            <a:off x="6657975" y="5205413"/>
            <a:ext cx="0" cy="550862"/>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Connettore 1 15"/>
          <p:cNvCxnSpPr>
            <a:cxnSpLocks noChangeShapeType="1"/>
          </p:cNvCxnSpPr>
          <p:nvPr/>
        </p:nvCxnSpPr>
        <p:spPr bwMode="auto">
          <a:xfrm flipH="1">
            <a:off x="6657975" y="5783263"/>
            <a:ext cx="528638"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Connettore 1 16"/>
          <p:cNvCxnSpPr>
            <a:cxnSpLocks noChangeShapeType="1"/>
          </p:cNvCxnSpPr>
          <p:nvPr/>
        </p:nvCxnSpPr>
        <p:spPr bwMode="auto">
          <a:xfrm rot="16200000" flipV="1">
            <a:off x="6927057" y="5126831"/>
            <a:ext cx="0" cy="452437"/>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Connettore 1 17"/>
          <p:cNvCxnSpPr>
            <a:cxnSpLocks noChangeShapeType="1"/>
          </p:cNvCxnSpPr>
          <p:nvPr/>
        </p:nvCxnSpPr>
        <p:spPr bwMode="auto">
          <a:xfrm flipV="1">
            <a:off x="6946900" y="4800600"/>
            <a:ext cx="0" cy="55245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79886" name="Gruppo 98"/>
          <p:cNvGrpSpPr>
            <a:grpSpLocks/>
          </p:cNvGrpSpPr>
          <p:nvPr/>
        </p:nvGrpSpPr>
        <p:grpSpPr bwMode="auto">
          <a:xfrm>
            <a:off x="7897813" y="5133975"/>
            <a:ext cx="357187" cy="785813"/>
            <a:chOff x="2220249" y="2026577"/>
            <a:chExt cx="218253" cy="395107"/>
          </a:xfrm>
        </p:grpSpPr>
        <p:grpSp>
          <p:nvGrpSpPr>
            <p:cNvPr id="79896" name="Gruppo 90"/>
            <p:cNvGrpSpPr>
              <a:grpSpLocks/>
            </p:cNvGrpSpPr>
            <p:nvPr/>
          </p:nvGrpSpPr>
          <p:grpSpPr bwMode="auto">
            <a:xfrm>
              <a:off x="2220249" y="2026577"/>
              <a:ext cx="208043" cy="206630"/>
              <a:chOff x="2220249" y="2132033"/>
              <a:chExt cx="208043" cy="206630"/>
            </a:xfrm>
          </p:grpSpPr>
          <p:grpSp>
            <p:nvGrpSpPr>
              <p:cNvPr id="79903" name="Gruppo 86"/>
              <p:cNvGrpSpPr>
                <a:grpSpLocks/>
              </p:cNvGrpSpPr>
              <p:nvPr/>
            </p:nvGrpSpPr>
            <p:grpSpPr bwMode="auto">
              <a:xfrm>
                <a:off x="2220249" y="2132033"/>
                <a:ext cx="152401" cy="109907"/>
                <a:chOff x="2220249" y="2132033"/>
                <a:chExt cx="152401" cy="109907"/>
              </a:xfrm>
            </p:grpSpPr>
            <p:cxnSp>
              <p:nvCxnSpPr>
                <p:cNvPr id="33" name="Connettore 1 32"/>
                <p:cNvCxnSpPr>
                  <a:cxnSpLocks noChangeShapeType="1"/>
                </p:cNvCxnSpPr>
                <p:nvPr/>
              </p:nvCxnSpPr>
              <p:spPr bwMode="auto">
                <a:xfrm flipV="1">
                  <a:off x="2241589" y="2132033"/>
                  <a:ext cx="77601" cy="67847"/>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Connettore 1 33"/>
                <p:cNvCxnSpPr>
                  <a:cxnSpLocks noChangeShapeType="1"/>
                </p:cNvCxnSpPr>
                <p:nvPr/>
              </p:nvCxnSpPr>
              <p:spPr bwMode="auto">
                <a:xfrm rot="7200000" flipV="1">
                  <a:off x="2296395" y="2166038"/>
                  <a:ext cx="0" cy="152292"/>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9904" name="Gruppo 87"/>
              <p:cNvGrpSpPr>
                <a:grpSpLocks/>
              </p:cNvGrpSpPr>
              <p:nvPr/>
            </p:nvGrpSpPr>
            <p:grpSpPr bwMode="auto">
              <a:xfrm flipH="1">
                <a:off x="2275890" y="2271250"/>
                <a:ext cx="152402" cy="67413"/>
                <a:chOff x="2286241" y="2136426"/>
                <a:chExt cx="152402" cy="67413"/>
              </a:xfrm>
            </p:grpSpPr>
            <p:cxnSp>
              <p:nvCxnSpPr>
                <p:cNvPr id="31" name="Connettore 1 30"/>
                <p:cNvCxnSpPr>
                  <a:cxnSpLocks noChangeShapeType="1"/>
                </p:cNvCxnSpPr>
                <p:nvPr/>
              </p:nvCxnSpPr>
              <p:spPr bwMode="auto">
                <a:xfrm rot="3600000" flipV="1">
                  <a:off x="2362847" y="2071124"/>
                  <a:ext cx="0" cy="152293"/>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Connettore 1 31"/>
                <p:cNvCxnSpPr>
                  <a:cxnSpLocks noChangeShapeType="1"/>
                </p:cNvCxnSpPr>
                <p:nvPr/>
              </p:nvCxnSpPr>
              <p:spPr bwMode="auto">
                <a:xfrm rot="7200000" flipV="1">
                  <a:off x="2362847" y="2127796"/>
                  <a:ext cx="0" cy="152293"/>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79897" name="Gruppo 92"/>
            <p:cNvGrpSpPr>
              <a:grpSpLocks/>
            </p:cNvGrpSpPr>
            <p:nvPr/>
          </p:nvGrpSpPr>
          <p:grpSpPr bwMode="auto">
            <a:xfrm>
              <a:off x="2230458" y="2257548"/>
              <a:ext cx="152402" cy="67413"/>
              <a:chOff x="2220248" y="2174527"/>
              <a:chExt cx="152402" cy="67413"/>
            </a:xfrm>
          </p:grpSpPr>
          <p:cxnSp>
            <p:nvCxnSpPr>
              <p:cNvPr id="27" name="Connettore 1 26"/>
              <p:cNvCxnSpPr>
                <a:cxnSpLocks noChangeShapeType="1"/>
              </p:cNvCxnSpPr>
              <p:nvPr/>
            </p:nvCxnSpPr>
            <p:spPr bwMode="auto">
              <a:xfrm rot="3600000" flipV="1">
                <a:off x="2296855" y="2098089"/>
                <a:ext cx="0" cy="152293"/>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Connettore 1 27"/>
              <p:cNvCxnSpPr>
                <a:cxnSpLocks noChangeShapeType="1"/>
              </p:cNvCxnSpPr>
              <p:nvPr/>
            </p:nvCxnSpPr>
            <p:spPr bwMode="auto">
              <a:xfrm rot="7200000" flipV="1">
                <a:off x="2296855" y="2165935"/>
                <a:ext cx="0" cy="152293"/>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79898" name="Gruppo 93"/>
            <p:cNvGrpSpPr>
              <a:grpSpLocks/>
            </p:cNvGrpSpPr>
            <p:nvPr/>
          </p:nvGrpSpPr>
          <p:grpSpPr bwMode="auto">
            <a:xfrm flipH="1">
              <a:off x="2286100" y="2354271"/>
              <a:ext cx="152402" cy="67413"/>
              <a:chOff x="2286241" y="2136426"/>
              <a:chExt cx="152402" cy="67413"/>
            </a:xfrm>
          </p:grpSpPr>
          <p:cxnSp>
            <p:nvCxnSpPr>
              <p:cNvPr id="25" name="Connettore 1 24"/>
              <p:cNvCxnSpPr>
                <a:cxnSpLocks noChangeShapeType="1"/>
              </p:cNvCxnSpPr>
              <p:nvPr/>
            </p:nvCxnSpPr>
            <p:spPr bwMode="auto">
              <a:xfrm rot="3600000" flipV="1">
                <a:off x="2362387" y="2060644"/>
                <a:ext cx="0" cy="15229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Connettore 1 25"/>
              <p:cNvCxnSpPr>
                <a:cxnSpLocks noChangeShapeType="1"/>
              </p:cNvCxnSpPr>
              <p:nvPr/>
            </p:nvCxnSpPr>
            <p:spPr bwMode="auto">
              <a:xfrm rot="7200000" flipV="1">
                <a:off x="2362387" y="2127693"/>
                <a:ext cx="0" cy="152292"/>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cxnSp>
        <p:nvCxnSpPr>
          <p:cNvPr id="20" name="Connettore 1 19"/>
          <p:cNvCxnSpPr>
            <a:cxnSpLocks noChangeShapeType="1"/>
          </p:cNvCxnSpPr>
          <p:nvPr/>
        </p:nvCxnSpPr>
        <p:spPr bwMode="auto">
          <a:xfrm flipV="1">
            <a:off x="8024813" y="5995988"/>
            <a:ext cx="0" cy="287337"/>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Connettore 1 20"/>
          <p:cNvCxnSpPr>
            <a:cxnSpLocks noChangeShapeType="1"/>
          </p:cNvCxnSpPr>
          <p:nvPr/>
        </p:nvCxnSpPr>
        <p:spPr bwMode="auto">
          <a:xfrm flipV="1">
            <a:off x="8043863" y="4800600"/>
            <a:ext cx="0" cy="333375"/>
          </a:xfrm>
          <a:prstGeom prst="line">
            <a:avLst/>
          </a:prstGeom>
          <a:noFill/>
          <a:ln w="25400">
            <a:solidFill>
              <a:srgbClr val="00B05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 name="Freccia in giù 34"/>
          <p:cNvSpPr/>
          <p:nvPr/>
        </p:nvSpPr>
        <p:spPr>
          <a:xfrm>
            <a:off x="7405688" y="4292600"/>
            <a:ext cx="2174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anchor="ctr"/>
          <a:lstStyle/>
          <a:p>
            <a:pPr algn="ctr" eaLnBrk="1" hangingPunct="1">
              <a:spcBef>
                <a:spcPct val="20000"/>
              </a:spcBef>
              <a:defRPr/>
            </a:pPr>
            <a:endParaRPr lang="en-US" sz="1800">
              <a:solidFill>
                <a:srgbClr val="FFFFFF"/>
              </a:solidFill>
            </a:endParaRPr>
          </a:p>
        </p:txBody>
      </p:sp>
      <p:sp>
        <p:nvSpPr>
          <p:cNvPr id="36" name="CasellaDiTesto 35"/>
          <p:cNvSpPr txBox="1"/>
          <p:nvPr/>
        </p:nvSpPr>
        <p:spPr>
          <a:xfrm>
            <a:off x="7191375" y="3933825"/>
            <a:ext cx="593725" cy="369888"/>
          </a:xfrm>
          <a:prstGeom prst="rect">
            <a:avLst/>
          </a:prstGeom>
        </p:spPr>
        <p:style>
          <a:lnRef idx="2">
            <a:schemeClr val="accent1"/>
          </a:lnRef>
          <a:fillRef idx="1">
            <a:schemeClr val="lt1"/>
          </a:fillRef>
          <a:effectRef idx="0">
            <a:schemeClr val="accent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rPr>
              <a:t>Paut</a:t>
            </a:r>
            <a:endParaRPr lang="en-US" sz="1800" dirty="0">
              <a:solidFill>
                <a:srgbClr val="000000"/>
              </a:solidFill>
            </a:endParaRPr>
          </a:p>
        </p:txBody>
      </p:sp>
      <p:sp>
        <p:nvSpPr>
          <p:cNvPr id="38" name="CasellaDiTesto 37"/>
          <p:cNvSpPr txBox="1"/>
          <p:nvPr/>
        </p:nvSpPr>
        <p:spPr>
          <a:xfrm>
            <a:off x="5894388" y="5373688"/>
            <a:ext cx="508000" cy="369887"/>
          </a:xfrm>
          <a:prstGeom prst="rect">
            <a:avLst/>
          </a:prstGeom>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dp</a:t>
            </a:r>
            <a:endParaRPr lang="en-US" sz="1800" baseline="-25000" dirty="0">
              <a:solidFill>
                <a:srgbClr val="000000"/>
              </a:solidFill>
              <a:latin typeface="Arial" pitchFamily="34" charset="0"/>
              <a:cs typeface="Arial" pitchFamily="34" charset="0"/>
            </a:endParaRPr>
          </a:p>
        </p:txBody>
      </p:sp>
      <p:sp>
        <p:nvSpPr>
          <p:cNvPr id="39" name="CasellaDiTesto 38"/>
          <p:cNvSpPr txBox="1"/>
          <p:nvPr/>
        </p:nvSpPr>
        <p:spPr>
          <a:xfrm>
            <a:off x="7399338" y="5373688"/>
            <a:ext cx="500062" cy="369887"/>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err="1">
                <a:solidFill>
                  <a:srgbClr val="000000"/>
                </a:solidFill>
                <a:latin typeface="Arial" pitchFamily="34" charset="0"/>
                <a:cs typeface="Arial" pitchFamily="34" charset="0"/>
              </a:rPr>
              <a:t>P</a:t>
            </a:r>
            <a:r>
              <a:rPr lang="en-US" sz="1800" baseline="-25000" dirty="0" err="1">
                <a:solidFill>
                  <a:srgbClr val="000000"/>
                </a:solidFill>
                <a:latin typeface="Arial" pitchFamily="34" charset="0"/>
                <a:cs typeface="Arial" pitchFamily="34" charset="0"/>
              </a:rPr>
              <a:t>sp</a:t>
            </a:r>
            <a:endParaRPr lang="en-US" sz="1800" baseline="-25000" dirty="0">
              <a:solidFill>
                <a:srgbClr val="000000"/>
              </a:solidFill>
              <a:latin typeface="Arial" pitchFamily="34" charset="0"/>
              <a:cs typeface="Arial" pitchFamily="34" charset="0"/>
            </a:endParaRPr>
          </a:p>
        </p:txBody>
      </p:sp>
      <p:cxnSp>
        <p:nvCxnSpPr>
          <p:cNvPr id="41" name="Connettore 2 40"/>
          <p:cNvCxnSpPr/>
          <p:nvPr/>
        </p:nvCxnSpPr>
        <p:spPr>
          <a:xfrm flipV="1">
            <a:off x="8621713" y="5300663"/>
            <a:ext cx="0" cy="100806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8624888" y="4868863"/>
            <a:ext cx="338137" cy="369887"/>
          </a:xfrm>
          <a:prstGeom prst="rect">
            <a:avLst/>
          </a:prstGeom>
          <a:ln>
            <a:noFill/>
          </a:ln>
        </p:spPr>
        <p:style>
          <a:lnRef idx="2">
            <a:schemeClr val="dk1"/>
          </a:lnRef>
          <a:fillRef idx="1">
            <a:schemeClr val="lt1"/>
          </a:fillRef>
          <a:effectRef idx="0">
            <a:schemeClr val="dk1"/>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latin typeface="Arial" pitchFamily="34" charset="0"/>
                <a:cs typeface="Arial" pitchFamily="34" charset="0"/>
              </a:rPr>
              <a:t>X</a:t>
            </a:r>
            <a:endParaRPr lang="en-US" sz="1800" baseline="-25000" dirty="0">
              <a:solidFill>
                <a:srgbClr val="000000"/>
              </a:solidFill>
              <a:latin typeface="Arial" pitchFamily="34" charset="0"/>
              <a:cs typeface="Arial" pitchFamily="34" charset="0"/>
            </a:endParaRPr>
          </a:p>
        </p:txBody>
      </p:sp>
      <p:sp>
        <p:nvSpPr>
          <p:cNvPr id="79895" name="Line 5"/>
          <p:cNvSpPr>
            <a:spLocks noChangeShapeType="1"/>
          </p:cNvSpPr>
          <p:nvPr/>
        </p:nvSpPr>
        <p:spPr bwMode="auto">
          <a:xfrm>
            <a:off x="71438" y="5084763"/>
            <a:ext cx="5940425"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 calcmode="lin" valueType="num">
                                      <p:cBhvr additive="base">
                                        <p:cTn id="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anim calcmode="lin" valueType="num">
                                      <p:cBhvr additive="base">
                                        <p:cTn id="1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5" end="15"/>
                                            </p:txEl>
                                          </p:spTgt>
                                        </p:tgtEl>
                                        <p:attrNameLst>
                                          <p:attrName>style.visibility</p:attrName>
                                        </p:attrNameLst>
                                      </p:cBhvr>
                                      <p:to>
                                        <p:strVal val="visible"/>
                                      </p:to>
                                    </p:set>
                                    <p:anim calcmode="lin" valueType="num">
                                      <p:cBhvr additive="base">
                                        <p:cTn id="1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2924175"/>
            <a:ext cx="4040188" cy="3529013"/>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91394" tIns="45697" rIns="91394" bIns="45697" anchor="ctr"/>
          <a:lstStyle/>
          <a:p>
            <a:pPr algn="ctr" eaLnBrk="1" hangingPunct="1">
              <a:spcBef>
                <a:spcPct val="20000"/>
              </a:spcBef>
              <a:defRPr/>
            </a:pPr>
            <a:endParaRPr lang="en-US" sz="1800">
              <a:solidFill>
                <a:srgbClr val="000000"/>
              </a:solidFill>
            </a:endParaRPr>
          </a:p>
        </p:txBody>
      </p:sp>
      <p:graphicFrame>
        <p:nvGraphicFramePr>
          <p:cNvPr id="80899" name="Object 2"/>
          <p:cNvGraphicFramePr>
            <a:graphicFrameLocks noChangeAspect="1"/>
          </p:cNvGraphicFramePr>
          <p:nvPr/>
        </p:nvGraphicFramePr>
        <p:xfrm>
          <a:off x="4105275" y="2924175"/>
          <a:ext cx="5227638" cy="3984625"/>
        </p:xfrm>
        <a:graphic>
          <a:graphicData uri="http://schemas.openxmlformats.org/presentationml/2006/ole">
            <mc:AlternateContent xmlns:mc="http://schemas.openxmlformats.org/markup-compatibility/2006">
              <mc:Choice xmlns:v="urn:schemas-microsoft-com:vml" Requires="v">
                <p:oleObj name="Graph" r:id="rId3" imgW="4333646" imgH="3048000" progId="Origin50.Graph">
                  <p:embed/>
                </p:oleObj>
              </mc:Choice>
              <mc:Fallback>
                <p:oleObj name="Graph" r:id="rId3" imgW="4333646" imgH="304800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275" y="2924175"/>
                        <a:ext cx="5227638"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0" name="Rectangle 11"/>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latin typeface="Calibri" charset="0"/>
            </a:endParaRPr>
          </a:p>
        </p:txBody>
      </p:sp>
      <p:pic>
        <p:nvPicPr>
          <p:cNvPr id="80901" name="Picture 25" descr="Logo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44450"/>
            <a:ext cx="7334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itolo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a:buFontTx/>
              <a:buNone/>
            </a:pPr>
            <a:r>
              <a:rPr lang="en-US" altLang="en-US" sz="2800" b="1">
                <a:solidFill>
                  <a:srgbClr val="000000"/>
                </a:solidFill>
                <a:latin typeface="Arial" charset="0"/>
              </a:rPr>
              <a:t>Darcy flow in autoclave lamination: Stress in the fiber stack and resin pressure</a:t>
            </a:r>
          </a:p>
        </p:txBody>
      </p:sp>
      <p:sp>
        <p:nvSpPr>
          <p:cNvPr id="80903" name="Segnaposto contenuto 2"/>
          <p:cNvSpPr txBox="1">
            <a:spLocks/>
          </p:cNvSpPr>
          <p:nvPr/>
        </p:nvSpPr>
        <p:spPr bwMode="auto">
          <a:xfrm>
            <a:off x="106363" y="1196975"/>
            <a:ext cx="73898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spcBef>
                <a:spcPct val="0"/>
              </a:spcBef>
              <a:buFontTx/>
              <a:buNone/>
            </a:pPr>
            <a:r>
              <a:rPr lang="en-US" altLang="en-US" sz="2400" b="1" u="sng" dirty="0">
                <a:solidFill>
                  <a:srgbClr val="000000"/>
                </a:solidFill>
                <a:latin typeface="Arial" charset="0"/>
              </a:rPr>
              <a:t>Laminate thickness =12 mm</a:t>
            </a:r>
          </a:p>
          <a:p>
            <a:pPr>
              <a:spcBef>
                <a:spcPct val="0"/>
              </a:spcBef>
            </a:pPr>
            <a:r>
              <a:rPr lang="en-US" altLang="en-US" sz="2000" dirty="0">
                <a:solidFill>
                  <a:srgbClr val="000000"/>
                </a:solidFill>
                <a:latin typeface="Arial" charset="0"/>
              </a:rPr>
              <a:t>Compliant fiber stack</a:t>
            </a:r>
          </a:p>
          <a:p>
            <a:pPr>
              <a:spcBef>
                <a:spcPct val="0"/>
              </a:spcBef>
            </a:pPr>
            <a:r>
              <a:rPr lang="en-US" altLang="en-US" sz="2000" dirty="0">
                <a:solidFill>
                  <a:srgbClr val="000000"/>
                </a:solidFill>
                <a:latin typeface="Arial" charset="0"/>
              </a:rPr>
              <a:t>Bleeder thickness 0.5 mm</a:t>
            </a:r>
          </a:p>
          <a:p>
            <a:pPr>
              <a:spcBef>
                <a:spcPct val="0"/>
              </a:spcBef>
            </a:pPr>
            <a:r>
              <a:rPr lang="en-US" altLang="en-US" sz="2000" dirty="0">
                <a:solidFill>
                  <a:srgbClr val="000000"/>
                </a:solidFill>
                <a:latin typeface="Arial" charset="0"/>
              </a:rPr>
              <a:t>Heating rate =0.5  </a:t>
            </a:r>
            <a:r>
              <a:rPr lang="en-US" altLang="en-US" sz="2000" baseline="30000" dirty="0" err="1">
                <a:solidFill>
                  <a:srgbClr val="000000"/>
                </a:solidFill>
                <a:latin typeface="Arial" charset="0"/>
              </a:rPr>
              <a:t>o</a:t>
            </a:r>
            <a:r>
              <a:rPr lang="en-US" altLang="en-US" sz="2000" dirty="0" err="1">
                <a:solidFill>
                  <a:srgbClr val="000000"/>
                </a:solidFill>
                <a:latin typeface="Arial" charset="0"/>
              </a:rPr>
              <a:t>C</a:t>
            </a:r>
            <a:r>
              <a:rPr lang="en-US" altLang="en-US" sz="2000" dirty="0">
                <a:solidFill>
                  <a:srgbClr val="000000"/>
                </a:solidFill>
                <a:latin typeface="Arial" charset="0"/>
              </a:rPr>
              <a:t>/min</a:t>
            </a:r>
          </a:p>
          <a:p>
            <a:pPr>
              <a:spcBef>
                <a:spcPct val="0"/>
              </a:spcBef>
            </a:pPr>
            <a:r>
              <a:rPr lang="en-US" altLang="en-US" sz="2000" dirty="0">
                <a:solidFill>
                  <a:srgbClr val="000000"/>
                </a:solidFill>
                <a:latin typeface="Arial" charset="0"/>
              </a:rPr>
              <a:t>Autoclave pressure 9 bar</a:t>
            </a:r>
          </a:p>
          <a:p>
            <a:pPr>
              <a:spcBef>
                <a:spcPct val="0"/>
              </a:spcBef>
              <a:buFontTx/>
              <a:buNone/>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High laminate thickness</a:t>
            </a:r>
            <a:endParaRPr lang="en-US" altLang="en-US" sz="2000" dirty="0">
              <a:solidFill>
                <a:srgbClr val="000000"/>
              </a:solidFill>
              <a:latin typeface="Arial" charset="0"/>
              <a:sym typeface="Wingdings" charset="2"/>
            </a:endParaRPr>
          </a:p>
          <a:p>
            <a:pPr>
              <a:spcBef>
                <a:spcPct val="0"/>
              </a:spcBef>
              <a:buFontTx/>
              <a:buNone/>
            </a:pPr>
            <a:endParaRPr lang="en-US" altLang="en-US" sz="2000" dirty="0">
              <a:solidFill>
                <a:srgbClr val="000000"/>
              </a:solidFill>
              <a:latin typeface="Arial" charset="0"/>
              <a:sym typeface="Wingdings" charset="2"/>
            </a:endParaRPr>
          </a:p>
          <a:p>
            <a:pPr>
              <a:spcBef>
                <a:spcPct val="0"/>
              </a:spcBef>
              <a:buFontTx/>
              <a:buNone/>
            </a:pPr>
            <a:endParaRPr lang="en-US" altLang="en-US" sz="2000" dirty="0">
              <a:solidFill>
                <a:srgbClr val="000000"/>
              </a:solidFill>
              <a:latin typeface="Arial" charset="0"/>
              <a:sym typeface="Wingdings" charset="2"/>
            </a:endParaRPr>
          </a:p>
          <a:p>
            <a:pPr>
              <a:spcBef>
                <a:spcPct val="0"/>
              </a:spcBef>
              <a:buFont typeface="Wingdings" charset="2"/>
              <a:buChar char="ü"/>
            </a:pPr>
            <a:r>
              <a:rPr lang="en-US" altLang="en-US" sz="2000" dirty="0">
                <a:solidFill>
                  <a:srgbClr val="000000"/>
                </a:solidFill>
                <a:latin typeface="Arial" charset="0"/>
              </a:rPr>
              <a:t>Bleeder is filled but with a limited </a:t>
            </a:r>
          </a:p>
          <a:p>
            <a:pPr>
              <a:spcBef>
                <a:spcPct val="0"/>
              </a:spcBef>
              <a:buFontTx/>
              <a:buNone/>
            </a:pPr>
            <a:r>
              <a:rPr lang="en-US" altLang="en-US" sz="2000" dirty="0">
                <a:solidFill>
                  <a:srgbClr val="000000"/>
                </a:solidFill>
                <a:latin typeface="Arial" charset="0"/>
              </a:rPr>
              <a:t>strain of fiber stack</a:t>
            </a:r>
          </a:p>
          <a:p>
            <a:pPr>
              <a:spcBef>
                <a:spcPct val="0"/>
              </a:spcBef>
              <a:buFont typeface="Wingdings" charset="2"/>
              <a:buChar char="ü"/>
            </a:pPr>
            <a:endParaRPr lang="en-US" altLang="en-US" sz="2000" dirty="0">
              <a:solidFill>
                <a:srgbClr val="000000"/>
              </a:solidFill>
              <a:latin typeface="Arial" charset="0"/>
            </a:endParaRPr>
          </a:p>
          <a:p>
            <a:pPr>
              <a:spcBef>
                <a:spcPct val="0"/>
              </a:spcBef>
              <a:buFontTx/>
              <a:buNone/>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Autoclave pressure is almost equal </a:t>
            </a:r>
          </a:p>
          <a:p>
            <a:pPr>
              <a:spcBef>
                <a:spcPct val="0"/>
              </a:spcBef>
              <a:buFontTx/>
              <a:buNone/>
            </a:pPr>
            <a:r>
              <a:rPr lang="en-US" altLang="en-US" sz="2000" dirty="0">
                <a:solidFill>
                  <a:srgbClr val="000000"/>
                </a:solidFill>
                <a:latin typeface="Arial" charset="0"/>
              </a:rPr>
              <a:t>to equilibrium resin pressure</a:t>
            </a:r>
          </a:p>
          <a:p>
            <a:pPr>
              <a:spcBef>
                <a:spcPct val="0"/>
              </a:spcBef>
              <a:buFontTx/>
              <a:buNone/>
            </a:pPr>
            <a:endParaRPr lang="en-US" altLang="en-US" sz="20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p:txBody>
      </p:sp>
      <p:sp>
        <p:nvSpPr>
          <p:cNvPr id="80904" name="Line 5"/>
          <p:cNvSpPr>
            <a:spLocks noChangeShapeType="1"/>
          </p:cNvSpPr>
          <p:nvPr/>
        </p:nvSpPr>
        <p:spPr bwMode="auto">
          <a:xfrm>
            <a:off x="250825" y="1196975"/>
            <a:ext cx="8893175"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cxnSp>
        <p:nvCxnSpPr>
          <p:cNvPr id="14" name="Connettore 2 13"/>
          <p:cNvCxnSpPr/>
          <p:nvPr/>
        </p:nvCxnSpPr>
        <p:spPr>
          <a:xfrm flipH="1">
            <a:off x="7896225" y="2276475"/>
            <a:ext cx="265113" cy="14398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518150" y="1989138"/>
            <a:ext cx="3679825" cy="369887"/>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rPr>
              <a:t>equilibrium hydrostatic resin pressure</a:t>
            </a:r>
          </a:p>
        </p:txBody>
      </p:sp>
      <p:sp>
        <p:nvSpPr>
          <p:cNvPr id="21" name="Freccia in giù 20"/>
          <p:cNvSpPr/>
          <p:nvPr/>
        </p:nvSpPr>
        <p:spPr>
          <a:xfrm>
            <a:off x="1846263" y="3573463"/>
            <a:ext cx="33337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sp>
        <p:nvSpPr>
          <p:cNvPr id="23" name="Freccia in giù 22"/>
          <p:cNvSpPr/>
          <p:nvPr/>
        </p:nvSpPr>
        <p:spPr>
          <a:xfrm>
            <a:off x="1846263" y="4797425"/>
            <a:ext cx="33337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cxnSp>
        <p:nvCxnSpPr>
          <p:cNvPr id="17" name="Connettore 2 16"/>
          <p:cNvCxnSpPr/>
          <p:nvPr/>
        </p:nvCxnSpPr>
        <p:spPr>
          <a:xfrm>
            <a:off x="5969000" y="5445125"/>
            <a:ext cx="531813"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nvGrpSpPr>
          <p:cNvPr id="80910" name="Gruppo 57"/>
          <p:cNvGrpSpPr>
            <a:grpSpLocks/>
          </p:cNvGrpSpPr>
          <p:nvPr/>
        </p:nvGrpSpPr>
        <p:grpSpPr bwMode="auto">
          <a:xfrm>
            <a:off x="5437188" y="3644900"/>
            <a:ext cx="528637" cy="647700"/>
            <a:chOff x="6657408" y="4800751"/>
            <a:chExt cx="529186" cy="1508569"/>
          </a:xfrm>
        </p:grpSpPr>
        <p:cxnSp>
          <p:nvCxnSpPr>
            <p:cNvPr id="27" name="Connettore 1 26"/>
            <p:cNvCxnSpPr>
              <a:cxnSpLocks noChangeShapeType="1"/>
            </p:cNvCxnSpPr>
            <p:nvPr/>
          </p:nvCxnSpPr>
          <p:spPr bwMode="auto">
            <a:xfrm flipV="1">
              <a:off x="6948222" y="5758398"/>
              <a:ext cx="0" cy="550922"/>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Connettore 1 27"/>
            <p:cNvCxnSpPr>
              <a:cxnSpLocks noChangeShapeType="1"/>
            </p:cNvCxnSpPr>
            <p:nvPr/>
          </p:nvCxnSpPr>
          <p:spPr bwMode="auto">
            <a:xfrm flipV="1">
              <a:off x="7186594" y="5203777"/>
              <a:ext cx="0" cy="554621"/>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Connettore 1 28"/>
            <p:cNvCxnSpPr>
              <a:cxnSpLocks noChangeShapeType="1"/>
            </p:cNvCxnSpPr>
            <p:nvPr/>
          </p:nvCxnSpPr>
          <p:spPr bwMode="auto">
            <a:xfrm flipV="1">
              <a:off x="6657408" y="5203777"/>
              <a:ext cx="0" cy="554621"/>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Connettore 1 29"/>
            <p:cNvCxnSpPr>
              <a:cxnSpLocks noChangeShapeType="1"/>
            </p:cNvCxnSpPr>
            <p:nvPr/>
          </p:nvCxnSpPr>
          <p:spPr bwMode="auto">
            <a:xfrm flipH="1">
              <a:off x="6657408" y="5784279"/>
              <a:ext cx="529186"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Connettore 1 30"/>
            <p:cNvCxnSpPr>
              <a:cxnSpLocks noChangeShapeType="1"/>
            </p:cNvCxnSpPr>
            <p:nvPr/>
          </p:nvCxnSpPr>
          <p:spPr bwMode="auto">
            <a:xfrm rot="16200000" flipV="1">
              <a:off x="6927563" y="5124426"/>
              <a:ext cx="0" cy="45449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Connettore 1 31"/>
            <p:cNvCxnSpPr>
              <a:cxnSpLocks noChangeShapeType="1"/>
            </p:cNvCxnSpPr>
            <p:nvPr/>
          </p:nvCxnSpPr>
          <p:spPr bwMode="auto">
            <a:xfrm flipV="1">
              <a:off x="6948222" y="4800751"/>
              <a:ext cx="0" cy="550925"/>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80911" name="Gruppo 52"/>
          <p:cNvGrpSpPr>
            <a:grpSpLocks/>
          </p:cNvGrpSpPr>
          <p:nvPr/>
        </p:nvGrpSpPr>
        <p:grpSpPr bwMode="auto">
          <a:xfrm>
            <a:off x="5038725" y="5119688"/>
            <a:ext cx="249238" cy="685800"/>
            <a:chOff x="6044899" y="5085184"/>
            <a:chExt cx="271463" cy="900958"/>
          </a:xfrm>
        </p:grpSpPr>
        <p:cxnSp>
          <p:nvCxnSpPr>
            <p:cNvPr id="54" name="Connettore 1 53"/>
            <p:cNvCxnSpPr>
              <a:cxnSpLocks noChangeShapeType="1"/>
            </p:cNvCxnSpPr>
            <p:nvPr/>
          </p:nvCxnSpPr>
          <p:spPr bwMode="auto">
            <a:xfrm flipV="1">
              <a:off x="6057003" y="5289568"/>
              <a:ext cx="134867" cy="83422"/>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80913" name="Gruppo 54"/>
            <p:cNvGrpSpPr>
              <a:grpSpLocks/>
            </p:cNvGrpSpPr>
            <p:nvPr/>
          </p:nvGrpSpPr>
          <p:grpSpPr bwMode="auto">
            <a:xfrm>
              <a:off x="6044899" y="5085184"/>
              <a:ext cx="271463" cy="900958"/>
              <a:chOff x="6044899" y="5085184"/>
              <a:chExt cx="271463" cy="900958"/>
            </a:xfrm>
          </p:grpSpPr>
          <p:cxnSp>
            <p:nvCxnSpPr>
              <p:cNvPr id="56" name="Connettore 1 55"/>
              <p:cNvCxnSpPr>
                <a:cxnSpLocks noChangeShapeType="1"/>
              </p:cNvCxnSpPr>
              <p:nvPr/>
            </p:nvCxnSpPr>
            <p:spPr bwMode="auto">
              <a:xfrm flipH="1" flipV="1">
                <a:off x="6072564" y="5372990"/>
                <a:ext cx="214403" cy="143902"/>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7" name="Connettore 1 56"/>
              <p:cNvCxnSpPr>
                <a:cxnSpLocks noChangeShapeType="1"/>
              </p:cNvCxnSpPr>
              <p:nvPr/>
            </p:nvCxnSpPr>
            <p:spPr bwMode="auto">
              <a:xfrm rot="-7200000" flipH="1" flipV="1">
                <a:off x="6180630" y="5449985"/>
                <a:ext cx="0" cy="271463"/>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8" name="Connettore 1 57"/>
              <p:cNvCxnSpPr>
                <a:cxnSpLocks noChangeShapeType="1"/>
              </p:cNvCxnSpPr>
              <p:nvPr/>
            </p:nvCxnSpPr>
            <p:spPr bwMode="auto">
              <a:xfrm>
                <a:off x="6072564" y="5644112"/>
                <a:ext cx="176364" cy="89678"/>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9" name="Connettore 1 58"/>
              <p:cNvCxnSpPr>
                <a:cxnSpLocks noChangeShapeType="1"/>
              </p:cNvCxnSpPr>
              <p:nvPr/>
            </p:nvCxnSpPr>
            <p:spPr bwMode="auto">
              <a:xfrm flipV="1">
                <a:off x="6172849" y="5808870"/>
                <a:ext cx="0" cy="177272"/>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0" name="Connettore 1 59"/>
              <p:cNvCxnSpPr>
                <a:cxnSpLocks noChangeShapeType="1"/>
              </p:cNvCxnSpPr>
              <p:nvPr/>
            </p:nvCxnSpPr>
            <p:spPr bwMode="auto">
              <a:xfrm flipV="1">
                <a:off x="6190140" y="5085184"/>
                <a:ext cx="0" cy="204384"/>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1" name="Connettore 1 60"/>
              <p:cNvCxnSpPr>
                <a:cxnSpLocks noChangeShapeType="1"/>
              </p:cNvCxnSpPr>
              <p:nvPr/>
            </p:nvCxnSpPr>
            <p:spPr bwMode="auto">
              <a:xfrm flipH="1">
                <a:off x="6176308" y="5733790"/>
                <a:ext cx="72621" cy="70909"/>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p:cNvSpPr>
            <a:spLocks noGrp="1"/>
          </p:cNvSpPr>
          <p:nvPr>
            <p:ph type="title"/>
          </p:nvPr>
        </p:nvSpPr>
        <p:spPr>
          <a:xfrm>
            <a:off x="742950" y="244475"/>
            <a:ext cx="7772400" cy="550863"/>
          </a:xfrm>
        </p:spPr>
        <p:txBody>
          <a:bodyPr/>
          <a:lstStyle/>
          <a:p>
            <a:r>
              <a:rPr lang="en-US" altLang="en-US">
                <a:ea typeface="ＭＳ Ｐゴシック" charset="-128"/>
              </a:rPr>
              <a:t>Hydrostatic resin pressure measurements</a:t>
            </a:r>
          </a:p>
        </p:txBody>
      </p:sp>
      <p:sp>
        <p:nvSpPr>
          <p:cNvPr id="82947" name="Segnaposto contenuto 2"/>
          <p:cNvSpPr>
            <a:spLocks noGrp="1"/>
          </p:cNvSpPr>
          <p:nvPr>
            <p:ph idx="1"/>
          </p:nvPr>
        </p:nvSpPr>
        <p:spPr>
          <a:xfrm>
            <a:off x="685800" y="4348163"/>
            <a:ext cx="7772400" cy="1747837"/>
          </a:xfrm>
        </p:spPr>
        <p:txBody>
          <a:bodyPr/>
          <a:lstStyle/>
          <a:p>
            <a:r>
              <a:rPr lang="en-US" altLang="en-US">
                <a:ea typeface="ＭＳ Ｐゴシック" charset="-128"/>
              </a:rPr>
              <a:t>The stiff screen prevents deflection into the hole in contatct with the pressure transducer</a:t>
            </a:r>
          </a:p>
          <a:p>
            <a:r>
              <a:rPr lang="en-US" altLang="en-US">
                <a:ea typeface="ＭＳ Ｐゴシック" charset="-128"/>
              </a:rPr>
              <a:t>Test with high and low flow resins in UD laminates </a:t>
            </a:r>
          </a:p>
          <a:p>
            <a:r>
              <a:rPr lang="en-US" altLang="en-US">
                <a:ea typeface="ＭＳ Ｐゴシック" charset="-128"/>
              </a:rPr>
              <a:t>10 to 40 plies</a:t>
            </a:r>
          </a:p>
        </p:txBody>
      </p:sp>
      <p:pic>
        <p:nvPicPr>
          <p:cNvPr id="829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9488"/>
            <a:ext cx="6756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2949" name="CasellaDiTesto 6"/>
          <p:cNvSpPr txBox="1">
            <a:spLocks noChangeArrowheads="1"/>
          </p:cNvSpPr>
          <p:nvPr/>
        </p:nvSpPr>
        <p:spPr bwMode="auto">
          <a:xfrm>
            <a:off x="6499225" y="6488113"/>
            <a:ext cx="2817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02" rIns="91404" bIns="4570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i="1">
                <a:solidFill>
                  <a:srgbClr val="000000"/>
                </a:solidFill>
              </a:rPr>
              <a:t>Campbell, J. Adv. Mat. 1995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olo 1"/>
          <p:cNvSpPr>
            <a:spLocks noGrp="1"/>
          </p:cNvSpPr>
          <p:nvPr>
            <p:ph type="title"/>
          </p:nvPr>
        </p:nvSpPr>
        <p:spPr>
          <a:xfrm>
            <a:off x="252413" y="244475"/>
            <a:ext cx="8507412" cy="550863"/>
          </a:xfrm>
        </p:spPr>
        <p:txBody>
          <a:bodyPr/>
          <a:lstStyle/>
          <a:p>
            <a:r>
              <a:rPr lang="it-IT" altLang="en-US" sz="2800" b="1">
                <a:ea typeface="ＭＳ Ｐゴシック" charset="-128"/>
              </a:rPr>
              <a:t>Darcy flow in autoclave lamination: </a:t>
            </a:r>
            <a:r>
              <a:rPr lang="en-US" altLang="en-US" sz="2800" b="1">
                <a:ea typeface="ＭＳ Ｐゴシック" charset="-128"/>
              </a:rPr>
              <a:t>thick laminates</a:t>
            </a:r>
          </a:p>
        </p:txBody>
      </p:sp>
      <p:sp>
        <p:nvSpPr>
          <p:cNvPr id="83972" name="Segnaposto contenuto 2"/>
          <p:cNvSpPr>
            <a:spLocks noGrp="1"/>
          </p:cNvSpPr>
          <p:nvPr>
            <p:ph idx="1"/>
          </p:nvPr>
        </p:nvSpPr>
        <p:spPr>
          <a:xfrm>
            <a:off x="549535" y="5079760"/>
            <a:ext cx="8243887" cy="1919288"/>
          </a:xfrm>
        </p:spPr>
        <p:txBody>
          <a:bodyPr/>
          <a:lstStyle/>
          <a:p>
            <a:r>
              <a:rPr lang="en-US" altLang="en-US" sz="2000" dirty="0">
                <a:ea typeface="ＭＳ Ｐゴシック" charset="-128"/>
              </a:rPr>
              <a:t>Thicker laminates maintain a higher pressure compared to thinner ones</a:t>
            </a:r>
          </a:p>
          <a:p>
            <a:r>
              <a:rPr lang="en-US" altLang="en-US" sz="2000" dirty="0">
                <a:ea typeface="ＭＳ Ｐゴシック" charset="-128"/>
              </a:rPr>
              <a:t>Resin flow is associated to resin pressure decrease</a:t>
            </a:r>
          </a:p>
          <a:p>
            <a:r>
              <a:rPr lang="en-US" altLang="en-US" sz="2000" dirty="0">
                <a:ea typeface="ＭＳ Ｐゴシック" charset="-128"/>
              </a:rPr>
              <a:t>Resin flow is promoted by viscosity decrease and is associated to a decrease of the resin pressure</a:t>
            </a:r>
          </a:p>
          <a:p>
            <a:pPr>
              <a:buFontTx/>
              <a:buNone/>
            </a:pPr>
            <a:endParaRPr lang="en-US" altLang="en-US" sz="2400" dirty="0">
              <a:ea typeface="ＭＳ Ｐゴシック" charset="-128"/>
            </a:endParaRPr>
          </a:p>
        </p:txBody>
      </p:sp>
      <p:sp>
        <p:nvSpPr>
          <p:cNvPr id="83974" name="CasellaDiTesto 6"/>
          <p:cNvSpPr txBox="1">
            <a:spLocks noChangeArrowheads="1"/>
          </p:cNvSpPr>
          <p:nvPr/>
        </p:nvSpPr>
        <p:spPr bwMode="auto">
          <a:xfrm>
            <a:off x="6499225" y="6488113"/>
            <a:ext cx="276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02" rIns="91404" bIns="4570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i="1">
                <a:solidFill>
                  <a:srgbClr val="000000"/>
                </a:solidFill>
              </a:rPr>
              <a:t>Campbell J. Adv. Mat. 1995</a:t>
            </a:r>
          </a:p>
        </p:txBody>
      </p:sp>
      <p:grpSp>
        <p:nvGrpSpPr>
          <p:cNvPr id="5" name="Gruppo 4"/>
          <p:cNvGrpSpPr/>
          <p:nvPr/>
        </p:nvGrpSpPr>
        <p:grpSpPr>
          <a:xfrm>
            <a:off x="323528" y="908720"/>
            <a:ext cx="6660554" cy="4067766"/>
            <a:chOff x="1692871" y="1196752"/>
            <a:chExt cx="6660554" cy="4067766"/>
          </a:xfrm>
        </p:grpSpPr>
        <p:grpSp>
          <p:nvGrpSpPr>
            <p:cNvPr id="83970" name="Gruppo 4"/>
            <p:cNvGrpSpPr>
              <a:grpSpLocks/>
            </p:cNvGrpSpPr>
            <p:nvPr/>
          </p:nvGrpSpPr>
          <p:grpSpPr bwMode="auto">
            <a:xfrm>
              <a:off x="1692871" y="1196752"/>
              <a:ext cx="5738477" cy="4067766"/>
              <a:chOff x="1475930" y="1052513"/>
              <a:chExt cx="6217095" cy="4067175"/>
            </a:xfrm>
          </p:grpSpPr>
          <p:pic>
            <p:nvPicPr>
              <p:cNvPr id="839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1052513"/>
                <a:ext cx="5980112"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3978" name="Rettangolo 3"/>
              <p:cNvSpPr>
                <a:spLocks noChangeArrowheads="1"/>
              </p:cNvSpPr>
              <p:nvPr/>
            </p:nvSpPr>
            <p:spPr bwMode="auto">
              <a:xfrm>
                <a:off x="1475930" y="1087240"/>
                <a:ext cx="3606472" cy="4032448"/>
              </a:xfrm>
              <a:prstGeom prst="rect">
                <a:avLst/>
              </a:prstGeom>
              <a:solidFill>
                <a:schemeClr val="bg1"/>
              </a:solidFill>
              <a:ln w="9525">
                <a:solidFill>
                  <a:schemeClr val="bg1"/>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grpSp>
        <p:grpSp>
          <p:nvGrpSpPr>
            <p:cNvPr id="4" name="Gruppo 3"/>
            <p:cNvGrpSpPr/>
            <p:nvPr/>
          </p:nvGrpSpPr>
          <p:grpSpPr>
            <a:xfrm>
              <a:off x="4038950" y="1196752"/>
              <a:ext cx="4314475" cy="4067766"/>
              <a:chOff x="4038950" y="1184286"/>
              <a:chExt cx="4314475" cy="4067766"/>
            </a:xfrm>
          </p:grpSpPr>
          <p:sp>
            <p:nvSpPr>
              <p:cNvPr id="83973" name="CasellaDiTesto 6"/>
              <p:cNvSpPr txBox="1">
                <a:spLocks noChangeArrowheads="1"/>
              </p:cNvSpPr>
              <p:nvPr/>
            </p:nvSpPr>
            <p:spPr bwMode="auto">
              <a:xfrm>
                <a:off x="7097713" y="3068638"/>
                <a:ext cx="1255712" cy="3571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78855" tIns="39426" rIns="78855" bIns="39426">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No porosity</a:t>
                </a:r>
              </a:p>
            </p:txBody>
          </p:sp>
          <p:sp>
            <p:nvSpPr>
              <p:cNvPr id="2" name="Freccia sinistra 1"/>
              <p:cNvSpPr/>
              <p:nvPr/>
            </p:nvSpPr>
            <p:spPr bwMode="auto">
              <a:xfrm rot="19832385">
                <a:off x="6350000" y="1855788"/>
                <a:ext cx="1262063" cy="576262"/>
              </a:xfrm>
              <a:prstGeom prst="leftArrow">
                <a:avLst/>
              </a:prstGeom>
              <a:solidFill>
                <a:schemeClr val="accent1">
                  <a:lumMod val="75000"/>
                </a:schemeClr>
              </a:solidFill>
              <a:ln w="9525" cap="flat" cmpd="sng" algn="ctr">
                <a:solidFill>
                  <a:schemeClr val="tx1"/>
                </a:solidFill>
                <a:prstDash val="solid"/>
                <a:round/>
                <a:headEnd type="none" w="med" len="med"/>
                <a:tailEnd type="none" w="lg" len="lg"/>
              </a:ln>
              <a:effectLst/>
            </p:spPr>
            <p:txBody>
              <a:bodyPr/>
              <a:lstStyle/>
              <a:p>
                <a:pPr eaLnBrk="1" hangingPunct="1">
                  <a:spcBef>
                    <a:spcPct val="20000"/>
                  </a:spcBef>
                  <a:defRPr/>
                </a:pPr>
                <a:endParaRPr lang="en-US" sz="1800">
                  <a:solidFill>
                    <a:srgbClr val="000000"/>
                  </a:solidFill>
                  <a:latin typeface="Times New Roman" panose="02020603050405020304" pitchFamily="18" charset="0"/>
                  <a:ea typeface="ＭＳ Ｐゴシック" charset="0"/>
                  <a:cs typeface="ＭＳ Ｐゴシック"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886"/>
              <a:stretch/>
            </p:blipFill>
            <p:spPr bwMode="auto">
              <a:xfrm>
                <a:off x="4038950" y="1184286"/>
                <a:ext cx="1110258" cy="40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3976" name="Ovale 2"/>
              <p:cNvSpPr>
                <a:spLocks noChangeArrowheads="1"/>
              </p:cNvSpPr>
              <p:nvPr/>
            </p:nvSpPr>
            <p:spPr bwMode="auto">
              <a:xfrm>
                <a:off x="5038725" y="4724400"/>
                <a:ext cx="1860550" cy="527652"/>
              </a:xfrm>
              <a:prstGeom prst="ellipse">
                <a:avLst/>
              </a:prstGeom>
              <a:noFill/>
              <a:ln w="9525">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gr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2781300"/>
            <a:ext cx="4371975" cy="40767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91394" tIns="45697" rIns="91394" bIns="45697" anchor="ctr"/>
          <a:lstStyle/>
          <a:p>
            <a:pPr algn="ctr" eaLnBrk="1" hangingPunct="1">
              <a:spcBef>
                <a:spcPct val="20000"/>
              </a:spcBef>
              <a:defRPr/>
            </a:pPr>
            <a:endParaRPr lang="en-US" sz="1800">
              <a:solidFill>
                <a:srgbClr val="000000"/>
              </a:solidFill>
            </a:endParaRPr>
          </a:p>
        </p:txBody>
      </p:sp>
      <p:graphicFrame>
        <p:nvGraphicFramePr>
          <p:cNvPr id="84995" name="Object 2"/>
          <p:cNvGraphicFramePr>
            <a:graphicFrameLocks noChangeAspect="1"/>
          </p:cNvGraphicFramePr>
          <p:nvPr/>
        </p:nvGraphicFramePr>
        <p:xfrm>
          <a:off x="4371975" y="2889250"/>
          <a:ext cx="5251450" cy="3968750"/>
        </p:xfrm>
        <a:graphic>
          <a:graphicData uri="http://schemas.openxmlformats.org/presentationml/2006/ole">
            <mc:AlternateContent xmlns:mc="http://schemas.openxmlformats.org/markup-compatibility/2006">
              <mc:Choice xmlns:v="urn:schemas-microsoft-com:vml" Requires="v">
                <p:oleObj name="Graph" r:id="rId3" imgW="4325722" imgH="3018130" progId="Origin50.Graph">
                  <p:embed/>
                </p:oleObj>
              </mc:Choice>
              <mc:Fallback>
                <p:oleObj name="Graph" r:id="rId3" imgW="4325722" imgH="3018130" progId="Origin50.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5" y="2889250"/>
                        <a:ext cx="525145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4996" name="Rectangle 11"/>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7" rIns="91394" bIns="45697" anchor="ctr">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latin typeface="Calibri" charset="0"/>
            </a:endParaRPr>
          </a:p>
        </p:txBody>
      </p:sp>
      <p:pic>
        <p:nvPicPr>
          <p:cNvPr id="84997" name="Picture 25" descr="Logo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44450"/>
            <a:ext cx="7334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itolo 1"/>
          <p:cNvSpPr txBox="1">
            <a:spLocks/>
          </p:cNvSpPr>
          <p:nvPr/>
        </p:nvSpPr>
        <p:spPr bwMode="auto">
          <a:xfrm>
            <a:off x="457200" y="0"/>
            <a:ext cx="8229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lgn="ctr">
              <a:buFontTx/>
              <a:buNone/>
            </a:pPr>
            <a:r>
              <a:rPr lang="it-IT" altLang="en-US" sz="2800" b="1"/>
              <a:t>Darcy flow in autoclave lamination: </a:t>
            </a:r>
            <a:r>
              <a:rPr lang="en-US" altLang="en-US" sz="2800" b="1">
                <a:solidFill>
                  <a:srgbClr val="000000"/>
                </a:solidFill>
              </a:rPr>
              <a:t>Stress in the fiber stack and resin pressure</a:t>
            </a:r>
          </a:p>
        </p:txBody>
      </p:sp>
      <p:sp>
        <p:nvSpPr>
          <p:cNvPr id="84999" name="Segnaposto contenuto 2"/>
          <p:cNvSpPr txBox="1">
            <a:spLocks/>
          </p:cNvSpPr>
          <p:nvPr/>
        </p:nvSpPr>
        <p:spPr bwMode="auto">
          <a:xfrm>
            <a:off x="106363" y="1196975"/>
            <a:ext cx="92186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lstStyle>
            <a:lvl1pPr defTabSz="912813">
              <a:spcBef>
                <a:spcPct val="20000"/>
              </a:spcBef>
              <a:buChar char="•"/>
              <a:defRPr sz="2500">
                <a:solidFill>
                  <a:schemeClr val="tx1"/>
                </a:solidFill>
                <a:latin typeface="Times New Roman" charset="0"/>
                <a:ea typeface="ＭＳ Ｐゴシック" charset="-128"/>
              </a:defRPr>
            </a:lvl1pPr>
            <a:lvl2pPr marL="742950" indent="-285750" defTabSz="912813">
              <a:spcBef>
                <a:spcPct val="20000"/>
              </a:spcBef>
              <a:buChar char="–"/>
              <a:defRPr sz="2100">
                <a:solidFill>
                  <a:schemeClr val="tx1"/>
                </a:solidFill>
                <a:latin typeface="Times New Roman" charset="0"/>
                <a:ea typeface="ＭＳ Ｐゴシック" charset="-128"/>
              </a:defRPr>
            </a:lvl2pPr>
            <a:lvl3pPr marL="1143000" indent="-228600" defTabSz="912813">
              <a:spcBef>
                <a:spcPct val="20000"/>
              </a:spcBef>
              <a:buChar char="•"/>
              <a:defRPr sz="2500">
                <a:solidFill>
                  <a:schemeClr val="tx1"/>
                </a:solidFill>
                <a:latin typeface="Times New Roman" charset="0"/>
                <a:ea typeface="ＭＳ Ｐゴシック" charset="-128"/>
              </a:defRPr>
            </a:lvl3pPr>
            <a:lvl4pPr marL="1600200" indent="-228600" defTabSz="912813">
              <a:spcBef>
                <a:spcPct val="20000"/>
              </a:spcBef>
              <a:buChar char="–"/>
              <a:defRPr sz="1900">
                <a:solidFill>
                  <a:schemeClr val="tx1"/>
                </a:solidFill>
                <a:latin typeface="Times New Roman" charset="0"/>
                <a:ea typeface="ＭＳ Ｐゴシック" charset="-128"/>
              </a:defRPr>
            </a:lvl4pPr>
            <a:lvl5pPr marL="2057400" indent="-228600" defTabSz="912813">
              <a:spcBef>
                <a:spcPct val="20000"/>
              </a:spcBef>
              <a:buChar char="»"/>
              <a:defRPr sz="1900">
                <a:solidFill>
                  <a:schemeClr val="tx1"/>
                </a:solidFill>
                <a:latin typeface="Times New Roman" charset="0"/>
                <a:ea typeface="ＭＳ Ｐゴシック" charset="-128"/>
              </a:defRPr>
            </a:lvl5pPr>
            <a:lvl6pPr marL="25146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defTabSz="912813"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a:spcBef>
                <a:spcPct val="0"/>
              </a:spcBef>
              <a:buFontTx/>
              <a:buNone/>
            </a:pPr>
            <a:r>
              <a:rPr lang="en-US" altLang="en-US" sz="2400" u="sng" dirty="0">
                <a:solidFill>
                  <a:srgbClr val="000000"/>
                </a:solidFill>
                <a:latin typeface="Arial" charset="0"/>
              </a:rPr>
              <a:t>Autoclave pressure 9 bar, </a:t>
            </a:r>
            <a:r>
              <a:rPr lang="en-US" altLang="en-US" sz="2400" b="1" u="sng" dirty="0" err="1">
                <a:solidFill>
                  <a:srgbClr val="000000"/>
                </a:solidFill>
                <a:latin typeface="Arial" charset="0"/>
              </a:rPr>
              <a:t>overbleeding</a:t>
            </a:r>
            <a:r>
              <a:rPr lang="en-US" altLang="en-US" sz="2400" b="1" u="sng" dirty="0">
                <a:solidFill>
                  <a:srgbClr val="000000"/>
                </a:solidFill>
                <a:latin typeface="Arial" charset="0"/>
              </a:rPr>
              <a:t> and stiff fiber stack</a:t>
            </a:r>
          </a:p>
          <a:p>
            <a:pPr>
              <a:spcBef>
                <a:spcPct val="0"/>
              </a:spcBef>
            </a:pPr>
            <a:r>
              <a:rPr lang="en-US" altLang="en-US" sz="2000" dirty="0">
                <a:solidFill>
                  <a:srgbClr val="000000"/>
                </a:solidFill>
                <a:latin typeface="Arial" charset="0"/>
              </a:rPr>
              <a:t>Heating rate =0.5  </a:t>
            </a:r>
            <a:r>
              <a:rPr lang="en-US" altLang="en-US" sz="2000" baseline="30000" dirty="0" err="1">
                <a:solidFill>
                  <a:srgbClr val="000000"/>
                </a:solidFill>
                <a:latin typeface="Arial" charset="0"/>
              </a:rPr>
              <a:t>o</a:t>
            </a:r>
            <a:r>
              <a:rPr lang="en-US" altLang="en-US" sz="2000" dirty="0" err="1">
                <a:solidFill>
                  <a:srgbClr val="000000"/>
                </a:solidFill>
                <a:latin typeface="Arial" charset="0"/>
              </a:rPr>
              <a:t>C</a:t>
            </a:r>
            <a:r>
              <a:rPr lang="en-US" altLang="en-US" sz="2000" dirty="0">
                <a:solidFill>
                  <a:srgbClr val="000000"/>
                </a:solidFill>
                <a:latin typeface="Arial" charset="0"/>
              </a:rPr>
              <a:t>/min</a:t>
            </a:r>
          </a:p>
          <a:p>
            <a:pPr>
              <a:spcBef>
                <a:spcPct val="0"/>
              </a:spcBef>
            </a:pPr>
            <a:r>
              <a:rPr lang="en-US" altLang="en-US" sz="2000" dirty="0">
                <a:solidFill>
                  <a:srgbClr val="000000"/>
                </a:solidFill>
                <a:latin typeface="Arial" charset="0"/>
              </a:rPr>
              <a:t>Bleeder thickness = 0.5 mm</a:t>
            </a:r>
          </a:p>
          <a:p>
            <a:pPr>
              <a:spcBef>
                <a:spcPct val="0"/>
              </a:spcBef>
            </a:pPr>
            <a:r>
              <a:rPr lang="en-US" altLang="en-US" sz="2000" dirty="0">
                <a:solidFill>
                  <a:srgbClr val="000000"/>
                </a:solidFill>
                <a:latin typeface="Arial" charset="0"/>
              </a:rPr>
              <a:t>Laminate thickness =4 mm</a:t>
            </a:r>
          </a:p>
          <a:p>
            <a:pPr>
              <a:spcBef>
                <a:spcPct val="0"/>
              </a:spcBef>
              <a:buFontTx/>
              <a:buNone/>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sym typeface="Wingdings" charset="2"/>
              </a:rPr>
              <a:t>Thick bleeder and stiff fiber stack</a:t>
            </a:r>
          </a:p>
          <a:p>
            <a:pPr>
              <a:spcBef>
                <a:spcPct val="0"/>
              </a:spcBef>
              <a:buFont typeface="Wingdings" charset="2"/>
              <a:buChar char="ü"/>
            </a:pPr>
            <a:endParaRPr lang="en-US" altLang="en-US" sz="2000" dirty="0">
              <a:solidFill>
                <a:srgbClr val="000000"/>
              </a:solidFill>
              <a:latin typeface="Arial" charset="0"/>
              <a:sym typeface="Wingdings" charset="2"/>
            </a:endParaRPr>
          </a:p>
          <a:p>
            <a:pPr>
              <a:spcBef>
                <a:spcPct val="0"/>
              </a:spcBef>
              <a:buFontTx/>
              <a:buNone/>
            </a:pPr>
            <a:endParaRPr lang="en-US" altLang="en-US" sz="2000" dirty="0">
              <a:solidFill>
                <a:srgbClr val="000000"/>
              </a:solidFill>
              <a:latin typeface="Arial" charset="0"/>
              <a:sym typeface="Wingdings" charset="2"/>
            </a:endParaRPr>
          </a:p>
          <a:p>
            <a:pPr>
              <a:spcBef>
                <a:spcPct val="0"/>
              </a:spcBef>
              <a:buFont typeface="Wingdings" charset="2"/>
              <a:buChar char="ü"/>
            </a:pPr>
            <a:r>
              <a:rPr lang="en-US" altLang="en-US" sz="2000" dirty="0">
                <a:solidFill>
                  <a:srgbClr val="000000"/>
                </a:solidFill>
                <a:latin typeface="Arial" charset="0"/>
                <a:sym typeface="Wingdings" charset="2"/>
              </a:rPr>
              <a:t>Incomplete filling of bleeder</a:t>
            </a:r>
            <a:endParaRPr lang="en-US" altLang="en-US" sz="2000" dirty="0">
              <a:solidFill>
                <a:srgbClr val="000000"/>
              </a:solidFill>
              <a:latin typeface="Arial" charset="0"/>
            </a:endParaRP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all autoclave pressure is supported</a:t>
            </a:r>
          </a:p>
          <a:p>
            <a:pPr>
              <a:spcBef>
                <a:spcPct val="0"/>
              </a:spcBef>
              <a:buNone/>
            </a:pPr>
            <a:r>
              <a:rPr lang="en-US" altLang="en-US" sz="2000" dirty="0">
                <a:solidFill>
                  <a:srgbClr val="000000"/>
                </a:solidFill>
                <a:latin typeface="Arial" charset="0"/>
              </a:rPr>
              <a:t> by the fiber stack</a:t>
            </a: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endParaRPr lang="en-US" altLang="en-US" sz="2000" dirty="0">
              <a:solidFill>
                <a:srgbClr val="000000"/>
              </a:solidFill>
              <a:latin typeface="Arial" charset="0"/>
            </a:endParaRPr>
          </a:p>
          <a:p>
            <a:pPr>
              <a:spcBef>
                <a:spcPct val="0"/>
              </a:spcBef>
              <a:buFont typeface="Wingdings" charset="2"/>
              <a:buChar char="ü"/>
            </a:pPr>
            <a:r>
              <a:rPr lang="en-US" altLang="en-US" sz="2000" dirty="0">
                <a:solidFill>
                  <a:srgbClr val="000000"/>
                </a:solidFill>
                <a:latin typeface="Arial" charset="0"/>
              </a:rPr>
              <a:t>Resin pressure is 0 when viscosity</a:t>
            </a:r>
          </a:p>
          <a:p>
            <a:pPr>
              <a:spcBef>
                <a:spcPct val="0"/>
              </a:spcBef>
              <a:buNone/>
            </a:pPr>
            <a:r>
              <a:rPr lang="en-US" altLang="en-US" sz="2000" dirty="0">
                <a:solidFill>
                  <a:srgbClr val="000000"/>
                </a:solidFill>
                <a:latin typeface="Arial" charset="0"/>
              </a:rPr>
              <a:t> is not yet at its minimum</a:t>
            </a: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p:txBody>
      </p:sp>
      <p:sp>
        <p:nvSpPr>
          <p:cNvPr id="85000" name="Line 5"/>
          <p:cNvSpPr>
            <a:spLocks noChangeShapeType="1"/>
          </p:cNvSpPr>
          <p:nvPr/>
        </p:nvSpPr>
        <p:spPr bwMode="auto">
          <a:xfrm>
            <a:off x="250825" y="1052513"/>
            <a:ext cx="8893175" cy="0"/>
          </a:xfrm>
          <a:prstGeom prst="line">
            <a:avLst/>
          </a:prstGeom>
          <a:noFill/>
          <a:ln w="25400">
            <a:solidFill>
              <a:srgbClr val="A50021"/>
            </a:solidFill>
            <a:round/>
            <a:headEnd/>
            <a:tailEnd/>
          </a:ln>
          <a:extLst>
            <a:ext uri="{909E8E84-426E-40DD-AFC4-6F175D3DCCD1}">
              <a14:hiddenFill xmlns:a14="http://schemas.microsoft.com/office/drawing/2010/main">
                <a:noFill/>
              </a14:hiddenFill>
            </a:ext>
          </a:extLst>
        </p:spPr>
        <p:txBody>
          <a:bodyPr lIns="91394" tIns="45697" rIns="91394" bIns="45697"/>
          <a:lstStyle/>
          <a:p>
            <a:endParaRPr lang="en-GB"/>
          </a:p>
        </p:txBody>
      </p:sp>
      <p:cxnSp>
        <p:nvCxnSpPr>
          <p:cNvPr id="14" name="Connettore 2 13"/>
          <p:cNvCxnSpPr/>
          <p:nvPr/>
        </p:nvCxnSpPr>
        <p:spPr>
          <a:xfrm>
            <a:off x="7762875" y="2636838"/>
            <a:ext cx="0" cy="93662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969000" y="2276475"/>
            <a:ext cx="3224213" cy="369888"/>
          </a:xfrm>
          <a:prstGeom prst="rect">
            <a:avLst/>
          </a:prstGeom>
        </p:spPr>
        <p:style>
          <a:lnRef idx="2">
            <a:schemeClr val="accent2"/>
          </a:lnRef>
          <a:fillRef idx="1">
            <a:schemeClr val="lt1"/>
          </a:fillRef>
          <a:effectRef idx="0">
            <a:schemeClr val="accent2"/>
          </a:effectRef>
          <a:fontRef idx="minor">
            <a:schemeClr val="dk1"/>
          </a:fontRef>
        </p:style>
        <p:txBody>
          <a:bodyPr wrap="none" lIns="91394" tIns="45697" rIns="91394" bIns="45697">
            <a:spAutoFit/>
          </a:bodyPr>
          <a:lstStyle/>
          <a:p>
            <a:pPr eaLnBrk="1" hangingPunct="1">
              <a:spcBef>
                <a:spcPct val="20000"/>
              </a:spcBef>
              <a:defRPr/>
            </a:pPr>
            <a:r>
              <a:rPr lang="en-US" sz="1800" dirty="0">
                <a:solidFill>
                  <a:srgbClr val="000000"/>
                </a:solidFill>
              </a:rPr>
              <a:t>Elastic stress=autoclave pressure</a:t>
            </a:r>
          </a:p>
        </p:txBody>
      </p:sp>
      <p:sp>
        <p:nvSpPr>
          <p:cNvPr id="20" name="Freccia in giù 19"/>
          <p:cNvSpPr/>
          <p:nvPr/>
        </p:nvSpPr>
        <p:spPr>
          <a:xfrm>
            <a:off x="1914525" y="3213100"/>
            <a:ext cx="33020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sp>
        <p:nvSpPr>
          <p:cNvPr id="21" name="Freccia in giù 20"/>
          <p:cNvSpPr/>
          <p:nvPr/>
        </p:nvSpPr>
        <p:spPr>
          <a:xfrm>
            <a:off x="1846263" y="4149725"/>
            <a:ext cx="33337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sp>
        <p:nvSpPr>
          <p:cNvPr id="23" name="Freccia in giù 22"/>
          <p:cNvSpPr/>
          <p:nvPr/>
        </p:nvSpPr>
        <p:spPr>
          <a:xfrm>
            <a:off x="1914525" y="5373688"/>
            <a:ext cx="330200"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eaLnBrk="1" hangingPunct="1">
              <a:spcBef>
                <a:spcPct val="20000"/>
              </a:spcBef>
              <a:defRPr/>
            </a:pPr>
            <a:endParaRPr lang="en-US" sz="1800">
              <a:solidFill>
                <a:srgbClr val="FFFFFF"/>
              </a:solidFill>
            </a:endParaRPr>
          </a:p>
        </p:txBody>
      </p:sp>
      <p:grpSp>
        <p:nvGrpSpPr>
          <p:cNvPr id="85006" name="Gruppo 57"/>
          <p:cNvGrpSpPr>
            <a:grpSpLocks/>
          </p:cNvGrpSpPr>
          <p:nvPr/>
        </p:nvGrpSpPr>
        <p:grpSpPr bwMode="auto">
          <a:xfrm>
            <a:off x="5437188" y="3716338"/>
            <a:ext cx="528637" cy="649287"/>
            <a:chOff x="6657408" y="4800751"/>
            <a:chExt cx="529186" cy="1508569"/>
          </a:xfrm>
        </p:grpSpPr>
        <p:cxnSp>
          <p:nvCxnSpPr>
            <p:cNvPr id="27" name="Connettore 1 26"/>
            <p:cNvCxnSpPr>
              <a:cxnSpLocks noChangeShapeType="1"/>
            </p:cNvCxnSpPr>
            <p:nvPr/>
          </p:nvCxnSpPr>
          <p:spPr bwMode="auto">
            <a:xfrm flipV="1">
              <a:off x="6948222" y="5756055"/>
              <a:ext cx="0" cy="553265"/>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Connettore 1 27"/>
            <p:cNvCxnSpPr>
              <a:cxnSpLocks noChangeShapeType="1"/>
            </p:cNvCxnSpPr>
            <p:nvPr/>
          </p:nvCxnSpPr>
          <p:spPr bwMode="auto">
            <a:xfrm flipV="1">
              <a:off x="7186594" y="5206479"/>
              <a:ext cx="0" cy="549576"/>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Connettore 1 28"/>
            <p:cNvCxnSpPr>
              <a:cxnSpLocks noChangeShapeType="1"/>
            </p:cNvCxnSpPr>
            <p:nvPr/>
          </p:nvCxnSpPr>
          <p:spPr bwMode="auto">
            <a:xfrm flipV="1">
              <a:off x="6657408" y="5206479"/>
              <a:ext cx="0" cy="549576"/>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Connettore 1 29"/>
            <p:cNvCxnSpPr>
              <a:cxnSpLocks noChangeShapeType="1"/>
            </p:cNvCxnSpPr>
            <p:nvPr/>
          </p:nvCxnSpPr>
          <p:spPr bwMode="auto">
            <a:xfrm flipH="1">
              <a:off x="6657408" y="5785562"/>
              <a:ext cx="529186" cy="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Connettore 1 30"/>
            <p:cNvCxnSpPr>
              <a:cxnSpLocks noChangeShapeType="1"/>
            </p:cNvCxnSpPr>
            <p:nvPr/>
          </p:nvCxnSpPr>
          <p:spPr bwMode="auto">
            <a:xfrm rot="16200000" flipV="1">
              <a:off x="6927563" y="5126767"/>
              <a:ext cx="0" cy="454497"/>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Connettore 1 31"/>
            <p:cNvCxnSpPr>
              <a:cxnSpLocks noChangeShapeType="1"/>
            </p:cNvCxnSpPr>
            <p:nvPr/>
          </p:nvCxnSpPr>
          <p:spPr bwMode="auto">
            <a:xfrm flipV="1">
              <a:off x="6948222" y="4800751"/>
              <a:ext cx="0" cy="553265"/>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52" name="Connettore 2 51"/>
          <p:cNvCxnSpPr/>
          <p:nvPr/>
        </p:nvCxnSpPr>
        <p:spPr>
          <a:xfrm>
            <a:off x="7496175" y="5300663"/>
            <a:ext cx="7318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5008" name="Gruppo 23"/>
          <p:cNvGrpSpPr>
            <a:grpSpLocks/>
          </p:cNvGrpSpPr>
          <p:nvPr/>
        </p:nvGrpSpPr>
        <p:grpSpPr bwMode="auto">
          <a:xfrm>
            <a:off x="5580063" y="5084763"/>
            <a:ext cx="250825" cy="901700"/>
            <a:chOff x="6044899" y="5085184"/>
            <a:chExt cx="271463" cy="900958"/>
          </a:xfrm>
        </p:grpSpPr>
        <p:cxnSp>
          <p:nvCxnSpPr>
            <p:cNvPr id="48" name="Connettore 1 47"/>
            <p:cNvCxnSpPr>
              <a:cxnSpLocks noChangeShapeType="1"/>
            </p:cNvCxnSpPr>
            <p:nvPr/>
          </p:nvCxnSpPr>
          <p:spPr bwMode="auto">
            <a:xfrm flipV="1">
              <a:off x="6056925" y="5289802"/>
              <a:ext cx="135732" cy="84069"/>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85010" name="Gruppo 21"/>
            <p:cNvGrpSpPr>
              <a:grpSpLocks/>
            </p:cNvGrpSpPr>
            <p:nvPr/>
          </p:nvGrpSpPr>
          <p:grpSpPr bwMode="auto">
            <a:xfrm>
              <a:off x="6044899" y="5085184"/>
              <a:ext cx="271463" cy="900958"/>
              <a:chOff x="6044899" y="5085184"/>
              <a:chExt cx="271463" cy="900958"/>
            </a:xfrm>
          </p:grpSpPr>
          <p:cxnSp>
            <p:nvCxnSpPr>
              <p:cNvPr id="46" name="Connettore 1 45"/>
              <p:cNvCxnSpPr>
                <a:cxnSpLocks noChangeShapeType="1"/>
              </p:cNvCxnSpPr>
              <p:nvPr/>
            </p:nvCxnSpPr>
            <p:spPr bwMode="auto">
              <a:xfrm flipH="1" flipV="1">
                <a:off x="6072389" y="5373871"/>
                <a:ext cx="214764" cy="142757"/>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7" name="Connettore 1 46"/>
              <p:cNvCxnSpPr>
                <a:cxnSpLocks noChangeShapeType="1"/>
              </p:cNvCxnSpPr>
              <p:nvPr/>
            </p:nvCxnSpPr>
            <p:spPr bwMode="auto">
              <a:xfrm rot="-7200000" flipH="1" flipV="1">
                <a:off x="6180631" y="5449103"/>
                <a:ext cx="0" cy="271463"/>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3" name="Connettore 1 42"/>
              <p:cNvCxnSpPr>
                <a:cxnSpLocks noChangeShapeType="1"/>
              </p:cNvCxnSpPr>
              <p:nvPr/>
            </p:nvCxnSpPr>
            <p:spPr bwMode="auto">
              <a:xfrm>
                <a:off x="6072389" y="5645110"/>
                <a:ext cx="176966" cy="88827"/>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5" name="Connettore 1 34"/>
              <p:cNvCxnSpPr>
                <a:cxnSpLocks noChangeShapeType="1"/>
              </p:cNvCxnSpPr>
              <p:nvPr/>
            </p:nvCxnSpPr>
            <p:spPr bwMode="auto">
              <a:xfrm flipV="1">
                <a:off x="6173757" y="5808488"/>
                <a:ext cx="0" cy="177654"/>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Connettore 1 35"/>
              <p:cNvCxnSpPr>
                <a:cxnSpLocks noChangeShapeType="1"/>
              </p:cNvCxnSpPr>
              <p:nvPr/>
            </p:nvCxnSpPr>
            <p:spPr bwMode="auto">
              <a:xfrm flipV="1">
                <a:off x="6189221" y="5085184"/>
                <a:ext cx="0" cy="204618"/>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 name="Connettore 1 49"/>
              <p:cNvCxnSpPr>
                <a:cxnSpLocks noChangeShapeType="1"/>
              </p:cNvCxnSpPr>
              <p:nvPr/>
            </p:nvCxnSpPr>
            <p:spPr bwMode="auto">
              <a:xfrm flipH="1">
                <a:off x="6177194" y="5733937"/>
                <a:ext cx="72161" cy="71379"/>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914400"/>
          </a:xfrm>
        </p:spPr>
        <p:txBody>
          <a:bodyPr/>
          <a:lstStyle/>
          <a:p>
            <a:pPr eaLnBrk="1" hangingPunct="1"/>
            <a:r>
              <a:rPr lang="it-IT" altLang="en-US" b="0">
                <a:ea typeface="ＭＳ Ｐゴシック" charset="-128"/>
              </a:rPr>
              <a:t>RTM vs. RTM light</a:t>
            </a:r>
          </a:p>
        </p:txBody>
      </p:sp>
      <p:sp>
        <p:nvSpPr>
          <p:cNvPr id="12291" name="Rectangle 3"/>
          <p:cNvSpPr>
            <a:spLocks noGrp="1" noChangeArrowheads="1"/>
          </p:cNvSpPr>
          <p:nvPr>
            <p:ph type="body" idx="1"/>
          </p:nvPr>
        </p:nvSpPr>
        <p:spPr>
          <a:xfrm>
            <a:off x="228600" y="1371600"/>
            <a:ext cx="4191000" cy="5257800"/>
          </a:xfrm>
        </p:spPr>
        <p:txBody>
          <a:bodyPr/>
          <a:lstStyle/>
          <a:p>
            <a:pPr eaLnBrk="1" hangingPunct="1">
              <a:lnSpc>
                <a:spcPct val="90000"/>
              </a:lnSpc>
            </a:pPr>
            <a:r>
              <a:rPr lang="en-US" altLang="en-US" sz="2000">
                <a:ea typeface="ＭＳ Ｐゴシック" charset="-128"/>
              </a:rPr>
              <a:t>RTM</a:t>
            </a:r>
          </a:p>
          <a:p>
            <a:pPr lvl="1" eaLnBrk="1" hangingPunct="1">
              <a:lnSpc>
                <a:spcPct val="90000"/>
              </a:lnSpc>
            </a:pPr>
            <a:r>
              <a:rPr lang="en-US" altLang="en-US">
                <a:ea typeface="ＭＳ Ｐゴシック" charset="-128"/>
              </a:rPr>
              <a:t>Both molds are made of steel or aluminum and are ususally put in a press.</a:t>
            </a:r>
          </a:p>
          <a:p>
            <a:pPr lvl="1" eaLnBrk="1" hangingPunct="1">
              <a:lnSpc>
                <a:spcPct val="90000"/>
              </a:lnSpc>
            </a:pPr>
            <a:r>
              <a:rPr lang="en-US" altLang="en-US">
                <a:ea typeface="ＭＳ Ｐゴシック" charset="-128"/>
              </a:rPr>
              <a:t>In absence of vacuum the air is pushed out by the resin.</a:t>
            </a:r>
          </a:p>
          <a:p>
            <a:pPr lvl="1" eaLnBrk="1" hangingPunct="1">
              <a:lnSpc>
                <a:spcPct val="90000"/>
              </a:lnSpc>
            </a:pPr>
            <a:r>
              <a:rPr lang="en-US" altLang="en-US">
                <a:ea typeface="ＭＳ Ｐゴシック" charset="-128"/>
              </a:rPr>
              <a:t>The injection is usually in a single point or in aline at the mold edge</a:t>
            </a:r>
            <a:r>
              <a:rPr lang="en-US" altLang="ja-JP">
                <a:ea typeface="ＭＳ Ｐゴシック" charset="-128"/>
              </a:rPr>
              <a:t>.</a:t>
            </a:r>
            <a:endParaRPr lang="it-IT" altLang="en-US">
              <a:ea typeface="ＭＳ Ｐゴシック" charset="-128"/>
            </a:endParaRPr>
          </a:p>
          <a:p>
            <a:pPr eaLnBrk="1" hangingPunct="1">
              <a:lnSpc>
                <a:spcPct val="90000"/>
              </a:lnSpc>
            </a:pPr>
            <a:r>
              <a:rPr lang="it-IT" altLang="en-US" sz="2000">
                <a:ea typeface="ＭＳ Ｐゴシック" charset="-128"/>
              </a:rPr>
              <a:t>RTM light:</a:t>
            </a:r>
          </a:p>
          <a:p>
            <a:pPr lvl="1" eaLnBrk="1" hangingPunct="1">
              <a:lnSpc>
                <a:spcPct val="90000"/>
              </a:lnSpc>
            </a:pPr>
            <a:r>
              <a:rPr lang="it-IT" altLang="en-US">
                <a:ea typeface="ＭＳ Ｐゴシック" charset="-128"/>
              </a:rPr>
              <a:t>With one of the mold in GFRP (or CFRP) max positive pressure is 1 bar</a:t>
            </a:r>
          </a:p>
          <a:p>
            <a:pPr lvl="1" eaLnBrk="1" hangingPunct="1">
              <a:lnSpc>
                <a:spcPct val="90000"/>
              </a:lnSpc>
            </a:pPr>
            <a:r>
              <a:rPr lang="it-IT" altLang="en-US">
                <a:ea typeface="ＭＳ Ｐゴシック" charset="-128"/>
              </a:rPr>
              <a:t>Vaccumm is applied at the cemter and injection occurs along the perimeter, using a proper feeding channel</a:t>
            </a:r>
            <a:endParaRPr lang="it-IT" altLang="en-US" sz="1800">
              <a:ea typeface="ＭＳ Ｐゴシック" charset="-128"/>
            </a:endParaRPr>
          </a:p>
        </p:txBody>
      </p:sp>
      <p:pic>
        <p:nvPicPr>
          <p:cNvPr id="12292" name="Picture 4" descr="InjectionorCa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962400"/>
            <a:ext cx="38100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InjectionR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06611" y="456269"/>
            <a:ext cx="6417642" cy="4205298"/>
            <a:chOff x="1043608" y="647392"/>
            <a:chExt cx="6417642" cy="4205298"/>
          </a:xfrm>
        </p:grpSpPr>
        <p:pic>
          <p:nvPicPr>
            <p:cNvPr id="87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918495"/>
              <a:ext cx="6203950" cy="393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7051" name="Rettangolo 1"/>
            <p:cNvSpPr>
              <a:spLocks noChangeArrowheads="1"/>
            </p:cNvSpPr>
            <p:nvPr/>
          </p:nvSpPr>
          <p:spPr bwMode="auto">
            <a:xfrm>
              <a:off x="1043608" y="647392"/>
              <a:ext cx="3772661" cy="4205298"/>
            </a:xfrm>
            <a:prstGeom prst="rect">
              <a:avLst/>
            </a:prstGeom>
            <a:solidFill>
              <a:srgbClr val="FFFFFF"/>
            </a:solidFill>
            <a:ln w="9525">
              <a:solidFill>
                <a:srgbClr val="FFFFFF"/>
              </a:solidFill>
              <a:round/>
              <a:headEnd/>
              <a:tailEnd type="none" w="lg" len="lg"/>
            </a:ln>
          </p:spPr>
          <p:txBody>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endParaRPr lang="en-US" altLang="en-US" sz="1800">
                <a:solidFill>
                  <a:srgbClr val="000000"/>
                </a:solidFill>
              </a:endParaRPr>
            </a:p>
          </p:txBody>
        </p:sp>
      </p:grpSp>
      <p:sp>
        <p:nvSpPr>
          <p:cNvPr id="87043" name="Segnaposto contenuto 2"/>
          <p:cNvSpPr>
            <a:spLocks noGrp="1"/>
          </p:cNvSpPr>
          <p:nvPr>
            <p:ph idx="1"/>
          </p:nvPr>
        </p:nvSpPr>
        <p:spPr>
          <a:xfrm>
            <a:off x="317500" y="4868863"/>
            <a:ext cx="8115300" cy="1285875"/>
          </a:xfrm>
        </p:spPr>
        <p:txBody>
          <a:bodyPr/>
          <a:lstStyle/>
          <a:p>
            <a:r>
              <a:rPr lang="en-US" altLang="en-US" sz="2400">
                <a:ea typeface="ＭＳ Ｐゴシック" charset="-128"/>
              </a:rPr>
              <a:t>Using additional bleeders (overbleeding) large resin flow is allowed and the fiber stack is deformed up to its limit, i.e. up to a stress equal to autoclave pressure</a:t>
            </a:r>
          </a:p>
        </p:txBody>
      </p:sp>
      <p:sp>
        <p:nvSpPr>
          <p:cNvPr id="87044" name="CasellaDiTesto 7"/>
          <p:cNvSpPr txBox="1">
            <a:spLocks noChangeArrowheads="1"/>
          </p:cNvSpPr>
          <p:nvPr/>
        </p:nvSpPr>
        <p:spPr bwMode="auto">
          <a:xfrm>
            <a:off x="6263903" y="3106912"/>
            <a:ext cx="1512888" cy="3571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78855" tIns="39426" rIns="78855" bIns="39426">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Gross porosity</a:t>
            </a:r>
          </a:p>
        </p:txBody>
      </p:sp>
      <p:sp>
        <p:nvSpPr>
          <p:cNvPr id="87045" name="CasellaDiTesto 6"/>
          <p:cNvSpPr txBox="1">
            <a:spLocks noChangeArrowheads="1"/>
          </p:cNvSpPr>
          <p:nvPr/>
        </p:nvSpPr>
        <p:spPr bwMode="auto">
          <a:xfrm>
            <a:off x="6499225" y="6488113"/>
            <a:ext cx="276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4" tIns="45702" rIns="91404" bIns="45702">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i="1">
                <a:solidFill>
                  <a:srgbClr val="000000"/>
                </a:solidFill>
              </a:rPr>
              <a:t>Campbell J. Adv. Mat. 1995</a:t>
            </a:r>
          </a:p>
        </p:txBody>
      </p:sp>
      <p:cxnSp>
        <p:nvCxnSpPr>
          <p:cNvPr id="87046" name="Connettore 2 2"/>
          <p:cNvCxnSpPr>
            <a:cxnSpLocks noChangeShapeType="1"/>
            <a:stCxn id="87047" idx="1"/>
          </p:cNvCxnSpPr>
          <p:nvPr/>
        </p:nvCxnSpPr>
        <p:spPr bwMode="auto">
          <a:xfrm flipH="1">
            <a:off x="4698628" y="1822624"/>
            <a:ext cx="1860550" cy="1693863"/>
          </a:xfrm>
          <a:prstGeom prst="straightConnector1">
            <a:avLst/>
          </a:prstGeom>
          <a:noFill/>
          <a:ln w="9525">
            <a:solidFill>
              <a:srgbClr val="00CC99"/>
            </a:solidFill>
            <a:round/>
            <a:headEnd/>
            <a:tailEnd type="arrow" w="med" len="med"/>
          </a:ln>
          <a:extLst>
            <a:ext uri="{909E8E84-426E-40DD-AFC4-6F175D3DCCD1}">
              <a14:hiddenFill xmlns:a14="http://schemas.microsoft.com/office/drawing/2010/main">
                <a:noFill/>
              </a14:hiddenFill>
            </a:ext>
          </a:extLst>
        </p:spPr>
      </p:cxnSp>
      <p:sp>
        <p:nvSpPr>
          <p:cNvPr id="87047" name="CasellaDiTesto 7"/>
          <p:cNvSpPr txBox="1">
            <a:spLocks noChangeArrowheads="1"/>
          </p:cNvSpPr>
          <p:nvPr/>
        </p:nvSpPr>
        <p:spPr bwMode="auto">
          <a:xfrm>
            <a:off x="6559178" y="1644824"/>
            <a:ext cx="1384300" cy="357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lIns="78855" tIns="39426" rIns="78855" bIns="39426">
            <a:spAutoFit/>
          </a:bodyPr>
          <a:lstStyle>
            <a:lvl1pPr>
              <a:spcBef>
                <a:spcPct val="20000"/>
              </a:spcBef>
              <a:buChar char="•"/>
              <a:defRPr sz="2500">
                <a:solidFill>
                  <a:schemeClr val="tx1"/>
                </a:solidFill>
                <a:latin typeface="Times New Roman" charset="0"/>
                <a:ea typeface="ＭＳ Ｐゴシック" charset="-128"/>
              </a:defRPr>
            </a:lvl1pPr>
            <a:lvl2pPr marL="742950" indent="-285750">
              <a:spcBef>
                <a:spcPct val="20000"/>
              </a:spcBef>
              <a:buChar char="–"/>
              <a:defRPr sz="2100">
                <a:solidFill>
                  <a:schemeClr val="tx1"/>
                </a:solidFill>
                <a:latin typeface="Times New Roman" charset="0"/>
                <a:ea typeface="ＭＳ Ｐゴシック" charset="-128"/>
              </a:defRPr>
            </a:lvl2pPr>
            <a:lvl3pPr marL="1143000" indent="-228600">
              <a:spcBef>
                <a:spcPct val="20000"/>
              </a:spcBef>
              <a:buChar char="•"/>
              <a:defRPr sz="2500">
                <a:solidFill>
                  <a:schemeClr val="tx1"/>
                </a:solidFill>
                <a:latin typeface="Times New Roman" charset="0"/>
                <a:ea typeface="ＭＳ Ｐゴシック" charset="-128"/>
              </a:defRPr>
            </a:lvl3pPr>
            <a:lvl4pPr marL="1600200" indent="-228600">
              <a:spcBef>
                <a:spcPct val="20000"/>
              </a:spcBef>
              <a:buChar char="–"/>
              <a:defRPr sz="1900">
                <a:solidFill>
                  <a:schemeClr val="tx1"/>
                </a:solidFill>
                <a:latin typeface="Times New Roman" charset="0"/>
                <a:ea typeface="ＭＳ Ｐゴシック" charset="-128"/>
              </a:defRPr>
            </a:lvl4pPr>
            <a:lvl5pPr marL="2057400" indent="-228600">
              <a:spcBef>
                <a:spcPct val="20000"/>
              </a:spcBef>
              <a:buChar char="»"/>
              <a:defRPr sz="19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1900">
                <a:solidFill>
                  <a:schemeClr val="tx1"/>
                </a:solidFill>
                <a:latin typeface="Times New Roman" charset="0"/>
                <a:ea typeface="ＭＳ Ｐゴシック" charset="-128"/>
              </a:defRPr>
            </a:lvl9pPr>
          </a:lstStyle>
          <a:p>
            <a:pPr eaLnBrk="1" hangingPunct="1">
              <a:buFontTx/>
              <a:buNone/>
            </a:pPr>
            <a:r>
              <a:rPr lang="en-US" altLang="en-US" sz="1800">
                <a:solidFill>
                  <a:srgbClr val="000000"/>
                </a:solidFill>
              </a:rPr>
              <a:t>zero pressure</a:t>
            </a:r>
          </a:p>
        </p:txBody>
      </p:sp>
      <p:sp>
        <p:nvSpPr>
          <p:cNvPr id="4" name="Ovale 3"/>
          <p:cNvSpPr/>
          <p:nvPr/>
        </p:nvSpPr>
        <p:spPr bwMode="auto">
          <a:xfrm>
            <a:off x="4033466" y="4381674"/>
            <a:ext cx="2060575" cy="431800"/>
          </a:xfrm>
          <a:prstGeom prst="ellipse">
            <a:avLst/>
          </a:prstGeom>
          <a:noFill/>
          <a:ln>
            <a:headEnd type="none" w="med" len="med"/>
            <a:tailEnd type="none" w="lg" len="lg"/>
          </a:ln>
        </p:spPr>
        <p:style>
          <a:lnRef idx="2">
            <a:schemeClr val="accent1"/>
          </a:lnRef>
          <a:fillRef idx="1">
            <a:schemeClr val="lt1"/>
          </a:fillRef>
          <a:effectRef idx="0">
            <a:schemeClr val="accent1"/>
          </a:effectRef>
          <a:fontRef idx="minor">
            <a:schemeClr val="dk1"/>
          </a:fontRef>
        </p:style>
        <p:txBody>
          <a:bodyPr/>
          <a:lstStyle/>
          <a:p>
            <a:pPr eaLnBrk="1" hangingPunct="1">
              <a:spcBef>
                <a:spcPct val="20000"/>
              </a:spcBef>
              <a:defRPr/>
            </a:pPr>
            <a:endParaRPr lang="en-US" sz="1800">
              <a:solidFill>
                <a:srgbClr val="000000"/>
              </a:solidFill>
            </a:endParaRPr>
          </a:p>
        </p:txBody>
      </p:sp>
      <p:sp>
        <p:nvSpPr>
          <p:cNvPr id="87049" name="Titolo 1"/>
          <p:cNvSpPr>
            <a:spLocks noGrp="1"/>
          </p:cNvSpPr>
          <p:nvPr>
            <p:ph type="title"/>
          </p:nvPr>
        </p:nvSpPr>
        <p:spPr>
          <a:xfrm>
            <a:off x="385068" y="44624"/>
            <a:ext cx="8507412" cy="550863"/>
          </a:xfrm>
        </p:spPr>
        <p:txBody>
          <a:bodyPr/>
          <a:lstStyle/>
          <a:p>
            <a:r>
              <a:rPr lang="it-IT" altLang="en-US" sz="2800" b="1">
                <a:ea typeface="ＭＳ Ｐゴシック" charset="-128"/>
              </a:rPr>
              <a:t>Darcy flow in autoclave lamination: </a:t>
            </a:r>
            <a:r>
              <a:rPr lang="en-US" altLang="en-US" sz="2800" b="1">
                <a:ea typeface="ＭＳ Ｐゴシック" charset="-128"/>
              </a:rPr>
              <a:t>thin laminates</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9886"/>
          <a:stretch/>
        </p:blipFill>
        <p:spPr bwMode="auto">
          <a:xfrm>
            <a:off x="2816362" y="687796"/>
            <a:ext cx="1110258" cy="40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152400"/>
            <a:ext cx="7772400" cy="914400"/>
          </a:xfrm>
        </p:spPr>
        <p:txBody>
          <a:bodyPr/>
          <a:lstStyle/>
          <a:p>
            <a:pPr eaLnBrk="1" hangingPunct="1"/>
            <a:r>
              <a:rPr lang="ja-JP" altLang="it-IT">
                <a:ea typeface="ＭＳ Ｐゴシック" charset="-128"/>
              </a:rPr>
              <a:t>“</a:t>
            </a:r>
            <a:r>
              <a:rPr lang="it-IT" altLang="ja-JP">
                <a:ea typeface="ＭＳ Ｐゴシック" charset="-128"/>
              </a:rPr>
              <a:t>Alphabet soup</a:t>
            </a:r>
            <a:r>
              <a:rPr lang="ja-JP" altLang="it-IT">
                <a:ea typeface="ＭＳ Ｐゴシック" charset="-128"/>
              </a:rPr>
              <a:t>”</a:t>
            </a:r>
            <a:r>
              <a:rPr lang="it-IT" altLang="ja-JP">
                <a:ea typeface="ＭＳ Ｐゴシック" charset="-128"/>
              </a:rPr>
              <a:t> of RTM-type processes</a:t>
            </a:r>
            <a:endParaRPr lang="it-IT" altLang="en-US">
              <a:ea typeface="ＭＳ Ｐゴシック" charset="-128"/>
            </a:endParaRPr>
          </a:p>
        </p:txBody>
      </p:sp>
      <p:sp>
        <p:nvSpPr>
          <p:cNvPr id="30723" name="Rectangle 3"/>
          <p:cNvSpPr>
            <a:spLocks noGrp="1" noChangeArrowheads="1"/>
          </p:cNvSpPr>
          <p:nvPr>
            <p:ph type="body" idx="1"/>
          </p:nvPr>
        </p:nvSpPr>
        <p:spPr>
          <a:xfrm>
            <a:off x="0" y="1052513"/>
            <a:ext cx="9144000" cy="2736850"/>
          </a:xfrm>
        </p:spPr>
        <p:txBody>
          <a:bodyPr/>
          <a:lstStyle/>
          <a:p>
            <a:pPr marL="342900" lvl="1" indent="-342900" eaLnBrk="1" hangingPunct="1">
              <a:buFontTx/>
              <a:buChar char="•"/>
              <a:defRPr/>
            </a:pPr>
            <a:r>
              <a:rPr lang="en-US" dirty="0">
                <a:ea typeface="MS PGothic" charset="0"/>
              </a:rPr>
              <a:t>SQRTM (Same Qualified Resin Transfer Molding) </a:t>
            </a:r>
          </a:p>
          <a:p>
            <a:pPr lvl="1" eaLnBrk="1" hangingPunct="1">
              <a:lnSpc>
                <a:spcPct val="80000"/>
              </a:lnSpc>
              <a:defRPr/>
            </a:pPr>
            <a:r>
              <a:rPr lang="en-US" dirty="0">
                <a:ea typeface="MS PGothic" charset="0"/>
              </a:rPr>
              <a:t>The lay up is done with prepregs using  aeronautic “Qualified” materials</a:t>
            </a:r>
          </a:p>
          <a:p>
            <a:pPr lvl="1" eaLnBrk="1" hangingPunct="1">
              <a:lnSpc>
                <a:spcPct val="80000"/>
              </a:lnSpc>
              <a:defRPr/>
            </a:pPr>
            <a:r>
              <a:rPr lang="en-US" dirty="0">
                <a:ea typeface="MS PGothic" charset="0"/>
              </a:rPr>
              <a:t>A close mold is used. The mold is heated or placed between the heated plates of a press</a:t>
            </a:r>
          </a:p>
          <a:p>
            <a:pPr lvl="1" eaLnBrk="1" hangingPunct="1">
              <a:lnSpc>
                <a:spcPct val="80000"/>
              </a:lnSpc>
              <a:defRPr/>
            </a:pPr>
            <a:r>
              <a:rPr lang="en-US" dirty="0">
                <a:ea typeface="MS PGothic" charset="0"/>
              </a:rPr>
              <a:t>The “Same Qualified” resin is injected in order to reach a constant hydrostatic pressure in the mold, the same set for an autoclave cycle.</a:t>
            </a:r>
          </a:p>
          <a:p>
            <a:pPr lvl="1" eaLnBrk="1" hangingPunct="1">
              <a:lnSpc>
                <a:spcPct val="80000"/>
              </a:lnSpc>
              <a:buFontTx/>
              <a:buNone/>
              <a:defRPr/>
            </a:pPr>
            <a:endParaRPr lang="it-IT" dirty="0">
              <a:ea typeface="MS PGothic" charset="0"/>
            </a:endParaRPr>
          </a:p>
        </p:txBody>
      </p:sp>
      <p:pic>
        <p:nvPicPr>
          <p:cNvPr id="88068" name="Immagine 4" descr="SQRT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4563" y="2997200"/>
            <a:ext cx="5659437"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250825" y="2997200"/>
            <a:ext cx="3097213" cy="1754188"/>
          </a:xfrm>
          <a:prstGeom prst="rect">
            <a:avLst/>
          </a:prstGeom>
          <a:noFill/>
        </p:spPr>
        <p:txBody>
          <a:bodyPr>
            <a:spAutoFit/>
          </a:bodyPr>
          <a:lstStyle/>
          <a:p>
            <a:pPr marL="0" lvl="1" eaLnBrk="1" hangingPunct="1">
              <a:defRPr/>
            </a:pPr>
            <a:r>
              <a:rPr lang="en-US" sz="2100" dirty="0">
                <a:latin typeface="+mn-lt"/>
                <a:ea typeface="MS PGothic" charset="0"/>
                <a:cs typeface="MS PGothic" charset="0"/>
              </a:rPr>
              <a:t>- This should dramatically reduce voids using materials developed for autoclave curing.</a:t>
            </a:r>
          </a:p>
          <a:p>
            <a:pPr eaLnBrk="1" hangingPunct="1">
              <a:defRPr/>
            </a:pPr>
            <a:endParaRPr lang="en-US" dirty="0">
              <a:latin typeface="Times New Roman" panose="02020603050405020304" pitchFamily="18" charset="0"/>
              <a:ea typeface="MS PGothic" pitchFamily="34"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it-IT" altLang="en-US" b="0">
                <a:ea typeface="ＭＳ Ｐゴシック" charset="-128"/>
              </a:rPr>
              <a:t>Mat preforms for RTM</a:t>
            </a:r>
          </a:p>
        </p:txBody>
      </p:sp>
      <p:sp>
        <p:nvSpPr>
          <p:cNvPr id="89091" name="AutoShape 3"/>
          <p:cNvSpPr>
            <a:spLocks noGrp="1" noChangeAspect="1" noChangeArrowheads="1"/>
          </p:cNvSpPr>
          <p:nvPr>
            <p:ph type="body" idx="1"/>
          </p:nvPr>
        </p:nvSpPr>
        <p:spPr>
          <a:xfrm>
            <a:off x="685800" y="1981200"/>
            <a:ext cx="4038600" cy="4114800"/>
          </a:xfrm>
        </p:spPr>
        <p:txBody>
          <a:bodyPr/>
          <a:lstStyle/>
          <a:p>
            <a:pPr eaLnBrk="1" hangingPunct="1">
              <a:buFontTx/>
              <a:buNone/>
            </a:pPr>
            <a:r>
              <a:rPr lang="it-IT" altLang="en-US" b="1">
                <a:ea typeface="ＭＳ Ｐゴシック" charset="-128"/>
              </a:rPr>
              <a:t>Advantages</a:t>
            </a:r>
          </a:p>
          <a:p>
            <a:pPr eaLnBrk="1" hangingPunct="1">
              <a:buFontTx/>
              <a:buNone/>
            </a:pPr>
            <a:endParaRPr lang="it-IT" altLang="en-US" b="1">
              <a:ea typeface="ＭＳ Ｐゴシック" charset="-128"/>
            </a:endParaRPr>
          </a:p>
          <a:p>
            <a:pPr eaLnBrk="1" hangingPunct="1"/>
            <a:r>
              <a:rPr lang="it-IT" altLang="en-US">
                <a:ea typeface="ＭＳ Ｐゴシック" charset="-128"/>
              </a:rPr>
              <a:t>High permeability </a:t>
            </a:r>
            <a:r>
              <a:rPr lang="it-IT" altLang="en-US">
                <a:latin typeface="ZapfDingbats" charset="0"/>
                <a:ea typeface="ＭＳ Ｐゴシック" charset="-128"/>
              </a:rPr>
              <a:t> </a:t>
            </a:r>
          </a:p>
          <a:p>
            <a:pPr eaLnBrk="1" hangingPunct="1"/>
            <a:r>
              <a:rPr lang="it-IT" altLang="en-US">
                <a:ea typeface="ＭＳ Ｐゴシック" charset="-128"/>
              </a:rPr>
              <a:t>Easily infused</a:t>
            </a:r>
            <a:r>
              <a:rPr lang="it-IT" altLang="en-US">
                <a:latin typeface="ZapfDingbats" charset="0"/>
                <a:ea typeface="ＭＳ Ｐゴシック" charset="-128"/>
              </a:rPr>
              <a:t>   </a:t>
            </a:r>
          </a:p>
          <a:p>
            <a:pPr eaLnBrk="1" hangingPunct="1"/>
            <a:r>
              <a:rPr lang="it-IT" altLang="en-US">
                <a:ea typeface="ＭＳ Ｐゴシック" charset="-128"/>
              </a:rPr>
              <a:t>Easy handling </a:t>
            </a:r>
            <a:r>
              <a:rPr lang="it-IT" altLang="en-US">
                <a:latin typeface="ZapfDingbats" charset="0"/>
                <a:ea typeface="ＭＳ Ｐゴシック" charset="-128"/>
              </a:rPr>
              <a:t>  </a:t>
            </a:r>
          </a:p>
          <a:p>
            <a:pPr eaLnBrk="1" hangingPunct="1"/>
            <a:endParaRPr lang="it-IT" altLang="en-US">
              <a:ea typeface="ＭＳ Ｐゴシック" charset="-128"/>
            </a:endParaRPr>
          </a:p>
        </p:txBody>
      </p:sp>
      <p:sp>
        <p:nvSpPr>
          <p:cNvPr id="89092" name="Text Box 4"/>
          <p:cNvSpPr txBox="1">
            <a:spLocks noChangeArrowheads="1"/>
          </p:cNvSpPr>
          <p:nvPr/>
        </p:nvSpPr>
        <p:spPr bwMode="auto">
          <a:xfrm>
            <a:off x="4724400" y="2057400"/>
            <a:ext cx="41148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buFontTx/>
              <a:buNone/>
            </a:pPr>
            <a:r>
              <a:rPr lang="it-IT" altLang="en-US" b="1"/>
              <a:t>Disadvantages</a:t>
            </a:r>
          </a:p>
          <a:p>
            <a:pPr eaLnBrk="1" hangingPunct="1">
              <a:buFontTx/>
              <a:buNone/>
            </a:pPr>
            <a:endParaRPr lang="it-IT" altLang="en-US" sz="2000"/>
          </a:p>
          <a:p>
            <a:pPr eaLnBrk="1" hangingPunct="1"/>
            <a:r>
              <a:rPr lang="it-IT" altLang="en-US"/>
              <a:t>Poor stiffness </a:t>
            </a:r>
            <a:r>
              <a:rPr lang="it-IT" altLang="en-US">
                <a:latin typeface="ZapfDingbats" charset="0"/>
              </a:rPr>
              <a:t>   </a:t>
            </a:r>
          </a:p>
          <a:p>
            <a:pPr eaLnBrk="1" hangingPunct="1"/>
            <a:r>
              <a:rPr lang="it-IT" altLang="en-US"/>
              <a:t>Limited strength </a:t>
            </a:r>
            <a:r>
              <a:rPr lang="it-IT" altLang="en-US">
                <a:latin typeface="ZapfDingbats" charset="0"/>
              </a:rPr>
              <a:t>   </a:t>
            </a:r>
          </a:p>
          <a:p>
            <a:pPr eaLnBrk="1" hangingPunct="1"/>
            <a:r>
              <a:rPr lang="it-IT" altLang="en-US"/>
              <a:t>No orientation control </a:t>
            </a:r>
            <a:r>
              <a:rPr lang="it-IT" altLang="en-US">
                <a:latin typeface="ZapfDingbats" charset="0"/>
              </a:rPr>
              <a:t> </a:t>
            </a:r>
          </a:p>
          <a:p>
            <a:pPr eaLnBrk="1" hangingPunct="1"/>
            <a:r>
              <a:rPr lang="it-IT" altLang="en-US"/>
              <a:t>Limited fiber volume fractions </a:t>
            </a:r>
            <a:r>
              <a:rPr lang="it-IT" altLang="en-US">
                <a:latin typeface="ZapfDingbats" charset="0"/>
              </a:rPr>
              <a:t>  </a:t>
            </a:r>
            <a:endParaRPr lang="it-IT" altLang="en-US"/>
          </a:p>
          <a:p>
            <a:pPr eaLnBrk="1" hangingPunct="1"/>
            <a:endParaRPr lang="it-IT" altLang="en-US"/>
          </a:p>
          <a:p>
            <a:pPr algn="ctr" eaLnBrk="1" hangingPunct="1">
              <a:spcBef>
                <a:spcPct val="50000"/>
              </a:spcBef>
            </a:pPr>
            <a:endParaRPr lang="it-IT"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304800"/>
            <a:ext cx="7772400" cy="609600"/>
          </a:xfrm>
        </p:spPr>
        <p:txBody>
          <a:bodyPr/>
          <a:lstStyle/>
          <a:p>
            <a:pPr eaLnBrk="1" hangingPunct="1"/>
            <a:r>
              <a:rPr lang="it-IT" altLang="en-US" b="0">
                <a:ea typeface="ＭＳ Ｐゴシック" charset="-128"/>
              </a:rPr>
              <a:t>Woven fabric for RTM</a:t>
            </a:r>
          </a:p>
        </p:txBody>
      </p:sp>
      <p:sp>
        <p:nvSpPr>
          <p:cNvPr id="90115" name="Rectangle 3"/>
          <p:cNvSpPr>
            <a:spLocks noGrp="1" noChangeArrowheads="1"/>
          </p:cNvSpPr>
          <p:nvPr>
            <p:ph type="body" idx="1"/>
          </p:nvPr>
        </p:nvSpPr>
        <p:spPr>
          <a:xfrm>
            <a:off x="457200" y="1143000"/>
            <a:ext cx="4267200" cy="2209800"/>
          </a:xfrm>
        </p:spPr>
        <p:txBody>
          <a:bodyPr/>
          <a:lstStyle/>
          <a:p>
            <a:pPr eaLnBrk="1" hangingPunct="1">
              <a:buFontTx/>
              <a:buNone/>
            </a:pPr>
            <a:r>
              <a:rPr lang="it-IT" altLang="en-US" b="1">
                <a:ea typeface="ＭＳ Ｐゴシック" charset="-128"/>
              </a:rPr>
              <a:t>Advantages </a:t>
            </a:r>
          </a:p>
          <a:p>
            <a:pPr eaLnBrk="1" hangingPunct="1"/>
            <a:r>
              <a:rPr lang="it-IT" altLang="en-US" sz="2000">
                <a:ea typeface="ＭＳ Ｐゴシック" charset="-128"/>
              </a:rPr>
              <a:t>Balanced properties in the plane of the fabric</a:t>
            </a:r>
            <a:endParaRPr lang="it-IT" altLang="en-US" sz="2000">
              <a:latin typeface="ZapfDingbats" charset="0"/>
              <a:ea typeface="ＭＳ Ｐゴシック" charset="-128"/>
            </a:endParaRPr>
          </a:p>
          <a:p>
            <a:pPr eaLnBrk="1" hangingPunct="1"/>
            <a:r>
              <a:rPr lang="it-IT" altLang="en-US" sz="2000">
                <a:ea typeface="ＭＳ Ｐゴシック" charset="-128"/>
              </a:rPr>
              <a:t>Good impact resistance </a:t>
            </a:r>
            <a:endParaRPr lang="it-IT" altLang="en-US" sz="2000">
              <a:latin typeface="ZapfDingbats" charset="0"/>
              <a:ea typeface="ＭＳ Ｐゴシック" charset="-128"/>
            </a:endParaRPr>
          </a:p>
          <a:p>
            <a:pPr eaLnBrk="1" hangingPunct="1"/>
            <a:r>
              <a:rPr lang="it-IT" altLang="en-US" sz="2000">
                <a:ea typeface="ＭＳ Ｐゴシック" charset="-128"/>
              </a:rPr>
              <a:t>Good conformability</a:t>
            </a:r>
            <a:r>
              <a:rPr lang="it-IT" altLang="en-US">
                <a:latin typeface="ZapfDingbats" charset="0"/>
                <a:ea typeface="ＭＳ Ｐゴシック" charset="-128"/>
              </a:rPr>
              <a:t>  </a:t>
            </a:r>
          </a:p>
          <a:p>
            <a:pPr eaLnBrk="1" hangingPunct="1">
              <a:buFontTx/>
              <a:buNone/>
            </a:pPr>
            <a:endParaRPr lang="it-IT" altLang="en-US">
              <a:latin typeface="ZapfDingbats" charset="0"/>
              <a:ea typeface="ＭＳ Ｐゴシック" charset="-128"/>
            </a:endParaRPr>
          </a:p>
        </p:txBody>
      </p:sp>
      <p:sp>
        <p:nvSpPr>
          <p:cNvPr id="90116" name="Text Box 4"/>
          <p:cNvSpPr txBox="1">
            <a:spLocks noChangeArrowheads="1"/>
          </p:cNvSpPr>
          <p:nvPr/>
        </p:nvSpPr>
        <p:spPr bwMode="auto">
          <a:xfrm>
            <a:off x="5029200" y="1219200"/>
            <a:ext cx="3810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buFontTx/>
              <a:buNone/>
            </a:pPr>
            <a:r>
              <a:rPr lang="it-IT" altLang="en-US" b="1"/>
              <a:t>Disadvantages</a:t>
            </a:r>
          </a:p>
          <a:p>
            <a:pPr eaLnBrk="1" hangingPunct="1">
              <a:lnSpc>
                <a:spcPct val="90000"/>
              </a:lnSpc>
            </a:pPr>
            <a:r>
              <a:rPr lang="it-IT" altLang="en-US" sz="2000"/>
              <a:t>Fiber undulation</a:t>
            </a:r>
            <a:endParaRPr lang="it-IT" altLang="en-US" sz="2000">
              <a:latin typeface="ZapfDingbats" charset="0"/>
            </a:endParaRPr>
          </a:p>
          <a:p>
            <a:pPr eaLnBrk="1" hangingPunct="1">
              <a:lnSpc>
                <a:spcPct val="90000"/>
              </a:lnSpc>
            </a:pPr>
            <a:r>
              <a:rPr lang="it-IT" altLang="en-US" sz="2000"/>
              <a:t>Asymmetry</a:t>
            </a:r>
            <a:endParaRPr lang="it-IT" altLang="en-US" sz="2000">
              <a:latin typeface="ZapfDingbats" charset="0"/>
            </a:endParaRPr>
          </a:p>
          <a:p>
            <a:pPr eaLnBrk="1" hangingPunct="1">
              <a:lnSpc>
                <a:spcPct val="90000"/>
              </a:lnSpc>
            </a:pPr>
            <a:r>
              <a:rPr lang="it-IT" altLang="en-US" sz="2000"/>
              <a:t>Trimming / Handling</a:t>
            </a:r>
          </a:p>
        </p:txBody>
      </p:sp>
      <p:sp>
        <p:nvSpPr>
          <p:cNvPr id="90117" name="Rectangle 5"/>
          <p:cNvSpPr>
            <a:spLocks noChangeArrowheads="1"/>
          </p:cNvSpPr>
          <p:nvPr/>
        </p:nvSpPr>
        <p:spPr bwMode="auto">
          <a:xfrm>
            <a:off x="762000" y="3352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it-IT" altLang="en-US" sz="2800" b="1">
                <a:solidFill>
                  <a:schemeClr val="tx2"/>
                </a:solidFill>
              </a:rPr>
              <a:t>UD fabric for RTM</a:t>
            </a:r>
          </a:p>
        </p:txBody>
      </p:sp>
      <p:pic>
        <p:nvPicPr>
          <p:cNvPr id="901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114800"/>
            <a:ext cx="3581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0119" name="Text Box 7"/>
          <p:cNvSpPr txBox="1">
            <a:spLocks noChangeArrowheads="1"/>
          </p:cNvSpPr>
          <p:nvPr/>
        </p:nvSpPr>
        <p:spPr bwMode="auto">
          <a:xfrm>
            <a:off x="228600" y="4114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b="1"/>
              <a:t>Advantages</a:t>
            </a:r>
          </a:p>
          <a:p>
            <a:pPr eaLnBrk="1" hangingPunct="1">
              <a:spcBef>
                <a:spcPct val="50000"/>
              </a:spcBef>
              <a:buFontTx/>
              <a:buNone/>
            </a:pPr>
            <a:r>
              <a:rPr lang="it-IT" altLang="en-US" sz="2000">
                <a:solidFill>
                  <a:srgbClr val="000000"/>
                </a:solidFill>
              </a:rPr>
              <a:t>Higher stiffness and strength in filament direction</a:t>
            </a:r>
            <a:endParaRPr lang="it-IT" altLang="en-US" sz="2000"/>
          </a:p>
        </p:txBody>
      </p:sp>
      <p:sp>
        <p:nvSpPr>
          <p:cNvPr id="90120" name="Text Box 8"/>
          <p:cNvSpPr txBox="1">
            <a:spLocks noChangeArrowheads="1"/>
          </p:cNvSpPr>
          <p:nvPr/>
        </p:nvSpPr>
        <p:spPr bwMode="auto">
          <a:xfrm>
            <a:off x="6172200" y="41148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it-IT" altLang="en-US" b="1"/>
              <a:t>Disadvantages </a:t>
            </a:r>
          </a:p>
          <a:p>
            <a:pPr eaLnBrk="1" hangingPunct="1">
              <a:spcBef>
                <a:spcPct val="50000"/>
              </a:spcBef>
              <a:buFontTx/>
              <a:buNone/>
            </a:pPr>
            <a:r>
              <a:rPr lang="it-IT" altLang="en-US" sz="2000"/>
              <a:t>Poor integrity - "fiber wash" may occur</a:t>
            </a:r>
            <a:endParaRPr lang="it-IT" altLang="en-US" sz="2000">
              <a:latin typeface="ZapfDingbats" charset="0"/>
            </a:endParaRPr>
          </a:p>
          <a:p>
            <a:pPr eaLnBrk="1" hangingPunct="1">
              <a:spcBef>
                <a:spcPct val="50000"/>
              </a:spcBef>
              <a:buFontTx/>
              <a:buNone/>
            </a:pPr>
            <a:r>
              <a:rPr lang="it-IT" altLang="en-US" sz="2000"/>
              <a:t>Anisotropic flow and performance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it-IT" altLang="en-US" b="0">
                <a:ea typeface="ＭＳ Ｐゴシック" charset="-128"/>
              </a:rPr>
              <a:t>Directed fiber preforming</a:t>
            </a:r>
          </a:p>
        </p:txBody>
      </p:sp>
      <p:pic>
        <p:nvPicPr>
          <p:cNvPr id="911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6477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75804"/>
            <a:ext cx="7772400" cy="819150"/>
          </a:xfrm>
        </p:spPr>
        <p:txBody>
          <a:bodyPr/>
          <a:lstStyle/>
          <a:p>
            <a:pPr eaLnBrk="1" hangingPunct="1"/>
            <a:r>
              <a:rPr lang="it-IT" altLang="en-US">
                <a:ea typeface="ＭＳ Ｐゴシック" charset="-128"/>
              </a:rPr>
              <a:t>Braiding</a:t>
            </a:r>
          </a:p>
        </p:txBody>
      </p:sp>
      <p:sp>
        <p:nvSpPr>
          <p:cNvPr id="5" name="CasellaDiTesto 4"/>
          <p:cNvSpPr txBox="1"/>
          <p:nvPr/>
        </p:nvSpPr>
        <p:spPr>
          <a:xfrm>
            <a:off x="500063" y="949921"/>
            <a:ext cx="8643937" cy="461963"/>
          </a:xfrm>
          <a:prstGeom prst="rect">
            <a:avLst/>
          </a:prstGeom>
          <a:noFill/>
        </p:spPr>
        <p:txBody>
          <a:bodyPr>
            <a:spAutoFit/>
          </a:bodyPr>
          <a:lstStyle/>
          <a:p>
            <a:pPr eaLnBrk="1" hangingPunct="1">
              <a:defRPr/>
            </a:pPr>
            <a:r>
              <a:rPr lang="en-US" dirty="0">
                <a:latin typeface="Times New Roman" panose="02020603050405020304" pitchFamily="18" charset="0"/>
                <a:ea typeface="MS PGothic" pitchFamily="34" charset="-128"/>
              </a:rPr>
              <a:t>A close profile is obtained with a plain weave with a </a:t>
            </a:r>
            <a:r>
              <a:rPr lang="en-US" u="sng" dirty="0">
                <a:effectLst>
                  <a:outerShdw blurRad="38100" dist="38100" dir="2700000" algn="tl">
                    <a:srgbClr val="000000">
                      <a:alpha val="43137"/>
                    </a:srgbClr>
                  </a:outerShdw>
                </a:effectLst>
                <a:latin typeface="Times New Roman" panose="02020603050405020304" pitchFamily="18" charset="0"/>
                <a:ea typeface="MS PGothic" pitchFamily="34" charset="-128"/>
              </a:rPr>
              <a:t>+</a:t>
            </a:r>
            <a:r>
              <a:rPr lang="en-US" dirty="0">
                <a:latin typeface="Times New Roman" panose="02020603050405020304" pitchFamily="18" charset="0"/>
                <a:ea typeface="MS PGothic" pitchFamily="34" charset="-128"/>
              </a:rPr>
              <a:t> </a:t>
            </a:r>
            <a:r>
              <a:rPr lang="en-US" dirty="0">
                <a:latin typeface="Symbol" pitchFamily="18" charset="2"/>
                <a:ea typeface="MS PGothic" pitchFamily="34" charset="-128"/>
              </a:rPr>
              <a:t>q</a:t>
            </a:r>
            <a:r>
              <a:rPr lang="en-US" dirty="0">
                <a:latin typeface="Times New Roman" panose="02020603050405020304" pitchFamily="18" charset="0"/>
                <a:ea typeface="MS PGothic" pitchFamily="34" charset="-128"/>
              </a:rPr>
              <a:t> angle</a:t>
            </a:r>
          </a:p>
        </p:txBody>
      </p:sp>
      <p:pic>
        <p:nvPicPr>
          <p:cNvPr id="92164" name="Immagine 5" descr="braiding-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837" y="1864984"/>
            <a:ext cx="43116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Immagine 6" descr="braidin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6514" y="1436360"/>
            <a:ext cx="4256087"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064848-FBD2-175F-2EAA-E93F600B666C}"/>
              </a:ext>
            </a:extLst>
          </p:cNvPr>
          <p:cNvSpPr txBox="1"/>
          <p:nvPr/>
        </p:nvSpPr>
        <p:spPr>
          <a:xfrm>
            <a:off x="720761" y="6355123"/>
            <a:ext cx="8643936" cy="369332"/>
          </a:xfrm>
          <a:prstGeom prst="rect">
            <a:avLst/>
          </a:prstGeom>
          <a:noFill/>
        </p:spPr>
        <p:txBody>
          <a:bodyPr wrap="square">
            <a:spAutoFit/>
          </a:bodyPr>
          <a:lstStyle/>
          <a:p>
            <a:r>
              <a:rPr lang="en-GB" sz="1800" dirty="0"/>
              <a:t>https://www.youtube.com/watch?v=PpIfB_5V5kc&amp;ab_channel=CompositesCentral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714625" y="285750"/>
            <a:ext cx="4032250" cy="765175"/>
          </a:xfrm>
        </p:spPr>
        <p:txBody>
          <a:bodyPr/>
          <a:lstStyle/>
          <a:p>
            <a:r>
              <a:rPr lang="it-IT" altLang="en-US" sz="3200">
                <a:ea typeface="ＭＳ Ｐゴシック" charset="-128"/>
              </a:rPr>
              <a:t>Overbraiding</a:t>
            </a:r>
            <a:endParaRPr lang="en-GB" altLang="en-US" sz="3200">
              <a:solidFill>
                <a:srgbClr val="450C83"/>
              </a:solidFill>
              <a:ea typeface="ＭＳ Ｐゴシック" charset="-128"/>
            </a:endParaRPr>
          </a:p>
        </p:txBody>
      </p:sp>
      <p:sp>
        <p:nvSpPr>
          <p:cNvPr id="93187" name="CasellaDiTesto 4"/>
          <p:cNvSpPr txBox="1">
            <a:spLocks noChangeArrowheads="1"/>
          </p:cNvSpPr>
          <p:nvPr/>
        </p:nvSpPr>
        <p:spPr bwMode="auto">
          <a:xfrm>
            <a:off x="428625" y="1071563"/>
            <a:ext cx="8143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dirty="0"/>
              <a:t>During </a:t>
            </a:r>
            <a:r>
              <a:rPr lang="en-US" altLang="en-US" dirty="0" err="1"/>
              <a:t>overbraiding</a:t>
            </a:r>
            <a:r>
              <a:rPr lang="en-US" altLang="en-US" dirty="0"/>
              <a:t> the preform is fabricated on a core, which has the inner geometry of the desired preform</a:t>
            </a:r>
          </a:p>
          <a:p>
            <a:pPr eaLnBrk="1" hangingPunct="1">
              <a:spcBef>
                <a:spcPct val="0"/>
              </a:spcBef>
            </a:pPr>
            <a:r>
              <a:rPr lang="en-US" altLang="en-US" dirty="0"/>
              <a:t>By reciprocating the core through the braiding point a pre-selected number of layers can be braided </a:t>
            </a:r>
          </a:p>
          <a:p>
            <a:pPr eaLnBrk="1" hangingPunct="1">
              <a:spcBef>
                <a:spcPct val="0"/>
              </a:spcBef>
            </a:pPr>
            <a:r>
              <a:rPr lang="en-US" altLang="en-US" dirty="0"/>
              <a:t>The core is usually not removed</a:t>
            </a:r>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429000"/>
            <a:ext cx="68421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714625" y="285750"/>
            <a:ext cx="4032250" cy="765175"/>
          </a:xfrm>
        </p:spPr>
        <p:txBody>
          <a:bodyPr/>
          <a:lstStyle/>
          <a:p>
            <a:r>
              <a:rPr lang="it-IT" altLang="en-US" sz="3200">
                <a:ea typeface="ＭＳ Ｐゴシック" charset="-128"/>
              </a:rPr>
              <a:t>Overbraiding</a:t>
            </a:r>
            <a:endParaRPr lang="en-GB" altLang="en-US" sz="3200">
              <a:solidFill>
                <a:srgbClr val="450C83"/>
              </a:solidFill>
              <a:ea typeface="ＭＳ Ｐゴシック" charset="-128"/>
            </a:endParaRPr>
          </a:p>
        </p:txBody>
      </p:sp>
      <p:pic>
        <p:nvPicPr>
          <p:cNvPr id="95235" name="Immagine 1" descr="Braided-dre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3"/>
            <a:ext cx="2252663"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Immagine 2" descr="Braided-dres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412875"/>
            <a:ext cx="2846387" cy="50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Immagine 3" descr="BMW-7-Roof beam braid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9075" y="1628775"/>
            <a:ext cx="38195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42938" y="214313"/>
            <a:ext cx="7772400" cy="571500"/>
          </a:xfrm>
        </p:spPr>
        <p:txBody>
          <a:bodyPr/>
          <a:lstStyle/>
          <a:p>
            <a:pPr eaLnBrk="1" hangingPunct="1"/>
            <a:r>
              <a:rPr lang="it-IT" altLang="en-US">
                <a:ea typeface="ＭＳ Ｐゴシック" charset="-128"/>
              </a:rPr>
              <a:t>Braiding C-frames of A350</a:t>
            </a:r>
          </a:p>
        </p:txBody>
      </p:sp>
      <p:pic>
        <p:nvPicPr>
          <p:cNvPr id="972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143125"/>
            <a:ext cx="6430962"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CasellaDiTesto 4"/>
          <p:cNvSpPr txBox="1">
            <a:spLocks noChangeArrowheads="1"/>
          </p:cNvSpPr>
          <p:nvPr/>
        </p:nvSpPr>
        <p:spPr bwMode="auto">
          <a:xfrm>
            <a:off x="214313" y="857250"/>
            <a:ext cx="8929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A square section is overbraided on a squared section profile and then cut along a mid plane to obtaine two C profiles. The profiles are used in a resin film infusion process.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42938" y="214313"/>
            <a:ext cx="7772400" cy="819150"/>
          </a:xfrm>
        </p:spPr>
        <p:txBody>
          <a:bodyPr/>
          <a:lstStyle/>
          <a:p>
            <a:pPr eaLnBrk="1" hangingPunct="1"/>
            <a:r>
              <a:rPr lang="it-IT" altLang="en-US">
                <a:ea typeface="ＭＳ Ｐゴシック" charset="-128"/>
              </a:rPr>
              <a:t>Braiding C-frames of A350</a:t>
            </a:r>
          </a:p>
        </p:txBody>
      </p:sp>
      <p:sp>
        <p:nvSpPr>
          <p:cNvPr id="5" name="CasellaDiTesto 4"/>
          <p:cNvSpPr txBox="1"/>
          <p:nvPr/>
        </p:nvSpPr>
        <p:spPr>
          <a:xfrm>
            <a:off x="71438" y="1143000"/>
            <a:ext cx="9144000" cy="830263"/>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r>
              <a:rPr lang="en-US" altLang="en-US"/>
              <a:t>The over braided square section is completed with a 0°UD tape  and a second braided </a:t>
            </a:r>
            <a:r>
              <a:rPr lang="en-US" altLang="en-US" u="sng">
                <a:effectLst>
                  <a:outerShdw blurRad="38100" dist="38100" dir="2700000" algn="tl">
                    <a:srgbClr val="C0C0C0"/>
                  </a:outerShdw>
                </a:effectLst>
              </a:rPr>
              <a:t>+</a:t>
            </a:r>
            <a:r>
              <a:rPr lang="en-US" altLang="en-US"/>
              <a:t> </a:t>
            </a:r>
            <a:r>
              <a:rPr lang="en-US" altLang="en-US">
                <a:latin typeface="Symbol" panose="05050102010706020507" pitchFamily="18" charset="2"/>
              </a:rPr>
              <a:t>q</a:t>
            </a:r>
            <a:r>
              <a:rPr lang="en-US" altLang="en-US"/>
              <a:t> layer (left). Finally a 90 tape  is applied (right).</a:t>
            </a:r>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688"/>
            <a:ext cx="47752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43125"/>
            <a:ext cx="46863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76850"/>
            <a:ext cx="92202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0" y="304800"/>
            <a:ext cx="7772400" cy="762000"/>
          </a:xfrm>
        </p:spPr>
        <p:txBody>
          <a:bodyPr/>
          <a:lstStyle/>
          <a:p>
            <a:pPr eaLnBrk="1" hangingPunct="1"/>
            <a:r>
              <a:rPr lang="it-IT" altLang="en-US" sz="2400" b="0">
                <a:solidFill>
                  <a:schemeClr val="tx1"/>
                </a:solidFill>
                <a:ea typeface="ＭＳ Ｐゴシック" charset="-128"/>
              </a:rPr>
              <a:t>Vacuum assisted  resin distribution or resin infusion (VARI)</a:t>
            </a:r>
          </a:p>
        </p:txBody>
      </p:sp>
      <p:sp>
        <p:nvSpPr>
          <p:cNvPr id="13315" name="Rectangle 3"/>
          <p:cNvSpPr>
            <a:spLocks noChangeArrowheads="1"/>
          </p:cNvSpPr>
          <p:nvPr/>
        </p:nvSpPr>
        <p:spPr bwMode="auto">
          <a:xfrm>
            <a:off x="3027363" y="2624138"/>
            <a:ext cx="8688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pic>
        <p:nvPicPr>
          <p:cNvPr id="13316" name="Picture 4" descr="Fig_5-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520825"/>
            <a:ext cx="6705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539750" y="5661025"/>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lnSpc>
                <a:spcPct val="90000"/>
              </a:lnSpc>
              <a:spcBef>
                <a:spcPct val="0"/>
              </a:spcBef>
              <a:buFontTx/>
              <a:buNone/>
            </a:pPr>
            <a:endParaRPr lang="it-IT" altLang="en-US"/>
          </a:p>
          <a:p>
            <a:pPr eaLnBrk="1" hangingPunct="1">
              <a:lnSpc>
                <a:spcPct val="90000"/>
              </a:lnSpc>
              <a:spcBef>
                <a:spcPct val="0"/>
              </a:spcBef>
              <a:buFontTx/>
              <a:buNone/>
            </a:pPr>
            <a:r>
              <a:rPr lang="it-IT" altLang="en-US" sz="2000"/>
              <a:t>A resin trap an perforated release films are tipically used</a:t>
            </a:r>
            <a:endParaRPr lang="it-IT" altLang="en-US"/>
          </a:p>
        </p:txBody>
      </p:sp>
      <p:grpSp>
        <p:nvGrpSpPr>
          <p:cNvPr id="2" name="Group 6"/>
          <p:cNvGrpSpPr>
            <a:grpSpLocks/>
          </p:cNvGrpSpPr>
          <p:nvPr/>
        </p:nvGrpSpPr>
        <p:grpSpPr bwMode="auto">
          <a:xfrm>
            <a:off x="514350" y="1427163"/>
            <a:ext cx="7443788" cy="4032250"/>
            <a:chOff x="427" y="1732"/>
            <a:chExt cx="2529" cy="1983"/>
          </a:xfrm>
        </p:grpSpPr>
        <p:pic>
          <p:nvPicPr>
            <p:cNvPr id="13320" name="Picture 7" descr="Abb-3-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732"/>
              <a:ext cx="2188"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8"/>
            <p:cNvSpPr txBox="1">
              <a:spLocks noChangeArrowheads="1"/>
            </p:cNvSpPr>
            <p:nvPr/>
          </p:nvSpPr>
          <p:spPr bwMode="auto">
            <a:xfrm>
              <a:off x="1337" y="1767"/>
              <a:ext cx="3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Schraubzwinge</a:t>
              </a:r>
              <a:endParaRPr lang="en-US" altLang="en-US" sz="1100">
                <a:latin typeface="Arial" charset="0"/>
              </a:endParaRPr>
            </a:p>
          </p:txBody>
        </p:sp>
        <p:sp>
          <p:nvSpPr>
            <p:cNvPr id="13322" name="Text Box 9"/>
            <p:cNvSpPr txBox="1">
              <a:spLocks noChangeArrowheads="1"/>
            </p:cNvSpPr>
            <p:nvPr/>
          </p:nvSpPr>
          <p:spPr bwMode="auto">
            <a:xfrm>
              <a:off x="1337" y="1931"/>
              <a:ext cx="3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Spannrahmen</a:t>
              </a:r>
            </a:p>
          </p:txBody>
        </p:sp>
        <p:sp>
          <p:nvSpPr>
            <p:cNvPr id="13323" name="Text Box 10"/>
            <p:cNvSpPr txBox="1">
              <a:spLocks noChangeArrowheads="1"/>
            </p:cNvSpPr>
            <p:nvPr/>
          </p:nvSpPr>
          <p:spPr bwMode="auto">
            <a:xfrm>
              <a:off x="1337" y="2081"/>
              <a:ext cx="23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Dichtung</a:t>
              </a:r>
              <a:endParaRPr lang="en-US" altLang="en-US" sz="1100">
                <a:latin typeface="Arial" charset="0"/>
              </a:endParaRPr>
            </a:p>
          </p:txBody>
        </p:sp>
        <p:sp>
          <p:nvSpPr>
            <p:cNvPr id="13324" name="Text Box 11"/>
            <p:cNvSpPr txBox="1">
              <a:spLocks noChangeArrowheads="1"/>
            </p:cNvSpPr>
            <p:nvPr/>
          </p:nvSpPr>
          <p:spPr bwMode="auto">
            <a:xfrm>
              <a:off x="1687" y="2187"/>
              <a:ext cx="36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gelochtes Blech</a:t>
              </a:r>
              <a:endParaRPr lang="en-US" altLang="en-US" sz="1100">
                <a:latin typeface="Arial" charset="0"/>
              </a:endParaRPr>
            </a:p>
          </p:txBody>
        </p:sp>
        <p:sp>
          <p:nvSpPr>
            <p:cNvPr id="13325" name="Text Box 12"/>
            <p:cNvSpPr txBox="1">
              <a:spLocks noChangeArrowheads="1"/>
            </p:cNvSpPr>
            <p:nvPr/>
          </p:nvSpPr>
          <p:spPr bwMode="auto">
            <a:xfrm>
              <a:off x="1886" y="2313"/>
              <a:ext cx="6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Rinne für überflüssiges Harz</a:t>
              </a:r>
              <a:endParaRPr lang="en-US" altLang="en-US" sz="1100">
                <a:latin typeface="Arial" charset="0"/>
              </a:endParaRPr>
            </a:p>
          </p:txBody>
        </p:sp>
        <p:sp>
          <p:nvSpPr>
            <p:cNvPr id="13326" name="Text Box 13"/>
            <p:cNvSpPr txBox="1">
              <a:spLocks noChangeArrowheads="1"/>
            </p:cNvSpPr>
            <p:nvPr/>
          </p:nvSpPr>
          <p:spPr bwMode="auto">
            <a:xfrm>
              <a:off x="2068" y="2483"/>
              <a:ext cx="15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Folie</a:t>
              </a:r>
              <a:endParaRPr lang="en-US" altLang="en-US" sz="1100">
                <a:latin typeface="Arial" charset="0"/>
              </a:endParaRPr>
            </a:p>
          </p:txBody>
        </p:sp>
        <p:sp>
          <p:nvSpPr>
            <p:cNvPr id="13327" name="Text Box 14"/>
            <p:cNvSpPr txBox="1">
              <a:spLocks noChangeArrowheads="1"/>
            </p:cNvSpPr>
            <p:nvPr/>
          </p:nvSpPr>
          <p:spPr bwMode="auto">
            <a:xfrm>
              <a:off x="2126" y="2623"/>
              <a:ext cx="528"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Verstärkung mit Laminat</a:t>
              </a:r>
              <a:endParaRPr lang="en-US" altLang="en-US" sz="1100">
                <a:latin typeface="Arial" charset="0"/>
              </a:endParaRPr>
            </a:p>
          </p:txBody>
        </p:sp>
        <p:sp>
          <p:nvSpPr>
            <p:cNvPr id="13328" name="Text Box 15"/>
            <p:cNvSpPr txBox="1">
              <a:spLocks noChangeArrowheads="1"/>
            </p:cNvSpPr>
            <p:nvPr/>
          </p:nvSpPr>
          <p:spPr bwMode="auto">
            <a:xfrm>
              <a:off x="2247" y="2820"/>
              <a:ext cx="3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Trennschicht</a:t>
              </a:r>
            </a:p>
          </p:txBody>
        </p:sp>
        <p:sp>
          <p:nvSpPr>
            <p:cNvPr id="13329" name="Text Box 16"/>
            <p:cNvSpPr txBox="1">
              <a:spLocks noChangeArrowheads="1"/>
            </p:cNvSpPr>
            <p:nvPr/>
          </p:nvSpPr>
          <p:spPr bwMode="auto">
            <a:xfrm>
              <a:off x="2385" y="2973"/>
              <a:ext cx="53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festes Werkzeugunterteil</a:t>
              </a:r>
              <a:endParaRPr lang="en-US" altLang="en-US" sz="1100">
                <a:latin typeface="Arial" charset="0"/>
              </a:endParaRPr>
            </a:p>
          </p:txBody>
        </p:sp>
        <p:sp>
          <p:nvSpPr>
            <p:cNvPr id="13330" name="Text Box 17"/>
            <p:cNvSpPr txBox="1">
              <a:spLocks noChangeArrowheads="1"/>
            </p:cNvSpPr>
            <p:nvPr/>
          </p:nvSpPr>
          <p:spPr bwMode="auto">
            <a:xfrm>
              <a:off x="1680" y="3526"/>
              <a:ext cx="10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Vakuumbehälter für überflüssiges Harz</a:t>
              </a:r>
            </a:p>
          </p:txBody>
        </p:sp>
        <p:sp>
          <p:nvSpPr>
            <p:cNvPr id="13331" name="Text Box 18"/>
            <p:cNvSpPr txBox="1">
              <a:spLocks noChangeArrowheads="1"/>
            </p:cNvSpPr>
            <p:nvPr/>
          </p:nvSpPr>
          <p:spPr bwMode="auto">
            <a:xfrm>
              <a:off x="427" y="3130"/>
              <a:ext cx="72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1465" tIns="44930" rIns="91465" bIns="44930">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000">
                  <a:latin typeface="Arial" charset="0"/>
                </a:rPr>
                <a:t>Ventil zur Vakuumpumpe</a:t>
              </a:r>
            </a:p>
          </p:txBody>
        </p:sp>
      </p:grpSp>
      <p:cxnSp>
        <p:nvCxnSpPr>
          <p:cNvPr id="4" name="Connettore 2 3"/>
          <p:cNvCxnSpPr/>
          <p:nvPr/>
        </p:nvCxnSpPr>
        <p:spPr>
          <a:xfrm flipV="1">
            <a:off x="1476375" y="5157788"/>
            <a:ext cx="1439863" cy="86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fade">
                                      <p:cBhvr>
                                        <p:cTn id="12" dur="1000"/>
                                        <p:tgtEl>
                                          <p:spTgt spid="13317"/>
                                        </p:tgtEl>
                                      </p:cBhvr>
                                    </p:animEffect>
                                    <p:anim calcmode="lin" valueType="num">
                                      <p:cBhvr>
                                        <p:cTn id="13" dur="1000" fill="hold"/>
                                        <p:tgtEl>
                                          <p:spTgt spid="13317"/>
                                        </p:tgtEl>
                                        <p:attrNameLst>
                                          <p:attrName>ppt_x</p:attrName>
                                        </p:attrNameLst>
                                      </p:cBhvr>
                                      <p:tavLst>
                                        <p:tav tm="0">
                                          <p:val>
                                            <p:strVal val="#ppt_x"/>
                                          </p:val>
                                        </p:tav>
                                        <p:tav tm="100000">
                                          <p:val>
                                            <p:strVal val="#ppt_x"/>
                                          </p:val>
                                        </p:tav>
                                      </p:tavLst>
                                    </p:anim>
                                    <p:anim calcmode="lin" valueType="num">
                                      <p:cBhvr>
                                        <p:cTn id="14" dur="1000" fill="hold"/>
                                        <p:tgtEl>
                                          <p:spTgt spid="133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42938" y="214313"/>
            <a:ext cx="7772400" cy="500062"/>
          </a:xfrm>
        </p:spPr>
        <p:txBody>
          <a:bodyPr/>
          <a:lstStyle/>
          <a:p>
            <a:pPr eaLnBrk="1" hangingPunct="1"/>
            <a:r>
              <a:rPr lang="it-IT" altLang="en-US">
                <a:ea typeface="ＭＳ Ｐゴシック" charset="-128"/>
              </a:rPr>
              <a:t>Braiding C-frames of A350</a:t>
            </a:r>
          </a:p>
        </p:txBody>
      </p:sp>
      <p:sp>
        <p:nvSpPr>
          <p:cNvPr id="99331" name="CasellaDiTesto 4"/>
          <p:cNvSpPr txBox="1">
            <a:spLocks noChangeArrowheads="1"/>
          </p:cNvSpPr>
          <p:nvPr/>
        </p:nvSpPr>
        <p:spPr bwMode="auto">
          <a:xfrm>
            <a:off x="0" y="5857875"/>
            <a:ext cx="8572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a:t>A) transport system, B) UD tape feeder, C) Braider #1, D) 90° tape winder, E) Braider #2</a:t>
            </a:r>
          </a:p>
        </p:txBody>
      </p:sp>
      <p:pic>
        <p:nvPicPr>
          <p:cNvPr id="993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928688"/>
            <a:ext cx="61626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152400"/>
            <a:ext cx="7772400" cy="685800"/>
          </a:xfrm>
        </p:spPr>
        <p:txBody>
          <a:bodyPr/>
          <a:lstStyle/>
          <a:p>
            <a:pPr eaLnBrk="1" hangingPunct="1"/>
            <a:r>
              <a:rPr lang="it-IT" altLang="en-US">
                <a:ea typeface="ＭＳ Ｐゴシック" charset="-128"/>
              </a:rPr>
              <a:t>Stitching e Non Crimp Fabrics (NCF)</a:t>
            </a:r>
          </a:p>
        </p:txBody>
      </p:sp>
      <p:pic>
        <p:nvPicPr>
          <p:cNvPr id="1003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3434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66800"/>
            <a:ext cx="52578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044950"/>
            <a:ext cx="47244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58775" y="304800"/>
            <a:ext cx="8456613" cy="647700"/>
          </a:xfrm>
          <a:ln w="28575"/>
        </p:spPr>
        <p:txBody>
          <a:bodyPr/>
          <a:lstStyle/>
          <a:p>
            <a:pPr eaLnBrk="1" hangingPunct="1"/>
            <a:r>
              <a:rPr lang="it-IT" altLang="en-US">
                <a:latin typeface="Tahoma" charset="0"/>
                <a:ea typeface="ＭＳ Ｐゴシック" charset="-128"/>
              </a:rPr>
              <a:t>Multiaxial Non-Woven Fabrics</a:t>
            </a:r>
            <a:endParaRPr lang="en-GB" altLang="en-US">
              <a:latin typeface="Tahoma" charset="0"/>
              <a:ea typeface="ＭＳ Ｐゴシック" charset="-128"/>
            </a:endParaRPr>
          </a:p>
        </p:txBody>
      </p:sp>
      <p:grpSp>
        <p:nvGrpSpPr>
          <p:cNvPr id="101379" name="Group 1050"/>
          <p:cNvGrpSpPr>
            <a:grpSpLocks/>
          </p:cNvGrpSpPr>
          <p:nvPr/>
        </p:nvGrpSpPr>
        <p:grpSpPr bwMode="auto">
          <a:xfrm>
            <a:off x="352425" y="1571625"/>
            <a:ext cx="8791575" cy="4525963"/>
            <a:chOff x="276" y="1154"/>
            <a:chExt cx="5538" cy="2851"/>
          </a:xfrm>
        </p:grpSpPr>
        <p:pic>
          <p:nvPicPr>
            <p:cNvPr id="101380" name="Picture 1049" descr="LIBA-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 y="1154"/>
              <a:ext cx="5538" cy="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1031"/>
            <p:cNvSpPr txBox="1">
              <a:spLocks noChangeArrowheads="1"/>
            </p:cNvSpPr>
            <p:nvPr/>
          </p:nvSpPr>
          <p:spPr bwMode="gray">
            <a:xfrm>
              <a:off x="591" y="1258"/>
              <a:ext cx="209"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creel</a:t>
              </a:r>
              <a:endParaRPr lang="en-US" altLang="en-US" sz="1200">
                <a:latin typeface="Arial" charset="0"/>
              </a:endParaRPr>
            </a:p>
          </p:txBody>
        </p:sp>
        <p:sp>
          <p:nvSpPr>
            <p:cNvPr id="101382" name="Text Box 1032"/>
            <p:cNvSpPr txBox="1">
              <a:spLocks noChangeArrowheads="1"/>
            </p:cNvSpPr>
            <p:nvPr/>
          </p:nvSpPr>
          <p:spPr bwMode="gray">
            <a:xfrm>
              <a:off x="597" y="1471"/>
              <a:ext cx="236"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fibers</a:t>
              </a:r>
              <a:endParaRPr lang="en-US" altLang="en-US" sz="1200">
                <a:latin typeface="Arial" charset="0"/>
              </a:endParaRPr>
            </a:p>
          </p:txBody>
        </p:sp>
        <p:sp>
          <p:nvSpPr>
            <p:cNvPr id="101383" name="Text Box 1033"/>
            <p:cNvSpPr txBox="1">
              <a:spLocks noChangeArrowheads="1"/>
            </p:cNvSpPr>
            <p:nvPr/>
          </p:nvSpPr>
          <p:spPr bwMode="gray">
            <a:xfrm>
              <a:off x="2951" y="3558"/>
              <a:ext cx="767"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Deposition combs</a:t>
              </a:r>
              <a:endParaRPr lang="en-US" altLang="en-US" sz="1200">
                <a:latin typeface="Arial" charset="0"/>
              </a:endParaRPr>
            </a:p>
          </p:txBody>
        </p:sp>
        <p:sp>
          <p:nvSpPr>
            <p:cNvPr id="101384" name="Text Box 1036"/>
            <p:cNvSpPr txBox="1">
              <a:spLocks noChangeArrowheads="1"/>
            </p:cNvSpPr>
            <p:nvPr/>
          </p:nvSpPr>
          <p:spPr bwMode="gray">
            <a:xfrm>
              <a:off x="4083" y="1176"/>
              <a:ext cx="707" cy="23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Guiding rolls</a:t>
              </a:r>
              <a:endParaRPr lang="en-US" altLang="en-US" sz="1200">
                <a:latin typeface="Arial" charset="0"/>
              </a:endParaRPr>
            </a:p>
          </p:txBody>
        </p:sp>
        <p:sp>
          <p:nvSpPr>
            <p:cNvPr id="101385" name="Text Box 1037"/>
            <p:cNvSpPr txBox="1">
              <a:spLocks noChangeArrowheads="1"/>
            </p:cNvSpPr>
            <p:nvPr/>
          </p:nvSpPr>
          <p:spPr bwMode="gray">
            <a:xfrm>
              <a:off x="3536" y="3196"/>
              <a:ext cx="720"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ts val="100"/>
                </a:spcBef>
                <a:spcAft>
                  <a:spcPts val="100"/>
                </a:spcAft>
                <a:buFontTx/>
                <a:buNone/>
              </a:pPr>
              <a:r>
                <a:rPr lang="de-CH" altLang="en-US" sz="1200">
                  <a:latin typeface="Arial" charset="0"/>
                </a:rPr>
                <a:t>Fiber mat bobins</a:t>
              </a:r>
              <a:endParaRPr lang="en-US" altLang="en-US" sz="1200">
                <a:latin typeface="Arial" charset="0"/>
              </a:endParaRPr>
            </a:p>
          </p:txBody>
        </p:sp>
        <p:sp>
          <p:nvSpPr>
            <p:cNvPr id="101386" name="Text Box 1039"/>
            <p:cNvSpPr txBox="1">
              <a:spLocks noChangeArrowheads="1"/>
            </p:cNvSpPr>
            <p:nvPr/>
          </p:nvSpPr>
          <p:spPr bwMode="gray">
            <a:xfrm>
              <a:off x="4419" y="3314"/>
              <a:ext cx="762"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Stitching machine</a:t>
              </a:r>
              <a:endParaRPr lang="en-US" altLang="en-US" sz="1200">
                <a:latin typeface="Arial" charset="0"/>
              </a:endParaRPr>
            </a:p>
          </p:txBody>
        </p:sp>
        <p:sp>
          <p:nvSpPr>
            <p:cNvPr id="101387" name="Text Box 1040"/>
            <p:cNvSpPr txBox="1">
              <a:spLocks noChangeArrowheads="1"/>
            </p:cNvSpPr>
            <p:nvPr/>
          </p:nvSpPr>
          <p:spPr bwMode="gray">
            <a:xfrm>
              <a:off x="4855" y="3054"/>
              <a:ext cx="869"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Stitched multiaxial</a:t>
              </a:r>
              <a:endParaRPr lang="en-US" altLang="en-US" sz="1200">
                <a:latin typeface="Arial" charset="0"/>
              </a:endParaRPr>
            </a:p>
          </p:txBody>
        </p:sp>
        <p:sp>
          <p:nvSpPr>
            <p:cNvPr id="101388" name="Text Box 1041"/>
            <p:cNvSpPr txBox="1">
              <a:spLocks noChangeArrowheads="1"/>
            </p:cNvSpPr>
            <p:nvPr/>
          </p:nvSpPr>
          <p:spPr bwMode="gray">
            <a:xfrm>
              <a:off x="5093" y="2872"/>
              <a:ext cx="606"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762000">
                <a:spcBef>
                  <a:spcPct val="20000"/>
                </a:spcBef>
                <a:buChar char="•"/>
                <a:defRPr sz="2400">
                  <a:solidFill>
                    <a:schemeClr val="tx1"/>
                  </a:solidFill>
                  <a:latin typeface="Times New Roman" charset="0"/>
                  <a:ea typeface="ＭＳ Ｐゴシック" charset="-128"/>
                </a:defRPr>
              </a:lvl1pPr>
              <a:lvl2pPr marL="742950" indent="-285750" defTabSz="762000">
                <a:spcBef>
                  <a:spcPct val="20000"/>
                </a:spcBef>
                <a:buChar char="–"/>
                <a:defRPr sz="2000">
                  <a:solidFill>
                    <a:schemeClr val="tx1"/>
                  </a:solidFill>
                  <a:latin typeface="Times New Roman" charset="0"/>
                  <a:ea typeface="ＭＳ Ｐゴシック" charset="-128"/>
                </a:defRPr>
              </a:lvl2pPr>
              <a:lvl3pPr marL="1143000" indent="-228600" defTabSz="762000">
                <a:spcBef>
                  <a:spcPct val="20000"/>
                </a:spcBef>
                <a:buChar char="•"/>
                <a:defRPr sz="2400">
                  <a:solidFill>
                    <a:schemeClr val="tx1"/>
                  </a:solidFill>
                  <a:latin typeface="Times New Roman" charset="0"/>
                  <a:ea typeface="ＭＳ Ｐゴシック" charset="-128"/>
                </a:defRPr>
              </a:lvl3pPr>
              <a:lvl4pPr marL="1600200" indent="-228600" defTabSz="762000">
                <a:spcBef>
                  <a:spcPct val="20000"/>
                </a:spcBef>
                <a:buChar char="–"/>
                <a:defRPr sz="2000">
                  <a:solidFill>
                    <a:schemeClr val="tx1"/>
                  </a:solidFill>
                  <a:latin typeface="Times New Roman" charset="0"/>
                  <a:ea typeface="ＭＳ Ｐゴシック" charset="-128"/>
                </a:defRPr>
              </a:lvl4pPr>
              <a:lvl5pPr marL="2057400" indent="-228600" defTabSz="762000">
                <a:spcBef>
                  <a:spcPct val="20000"/>
                </a:spcBef>
                <a:buChar char="»"/>
                <a:defRPr sz="2000">
                  <a:solidFill>
                    <a:schemeClr val="tx1"/>
                  </a:solidFill>
                  <a:latin typeface="Times New Roman" charset="0"/>
                  <a:ea typeface="ＭＳ Ｐゴシック" charset="-128"/>
                </a:defRPr>
              </a:lvl5pPr>
              <a:lvl6pPr marL="25146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7620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ts val="100"/>
                </a:spcBef>
                <a:spcAft>
                  <a:spcPts val="100"/>
                </a:spcAft>
                <a:buFontTx/>
                <a:buNone/>
              </a:pPr>
              <a:r>
                <a:rPr lang="de-CH" altLang="en-US" sz="1200">
                  <a:latin typeface="Arial" charset="0"/>
                </a:rPr>
                <a:t>collecting rolls</a:t>
              </a:r>
              <a:endParaRPr lang="en-US" altLang="en-US" sz="1200">
                <a:latin typeface="Arial" charset="0"/>
              </a:endParaRPr>
            </a:p>
          </p:txBody>
        </p:sp>
        <p:sp>
          <p:nvSpPr>
            <p:cNvPr id="101389" name="Text Box 1042"/>
            <p:cNvSpPr txBox="1">
              <a:spLocks noChangeArrowheads="1"/>
            </p:cNvSpPr>
            <p:nvPr/>
          </p:nvSpPr>
          <p:spPr bwMode="gray">
            <a:xfrm>
              <a:off x="928" y="3889"/>
              <a:ext cx="703" cy="11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200"/>
                <a:t>Needle feed chain</a:t>
              </a: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7788"/>
            <a:ext cx="89916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500563"/>
            <a:ext cx="3743325"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title"/>
          </p:nvPr>
        </p:nvSpPr>
        <p:spPr>
          <a:xfrm>
            <a:off x="685800" y="152400"/>
            <a:ext cx="7772400" cy="685800"/>
          </a:xfrm>
        </p:spPr>
        <p:txBody>
          <a:bodyPr/>
          <a:lstStyle/>
          <a:p>
            <a:pPr eaLnBrk="1" hangingPunct="1"/>
            <a:r>
              <a:rPr lang="it-IT" altLang="en-US">
                <a:ea typeface="ＭＳ Ｐゴシック" charset="-128"/>
              </a:rPr>
              <a:t>Stitched preforms (2D and 3D)</a:t>
            </a:r>
          </a:p>
        </p:txBody>
      </p:sp>
      <p:pic>
        <p:nvPicPr>
          <p:cNvPr id="105476" name="Immagin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238" y="2935288"/>
            <a:ext cx="6116637"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Immagin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928688"/>
            <a:ext cx="635793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ttangolo 7"/>
          <p:cNvSpPr>
            <a:spLocks noChangeArrowheads="1"/>
          </p:cNvSpPr>
          <p:nvPr/>
        </p:nvSpPr>
        <p:spPr bwMode="auto">
          <a:xfrm>
            <a:off x="6915150" y="6604000"/>
            <a:ext cx="220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t>Adv. Composites sept. 2013</a:t>
            </a:r>
          </a:p>
        </p:txBody>
      </p:sp>
      <p:sp>
        <p:nvSpPr>
          <p:cNvPr id="105479" name="CasellaDiTesto 2"/>
          <p:cNvSpPr txBox="1">
            <a:spLocks noChangeArrowheads="1"/>
          </p:cNvSpPr>
          <p:nvPr/>
        </p:nvSpPr>
        <p:spPr bwMode="auto">
          <a:xfrm>
            <a:off x="66675" y="4473575"/>
            <a:ext cx="192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it-IT" altLang="en-US" sz="1400">
                <a:solidFill>
                  <a:schemeClr val="bg1"/>
                </a:solidFill>
              </a:rPr>
              <a:t>Leonardo aerostructures</a:t>
            </a:r>
            <a:endParaRPr lang="en-US" altLang="en-US" sz="1400">
              <a:solidFill>
                <a:schemeClr val="bg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23850" y="188913"/>
            <a:ext cx="8382000" cy="762000"/>
          </a:xfrm>
        </p:spPr>
        <p:txBody>
          <a:bodyPr/>
          <a:lstStyle/>
          <a:p>
            <a:pPr eaLnBrk="1" hangingPunct="1"/>
            <a:r>
              <a:rPr lang="it-IT" altLang="en-US">
                <a:ea typeface="ＭＳ Ｐゴシック" charset="-128"/>
              </a:rPr>
              <a:t>Non Crimp Fabrics (NCF): disadvantages of stitching</a:t>
            </a:r>
          </a:p>
        </p:txBody>
      </p:sp>
      <p:pic>
        <p:nvPicPr>
          <p:cNvPr id="1064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64008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052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228600"/>
            <a:ext cx="8382000" cy="762000"/>
          </a:xfrm>
        </p:spPr>
        <p:txBody>
          <a:bodyPr/>
          <a:lstStyle/>
          <a:p>
            <a:pPr eaLnBrk="1" hangingPunct="1"/>
            <a:r>
              <a:rPr lang="it-IT" altLang="en-US">
                <a:ea typeface="ＭＳ Ｐゴシック" charset="-128"/>
              </a:rPr>
              <a:t>Non Crimp Fabrics (NCF): advantages of stitching</a:t>
            </a:r>
          </a:p>
        </p:txBody>
      </p:sp>
      <p:pic>
        <p:nvPicPr>
          <p:cNvPr id="10752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44196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62300"/>
            <a:ext cx="54864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4213" y="333375"/>
            <a:ext cx="7772400" cy="571500"/>
          </a:xfrm>
        </p:spPr>
        <p:txBody>
          <a:bodyPr/>
          <a:lstStyle/>
          <a:p>
            <a:pPr eaLnBrk="1" hangingPunct="1"/>
            <a:r>
              <a:rPr lang="en-US" altLang="en-US">
                <a:ea typeface="ＭＳ Ｐゴシック" charset="-128"/>
              </a:rPr>
              <a:t>Visual Inspection and Damage Criteria</a:t>
            </a:r>
          </a:p>
        </p:txBody>
      </p:sp>
      <p:sp>
        <p:nvSpPr>
          <p:cNvPr id="108547" name="Rectangle 3"/>
          <p:cNvSpPr>
            <a:spLocks noGrp="1" noChangeArrowheads="1"/>
          </p:cNvSpPr>
          <p:nvPr>
            <p:ph type="body" idx="1"/>
          </p:nvPr>
        </p:nvSpPr>
        <p:spPr>
          <a:xfrm>
            <a:off x="508000" y="1524000"/>
            <a:ext cx="8255000" cy="4660900"/>
          </a:xfrm>
        </p:spPr>
        <p:txBody>
          <a:bodyPr/>
          <a:lstStyle/>
          <a:p>
            <a:pPr marL="344488" indent="-344488" eaLnBrk="1" hangingPunct="1"/>
            <a:r>
              <a:rPr lang="en-US" altLang="en-US" sz="2800">
                <a:ea typeface="ＭＳ Ｐゴシック" charset="-128"/>
              </a:rPr>
              <a:t>Typical internal damage from Barely Visible Impact</a:t>
            </a:r>
          </a:p>
          <a:p>
            <a:pPr marL="688975" lvl="1" indent="-342900" eaLnBrk="1" hangingPunct="1"/>
            <a:r>
              <a:rPr lang="en-US" altLang="en-US" sz="2400" b="1">
                <a:ea typeface="ＭＳ Ｐゴシック" charset="-128"/>
              </a:rPr>
              <a:t>Barely Visible Impact Damage (BVID) is defined as</a:t>
            </a:r>
            <a:r>
              <a:rPr lang="en-US" altLang="en-US" sz="2400">
                <a:ea typeface="ＭＳ Ｐゴシック" charset="-128"/>
              </a:rPr>
              <a:t> </a:t>
            </a:r>
            <a:r>
              <a:rPr lang="en-US" altLang="en-US" sz="2400" b="1">
                <a:ea typeface="ＭＳ Ｐゴシック" charset="-128"/>
              </a:rPr>
              <a:t>damage not found during heavy maintenance surveillance inspections from a viewing distance of five (5) feet, under typical  lighting conditions. </a:t>
            </a:r>
            <a:endParaRPr lang="en-US" altLang="en-US" sz="2400">
              <a:ea typeface="ＭＳ Ｐゴシック" charset="-128"/>
            </a:endParaRPr>
          </a:p>
        </p:txBody>
      </p:sp>
      <p:pic>
        <p:nvPicPr>
          <p:cNvPr id="108548" name="Picture 4" descr="C_SD05_65mm-MONTAGE25per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733925"/>
            <a:ext cx="689768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auto">
          <a:xfrm>
            <a:off x="5043488" y="3765550"/>
            <a:ext cx="608012" cy="1192213"/>
          </a:xfrm>
          <a:prstGeom prst="line">
            <a:avLst/>
          </a:prstGeom>
          <a:noFill/>
          <a:ln w="34925">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
        <p:nvSpPr>
          <p:cNvPr id="108550" name="Line 6"/>
          <p:cNvSpPr>
            <a:spLocks noChangeShapeType="1"/>
          </p:cNvSpPr>
          <p:nvPr/>
        </p:nvSpPr>
        <p:spPr bwMode="auto">
          <a:xfrm flipH="1">
            <a:off x="4227513" y="3789363"/>
            <a:ext cx="800100" cy="0"/>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08551" name="Text Box 7"/>
          <p:cNvSpPr txBox="1">
            <a:spLocks noChangeArrowheads="1"/>
          </p:cNvSpPr>
          <p:nvPr/>
        </p:nvSpPr>
        <p:spPr bwMode="auto">
          <a:xfrm>
            <a:off x="3224213" y="3541713"/>
            <a:ext cx="1308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a:t>Impact Location</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Grp="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027488" y="1625600"/>
            <a:ext cx="4922837" cy="3900488"/>
          </a:xfrm>
          <a:noFill/>
        </p:spPr>
      </p:pic>
      <p:sp>
        <p:nvSpPr>
          <p:cNvPr id="110595" name="Rectangle 3"/>
          <p:cNvSpPr>
            <a:spLocks noGrp="1" noChangeArrowheads="1"/>
          </p:cNvSpPr>
          <p:nvPr>
            <p:ph type="title"/>
          </p:nvPr>
        </p:nvSpPr>
        <p:spPr>
          <a:xfrm>
            <a:off x="684213" y="765175"/>
            <a:ext cx="7772400" cy="571500"/>
          </a:xfrm>
        </p:spPr>
        <p:txBody>
          <a:bodyPr/>
          <a:lstStyle/>
          <a:p>
            <a:pPr eaLnBrk="1" hangingPunct="1"/>
            <a:r>
              <a:rPr lang="en-US" altLang="en-US">
                <a:ea typeface="ＭＳ Ｐゴシック" charset="-128"/>
              </a:rPr>
              <a:t>Inspection of In-Service Damage</a:t>
            </a:r>
          </a:p>
        </p:txBody>
      </p:sp>
      <p:sp>
        <p:nvSpPr>
          <p:cNvPr id="110596" name="Rectangle 4"/>
          <p:cNvSpPr>
            <a:spLocks noChangeArrowheads="1"/>
          </p:cNvSpPr>
          <p:nvPr/>
        </p:nvSpPr>
        <p:spPr bwMode="auto">
          <a:xfrm>
            <a:off x="5767388" y="3663950"/>
            <a:ext cx="163671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en-US" sz="1400" b="1">
                <a:solidFill>
                  <a:schemeClr val="tx2"/>
                </a:solidFill>
                <a:latin typeface="Arial" charset="0"/>
              </a:rPr>
              <a:t>NDI to determine</a:t>
            </a:r>
          </a:p>
          <a:p>
            <a:pPr algn="r">
              <a:spcBef>
                <a:spcPct val="0"/>
              </a:spcBef>
              <a:buFontTx/>
              <a:buNone/>
            </a:pPr>
            <a:r>
              <a:rPr lang="en-US" altLang="en-US" sz="1400" b="1">
                <a:solidFill>
                  <a:schemeClr val="tx2"/>
                </a:solidFill>
                <a:latin typeface="Arial" charset="0"/>
              </a:rPr>
              <a:t>extent of damage</a:t>
            </a:r>
          </a:p>
        </p:txBody>
      </p:sp>
      <p:sp>
        <p:nvSpPr>
          <p:cNvPr id="110597" name="Rectangle 5"/>
          <p:cNvSpPr>
            <a:spLocks noChangeArrowheads="1"/>
          </p:cNvSpPr>
          <p:nvPr/>
        </p:nvSpPr>
        <p:spPr bwMode="auto">
          <a:xfrm>
            <a:off x="7577138" y="2736850"/>
            <a:ext cx="9667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en-US" sz="1400" b="1">
                <a:solidFill>
                  <a:schemeClr val="tx2"/>
                </a:solidFill>
                <a:latin typeface="Arial" charset="0"/>
              </a:rPr>
              <a:t>Visual</a:t>
            </a:r>
            <a:br>
              <a:rPr lang="en-US" altLang="en-US" sz="1400" b="1">
                <a:solidFill>
                  <a:schemeClr val="tx2"/>
                </a:solidFill>
                <a:latin typeface="Arial" charset="0"/>
              </a:rPr>
            </a:br>
            <a:r>
              <a:rPr lang="en-US" altLang="en-US" sz="1400" b="1">
                <a:solidFill>
                  <a:schemeClr val="tx2"/>
                </a:solidFill>
                <a:latin typeface="Arial" charset="0"/>
              </a:rPr>
              <a:t>detection</a:t>
            </a:r>
          </a:p>
        </p:txBody>
      </p:sp>
      <p:sp>
        <p:nvSpPr>
          <p:cNvPr id="110598" name="Rectangle 6"/>
          <p:cNvSpPr>
            <a:spLocks noChangeArrowheads="1"/>
          </p:cNvSpPr>
          <p:nvPr/>
        </p:nvSpPr>
        <p:spPr bwMode="auto">
          <a:xfrm>
            <a:off x="4584700" y="5172075"/>
            <a:ext cx="9398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a:spcBef>
                <a:spcPct val="0"/>
              </a:spcBef>
              <a:buFontTx/>
              <a:buNone/>
            </a:pPr>
            <a:r>
              <a:rPr lang="en-US" altLang="en-US" sz="1400" b="1">
                <a:solidFill>
                  <a:schemeClr val="tx2"/>
                </a:solidFill>
                <a:latin typeface="Arial" charset="0"/>
              </a:rPr>
              <a:t>Repaired</a:t>
            </a:r>
          </a:p>
        </p:txBody>
      </p:sp>
      <p:sp>
        <p:nvSpPr>
          <p:cNvPr id="110599" name="Rectangle 7"/>
          <p:cNvSpPr>
            <a:spLocks noChangeArrowheads="1"/>
          </p:cNvSpPr>
          <p:nvPr/>
        </p:nvSpPr>
        <p:spPr bwMode="auto">
          <a:xfrm>
            <a:off x="6731000" y="5087938"/>
            <a:ext cx="20812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nSpc>
                <a:spcPct val="85000"/>
              </a:lnSpc>
              <a:spcBef>
                <a:spcPct val="0"/>
              </a:spcBef>
              <a:buFontTx/>
              <a:buNone/>
            </a:pPr>
            <a:r>
              <a:rPr lang="en-US" altLang="en-US" sz="1400" b="1">
                <a:solidFill>
                  <a:schemeClr val="tx2"/>
                </a:solidFill>
                <a:latin typeface="Arial" charset="0"/>
              </a:rPr>
              <a:t>NDI for</a:t>
            </a:r>
          </a:p>
          <a:p>
            <a:pPr>
              <a:lnSpc>
                <a:spcPct val="85000"/>
              </a:lnSpc>
              <a:spcBef>
                <a:spcPct val="0"/>
              </a:spcBef>
              <a:buFontTx/>
              <a:buNone/>
            </a:pPr>
            <a:r>
              <a:rPr lang="en-US" altLang="en-US" sz="1400" b="1">
                <a:solidFill>
                  <a:schemeClr val="tx2"/>
                </a:solidFill>
                <a:latin typeface="Arial" charset="0"/>
              </a:rPr>
              <a:t>post repair inspection</a:t>
            </a:r>
          </a:p>
        </p:txBody>
      </p:sp>
      <p:sp>
        <p:nvSpPr>
          <p:cNvPr id="110600" name="Rectangle 8"/>
          <p:cNvSpPr>
            <a:spLocks noGrp="1" noChangeArrowheads="1"/>
          </p:cNvSpPr>
          <p:nvPr>
            <p:ph sz="half" idx="1"/>
          </p:nvPr>
        </p:nvSpPr>
        <p:spPr>
          <a:xfrm>
            <a:off x="450850" y="2532063"/>
            <a:ext cx="4056063" cy="3657600"/>
          </a:xfrm>
        </p:spPr>
        <p:txBody>
          <a:bodyPr/>
          <a:lstStyle/>
          <a:p>
            <a:pPr marL="344488" indent="-344488" eaLnBrk="1" hangingPunct="1"/>
            <a:r>
              <a:rPr lang="en-US" altLang="en-US">
                <a:ea typeface="ＭＳ Ｐゴシック" charset="-128"/>
              </a:rPr>
              <a:t>Visual Inspection is the principal method of damage</a:t>
            </a:r>
            <a:br>
              <a:rPr lang="en-US" altLang="en-US">
                <a:ea typeface="ＭＳ Ｐゴシック" charset="-128"/>
              </a:rPr>
            </a:br>
            <a:r>
              <a:rPr lang="en-US" altLang="en-US">
                <a:ea typeface="ＭＳ Ｐゴシック" charset="-128"/>
              </a:rPr>
              <a:t>detection</a:t>
            </a:r>
            <a:br>
              <a:rPr lang="en-US" altLang="en-US">
                <a:ea typeface="ＭＳ Ｐゴシック" charset="-128"/>
              </a:rPr>
            </a:br>
            <a:r>
              <a:rPr lang="en-US" altLang="en-US" b="1">
                <a:ea typeface="ＭＳ Ｐゴシック" charset="-128"/>
              </a:rPr>
              <a:t>  </a:t>
            </a:r>
          </a:p>
          <a:p>
            <a:pPr marL="344488" indent="-344488" eaLnBrk="1" hangingPunct="1"/>
            <a:r>
              <a:rPr lang="en-US" altLang="en-US">
                <a:ea typeface="ＭＳ Ｐゴシック" charset="-128"/>
              </a:rPr>
              <a:t>Instrumented NDI required only when visible damage beyond ADL exists</a:t>
            </a:r>
            <a:br>
              <a:rPr lang="en-US" altLang="en-US">
                <a:ea typeface="ＭＳ Ｐゴシック" charset="-128"/>
              </a:rPr>
            </a:br>
            <a:endParaRPr lang="en-US" altLang="en-US">
              <a:ea typeface="ＭＳ Ｐゴシック" charset="-128"/>
            </a:endParaRPr>
          </a:p>
        </p:txBody>
      </p:sp>
      <p:sp>
        <p:nvSpPr>
          <p:cNvPr id="110601" name="AutoShape 9"/>
          <p:cNvSpPr>
            <a:spLocks noChangeArrowheads="1"/>
          </p:cNvSpPr>
          <p:nvPr/>
        </p:nvSpPr>
        <p:spPr bwMode="auto">
          <a:xfrm flipH="1">
            <a:off x="7532688" y="2786063"/>
            <a:ext cx="339725" cy="165100"/>
          </a:xfrm>
          <a:prstGeom prst="rtTriangle">
            <a:avLst/>
          </a:prstGeom>
          <a:solidFill>
            <a:schemeClr val="bg1"/>
          </a:solidFill>
          <a:ln>
            <a:noFill/>
          </a:ln>
          <a:extLst>
            <a:ext uri="{91240B29-F687-4F45-9708-019B960494DF}">
              <a14:hiddenLine xmlns:a14="http://schemas.microsoft.com/office/drawing/2010/main" w="3175">
                <a:solidFill>
                  <a:srgbClr val="000000"/>
                </a:solidFill>
                <a:miter lim="800000"/>
                <a:headEnd/>
                <a:tailEnd type="none" w="med" len="sm"/>
              </a14:hiddenLine>
            </a:ext>
          </a:extLst>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90800" y="1594917"/>
            <a:ext cx="2895600" cy="2770187"/>
          </a:xfrm>
          <a:solidFill>
            <a:srgbClr val="FFFF99"/>
          </a:solidFill>
        </p:spPr>
      </p:pic>
      <p:sp>
        <p:nvSpPr>
          <p:cNvPr id="111619" name="Rectangle 3"/>
          <p:cNvSpPr>
            <a:spLocks noGrp="1" noChangeArrowheads="1"/>
          </p:cNvSpPr>
          <p:nvPr>
            <p:ph type="title"/>
          </p:nvPr>
        </p:nvSpPr>
        <p:spPr>
          <a:xfrm>
            <a:off x="250825" y="333375"/>
            <a:ext cx="8642350" cy="968375"/>
          </a:xfrm>
        </p:spPr>
        <p:txBody>
          <a:bodyPr/>
          <a:lstStyle/>
          <a:p>
            <a:pPr eaLnBrk="1" hangingPunct="1"/>
            <a:r>
              <a:rPr lang="en-US" altLang="en-US" sz="2400" b="0">
                <a:ea typeface="ＭＳ Ｐゴシック" charset="-128"/>
              </a:rPr>
              <a:t>787 Structural Health Management Configuration</a:t>
            </a:r>
            <a:br>
              <a:rPr lang="en-US" altLang="en-US" sz="2400" b="0">
                <a:ea typeface="ＭＳ Ｐゴシック" charset="-128"/>
              </a:rPr>
            </a:br>
            <a:r>
              <a:rPr lang="en-US" altLang="en-US" sz="2400" b="0">
                <a:ea typeface="ＭＳ Ｐゴシック" charset="-128"/>
              </a:rPr>
              <a:t>Sensors (eddy current) similar to strain gage in critical points</a:t>
            </a:r>
          </a:p>
        </p:txBody>
      </p:sp>
      <p:sp>
        <p:nvSpPr>
          <p:cNvPr id="111620" name="Rectangle 4"/>
          <p:cNvSpPr>
            <a:spLocks noChangeArrowheads="1"/>
          </p:cNvSpPr>
          <p:nvPr/>
        </p:nvSpPr>
        <p:spPr bwMode="auto">
          <a:xfrm>
            <a:off x="6324600" y="4222750"/>
            <a:ext cx="25908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latin typeface="Arial" charset="0"/>
              </a:rPr>
              <a:t>Cargo and aft service doors (typical)</a:t>
            </a:r>
          </a:p>
        </p:txBody>
      </p:sp>
      <p:sp>
        <p:nvSpPr>
          <p:cNvPr id="111621" name="Rectangle 5"/>
          <p:cNvSpPr>
            <a:spLocks noChangeArrowheads="1"/>
          </p:cNvSpPr>
          <p:nvPr/>
        </p:nvSpPr>
        <p:spPr bwMode="auto">
          <a:xfrm>
            <a:off x="1739900" y="5451475"/>
            <a:ext cx="24225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sm"/>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chemeClr val="tx2"/>
                </a:solidFill>
                <a:latin typeface="Arial" charset="0"/>
              </a:rPr>
              <a:t>Fwd cargo door</a:t>
            </a:r>
            <a:br>
              <a:rPr lang="en-US" altLang="en-US" sz="1400">
                <a:solidFill>
                  <a:schemeClr val="tx2"/>
                </a:solidFill>
                <a:latin typeface="Arial" charset="0"/>
              </a:rPr>
            </a:br>
            <a:endParaRPr lang="en-US" altLang="en-US" sz="1400">
              <a:latin typeface="Arial" charset="0"/>
            </a:endParaRPr>
          </a:p>
        </p:txBody>
      </p:sp>
      <p:grpSp>
        <p:nvGrpSpPr>
          <p:cNvPr id="111622" name="Group 6"/>
          <p:cNvGrpSpPr>
            <a:grpSpLocks/>
          </p:cNvGrpSpPr>
          <p:nvPr/>
        </p:nvGrpSpPr>
        <p:grpSpPr bwMode="auto">
          <a:xfrm>
            <a:off x="1371600" y="5257800"/>
            <a:ext cx="488950" cy="144463"/>
            <a:chOff x="839" y="3323"/>
            <a:chExt cx="308" cy="91"/>
          </a:xfrm>
        </p:grpSpPr>
        <p:sp>
          <p:nvSpPr>
            <p:cNvPr id="112130" name="Rectangle 7"/>
            <p:cNvSpPr>
              <a:spLocks noChangeArrowheads="1"/>
            </p:cNvSpPr>
            <p:nvPr/>
          </p:nvSpPr>
          <p:spPr bwMode="auto">
            <a:xfrm>
              <a:off x="839" y="3323"/>
              <a:ext cx="40"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31" name="Rectangle 8"/>
            <p:cNvSpPr>
              <a:spLocks noChangeArrowheads="1"/>
            </p:cNvSpPr>
            <p:nvPr/>
          </p:nvSpPr>
          <p:spPr bwMode="auto">
            <a:xfrm>
              <a:off x="1107" y="3323"/>
              <a:ext cx="40"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32" name="Rectangle 9"/>
            <p:cNvSpPr>
              <a:spLocks noChangeArrowheads="1"/>
            </p:cNvSpPr>
            <p:nvPr/>
          </p:nvSpPr>
          <p:spPr bwMode="auto">
            <a:xfrm rot="5400000">
              <a:off x="975" y="3268"/>
              <a:ext cx="35" cy="257"/>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111623" name="Freeform 10"/>
          <p:cNvSpPr>
            <a:spLocks/>
          </p:cNvSpPr>
          <p:nvPr/>
        </p:nvSpPr>
        <p:spPr bwMode="auto">
          <a:xfrm>
            <a:off x="1479550" y="5273675"/>
            <a:ext cx="220663" cy="258763"/>
          </a:xfrm>
          <a:custGeom>
            <a:avLst/>
            <a:gdLst>
              <a:gd name="T0" fmla="*/ 2147483646 w 211"/>
              <a:gd name="T1" fmla="*/ 2147483646 h 128"/>
              <a:gd name="T2" fmla="*/ 2147483646 w 211"/>
              <a:gd name="T3" fmla="*/ 2147483646 h 128"/>
              <a:gd name="T4" fmla="*/ 0 w 211"/>
              <a:gd name="T5" fmla="*/ 0 h 128"/>
              <a:gd name="T6" fmla="*/ 0 60000 65536"/>
              <a:gd name="T7" fmla="*/ 0 60000 65536"/>
              <a:gd name="T8" fmla="*/ 0 60000 65536"/>
              <a:gd name="T9" fmla="*/ 0 w 211"/>
              <a:gd name="T10" fmla="*/ 0 h 128"/>
              <a:gd name="T11" fmla="*/ 211 w 211"/>
              <a:gd name="T12" fmla="*/ 128 h 128"/>
            </a:gdLst>
            <a:ahLst/>
            <a:cxnLst>
              <a:cxn ang="T6">
                <a:pos x="T0" y="T1"/>
              </a:cxn>
              <a:cxn ang="T7">
                <a:pos x="T2" y="T3"/>
              </a:cxn>
              <a:cxn ang="T8">
                <a:pos x="T4" y="T5"/>
              </a:cxn>
            </a:cxnLst>
            <a:rect l="T9" t="T10" r="T11" b="T12"/>
            <a:pathLst>
              <a:path w="211" h="128">
                <a:moveTo>
                  <a:pt x="211" y="128"/>
                </a:moveTo>
                <a:lnTo>
                  <a:pt x="142" y="128"/>
                </a:lnTo>
                <a:lnTo>
                  <a:pt x="0" y="0"/>
                </a:lnTo>
              </a:path>
            </a:pathLst>
          </a:custGeom>
          <a:noFill/>
          <a:ln w="6350">
            <a:solidFill>
              <a:schemeClr val="tx1"/>
            </a:solidFill>
            <a:round/>
            <a:headEnd/>
            <a:tailEnd type="triangle" w="sm" len="lg"/>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GB"/>
          </a:p>
        </p:txBody>
      </p:sp>
      <p:sp>
        <p:nvSpPr>
          <p:cNvPr id="111624" name="Rectangle 11"/>
          <p:cNvSpPr>
            <a:spLocks noChangeArrowheads="1"/>
          </p:cNvSpPr>
          <p:nvPr/>
        </p:nvSpPr>
        <p:spPr bwMode="auto">
          <a:xfrm>
            <a:off x="7505700" y="6515100"/>
            <a:ext cx="911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0"/>
              </a:spcBef>
              <a:buFontTx/>
              <a:buNone/>
            </a:pPr>
            <a:r>
              <a:rPr lang="en-US" altLang="en-US" sz="800">
                <a:solidFill>
                  <a:srgbClr val="000000"/>
                </a:solidFill>
                <a:latin typeface="Arial" charset="0"/>
              </a:rPr>
              <a:t>SHM-007</a:t>
            </a:r>
            <a:endParaRPr lang="en-US" altLang="en-US" sz="800">
              <a:latin typeface="Arial" charset="0"/>
            </a:endParaRPr>
          </a:p>
        </p:txBody>
      </p:sp>
      <p:sp>
        <p:nvSpPr>
          <p:cNvPr id="111625" name="Text Box 12"/>
          <p:cNvSpPr txBox="1">
            <a:spLocks noChangeArrowheads="1"/>
          </p:cNvSpPr>
          <p:nvPr/>
        </p:nvSpPr>
        <p:spPr bwMode="auto">
          <a:xfrm>
            <a:off x="7932738" y="5121275"/>
            <a:ext cx="1211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latin typeface="Arial" charset="0"/>
              </a:rPr>
              <a:t>Sensor locations</a:t>
            </a:r>
          </a:p>
        </p:txBody>
      </p:sp>
      <p:sp>
        <p:nvSpPr>
          <p:cNvPr id="111626" name="Oval 13"/>
          <p:cNvSpPr>
            <a:spLocks noChangeArrowheads="1"/>
          </p:cNvSpPr>
          <p:nvPr/>
        </p:nvSpPr>
        <p:spPr bwMode="auto">
          <a:xfrm>
            <a:off x="3746500" y="2324100"/>
            <a:ext cx="368300" cy="114300"/>
          </a:xfrm>
          <a:prstGeom prst="ellipse">
            <a:avLst/>
          </a:prstGeom>
          <a:solidFill>
            <a:srgbClr val="0000FF"/>
          </a:solidFill>
          <a:ln w="12700">
            <a:solidFill>
              <a:srgbClr val="000000"/>
            </a:solidFill>
            <a:round/>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27" name="Text Box 14"/>
          <p:cNvSpPr txBox="1">
            <a:spLocks noChangeArrowheads="1"/>
          </p:cNvSpPr>
          <p:nvPr/>
        </p:nvSpPr>
        <p:spPr bwMode="auto">
          <a:xfrm>
            <a:off x="3667125" y="1482725"/>
            <a:ext cx="1133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rgbClr val="000000"/>
                </a:solidFill>
                <a:latin typeface="Arial" charset="0"/>
              </a:rPr>
              <a:t>Sensors</a:t>
            </a:r>
          </a:p>
        </p:txBody>
      </p:sp>
      <p:sp>
        <p:nvSpPr>
          <p:cNvPr id="111628" name="Line 15"/>
          <p:cNvSpPr>
            <a:spLocks noChangeShapeType="1"/>
          </p:cNvSpPr>
          <p:nvPr/>
        </p:nvSpPr>
        <p:spPr bwMode="auto">
          <a:xfrm flipH="1">
            <a:off x="4000500" y="1733550"/>
            <a:ext cx="115888" cy="552450"/>
          </a:xfrm>
          <a:prstGeom prst="line">
            <a:avLst/>
          </a:prstGeom>
          <a:noFill/>
          <a:ln w="12700">
            <a:solidFill>
              <a:srgbClr val="000000"/>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pic>
        <p:nvPicPr>
          <p:cNvPr id="111629" name="Picture 16" descr="side view"/>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724400"/>
            <a:ext cx="719772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0" name="Rectangle 17"/>
          <p:cNvSpPr>
            <a:spLocks noChangeArrowheads="1"/>
          </p:cNvSpPr>
          <p:nvPr/>
        </p:nvSpPr>
        <p:spPr bwMode="auto">
          <a:xfrm>
            <a:off x="5508625" y="5441950"/>
            <a:ext cx="18303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sm"/>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chemeClr val="tx2"/>
                </a:solidFill>
                <a:latin typeface="Arial" charset="0"/>
              </a:rPr>
              <a:t>Aft cargo door</a:t>
            </a:r>
            <a:br>
              <a:rPr lang="en-US" altLang="en-US" sz="1400">
                <a:solidFill>
                  <a:schemeClr val="tx2"/>
                </a:solidFill>
                <a:latin typeface="Arial" charset="0"/>
              </a:rPr>
            </a:br>
            <a:endParaRPr lang="en-US" altLang="en-US" sz="1400">
              <a:latin typeface="Arial" charset="0"/>
            </a:endParaRPr>
          </a:p>
        </p:txBody>
      </p:sp>
      <p:grpSp>
        <p:nvGrpSpPr>
          <p:cNvPr id="111631" name="Group 18"/>
          <p:cNvGrpSpPr>
            <a:grpSpLocks/>
          </p:cNvGrpSpPr>
          <p:nvPr/>
        </p:nvGrpSpPr>
        <p:grpSpPr bwMode="auto">
          <a:xfrm>
            <a:off x="5822950" y="1524000"/>
            <a:ext cx="2025650" cy="2486025"/>
            <a:chOff x="4814" y="2349"/>
            <a:chExt cx="756" cy="499"/>
          </a:xfrm>
        </p:grpSpPr>
        <p:sp>
          <p:nvSpPr>
            <p:cNvPr id="111653" name="Rectangle 19"/>
            <p:cNvSpPr>
              <a:spLocks noChangeArrowheads="1"/>
            </p:cNvSpPr>
            <p:nvPr/>
          </p:nvSpPr>
          <p:spPr bwMode="auto">
            <a:xfrm>
              <a:off x="4825" y="2349"/>
              <a:ext cx="699" cy="433"/>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54" name="Rectangle 20"/>
            <p:cNvSpPr>
              <a:spLocks noChangeArrowheads="1"/>
            </p:cNvSpPr>
            <p:nvPr/>
          </p:nvSpPr>
          <p:spPr bwMode="auto">
            <a:xfrm>
              <a:off x="4951" y="2411"/>
              <a:ext cx="428" cy="310"/>
            </a:xfrm>
            <a:prstGeom prst="rect">
              <a:avLst/>
            </a:prstGeom>
            <a:noFill/>
            <a:ln w="1428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nvGrpSpPr>
            <p:cNvPr id="111655" name="Group 21"/>
            <p:cNvGrpSpPr>
              <a:grpSpLocks/>
            </p:cNvGrpSpPr>
            <p:nvPr/>
          </p:nvGrpSpPr>
          <p:grpSpPr bwMode="auto">
            <a:xfrm>
              <a:off x="4814" y="2584"/>
              <a:ext cx="130" cy="37"/>
              <a:chOff x="2212" y="1049"/>
              <a:chExt cx="95" cy="29"/>
            </a:xfrm>
          </p:grpSpPr>
          <p:sp>
            <p:nvSpPr>
              <p:cNvPr id="112128" name="Rectangle 22"/>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9" name="Rectangle 23"/>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56" name="Group 24"/>
            <p:cNvGrpSpPr>
              <a:grpSpLocks/>
            </p:cNvGrpSpPr>
            <p:nvPr/>
          </p:nvGrpSpPr>
          <p:grpSpPr bwMode="auto">
            <a:xfrm>
              <a:off x="4832" y="2592"/>
              <a:ext cx="94" cy="21"/>
              <a:chOff x="2225" y="1055"/>
              <a:chExt cx="69" cy="17"/>
            </a:xfrm>
          </p:grpSpPr>
          <p:grpSp>
            <p:nvGrpSpPr>
              <p:cNvPr id="112097" name="Group 25"/>
              <p:cNvGrpSpPr>
                <a:grpSpLocks/>
              </p:cNvGrpSpPr>
              <p:nvPr/>
            </p:nvGrpSpPr>
            <p:grpSpPr bwMode="auto">
              <a:xfrm>
                <a:off x="2287" y="1055"/>
                <a:ext cx="7" cy="5"/>
                <a:chOff x="2287" y="1055"/>
                <a:chExt cx="7" cy="5"/>
              </a:xfrm>
            </p:grpSpPr>
            <p:sp>
              <p:nvSpPr>
                <p:cNvPr id="112126" name="Oval 26"/>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7" name="Oval 27"/>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98" name="Group 28"/>
              <p:cNvGrpSpPr>
                <a:grpSpLocks/>
              </p:cNvGrpSpPr>
              <p:nvPr/>
            </p:nvGrpSpPr>
            <p:grpSpPr bwMode="auto">
              <a:xfrm>
                <a:off x="2272" y="1055"/>
                <a:ext cx="7" cy="5"/>
                <a:chOff x="2272" y="1055"/>
                <a:chExt cx="7" cy="5"/>
              </a:xfrm>
            </p:grpSpPr>
            <p:sp>
              <p:nvSpPr>
                <p:cNvPr id="112124" name="Oval 29"/>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5" name="Oval 30"/>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99" name="Group 31"/>
              <p:cNvGrpSpPr>
                <a:grpSpLocks/>
              </p:cNvGrpSpPr>
              <p:nvPr/>
            </p:nvGrpSpPr>
            <p:grpSpPr bwMode="auto">
              <a:xfrm>
                <a:off x="2256" y="1055"/>
                <a:ext cx="7" cy="5"/>
                <a:chOff x="2256" y="1055"/>
                <a:chExt cx="7" cy="5"/>
              </a:xfrm>
            </p:grpSpPr>
            <p:sp>
              <p:nvSpPr>
                <p:cNvPr id="112122" name="Oval 32"/>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3" name="Oval 33"/>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0" name="Group 34"/>
              <p:cNvGrpSpPr>
                <a:grpSpLocks/>
              </p:cNvGrpSpPr>
              <p:nvPr/>
            </p:nvGrpSpPr>
            <p:grpSpPr bwMode="auto">
              <a:xfrm>
                <a:off x="2240" y="1055"/>
                <a:ext cx="7" cy="5"/>
                <a:chOff x="2240" y="1055"/>
                <a:chExt cx="7" cy="5"/>
              </a:xfrm>
            </p:grpSpPr>
            <p:sp>
              <p:nvSpPr>
                <p:cNvPr id="112120" name="Oval 35"/>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21" name="Freeform 36"/>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101" name="Group 37"/>
              <p:cNvGrpSpPr>
                <a:grpSpLocks/>
              </p:cNvGrpSpPr>
              <p:nvPr/>
            </p:nvGrpSpPr>
            <p:grpSpPr bwMode="auto">
              <a:xfrm>
                <a:off x="2225" y="1055"/>
                <a:ext cx="6" cy="5"/>
                <a:chOff x="2225" y="1055"/>
                <a:chExt cx="6" cy="5"/>
              </a:xfrm>
            </p:grpSpPr>
            <p:sp>
              <p:nvSpPr>
                <p:cNvPr id="112118" name="Oval 38"/>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9" name="Oval 39"/>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2" name="Group 40"/>
              <p:cNvGrpSpPr>
                <a:grpSpLocks/>
              </p:cNvGrpSpPr>
              <p:nvPr/>
            </p:nvGrpSpPr>
            <p:grpSpPr bwMode="auto">
              <a:xfrm>
                <a:off x="2225" y="1067"/>
                <a:ext cx="69" cy="5"/>
                <a:chOff x="2225" y="1067"/>
                <a:chExt cx="69" cy="5"/>
              </a:xfrm>
            </p:grpSpPr>
            <p:grpSp>
              <p:nvGrpSpPr>
                <p:cNvPr id="112103" name="Group 41"/>
                <p:cNvGrpSpPr>
                  <a:grpSpLocks/>
                </p:cNvGrpSpPr>
                <p:nvPr/>
              </p:nvGrpSpPr>
              <p:grpSpPr bwMode="auto">
                <a:xfrm>
                  <a:off x="2287" y="1067"/>
                  <a:ext cx="7" cy="5"/>
                  <a:chOff x="2287" y="1067"/>
                  <a:chExt cx="7" cy="5"/>
                </a:xfrm>
              </p:grpSpPr>
              <p:sp>
                <p:nvSpPr>
                  <p:cNvPr id="112116" name="Oval 42"/>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7" name="Oval 43"/>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4" name="Group 44"/>
                <p:cNvGrpSpPr>
                  <a:grpSpLocks/>
                </p:cNvGrpSpPr>
                <p:nvPr/>
              </p:nvGrpSpPr>
              <p:grpSpPr bwMode="auto">
                <a:xfrm>
                  <a:off x="2272" y="1067"/>
                  <a:ext cx="7" cy="5"/>
                  <a:chOff x="2272" y="1067"/>
                  <a:chExt cx="7" cy="5"/>
                </a:xfrm>
              </p:grpSpPr>
              <p:sp>
                <p:nvSpPr>
                  <p:cNvPr id="112114" name="Oval 45"/>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5" name="Oval 46"/>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5" name="Group 47"/>
                <p:cNvGrpSpPr>
                  <a:grpSpLocks/>
                </p:cNvGrpSpPr>
                <p:nvPr/>
              </p:nvGrpSpPr>
              <p:grpSpPr bwMode="auto">
                <a:xfrm>
                  <a:off x="2256" y="1067"/>
                  <a:ext cx="7" cy="5"/>
                  <a:chOff x="2256" y="1067"/>
                  <a:chExt cx="7" cy="5"/>
                </a:xfrm>
              </p:grpSpPr>
              <p:sp>
                <p:nvSpPr>
                  <p:cNvPr id="112112" name="Oval 48"/>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3" name="Oval 49"/>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106" name="Group 50"/>
                <p:cNvGrpSpPr>
                  <a:grpSpLocks/>
                </p:cNvGrpSpPr>
                <p:nvPr/>
              </p:nvGrpSpPr>
              <p:grpSpPr bwMode="auto">
                <a:xfrm>
                  <a:off x="2240" y="1067"/>
                  <a:ext cx="7" cy="5"/>
                  <a:chOff x="2240" y="1067"/>
                  <a:chExt cx="7" cy="5"/>
                </a:xfrm>
              </p:grpSpPr>
              <p:sp>
                <p:nvSpPr>
                  <p:cNvPr id="112110" name="Oval 51"/>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11" name="Freeform 52"/>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107" name="Group 53"/>
                <p:cNvGrpSpPr>
                  <a:grpSpLocks/>
                </p:cNvGrpSpPr>
                <p:nvPr/>
              </p:nvGrpSpPr>
              <p:grpSpPr bwMode="auto">
                <a:xfrm>
                  <a:off x="2225" y="1067"/>
                  <a:ext cx="6" cy="5"/>
                  <a:chOff x="2225" y="1067"/>
                  <a:chExt cx="6" cy="5"/>
                </a:xfrm>
              </p:grpSpPr>
              <p:sp>
                <p:nvSpPr>
                  <p:cNvPr id="112108" name="Oval 54"/>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109" name="Oval 55"/>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grpSp>
          <p:nvGrpSpPr>
            <p:cNvPr id="111657" name="Group 56"/>
            <p:cNvGrpSpPr>
              <a:grpSpLocks/>
            </p:cNvGrpSpPr>
            <p:nvPr/>
          </p:nvGrpSpPr>
          <p:grpSpPr bwMode="auto">
            <a:xfrm>
              <a:off x="4814" y="2630"/>
              <a:ext cx="130" cy="37"/>
              <a:chOff x="2212" y="1049"/>
              <a:chExt cx="95" cy="29"/>
            </a:xfrm>
          </p:grpSpPr>
          <p:sp>
            <p:nvSpPr>
              <p:cNvPr id="112095" name="Rectangle 57"/>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6" name="Rectangle 58"/>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58" name="Group 59"/>
            <p:cNvGrpSpPr>
              <a:grpSpLocks/>
            </p:cNvGrpSpPr>
            <p:nvPr/>
          </p:nvGrpSpPr>
          <p:grpSpPr bwMode="auto">
            <a:xfrm>
              <a:off x="4832" y="2638"/>
              <a:ext cx="94" cy="21"/>
              <a:chOff x="2225" y="1055"/>
              <a:chExt cx="69" cy="17"/>
            </a:xfrm>
          </p:grpSpPr>
          <p:grpSp>
            <p:nvGrpSpPr>
              <p:cNvPr id="112064" name="Group 60"/>
              <p:cNvGrpSpPr>
                <a:grpSpLocks/>
              </p:cNvGrpSpPr>
              <p:nvPr/>
            </p:nvGrpSpPr>
            <p:grpSpPr bwMode="auto">
              <a:xfrm>
                <a:off x="2287" y="1055"/>
                <a:ext cx="7" cy="5"/>
                <a:chOff x="2287" y="1055"/>
                <a:chExt cx="7" cy="5"/>
              </a:xfrm>
            </p:grpSpPr>
            <p:sp>
              <p:nvSpPr>
                <p:cNvPr id="112093" name="Oval 61"/>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4" name="Oval 62"/>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5" name="Group 63"/>
              <p:cNvGrpSpPr>
                <a:grpSpLocks/>
              </p:cNvGrpSpPr>
              <p:nvPr/>
            </p:nvGrpSpPr>
            <p:grpSpPr bwMode="auto">
              <a:xfrm>
                <a:off x="2272" y="1055"/>
                <a:ext cx="7" cy="5"/>
                <a:chOff x="2272" y="1055"/>
                <a:chExt cx="7" cy="5"/>
              </a:xfrm>
            </p:grpSpPr>
            <p:sp>
              <p:nvSpPr>
                <p:cNvPr id="112091" name="Oval 64"/>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2" name="Oval 65"/>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6" name="Group 66"/>
              <p:cNvGrpSpPr>
                <a:grpSpLocks/>
              </p:cNvGrpSpPr>
              <p:nvPr/>
            </p:nvGrpSpPr>
            <p:grpSpPr bwMode="auto">
              <a:xfrm>
                <a:off x="2256" y="1055"/>
                <a:ext cx="7" cy="5"/>
                <a:chOff x="2256" y="1055"/>
                <a:chExt cx="7" cy="5"/>
              </a:xfrm>
            </p:grpSpPr>
            <p:sp>
              <p:nvSpPr>
                <p:cNvPr id="112089" name="Oval 67"/>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90" name="Oval 68"/>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7" name="Group 69"/>
              <p:cNvGrpSpPr>
                <a:grpSpLocks/>
              </p:cNvGrpSpPr>
              <p:nvPr/>
            </p:nvGrpSpPr>
            <p:grpSpPr bwMode="auto">
              <a:xfrm>
                <a:off x="2240" y="1055"/>
                <a:ext cx="7" cy="5"/>
                <a:chOff x="2240" y="1055"/>
                <a:chExt cx="7" cy="5"/>
              </a:xfrm>
            </p:grpSpPr>
            <p:sp>
              <p:nvSpPr>
                <p:cNvPr id="112087" name="Oval 70"/>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8" name="Freeform 71"/>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68" name="Group 72"/>
              <p:cNvGrpSpPr>
                <a:grpSpLocks/>
              </p:cNvGrpSpPr>
              <p:nvPr/>
            </p:nvGrpSpPr>
            <p:grpSpPr bwMode="auto">
              <a:xfrm>
                <a:off x="2225" y="1055"/>
                <a:ext cx="6" cy="5"/>
                <a:chOff x="2225" y="1055"/>
                <a:chExt cx="6" cy="5"/>
              </a:xfrm>
            </p:grpSpPr>
            <p:sp>
              <p:nvSpPr>
                <p:cNvPr id="112085" name="Oval 73"/>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6" name="Oval 74"/>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69" name="Group 75"/>
              <p:cNvGrpSpPr>
                <a:grpSpLocks/>
              </p:cNvGrpSpPr>
              <p:nvPr/>
            </p:nvGrpSpPr>
            <p:grpSpPr bwMode="auto">
              <a:xfrm>
                <a:off x="2225" y="1067"/>
                <a:ext cx="69" cy="5"/>
                <a:chOff x="2225" y="1067"/>
                <a:chExt cx="69" cy="5"/>
              </a:xfrm>
            </p:grpSpPr>
            <p:grpSp>
              <p:nvGrpSpPr>
                <p:cNvPr id="112070" name="Group 76"/>
                <p:cNvGrpSpPr>
                  <a:grpSpLocks/>
                </p:cNvGrpSpPr>
                <p:nvPr/>
              </p:nvGrpSpPr>
              <p:grpSpPr bwMode="auto">
                <a:xfrm>
                  <a:off x="2287" y="1067"/>
                  <a:ext cx="7" cy="5"/>
                  <a:chOff x="2287" y="1067"/>
                  <a:chExt cx="7" cy="5"/>
                </a:xfrm>
              </p:grpSpPr>
              <p:sp>
                <p:nvSpPr>
                  <p:cNvPr id="112083" name="Oval 77"/>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4" name="Oval 78"/>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71" name="Group 79"/>
                <p:cNvGrpSpPr>
                  <a:grpSpLocks/>
                </p:cNvGrpSpPr>
                <p:nvPr/>
              </p:nvGrpSpPr>
              <p:grpSpPr bwMode="auto">
                <a:xfrm>
                  <a:off x="2272" y="1067"/>
                  <a:ext cx="7" cy="5"/>
                  <a:chOff x="2272" y="1067"/>
                  <a:chExt cx="7" cy="5"/>
                </a:xfrm>
              </p:grpSpPr>
              <p:sp>
                <p:nvSpPr>
                  <p:cNvPr id="112081" name="Oval 80"/>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2" name="Oval 81"/>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72" name="Group 82"/>
                <p:cNvGrpSpPr>
                  <a:grpSpLocks/>
                </p:cNvGrpSpPr>
                <p:nvPr/>
              </p:nvGrpSpPr>
              <p:grpSpPr bwMode="auto">
                <a:xfrm>
                  <a:off x="2256" y="1067"/>
                  <a:ext cx="7" cy="5"/>
                  <a:chOff x="2256" y="1067"/>
                  <a:chExt cx="7" cy="5"/>
                </a:xfrm>
              </p:grpSpPr>
              <p:sp>
                <p:nvSpPr>
                  <p:cNvPr id="112079" name="Oval 83"/>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80" name="Oval 84"/>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73" name="Group 85"/>
                <p:cNvGrpSpPr>
                  <a:grpSpLocks/>
                </p:cNvGrpSpPr>
                <p:nvPr/>
              </p:nvGrpSpPr>
              <p:grpSpPr bwMode="auto">
                <a:xfrm>
                  <a:off x="2240" y="1067"/>
                  <a:ext cx="7" cy="5"/>
                  <a:chOff x="2240" y="1067"/>
                  <a:chExt cx="7" cy="5"/>
                </a:xfrm>
              </p:grpSpPr>
              <p:sp>
                <p:nvSpPr>
                  <p:cNvPr id="112077" name="Oval 86"/>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78" name="Freeform 87"/>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74" name="Group 88"/>
                <p:cNvGrpSpPr>
                  <a:grpSpLocks/>
                </p:cNvGrpSpPr>
                <p:nvPr/>
              </p:nvGrpSpPr>
              <p:grpSpPr bwMode="auto">
                <a:xfrm>
                  <a:off x="2225" y="1067"/>
                  <a:ext cx="6" cy="5"/>
                  <a:chOff x="2225" y="1067"/>
                  <a:chExt cx="6" cy="5"/>
                </a:xfrm>
              </p:grpSpPr>
              <p:sp>
                <p:nvSpPr>
                  <p:cNvPr id="112075" name="Oval 89"/>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76" name="Oval 90"/>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grpSp>
          <p:nvGrpSpPr>
            <p:cNvPr id="111659" name="Group 91"/>
            <p:cNvGrpSpPr>
              <a:grpSpLocks/>
            </p:cNvGrpSpPr>
            <p:nvPr/>
          </p:nvGrpSpPr>
          <p:grpSpPr bwMode="auto">
            <a:xfrm>
              <a:off x="4814" y="2676"/>
              <a:ext cx="130" cy="37"/>
              <a:chOff x="2212" y="1049"/>
              <a:chExt cx="95" cy="29"/>
            </a:xfrm>
          </p:grpSpPr>
          <p:sp>
            <p:nvSpPr>
              <p:cNvPr id="112062" name="Rectangle 92"/>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63" name="Rectangle 93"/>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60" name="Group 94"/>
            <p:cNvGrpSpPr>
              <a:grpSpLocks/>
            </p:cNvGrpSpPr>
            <p:nvPr/>
          </p:nvGrpSpPr>
          <p:grpSpPr bwMode="auto">
            <a:xfrm>
              <a:off x="4832" y="2684"/>
              <a:ext cx="94" cy="21"/>
              <a:chOff x="2225" y="1055"/>
              <a:chExt cx="69" cy="17"/>
            </a:xfrm>
          </p:grpSpPr>
          <p:grpSp>
            <p:nvGrpSpPr>
              <p:cNvPr id="112031" name="Group 95"/>
              <p:cNvGrpSpPr>
                <a:grpSpLocks/>
              </p:cNvGrpSpPr>
              <p:nvPr/>
            </p:nvGrpSpPr>
            <p:grpSpPr bwMode="auto">
              <a:xfrm>
                <a:off x="2287" y="1055"/>
                <a:ext cx="7" cy="5"/>
                <a:chOff x="2287" y="1055"/>
                <a:chExt cx="7" cy="5"/>
              </a:xfrm>
            </p:grpSpPr>
            <p:sp>
              <p:nvSpPr>
                <p:cNvPr id="112060" name="Oval 96"/>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61" name="Oval 97"/>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2" name="Group 98"/>
              <p:cNvGrpSpPr>
                <a:grpSpLocks/>
              </p:cNvGrpSpPr>
              <p:nvPr/>
            </p:nvGrpSpPr>
            <p:grpSpPr bwMode="auto">
              <a:xfrm>
                <a:off x="2272" y="1055"/>
                <a:ext cx="7" cy="5"/>
                <a:chOff x="2272" y="1055"/>
                <a:chExt cx="7" cy="5"/>
              </a:xfrm>
            </p:grpSpPr>
            <p:sp>
              <p:nvSpPr>
                <p:cNvPr id="112058" name="Oval 99"/>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9" name="Oval 100"/>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3" name="Group 101"/>
              <p:cNvGrpSpPr>
                <a:grpSpLocks/>
              </p:cNvGrpSpPr>
              <p:nvPr/>
            </p:nvGrpSpPr>
            <p:grpSpPr bwMode="auto">
              <a:xfrm>
                <a:off x="2256" y="1055"/>
                <a:ext cx="7" cy="5"/>
                <a:chOff x="2256" y="1055"/>
                <a:chExt cx="7" cy="5"/>
              </a:xfrm>
            </p:grpSpPr>
            <p:sp>
              <p:nvSpPr>
                <p:cNvPr id="112056" name="Oval 102"/>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7" name="Oval 103"/>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4" name="Group 104"/>
              <p:cNvGrpSpPr>
                <a:grpSpLocks/>
              </p:cNvGrpSpPr>
              <p:nvPr/>
            </p:nvGrpSpPr>
            <p:grpSpPr bwMode="auto">
              <a:xfrm>
                <a:off x="2240" y="1055"/>
                <a:ext cx="7" cy="5"/>
                <a:chOff x="2240" y="1055"/>
                <a:chExt cx="7" cy="5"/>
              </a:xfrm>
            </p:grpSpPr>
            <p:sp>
              <p:nvSpPr>
                <p:cNvPr id="112054" name="Oval 105"/>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5" name="Freeform 106"/>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35" name="Group 107"/>
              <p:cNvGrpSpPr>
                <a:grpSpLocks/>
              </p:cNvGrpSpPr>
              <p:nvPr/>
            </p:nvGrpSpPr>
            <p:grpSpPr bwMode="auto">
              <a:xfrm>
                <a:off x="2225" y="1055"/>
                <a:ext cx="6" cy="5"/>
                <a:chOff x="2225" y="1055"/>
                <a:chExt cx="6" cy="5"/>
              </a:xfrm>
            </p:grpSpPr>
            <p:sp>
              <p:nvSpPr>
                <p:cNvPr id="112052" name="Oval 108"/>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3" name="Oval 109"/>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6" name="Group 110"/>
              <p:cNvGrpSpPr>
                <a:grpSpLocks/>
              </p:cNvGrpSpPr>
              <p:nvPr/>
            </p:nvGrpSpPr>
            <p:grpSpPr bwMode="auto">
              <a:xfrm>
                <a:off x="2225" y="1067"/>
                <a:ext cx="69" cy="5"/>
                <a:chOff x="2225" y="1067"/>
                <a:chExt cx="69" cy="5"/>
              </a:xfrm>
            </p:grpSpPr>
            <p:grpSp>
              <p:nvGrpSpPr>
                <p:cNvPr id="112037" name="Group 111"/>
                <p:cNvGrpSpPr>
                  <a:grpSpLocks/>
                </p:cNvGrpSpPr>
                <p:nvPr/>
              </p:nvGrpSpPr>
              <p:grpSpPr bwMode="auto">
                <a:xfrm>
                  <a:off x="2287" y="1067"/>
                  <a:ext cx="7" cy="5"/>
                  <a:chOff x="2287" y="1067"/>
                  <a:chExt cx="7" cy="5"/>
                </a:xfrm>
              </p:grpSpPr>
              <p:sp>
                <p:nvSpPr>
                  <p:cNvPr id="112050" name="Oval 112"/>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51" name="Oval 113"/>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8" name="Group 114"/>
                <p:cNvGrpSpPr>
                  <a:grpSpLocks/>
                </p:cNvGrpSpPr>
                <p:nvPr/>
              </p:nvGrpSpPr>
              <p:grpSpPr bwMode="auto">
                <a:xfrm>
                  <a:off x="2272" y="1067"/>
                  <a:ext cx="7" cy="5"/>
                  <a:chOff x="2272" y="1067"/>
                  <a:chExt cx="7" cy="5"/>
                </a:xfrm>
              </p:grpSpPr>
              <p:sp>
                <p:nvSpPr>
                  <p:cNvPr id="112048" name="Oval 115"/>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9" name="Oval 116"/>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39" name="Group 117"/>
                <p:cNvGrpSpPr>
                  <a:grpSpLocks/>
                </p:cNvGrpSpPr>
                <p:nvPr/>
              </p:nvGrpSpPr>
              <p:grpSpPr bwMode="auto">
                <a:xfrm>
                  <a:off x="2256" y="1067"/>
                  <a:ext cx="7" cy="5"/>
                  <a:chOff x="2256" y="1067"/>
                  <a:chExt cx="7" cy="5"/>
                </a:xfrm>
              </p:grpSpPr>
              <p:sp>
                <p:nvSpPr>
                  <p:cNvPr id="112046" name="Oval 118"/>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7" name="Oval 119"/>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40" name="Group 120"/>
                <p:cNvGrpSpPr>
                  <a:grpSpLocks/>
                </p:cNvGrpSpPr>
                <p:nvPr/>
              </p:nvGrpSpPr>
              <p:grpSpPr bwMode="auto">
                <a:xfrm>
                  <a:off x="2240" y="1067"/>
                  <a:ext cx="7" cy="5"/>
                  <a:chOff x="2240" y="1067"/>
                  <a:chExt cx="7" cy="5"/>
                </a:xfrm>
              </p:grpSpPr>
              <p:sp>
                <p:nvSpPr>
                  <p:cNvPr id="112044" name="Oval 121"/>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5" name="Freeform 122"/>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41" name="Group 123"/>
                <p:cNvGrpSpPr>
                  <a:grpSpLocks/>
                </p:cNvGrpSpPr>
                <p:nvPr/>
              </p:nvGrpSpPr>
              <p:grpSpPr bwMode="auto">
                <a:xfrm>
                  <a:off x="2225" y="1067"/>
                  <a:ext cx="6" cy="5"/>
                  <a:chOff x="2225" y="1067"/>
                  <a:chExt cx="6" cy="5"/>
                </a:xfrm>
              </p:grpSpPr>
              <p:sp>
                <p:nvSpPr>
                  <p:cNvPr id="112042" name="Oval 124"/>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43" name="Oval 125"/>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61" name="Line 126"/>
            <p:cNvSpPr>
              <a:spLocks noChangeShapeType="1"/>
            </p:cNvSpPr>
            <p:nvPr/>
          </p:nvSpPr>
          <p:spPr bwMode="auto">
            <a:xfrm>
              <a:off x="5518" y="2594"/>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62" name="Line 127"/>
            <p:cNvSpPr>
              <a:spLocks noChangeShapeType="1"/>
            </p:cNvSpPr>
            <p:nvPr/>
          </p:nvSpPr>
          <p:spPr bwMode="auto">
            <a:xfrm>
              <a:off x="5518" y="2613"/>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63" name="Group 128"/>
            <p:cNvGrpSpPr>
              <a:grpSpLocks/>
            </p:cNvGrpSpPr>
            <p:nvPr/>
          </p:nvGrpSpPr>
          <p:grpSpPr bwMode="auto">
            <a:xfrm flipH="1">
              <a:off x="5387" y="2584"/>
              <a:ext cx="130" cy="37"/>
              <a:chOff x="2212" y="1049"/>
              <a:chExt cx="95" cy="29"/>
            </a:xfrm>
          </p:grpSpPr>
          <p:sp>
            <p:nvSpPr>
              <p:cNvPr id="112029" name="Rectangle 129"/>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30" name="Rectangle 130"/>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64" name="Group 131"/>
            <p:cNvGrpSpPr>
              <a:grpSpLocks/>
            </p:cNvGrpSpPr>
            <p:nvPr/>
          </p:nvGrpSpPr>
          <p:grpSpPr bwMode="auto">
            <a:xfrm flipH="1">
              <a:off x="5405" y="2592"/>
              <a:ext cx="94" cy="21"/>
              <a:chOff x="2225" y="1055"/>
              <a:chExt cx="69" cy="17"/>
            </a:xfrm>
          </p:grpSpPr>
          <p:grpSp>
            <p:nvGrpSpPr>
              <p:cNvPr id="111998" name="Group 132"/>
              <p:cNvGrpSpPr>
                <a:grpSpLocks/>
              </p:cNvGrpSpPr>
              <p:nvPr/>
            </p:nvGrpSpPr>
            <p:grpSpPr bwMode="auto">
              <a:xfrm>
                <a:off x="2287" y="1055"/>
                <a:ext cx="7" cy="5"/>
                <a:chOff x="2287" y="1055"/>
                <a:chExt cx="7" cy="5"/>
              </a:xfrm>
            </p:grpSpPr>
            <p:sp>
              <p:nvSpPr>
                <p:cNvPr id="112027" name="Oval 133"/>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8" name="Oval 134"/>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99" name="Group 135"/>
              <p:cNvGrpSpPr>
                <a:grpSpLocks/>
              </p:cNvGrpSpPr>
              <p:nvPr/>
            </p:nvGrpSpPr>
            <p:grpSpPr bwMode="auto">
              <a:xfrm>
                <a:off x="2272" y="1055"/>
                <a:ext cx="7" cy="5"/>
                <a:chOff x="2272" y="1055"/>
                <a:chExt cx="7" cy="5"/>
              </a:xfrm>
            </p:grpSpPr>
            <p:sp>
              <p:nvSpPr>
                <p:cNvPr id="112025" name="Oval 136"/>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6" name="Oval 137"/>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0" name="Group 138"/>
              <p:cNvGrpSpPr>
                <a:grpSpLocks/>
              </p:cNvGrpSpPr>
              <p:nvPr/>
            </p:nvGrpSpPr>
            <p:grpSpPr bwMode="auto">
              <a:xfrm>
                <a:off x="2256" y="1055"/>
                <a:ext cx="7" cy="5"/>
                <a:chOff x="2256" y="1055"/>
                <a:chExt cx="7" cy="5"/>
              </a:xfrm>
            </p:grpSpPr>
            <p:sp>
              <p:nvSpPr>
                <p:cNvPr id="112023" name="Oval 139"/>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4" name="Oval 140"/>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1" name="Group 141"/>
              <p:cNvGrpSpPr>
                <a:grpSpLocks/>
              </p:cNvGrpSpPr>
              <p:nvPr/>
            </p:nvGrpSpPr>
            <p:grpSpPr bwMode="auto">
              <a:xfrm>
                <a:off x="2240" y="1055"/>
                <a:ext cx="7" cy="5"/>
                <a:chOff x="2240" y="1055"/>
                <a:chExt cx="7" cy="5"/>
              </a:xfrm>
            </p:grpSpPr>
            <p:sp>
              <p:nvSpPr>
                <p:cNvPr id="112021" name="Oval 142"/>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2" name="Freeform 143"/>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02" name="Group 144"/>
              <p:cNvGrpSpPr>
                <a:grpSpLocks/>
              </p:cNvGrpSpPr>
              <p:nvPr/>
            </p:nvGrpSpPr>
            <p:grpSpPr bwMode="auto">
              <a:xfrm>
                <a:off x="2225" y="1055"/>
                <a:ext cx="6" cy="5"/>
                <a:chOff x="2225" y="1055"/>
                <a:chExt cx="6" cy="5"/>
              </a:xfrm>
            </p:grpSpPr>
            <p:sp>
              <p:nvSpPr>
                <p:cNvPr id="112019" name="Oval 145"/>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20" name="Oval 146"/>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3" name="Group 147"/>
              <p:cNvGrpSpPr>
                <a:grpSpLocks/>
              </p:cNvGrpSpPr>
              <p:nvPr/>
            </p:nvGrpSpPr>
            <p:grpSpPr bwMode="auto">
              <a:xfrm>
                <a:off x="2225" y="1067"/>
                <a:ext cx="69" cy="5"/>
                <a:chOff x="2225" y="1067"/>
                <a:chExt cx="69" cy="5"/>
              </a:xfrm>
            </p:grpSpPr>
            <p:grpSp>
              <p:nvGrpSpPr>
                <p:cNvPr id="112004" name="Group 148"/>
                <p:cNvGrpSpPr>
                  <a:grpSpLocks/>
                </p:cNvGrpSpPr>
                <p:nvPr/>
              </p:nvGrpSpPr>
              <p:grpSpPr bwMode="auto">
                <a:xfrm>
                  <a:off x="2287" y="1067"/>
                  <a:ext cx="7" cy="5"/>
                  <a:chOff x="2287" y="1067"/>
                  <a:chExt cx="7" cy="5"/>
                </a:xfrm>
              </p:grpSpPr>
              <p:sp>
                <p:nvSpPr>
                  <p:cNvPr id="112017" name="Oval 149"/>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8" name="Oval 150"/>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5" name="Group 151"/>
                <p:cNvGrpSpPr>
                  <a:grpSpLocks/>
                </p:cNvGrpSpPr>
                <p:nvPr/>
              </p:nvGrpSpPr>
              <p:grpSpPr bwMode="auto">
                <a:xfrm>
                  <a:off x="2272" y="1067"/>
                  <a:ext cx="7" cy="5"/>
                  <a:chOff x="2272" y="1067"/>
                  <a:chExt cx="7" cy="5"/>
                </a:xfrm>
              </p:grpSpPr>
              <p:sp>
                <p:nvSpPr>
                  <p:cNvPr id="112015" name="Oval 152"/>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6" name="Oval 153"/>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6" name="Group 154"/>
                <p:cNvGrpSpPr>
                  <a:grpSpLocks/>
                </p:cNvGrpSpPr>
                <p:nvPr/>
              </p:nvGrpSpPr>
              <p:grpSpPr bwMode="auto">
                <a:xfrm>
                  <a:off x="2256" y="1067"/>
                  <a:ext cx="7" cy="5"/>
                  <a:chOff x="2256" y="1067"/>
                  <a:chExt cx="7" cy="5"/>
                </a:xfrm>
              </p:grpSpPr>
              <p:sp>
                <p:nvSpPr>
                  <p:cNvPr id="112013" name="Oval 155"/>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4" name="Oval 156"/>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2007" name="Group 157"/>
                <p:cNvGrpSpPr>
                  <a:grpSpLocks/>
                </p:cNvGrpSpPr>
                <p:nvPr/>
              </p:nvGrpSpPr>
              <p:grpSpPr bwMode="auto">
                <a:xfrm>
                  <a:off x="2240" y="1067"/>
                  <a:ext cx="7" cy="5"/>
                  <a:chOff x="2240" y="1067"/>
                  <a:chExt cx="7" cy="5"/>
                </a:xfrm>
              </p:grpSpPr>
              <p:sp>
                <p:nvSpPr>
                  <p:cNvPr id="112011" name="Oval 158"/>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2" name="Freeform 159"/>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2008" name="Group 160"/>
                <p:cNvGrpSpPr>
                  <a:grpSpLocks/>
                </p:cNvGrpSpPr>
                <p:nvPr/>
              </p:nvGrpSpPr>
              <p:grpSpPr bwMode="auto">
                <a:xfrm>
                  <a:off x="2225" y="1067"/>
                  <a:ext cx="6" cy="5"/>
                  <a:chOff x="2225" y="1067"/>
                  <a:chExt cx="6" cy="5"/>
                </a:xfrm>
              </p:grpSpPr>
              <p:sp>
                <p:nvSpPr>
                  <p:cNvPr id="112009" name="Oval 161"/>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2010" name="Oval 162"/>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65" name="Line 163"/>
            <p:cNvSpPr>
              <a:spLocks noChangeShapeType="1"/>
            </p:cNvSpPr>
            <p:nvPr/>
          </p:nvSpPr>
          <p:spPr bwMode="auto">
            <a:xfrm>
              <a:off x="5518" y="2640"/>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66" name="Line 164"/>
            <p:cNvSpPr>
              <a:spLocks noChangeShapeType="1"/>
            </p:cNvSpPr>
            <p:nvPr/>
          </p:nvSpPr>
          <p:spPr bwMode="auto">
            <a:xfrm>
              <a:off x="5518" y="2659"/>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67" name="Group 165"/>
            <p:cNvGrpSpPr>
              <a:grpSpLocks/>
            </p:cNvGrpSpPr>
            <p:nvPr/>
          </p:nvGrpSpPr>
          <p:grpSpPr bwMode="auto">
            <a:xfrm flipH="1">
              <a:off x="5387" y="2630"/>
              <a:ext cx="130" cy="37"/>
              <a:chOff x="2212" y="1049"/>
              <a:chExt cx="95" cy="29"/>
            </a:xfrm>
          </p:grpSpPr>
          <p:sp>
            <p:nvSpPr>
              <p:cNvPr id="111996" name="Rectangle 166"/>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7" name="Rectangle 167"/>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68" name="Group 168"/>
            <p:cNvGrpSpPr>
              <a:grpSpLocks/>
            </p:cNvGrpSpPr>
            <p:nvPr/>
          </p:nvGrpSpPr>
          <p:grpSpPr bwMode="auto">
            <a:xfrm flipH="1">
              <a:off x="5405" y="2638"/>
              <a:ext cx="94" cy="21"/>
              <a:chOff x="2225" y="1055"/>
              <a:chExt cx="69" cy="17"/>
            </a:xfrm>
          </p:grpSpPr>
          <p:grpSp>
            <p:nvGrpSpPr>
              <p:cNvPr id="111965" name="Group 169"/>
              <p:cNvGrpSpPr>
                <a:grpSpLocks/>
              </p:cNvGrpSpPr>
              <p:nvPr/>
            </p:nvGrpSpPr>
            <p:grpSpPr bwMode="auto">
              <a:xfrm>
                <a:off x="2287" y="1055"/>
                <a:ext cx="7" cy="5"/>
                <a:chOff x="2287" y="1055"/>
                <a:chExt cx="7" cy="5"/>
              </a:xfrm>
            </p:grpSpPr>
            <p:sp>
              <p:nvSpPr>
                <p:cNvPr id="111994" name="Oval 170"/>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5" name="Oval 171"/>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66" name="Group 172"/>
              <p:cNvGrpSpPr>
                <a:grpSpLocks/>
              </p:cNvGrpSpPr>
              <p:nvPr/>
            </p:nvGrpSpPr>
            <p:grpSpPr bwMode="auto">
              <a:xfrm>
                <a:off x="2272" y="1055"/>
                <a:ext cx="7" cy="5"/>
                <a:chOff x="2272" y="1055"/>
                <a:chExt cx="7" cy="5"/>
              </a:xfrm>
            </p:grpSpPr>
            <p:sp>
              <p:nvSpPr>
                <p:cNvPr id="111992" name="Oval 173"/>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3" name="Oval 174"/>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67" name="Group 175"/>
              <p:cNvGrpSpPr>
                <a:grpSpLocks/>
              </p:cNvGrpSpPr>
              <p:nvPr/>
            </p:nvGrpSpPr>
            <p:grpSpPr bwMode="auto">
              <a:xfrm>
                <a:off x="2256" y="1055"/>
                <a:ext cx="7" cy="5"/>
                <a:chOff x="2256" y="1055"/>
                <a:chExt cx="7" cy="5"/>
              </a:xfrm>
            </p:grpSpPr>
            <p:sp>
              <p:nvSpPr>
                <p:cNvPr id="111990" name="Oval 176"/>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91" name="Oval 177"/>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68" name="Group 178"/>
              <p:cNvGrpSpPr>
                <a:grpSpLocks/>
              </p:cNvGrpSpPr>
              <p:nvPr/>
            </p:nvGrpSpPr>
            <p:grpSpPr bwMode="auto">
              <a:xfrm>
                <a:off x="2240" y="1055"/>
                <a:ext cx="7" cy="5"/>
                <a:chOff x="2240" y="1055"/>
                <a:chExt cx="7" cy="5"/>
              </a:xfrm>
            </p:grpSpPr>
            <p:sp>
              <p:nvSpPr>
                <p:cNvPr id="111988" name="Oval 179"/>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9" name="Freeform 180"/>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69" name="Group 181"/>
              <p:cNvGrpSpPr>
                <a:grpSpLocks/>
              </p:cNvGrpSpPr>
              <p:nvPr/>
            </p:nvGrpSpPr>
            <p:grpSpPr bwMode="auto">
              <a:xfrm>
                <a:off x="2225" y="1055"/>
                <a:ext cx="6" cy="5"/>
                <a:chOff x="2225" y="1055"/>
                <a:chExt cx="6" cy="5"/>
              </a:xfrm>
            </p:grpSpPr>
            <p:sp>
              <p:nvSpPr>
                <p:cNvPr id="111986" name="Oval 182"/>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7" name="Oval 183"/>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0" name="Group 184"/>
              <p:cNvGrpSpPr>
                <a:grpSpLocks/>
              </p:cNvGrpSpPr>
              <p:nvPr/>
            </p:nvGrpSpPr>
            <p:grpSpPr bwMode="auto">
              <a:xfrm>
                <a:off x="2225" y="1067"/>
                <a:ext cx="69" cy="5"/>
                <a:chOff x="2225" y="1067"/>
                <a:chExt cx="69" cy="5"/>
              </a:xfrm>
            </p:grpSpPr>
            <p:grpSp>
              <p:nvGrpSpPr>
                <p:cNvPr id="111971" name="Group 185"/>
                <p:cNvGrpSpPr>
                  <a:grpSpLocks/>
                </p:cNvGrpSpPr>
                <p:nvPr/>
              </p:nvGrpSpPr>
              <p:grpSpPr bwMode="auto">
                <a:xfrm>
                  <a:off x="2287" y="1067"/>
                  <a:ext cx="7" cy="5"/>
                  <a:chOff x="2287" y="1067"/>
                  <a:chExt cx="7" cy="5"/>
                </a:xfrm>
              </p:grpSpPr>
              <p:sp>
                <p:nvSpPr>
                  <p:cNvPr id="111984" name="Oval 186"/>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5" name="Oval 187"/>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2" name="Group 188"/>
                <p:cNvGrpSpPr>
                  <a:grpSpLocks/>
                </p:cNvGrpSpPr>
                <p:nvPr/>
              </p:nvGrpSpPr>
              <p:grpSpPr bwMode="auto">
                <a:xfrm>
                  <a:off x="2272" y="1067"/>
                  <a:ext cx="7" cy="5"/>
                  <a:chOff x="2272" y="1067"/>
                  <a:chExt cx="7" cy="5"/>
                </a:xfrm>
              </p:grpSpPr>
              <p:sp>
                <p:nvSpPr>
                  <p:cNvPr id="111982" name="Oval 189"/>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3" name="Oval 190"/>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3" name="Group 191"/>
                <p:cNvGrpSpPr>
                  <a:grpSpLocks/>
                </p:cNvGrpSpPr>
                <p:nvPr/>
              </p:nvGrpSpPr>
              <p:grpSpPr bwMode="auto">
                <a:xfrm>
                  <a:off x="2256" y="1067"/>
                  <a:ext cx="7" cy="5"/>
                  <a:chOff x="2256" y="1067"/>
                  <a:chExt cx="7" cy="5"/>
                </a:xfrm>
              </p:grpSpPr>
              <p:sp>
                <p:nvSpPr>
                  <p:cNvPr id="111980" name="Oval 192"/>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81" name="Oval 193"/>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74" name="Group 194"/>
                <p:cNvGrpSpPr>
                  <a:grpSpLocks/>
                </p:cNvGrpSpPr>
                <p:nvPr/>
              </p:nvGrpSpPr>
              <p:grpSpPr bwMode="auto">
                <a:xfrm>
                  <a:off x="2240" y="1067"/>
                  <a:ext cx="7" cy="5"/>
                  <a:chOff x="2240" y="1067"/>
                  <a:chExt cx="7" cy="5"/>
                </a:xfrm>
              </p:grpSpPr>
              <p:sp>
                <p:nvSpPr>
                  <p:cNvPr id="111978" name="Oval 195"/>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79" name="Freeform 196"/>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75" name="Group 197"/>
                <p:cNvGrpSpPr>
                  <a:grpSpLocks/>
                </p:cNvGrpSpPr>
                <p:nvPr/>
              </p:nvGrpSpPr>
              <p:grpSpPr bwMode="auto">
                <a:xfrm>
                  <a:off x="2225" y="1067"/>
                  <a:ext cx="6" cy="5"/>
                  <a:chOff x="2225" y="1067"/>
                  <a:chExt cx="6" cy="5"/>
                </a:xfrm>
              </p:grpSpPr>
              <p:sp>
                <p:nvSpPr>
                  <p:cNvPr id="111976" name="Oval 198"/>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77" name="Oval 199"/>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69" name="Line 200"/>
            <p:cNvSpPr>
              <a:spLocks noChangeShapeType="1"/>
            </p:cNvSpPr>
            <p:nvPr/>
          </p:nvSpPr>
          <p:spPr bwMode="auto">
            <a:xfrm>
              <a:off x="5518" y="2686"/>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70" name="Line 201"/>
            <p:cNvSpPr>
              <a:spLocks noChangeShapeType="1"/>
            </p:cNvSpPr>
            <p:nvPr/>
          </p:nvSpPr>
          <p:spPr bwMode="auto">
            <a:xfrm>
              <a:off x="5518" y="2705"/>
              <a:ext cx="52"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71" name="Group 202"/>
            <p:cNvGrpSpPr>
              <a:grpSpLocks/>
            </p:cNvGrpSpPr>
            <p:nvPr/>
          </p:nvGrpSpPr>
          <p:grpSpPr bwMode="auto">
            <a:xfrm flipH="1">
              <a:off x="5387" y="2676"/>
              <a:ext cx="130" cy="37"/>
              <a:chOff x="2212" y="1049"/>
              <a:chExt cx="95" cy="29"/>
            </a:xfrm>
          </p:grpSpPr>
          <p:sp>
            <p:nvSpPr>
              <p:cNvPr id="111963" name="Rectangle 203"/>
              <p:cNvSpPr>
                <a:spLocks noChangeArrowheads="1"/>
              </p:cNvSpPr>
              <p:nvPr/>
            </p:nvSpPr>
            <p:spPr bwMode="auto">
              <a:xfrm>
                <a:off x="2212" y="1049"/>
                <a:ext cx="95" cy="29"/>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64" name="Rectangle 204"/>
              <p:cNvSpPr>
                <a:spLocks noChangeArrowheads="1"/>
              </p:cNvSpPr>
              <p:nvPr/>
            </p:nvSpPr>
            <p:spPr bwMode="auto">
              <a:xfrm>
                <a:off x="2212" y="1049"/>
                <a:ext cx="95" cy="29"/>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72" name="Group 205"/>
            <p:cNvGrpSpPr>
              <a:grpSpLocks/>
            </p:cNvGrpSpPr>
            <p:nvPr/>
          </p:nvGrpSpPr>
          <p:grpSpPr bwMode="auto">
            <a:xfrm flipH="1">
              <a:off x="5405" y="2684"/>
              <a:ext cx="94" cy="21"/>
              <a:chOff x="2225" y="1055"/>
              <a:chExt cx="69" cy="17"/>
            </a:xfrm>
          </p:grpSpPr>
          <p:grpSp>
            <p:nvGrpSpPr>
              <p:cNvPr id="111932" name="Group 206"/>
              <p:cNvGrpSpPr>
                <a:grpSpLocks/>
              </p:cNvGrpSpPr>
              <p:nvPr/>
            </p:nvGrpSpPr>
            <p:grpSpPr bwMode="auto">
              <a:xfrm>
                <a:off x="2287" y="1055"/>
                <a:ext cx="7" cy="5"/>
                <a:chOff x="2287" y="1055"/>
                <a:chExt cx="7" cy="5"/>
              </a:xfrm>
            </p:grpSpPr>
            <p:sp>
              <p:nvSpPr>
                <p:cNvPr id="111961" name="Oval 207"/>
                <p:cNvSpPr>
                  <a:spLocks noChangeArrowheads="1"/>
                </p:cNvSpPr>
                <p:nvPr/>
              </p:nvSpPr>
              <p:spPr bwMode="auto">
                <a:xfrm>
                  <a:off x="2287"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62" name="Oval 208"/>
                <p:cNvSpPr>
                  <a:spLocks noChangeArrowheads="1"/>
                </p:cNvSpPr>
                <p:nvPr/>
              </p:nvSpPr>
              <p:spPr bwMode="auto">
                <a:xfrm>
                  <a:off x="2287"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3" name="Group 209"/>
              <p:cNvGrpSpPr>
                <a:grpSpLocks/>
              </p:cNvGrpSpPr>
              <p:nvPr/>
            </p:nvGrpSpPr>
            <p:grpSpPr bwMode="auto">
              <a:xfrm>
                <a:off x="2272" y="1055"/>
                <a:ext cx="7" cy="5"/>
                <a:chOff x="2272" y="1055"/>
                <a:chExt cx="7" cy="5"/>
              </a:xfrm>
            </p:grpSpPr>
            <p:sp>
              <p:nvSpPr>
                <p:cNvPr id="111959" name="Oval 210"/>
                <p:cNvSpPr>
                  <a:spLocks noChangeArrowheads="1"/>
                </p:cNvSpPr>
                <p:nvPr/>
              </p:nvSpPr>
              <p:spPr bwMode="auto">
                <a:xfrm>
                  <a:off x="2272"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60" name="Oval 211"/>
                <p:cNvSpPr>
                  <a:spLocks noChangeArrowheads="1"/>
                </p:cNvSpPr>
                <p:nvPr/>
              </p:nvSpPr>
              <p:spPr bwMode="auto">
                <a:xfrm>
                  <a:off x="2272"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4" name="Group 212"/>
              <p:cNvGrpSpPr>
                <a:grpSpLocks/>
              </p:cNvGrpSpPr>
              <p:nvPr/>
            </p:nvGrpSpPr>
            <p:grpSpPr bwMode="auto">
              <a:xfrm>
                <a:off x="2256" y="1055"/>
                <a:ext cx="7" cy="5"/>
                <a:chOff x="2256" y="1055"/>
                <a:chExt cx="7" cy="5"/>
              </a:xfrm>
            </p:grpSpPr>
            <p:sp>
              <p:nvSpPr>
                <p:cNvPr id="111957" name="Oval 213"/>
                <p:cNvSpPr>
                  <a:spLocks noChangeArrowheads="1"/>
                </p:cNvSpPr>
                <p:nvPr/>
              </p:nvSpPr>
              <p:spPr bwMode="auto">
                <a:xfrm>
                  <a:off x="2256"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8" name="Oval 214"/>
                <p:cNvSpPr>
                  <a:spLocks noChangeArrowheads="1"/>
                </p:cNvSpPr>
                <p:nvPr/>
              </p:nvSpPr>
              <p:spPr bwMode="auto">
                <a:xfrm>
                  <a:off x="2256" y="1055"/>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5" name="Group 215"/>
              <p:cNvGrpSpPr>
                <a:grpSpLocks/>
              </p:cNvGrpSpPr>
              <p:nvPr/>
            </p:nvGrpSpPr>
            <p:grpSpPr bwMode="auto">
              <a:xfrm>
                <a:off x="2240" y="1055"/>
                <a:ext cx="7" cy="5"/>
                <a:chOff x="2240" y="1055"/>
                <a:chExt cx="7" cy="5"/>
              </a:xfrm>
            </p:grpSpPr>
            <p:sp>
              <p:nvSpPr>
                <p:cNvPr id="111955" name="Oval 216"/>
                <p:cNvSpPr>
                  <a:spLocks noChangeArrowheads="1"/>
                </p:cNvSpPr>
                <p:nvPr/>
              </p:nvSpPr>
              <p:spPr bwMode="auto">
                <a:xfrm>
                  <a:off x="2240" y="1055"/>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6" name="Freeform 217"/>
                <p:cNvSpPr>
                  <a:spLocks/>
                </p:cNvSpPr>
                <p:nvPr/>
              </p:nvSpPr>
              <p:spPr bwMode="auto">
                <a:xfrm>
                  <a:off x="2240" y="1055"/>
                  <a:ext cx="7" cy="5"/>
                </a:xfrm>
                <a:custGeom>
                  <a:avLst/>
                  <a:gdLst>
                    <a:gd name="T0" fmla="*/ 3 w 7"/>
                    <a:gd name="T1" fmla="*/ 0 h 5"/>
                    <a:gd name="T2" fmla="*/ 7 w 7"/>
                    <a:gd name="T3" fmla="*/ 2 h 5"/>
                    <a:gd name="T4" fmla="*/ 3 w 7"/>
                    <a:gd name="T5" fmla="*/ 5 h 5"/>
                    <a:gd name="T6" fmla="*/ 0 w 7"/>
                    <a:gd name="T7" fmla="*/ 2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2"/>
                      </a:cubicBezTo>
                      <a:cubicBezTo>
                        <a:pt x="7" y="3"/>
                        <a:pt x="6" y="5"/>
                        <a:pt x="3" y="5"/>
                      </a:cubicBezTo>
                      <a:cubicBezTo>
                        <a:pt x="2" y="5"/>
                        <a:pt x="0" y="3"/>
                        <a:pt x="0" y="2"/>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36" name="Group 218"/>
              <p:cNvGrpSpPr>
                <a:grpSpLocks/>
              </p:cNvGrpSpPr>
              <p:nvPr/>
            </p:nvGrpSpPr>
            <p:grpSpPr bwMode="auto">
              <a:xfrm>
                <a:off x="2225" y="1055"/>
                <a:ext cx="6" cy="5"/>
                <a:chOff x="2225" y="1055"/>
                <a:chExt cx="6" cy="5"/>
              </a:xfrm>
            </p:grpSpPr>
            <p:sp>
              <p:nvSpPr>
                <p:cNvPr id="111953" name="Oval 219"/>
                <p:cNvSpPr>
                  <a:spLocks noChangeArrowheads="1"/>
                </p:cNvSpPr>
                <p:nvPr/>
              </p:nvSpPr>
              <p:spPr bwMode="auto">
                <a:xfrm>
                  <a:off x="2225" y="1055"/>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4" name="Oval 220"/>
                <p:cNvSpPr>
                  <a:spLocks noChangeArrowheads="1"/>
                </p:cNvSpPr>
                <p:nvPr/>
              </p:nvSpPr>
              <p:spPr bwMode="auto">
                <a:xfrm>
                  <a:off x="2225" y="1055"/>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7" name="Group 221"/>
              <p:cNvGrpSpPr>
                <a:grpSpLocks/>
              </p:cNvGrpSpPr>
              <p:nvPr/>
            </p:nvGrpSpPr>
            <p:grpSpPr bwMode="auto">
              <a:xfrm>
                <a:off x="2225" y="1067"/>
                <a:ext cx="69" cy="5"/>
                <a:chOff x="2225" y="1067"/>
                <a:chExt cx="69" cy="5"/>
              </a:xfrm>
            </p:grpSpPr>
            <p:grpSp>
              <p:nvGrpSpPr>
                <p:cNvPr id="111938" name="Group 222"/>
                <p:cNvGrpSpPr>
                  <a:grpSpLocks/>
                </p:cNvGrpSpPr>
                <p:nvPr/>
              </p:nvGrpSpPr>
              <p:grpSpPr bwMode="auto">
                <a:xfrm>
                  <a:off x="2287" y="1067"/>
                  <a:ext cx="7" cy="5"/>
                  <a:chOff x="2287" y="1067"/>
                  <a:chExt cx="7" cy="5"/>
                </a:xfrm>
              </p:grpSpPr>
              <p:sp>
                <p:nvSpPr>
                  <p:cNvPr id="111951" name="Oval 223"/>
                  <p:cNvSpPr>
                    <a:spLocks noChangeArrowheads="1"/>
                  </p:cNvSpPr>
                  <p:nvPr/>
                </p:nvSpPr>
                <p:spPr bwMode="auto">
                  <a:xfrm>
                    <a:off x="2287"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2" name="Oval 224"/>
                  <p:cNvSpPr>
                    <a:spLocks noChangeArrowheads="1"/>
                  </p:cNvSpPr>
                  <p:nvPr/>
                </p:nvSpPr>
                <p:spPr bwMode="auto">
                  <a:xfrm>
                    <a:off x="2287"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39" name="Group 225"/>
                <p:cNvGrpSpPr>
                  <a:grpSpLocks/>
                </p:cNvGrpSpPr>
                <p:nvPr/>
              </p:nvGrpSpPr>
              <p:grpSpPr bwMode="auto">
                <a:xfrm>
                  <a:off x="2272" y="1067"/>
                  <a:ext cx="7" cy="5"/>
                  <a:chOff x="2272" y="1067"/>
                  <a:chExt cx="7" cy="5"/>
                </a:xfrm>
              </p:grpSpPr>
              <p:sp>
                <p:nvSpPr>
                  <p:cNvPr id="111949" name="Oval 226"/>
                  <p:cNvSpPr>
                    <a:spLocks noChangeArrowheads="1"/>
                  </p:cNvSpPr>
                  <p:nvPr/>
                </p:nvSpPr>
                <p:spPr bwMode="auto">
                  <a:xfrm>
                    <a:off x="2272"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50" name="Oval 227"/>
                  <p:cNvSpPr>
                    <a:spLocks noChangeArrowheads="1"/>
                  </p:cNvSpPr>
                  <p:nvPr/>
                </p:nvSpPr>
                <p:spPr bwMode="auto">
                  <a:xfrm>
                    <a:off x="2272"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40" name="Group 228"/>
                <p:cNvGrpSpPr>
                  <a:grpSpLocks/>
                </p:cNvGrpSpPr>
                <p:nvPr/>
              </p:nvGrpSpPr>
              <p:grpSpPr bwMode="auto">
                <a:xfrm>
                  <a:off x="2256" y="1067"/>
                  <a:ext cx="7" cy="5"/>
                  <a:chOff x="2256" y="1067"/>
                  <a:chExt cx="7" cy="5"/>
                </a:xfrm>
              </p:grpSpPr>
              <p:sp>
                <p:nvSpPr>
                  <p:cNvPr id="111947" name="Oval 229"/>
                  <p:cNvSpPr>
                    <a:spLocks noChangeArrowheads="1"/>
                  </p:cNvSpPr>
                  <p:nvPr/>
                </p:nvSpPr>
                <p:spPr bwMode="auto">
                  <a:xfrm>
                    <a:off x="2256"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48" name="Oval 230"/>
                  <p:cNvSpPr>
                    <a:spLocks noChangeArrowheads="1"/>
                  </p:cNvSpPr>
                  <p:nvPr/>
                </p:nvSpPr>
                <p:spPr bwMode="auto">
                  <a:xfrm>
                    <a:off x="2256" y="1067"/>
                    <a:ext cx="7"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41" name="Group 231"/>
                <p:cNvGrpSpPr>
                  <a:grpSpLocks/>
                </p:cNvGrpSpPr>
                <p:nvPr/>
              </p:nvGrpSpPr>
              <p:grpSpPr bwMode="auto">
                <a:xfrm>
                  <a:off x="2240" y="1067"/>
                  <a:ext cx="7" cy="5"/>
                  <a:chOff x="2240" y="1067"/>
                  <a:chExt cx="7" cy="5"/>
                </a:xfrm>
              </p:grpSpPr>
              <p:sp>
                <p:nvSpPr>
                  <p:cNvPr id="111945" name="Oval 232"/>
                  <p:cNvSpPr>
                    <a:spLocks noChangeArrowheads="1"/>
                  </p:cNvSpPr>
                  <p:nvPr/>
                </p:nvSpPr>
                <p:spPr bwMode="auto">
                  <a:xfrm>
                    <a:off x="2240" y="1067"/>
                    <a:ext cx="7"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46" name="Freeform 233"/>
                  <p:cNvSpPr>
                    <a:spLocks/>
                  </p:cNvSpPr>
                  <p:nvPr/>
                </p:nvSpPr>
                <p:spPr bwMode="auto">
                  <a:xfrm>
                    <a:off x="2240" y="1067"/>
                    <a:ext cx="7" cy="5"/>
                  </a:xfrm>
                  <a:custGeom>
                    <a:avLst/>
                    <a:gdLst>
                      <a:gd name="T0" fmla="*/ 3 w 7"/>
                      <a:gd name="T1" fmla="*/ 0 h 5"/>
                      <a:gd name="T2" fmla="*/ 7 w 7"/>
                      <a:gd name="T3" fmla="*/ 3 h 5"/>
                      <a:gd name="T4" fmla="*/ 3 w 7"/>
                      <a:gd name="T5" fmla="*/ 5 h 5"/>
                      <a:gd name="T6" fmla="*/ 0 w 7"/>
                      <a:gd name="T7" fmla="*/ 3 h 5"/>
                      <a:gd name="T8" fmla="*/ 3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3" y="0"/>
                        </a:moveTo>
                        <a:cubicBezTo>
                          <a:pt x="6" y="0"/>
                          <a:pt x="7" y="1"/>
                          <a:pt x="7" y="3"/>
                        </a:cubicBezTo>
                        <a:cubicBezTo>
                          <a:pt x="7" y="4"/>
                          <a:pt x="6" y="5"/>
                          <a:pt x="3" y="5"/>
                        </a:cubicBezTo>
                        <a:cubicBezTo>
                          <a:pt x="2" y="5"/>
                          <a:pt x="0" y="4"/>
                          <a:pt x="0" y="3"/>
                        </a:cubicBezTo>
                        <a:cubicBezTo>
                          <a:pt x="0" y="1"/>
                          <a:pt x="2" y="0"/>
                          <a:pt x="3" y="0"/>
                        </a:cubicBezTo>
                      </a:path>
                    </a:pathLst>
                  </a:cu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1942" name="Group 234"/>
                <p:cNvGrpSpPr>
                  <a:grpSpLocks/>
                </p:cNvGrpSpPr>
                <p:nvPr/>
              </p:nvGrpSpPr>
              <p:grpSpPr bwMode="auto">
                <a:xfrm>
                  <a:off x="2225" y="1067"/>
                  <a:ext cx="6" cy="5"/>
                  <a:chOff x="2225" y="1067"/>
                  <a:chExt cx="6" cy="5"/>
                </a:xfrm>
              </p:grpSpPr>
              <p:sp>
                <p:nvSpPr>
                  <p:cNvPr id="111943" name="Oval 235"/>
                  <p:cNvSpPr>
                    <a:spLocks noChangeArrowheads="1"/>
                  </p:cNvSpPr>
                  <p:nvPr/>
                </p:nvSpPr>
                <p:spPr bwMode="auto">
                  <a:xfrm>
                    <a:off x="2225" y="1067"/>
                    <a:ext cx="6"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44" name="Oval 236"/>
                  <p:cNvSpPr>
                    <a:spLocks noChangeArrowheads="1"/>
                  </p:cNvSpPr>
                  <p:nvPr/>
                </p:nvSpPr>
                <p:spPr bwMode="auto">
                  <a:xfrm>
                    <a:off x="2225" y="1067"/>
                    <a:ext cx="6"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73" name="Line 237"/>
            <p:cNvSpPr>
              <a:spLocks noChangeShapeType="1"/>
            </p:cNvSpPr>
            <p:nvPr/>
          </p:nvSpPr>
          <p:spPr bwMode="auto">
            <a:xfrm rot="5400000">
              <a:off x="4899"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74" name="Line 238"/>
            <p:cNvSpPr>
              <a:spLocks noChangeShapeType="1"/>
            </p:cNvSpPr>
            <p:nvPr/>
          </p:nvSpPr>
          <p:spPr bwMode="auto">
            <a:xfrm rot="5400000">
              <a:off x="4873"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75" name="Group 239"/>
            <p:cNvGrpSpPr>
              <a:grpSpLocks/>
            </p:cNvGrpSpPr>
            <p:nvPr/>
          </p:nvGrpSpPr>
          <p:grpSpPr bwMode="auto">
            <a:xfrm>
              <a:off x="4868" y="2712"/>
              <a:ext cx="82" cy="94"/>
              <a:chOff x="2222" y="1139"/>
              <a:chExt cx="67" cy="74"/>
            </a:xfrm>
          </p:grpSpPr>
          <p:sp>
            <p:nvSpPr>
              <p:cNvPr id="111930" name="Rectangle 240"/>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31" name="Rectangle 241"/>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76" name="Group 242"/>
            <p:cNvGrpSpPr>
              <a:grpSpLocks/>
            </p:cNvGrpSpPr>
            <p:nvPr/>
          </p:nvGrpSpPr>
          <p:grpSpPr bwMode="auto">
            <a:xfrm>
              <a:off x="4884" y="2725"/>
              <a:ext cx="50" cy="70"/>
              <a:chOff x="2236" y="1149"/>
              <a:chExt cx="41" cy="55"/>
            </a:xfrm>
          </p:grpSpPr>
          <p:grpSp>
            <p:nvGrpSpPr>
              <p:cNvPr id="111899" name="Group 243"/>
              <p:cNvGrpSpPr>
                <a:grpSpLocks/>
              </p:cNvGrpSpPr>
              <p:nvPr/>
            </p:nvGrpSpPr>
            <p:grpSpPr bwMode="auto">
              <a:xfrm>
                <a:off x="2236" y="1149"/>
                <a:ext cx="12" cy="5"/>
                <a:chOff x="2236" y="1149"/>
                <a:chExt cx="12" cy="5"/>
              </a:xfrm>
            </p:grpSpPr>
            <p:sp>
              <p:nvSpPr>
                <p:cNvPr id="111928" name="Oval 244"/>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9" name="Oval 245"/>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0" name="Group 246"/>
              <p:cNvGrpSpPr>
                <a:grpSpLocks/>
              </p:cNvGrpSpPr>
              <p:nvPr/>
            </p:nvGrpSpPr>
            <p:grpSpPr bwMode="auto">
              <a:xfrm>
                <a:off x="2236" y="1162"/>
                <a:ext cx="12" cy="5"/>
                <a:chOff x="2236" y="1162"/>
                <a:chExt cx="12" cy="5"/>
              </a:xfrm>
            </p:grpSpPr>
            <p:sp>
              <p:nvSpPr>
                <p:cNvPr id="111926" name="Oval 247"/>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7" name="Oval 248"/>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1" name="Group 249"/>
              <p:cNvGrpSpPr>
                <a:grpSpLocks/>
              </p:cNvGrpSpPr>
              <p:nvPr/>
            </p:nvGrpSpPr>
            <p:grpSpPr bwMode="auto">
              <a:xfrm>
                <a:off x="2236" y="1173"/>
                <a:ext cx="12" cy="6"/>
                <a:chOff x="2236" y="1173"/>
                <a:chExt cx="12" cy="6"/>
              </a:xfrm>
            </p:grpSpPr>
            <p:sp>
              <p:nvSpPr>
                <p:cNvPr id="111924" name="Oval 250"/>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5" name="Oval 251"/>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2" name="Group 252"/>
              <p:cNvGrpSpPr>
                <a:grpSpLocks/>
              </p:cNvGrpSpPr>
              <p:nvPr/>
            </p:nvGrpSpPr>
            <p:grpSpPr bwMode="auto">
              <a:xfrm>
                <a:off x="2236" y="1186"/>
                <a:ext cx="12" cy="5"/>
                <a:chOff x="2236" y="1186"/>
                <a:chExt cx="12" cy="5"/>
              </a:xfrm>
            </p:grpSpPr>
            <p:sp>
              <p:nvSpPr>
                <p:cNvPr id="111922" name="Oval 253"/>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3" name="Oval 254"/>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3" name="Group 255"/>
              <p:cNvGrpSpPr>
                <a:grpSpLocks/>
              </p:cNvGrpSpPr>
              <p:nvPr/>
            </p:nvGrpSpPr>
            <p:grpSpPr bwMode="auto">
              <a:xfrm>
                <a:off x="2236" y="1199"/>
                <a:ext cx="12" cy="5"/>
                <a:chOff x="2236" y="1199"/>
                <a:chExt cx="12" cy="5"/>
              </a:xfrm>
            </p:grpSpPr>
            <p:sp>
              <p:nvSpPr>
                <p:cNvPr id="111920" name="Oval 256"/>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21" name="Oval 257"/>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4" name="Group 258"/>
              <p:cNvGrpSpPr>
                <a:grpSpLocks/>
              </p:cNvGrpSpPr>
              <p:nvPr/>
            </p:nvGrpSpPr>
            <p:grpSpPr bwMode="auto">
              <a:xfrm>
                <a:off x="2265" y="1149"/>
                <a:ext cx="12" cy="54"/>
                <a:chOff x="2265" y="1149"/>
                <a:chExt cx="12" cy="54"/>
              </a:xfrm>
            </p:grpSpPr>
            <p:grpSp>
              <p:nvGrpSpPr>
                <p:cNvPr id="111905" name="Group 259"/>
                <p:cNvGrpSpPr>
                  <a:grpSpLocks/>
                </p:cNvGrpSpPr>
                <p:nvPr/>
              </p:nvGrpSpPr>
              <p:grpSpPr bwMode="auto">
                <a:xfrm>
                  <a:off x="2265" y="1149"/>
                  <a:ext cx="12" cy="5"/>
                  <a:chOff x="2265" y="1149"/>
                  <a:chExt cx="12" cy="5"/>
                </a:xfrm>
              </p:grpSpPr>
              <p:sp>
                <p:nvSpPr>
                  <p:cNvPr id="111918" name="Oval 260"/>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9" name="Oval 261"/>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6" name="Group 262"/>
                <p:cNvGrpSpPr>
                  <a:grpSpLocks/>
                </p:cNvGrpSpPr>
                <p:nvPr/>
              </p:nvGrpSpPr>
              <p:grpSpPr bwMode="auto">
                <a:xfrm>
                  <a:off x="2265" y="1162"/>
                  <a:ext cx="12" cy="5"/>
                  <a:chOff x="2265" y="1162"/>
                  <a:chExt cx="12" cy="5"/>
                </a:xfrm>
              </p:grpSpPr>
              <p:sp>
                <p:nvSpPr>
                  <p:cNvPr id="111916" name="Oval 263"/>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7" name="Oval 264"/>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7" name="Group 265"/>
                <p:cNvGrpSpPr>
                  <a:grpSpLocks/>
                </p:cNvGrpSpPr>
                <p:nvPr/>
              </p:nvGrpSpPr>
              <p:grpSpPr bwMode="auto">
                <a:xfrm>
                  <a:off x="2265" y="1173"/>
                  <a:ext cx="12" cy="6"/>
                  <a:chOff x="2265" y="1173"/>
                  <a:chExt cx="12" cy="6"/>
                </a:xfrm>
              </p:grpSpPr>
              <p:sp>
                <p:nvSpPr>
                  <p:cNvPr id="111914" name="Oval 266"/>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5" name="Oval 267"/>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8" name="Group 268"/>
                <p:cNvGrpSpPr>
                  <a:grpSpLocks/>
                </p:cNvGrpSpPr>
                <p:nvPr/>
              </p:nvGrpSpPr>
              <p:grpSpPr bwMode="auto">
                <a:xfrm>
                  <a:off x="2265" y="1186"/>
                  <a:ext cx="12" cy="5"/>
                  <a:chOff x="2265" y="1186"/>
                  <a:chExt cx="12" cy="5"/>
                </a:xfrm>
              </p:grpSpPr>
              <p:sp>
                <p:nvSpPr>
                  <p:cNvPr id="111912" name="Oval 269"/>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3" name="Oval 270"/>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909" name="Group 271"/>
                <p:cNvGrpSpPr>
                  <a:grpSpLocks/>
                </p:cNvGrpSpPr>
                <p:nvPr/>
              </p:nvGrpSpPr>
              <p:grpSpPr bwMode="auto">
                <a:xfrm>
                  <a:off x="2265" y="1198"/>
                  <a:ext cx="12" cy="5"/>
                  <a:chOff x="2265" y="1198"/>
                  <a:chExt cx="12" cy="5"/>
                </a:xfrm>
              </p:grpSpPr>
              <p:sp>
                <p:nvSpPr>
                  <p:cNvPr id="111910" name="Oval 272"/>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911" name="Oval 273"/>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77" name="Line 274"/>
            <p:cNvSpPr>
              <a:spLocks noChangeShapeType="1"/>
            </p:cNvSpPr>
            <p:nvPr/>
          </p:nvSpPr>
          <p:spPr bwMode="auto">
            <a:xfrm rot="5400000">
              <a:off x="4985"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78" name="Line 275"/>
            <p:cNvSpPr>
              <a:spLocks noChangeShapeType="1"/>
            </p:cNvSpPr>
            <p:nvPr/>
          </p:nvSpPr>
          <p:spPr bwMode="auto">
            <a:xfrm rot="5400000">
              <a:off x="4959"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79" name="Group 276"/>
            <p:cNvGrpSpPr>
              <a:grpSpLocks/>
            </p:cNvGrpSpPr>
            <p:nvPr/>
          </p:nvGrpSpPr>
          <p:grpSpPr bwMode="auto">
            <a:xfrm>
              <a:off x="4954" y="2712"/>
              <a:ext cx="82" cy="94"/>
              <a:chOff x="2222" y="1139"/>
              <a:chExt cx="67" cy="74"/>
            </a:xfrm>
          </p:grpSpPr>
          <p:sp>
            <p:nvSpPr>
              <p:cNvPr id="111897" name="Rectangle 277"/>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8" name="Rectangle 278"/>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80" name="Group 279"/>
            <p:cNvGrpSpPr>
              <a:grpSpLocks/>
            </p:cNvGrpSpPr>
            <p:nvPr/>
          </p:nvGrpSpPr>
          <p:grpSpPr bwMode="auto">
            <a:xfrm>
              <a:off x="4970" y="2725"/>
              <a:ext cx="50" cy="70"/>
              <a:chOff x="2236" y="1149"/>
              <a:chExt cx="41" cy="55"/>
            </a:xfrm>
          </p:grpSpPr>
          <p:grpSp>
            <p:nvGrpSpPr>
              <p:cNvPr id="111866" name="Group 280"/>
              <p:cNvGrpSpPr>
                <a:grpSpLocks/>
              </p:cNvGrpSpPr>
              <p:nvPr/>
            </p:nvGrpSpPr>
            <p:grpSpPr bwMode="auto">
              <a:xfrm>
                <a:off x="2236" y="1149"/>
                <a:ext cx="12" cy="5"/>
                <a:chOff x="2236" y="1149"/>
                <a:chExt cx="12" cy="5"/>
              </a:xfrm>
            </p:grpSpPr>
            <p:sp>
              <p:nvSpPr>
                <p:cNvPr id="111895" name="Oval 281"/>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6" name="Oval 282"/>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67" name="Group 283"/>
              <p:cNvGrpSpPr>
                <a:grpSpLocks/>
              </p:cNvGrpSpPr>
              <p:nvPr/>
            </p:nvGrpSpPr>
            <p:grpSpPr bwMode="auto">
              <a:xfrm>
                <a:off x="2236" y="1162"/>
                <a:ext cx="12" cy="5"/>
                <a:chOff x="2236" y="1162"/>
                <a:chExt cx="12" cy="5"/>
              </a:xfrm>
            </p:grpSpPr>
            <p:sp>
              <p:nvSpPr>
                <p:cNvPr id="111893" name="Oval 284"/>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4" name="Oval 285"/>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68" name="Group 286"/>
              <p:cNvGrpSpPr>
                <a:grpSpLocks/>
              </p:cNvGrpSpPr>
              <p:nvPr/>
            </p:nvGrpSpPr>
            <p:grpSpPr bwMode="auto">
              <a:xfrm>
                <a:off x="2236" y="1173"/>
                <a:ext cx="12" cy="6"/>
                <a:chOff x="2236" y="1173"/>
                <a:chExt cx="12" cy="6"/>
              </a:xfrm>
            </p:grpSpPr>
            <p:sp>
              <p:nvSpPr>
                <p:cNvPr id="111891" name="Oval 287"/>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2" name="Oval 288"/>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69" name="Group 289"/>
              <p:cNvGrpSpPr>
                <a:grpSpLocks/>
              </p:cNvGrpSpPr>
              <p:nvPr/>
            </p:nvGrpSpPr>
            <p:grpSpPr bwMode="auto">
              <a:xfrm>
                <a:off x="2236" y="1186"/>
                <a:ext cx="12" cy="5"/>
                <a:chOff x="2236" y="1186"/>
                <a:chExt cx="12" cy="5"/>
              </a:xfrm>
            </p:grpSpPr>
            <p:sp>
              <p:nvSpPr>
                <p:cNvPr id="111889" name="Oval 290"/>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90" name="Oval 291"/>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0" name="Group 292"/>
              <p:cNvGrpSpPr>
                <a:grpSpLocks/>
              </p:cNvGrpSpPr>
              <p:nvPr/>
            </p:nvGrpSpPr>
            <p:grpSpPr bwMode="auto">
              <a:xfrm>
                <a:off x="2236" y="1199"/>
                <a:ext cx="12" cy="5"/>
                <a:chOff x="2236" y="1199"/>
                <a:chExt cx="12" cy="5"/>
              </a:xfrm>
            </p:grpSpPr>
            <p:sp>
              <p:nvSpPr>
                <p:cNvPr id="111887" name="Oval 293"/>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8" name="Oval 294"/>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1" name="Group 295"/>
              <p:cNvGrpSpPr>
                <a:grpSpLocks/>
              </p:cNvGrpSpPr>
              <p:nvPr/>
            </p:nvGrpSpPr>
            <p:grpSpPr bwMode="auto">
              <a:xfrm>
                <a:off x="2265" y="1149"/>
                <a:ext cx="12" cy="54"/>
                <a:chOff x="2265" y="1149"/>
                <a:chExt cx="12" cy="54"/>
              </a:xfrm>
            </p:grpSpPr>
            <p:grpSp>
              <p:nvGrpSpPr>
                <p:cNvPr id="111872" name="Group 296"/>
                <p:cNvGrpSpPr>
                  <a:grpSpLocks/>
                </p:cNvGrpSpPr>
                <p:nvPr/>
              </p:nvGrpSpPr>
              <p:grpSpPr bwMode="auto">
                <a:xfrm>
                  <a:off x="2265" y="1149"/>
                  <a:ext cx="12" cy="5"/>
                  <a:chOff x="2265" y="1149"/>
                  <a:chExt cx="12" cy="5"/>
                </a:xfrm>
              </p:grpSpPr>
              <p:sp>
                <p:nvSpPr>
                  <p:cNvPr id="111885" name="Oval 297"/>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6" name="Oval 298"/>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3" name="Group 299"/>
                <p:cNvGrpSpPr>
                  <a:grpSpLocks/>
                </p:cNvGrpSpPr>
                <p:nvPr/>
              </p:nvGrpSpPr>
              <p:grpSpPr bwMode="auto">
                <a:xfrm>
                  <a:off x="2265" y="1162"/>
                  <a:ext cx="12" cy="5"/>
                  <a:chOff x="2265" y="1162"/>
                  <a:chExt cx="12" cy="5"/>
                </a:xfrm>
              </p:grpSpPr>
              <p:sp>
                <p:nvSpPr>
                  <p:cNvPr id="111883" name="Oval 300"/>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4" name="Oval 301"/>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4" name="Group 302"/>
                <p:cNvGrpSpPr>
                  <a:grpSpLocks/>
                </p:cNvGrpSpPr>
                <p:nvPr/>
              </p:nvGrpSpPr>
              <p:grpSpPr bwMode="auto">
                <a:xfrm>
                  <a:off x="2265" y="1173"/>
                  <a:ext cx="12" cy="6"/>
                  <a:chOff x="2265" y="1173"/>
                  <a:chExt cx="12" cy="6"/>
                </a:xfrm>
              </p:grpSpPr>
              <p:sp>
                <p:nvSpPr>
                  <p:cNvPr id="111881" name="Oval 303"/>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2" name="Oval 304"/>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5" name="Group 305"/>
                <p:cNvGrpSpPr>
                  <a:grpSpLocks/>
                </p:cNvGrpSpPr>
                <p:nvPr/>
              </p:nvGrpSpPr>
              <p:grpSpPr bwMode="auto">
                <a:xfrm>
                  <a:off x="2265" y="1186"/>
                  <a:ext cx="12" cy="5"/>
                  <a:chOff x="2265" y="1186"/>
                  <a:chExt cx="12" cy="5"/>
                </a:xfrm>
              </p:grpSpPr>
              <p:sp>
                <p:nvSpPr>
                  <p:cNvPr id="111879" name="Oval 306"/>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80" name="Oval 307"/>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76" name="Group 308"/>
                <p:cNvGrpSpPr>
                  <a:grpSpLocks/>
                </p:cNvGrpSpPr>
                <p:nvPr/>
              </p:nvGrpSpPr>
              <p:grpSpPr bwMode="auto">
                <a:xfrm>
                  <a:off x="2265" y="1198"/>
                  <a:ext cx="12" cy="5"/>
                  <a:chOff x="2265" y="1198"/>
                  <a:chExt cx="12" cy="5"/>
                </a:xfrm>
              </p:grpSpPr>
              <p:sp>
                <p:nvSpPr>
                  <p:cNvPr id="111877" name="Oval 309"/>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78" name="Oval 310"/>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81" name="Line 311"/>
            <p:cNvSpPr>
              <a:spLocks noChangeShapeType="1"/>
            </p:cNvSpPr>
            <p:nvPr/>
          </p:nvSpPr>
          <p:spPr bwMode="auto">
            <a:xfrm rot="5400000">
              <a:off x="5071"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82" name="Line 312"/>
            <p:cNvSpPr>
              <a:spLocks noChangeShapeType="1"/>
            </p:cNvSpPr>
            <p:nvPr/>
          </p:nvSpPr>
          <p:spPr bwMode="auto">
            <a:xfrm rot="5400000">
              <a:off x="5045"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83" name="Group 313"/>
            <p:cNvGrpSpPr>
              <a:grpSpLocks/>
            </p:cNvGrpSpPr>
            <p:nvPr/>
          </p:nvGrpSpPr>
          <p:grpSpPr bwMode="auto">
            <a:xfrm>
              <a:off x="5040" y="2712"/>
              <a:ext cx="82" cy="94"/>
              <a:chOff x="2222" y="1139"/>
              <a:chExt cx="67" cy="74"/>
            </a:xfrm>
          </p:grpSpPr>
          <p:sp>
            <p:nvSpPr>
              <p:cNvPr id="111864" name="Rectangle 314"/>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65" name="Rectangle 315"/>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84" name="Group 316"/>
            <p:cNvGrpSpPr>
              <a:grpSpLocks/>
            </p:cNvGrpSpPr>
            <p:nvPr/>
          </p:nvGrpSpPr>
          <p:grpSpPr bwMode="auto">
            <a:xfrm>
              <a:off x="5056" y="2725"/>
              <a:ext cx="50" cy="70"/>
              <a:chOff x="2236" y="1149"/>
              <a:chExt cx="41" cy="55"/>
            </a:xfrm>
          </p:grpSpPr>
          <p:grpSp>
            <p:nvGrpSpPr>
              <p:cNvPr id="111833" name="Group 317"/>
              <p:cNvGrpSpPr>
                <a:grpSpLocks/>
              </p:cNvGrpSpPr>
              <p:nvPr/>
            </p:nvGrpSpPr>
            <p:grpSpPr bwMode="auto">
              <a:xfrm>
                <a:off x="2236" y="1149"/>
                <a:ext cx="12" cy="5"/>
                <a:chOff x="2236" y="1149"/>
                <a:chExt cx="12" cy="5"/>
              </a:xfrm>
            </p:grpSpPr>
            <p:sp>
              <p:nvSpPr>
                <p:cNvPr id="111862" name="Oval 318"/>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63" name="Oval 319"/>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4" name="Group 320"/>
              <p:cNvGrpSpPr>
                <a:grpSpLocks/>
              </p:cNvGrpSpPr>
              <p:nvPr/>
            </p:nvGrpSpPr>
            <p:grpSpPr bwMode="auto">
              <a:xfrm>
                <a:off x="2236" y="1162"/>
                <a:ext cx="12" cy="5"/>
                <a:chOff x="2236" y="1162"/>
                <a:chExt cx="12" cy="5"/>
              </a:xfrm>
            </p:grpSpPr>
            <p:sp>
              <p:nvSpPr>
                <p:cNvPr id="111860" name="Oval 321"/>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61" name="Oval 322"/>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5" name="Group 323"/>
              <p:cNvGrpSpPr>
                <a:grpSpLocks/>
              </p:cNvGrpSpPr>
              <p:nvPr/>
            </p:nvGrpSpPr>
            <p:grpSpPr bwMode="auto">
              <a:xfrm>
                <a:off x="2236" y="1173"/>
                <a:ext cx="12" cy="6"/>
                <a:chOff x="2236" y="1173"/>
                <a:chExt cx="12" cy="6"/>
              </a:xfrm>
            </p:grpSpPr>
            <p:sp>
              <p:nvSpPr>
                <p:cNvPr id="111858" name="Oval 324"/>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9" name="Oval 325"/>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6" name="Group 326"/>
              <p:cNvGrpSpPr>
                <a:grpSpLocks/>
              </p:cNvGrpSpPr>
              <p:nvPr/>
            </p:nvGrpSpPr>
            <p:grpSpPr bwMode="auto">
              <a:xfrm>
                <a:off x="2236" y="1186"/>
                <a:ext cx="12" cy="5"/>
                <a:chOff x="2236" y="1186"/>
                <a:chExt cx="12" cy="5"/>
              </a:xfrm>
            </p:grpSpPr>
            <p:sp>
              <p:nvSpPr>
                <p:cNvPr id="111856" name="Oval 327"/>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7" name="Oval 328"/>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7" name="Group 329"/>
              <p:cNvGrpSpPr>
                <a:grpSpLocks/>
              </p:cNvGrpSpPr>
              <p:nvPr/>
            </p:nvGrpSpPr>
            <p:grpSpPr bwMode="auto">
              <a:xfrm>
                <a:off x="2236" y="1199"/>
                <a:ext cx="12" cy="5"/>
                <a:chOff x="2236" y="1199"/>
                <a:chExt cx="12" cy="5"/>
              </a:xfrm>
            </p:grpSpPr>
            <p:sp>
              <p:nvSpPr>
                <p:cNvPr id="111854" name="Oval 330"/>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5" name="Oval 331"/>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38" name="Group 332"/>
              <p:cNvGrpSpPr>
                <a:grpSpLocks/>
              </p:cNvGrpSpPr>
              <p:nvPr/>
            </p:nvGrpSpPr>
            <p:grpSpPr bwMode="auto">
              <a:xfrm>
                <a:off x="2265" y="1149"/>
                <a:ext cx="12" cy="54"/>
                <a:chOff x="2265" y="1149"/>
                <a:chExt cx="12" cy="54"/>
              </a:xfrm>
            </p:grpSpPr>
            <p:grpSp>
              <p:nvGrpSpPr>
                <p:cNvPr id="111839" name="Group 333"/>
                <p:cNvGrpSpPr>
                  <a:grpSpLocks/>
                </p:cNvGrpSpPr>
                <p:nvPr/>
              </p:nvGrpSpPr>
              <p:grpSpPr bwMode="auto">
                <a:xfrm>
                  <a:off x="2265" y="1149"/>
                  <a:ext cx="12" cy="5"/>
                  <a:chOff x="2265" y="1149"/>
                  <a:chExt cx="12" cy="5"/>
                </a:xfrm>
              </p:grpSpPr>
              <p:sp>
                <p:nvSpPr>
                  <p:cNvPr id="111852" name="Oval 334"/>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3" name="Oval 335"/>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0" name="Group 336"/>
                <p:cNvGrpSpPr>
                  <a:grpSpLocks/>
                </p:cNvGrpSpPr>
                <p:nvPr/>
              </p:nvGrpSpPr>
              <p:grpSpPr bwMode="auto">
                <a:xfrm>
                  <a:off x="2265" y="1162"/>
                  <a:ext cx="12" cy="5"/>
                  <a:chOff x="2265" y="1162"/>
                  <a:chExt cx="12" cy="5"/>
                </a:xfrm>
              </p:grpSpPr>
              <p:sp>
                <p:nvSpPr>
                  <p:cNvPr id="111850" name="Oval 337"/>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51" name="Oval 338"/>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1" name="Group 339"/>
                <p:cNvGrpSpPr>
                  <a:grpSpLocks/>
                </p:cNvGrpSpPr>
                <p:nvPr/>
              </p:nvGrpSpPr>
              <p:grpSpPr bwMode="auto">
                <a:xfrm>
                  <a:off x="2265" y="1173"/>
                  <a:ext cx="12" cy="6"/>
                  <a:chOff x="2265" y="1173"/>
                  <a:chExt cx="12" cy="6"/>
                </a:xfrm>
              </p:grpSpPr>
              <p:sp>
                <p:nvSpPr>
                  <p:cNvPr id="111848" name="Oval 340"/>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49" name="Oval 341"/>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2" name="Group 342"/>
                <p:cNvGrpSpPr>
                  <a:grpSpLocks/>
                </p:cNvGrpSpPr>
                <p:nvPr/>
              </p:nvGrpSpPr>
              <p:grpSpPr bwMode="auto">
                <a:xfrm>
                  <a:off x="2265" y="1186"/>
                  <a:ext cx="12" cy="5"/>
                  <a:chOff x="2265" y="1186"/>
                  <a:chExt cx="12" cy="5"/>
                </a:xfrm>
              </p:grpSpPr>
              <p:sp>
                <p:nvSpPr>
                  <p:cNvPr id="111846" name="Oval 343"/>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47" name="Oval 344"/>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43" name="Group 345"/>
                <p:cNvGrpSpPr>
                  <a:grpSpLocks/>
                </p:cNvGrpSpPr>
                <p:nvPr/>
              </p:nvGrpSpPr>
              <p:grpSpPr bwMode="auto">
                <a:xfrm>
                  <a:off x="2265" y="1198"/>
                  <a:ext cx="12" cy="5"/>
                  <a:chOff x="2265" y="1198"/>
                  <a:chExt cx="12" cy="5"/>
                </a:xfrm>
              </p:grpSpPr>
              <p:sp>
                <p:nvSpPr>
                  <p:cNvPr id="111844" name="Oval 346"/>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45" name="Oval 347"/>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85" name="Line 348"/>
            <p:cNvSpPr>
              <a:spLocks noChangeShapeType="1"/>
            </p:cNvSpPr>
            <p:nvPr/>
          </p:nvSpPr>
          <p:spPr bwMode="auto">
            <a:xfrm rot="5400000">
              <a:off x="5158"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86" name="Line 349"/>
            <p:cNvSpPr>
              <a:spLocks noChangeShapeType="1"/>
            </p:cNvSpPr>
            <p:nvPr/>
          </p:nvSpPr>
          <p:spPr bwMode="auto">
            <a:xfrm rot="5400000">
              <a:off x="5132"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87" name="Group 350"/>
            <p:cNvGrpSpPr>
              <a:grpSpLocks/>
            </p:cNvGrpSpPr>
            <p:nvPr/>
          </p:nvGrpSpPr>
          <p:grpSpPr bwMode="auto">
            <a:xfrm>
              <a:off x="5127" y="2712"/>
              <a:ext cx="82" cy="94"/>
              <a:chOff x="2222" y="1139"/>
              <a:chExt cx="67" cy="74"/>
            </a:xfrm>
          </p:grpSpPr>
          <p:sp>
            <p:nvSpPr>
              <p:cNvPr id="111831" name="Rectangle 351"/>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32" name="Rectangle 352"/>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88" name="Group 353"/>
            <p:cNvGrpSpPr>
              <a:grpSpLocks/>
            </p:cNvGrpSpPr>
            <p:nvPr/>
          </p:nvGrpSpPr>
          <p:grpSpPr bwMode="auto">
            <a:xfrm>
              <a:off x="5143" y="2725"/>
              <a:ext cx="50" cy="70"/>
              <a:chOff x="2236" y="1149"/>
              <a:chExt cx="41" cy="55"/>
            </a:xfrm>
          </p:grpSpPr>
          <p:grpSp>
            <p:nvGrpSpPr>
              <p:cNvPr id="111800" name="Group 354"/>
              <p:cNvGrpSpPr>
                <a:grpSpLocks/>
              </p:cNvGrpSpPr>
              <p:nvPr/>
            </p:nvGrpSpPr>
            <p:grpSpPr bwMode="auto">
              <a:xfrm>
                <a:off x="2236" y="1149"/>
                <a:ext cx="12" cy="5"/>
                <a:chOff x="2236" y="1149"/>
                <a:chExt cx="12" cy="5"/>
              </a:xfrm>
            </p:grpSpPr>
            <p:sp>
              <p:nvSpPr>
                <p:cNvPr id="111829" name="Oval 355"/>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30" name="Oval 356"/>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1" name="Group 357"/>
              <p:cNvGrpSpPr>
                <a:grpSpLocks/>
              </p:cNvGrpSpPr>
              <p:nvPr/>
            </p:nvGrpSpPr>
            <p:grpSpPr bwMode="auto">
              <a:xfrm>
                <a:off x="2236" y="1162"/>
                <a:ext cx="12" cy="5"/>
                <a:chOff x="2236" y="1162"/>
                <a:chExt cx="12" cy="5"/>
              </a:xfrm>
            </p:grpSpPr>
            <p:sp>
              <p:nvSpPr>
                <p:cNvPr id="111827" name="Oval 358"/>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8" name="Oval 359"/>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2" name="Group 360"/>
              <p:cNvGrpSpPr>
                <a:grpSpLocks/>
              </p:cNvGrpSpPr>
              <p:nvPr/>
            </p:nvGrpSpPr>
            <p:grpSpPr bwMode="auto">
              <a:xfrm>
                <a:off x="2236" y="1173"/>
                <a:ext cx="12" cy="6"/>
                <a:chOff x="2236" y="1173"/>
                <a:chExt cx="12" cy="6"/>
              </a:xfrm>
            </p:grpSpPr>
            <p:sp>
              <p:nvSpPr>
                <p:cNvPr id="111825" name="Oval 361"/>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6" name="Oval 362"/>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3" name="Group 363"/>
              <p:cNvGrpSpPr>
                <a:grpSpLocks/>
              </p:cNvGrpSpPr>
              <p:nvPr/>
            </p:nvGrpSpPr>
            <p:grpSpPr bwMode="auto">
              <a:xfrm>
                <a:off x="2236" y="1186"/>
                <a:ext cx="12" cy="5"/>
                <a:chOff x="2236" y="1186"/>
                <a:chExt cx="12" cy="5"/>
              </a:xfrm>
            </p:grpSpPr>
            <p:sp>
              <p:nvSpPr>
                <p:cNvPr id="111823" name="Oval 364"/>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4" name="Oval 365"/>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4" name="Group 366"/>
              <p:cNvGrpSpPr>
                <a:grpSpLocks/>
              </p:cNvGrpSpPr>
              <p:nvPr/>
            </p:nvGrpSpPr>
            <p:grpSpPr bwMode="auto">
              <a:xfrm>
                <a:off x="2236" y="1199"/>
                <a:ext cx="12" cy="5"/>
                <a:chOff x="2236" y="1199"/>
                <a:chExt cx="12" cy="5"/>
              </a:xfrm>
            </p:grpSpPr>
            <p:sp>
              <p:nvSpPr>
                <p:cNvPr id="111821" name="Oval 367"/>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2" name="Oval 368"/>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5" name="Group 369"/>
              <p:cNvGrpSpPr>
                <a:grpSpLocks/>
              </p:cNvGrpSpPr>
              <p:nvPr/>
            </p:nvGrpSpPr>
            <p:grpSpPr bwMode="auto">
              <a:xfrm>
                <a:off x="2265" y="1149"/>
                <a:ext cx="12" cy="54"/>
                <a:chOff x="2265" y="1149"/>
                <a:chExt cx="12" cy="54"/>
              </a:xfrm>
            </p:grpSpPr>
            <p:grpSp>
              <p:nvGrpSpPr>
                <p:cNvPr id="111806" name="Group 370"/>
                <p:cNvGrpSpPr>
                  <a:grpSpLocks/>
                </p:cNvGrpSpPr>
                <p:nvPr/>
              </p:nvGrpSpPr>
              <p:grpSpPr bwMode="auto">
                <a:xfrm>
                  <a:off x="2265" y="1149"/>
                  <a:ext cx="12" cy="5"/>
                  <a:chOff x="2265" y="1149"/>
                  <a:chExt cx="12" cy="5"/>
                </a:xfrm>
              </p:grpSpPr>
              <p:sp>
                <p:nvSpPr>
                  <p:cNvPr id="111819" name="Oval 371"/>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20" name="Oval 372"/>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7" name="Group 373"/>
                <p:cNvGrpSpPr>
                  <a:grpSpLocks/>
                </p:cNvGrpSpPr>
                <p:nvPr/>
              </p:nvGrpSpPr>
              <p:grpSpPr bwMode="auto">
                <a:xfrm>
                  <a:off x="2265" y="1162"/>
                  <a:ext cx="12" cy="5"/>
                  <a:chOff x="2265" y="1162"/>
                  <a:chExt cx="12" cy="5"/>
                </a:xfrm>
              </p:grpSpPr>
              <p:sp>
                <p:nvSpPr>
                  <p:cNvPr id="111817" name="Oval 374"/>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8" name="Oval 375"/>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8" name="Group 376"/>
                <p:cNvGrpSpPr>
                  <a:grpSpLocks/>
                </p:cNvGrpSpPr>
                <p:nvPr/>
              </p:nvGrpSpPr>
              <p:grpSpPr bwMode="auto">
                <a:xfrm>
                  <a:off x="2265" y="1173"/>
                  <a:ext cx="12" cy="6"/>
                  <a:chOff x="2265" y="1173"/>
                  <a:chExt cx="12" cy="6"/>
                </a:xfrm>
              </p:grpSpPr>
              <p:sp>
                <p:nvSpPr>
                  <p:cNvPr id="111815" name="Oval 377"/>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6" name="Oval 378"/>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09" name="Group 379"/>
                <p:cNvGrpSpPr>
                  <a:grpSpLocks/>
                </p:cNvGrpSpPr>
                <p:nvPr/>
              </p:nvGrpSpPr>
              <p:grpSpPr bwMode="auto">
                <a:xfrm>
                  <a:off x="2265" y="1186"/>
                  <a:ext cx="12" cy="5"/>
                  <a:chOff x="2265" y="1186"/>
                  <a:chExt cx="12" cy="5"/>
                </a:xfrm>
              </p:grpSpPr>
              <p:sp>
                <p:nvSpPr>
                  <p:cNvPr id="111813" name="Oval 380"/>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4" name="Oval 381"/>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810" name="Group 382"/>
                <p:cNvGrpSpPr>
                  <a:grpSpLocks/>
                </p:cNvGrpSpPr>
                <p:nvPr/>
              </p:nvGrpSpPr>
              <p:grpSpPr bwMode="auto">
                <a:xfrm>
                  <a:off x="2265" y="1198"/>
                  <a:ext cx="12" cy="5"/>
                  <a:chOff x="2265" y="1198"/>
                  <a:chExt cx="12" cy="5"/>
                </a:xfrm>
              </p:grpSpPr>
              <p:sp>
                <p:nvSpPr>
                  <p:cNvPr id="111811" name="Oval 383"/>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812" name="Oval 384"/>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89" name="Line 385"/>
            <p:cNvSpPr>
              <a:spLocks noChangeShapeType="1"/>
            </p:cNvSpPr>
            <p:nvPr/>
          </p:nvSpPr>
          <p:spPr bwMode="auto">
            <a:xfrm rot="5400000">
              <a:off x="5244"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90" name="Line 386"/>
            <p:cNvSpPr>
              <a:spLocks noChangeShapeType="1"/>
            </p:cNvSpPr>
            <p:nvPr/>
          </p:nvSpPr>
          <p:spPr bwMode="auto">
            <a:xfrm rot="5400000">
              <a:off x="5218"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91" name="Group 387"/>
            <p:cNvGrpSpPr>
              <a:grpSpLocks/>
            </p:cNvGrpSpPr>
            <p:nvPr/>
          </p:nvGrpSpPr>
          <p:grpSpPr bwMode="auto">
            <a:xfrm>
              <a:off x="5213" y="2712"/>
              <a:ext cx="82" cy="94"/>
              <a:chOff x="2222" y="1139"/>
              <a:chExt cx="67" cy="74"/>
            </a:xfrm>
          </p:grpSpPr>
          <p:sp>
            <p:nvSpPr>
              <p:cNvPr id="111798" name="Rectangle 388"/>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9" name="Rectangle 389"/>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92" name="Group 390"/>
            <p:cNvGrpSpPr>
              <a:grpSpLocks/>
            </p:cNvGrpSpPr>
            <p:nvPr/>
          </p:nvGrpSpPr>
          <p:grpSpPr bwMode="auto">
            <a:xfrm>
              <a:off x="5229" y="2725"/>
              <a:ext cx="50" cy="70"/>
              <a:chOff x="2236" y="1149"/>
              <a:chExt cx="41" cy="55"/>
            </a:xfrm>
          </p:grpSpPr>
          <p:grpSp>
            <p:nvGrpSpPr>
              <p:cNvPr id="111767" name="Group 391"/>
              <p:cNvGrpSpPr>
                <a:grpSpLocks/>
              </p:cNvGrpSpPr>
              <p:nvPr/>
            </p:nvGrpSpPr>
            <p:grpSpPr bwMode="auto">
              <a:xfrm>
                <a:off x="2236" y="1149"/>
                <a:ext cx="12" cy="5"/>
                <a:chOff x="2236" y="1149"/>
                <a:chExt cx="12" cy="5"/>
              </a:xfrm>
            </p:grpSpPr>
            <p:sp>
              <p:nvSpPr>
                <p:cNvPr id="111796" name="Oval 392"/>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7" name="Oval 393"/>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68" name="Group 394"/>
              <p:cNvGrpSpPr>
                <a:grpSpLocks/>
              </p:cNvGrpSpPr>
              <p:nvPr/>
            </p:nvGrpSpPr>
            <p:grpSpPr bwMode="auto">
              <a:xfrm>
                <a:off x="2236" y="1162"/>
                <a:ext cx="12" cy="5"/>
                <a:chOff x="2236" y="1162"/>
                <a:chExt cx="12" cy="5"/>
              </a:xfrm>
            </p:grpSpPr>
            <p:sp>
              <p:nvSpPr>
                <p:cNvPr id="111794" name="Oval 395"/>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5" name="Oval 396"/>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69" name="Group 397"/>
              <p:cNvGrpSpPr>
                <a:grpSpLocks/>
              </p:cNvGrpSpPr>
              <p:nvPr/>
            </p:nvGrpSpPr>
            <p:grpSpPr bwMode="auto">
              <a:xfrm>
                <a:off x="2236" y="1173"/>
                <a:ext cx="12" cy="6"/>
                <a:chOff x="2236" y="1173"/>
                <a:chExt cx="12" cy="6"/>
              </a:xfrm>
            </p:grpSpPr>
            <p:sp>
              <p:nvSpPr>
                <p:cNvPr id="111792" name="Oval 398"/>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3" name="Oval 399"/>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0" name="Group 400"/>
              <p:cNvGrpSpPr>
                <a:grpSpLocks/>
              </p:cNvGrpSpPr>
              <p:nvPr/>
            </p:nvGrpSpPr>
            <p:grpSpPr bwMode="auto">
              <a:xfrm>
                <a:off x="2236" y="1186"/>
                <a:ext cx="12" cy="5"/>
                <a:chOff x="2236" y="1186"/>
                <a:chExt cx="12" cy="5"/>
              </a:xfrm>
            </p:grpSpPr>
            <p:sp>
              <p:nvSpPr>
                <p:cNvPr id="111790" name="Oval 401"/>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91" name="Oval 402"/>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1" name="Group 403"/>
              <p:cNvGrpSpPr>
                <a:grpSpLocks/>
              </p:cNvGrpSpPr>
              <p:nvPr/>
            </p:nvGrpSpPr>
            <p:grpSpPr bwMode="auto">
              <a:xfrm>
                <a:off x="2236" y="1199"/>
                <a:ext cx="12" cy="5"/>
                <a:chOff x="2236" y="1199"/>
                <a:chExt cx="12" cy="5"/>
              </a:xfrm>
            </p:grpSpPr>
            <p:sp>
              <p:nvSpPr>
                <p:cNvPr id="111788" name="Oval 404"/>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9" name="Oval 405"/>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2" name="Group 406"/>
              <p:cNvGrpSpPr>
                <a:grpSpLocks/>
              </p:cNvGrpSpPr>
              <p:nvPr/>
            </p:nvGrpSpPr>
            <p:grpSpPr bwMode="auto">
              <a:xfrm>
                <a:off x="2265" y="1149"/>
                <a:ext cx="12" cy="54"/>
                <a:chOff x="2265" y="1149"/>
                <a:chExt cx="12" cy="54"/>
              </a:xfrm>
            </p:grpSpPr>
            <p:grpSp>
              <p:nvGrpSpPr>
                <p:cNvPr id="111773" name="Group 407"/>
                <p:cNvGrpSpPr>
                  <a:grpSpLocks/>
                </p:cNvGrpSpPr>
                <p:nvPr/>
              </p:nvGrpSpPr>
              <p:grpSpPr bwMode="auto">
                <a:xfrm>
                  <a:off x="2265" y="1149"/>
                  <a:ext cx="12" cy="5"/>
                  <a:chOff x="2265" y="1149"/>
                  <a:chExt cx="12" cy="5"/>
                </a:xfrm>
              </p:grpSpPr>
              <p:sp>
                <p:nvSpPr>
                  <p:cNvPr id="111786" name="Oval 408"/>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7" name="Oval 409"/>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4" name="Group 410"/>
                <p:cNvGrpSpPr>
                  <a:grpSpLocks/>
                </p:cNvGrpSpPr>
                <p:nvPr/>
              </p:nvGrpSpPr>
              <p:grpSpPr bwMode="auto">
                <a:xfrm>
                  <a:off x="2265" y="1162"/>
                  <a:ext cx="12" cy="5"/>
                  <a:chOff x="2265" y="1162"/>
                  <a:chExt cx="12" cy="5"/>
                </a:xfrm>
              </p:grpSpPr>
              <p:sp>
                <p:nvSpPr>
                  <p:cNvPr id="111784" name="Oval 411"/>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5" name="Oval 412"/>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5" name="Group 413"/>
                <p:cNvGrpSpPr>
                  <a:grpSpLocks/>
                </p:cNvGrpSpPr>
                <p:nvPr/>
              </p:nvGrpSpPr>
              <p:grpSpPr bwMode="auto">
                <a:xfrm>
                  <a:off x="2265" y="1173"/>
                  <a:ext cx="12" cy="6"/>
                  <a:chOff x="2265" y="1173"/>
                  <a:chExt cx="12" cy="6"/>
                </a:xfrm>
              </p:grpSpPr>
              <p:sp>
                <p:nvSpPr>
                  <p:cNvPr id="111782" name="Oval 414"/>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3" name="Oval 415"/>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6" name="Group 416"/>
                <p:cNvGrpSpPr>
                  <a:grpSpLocks/>
                </p:cNvGrpSpPr>
                <p:nvPr/>
              </p:nvGrpSpPr>
              <p:grpSpPr bwMode="auto">
                <a:xfrm>
                  <a:off x="2265" y="1186"/>
                  <a:ext cx="12" cy="5"/>
                  <a:chOff x="2265" y="1186"/>
                  <a:chExt cx="12" cy="5"/>
                </a:xfrm>
              </p:grpSpPr>
              <p:sp>
                <p:nvSpPr>
                  <p:cNvPr id="111780" name="Oval 417"/>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81" name="Oval 418"/>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77" name="Group 419"/>
                <p:cNvGrpSpPr>
                  <a:grpSpLocks/>
                </p:cNvGrpSpPr>
                <p:nvPr/>
              </p:nvGrpSpPr>
              <p:grpSpPr bwMode="auto">
                <a:xfrm>
                  <a:off x="2265" y="1198"/>
                  <a:ext cx="12" cy="5"/>
                  <a:chOff x="2265" y="1198"/>
                  <a:chExt cx="12" cy="5"/>
                </a:xfrm>
              </p:grpSpPr>
              <p:sp>
                <p:nvSpPr>
                  <p:cNvPr id="111778" name="Oval 420"/>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79" name="Oval 421"/>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93" name="Line 422"/>
            <p:cNvSpPr>
              <a:spLocks noChangeShapeType="1"/>
            </p:cNvSpPr>
            <p:nvPr/>
          </p:nvSpPr>
          <p:spPr bwMode="auto">
            <a:xfrm rot="5400000">
              <a:off x="5330"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94" name="Line 423"/>
            <p:cNvSpPr>
              <a:spLocks noChangeShapeType="1"/>
            </p:cNvSpPr>
            <p:nvPr/>
          </p:nvSpPr>
          <p:spPr bwMode="auto">
            <a:xfrm rot="5400000">
              <a:off x="5304"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95" name="Group 424"/>
            <p:cNvGrpSpPr>
              <a:grpSpLocks/>
            </p:cNvGrpSpPr>
            <p:nvPr/>
          </p:nvGrpSpPr>
          <p:grpSpPr bwMode="auto">
            <a:xfrm>
              <a:off x="5300" y="2712"/>
              <a:ext cx="81" cy="94"/>
              <a:chOff x="2222" y="1139"/>
              <a:chExt cx="67" cy="74"/>
            </a:xfrm>
          </p:grpSpPr>
          <p:sp>
            <p:nvSpPr>
              <p:cNvPr id="111765" name="Rectangle 425"/>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6" name="Rectangle 426"/>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696" name="Group 427"/>
            <p:cNvGrpSpPr>
              <a:grpSpLocks/>
            </p:cNvGrpSpPr>
            <p:nvPr/>
          </p:nvGrpSpPr>
          <p:grpSpPr bwMode="auto">
            <a:xfrm>
              <a:off x="5316" y="2725"/>
              <a:ext cx="49" cy="70"/>
              <a:chOff x="2236" y="1149"/>
              <a:chExt cx="41" cy="55"/>
            </a:xfrm>
          </p:grpSpPr>
          <p:grpSp>
            <p:nvGrpSpPr>
              <p:cNvPr id="111734" name="Group 428"/>
              <p:cNvGrpSpPr>
                <a:grpSpLocks/>
              </p:cNvGrpSpPr>
              <p:nvPr/>
            </p:nvGrpSpPr>
            <p:grpSpPr bwMode="auto">
              <a:xfrm>
                <a:off x="2236" y="1149"/>
                <a:ext cx="12" cy="5"/>
                <a:chOff x="2236" y="1149"/>
                <a:chExt cx="12" cy="5"/>
              </a:xfrm>
            </p:grpSpPr>
            <p:sp>
              <p:nvSpPr>
                <p:cNvPr id="111763" name="Oval 429"/>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4" name="Oval 430"/>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5" name="Group 431"/>
              <p:cNvGrpSpPr>
                <a:grpSpLocks/>
              </p:cNvGrpSpPr>
              <p:nvPr/>
            </p:nvGrpSpPr>
            <p:grpSpPr bwMode="auto">
              <a:xfrm>
                <a:off x="2236" y="1162"/>
                <a:ext cx="12" cy="5"/>
                <a:chOff x="2236" y="1162"/>
                <a:chExt cx="12" cy="5"/>
              </a:xfrm>
            </p:grpSpPr>
            <p:sp>
              <p:nvSpPr>
                <p:cNvPr id="111761" name="Oval 432"/>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2" name="Oval 433"/>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6" name="Group 434"/>
              <p:cNvGrpSpPr>
                <a:grpSpLocks/>
              </p:cNvGrpSpPr>
              <p:nvPr/>
            </p:nvGrpSpPr>
            <p:grpSpPr bwMode="auto">
              <a:xfrm>
                <a:off x="2236" y="1173"/>
                <a:ext cx="12" cy="6"/>
                <a:chOff x="2236" y="1173"/>
                <a:chExt cx="12" cy="6"/>
              </a:xfrm>
            </p:grpSpPr>
            <p:sp>
              <p:nvSpPr>
                <p:cNvPr id="111759" name="Oval 435"/>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60" name="Oval 436"/>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7" name="Group 437"/>
              <p:cNvGrpSpPr>
                <a:grpSpLocks/>
              </p:cNvGrpSpPr>
              <p:nvPr/>
            </p:nvGrpSpPr>
            <p:grpSpPr bwMode="auto">
              <a:xfrm>
                <a:off x="2236" y="1186"/>
                <a:ext cx="12" cy="5"/>
                <a:chOff x="2236" y="1186"/>
                <a:chExt cx="12" cy="5"/>
              </a:xfrm>
            </p:grpSpPr>
            <p:sp>
              <p:nvSpPr>
                <p:cNvPr id="111757" name="Oval 438"/>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8" name="Oval 439"/>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8" name="Group 440"/>
              <p:cNvGrpSpPr>
                <a:grpSpLocks/>
              </p:cNvGrpSpPr>
              <p:nvPr/>
            </p:nvGrpSpPr>
            <p:grpSpPr bwMode="auto">
              <a:xfrm>
                <a:off x="2236" y="1199"/>
                <a:ext cx="12" cy="5"/>
                <a:chOff x="2236" y="1199"/>
                <a:chExt cx="12" cy="5"/>
              </a:xfrm>
            </p:grpSpPr>
            <p:sp>
              <p:nvSpPr>
                <p:cNvPr id="111755" name="Oval 441"/>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6" name="Oval 442"/>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39" name="Group 443"/>
              <p:cNvGrpSpPr>
                <a:grpSpLocks/>
              </p:cNvGrpSpPr>
              <p:nvPr/>
            </p:nvGrpSpPr>
            <p:grpSpPr bwMode="auto">
              <a:xfrm>
                <a:off x="2265" y="1149"/>
                <a:ext cx="12" cy="54"/>
                <a:chOff x="2265" y="1149"/>
                <a:chExt cx="12" cy="54"/>
              </a:xfrm>
            </p:grpSpPr>
            <p:grpSp>
              <p:nvGrpSpPr>
                <p:cNvPr id="111740" name="Group 444"/>
                <p:cNvGrpSpPr>
                  <a:grpSpLocks/>
                </p:cNvGrpSpPr>
                <p:nvPr/>
              </p:nvGrpSpPr>
              <p:grpSpPr bwMode="auto">
                <a:xfrm>
                  <a:off x="2265" y="1149"/>
                  <a:ext cx="12" cy="5"/>
                  <a:chOff x="2265" y="1149"/>
                  <a:chExt cx="12" cy="5"/>
                </a:xfrm>
              </p:grpSpPr>
              <p:sp>
                <p:nvSpPr>
                  <p:cNvPr id="111753" name="Oval 445"/>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4" name="Oval 446"/>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1" name="Group 447"/>
                <p:cNvGrpSpPr>
                  <a:grpSpLocks/>
                </p:cNvGrpSpPr>
                <p:nvPr/>
              </p:nvGrpSpPr>
              <p:grpSpPr bwMode="auto">
                <a:xfrm>
                  <a:off x="2265" y="1162"/>
                  <a:ext cx="12" cy="5"/>
                  <a:chOff x="2265" y="1162"/>
                  <a:chExt cx="12" cy="5"/>
                </a:xfrm>
              </p:grpSpPr>
              <p:sp>
                <p:nvSpPr>
                  <p:cNvPr id="111751" name="Oval 448"/>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2" name="Oval 449"/>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2" name="Group 450"/>
                <p:cNvGrpSpPr>
                  <a:grpSpLocks/>
                </p:cNvGrpSpPr>
                <p:nvPr/>
              </p:nvGrpSpPr>
              <p:grpSpPr bwMode="auto">
                <a:xfrm>
                  <a:off x="2265" y="1173"/>
                  <a:ext cx="12" cy="6"/>
                  <a:chOff x="2265" y="1173"/>
                  <a:chExt cx="12" cy="6"/>
                </a:xfrm>
              </p:grpSpPr>
              <p:sp>
                <p:nvSpPr>
                  <p:cNvPr id="111749" name="Oval 451"/>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50" name="Oval 452"/>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3" name="Group 453"/>
                <p:cNvGrpSpPr>
                  <a:grpSpLocks/>
                </p:cNvGrpSpPr>
                <p:nvPr/>
              </p:nvGrpSpPr>
              <p:grpSpPr bwMode="auto">
                <a:xfrm>
                  <a:off x="2265" y="1186"/>
                  <a:ext cx="12" cy="5"/>
                  <a:chOff x="2265" y="1186"/>
                  <a:chExt cx="12" cy="5"/>
                </a:xfrm>
              </p:grpSpPr>
              <p:sp>
                <p:nvSpPr>
                  <p:cNvPr id="111747" name="Oval 454"/>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48" name="Oval 455"/>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44" name="Group 456"/>
                <p:cNvGrpSpPr>
                  <a:grpSpLocks/>
                </p:cNvGrpSpPr>
                <p:nvPr/>
              </p:nvGrpSpPr>
              <p:grpSpPr bwMode="auto">
                <a:xfrm>
                  <a:off x="2265" y="1198"/>
                  <a:ext cx="12" cy="5"/>
                  <a:chOff x="2265" y="1198"/>
                  <a:chExt cx="12" cy="5"/>
                </a:xfrm>
              </p:grpSpPr>
              <p:sp>
                <p:nvSpPr>
                  <p:cNvPr id="111745" name="Oval 457"/>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46" name="Oval 458"/>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sp>
          <p:nvSpPr>
            <p:cNvPr id="111697" name="Line 459"/>
            <p:cNvSpPr>
              <a:spLocks noChangeShapeType="1"/>
            </p:cNvSpPr>
            <p:nvPr/>
          </p:nvSpPr>
          <p:spPr bwMode="auto">
            <a:xfrm rot="5400000">
              <a:off x="5418"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sp>
          <p:nvSpPr>
            <p:cNvPr id="111698" name="Line 460"/>
            <p:cNvSpPr>
              <a:spLocks noChangeShapeType="1"/>
            </p:cNvSpPr>
            <p:nvPr/>
          </p:nvSpPr>
          <p:spPr bwMode="auto">
            <a:xfrm rot="5400000">
              <a:off x="5392" y="2824"/>
              <a:ext cx="4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endParaRPr lang="en-GB"/>
            </a:p>
          </p:txBody>
        </p:sp>
        <p:grpSp>
          <p:nvGrpSpPr>
            <p:cNvPr id="111699" name="Group 461"/>
            <p:cNvGrpSpPr>
              <a:grpSpLocks/>
            </p:cNvGrpSpPr>
            <p:nvPr/>
          </p:nvGrpSpPr>
          <p:grpSpPr bwMode="auto">
            <a:xfrm>
              <a:off x="5387" y="2712"/>
              <a:ext cx="82" cy="94"/>
              <a:chOff x="2222" y="1139"/>
              <a:chExt cx="67" cy="74"/>
            </a:xfrm>
          </p:grpSpPr>
          <p:sp>
            <p:nvSpPr>
              <p:cNvPr id="111732" name="Rectangle 462"/>
              <p:cNvSpPr>
                <a:spLocks noChangeArrowheads="1"/>
              </p:cNvSpPr>
              <p:nvPr/>
            </p:nvSpPr>
            <p:spPr bwMode="auto">
              <a:xfrm>
                <a:off x="2222" y="1139"/>
                <a:ext cx="67" cy="74"/>
              </a:xfrm>
              <a:prstGeom prst="rect">
                <a:avLst/>
              </a:prstGeom>
              <a:solidFill>
                <a:srgbClr val="FF9966"/>
              </a:solidFill>
              <a:ln w="6350">
                <a:solidFill>
                  <a:srgbClr val="000000"/>
                </a:solidFill>
                <a:miter lim="800000"/>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33" name="Rectangle 463"/>
              <p:cNvSpPr>
                <a:spLocks noChangeArrowheads="1"/>
              </p:cNvSpPr>
              <p:nvPr/>
            </p:nvSpPr>
            <p:spPr bwMode="auto">
              <a:xfrm>
                <a:off x="2222" y="1139"/>
                <a:ext cx="67" cy="7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0" name="Group 464"/>
            <p:cNvGrpSpPr>
              <a:grpSpLocks/>
            </p:cNvGrpSpPr>
            <p:nvPr/>
          </p:nvGrpSpPr>
          <p:grpSpPr bwMode="auto">
            <a:xfrm>
              <a:off x="5403" y="2725"/>
              <a:ext cx="50" cy="70"/>
              <a:chOff x="2236" y="1149"/>
              <a:chExt cx="41" cy="55"/>
            </a:xfrm>
          </p:grpSpPr>
          <p:grpSp>
            <p:nvGrpSpPr>
              <p:cNvPr id="111701" name="Group 465"/>
              <p:cNvGrpSpPr>
                <a:grpSpLocks/>
              </p:cNvGrpSpPr>
              <p:nvPr/>
            </p:nvGrpSpPr>
            <p:grpSpPr bwMode="auto">
              <a:xfrm>
                <a:off x="2236" y="1149"/>
                <a:ext cx="12" cy="5"/>
                <a:chOff x="2236" y="1149"/>
                <a:chExt cx="12" cy="5"/>
              </a:xfrm>
            </p:grpSpPr>
            <p:sp>
              <p:nvSpPr>
                <p:cNvPr id="111730" name="Oval 466"/>
                <p:cNvSpPr>
                  <a:spLocks noChangeArrowheads="1"/>
                </p:cNvSpPr>
                <p:nvPr/>
              </p:nvSpPr>
              <p:spPr bwMode="auto">
                <a:xfrm>
                  <a:off x="2236"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31" name="Oval 467"/>
                <p:cNvSpPr>
                  <a:spLocks noChangeArrowheads="1"/>
                </p:cNvSpPr>
                <p:nvPr/>
              </p:nvSpPr>
              <p:spPr bwMode="auto">
                <a:xfrm>
                  <a:off x="2236"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2" name="Group 468"/>
              <p:cNvGrpSpPr>
                <a:grpSpLocks/>
              </p:cNvGrpSpPr>
              <p:nvPr/>
            </p:nvGrpSpPr>
            <p:grpSpPr bwMode="auto">
              <a:xfrm>
                <a:off x="2236" y="1162"/>
                <a:ext cx="12" cy="5"/>
                <a:chOff x="2236" y="1162"/>
                <a:chExt cx="12" cy="5"/>
              </a:xfrm>
            </p:grpSpPr>
            <p:sp>
              <p:nvSpPr>
                <p:cNvPr id="111728" name="Oval 469"/>
                <p:cNvSpPr>
                  <a:spLocks noChangeArrowheads="1"/>
                </p:cNvSpPr>
                <p:nvPr/>
              </p:nvSpPr>
              <p:spPr bwMode="auto">
                <a:xfrm>
                  <a:off x="2236"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9" name="Oval 470"/>
                <p:cNvSpPr>
                  <a:spLocks noChangeArrowheads="1"/>
                </p:cNvSpPr>
                <p:nvPr/>
              </p:nvSpPr>
              <p:spPr bwMode="auto">
                <a:xfrm>
                  <a:off x="2236"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3" name="Group 471"/>
              <p:cNvGrpSpPr>
                <a:grpSpLocks/>
              </p:cNvGrpSpPr>
              <p:nvPr/>
            </p:nvGrpSpPr>
            <p:grpSpPr bwMode="auto">
              <a:xfrm>
                <a:off x="2236" y="1173"/>
                <a:ext cx="12" cy="6"/>
                <a:chOff x="2236" y="1173"/>
                <a:chExt cx="12" cy="6"/>
              </a:xfrm>
            </p:grpSpPr>
            <p:sp>
              <p:nvSpPr>
                <p:cNvPr id="111726" name="Oval 472"/>
                <p:cNvSpPr>
                  <a:spLocks noChangeArrowheads="1"/>
                </p:cNvSpPr>
                <p:nvPr/>
              </p:nvSpPr>
              <p:spPr bwMode="auto">
                <a:xfrm>
                  <a:off x="2236"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7" name="Oval 473"/>
                <p:cNvSpPr>
                  <a:spLocks noChangeArrowheads="1"/>
                </p:cNvSpPr>
                <p:nvPr/>
              </p:nvSpPr>
              <p:spPr bwMode="auto">
                <a:xfrm>
                  <a:off x="2236"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4" name="Group 474"/>
              <p:cNvGrpSpPr>
                <a:grpSpLocks/>
              </p:cNvGrpSpPr>
              <p:nvPr/>
            </p:nvGrpSpPr>
            <p:grpSpPr bwMode="auto">
              <a:xfrm>
                <a:off x="2236" y="1186"/>
                <a:ext cx="12" cy="5"/>
                <a:chOff x="2236" y="1186"/>
                <a:chExt cx="12" cy="5"/>
              </a:xfrm>
            </p:grpSpPr>
            <p:sp>
              <p:nvSpPr>
                <p:cNvPr id="111724" name="Oval 475"/>
                <p:cNvSpPr>
                  <a:spLocks noChangeArrowheads="1"/>
                </p:cNvSpPr>
                <p:nvPr/>
              </p:nvSpPr>
              <p:spPr bwMode="auto">
                <a:xfrm>
                  <a:off x="2236"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5" name="Oval 476"/>
                <p:cNvSpPr>
                  <a:spLocks noChangeArrowheads="1"/>
                </p:cNvSpPr>
                <p:nvPr/>
              </p:nvSpPr>
              <p:spPr bwMode="auto">
                <a:xfrm>
                  <a:off x="2236"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5" name="Group 477"/>
              <p:cNvGrpSpPr>
                <a:grpSpLocks/>
              </p:cNvGrpSpPr>
              <p:nvPr/>
            </p:nvGrpSpPr>
            <p:grpSpPr bwMode="auto">
              <a:xfrm>
                <a:off x="2236" y="1199"/>
                <a:ext cx="12" cy="5"/>
                <a:chOff x="2236" y="1199"/>
                <a:chExt cx="12" cy="5"/>
              </a:xfrm>
            </p:grpSpPr>
            <p:sp>
              <p:nvSpPr>
                <p:cNvPr id="111722" name="Oval 478"/>
                <p:cNvSpPr>
                  <a:spLocks noChangeArrowheads="1"/>
                </p:cNvSpPr>
                <p:nvPr/>
              </p:nvSpPr>
              <p:spPr bwMode="auto">
                <a:xfrm>
                  <a:off x="2236" y="119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3" name="Oval 479"/>
                <p:cNvSpPr>
                  <a:spLocks noChangeArrowheads="1"/>
                </p:cNvSpPr>
                <p:nvPr/>
              </p:nvSpPr>
              <p:spPr bwMode="auto">
                <a:xfrm>
                  <a:off x="2236" y="119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6" name="Group 480"/>
              <p:cNvGrpSpPr>
                <a:grpSpLocks/>
              </p:cNvGrpSpPr>
              <p:nvPr/>
            </p:nvGrpSpPr>
            <p:grpSpPr bwMode="auto">
              <a:xfrm>
                <a:off x="2265" y="1149"/>
                <a:ext cx="12" cy="54"/>
                <a:chOff x="2265" y="1149"/>
                <a:chExt cx="12" cy="54"/>
              </a:xfrm>
            </p:grpSpPr>
            <p:grpSp>
              <p:nvGrpSpPr>
                <p:cNvPr id="111707" name="Group 481"/>
                <p:cNvGrpSpPr>
                  <a:grpSpLocks/>
                </p:cNvGrpSpPr>
                <p:nvPr/>
              </p:nvGrpSpPr>
              <p:grpSpPr bwMode="auto">
                <a:xfrm>
                  <a:off x="2265" y="1149"/>
                  <a:ext cx="12" cy="5"/>
                  <a:chOff x="2265" y="1149"/>
                  <a:chExt cx="12" cy="5"/>
                </a:xfrm>
              </p:grpSpPr>
              <p:sp>
                <p:nvSpPr>
                  <p:cNvPr id="111720" name="Oval 482"/>
                  <p:cNvSpPr>
                    <a:spLocks noChangeArrowheads="1"/>
                  </p:cNvSpPr>
                  <p:nvPr/>
                </p:nvSpPr>
                <p:spPr bwMode="auto">
                  <a:xfrm>
                    <a:off x="2265" y="1149"/>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21" name="Oval 483"/>
                  <p:cNvSpPr>
                    <a:spLocks noChangeArrowheads="1"/>
                  </p:cNvSpPr>
                  <p:nvPr/>
                </p:nvSpPr>
                <p:spPr bwMode="auto">
                  <a:xfrm>
                    <a:off x="2265" y="1149"/>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8" name="Group 484"/>
                <p:cNvGrpSpPr>
                  <a:grpSpLocks/>
                </p:cNvGrpSpPr>
                <p:nvPr/>
              </p:nvGrpSpPr>
              <p:grpSpPr bwMode="auto">
                <a:xfrm>
                  <a:off x="2265" y="1162"/>
                  <a:ext cx="12" cy="5"/>
                  <a:chOff x="2265" y="1162"/>
                  <a:chExt cx="12" cy="5"/>
                </a:xfrm>
              </p:grpSpPr>
              <p:sp>
                <p:nvSpPr>
                  <p:cNvPr id="111718" name="Oval 485"/>
                  <p:cNvSpPr>
                    <a:spLocks noChangeArrowheads="1"/>
                  </p:cNvSpPr>
                  <p:nvPr/>
                </p:nvSpPr>
                <p:spPr bwMode="auto">
                  <a:xfrm>
                    <a:off x="2265" y="1162"/>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9" name="Oval 486"/>
                  <p:cNvSpPr>
                    <a:spLocks noChangeArrowheads="1"/>
                  </p:cNvSpPr>
                  <p:nvPr/>
                </p:nvSpPr>
                <p:spPr bwMode="auto">
                  <a:xfrm>
                    <a:off x="2265" y="1162"/>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09" name="Group 487"/>
                <p:cNvGrpSpPr>
                  <a:grpSpLocks/>
                </p:cNvGrpSpPr>
                <p:nvPr/>
              </p:nvGrpSpPr>
              <p:grpSpPr bwMode="auto">
                <a:xfrm>
                  <a:off x="2265" y="1173"/>
                  <a:ext cx="12" cy="6"/>
                  <a:chOff x="2265" y="1173"/>
                  <a:chExt cx="12" cy="6"/>
                </a:xfrm>
              </p:grpSpPr>
              <p:sp>
                <p:nvSpPr>
                  <p:cNvPr id="111716" name="Oval 488"/>
                  <p:cNvSpPr>
                    <a:spLocks noChangeArrowheads="1"/>
                  </p:cNvSpPr>
                  <p:nvPr/>
                </p:nvSpPr>
                <p:spPr bwMode="auto">
                  <a:xfrm>
                    <a:off x="2265" y="1173"/>
                    <a:ext cx="12" cy="6"/>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7" name="Oval 489"/>
                  <p:cNvSpPr>
                    <a:spLocks noChangeArrowheads="1"/>
                  </p:cNvSpPr>
                  <p:nvPr/>
                </p:nvSpPr>
                <p:spPr bwMode="auto">
                  <a:xfrm>
                    <a:off x="2265" y="1173"/>
                    <a:ext cx="12" cy="6"/>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10" name="Group 490"/>
                <p:cNvGrpSpPr>
                  <a:grpSpLocks/>
                </p:cNvGrpSpPr>
                <p:nvPr/>
              </p:nvGrpSpPr>
              <p:grpSpPr bwMode="auto">
                <a:xfrm>
                  <a:off x="2265" y="1186"/>
                  <a:ext cx="12" cy="5"/>
                  <a:chOff x="2265" y="1186"/>
                  <a:chExt cx="12" cy="5"/>
                </a:xfrm>
              </p:grpSpPr>
              <p:sp>
                <p:nvSpPr>
                  <p:cNvPr id="111714" name="Oval 491"/>
                  <p:cNvSpPr>
                    <a:spLocks noChangeArrowheads="1"/>
                  </p:cNvSpPr>
                  <p:nvPr/>
                </p:nvSpPr>
                <p:spPr bwMode="auto">
                  <a:xfrm>
                    <a:off x="2265" y="1186"/>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5" name="Oval 492"/>
                  <p:cNvSpPr>
                    <a:spLocks noChangeArrowheads="1"/>
                  </p:cNvSpPr>
                  <p:nvPr/>
                </p:nvSpPr>
                <p:spPr bwMode="auto">
                  <a:xfrm>
                    <a:off x="2265" y="1186"/>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nvGrpSpPr>
                <p:cNvPr id="111711" name="Group 493"/>
                <p:cNvGrpSpPr>
                  <a:grpSpLocks/>
                </p:cNvGrpSpPr>
                <p:nvPr/>
              </p:nvGrpSpPr>
              <p:grpSpPr bwMode="auto">
                <a:xfrm>
                  <a:off x="2265" y="1198"/>
                  <a:ext cx="12" cy="5"/>
                  <a:chOff x="2265" y="1198"/>
                  <a:chExt cx="12" cy="5"/>
                </a:xfrm>
              </p:grpSpPr>
              <p:sp>
                <p:nvSpPr>
                  <p:cNvPr id="111712" name="Oval 494"/>
                  <p:cNvSpPr>
                    <a:spLocks noChangeArrowheads="1"/>
                  </p:cNvSpPr>
                  <p:nvPr/>
                </p:nvSpPr>
                <p:spPr bwMode="auto">
                  <a:xfrm>
                    <a:off x="2265" y="1198"/>
                    <a:ext cx="12" cy="5"/>
                  </a:xfrm>
                  <a:prstGeom prst="ellipse">
                    <a:avLst/>
                  </a:prstGeom>
                  <a:solidFill>
                    <a:srgbClr val="FF0000"/>
                  </a:solidFill>
                  <a:ln w="0">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713" name="Oval 495"/>
                  <p:cNvSpPr>
                    <a:spLocks noChangeArrowheads="1"/>
                  </p:cNvSpPr>
                  <p:nvPr/>
                </p:nvSpPr>
                <p:spPr bwMode="auto">
                  <a:xfrm>
                    <a:off x="2265" y="1198"/>
                    <a:ext cx="12" cy="5"/>
                  </a:xfrm>
                  <a:prstGeom prst="ellipse">
                    <a:avLst/>
                  </a:prstGeom>
                  <a:noFill/>
                  <a:ln w="4763"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grpSp>
        </p:grpSp>
      </p:grpSp>
      <p:grpSp>
        <p:nvGrpSpPr>
          <p:cNvPr id="111632" name="Group 496"/>
          <p:cNvGrpSpPr>
            <a:grpSpLocks/>
          </p:cNvGrpSpPr>
          <p:nvPr/>
        </p:nvGrpSpPr>
        <p:grpSpPr bwMode="auto">
          <a:xfrm>
            <a:off x="4876800" y="5275263"/>
            <a:ext cx="366713" cy="144462"/>
            <a:chOff x="3025" y="3323"/>
            <a:chExt cx="231" cy="91"/>
          </a:xfrm>
        </p:grpSpPr>
        <p:sp>
          <p:nvSpPr>
            <p:cNvPr id="111650" name="Rectangle 497"/>
            <p:cNvSpPr>
              <a:spLocks noChangeArrowheads="1"/>
            </p:cNvSpPr>
            <p:nvPr/>
          </p:nvSpPr>
          <p:spPr bwMode="auto">
            <a:xfrm>
              <a:off x="3025" y="3323"/>
              <a:ext cx="37"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51" name="Rectangle 498"/>
            <p:cNvSpPr>
              <a:spLocks noChangeArrowheads="1"/>
            </p:cNvSpPr>
            <p:nvPr/>
          </p:nvSpPr>
          <p:spPr bwMode="auto">
            <a:xfrm>
              <a:off x="3218" y="3323"/>
              <a:ext cx="37" cy="91"/>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52" name="Rectangle 499"/>
            <p:cNvSpPr>
              <a:spLocks noChangeArrowheads="1"/>
            </p:cNvSpPr>
            <p:nvPr/>
          </p:nvSpPr>
          <p:spPr bwMode="auto">
            <a:xfrm rot="5400000">
              <a:off x="3134" y="3292"/>
              <a:ext cx="35" cy="209"/>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111633" name="Freeform 500"/>
          <p:cNvSpPr>
            <a:spLocks/>
          </p:cNvSpPr>
          <p:nvPr/>
        </p:nvSpPr>
        <p:spPr bwMode="auto">
          <a:xfrm>
            <a:off x="4992688" y="5273675"/>
            <a:ext cx="457200" cy="258763"/>
          </a:xfrm>
          <a:custGeom>
            <a:avLst/>
            <a:gdLst>
              <a:gd name="T0" fmla="*/ 2147483646 w 211"/>
              <a:gd name="T1" fmla="*/ 2147483646 h 128"/>
              <a:gd name="T2" fmla="*/ 2147483646 w 211"/>
              <a:gd name="T3" fmla="*/ 2147483646 h 128"/>
              <a:gd name="T4" fmla="*/ 0 w 211"/>
              <a:gd name="T5" fmla="*/ 0 h 128"/>
              <a:gd name="T6" fmla="*/ 0 60000 65536"/>
              <a:gd name="T7" fmla="*/ 0 60000 65536"/>
              <a:gd name="T8" fmla="*/ 0 60000 65536"/>
              <a:gd name="T9" fmla="*/ 0 w 211"/>
              <a:gd name="T10" fmla="*/ 0 h 128"/>
              <a:gd name="T11" fmla="*/ 211 w 211"/>
              <a:gd name="T12" fmla="*/ 128 h 128"/>
            </a:gdLst>
            <a:ahLst/>
            <a:cxnLst>
              <a:cxn ang="T6">
                <a:pos x="T0" y="T1"/>
              </a:cxn>
              <a:cxn ang="T7">
                <a:pos x="T2" y="T3"/>
              </a:cxn>
              <a:cxn ang="T8">
                <a:pos x="T4" y="T5"/>
              </a:cxn>
            </a:cxnLst>
            <a:rect l="T9" t="T10" r="T11" b="T12"/>
            <a:pathLst>
              <a:path w="211" h="128">
                <a:moveTo>
                  <a:pt x="211" y="128"/>
                </a:moveTo>
                <a:lnTo>
                  <a:pt x="142" y="128"/>
                </a:lnTo>
                <a:lnTo>
                  <a:pt x="0" y="0"/>
                </a:lnTo>
              </a:path>
            </a:pathLst>
          </a:custGeom>
          <a:noFill/>
          <a:ln w="6350">
            <a:solidFill>
              <a:schemeClr val="tx1"/>
            </a:solidFill>
            <a:round/>
            <a:headEnd/>
            <a:tailEnd type="triangle" w="sm" len="lg"/>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endParaRPr lang="en-GB"/>
          </a:p>
        </p:txBody>
      </p:sp>
      <p:sp>
        <p:nvSpPr>
          <p:cNvPr id="111634" name="Oval 501"/>
          <p:cNvSpPr>
            <a:spLocks noChangeArrowheads="1"/>
          </p:cNvSpPr>
          <p:nvPr/>
        </p:nvSpPr>
        <p:spPr bwMode="auto">
          <a:xfrm>
            <a:off x="3648075" y="5303838"/>
            <a:ext cx="92075" cy="169862"/>
          </a:xfrm>
          <a:prstGeom prst="ellipse">
            <a:avLst/>
          </a:prstGeom>
          <a:solidFill>
            <a:srgbClr val="0000FF"/>
          </a:solidFill>
          <a:ln w="6350" cap="rnd">
            <a:solidFill>
              <a:srgbClr val="000000"/>
            </a:solidFill>
            <a:round/>
            <a:headEnd/>
            <a:tailEnd/>
          </a:ln>
        </p:spPr>
        <p:txBody>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nvGrpSpPr>
          <p:cNvPr id="111635" name="Group 502"/>
          <p:cNvGrpSpPr>
            <a:grpSpLocks/>
          </p:cNvGrpSpPr>
          <p:nvPr/>
        </p:nvGrpSpPr>
        <p:grpSpPr bwMode="auto">
          <a:xfrm>
            <a:off x="5334000" y="5334000"/>
            <a:ext cx="304800" cy="152400"/>
            <a:chOff x="3504" y="3183"/>
            <a:chExt cx="144" cy="60"/>
          </a:xfrm>
        </p:grpSpPr>
        <p:sp>
          <p:nvSpPr>
            <p:cNvPr id="111647" name="Rectangle 503"/>
            <p:cNvSpPr>
              <a:spLocks noChangeArrowheads="1"/>
            </p:cNvSpPr>
            <p:nvPr/>
          </p:nvSpPr>
          <p:spPr bwMode="auto">
            <a:xfrm rot="5400000">
              <a:off x="3561" y="3156"/>
              <a:ext cx="30" cy="144"/>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8" name="Rectangle 504"/>
            <p:cNvSpPr>
              <a:spLocks noChangeArrowheads="1"/>
            </p:cNvSpPr>
            <p:nvPr/>
          </p:nvSpPr>
          <p:spPr bwMode="auto">
            <a:xfrm>
              <a:off x="3504" y="3183"/>
              <a:ext cx="27" cy="49"/>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9" name="Rectangle 505"/>
            <p:cNvSpPr>
              <a:spLocks noChangeArrowheads="1"/>
            </p:cNvSpPr>
            <p:nvPr/>
          </p:nvSpPr>
          <p:spPr bwMode="auto">
            <a:xfrm>
              <a:off x="3621" y="3183"/>
              <a:ext cx="27" cy="32"/>
            </a:xfrm>
            <a:prstGeom prst="rect">
              <a:avLst/>
            </a:prstGeom>
            <a:solidFill>
              <a:srgbClr val="FF0066"/>
            </a:solidFill>
            <a:ln>
              <a:noFill/>
            </a:ln>
            <a:extLs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grpSp>
      <p:sp>
        <p:nvSpPr>
          <p:cNvPr id="111636" name="Rectangle 506"/>
          <p:cNvSpPr>
            <a:spLocks noChangeArrowheads="1"/>
          </p:cNvSpPr>
          <p:nvPr/>
        </p:nvSpPr>
        <p:spPr bwMode="auto">
          <a:xfrm>
            <a:off x="7265988" y="5038725"/>
            <a:ext cx="355600" cy="180975"/>
          </a:xfrm>
          <a:prstGeom prst="rect">
            <a:avLst/>
          </a:prstGeom>
          <a:solidFill>
            <a:srgbClr val="FF0066"/>
          </a:solidFill>
          <a:ln w="34925">
            <a:solidFill>
              <a:schemeClr val="tx1"/>
            </a:solidFill>
            <a:miter lim="800000"/>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37" name="Line 507"/>
          <p:cNvSpPr>
            <a:spLocks noChangeShapeType="1"/>
          </p:cNvSpPr>
          <p:nvPr/>
        </p:nvSpPr>
        <p:spPr bwMode="auto">
          <a:xfrm flipH="1">
            <a:off x="7743825" y="4953000"/>
            <a:ext cx="4763" cy="841375"/>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11638" name="Line 508"/>
          <p:cNvSpPr>
            <a:spLocks noChangeShapeType="1"/>
          </p:cNvSpPr>
          <p:nvPr/>
        </p:nvSpPr>
        <p:spPr bwMode="auto">
          <a:xfrm flipV="1">
            <a:off x="7567613" y="4962525"/>
            <a:ext cx="190500" cy="1588"/>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11639" name="Line 509"/>
          <p:cNvSpPr>
            <a:spLocks noChangeShapeType="1"/>
          </p:cNvSpPr>
          <p:nvPr/>
        </p:nvSpPr>
        <p:spPr bwMode="auto">
          <a:xfrm flipH="1">
            <a:off x="7594600" y="5778500"/>
            <a:ext cx="161925" cy="4763"/>
          </a:xfrm>
          <a:prstGeom prst="line">
            <a:avLst/>
          </a:prstGeom>
          <a:noFill/>
          <a:ln w="34925">
            <a:solidFill>
              <a:schemeClr val="tx1"/>
            </a:solidFill>
            <a:round/>
            <a:headEnd/>
            <a:tailEnd type="none" w="med" len="sm"/>
          </a:ln>
          <a:extLst>
            <a:ext uri="{909E8E84-426E-40DD-AFC4-6F175D3DCCD1}">
              <a14:hiddenFill xmlns:a14="http://schemas.microsoft.com/office/drawing/2010/main">
                <a:noFill/>
              </a14:hiddenFill>
            </a:ext>
          </a:extLst>
        </p:spPr>
        <p:txBody>
          <a:bodyPr/>
          <a:lstStyle/>
          <a:p>
            <a:endParaRPr lang="en-GB"/>
          </a:p>
        </p:txBody>
      </p:sp>
      <p:sp>
        <p:nvSpPr>
          <p:cNvPr id="111640" name="Line 510"/>
          <p:cNvSpPr>
            <a:spLocks noChangeShapeType="1"/>
          </p:cNvSpPr>
          <p:nvPr/>
        </p:nvSpPr>
        <p:spPr bwMode="auto">
          <a:xfrm>
            <a:off x="7742238" y="5349875"/>
            <a:ext cx="231775" cy="9525"/>
          </a:xfrm>
          <a:prstGeom prst="line">
            <a:avLst/>
          </a:prstGeom>
          <a:noFill/>
          <a:ln w="34925">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
        <p:nvSpPr>
          <p:cNvPr id="111641" name="Rectangle 511"/>
          <p:cNvSpPr>
            <a:spLocks noChangeArrowheads="1"/>
          </p:cNvSpPr>
          <p:nvPr/>
        </p:nvSpPr>
        <p:spPr bwMode="auto">
          <a:xfrm>
            <a:off x="7269163" y="5508625"/>
            <a:ext cx="358775" cy="169863"/>
          </a:xfrm>
          <a:prstGeom prst="rect">
            <a:avLst/>
          </a:prstGeom>
          <a:solidFill>
            <a:srgbClr val="0000FF"/>
          </a:solidFill>
          <a:ln w="34925">
            <a:solidFill>
              <a:schemeClr val="tx1"/>
            </a:solidFill>
            <a:miter lim="800000"/>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2" name="Rectangle 512"/>
          <p:cNvSpPr>
            <a:spLocks noChangeArrowheads="1"/>
          </p:cNvSpPr>
          <p:nvPr/>
        </p:nvSpPr>
        <p:spPr bwMode="auto">
          <a:xfrm>
            <a:off x="5181600" y="2735263"/>
            <a:ext cx="250825" cy="84137"/>
          </a:xfrm>
          <a:prstGeom prst="rect">
            <a:avLst/>
          </a:prstGeom>
          <a:solidFill>
            <a:srgbClr val="9BBBF5"/>
          </a:solidFill>
          <a:ln w="6350">
            <a:solidFill>
              <a:schemeClr val="tx1"/>
            </a:solidFill>
            <a:miter lim="800000"/>
            <a:headEnd/>
            <a:tailEnd type="none" w="med" len="sm"/>
          </a:ln>
        </p:spPr>
        <p:txBody>
          <a:bodyPr wrap="none" anchor="ct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11643" name="Text Box 513"/>
          <p:cNvSpPr txBox="1">
            <a:spLocks noChangeArrowheads="1"/>
          </p:cNvSpPr>
          <p:nvPr/>
        </p:nvSpPr>
        <p:spPr bwMode="auto">
          <a:xfrm>
            <a:off x="4572000" y="2947988"/>
            <a:ext cx="569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solidFill>
                  <a:srgbClr val="000000"/>
                </a:solidFill>
                <a:latin typeface="Arial" charset="0"/>
              </a:rPr>
              <a:t>RDC</a:t>
            </a:r>
          </a:p>
        </p:txBody>
      </p:sp>
      <p:sp>
        <p:nvSpPr>
          <p:cNvPr id="111644" name="Line 514"/>
          <p:cNvSpPr>
            <a:spLocks noChangeShapeType="1"/>
          </p:cNvSpPr>
          <p:nvPr/>
        </p:nvSpPr>
        <p:spPr bwMode="auto">
          <a:xfrm flipV="1">
            <a:off x="4994275" y="2806700"/>
            <a:ext cx="187325" cy="88900"/>
          </a:xfrm>
          <a:prstGeom prst="line">
            <a:avLst/>
          </a:prstGeom>
          <a:noFill/>
          <a:ln w="6350">
            <a:solidFill>
              <a:srgbClr val="000000"/>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
        <p:nvSpPr>
          <p:cNvPr id="111645" name="Rectangle 515"/>
          <p:cNvSpPr>
            <a:spLocks noChangeArrowheads="1"/>
          </p:cNvSpPr>
          <p:nvPr/>
        </p:nvSpPr>
        <p:spPr bwMode="auto">
          <a:xfrm>
            <a:off x="7948613" y="2303463"/>
            <a:ext cx="83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type="none" w="med" len="sm"/>
              </a14:hiddenLine>
            </a:ext>
          </a:extLst>
        </p:spPr>
        <p:txBody>
          <a:bodyPr wrap="none">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1400">
                <a:latin typeface="Arial" charset="0"/>
              </a:rPr>
              <a:t>Sensors</a:t>
            </a:r>
          </a:p>
        </p:txBody>
      </p:sp>
      <p:sp>
        <p:nvSpPr>
          <p:cNvPr id="111646" name="Line 516"/>
          <p:cNvSpPr>
            <a:spLocks noChangeShapeType="1"/>
          </p:cNvSpPr>
          <p:nvPr/>
        </p:nvSpPr>
        <p:spPr bwMode="auto">
          <a:xfrm flipH="1">
            <a:off x="7821613" y="2490788"/>
            <a:ext cx="379412" cy="441325"/>
          </a:xfrm>
          <a:prstGeom prst="line">
            <a:avLst/>
          </a:prstGeom>
          <a:noFill/>
          <a:ln w="6350">
            <a:solidFill>
              <a:schemeClr val="tx1"/>
            </a:solidFill>
            <a:round/>
            <a:headEnd/>
            <a:tailEnd type="triangle" w="med" len="sm"/>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152400"/>
            <a:ext cx="7772400" cy="762000"/>
          </a:xfrm>
        </p:spPr>
        <p:txBody>
          <a:bodyPr/>
          <a:lstStyle/>
          <a:p>
            <a:pPr eaLnBrk="1" hangingPunct="1"/>
            <a:r>
              <a:rPr lang="ja-JP" altLang="it-IT" b="0">
                <a:ea typeface="ＭＳ Ｐゴシック" charset="-128"/>
              </a:rPr>
              <a:t>“</a:t>
            </a:r>
            <a:r>
              <a:rPr lang="it-IT" altLang="ja-JP" b="0">
                <a:ea typeface="ＭＳ Ｐゴシック" charset="-128"/>
              </a:rPr>
              <a:t>Alphabet soup</a:t>
            </a:r>
            <a:r>
              <a:rPr lang="ja-JP" altLang="it-IT" b="0">
                <a:ea typeface="ＭＳ Ｐゴシック" charset="-128"/>
              </a:rPr>
              <a:t>”</a:t>
            </a:r>
            <a:r>
              <a:rPr lang="it-IT" altLang="ja-JP" b="0">
                <a:ea typeface="ＭＳ Ｐゴシック" charset="-128"/>
              </a:rPr>
              <a:t> of RTM-type processes</a:t>
            </a:r>
            <a:endParaRPr lang="it-IT" altLang="en-US" b="0">
              <a:ea typeface="ＭＳ Ｐゴシック" charset="-128"/>
            </a:endParaRPr>
          </a:p>
        </p:txBody>
      </p:sp>
      <p:sp>
        <p:nvSpPr>
          <p:cNvPr id="14339" name="Rectangle 3"/>
          <p:cNvSpPr>
            <a:spLocks noChangeArrowheads="1"/>
          </p:cNvSpPr>
          <p:nvPr/>
        </p:nvSpPr>
        <p:spPr bwMode="auto">
          <a:xfrm>
            <a:off x="3027363" y="2624138"/>
            <a:ext cx="8688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en-US" altLang="en-US"/>
          </a:p>
        </p:txBody>
      </p:sp>
      <p:sp>
        <p:nvSpPr>
          <p:cNvPr id="14340" name="Text Box 5"/>
          <p:cNvSpPr txBox="1">
            <a:spLocks noChangeArrowheads="1"/>
          </p:cNvSpPr>
          <p:nvPr/>
        </p:nvSpPr>
        <p:spPr bwMode="auto">
          <a:xfrm>
            <a:off x="609600" y="5300663"/>
            <a:ext cx="8229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lnSpc>
                <a:spcPct val="90000"/>
              </a:lnSpc>
              <a:spcBef>
                <a:spcPct val="0"/>
              </a:spcBef>
              <a:buFontTx/>
              <a:buNone/>
            </a:pPr>
            <a:r>
              <a:rPr lang="it-IT" altLang="en-US"/>
              <a:t>SCRIMP (Seeman</a:t>
            </a:r>
            <a:r>
              <a:rPr lang="ja-JP" altLang="it-IT"/>
              <a:t>’</a:t>
            </a:r>
            <a:r>
              <a:rPr lang="it-IT" altLang="ja-JP"/>
              <a:t>s Composite Resin Infusion Molding Process)</a:t>
            </a:r>
          </a:p>
          <a:p>
            <a:pPr lvl="1" eaLnBrk="1" hangingPunct="1">
              <a:lnSpc>
                <a:spcPct val="90000"/>
              </a:lnSpc>
              <a:spcBef>
                <a:spcPct val="0"/>
              </a:spcBef>
              <a:buFontTx/>
              <a:buChar char="•"/>
            </a:pPr>
            <a:r>
              <a:rPr lang="it-IT" altLang="en-US"/>
              <a:t>The resin is sucked into the dry fibres thanks to vacuum</a:t>
            </a:r>
          </a:p>
          <a:p>
            <a:pPr lvl="1" eaLnBrk="1" hangingPunct="1">
              <a:lnSpc>
                <a:spcPct val="90000"/>
              </a:lnSpc>
              <a:spcBef>
                <a:spcPct val="0"/>
              </a:spcBef>
              <a:buFontTx/>
              <a:buChar char="•"/>
            </a:pPr>
            <a:r>
              <a:rPr lang="it-IT" altLang="en-US"/>
              <a:t>an open mold is used. Vacuum bagging is applied</a:t>
            </a:r>
          </a:p>
          <a:p>
            <a:pPr lvl="1" eaLnBrk="1" hangingPunct="1">
              <a:lnSpc>
                <a:spcPct val="90000"/>
              </a:lnSpc>
              <a:spcBef>
                <a:spcPct val="0"/>
              </a:spcBef>
              <a:buFontTx/>
              <a:buChar char="•"/>
            </a:pPr>
            <a:r>
              <a:rPr lang="it-IT" altLang="en-US"/>
              <a:t>In SCRIMP process the first resin distribution media were patented</a:t>
            </a:r>
            <a:endParaRPr lang="it-IT" altLang="en-US" sz="2400"/>
          </a:p>
        </p:txBody>
      </p:sp>
      <p:pic>
        <p:nvPicPr>
          <p:cNvPr id="1434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title" idx="4294967295"/>
          </p:nvPr>
        </p:nvSpPr>
        <p:spPr/>
        <p:txBody>
          <a:bodyPr/>
          <a:lstStyle/>
          <a:p>
            <a:pPr eaLnBrk="1" hangingPunct="1"/>
            <a:r>
              <a:rPr lang="it-IT" altLang="en-US">
                <a:ea typeface="ＭＳ Ｐゴシック" charset="-128"/>
              </a:rPr>
              <a:t>Preforming methods</a:t>
            </a:r>
          </a:p>
        </p:txBody>
      </p:sp>
      <p:pic>
        <p:nvPicPr>
          <p:cNvPr id="1136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it-IT" altLang="en-US">
                <a:ea typeface="ＭＳ Ｐゴシック" charset="-128"/>
              </a:rPr>
              <a:t>Critical factors in RTM</a:t>
            </a:r>
          </a:p>
        </p:txBody>
      </p:sp>
      <p:sp>
        <p:nvSpPr>
          <p:cNvPr id="114691" name="Rectangle 3"/>
          <p:cNvSpPr>
            <a:spLocks noGrp="1" noChangeArrowheads="1"/>
          </p:cNvSpPr>
          <p:nvPr>
            <p:ph type="body" idx="1"/>
          </p:nvPr>
        </p:nvSpPr>
        <p:spPr/>
        <p:txBody>
          <a:bodyPr/>
          <a:lstStyle/>
          <a:p>
            <a:pPr eaLnBrk="1" hangingPunct="1"/>
            <a:r>
              <a:rPr lang="it-IT" altLang="en-US">
                <a:ea typeface="ＭＳ Ｐゴシック" charset="-128"/>
              </a:rPr>
              <a:t>Fibre impregnation</a:t>
            </a:r>
          </a:p>
          <a:p>
            <a:pPr eaLnBrk="1" hangingPunct="1"/>
            <a:r>
              <a:rPr lang="it-IT" altLang="en-US">
                <a:ea typeface="ＭＳ Ｐゴシック" charset="-128"/>
              </a:rPr>
              <a:t>Viscosity (and its changes) and resin flow</a:t>
            </a:r>
          </a:p>
          <a:p>
            <a:pPr eaLnBrk="1" hangingPunct="1"/>
            <a:r>
              <a:rPr lang="it-IT" altLang="en-US">
                <a:ea typeface="ＭＳ Ｐゴシック" charset="-128"/>
              </a:rPr>
              <a:t>Filling time</a:t>
            </a:r>
          </a:p>
          <a:p>
            <a:pPr eaLnBrk="1" hangingPunct="1"/>
            <a:r>
              <a:rPr lang="it-IT" altLang="en-US">
                <a:ea typeface="ＭＳ Ｐゴシック" charset="-128"/>
              </a:rPr>
              <a:t>Welding lines</a:t>
            </a:r>
          </a:p>
          <a:p>
            <a:pPr eaLnBrk="1" hangingPunct="1"/>
            <a:r>
              <a:rPr lang="it-IT" altLang="en-US">
                <a:ea typeface="ＭＳ Ｐゴシック" charset="-128"/>
              </a:rPr>
              <a:t>Applied pressure (size and cost of molds and presses)</a:t>
            </a:r>
          </a:p>
          <a:p>
            <a:pPr eaLnBrk="1" hangingPunct="1"/>
            <a:r>
              <a:rPr lang="it-IT" altLang="en-US">
                <a:ea typeface="ＭＳ Ｐゴシック" charset="-128"/>
              </a:rPr>
              <a:t>Fabrication of preforms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eaLnBrk="1" hangingPunct="1"/>
            <a:r>
              <a:rPr lang="it-IT" altLang="en-US">
                <a:ea typeface="ＭＳ Ｐゴシック" charset="-128"/>
              </a:rPr>
              <a:t>Advantages of liquid molding in comparison to open mold processes</a:t>
            </a:r>
          </a:p>
        </p:txBody>
      </p:sp>
      <p:sp>
        <p:nvSpPr>
          <p:cNvPr id="115715" name="Text Box 4"/>
          <p:cNvSpPr txBox="1">
            <a:spLocks noChangeArrowheads="1"/>
          </p:cNvSpPr>
          <p:nvPr/>
        </p:nvSpPr>
        <p:spPr bwMode="auto">
          <a:xfrm>
            <a:off x="746125" y="1946275"/>
            <a:ext cx="78644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it-IT" altLang="en-US"/>
              <a:t> </a:t>
            </a:r>
            <a:r>
              <a:rPr lang="en-US" altLang="en-US"/>
              <a:t>Production of large monolithic parts</a:t>
            </a:r>
          </a:p>
          <a:p>
            <a:pPr eaLnBrk="1" hangingPunct="1">
              <a:spcBef>
                <a:spcPct val="0"/>
              </a:spcBef>
            </a:pPr>
            <a:r>
              <a:rPr lang="en-US" altLang="en-US"/>
              <a:t>Good control of fiber content</a:t>
            </a:r>
          </a:p>
          <a:p>
            <a:pPr eaLnBrk="1" hangingPunct="1">
              <a:spcBef>
                <a:spcPct val="0"/>
              </a:spcBef>
            </a:pPr>
            <a:r>
              <a:rPr lang="en-US" altLang="en-US"/>
              <a:t>Possibility of producing sandwich structures and introduce inserts</a:t>
            </a:r>
          </a:p>
          <a:p>
            <a:pPr eaLnBrk="1" hangingPunct="1">
              <a:spcBef>
                <a:spcPct val="0"/>
              </a:spcBef>
            </a:pPr>
            <a:r>
              <a:rPr lang="en-US" altLang="en-US"/>
              <a:t>Good finish on all surfaces for RTM in closed mold</a:t>
            </a:r>
          </a:p>
          <a:p>
            <a:pPr eaLnBrk="1" hangingPunct="1">
              <a:spcBef>
                <a:spcPct val="0"/>
              </a:spcBef>
            </a:pPr>
            <a:r>
              <a:rPr lang="en-US" altLang="en-US"/>
              <a:t>Good control of thickness and dimensional tolerances</a:t>
            </a:r>
          </a:p>
          <a:p>
            <a:pPr eaLnBrk="1" hangingPunct="1">
              <a:spcBef>
                <a:spcPct val="0"/>
              </a:spcBef>
            </a:pPr>
            <a:r>
              <a:rPr lang="en-US" altLang="en-US"/>
              <a:t>Cycle times shorter than those of open mold technologies</a:t>
            </a:r>
          </a:p>
          <a:p>
            <a:pPr eaLnBrk="1" hangingPunct="1">
              <a:spcBef>
                <a:spcPct val="0"/>
              </a:spcBef>
            </a:pPr>
            <a:r>
              <a:rPr lang="en-US" altLang="en-US"/>
              <a:t> Reduced emission of VOC (Volatile Organic Compounds)</a:t>
            </a:r>
          </a:p>
          <a:p>
            <a:pPr eaLnBrk="1" hangingPunct="1">
              <a:spcBef>
                <a:spcPct val="0"/>
              </a:spcBef>
            </a:pPr>
            <a:endParaRPr lang="it-IT"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olo 1"/>
          <p:cNvSpPr>
            <a:spLocks noGrp="1"/>
          </p:cNvSpPr>
          <p:nvPr>
            <p:ph type="title"/>
          </p:nvPr>
        </p:nvSpPr>
        <p:spPr>
          <a:xfrm>
            <a:off x="755650" y="104775"/>
            <a:ext cx="7772400" cy="660400"/>
          </a:xfrm>
        </p:spPr>
        <p:txBody>
          <a:bodyPr/>
          <a:lstStyle/>
          <a:p>
            <a:r>
              <a:rPr lang="en-US" altLang="en-US">
                <a:ea typeface="ＭＳ Ｐゴシック" charset="-128"/>
              </a:rPr>
              <a:t>Dry OOA in aeronautic</a:t>
            </a:r>
          </a:p>
        </p:txBody>
      </p:sp>
      <p:sp>
        <p:nvSpPr>
          <p:cNvPr id="116739" name="Segnaposto contenuto 2"/>
          <p:cNvSpPr>
            <a:spLocks noGrp="1"/>
          </p:cNvSpPr>
          <p:nvPr>
            <p:ph idx="1"/>
          </p:nvPr>
        </p:nvSpPr>
        <p:spPr>
          <a:xfrm>
            <a:off x="0" y="790321"/>
            <a:ext cx="9143999" cy="2016125"/>
          </a:xfrm>
        </p:spPr>
        <p:txBody>
          <a:bodyPr/>
          <a:lstStyle/>
          <a:p>
            <a:r>
              <a:rPr lang="en-US" altLang="en-US" sz="1800" dirty="0">
                <a:ea typeface="ＭＳ Ｐゴシック" charset="-128"/>
              </a:rPr>
              <a:t>The MS-21-300 (</a:t>
            </a:r>
            <a:r>
              <a:rPr lang="it-IT" altLang="en-US" sz="1800" dirty="0">
                <a:ea typeface="ＭＳ Ｐゴシック" charset="-128"/>
              </a:rPr>
              <a:t> </a:t>
            </a:r>
            <a:r>
              <a:rPr lang="it-IT" altLang="en-US" sz="1800" dirty="0" err="1">
                <a:ea typeface="ＭＳ Ｐゴシック" charset="-128"/>
              </a:rPr>
              <a:t>Irkut</a:t>
            </a:r>
            <a:r>
              <a:rPr lang="it-IT" altLang="en-US" sz="1800" dirty="0">
                <a:ea typeface="ＭＳ Ｐゴシック" charset="-128"/>
              </a:rPr>
              <a:t> Corp. (Irkutsk, Russia) </a:t>
            </a:r>
            <a:r>
              <a:rPr lang="en-US" altLang="en-US" sz="1800" dirty="0">
                <a:ea typeface="ＭＳ Ｐゴシック" charset="-128"/>
              </a:rPr>
              <a:t> (160-211 passengers), First flight in may 2017, certification started  in the 2019 EASA (</a:t>
            </a:r>
            <a:r>
              <a:rPr lang="en-US" sz="1800" dirty="0"/>
              <a:t>European Union Aviation Safety Agency)</a:t>
            </a:r>
            <a:r>
              <a:rPr lang="en-US" altLang="en-US" sz="1800" dirty="0">
                <a:ea typeface="ＭＳ Ｐゴシック" charset="-128"/>
              </a:rPr>
              <a:t>.</a:t>
            </a:r>
          </a:p>
          <a:p>
            <a:r>
              <a:rPr lang="en-US" altLang="en-US" sz="1800" dirty="0">
                <a:ea typeface="ＭＳ Ｐゴシック" charset="-128"/>
              </a:rPr>
              <a:t>First out-of-autoclave (OOA) composite wing and wing box on a commercial aircraft.</a:t>
            </a:r>
          </a:p>
          <a:p>
            <a:r>
              <a:rPr lang="en-US" altLang="en-US" sz="1800" dirty="0">
                <a:ea typeface="ＭＳ Ｐゴシック" charset="-128"/>
              </a:rPr>
              <a:t>The layup is done via placement of unidirectional </a:t>
            </a:r>
            <a:r>
              <a:rPr lang="en-US" altLang="en-US" sz="1800" u="sng" dirty="0">
                <a:ea typeface="ＭＳ Ｐゴシック" charset="-128"/>
              </a:rPr>
              <a:t>dry fiber (but with a binder) </a:t>
            </a:r>
            <a:r>
              <a:rPr lang="en-US" altLang="en-US" sz="1800" dirty="0">
                <a:ea typeface="ＭＳ Ｐゴシック" charset="-128"/>
              </a:rPr>
              <a:t>with automated tape laying (ATL) equipment provided by </a:t>
            </a:r>
            <a:r>
              <a:rPr lang="en-US" altLang="en-US" sz="1800" dirty="0" err="1">
                <a:ea typeface="ＭＳ Ｐゴシック" charset="-128"/>
              </a:rPr>
              <a:t>MTorres</a:t>
            </a:r>
            <a:r>
              <a:rPr lang="en-US" altLang="en-US" sz="1800" dirty="0">
                <a:ea typeface="ＭＳ Ｐゴシック" charset="-128"/>
              </a:rPr>
              <a:t> (Spain) and </a:t>
            </a:r>
            <a:r>
              <a:rPr lang="en-US" altLang="en-US" sz="1800" dirty="0" err="1">
                <a:ea typeface="ＭＳ Ｐゴシック" charset="-128"/>
              </a:rPr>
              <a:t>Coriolis</a:t>
            </a:r>
            <a:r>
              <a:rPr lang="en-US" altLang="en-US" sz="1800" dirty="0">
                <a:ea typeface="ＭＳ Ｐゴシック" charset="-128"/>
              </a:rPr>
              <a:t> (France).</a:t>
            </a:r>
          </a:p>
        </p:txBody>
      </p:sp>
      <p:pic>
        <p:nvPicPr>
          <p:cNvPr id="116740" name="Picture 2" descr="http://www.compositesworld.com/cdn/cms/ms-21_box_farnborough_2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838"/>
            <a:ext cx="49561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CasellaDiTesto 4"/>
          <p:cNvSpPr txBox="1">
            <a:spLocks noChangeArrowheads="1"/>
          </p:cNvSpPr>
          <p:nvPr/>
        </p:nvSpPr>
        <p:spPr bwMode="auto">
          <a:xfrm rot="10800000" flipV="1">
            <a:off x="4932363" y="2847975"/>
            <a:ext cx="421163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charset="0"/>
                <a:ea typeface="ＭＳ Ｐゴシック" charset="-128"/>
              </a:defRPr>
            </a:lvl1pPr>
            <a:lvl2pPr marL="742950" indent="-285750">
              <a:spcBef>
                <a:spcPct val="20000"/>
              </a:spcBef>
              <a:buChar char="–"/>
              <a:defRPr sz="20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pPr>
            <a:r>
              <a:rPr lang="en-US" altLang="en-US"/>
              <a:t> </a:t>
            </a:r>
            <a:r>
              <a:rPr lang="en-US" altLang="en-US" sz="1800"/>
              <a:t>The resin (Cytec) is “a unique product that is toughened and infusible without having to introduce tougheners in other forms like films or polymer fibers.” </a:t>
            </a:r>
          </a:p>
          <a:p>
            <a:pPr eaLnBrk="1" hangingPunct="1">
              <a:spcBef>
                <a:spcPct val="0"/>
              </a:spcBef>
            </a:pPr>
            <a:r>
              <a:rPr lang="en-US" altLang="en-US" sz="1800"/>
              <a:t>Further, the resin </a:t>
            </a:r>
            <a:r>
              <a:rPr lang="en-US" altLang="en-US" sz="1800" u="sng"/>
              <a:t>offers a long window for the infusion process, </a:t>
            </a:r>
            <a:r>
              <a:rPr lang="en-US" altLang="en-US" sz="1800"/>
              <a:t>which provides more than adequate time for large primary structures such as wings. The result, is very low porosity in the final part that “is equal to or less than in an autoclave.”</a:t>
            </a:r>
          </a:p>
          <a:p>
            <a:pPr eaLnBrk="1" hangingPunct="1">
              <a:spcBef>
                <a:spcPct val="0"/>
              </a:spcBef>
            </a:pPr>
            <a:r>
              <a:rPr lang="en-US" altLang="en-US" sz="1800"/>
              <a:t> MS-21 stringers and skins are co-molded in one piece, with the spars and wing box fabricated separately.</a:t>
            </a:r>
          </a:p>
          <a:p>
            <a:pPr eaLnBrk="1" hangingPunct="1">
              <a:spcBef>
                <a:spcPct val="0"/>
              </a:spcBef>
              <a:buFontTx/>
              <a:buNone/>
            </a:pPr>
            <a:endParaRPr lang="en-US"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55650" y="228600"/>
            <a:ext cx="7626350" cy="536575"/>
          </a:xfrm>
        </p:spPr>
        <p:txBody>
          <a:bodyPr/>
          <a:lstStyle/>
          <a:p>
            <a:pPr eaLnBrk="1" hangingPunct="1"/>
            <a:r>
              <a:rPr lang="en-US" altLang="en-US">
                <a:ea typeface="ＭＳ Ｐゴシック" charset="-128"/>
              </a:rPr>
              <a:t>Wind turbine blades</a:t>
            </a:r>
            <a:endParaRPr lang="it-IT" altLang="en-US" sz="2000">
              <a:ea typeface="ＭＳ Ｐゴシック" charset="-128"/>
            </a:endParaRPr>
          </a:p>
        </p:txBody>
      </p:sp>
      <p:pic>
        <p:nvPicPr>
          <p:cNvPr id="11776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075" y="765175"/>
            <a:ext cx="58324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4249738" y="3068638"/>
            <a:ext cx="4862512" cy="461962"/>
          </a:xfrm>
          <a:prstGeom prst="rect">
            <a:avLst/>
          </a:prstGeom>
        </p:spPr>
        <p:style>
          <a:lnRef idx="2">
            <a:schemeClr val="dk1"/>
          </a:lnRef>
          <a:fillRef idx="1">
            <a:schemeClr val="lt1"/>
          </a:fillRef>
          <a:effectRef idx="0">
            <a:schemeClr val="dk1"/>
          </a:effectRef>
          <a:fontRef idx="minor">
            <a:schemeClr val="dk1"/>
          </a:fontRef>
        </p:style>
        <p:txBody>
          <a:bodyPr lIns="91430" tIns="45715" rIns="91430" bIns="45715">
            <a:spAutoFit/>
          </a:bodyPr>
          <a:lstStyle/>
          <a:p>
            <a:pPr>
              <a:defRPr/>
            </a:pPr>
            <a:r>
              <a:rPr lang="en-US" dirty="0"/>
              <a:t>Adhesive bonding extensively used</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6975" y="2852738"/>
            <a:ext cx="6743700"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it-IT"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it-IT"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26354</TotalTime>
  <Words>5102</Words>
  <Application>Microsoft Office PowerPoint</Application>
  <PresentationFormat>On-screen Show (4:3)</PresentationFormat>
  <Paragraphs>652</Paragraphs>
  <Slides>94</Slides>
  <Notes>15</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5</vt:i4>
      </vt:variant>
      <vt:variant>
        <vt:lpstr>Slide Titles</vt:lpstr>
      </vt:variant>
      <vt:variant>
        <vt:i4>94</vt:i4>
      </vt:variant>
    </vt:vector>
  </HeadingPairs>
  <TitlesOfParts>
    <vt:vector size="111" baseType="lpstr">
      <vt:lpstr>MS PGothic</vt:lpstr>
      <vt:lpstr>MS PGothic</vt:lpstr>
      <vt:lpstr>Arial</vt:lpstr>
      <vt:lpstr>Calibri</vt:lpstr>
      <vt:lpstr>Cambria Math</vt:lpstr>
      <vt:lpstr>Symbol</vt:lpstr>
      <vt:lpstr>Tahoma</vt:lpstr>
      <vt:lpstr>Times New Roman</vt:lpstr>
      <vt:lpstr>Wingdings</vt:lpstr>
      <vt:lpstr>ZapfDingbats</vt:lpstr>
      <vt:lpstr>Struttura predefinita</vt:lpstr>
      <vt:lpstr>1_Struttura predefinita</vt:lpstr>
      <vt:lpstr>Formel</vt:lpstr>
      <vt:lpstr>Equazione</vt:lpstr>
      <vt:lpstr>Graph</vt:lpstr>
      <vt:lpstr>Equation</vt:lpstr>
      <vt:lpstr>Picture</vt:lpstr>
      <vt:lpstr>RTM (Resin Transfer Moulding)</vt:lpstr>
      <vt:lpstr>Liquid Molding</vt:lpstr>
      <vt:lpstr>RTM (Resin Transfer Moulding)</vt:lpstr>
      <vt:lpstr>“Alphabet soup” of RTM-type processes</vt:lpstr>
      <vt:lpstr>RTM vs. VARTM</vt:lpstr>
      <vt:lpstr>RTM</vt:lpstr>
      <vt:lpstr>RTM vs. RTM light</vt:lpstr>
      <vt:lpstr>Vacuum assisted  resin distribution or resin infusion (VARI)</vt:lpstr>
      <vt:lpstr>“Alphabet soup” of RTM-type processes</vt:lpstr>
      <vt:lpstr>Resin distribution media (or nets)</vt:lpstr>
      <vt:lpstr>Resin distribution media or resin distribution nets (external)</vt:lpstr>
      <vt:lpstr>Resin distribution nets (external)</vt:lpstr>
      <vt:lpstr>Resin distribution nets (internal, acting as cores)</vt:lpstr>
      <vt:lpstr>Internal (core) distribution media</vt:lpstr>
      <vt:lpstr>Resin distribution nets (internal) and lay up</vt:lpstr>
      <vt:lpstr>Grooved cores</vt:lpstr>
      <vt:lpstr>Grooved cores in yacht decks</vt:lpstr>
      <vt:lpstr>Yacht deck by resin infusion and PVC grooved foams</vt:lpstr>
      <vt:lpstr>Resin infusion through a grooved core</vt:lpstr>
      <vt:lpstr>Liquid moulding in wind blade skins</vt:lpstr>
      <vt:lpstr>Resin infusion of a sail boat hull</vt:lpstr>
      <vt:lpstr>Resin infusion of a sail boat hull: rinforcement at the mast base</vt:lpstr>
      <vt:lpstr>Resin infusion for a boat hull: deck</vt:lpstr>
      <vt:lpstr>Resin infusion of a boat hull: deck</vt:lpstr>
      <vt:lpstr>“Alphabet soup” of RTM-type processes (II)</vt:lpstr>
      <vt:lpstr>“Alphabet soup” of RTM-type processes (II)</vt:lpstr>
      <vt:lpstr>“Alphabet soup” of RTM-type processes</vt:lpstr>
      <vt:lpstr>“Alphabet soup” of RTM-type processes</vt:lpstr>
      <vt:lpstr>“Alphabet soup” of RTM-type processes</vt:lpstr>
      <vt:lpstr>“Alphabet soup” of RTM-type processes</vt:lpstr>
      <vt:lpstr>RTM processes and toughned epoxy resins</vt:lpstr>
      <vt:lpstr>toughned epoxy resins: Priform process </vt:lpstr>
      <vt:lpstr>Benefits of RTM</vt:lpstr>
      <vt:lpstr>A “good” RTM resin</vt:lpstr>
      <vt:lpstr>Darcy experiments on flow in  porous media</vt:lpstr>
      <vt:lpstr>Darcy vs. Navier-Stokes</vt:lpstr>
      <vt:lpstr>Darcy Equation</vt:lpstr>
      <vt:lpstr>Continuity Equation</vt:lpstr>
      <vt:lpstr>Integration of the continuity equation in 1D</vt:lpstr>
      <vt:lpstr>Front position in 1D flow</vt:lpstr>
      <vt:lpstr>Front position in 1D flow</vt:lpstr>
      <vt:lpstr>Filling time 1D</vt:lpstr>
      <vt:lpstr>Dimensionless Darcy equation</vt:lpstr>
      <vt:lpstr>Permeability measurement</vt:lpstr>
      <vt:lpstr>Effect of viscosity changes</vt:lpstr>
      <vt:lpstr>Fast curing resin for RTM</vt:lpstr>
      <vt:lpstr>Permeability</vt:lpstr>
      <vt:lpstr>Anisotropic flow in RTM</vt:lpstr>
      <vt:lpstr>Effect of preform compressibility</vt:lpstr>
      <vt:lpstr>Pressure drop in RTM (Darcy law)</vt:lpstr>
      <vt:lpstr>1D flow in layers with different permeability</vt:lpstr>
      <vt:lpstr>Microscale flow</vt:lpstr>
      <vt:lpstr>Micro-scale and macro-scale flow</vt:lpstr>
      <vt:lpstr>Microscale flow</vt:lpstr>
      <vt:lpstr>Microscale and macroscale flow</vt:lpstr>
      <vt:lpstr>Micro e macro flow in resin transfer moulding (RTM)</vt:lpstr>
      <vt:lpstr>Micro e macro flow in resin transfer moulding (RTM)</vt:lpstr>
      <vt:lpstr>Darcy flow in  autoclave lamination</vt:lpstr>
      <vt:lpstr>Process modeling: Vacuum bagging</vt:lpstr>
      <vt:lpstr>Darcy flow in autoclave lamination: heating and resin flow</vt:lpstr>
      <vt:lpstr>Darcy flow in autoclave lamination: end of flow, pressure build up</vt:lpstr>
      <vt:lpstr>PowerPoint Presentation</vt:lpstr>
      <vt:lpstr>PowerPoint Presentation</vt:lpstr>
      <vt:lpstr>Modeling of pressure distribution</vt:lpstr>
      <vt:lpstr>Darcy flow in autoclave lamination: Modeling of pressure distribution</vt:lpstr>
      <vt:lpstr>PowerPoint Presentation</vt:lpstr>
      <vt:lpstr>Hydrostatic resin pressure measurements</vt:lpstr>
      <vt:lpstr>Darcy flow in autoclave lamination: thick laminates</vt:lpstr>
      <vt:lpstr>PowerPoint Presentation</vt:lpstr>
      <vt:lpstr>Darcy flow in autoclave lamination: thin laminates</vt:lpstr>
      <vt:lpstr>“Alphabet soup” of RTM-type processes</vt:lpstr>
      <vt:lpstr>Mat preforms for RTM</vt:lpstr>
      <vt:lpstr>Woven fabric for RTM</vt:lpstr>
      <vt:lpstr>Directed fiber preforming</vt:lpstr>
      <vt:lpstr>Braiding</vt:lpstr>
      <vt:lpstr>Overbraiding</vt:lpstr>
      <vt:lpstr>Overbraiding</vt:lpstr>
      <vt:lpstr>Braiding C-frames of A350</vt:lpstr>
      <vt:lpstr>Braiding C-frames of A350</vt:lpstr>
      <vt:lpstr>Braiding C-frames of A350</vt:lpstr>
      <vt:lpstr>Stitching e Non Crimp Fabrics (NCF)</vt:lpstr>
      <vt:lpstr>Multiaxial Non-Woven Fabrics</vt:lpstr>
      <vt:lpstr>PowerPoint Presentation</vt:lpstr>
      <vt:lpstr>Stitched preforms (2D and 3D)</vt:lpstr>
      <vt:lpstr>Non Crimp Fabrics (NCF): disadvantages of stitching</vt:lpstr>
      <vt:lpstr>Non Crimp Fabrics (NCF): advantages of stitching</vt:lpstr>
      <vt:lpstr>Visual Inspection and Damage Criteria</vt:lpstr>
      <vt:lpstr>Inspection of In-Service Damage</vt:lpstr>
      <vt:lpstr>787 Structural Health Management Configuration Sensors (eddy current) similar to strain gage in critical points</vt:lpstr>
      <vt:lpstr>Preforming methods</vt:lpstr>
      <vt:lpstr>Critical factors in RTM</vt:lpstr>
      <vt:lpstr>Advantages of liquid molding in comparison to open mold processes</vt:lpstr>
      <vt:lpstr>Dry OOA in aeronautic</vt:lpstr>
      <vt:lpstr>Wind turbine blades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Liquid Molding</dc:title>
  <dc:creator>Utente di Microsoft Office</dc:creator>
  <cp:lastModifiedBy>alfonso maffezzoli</cp:lastModifiedBy>
  <cp:revision>44</cp:revision>
  <dcterms:created xsi:type="dcterms:W3CDTF">2019-11-25T11:57:46Z</dcterms:created>
  <dcterms:modified xsi:type="dcterms:W3CDTF">2025-05-26T09:05:22Z</dcterms:modified>
</cp:coreProperties>
</file>