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custDataLst>
    <p:tags r:id="rId14"/>
  </p:custDataLst>
  <p:defaultTextStyle>
    <a:lvl1pPr>
      <a:defRPr>
        <a:latin typeface="+mj-lt"/>
        <a:ea typeface="+mj-ea"/>
        <a:cs typeface="+mj-cs"/>
        <a:sym typeface="Helvetica"/>
      </a:defRPr>
    </a:lvl1pPr>
    <a:lvl2pPr>
      <a:defRPr>
        <a:latin typeface="+mj-lt"/>
        <a:ea typeface="+mj-ea"/>
        <a:cs typeface="+mj-cs"/>
        <a:sym typeface="Helvetica"/>
      </a:defRPr>
    </a:lvl2pPr>
    <a:lvl3pPr>
      <a:defRPr>
        <a:latin typeface="+mj-lt"/>
        <a:ea typeface="+mj-ea"/>
        <a:cs typeface="+mj-cs"/>
        <a:sym typeface="Helvetica"/>
      </a:defRPr>
    </a:lvl3pPr>
    <a:lvl4pPr>
      <a:defRPr>
        <a:latin typeface="+mj-lt"/>
        <a:ea typeface="+mj-ea"/>
        <a:cs typeface="+mj-cs"/>
        <a:sym typeface="Helvetica"/>
      </a:defRPr>
    </a:lvl4pPr>
    <a:lvl5pPr>
      <a:defRPr>
        <a:latin typeface="+mj-lt"/>
        <a:ea typeface="+mj-ea"/>
        <a:cs typeface="+mj-cs"/>
        <a:sym typeface="Helvetica"/>
      </a:defRPr>
    </a:lvl5pPr>
    <a:lvl6pPr>
      <a:defRPr>
        <a:latin typeface="+mj-lt"/>
        <a:ea typeface="+mj-ea"/>
        <a:cs typeface="+mj-cs"/>
        <a:sym typeface="Helvetica"/>
      </a:defRPr>
    </a:lvl6pPr>
    <a:lvl7pPr>
      <a:defRPr>
        <a:latin typeface="+mj-lt"/>
        <a:ea typeface="+mj-ea"/>
        <a:cs typeface="+mj-cs"/>
        <a:sym typeface="Helvetica"/>
      </a:defRPr>
    </a:lvl7pPr>
    <a:lvl8pPr>
      <a:defRPr>
        <a:latin typeface="+mj-lt"/>
        <a:ea typeface="+mj-ea"/>
        <a:cs typeface="+mj-cs"/>
        <a:sym typeface="Helvetica"/>
      </a:defRPr>
    </a:lvl8pPr>
    <a:lvl9pPr>
      <a:defRPr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6D6D7"/>
          </a:solidFill>
        </a:fill>
      </a:tcStyle>
    </a:wholeTbl>
    <a:band2H>
      <a:tcTxStyle/>
      <a:tcStyle>
        <a:tcBdr/>
        <a:fill>
          <a:solidFill>
            <a:srgbClr val="EBECEC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97B7E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97B7E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97B7E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4D1CB"/>
          </a:solidFill>
        </a:fill>
      </a:tcStyle>
    </a:wholeTbl>
    <a:band2H>
      <a:tcTxStyle/>
      <a:tcStyle>
        <a:tcBdr/>
        <a:fill>
          <a:solidFill>
            <a:srgbClr val="FAE9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6018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6018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6018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7B7E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7B7E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2"/>
    <p:restoredTop sz="94571"/>
  </p:normalViewPr>
  <p:slideViewPr>
    <p:cSldViewPr snapToGrid="0" snapToObjects="1">
      <p:cViewPr varScale="1">
        <p:scale>
          <a:sx n="65" d="100"/>
          <a:sy n="65" d="100"/>
        </p:scale>
        <p:origin x="-10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474836-FAD6-40D9-9D8D-9D5B7A9AFFEA}" type="doc">
      <dgm:prSet loTypeId="urn:microsoft.com/office/officeart/2005/8/layout/vProcess5" loCatId="process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A8AE5D3E-D27F-42DC-A89A-C9894C9044A4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200" b="1" i="1" dirty="0" err="1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What</a:t>
          </a:r>
          <a:r>
            <a:rPr lang="it-IT" sz="1200" b="1" i="1" dirty="0">
              <a:latin typeface="Avenir Book" charset="0"/>
              <a:ea typeface="Avenir Book" charset="0"/>
              <a:cs typeface="Avenir Book" charset="0"/>
            </a:rPr>
            <a:t>?</a:t>
          </a:r>
          <a:r>
            <a:rPr lang="it-IT" sz="1200" b="1" dirty="0">
              <a:latin typeface="Avenir Book" charset="0"/>
              <a:ea typeface="Avenir Book" charset="0"/>
              <a:cs typeface="Avenir Book" charset="0"/>
            </a:rPr>
            <a:t>: Definizione dell’oggetto </a:t>
          </a:r>
          <a:r>
            <a:rPr lang="it-IT" sz="1200" b="1" dirty="0" smtClean="0">
              <a:latin typeface="Avenir Book" charset="0"/>
              <a:ea typeface="Avenir Book" charset="0"/>
              <a:cs typeface="Avenir Book" charset="0"/>
            </a:rPr>
            <a:t>d’indagine (settore dell’olio d’oliva)</a:t>
          </a:r>
          <a:endParaRPr lang="it-IT" sz="1200" b="1" dirty="0">
            <a:latin typeface="Avenir Book" charset="0"/>
            <a:ea typeface="Avenir Book" charset="0"/>
            <a:cs typeface="Avenir Book" charset="0"/>
          </a:endParaRPr>
        </a:p>
      </dgm:t>
    </dgm:pt>
    <dgm:pt modelId="{6086B9C5-3A4A-47DB-A933-5D61A25B4C65}" type="parTrans" cxnId="{243A22CA-B1FF-4335-B452-3555A94E1F97}">
      <dgm:prSet/>
      <dgm:spPr/>
      <dgm:t>
        <a:bodyPr/>
        <a:lstStyle/>
        <a:p>
          <a:endParaRPr lang="it-IT"/>
        </a:p>
      </dgm:t>
    </dgm:pt>
    <dgm:pt modelId="{A46A6BFA-8686-49FB-99AC-C9A1D6D97A4D}" type="sibTrans" cxnId="{243A22CA-B1FF-4335-B452-3555A94E1F97}">
      <dgm:prSet/>
      <dgm:spPr/>
      <dgm:t>
        <a:bodyPr/>
        <a:lstStyle/>
        <a:p>
          <a:endParaRPr lang="it-IT"/>
        </a:p>
      </dgm:t>
    </dgm:pt>
    <dgm:pt modelId="{4844780C-52AA-4049-874F-3D024439E7C7}">
      <dgm:prSet phldrT="[Tes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1600" b="1" i="1" dirty="0" err="1">
              <a:latin typeface="Avenir Book" charset="0"/>
              <a:ea typeface="Avenir Book" charset="0"/>
              <a:cs typeface="Avenir Book" charset="0"/>
            </a:rPr>
            <a:t>Where</a:t>
          </a:r>
          <a:r>
            <a:rPr lang="it-IT" sz="1600" b="1" i="1" dirty="0">
              <a:latin typeface="Avenir Book" charset="0"/>
              <a:ea typeface="Avenir Book" charset="0"/>
              <a:cs typeface="Avenir Book" charset="0"/>
            </a:rPr>
            <a:t>?: </a:t>
          </a:r>
          <a:r>
            <a:rPr lang="it-IT" sz="1050" b="1" dirty="0">
              <a:latin typeface="Avenir Book" charset="0"/>
              <a:ea typeface="Avenir Book" charset="0"/>
              <a:cs typeface="Avenir Book" charset="0"/>
            </a:rPr>
            <a:t>Individuazione di due dimensioni spaziali: </a:t>
          </a:r>
          <a:endParaRPr lang="it-IT" sz="1050" b="1" dirty="0" smtClean="0">
            <a:latin typeface="Avenir Book" charset="0"/>
            <a:ea typeface="Avenir Book" charset="0"/>
            <a:cs typeface="Avenir Book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1</a:t>
          </a:r>
          <a:r>
            <a:rPr lang="it-IT" sz="1050" b="1" dirty="0">
              <a:latin typeface="Avenir Book" charset="0"/>
              <a:ea typeface="Avenir Book" charset="0"/>
              <a:cs typeface="Avenir Book" charset="0"/>
            </a:rPr>
            <a:t>) </a:t>
          </a:r>
          <a:r>
            <a:rPr lang="it-IT" sz="1050" b="1" i="1" dirty="0">
              <a:latin typeface="Avenir Book" charset="0"/>
              <a:ea typeface="Avenir Book" charset="0"/>
              <a:cs typeface="Avenir Book" charset="0"/>
            </a:rPr>
            <a:t>di natura </a:t>
          </a:r>
          <a:r>
            <a:rPr lang="it-IT" sz="1050" b="1" i="1" dirty="0" smtClean="0">
              <a:latin typeface="Avenir Book" charset="0"/>
              <a:ea typeface="Avenir Book" charset="0"/>
              <a:cs typeface="Avenir Book" charset="0"/>
            </a:rPr>
            <a:t>geografica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: Australia</a:t>
          </a:r>
        </a:p>
        <a:p>
          <a:pPr marL="0" indent="0">
            <a:lnSpc>
              <a:spcPct val="100000"/>
            </a:lnSpc>
            <a:spcAft>
              <a:spcPts val="0"/>
            </a:spcAft>
            <a:tabLst/>
          </a:pP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2</a:t>
          </a:r>
          <a:r>
            <a:rPr lang="it-IT" sz="1050" b="1" dirty="0">
              <a:latin typeface="Avenir Book" charset="0"/>
              <a:ea typeface="Avenir Book" charset="0"/>
              <a:cs typeface="Avenir Book" charset="0"/>
            </a:rPr>
            <a:t>) </a:t>
          </a:r>
          <a:r>
            <a:rPr lang="it-IT" sz="1050" b="1" i="1" dirty="0">
              <a:latin typeface="Avenir Book" charset="0"/>
              <a:ea typeface="Avenir Book" charset="0"/>
              <a:cs typeface="Avenir Book" charset="0"/>
            </a:rPr>
            <a:t>di tipo virtuale</a:t>
          </a:r>
          <a:r>
            <a:rPr lang="it-IT" sz="1050" b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tramite </a:t>
          </a:r>
          <a:r>
            <a:rPr lang="it-IT" sz="1050" b="1" dirty="0" err="1" smtClean="0">
              <a:latin typeface="Avenir Book" charset="0"/>
              <a:ea typeface="Avenir Book" charset="0"/>
              <a:cs typeface="Avenir Book" charset="0"/>
            </a:rPr>
            <a:t>RIcerca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 su </a:t>
          </a:r>
          <a:r>
            <a:rPr lang="it-IT" sz="1050" b="1" i="1" dirty="0" smtClean="0">
              <a:latin typeface="Avenir Book" charset="0"/>
              <a:ea typeface="Avenir Book" charset="0"/>
              <a:cs typeface="Avenir Book" charset="0"/>
            </a:rPr>
            <a:t>google.au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 (nel periodo 24/29 giugno 2013) ed </a:t>
          </a:r>
          <a:r>
            <a:rPr lang="it-IT" sz="1050" b="1" smtClean="0">
              <a:latin typeface="Avenir Book" charset="0"/>
              <a:ea typeface="Avenir Book" charset="0"/>
              <a:cs typeface="Avenir Book" charset="0"/>
            </a:rPr>
            <a:t>impiego di</a:t>
          </a:r>
          <a:r>
            <a:rPr lang="it-IT" sz="1050" b="1" baseline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b="1" smtClean="0">
              <a:latin typeface="Avenir Book" charset="0"/>
              <a:ea typeface="Avenir Book" charset="0"/>
              <a:cs typeface="Avenir Book" charset="0"/>
            </a:rPr>
            <a:t>alcune 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parole chiave; sono stati prescelti: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050" b="1" i="1" dirty="0" smtClean="0">
              <a:latin typeface="Avenir Book" charset="0"/>
              <a:ea typeface="Avenir Book" charset="0"/>
              <a:cs typeface="Avenir Book" charset="0"/>
            </a:rPr>
            <a:t>	a) blog e forum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 tra le fonti social,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050" b="1" i="1" dirty="0" smtClean="0">
              <a:latin typeface="Avenir Book" charset="0"/>
              <a:ea typeface="Avenir Book" charset="0"/>
              <a:cs typeface="Avenir Book" charset="0"/>
            </a:rPr>
            <a:t>	b) </a:t>
          </a:r>
          <a:r>
            <a:rPr lang="it-IT" sz="1050" b="1" i="1" dirty="0" err="1" smtClean="0">
              <a:latin typeface="Avenir Book" charset="0"/>
              <a:ea typeface="Avenir Book" charset="0"/>
              <a:cs typeface="Avenir Book" charset="0"/>
            </a:rPr>
            <a:t>review</a:t>
          </a:r>
          <a:r>
            <a:rPr lang="it-IT" sz="1050" b="1" i="1" dirty="0" smtClean="0">
              <a:latin typeface="Avenir Book" charset="0"/>
              <a:ea typeface="Avenir Book" charset="0"/>
              <a:cs typeface="Avenir Book" charset="0"/>
            </a:rPr>
            <a:t> e magazine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 tra le fonti informative generali,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1050" b="1" i="1" dirty="0" smtClean="0">
              <a:latin typeface="Avenir Book" charset="0"/>
              <a:ea typeface="Avenir Book" charset="0"/>
              <a:cs typeface="Avenir Book" charset="0"/>
            </a:rPr>
            <a:t>	c) siti web dei produttori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 di olio d’oliva in Australia e </a:t>
          </a:r>
          <a:r>
            <a:rPr lang="it-IT" sz="1050" b="1" i="1" dirty="0" smtClean="0">
              <a:latin typeface="Avenir Book" charset="0"/>
              <a:ea typeface="Avenir Book" charset="0"/>
              <a:cs typeface="Avenir Book" charset="0"/>
            </a:rPr>
            <a:t>siti web dei principali           	esportatori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di olio d’oliva nel predetto paese (spagnoli e italiani) tra le fonti relative 	all’ambito produttivo.</a:t>
          </a:r>
          <a:endParaRPr lang="it-IT" sz="1050" b="1" dirty="0">
            <a:latin typeface="Avenir Book" charset="0"/>
            <a:ea typeface="Avenir Book" charset="0"/>
            <a:cs typeface="Avenir Book" charset="0"/>
          </a:endParaRPr>
        </a:p>
      </dgm:t>
    </dgm:pt>
    <dgm:pt modelId="{1364819E-A3B3-49FE-A94F-055C3CC6FA25}" type="parTrans" cxnId="{4EABF808-3559-414B-BEB7-0A09C05912A8}">
      <dgm:prSet/>
      <dgm:spPr/>
      <dgm:t>
        <a:bodyPr/>
        <a:lstStyle/>
        <a:p>
          <a:endParaRPr lang="it-IT"/>
        </a:p>
      </dgm:t>
    </dgm:pt>
    <dgm:pt modelId="{7A6013CD-4B6C-4DBE-A3F7-8306EE3F556D}" type="sibTrans" cxnId="{4EABF808-3559-414B-BEB7-0A09C05912A8}">
      <dgm:prSet/>
      <dgm:spPr/>
      <dgm:t>
        <a:bodyPr/>
        <a:lstStyle/>
        <a:p>
          <a:endParaRPr lang="it-IT"/>
        </a:p>
      </dgm:t>
    </dgm:pt>
    <dgm:pt modelId="{9BAC5D0B-CDAC-4649-8CFB-14602BECB2B9}">
      <dgm:prSet custT="1"/>
      <dgm:spPr/>
      <dgm:t>
        <a:bodyPr/>
        <a:lstStyle/>
        <a:p>
          <a:r>
            <a:rPr lang="it-IT" sz="1600" b="1" i="1" dirty="0" err="1" smtClean="0">
              <a:latin typeface="Avenir Book" charset="0"/>
              <a:ea typeface="Avenir Book" charset="0"/>
              <a:cs typeface="Avenir Book" charset="0"/>
            </a:rPr>
            <a:t>Who</a:t>
          </a:r>
          <a:r>
            <a:rPr lang="it-IT" sz="1600" b="1" i="1" dirty="0" smtClean="0">
              <a:latin typeface="Avenir Book" charset="0"/>
              <a:ea typeface="Avenir Book" charset="0"/>
              <a:cs typeface="Avenir Book" charset="0"/>
            </a:rPr>
            <a:t>?: </a:t>
          </a:r>
        </a:p>
      </dgm:t>
    </dgm:pt>
    <dgm:pt modelId="{A282BB41-CF5F-43ED-90C6-4AC943005A3E}" type="parTrans" cxnId="{8CE69A29-A4BE-4669-9EB0-0F8A3B2BFC16}">
      <dgm:prSet/>
      <dgm:spPr/>
      <dgm:t>
        <a:bodyPr/>
        <a:lstStyle/>
        <a:p>
          <a:endParaRPr lang="it-IT"/>
        </a:p>
      </dgm:t>
    </dgm:pt>
    <dgm:pt modelId="{8199D2FE-7D34-4288-9E27-CCE73E2CBBB3}" type="sibTrans" cxnId="{8CE69A29-A4BE-4669-9EB0-0F8A3B2BFC16}">
      <dgm:prSet/>
      <dgm:spPr/>
      <dgm:t>
        <a:bodyPr/>
        <a:lstStyle/>
        <a:p>
          <a:endParaRPr lang="it-IT"/>
        </a:p>
      </dgm:t>
    </dgm:pt>
    <dgm:pt modelId="{C4E2E18D-7E86-42BE-B94C-F3F64E8BEA5F}">
      <dgm:prSet custT="1"/>
      <dgm:spPr/>
      <dgm:t>
        <a:bodyPr/>
        <a:lstStyle/>
        <a:p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siti dei principali competitors 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              esistenza </a:t>
          </a:r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dei macro-temi 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intorno </a:t>
          </a:r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ai quali 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ruota  la comunicazione </a:t>
          </a:r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e commercializzazione d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el </a:t>
          </a:r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prodotto “olio 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d’oliva”(</a:t>
          </a:r>
          <a:r>
            <a:rPr lang="it-IT" sz="1100" b="1" i="1" dirty="0" smtClean="0">
              <a:latin typeface="Avenir Book" charset="0"/>
              <a:ea typeface="Avenir Book" charset="0"/>
              <a:cs typeface="Avenir Book" charset="0"/>
            </a:rPr>
            <a:t>How?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);</a:t>
          </a:r>
        </a:p>
      </dgm:t>
    </dgm:pt>
    <dgm:pt modelId="{FA120939-BD21-44FA-B702-857F944DEF22}" type="parTrans" cxnId="{A8A67244-E228-4F35-ABBD-9D1C8E5651A9}">
      <dgm:prSet/>
      <dgm:spPr/>
      <dgm:t>
        <a:bodyPr/>
        <a:lstStyle/>
        <a:p>
          <a:endParaRPr lang="it-IT"/>
        </a:p>
      </dgm:t>
    </dgm:pt>
    <dgm:pt modelId="{FA9EF0DF-3445-40E3-A267-AF0264AA4B5E}" type="sibTrans" cxnId="{A8A67244-E228-4F35-ABBD-9D1C8E5651A9}">
      <dgm:prSet/>
      <dgm:spPr/>
      <dgm:t>
        <a:bodyPr/>
        <a:lstStyle/>
        <a:p>
          <a:endParaRPr lang="it-IT"/>
        </a:p>
      </dgm:t>
    </dgm:pt>
    <dgm:pt modelId="{ACC7990C-3984-45ED-ADDE-22E1763E1101}">
      <dgm:prSet custT="1"/>
      <dgm:spPr/>
      <dgm:t>
        <a:bodyPr/>
        <a:lstStyle/>
        <a:p>
          <a:r>
            <a:rPr lang="it-IT" sz="1100" b="1" i="1" dirty="0" smtClean="0">
              <a:latin typeface="Avenir Book" charset="0"/>
              <a:ea typeface="Avenir Book" charset="0"/>
              <a:cs typeface="Avenir Book" charset="0"/>
            </a:rPr>
            <a:t>blog/forum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e </a:t>
          </a:r>
          <a:r>
            <a:rPr lang="it-IT" sz="1100" b="1" i="1" dirty="0">
              <a:latin typeface="Avenir Book" charset="0"/>
              <a:ea typeface="Avenir Book" charset="0"/>
              <a:cs typeface="Avenir Book" charset="0"/>
            </a:rPr>
            <a:t>riviste/magazine</a:t>
          </a:r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 (</a:t>
          </a:r>
          <a:r>
            <a:rPr lang="it-IT" sz="1100" b="1" i="1" dirty="0" err="1">
              <a:latin typeface="Avenir Book" charset="0"/>
              <a:ea typeface="Avenir Book" charset="0"/>
              <a:cs typeface="Avenir Book" charset="0"/>
            </a:rPr>
            <a:t>Who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?)                 osservare </a:t>
          </a:r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come 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(</a:t>
          </a:r>
          <a:r>
            <a:rPr lang="it-IT" sz="1100" b="1" i="1" dirty="0" smtClean="0">
              <a:latin typeface="Avenir Book" charset="0"/>
              <a:ea typeface="Avenir Book" charset="0"/>
              <a:cs typeface="Avenir Book" charset="0"/>
            </a:rPr>
            <a:t>How?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) e </a:t>
          </a:r>
          <a:r>
            <a:rPr lang="it-IT" sz="1100" b="1" i="1" dirty="0" smtClean="0">
              <a:latin typeface="Avenir Book" charset="0"/>
              <a:ea typeface="Avenir Book" charset="0"/>
              <a:cs typeface="Avenir Book" charset="0"/>
            </a:rPr>
            <a:t>perché 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(</a:t>
          </a:r>
          <a:r>
            <a:rPr lang="it-IT" sz="1100" b="1" dirty="0" err="1" smtClean="0">
              <a:latin typeface="Avenir Book" charset="0"/>
              <a:ea typeface="Avenir Book" charset="0"/>
              <a:cs typeface="Avenir Book" charset="0"/>
            </a:rPr>
            <a:t>Why</a:t>
          </a:r>
          <a:r>
            <a:rPr lang="it-IT" sz="1100" b="1" dirty="0">
              <a:latin typeface="Avenir Book" charset="0"/>
              <a:ea typeface="Avenir Book" charset="0"/>
              <a:cs typeface="Avenir Book" charset="0"/>
            </a:rPr>
            <a:t>?) si </a:t>
          </a:r>
          <a:r>
            <a:rPr lang="it-IT" sz="1100" b="1" dirty="0" smtClean="0">
              <a:latin typeface="Avenir Book" charset="0"/>
              <a:ea typeface="Avenir Book" charset="0"/>
              <a:cs typeface="Avenir Book" charset="0"/>
            </a:rPr>
            <a:t>parla dell’olio d’oliva</a:t>
          </a:r>
          <a:endParaRPr lang="it-IT" sz="1100" b="1" dirty="0">
            <a:latin typeface="Avenir Book" charset="0"/>
            <a:ea typeface="Avenir Book" charset="0"/>
            <a:cs typeface="Avenir Book" charset="0"/>
          </a:endParaRPr>
        </a:p>
      </dgm:t>
    </dgm:pt>
    <dgm:pt modelId="{D3DF6987-D0B0-4466-9058-4B2D0CA9C53E}" type="parTrans" cxnId="{D05C89EA-A470-478A-B893-E49B1F20CECE}">
      <dgm:prSet/>
      <dgm:spPr/>
      <dgm:t>
        <a:bodyPr/>
        <a:lstStyle/>
        <a:p>
          <a:endParaRPr lang="it-IT"/>
        </a:p>
      </dgm:t>
    </dgm:pt>
    <dgm:pt modelId="{70DE2714-894A-472A-B382-8C2584C95CF0}" type="sibTrans" cxnId="{D05C89EA-A470-478A-B893-E49B1F20CECE}">
      <dgm:prSet/>
      <dgm:spPr/>
      <dgm:t>
        <a:bodyPr/>
        <a:lstStyle/>
        <a:p>
          <a:endParaRPr lang="it-IT"/>
        </a:p>
      </dgm:t>
    </dgm:pt>
    <dgm:pt modelId="{81596AED-6C9F-4298-B150-A8150AC884CD}">
      <dgm:prSet custT="1"/>
      <dgm:spPr/>
      <dgm:t>
        <a:bodyPr/>
        <a:lstStyle/>
        <a:p>
          <a:endParaRPr lang="it-IT" sz="1100" b="1" dirty="0" smtClean="0">
            <a:latin typeface="Avenir Book" charset="0"/>
            <a:ea typeface="Avenir Book" charset="0"/>
            <a:cs typeface="Avenir Book" charset="0"/>
          </a:endParaRPr>
        </a:p>
      </dgm:t>
    </dgm:pt>
    <dgm:pt modelId="{78DA4813-5FD8-4A03-9525-81C1BE476BB0}" type="parTrans" cxnId="{C02E958F-AAA9-44DE-9B40-552DDAAC1B11}">
      <dgm:prSet/>
      <dgm:spPr/>
      <dgm:t>
        <a:bodyPr/>
        <a:lstStyle/>
        <a:p>
          <a:endParaRPr lang="it-IT"/>
        </a:p>
      </dgm:t>
    </dgm:pt>
    <dgm:pt modelId="{95326EEC-C912-47B8-834D-6D168F9DCFC9}" type="sibTrans" cxnId="{C02E958F-AAA9-44DE-9B40-552DDAAC1B11}">
      <dgm:prSet/>
      <dgm:spPr/>
      <dgm:t>
        <a:bodyPr/>
        <a:lstStyle/>
        <a:p>
          <a:endParaRPr lang="it-IT"/>
        </a:p>
      </dgm:t>
    </dgm:pt>
    <dgm:pt modelId="{E397B41C-5A49-4729-994A-8534C332551F}" type="pres">
      <dgm:prSet presAssocID="{DC474836-FAD6-40D9-9D8D-9D5B7A9AFFE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8C1E1F4-B787-4D52-8445-C8FA39663B91}" type="pres">
      <dgm:prSet presAssocID="{DC474836-FAD6-40D9-9D8D-9D5B7A9AFFEA}" presName="dummyMaxCanvas" presStyleCnt="0">
        <dgm:presLayoutVars/>
      </dgm:prSet>
      <dgm:spPr/>
      <dgm:t>
        <a:bodyPr/>
        <a:lstStyle/>
        <a:p>
          <a:endParaRPr lang="it-IT"/>
        </a:p>
      </dgm:t>
    </dgm:pt>
    <dgm:pt modelId="{8AA1502C-FF80-49D5-A6F7-8E2152BC1662}" type="pres">
      <dgm:prSet presAssocID="{DC474836-FAD6-40D9-9D8D-9D5B7A9AFFEA}" presName="ThreeNodes_1" presStyleLbl="node1" presStyleIdx="0" presStyleCnt="3" custScaleY="7850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6FA091-FA9A-475F-85BF-2F8E441C28E2}" type="pres">
      <dgm:prSet presAssocID="{DC474836-FAD6-40D9-9D8D-9D5B7A9AFFEA}" presName="ThreeNodes_2" presStyleLbl="node1" presStyleIdx="1" presStyleCnt="3" custScaleX="112417" custScaleY="1327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782B94-5733-4658-A041-0B894E096D2C}" type="pres">
      <dgm:prSet presAssocID="{DC474836-FAD6-40D9-9D8D-9D5B7A9AFFEA}" presName="ThreeNodes_3" presStyleLbl="node1" presStyleIdx="2" presStyleCnt="3" custScaleY="87661" custLinFactNeighborY="169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023442-C6D1-4D37-A9DC-6559E553AF90}" type="pres">
      <dgm:prSet presAssocID="{DC474836-FAD6-40D9-9D8D-9D5B7A9AFFE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BFBBE0-401E-4B62-A93E-B9D4FABEF1DD}" type="pres">
      <dgm:prSet presAssocID="{DC474836-FAD6-40D9-9D8D-9D5B7A9AFFE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74A4FC-C57A-4771-A472-1F43EFDE7599}" type="pres">
      <dgm:prSet presAssocID="{DC474836-FAD6-40D9-9D8D-9D5B7A9AFFE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E725ED-6D89-4491-BCED-ADB6F5158FB0}" type="pres">
      <dgm:prSet presAssocID="{DC474836-FAD6-40D9-9D8D-9D5B7A9AFFE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9980C0-159E-4EAF-B8F6-B652BCD0F541}" type="pres">
      <dgm:prSet presAssocID="{DC474836-FAD6-40D9-9D8D-9D5B7A9AFFE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F09E976-B876-174B-ACFE-14A573F96DD3}" type="presOf" srcId="{C4E2E18D-7E86-42BE-B94C-F3F64E8BEA5F}" destId="{089980C0-159E-4EAF-B8F6-B652BCD0F541}" srcOrd="1" destOrd="1" presId="urn:microsoft.com/office/officeart/2005/8/layout/vProcess5"/>
    <dgm:cxn modelId="{4EABF808-3559-414B-BEB7-0A09C05912A8}" srcId="{DC474836-FAD6-40D9-9D8D-9D5B7A9AFFEA}" destId="{4844780C-52AA-4049-874F-3D024439E7C7}" srcOrd="1" destOrd="0" parTransId="{1364819E-A3B3-49FE-A94F-055C3CC6FA25}" sibTransId="{7A6013CD-4B6C-4DBE-A3F7-8306EE3F556D}"/>
    <dgm:cxn modelId="{02503035-748D-9044-8B59-4E5D9A1F8954}" type="presOf" srcId="{ACC7990C-3984-45ED-ADDE-22E1763E1101}" destId="{63782B94-5733-4658-A041-0B894E096D2C}" srcOrd="0" destOrd="3" presId="urn:microsoft.com/office/officeart/2005/8/layout/vProcess5"/>
    <dgm:cxn modelId="{E62B8D69-F488-3548-A66E-CEE65619A7D6}" type="presOf" srcId="{A46A6BFA-8686-49FB-99AC-C9A1D6D97A4D}" destId="{C4023442-C6D1-4D37-A9DC-6559E553AF90}" srcOrd="0" destOrd="0" presId="urn:microsoft.com/office/officeart/2005/8/layout/vProcess5"/>
    <dgm:cxn modelId="{629B6978-0CC3-8745-A140-8741357CCB09}" type="presOf" srcId="{81596AED-6C9F-4298-B150-A8150AC884CD}" destId="{089980C0-159E-4EAF-B8F6-B652BCD0F541}" srcOrd="1" destOrd="2" presId="urn:microsoft.com/office/officeart/2005/8/layout/vProcess5"/>
    <dgm:cxn modelId="{046531A1-9743-B04D-B1F4-BCBECA540738}" type="presOf" srcId="{9BAC5D0B-CDAC-4649-8CFB-14602BECB2B9}" destId="{089980C0-159E-4EAF-B8F6-B652BCD0F541}" srcOrd="1" destOrd="0" presId="urn:microsoft.com/office/officeart/2005/8/layout/vProcess5"/>
    <dgm:cxn modelId="{8CE69A29-A4BE-4669-9EB0-0F8A3B2BFC16}" srcId="{DC474836-FAD6-40D9-9D8D-9D5B7A9AFFEA}" destId="{9BAC5D0B-CDAC-4649-8CFB-14602BECB2B9}" srcOrd="2" destOrd="0" parTransId="{A282BB41-CF5F-43ED-90C6-4AC943005A3E}" sibTransId="{8199D2FE-7D34-4288-9E27-CCE73E2CBBB3}"/>
    <dgm:cxn modelId="{18A150C4-60E9-6A41-870A-69F417238680}" type="presOf" srcId="{C4E2E18D-7E86-42BE-B94C-F3F64E8BEA5F}" destId="{63782B94-5733-4658-A041-0B894E096D2C}" srcOrd="0" destOrd="1" presId="urn:microsoft.com/office/officeart/2005/8/layout/vProcess5"/>
    <dgm:cxn modelId="{AFBD65AF-EB38-D44B-984B-8E36FE38ED13}" type="presOf" srcId="{A8AE5D3E-D27F-42DC-A89A-C9894C9044A4}" destId="{B374A4FC-C57A-4771-A472-1F43EFDE7599}" srcOrd="1" destOrd="0" presId="urn:microsoft.com/office/officeart/2005/8/layout/vProcess5"/>
    <dgm:cxn modelId="{9AA29323-6F9A-F141-93D8-14C94820E892}" type="presOf" srcId="{DC474836-FAD6-40D9-9D8D-9D5B7A9AFFEA}" destId="{E397B41C-5A49-4729-994A-8534C332551F}" srcOrd="0" destOrd="0" presId="urn:microsoft.com/office/officeart/2005/8/layout/vProcess5"/>
    <dgm:cxn modelId="{11E663CE-4AF4-524E-B870-94000AAD87E3}" type="presOf" srcId="{4844780C-52AA-4049-874F-3D024439E7C7}" destId="{89E725ED-6D89-4491-BCED-ADB6F5158FB0}" srcOrd="1" destOrd="0" presId="urn:microsoft.com/office/officeart/2005/8/layout/vProcess5"/>
    <dgm:cxn modelId="{A8A67244-E228-4F35-ABBD-9D1C8E5651A9}" srcId="{9BAC5D0B-CDAC-4649-8CFB-14602BECB2B9}" destId="{C4E2E18D-7E86-42BE-B94C-F3F64E8BEA5F}" srcOrd="0" destOrd="0" parTransId="{FA120939-BD21-44FA-B702-857F944DEF22}" sibTransId="{FA9EF0DF-3445-40E3-A267-AF0264AA4B5E}"/>
    <dgm:cxn modelId="{E2E8323B-F7B5-514F-91FC-9E037DE435AB}" type="presOf" srcId="{9BAC5D0B-CDAC-4649-8CFB-14602BECB2B9}" destId="{63782B94-5733-4658-A041-0B894E096D2C}" srcOrd="0" destOrd="0" presId="urn:microsoft.com/office/officeart/2005/8/layout/vProcess5"/>
    <dgm:cxn modelId="{B2FE2755-87B0-2143-8939-498A006F29A2}" type="presOf" srcId="{4844780C-52AA-4049-874F-3D024439E7C7}" destId="{566FA091-FA9A-475F-85BF-2F8E441C28E2}" srcOrd="0" destOrd="0" presId="urn:microsoft.com/office/officeart/2005/8/layout/vProcess5"/>
    <dgm:cxn modelId="{ED07A3CB-31F8-0847-8EE8-1EBDCF96DB43}" type="presOf" srcId="{ACC7990C-3984-45ED-ADDE-22E1763E1101}" destId="{089980C0-159E-4EAF-B8F6-B652BCD0F541}" srcOrd="1" destOrd="3" presId="urn:microsoft.com/office/officeart/2005/8/layout/vProcess5"/>
    <dgm:cxn modelId="{243A22CA-B1FF-4335-B452-3555A94E1F97}" srcId="{DC474836-FAD6-40D9-9D8D-9D5B7A9AFFEA}" destId="{A8AE5D3E-D27F-42DC-A89A-C9894C9044A4}" srcOrd="0" destOrd="0" parTransId="{6086B9C5-3A4A-47DB-A933-5D61A25B4C65}" sibTransId="{A46A6BFA-8686-49FB-99AC-C9A1D6D97A4D}"/>
    <dgm:cxn modelId="{C8093014-8207-E447-94B6-8F115127ADFD}" type="presOf" srcId="{A8AE5D3E-D27F-42DC-A89A-C9894C9044A4}" destId="{8AA1502C-FF80-49D5-A6F7-8E2152BC1662}" srcOrd="0" destOrd="0" presId="urn:microsoft.com/office/officeart/2005/8/layout/vProcess5"/>
    <dgm:cxn modelId="{767D49C7-5BEB-7343-8D20-36A6C3E19E4C}" type="presOf" srcId="{7A6013CD-4B6C-4DBE-A3F7-8306EE3F556D}" destId="{51BFBBE0-401E-4B62-A93E-B9D4FABEF1DD}" srcOrd="0" destOrd="0" presId="urn:microsoft.com/office/officeart/2005/8/layout/vProcess5"/>
    <dgm:cxn modelId="{D05C89EA-A470-478A-B893-E49B1F20CECE}" srcId="{9BAC5D0B-CDAC-4649-8CFB-14602BECB2B9}" destId="{ACC7990C-3984-45ED-ADDE-22E1763E1101}" srcOrd="2" destOrd="0" parTransId="{D3DF6987-D0B0-4466-9058-4B2D0CA9C53E}" sibTransId="{70DE2714-894A-472A-B382-8C2584C95CF0}"/>
    <dgm:cxn modelId="{C02E958F-AAA9-44DE-9B40-552DDAAC1B11}" srcId="{9BAC5D0B-CDAC-4649-8CFB-14602BECB2B9}" destId="{81596AED-6C9F-4298-B150-A8150AC884CD}" srcOrd="1" destOrd="0" parTransId="{78DA4813-5FD8-4A03-9525-81C1BE476BB0}" sibTransId="{95326EEC-C912-47B8-834D-6D168F9DCFC9}"/>
    <dgm:cxn modelId="{841458CD-2CF9-C545-8248-0108394C9FA8}" type="presOf" srcId="{81596AED-6C9F-4298-B150-A8150AC884CD}" destId="{63782B94-5733-4658-A041-0B894E096D2C}" srcOrd="0" destOrd="2" presId="urn:microsoft.com/office/officeart/2005/8/layout/vProcess5"/>
    <dgm:cxn modelId="{5FE33F16-9F60-EF4C-9696-45E5384FD8B8}" type="presParOf" srcId="{E397B41C-5A49-4729-994A-8534C332551F}" destId="{28C1E1F4-B787-4D52-8445-C8FA39663B91}" srcOrd="0" destOrd="0" presId="urn:microsoft.com/office/officeart/2005/8/layout/vProcess5"/>
    <dgm:cxn modelId="{F0F3A112-152B-CA43-BD45-5AD506A0CAF8}" type="presParOf" srcId="{E397B41C-5A49-4729-994A-8534C332551F}" destId="{8AA1502C-FF80-49D5-A6F7-8E2152BC1662}" srcOrd="1" destOrd="0" presId="urn:microsoft.com/office/officeart/2005/8/layout/vProcess5"/>
    <dgm:cxn modelId="{F1A28AFE-8E52-1A4E-922E-3EA8B249FD75}" type="presParOf" srcId="{E397B41C-5A49-4729-994A-8534C332551F}" destId="{566FA091-FA9A-475F-85BF-2F8E441C28E2}" srcOrd="2" destOrd="0" presId="urn:microsoft.com/office/officeart/2005/8/layout/vProcess5"/>
    <dgm:cxn modelId="{B49B84AC-8CD1-2D46-84BC-F42D366AA6C5}" type="presParOf" srcId="{E397B41C-5A49-4729-994A-8534C332551F}" destId="{63782B94-5733-4658-A041-0B894E096D2C}" srcOrd="3" destOrd="0" presId="urn:microsoft.com/office/officeart/2005/8/layout/vProcess5"/>
    <dgm:cxn modelId="{DDD89613-68B1-0940-8A3F-1914FC34386B}" type="presParOf" srcId="{E397B41C-5A49-4729-994A-8534C332551F}" destId="{C4023442-C6D1-4D37-A9DC-6559E553AF90}" srcOrd="4" destOrd="0" presId="urn:microsoft.com/office/officeart/2005/8/layout/vProcess5"/>
    <dgm:cxn modelId="{C8408803-4D25-1640-9095-CA54DDDA797F}" type="presParOf" srcId="{E397B41C-5A49-4729-994A-8534C332551F}" destId="{51BFBBE0-401E-4B62-A93E-B9D4FABEF1DD}" srcOrd="5" destOrd="0" presId="urn:microsoft.com/office/officeart/2005/8/layout/vProcess5"/>
    <dgm:cxn modelId="{ED2AB3B2-0B64-2745-9250-9F5ADD16D681}" type="presParOf" srcId="{E397B41C-5A49-4729-994A-8534C332551F}" destId="{B374A4FC-C57A-4771-A472-1F43EFDE7599}" srcOrd="6" destOrd="0" presId="urn:microsoft.com/office/officeart/2005/8/layout/vProcess5"/>
    <dgm:cxn modelId="{6F123B26-639D-3D48-A9AF-2FBC01CA60FC}" type="presParOf" srcId="{E397B41C-5A49-4729-994A-8534C332551F}" destId="{89E725ED-6D89-4491-BCED-ADB6F5158FB0}" srcOrd="7" destOrd="0" presId="urn:microsoft.com/office/officeart/2005/8/layout/vProcess5"/>
    <dgm:cxn modelId="{7DFF8C41-20A7-3348-A395-FF0F15763031}" type="presParOf" srcId="{E397B41C-5A49-4729-994A-8534C332551F}" destId="{089980C0-159E-4EAF-B8F6-B652BCD0F54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2B6D99-4CC5-4AFB-8272-A6F36C6D3C51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BB26488-9C73-4085-B044-B9E68F353D0A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it-IT" sz="1050" b="1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La frequenza delle parole </a:t>
          </a:r>
          <a:r>
            <a:rPr lang="it-IT" sz="1050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all’interno del </a:t>
          </a:r>
          <a:r>
            <a:rPr lang="it-IT" sz="1050" b="1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testo evidenzia:</a:t>
          </a:r>
          <a:endParaRPr lang="it-IT" sz="1050" b="1" dirty="0">
            <a:solidFill>
              <a:schemeClr val="tx1"/>
            </a:solidFill>
            <a:latin typeface="Avenir Book" charset="0"/>
            <a:ea typeface="Avenir Book" charset="0"/>
            <a:cs typeface="Avenir Book" charset="0"/>
          </a:endParaRPr>
        </a:p>
        <a:p>
          <a:pPr algn="l"/>
          <a:r>
            <a:rPr lang="it-IT" sz="1050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a</a:t>
          </a:r>
          <a:r>
            <a:rPr lang="it-IT" sz="1050" b="1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) una </a:t>
          </a:r>
          <a:r>
            <a:rPr lang="it-IT" sz="1050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maggiore enfasi posta dai produttori australiani sulla  categoria </a:t>
          </a:r>
          <a:r>
            <a:rPr lang="it-IT" sz="1050" b="1" i="1" dirty="0" err="1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Extravirgin</a:t>
          </a:r>
          <a:r>
            <a:rPr lang="it-IT" sz="1050" b="1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;</a:t>
          </a:r>
        </a:p>
        <a:p>
          <a:pPr algn="l"/>
          <a:r>
            <a:rPr lang="it-IT" sz="1050" b="1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b</a:t>
          </a:r>
          <a:r>
            <a:rPr lang="it-IT" sz="1050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) un maggiore ricorso alla parola generica </a:t>
          </a:r>
          <a:r>
            <a:rPr lang="it-IT" sz="1050" b="1" i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olive oil </a:t>
          </a:r>
          <a:r>
            <a:rPr lang="it-IT" sz="1050" b="1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da parte degli operatori spagnoli e italiani</a:t>
          </a:r>
          <a:r>
            <a:rPr lang="it-IT" sz="1050" b="0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; </a:t>
          </a:r>
          <a:endParaRPr lang="en-US" sz="1050" b="0" i="1" dirty="0">
            <a:solidFill>
              <a:schemeClr val="tx1"/>
            </a:solidFill>
            <a:latin typeface="Avenir Book" charset="0"/>
            <a:ea typeface="Avenir Book" charset="0"/>
            <a:cs typeface="Avenir Book" charset="0"/>
          </a:endParaRPr>
        </a:p>
      </dgm:t>
    </dgm:pt>
    <dgm:pt modelId="{29B862A6-69C2-4B5D-90E6-2FAF08243BAF}" type="parTrans" cxnId="{1BE914B8-F8F4-4B48-BE19-D85D7277248A}">
      <dgm:prSet/>
      <dgm:spPr/>
      <dgm:t>
        <a:bodyPr/>
        <a:lstStyle/>
        <a:p>
          <a:endParaRPr lang="it-IT"/>
        </a:p>
      </dgm:t>
    </dgm:pt>
    <dgm:pt modelId="{F0C8F588-FC2D-4F10-8916-496BCFA3B7F0}" type="sibTrans" cxnId="{1BE914B8-F8F4-4B48-BE19-D85D7277248A}">
      <dgm:prSet/>
      <dgm:spPr/>
      <dgm:t>
        <a:bodyPr/>
        <a:lstStyle/>
        <a:p>
          <a:endParaRPr lang="it-IT"/>
        </a:p>
      </dgm:t>
    </dgm:pt>
    <dgm:pt modelId="{B8C17C31-7EE7-453E-B821-1BCDBC480DA4}">
      <dgm:prSet phldrT="[Testo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200" b="1" dirty="0">
              <a:latin typeface="Avenir Book" charset="0"/>
              <a:ea typeface="Avenir Book" charset="0"/>
              <a:cs typeface="Avenir Book" charset="0"/>
            </a:rPr>
            <a:t>Elementi cognitivi: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1. il ricorso ad attributi sensoriali è più intenso e vario nei </a:t>
          </a:r>
          <a:r>
            <a:rPr lang="it-IT" sz="1050" b="1" u="sng" dirty="0" smtClean="0">
              <a:latin typeface="Avenir Book" charset="0"/>
              <a:ea typeface="Avenir Book" charset="0"/>
              <a:cs typeface="Avenir Book" charset="0"/>
            </a:rPr>
            <a:t>competitor australiani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;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- Parole che esaltano la naturalezza (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natural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olive oil, olive oil premium, olive oil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refined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organic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pure olive oil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)  e le qualità organolettiche del prodotto (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acid,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fresh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oil, extra light,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light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olive oil,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flavoured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extra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virgin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);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2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. gli </a:t>
          </a:r>
          <a:r>
            <a:rPr lang="it-IT" sz="1050" b="1" u="sng" dirty="0">
              <a:latin typeface="Avenir Book" charset="0"/>
              <a:ea typeface="Avenir Book" charset="0"/>
              <a:cs typeface="Avenir Book" charset="0"/>
            </a:rPr>
            <a:t>operatori italiani e spagnoli 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ricorrono prevalentemente a parole tendenti ad esaltare gli attributi sensoriali 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( acid,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fluidity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fragrance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fruity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low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acidity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aromatic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pure olive oil, light olive oil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); in particolare gli spagnoli tendono ad esaltare il sapore (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flavour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) associando aggettivi quali: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delicious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amazing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interesting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different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.</a:t>
          </a:r>
          <a:endParaRPr lang="it-IT" sz="1050" dirty="0">
            <a:latin typeface="Avenir Book" charset="0"/>
            <a:ea typeface="Avenir Book" charset="0"/>
            <a:cs typeface="Avenir Book" charset="0"/>
          </a:endParaRPr>
        </a:p>
      </dgm:t>
    </dgm:pt>
    <dgm:pt modelId="{756C2C86-08B3-4A2E-A237-C24DDDFE4CCF}" type="parTrans" cxnId="{105E503C-D803-447D-93CD-BE772672AF9B}">
      <dgm:prSet/>
      <dgm:spPr/>
      <dgm:t>
        <a:bodyPr/>
        <a:lstStyle/>
        <a:p>
          <a:endParaRPr lang="it-IT"/>
        </a:p>
      </dgm:t>
    </dgm:pt>
    <dgm:pt modelId="{3DD3CB33-D700-4587-91D8-1B278D558FC0}" type="sibTrans" cxnId="{105E503C-D803-447D-93CD-BE772672AF9B}">
      <dgm:prSet/>
      <dgm:spPr/>
      <dgm:t>
        <a:bodyPr/>
        <a:lstStyle/>
        <a:p>
          <a:endParaRPr lang="it-IT"/>
        </a:p>
      </dgm:t>
    </dgm:pt>
    <dgm:pt modelId="{B7C565A6-747A-45C7-9FA6-D7E609B16D1A}">
      <dgm:prSet phldrT="[Testo]" custT="1"/>
      <dgm:spPr/>
      <dgm:t>
        <a:bodyPr/>
        <a:lstStyle/>
        <a:p>
          <a:pPr algn="ctr"/>
          <a:r>
            <a:rPr lang="it-IT" sz="1200" b="1" dirty="0">
              <a:latin typeface="Avenir Book" charset="0"/>
              <a:ea typeface="Avenir Book" charset="0"/>
              <a:cs typeface="Avenir Book" charset="0"/>
            </a:rPr>
            <a:t>Elementi di contesto:</a:t>
          </a:r>
        </a:p>
        <a:p>
          <a:pPr algn="just"/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1. gli operatori </a:t>
          </a:r>
          <a:r>
            <a:rPr lang="it-IT" sz="1050" b="1" u="sng" dirty="0">
              <a:latin typeface="Avenir Book" charset="0"/>
              <a:ea typeface="Avenir Book" charset="0"/>
              <a:cs typeface="Avenir Book" charset="0"/>
            </a:rPr>
            <a:t>australiani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 ricorrono a parole o gruppi di parole rappresentative di una coltivazione moderna, di una produzione sostenibile, tecnologicamente avanzata con consistenti rese qualitative (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environmentally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friendly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principles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ecologically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susteinable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production,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good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business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pracitice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consistent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yields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modern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groves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 ecc.);</a:t>
          </a:r>
        </a:p>
        <a:p>
          <a:pPr algn="just"/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2. gli operatori </a:t>
          </a:r>
          <a:r>
            <a:rPr lang="it-IT" sz="1050" b="1" u="sng" dirty="0">
              <a:latin typeface="Avenir Book" charset="0"/>
              <a:ea typeface="Avenir Book" charset="0"/>
              <a:cs typeface="Avenir Book" charset="0"/>
            </a:rPr>
            <a:t>europei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 richiamano, semplicemente, elementi standard come la varietà europea (</a:t>
          </a:r>
          <a:r>
            <a:rPr lang="it-IT" sz="1050" dirty="0" err="1">
              <a:latin typeface="Avenir Book" charset="0"/>
              <a:ea typeface="Avenir Book" charset="0"/>
              <a:cs typeface="Avenir Book" charset="0"/>
            </a:rPr>
            <a:t>o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lea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europea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), il concetto di qualità (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control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) ed il packaging (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petbottles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)</a:t>
          </a:r>
        </a:p>
      </dgm:t>
    </dgm:pt>
    <dgm:pt modelId="{BB24DE56-9102-472F-8809-439C8360EE27}" type="parTrans" cxnId="{8218A8B2-E863-46F0-8BC2-C977EA51894C}">
      <dgm:prSet/>
      <dgm:spPr/>
      <dgm:t>
        <a:bodyPr/>
        <a:lstStyle/>
        <a:p>
          <a:endParaRPr lang="it-IT"/>
        </a:p>
      </dgm:t>
    </dgm:pt>
    <dgm:pt modelId="{524DF3B6-718B-4EFF-9208-CF8F5C7C7C57}" type="sibTrans" cxnId="{8218A8B2-E863-46F0-8BC2-C977EA51894C}">
      <dgm:prSet/>
      <dgm:spPr/>
      <dgm:t>
        <a:bodyPr/>
        <a:lstStyle/>
        <a:p>
          <a:endParaRPr lang="it-IT"/>
        </a:p>
      </dgm:t>
    </dgm:pt>
    <dgm:pt modelId="{18F589D7-36DF-4546-9A3A-C2DC55A26138}">
      <dgm:prSet phldrT="[Testo]" custT="1"/>
      <dgm:spPr/>
      <dgm:t>
        <a:bodyPr/>
        <a:lstStyle/>
        <a:p>
          <a:r>
            <a:rPr lang="it-IT" sz="1200" b="1" dirty="0">
              <a:latin typeface="Avenir Book" charset="0"/>
              <a:ea typeface="Avenir Book" charset="0"/>
              <a:cs typeface="Avenir Book" charset="0"/>
            </a:rPr>
            <a:t>Elementi </a:t>
          </a:r>
          <a:r>
            <a:rPr lang="it-IT" sz="1200" b="1" dirty="0" err="1">
              <a:latin typeface="Avenir Book" charset="0"/>
              <a:ea typeface="Avenir Book" charset="0"/>
              <a:cs typeface="Avenir Book" charset="0"/>
            </a:rPr>
            <a:t>esperenziali</a:t>
          </a:r>
          <a:r>
            <a:rPr lang="it-IT" sz="1200" b="1" dirty="0">
              <a:latin typeface="Avenir Book" charset="0"/>
              <a:ea typeface="Avenir Book" charset="0"/>
              <a:cs typeface="Avenir Book" charset="0"/>
            </a:rPr>
            <a:t>:</a:t>
          </a:r>
        </a:p>
        <a:p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Omogeneità comunicativa che ruota intorno a due argomenti principali: “</a:t>
          </a:r>
          <a:r>
            <a:rPr lang="it-IT" sz="1050" dirty="0" err="1">
              <a:latin typeface="Avenir Book" charset="0"/>
              <a:ea typeface="Avenir Book" charset="0"/>
              <a:cs typeface="Avenir Book" charset="0"/>
            </a:rPr>
            <a:t>food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” (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fine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italian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food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italian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food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australia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olive oil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recipes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cooking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effect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food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safety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good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diet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>
              <a:latin typeface="Avenir Book" charset="0"/>
              <a:ea typeface="Avenir Book" charset="0"/>
              <a:cs typeface="Avenir Book" charset="0"/>
            </a:rPr>
            <a:t>plan</a:t>
          </a:r>
          <a:r>
            <a:rPr lang="it-IT" sz="1050" i="1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 ecc. ) e “</a:t>
          </a:r>
          <a:r>
            <a:rPr lang="it-IT" sz="1050" dirty="0" err="1">
              <a:latin typeface="Avenir Book" charset="0"/>
              <a:ea typeface="Avenir Book" charset="0"/>
              <a:cs typeface="Avenir Book" charset="0"/>
            </a:rPr>
            <a:t>health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dirty="0" err="1">
              <a:latin typeface="Avenir Book" charset="0"/>
              <a:ea typeface="Avenir Book" charset="0"/>
              <a:cs typeface="Avenir Book" charset="0"/>
            </a:rPr>
            <a:t>benefits</a:t>
          </a:r>
          <a:r>
            <a:rPr lang="it-IT" sz="1050" dirty="0">
              <a:latin typeface="Avenir Book" charset="0"/>
              <a:ea typeface="Avenir Book" charset="0"/>
              <a:cs typeface="Avenir Book" charset="0"/>
            </a:rPr>
            <a:t>”.</a:t>
          </a:r>
        </a:p>
      </dgm:t>
    </dgm:pt>
    <dgm:pt modelId="{80088326-79F0-4297-9023-72F783CA6468}" type="parTrans" cxnId="{61AA20AC-4CF1-4DC7-B034-7287AA1420F3}">
      <dgm:prSet/>
      <dgm:spPr/>
      <dgm:t>
        <a:bodyPr/>
        <a:lstStyle/>
        <a:p>
          <a:endParaRPr lang="it-IT"/>
        </a:p>
      </dgm:t>
    </dgm:pt>
    <dgm:pt modelId="{6FFBF4A6-CC60-4B39-B7AD-3D61CA7C1EA3}" type="sibTrans" cxnId="{61AA20AC-4CF1-4DC7-B034-7287AA1420F3}">
      <dgm:prSet/>
      <dgm:spPr/>
      <dgm:t>
        <a:bodyPr/>
        <a:lstStyle/>
        <a:p>
          <a:endParaRPr lang="it-IT"/>
        </a:p>
      </dgm:t>
    </dgm:pt>
    <dgm:pt modelId="{A8270A8E-20CA-4CF6-A807-336CBFE1885A}" type="pres">
      <dgm:prSet presAssocID="{E32B6D99-4CC5-4AFB-8272-A6F36C6D3C5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9D30788-FB70-464F-96B4-33A094ECBC43}" type="pres">
      <dgm:prSet presAssocID="{2BB26488-9C73-4085-B044-B9E68F353D0A}" presName="roof" presStyleLbl="dkBgShp" presStyleIdx="0" presStyleCnt="2" custScaleY="57742"/>
      <dgm:spPr/>
      <dgm:t>
        <a:bodyPr/>
        <a:lstStyle/>
        <a:p>
          <a:endParaRPr lang="it-IT"/>
        </a:p>
      </dgm:t>
    </dgm:pt>
    <dgm:pt modelId="{CD2FC8C8-32A5-45F6-BCB6-0C2F67BE9D46}" type="pres">
      <dgm:prSet presAssocID="{2BB26488-9C73-4085-B044-B9E68F353D0A}" presName="pillars" presStyleCnt="0"/>
      <dgm:spPr/>
    </dgm:pt>
    <dgm:pt modelId="{3A810EC8-82C5-43CD-BBD7-75855BAB0F7D}" type="pres">
      <dgm:prSet presAssocID="{2BB26488-9C73-4085-B044-B9E68F353D0A}" presName="pillar1" presStyleLbl="node1" presStyleIdx="0" presStyleCnt="3" custScaleY="11601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1A2A8D-E5B1-483D-896C-7D757815631F}" type="pres">
      <dgm:prSet presAssocID="{B7C565A6-747A-45C7-9FA6-D7E609B16D1A}" presName="pillarX" presStyleLbl="node1" presStyleIdx="1" presStyleCnt="3" custScaleY="11594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0265CA-956D-4E32-8A93-3B010F31A9E7}" type="pres">
      <dgm:prSet presAssocID="{18F589D7-36DF-4546-9A3A-C2DC55A26138}" presName="pillarX" presStyleLbl="node1" presStyleIdx="2" presStyleCnt="3" custScaleY="11594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21B3E9E-49B3-4F36-99BA-725EB9BCE012}" type="pres">
      <dgm:prSet presAssocID="{2BB26488-9C73-4085-B044-B9E68F353D0A}" presName="base" presStyleLbl="dkBgShp" presStyleIdx="1" presStyleCnt="2" custFlipVert="1" custScaleY="66663" custLinFactNeighborY="79628"/>
      <dgm:spPr/>
    </dgm:pt>
  </dgm:ptLst>
  <dgm:cxnLst>
    <dgm:cxn modelId="{1BE914B8-F8F4-4B48-BE19-D85D7277248A}" srcId="{E32B6D99-4CC5-4AFB-8272-A6F36C6D3C51}" destId="{2BB26488-9C73-4085-B044-B9E68F353D0A}" srcOrd="0" destOrd="0" parTransId="{29B862A6-69C2-4B5D-90E6-2FAF08243BAF}" sibTransId="{F0C8F588-FC2D-4F10-8916-496BCFA3B7F0}"/>
    <dgm:cxn modelId="{FCBF2D10-6DA3-1F4E-A8B5-D4245CCCBB3D}" type="presOf" srcId="{B8C17C31-7EE7-453E-B821-1BCDBC480DA4}" destId="{3A810EC8-82C5-43CD-BBD7-75855BAB0F7D}" srcOrd="0" destOrd="0" presId="urn:microsoft.com/office/officeart/2005/8/layout/hList3"/>
    <dgm:cxn modelId="{428D321C-8D65-394A-89B5-BBCF75A8E855}" type="presOf" srcId="{B7C565A6-747A-45C7-9FA6-D7E609B16D1A}" destId="{6E1A2A8D-E5B1-483D-896C-7D757815631F}" srcOrd="0" destOrd="0" presId="urn:microsoft.com/office/officeart/2005/8/layout/hList3"/>
    <dgm:cxn modelId="{F7735817-B74D-B649-8279-6B0AC203CF1F}" type="presOf" srcId="{18F589D7-36DF-4546-9A3A-C2DC55A26138}" destId="{590265CA-956D-4E32-8A93-3B010F31A9E7}" srcOrd="0" destOrd="0" presId="urn:microsoft.com/office/officeart/2005/8/layout/hList3"/>
    <dgm:cxn modelId="{2D7731FB-80FF-0D45-B8D2-CC61BB1EB898}" type="presOf" srcId="{2BB26488-9C73-4085-B044-B9E68F353D0A}" destId="{B9D30788-FB70-464F-96B4-33A094ECBC43}" srcOrd="0" destOrd="0" presId="urn:microsoft.com/office/officeart/2005/8/layout/hList3"/>
    <dgm:cxn modelId="{61AA20AC-4CF1-4DC7-B034-7287AA1420F3}" srcId="{2BB26488-9C73-4085-B044-B9E68F353D0A}" destId="{18F589D7-36DF-4546-9A3A-C2DC55A26138}" srcOrd="2" destOrd="0" parTransId="{80088326-79F0-4297-9023-72F783CA6468}" sibTransId="{6FFBF4A6-CC60-4B39-B7AD-3D61CA7C1EA3}"/>
    <dgm:cxn modelId="{8218A8B2-E863-46F0-8BC2-C977EA51894C}" srcId="{2BB26488-9C73-4085-B044-B9E68F353D0A}" destId="{B7C565A6-747A-45C7-9FA6-D7E609B16D1A}" srcOrd="1" destOrd="0" parTransId="{BB24DE56-9102-472F-8809-439C8360EE27}" sibTransId="{524DF3B6-718B-4EFF-9208-CF8F5C7C7C57}"/>
    <dgm:cxn modelId="{105E503C-D803-447D-93CD-BE772672AF9B}" srcId="{2BB26488-9C73-4085-B044-B9E68F353D0A}" destId="{B8C17C31-7EE7-453E-B821-1BCDBC480DA4}" srcOrd="0" destOrd="0" parTransId="{756C2C86-08B3-4A2E-A237-C24DDDFE4CCF}" sibTransId="{3DD3CB33-D700-4587-91D8-1B278D558FC0}"/>
    <dgm:cxn modelId="{C36F3C97-4989-E84C-BFB3-718235153CB6}" type="presOf" srcId="{E32B6D99-4CC5-4AFB-8272-A6F36C6D3C51}" destId="{A8270A8E-20CA-4CF6-A807-336CBFE1885A}" srcOrd="0" destOrd="0" presId="urn:microsoft.com/office/officeart/2005/8/layout/hList3"/>
    <dgm:cxn modelId="{A5BCD751-2F21-7E46-8DD5-B1820DF2DF38}" type="presParOf" srcId="{A8270A8E-20CA-4CF6-A807-336CBFE1885A}" destId="{B9D30788-FB70-464F-96B4-33A094ECBC43}" srcOrd="0" destOrd="0" presId="urn:microsoft.com/office/officeart/2005/8/layout/hList3"/>
    <dgm:cxn modelId="{44402EF6-61F7-E54C-A403-C7975F0C5C55}" type="presParOf" srcId="{A8270A8E-20CA-4CF6-A807-336CBFE1885A}" destId="{CD2FC8C8-32A5-45F6-BCB6-0C2F67BE9D46}" srcOrd="1" destOrd="0" presId="urn:microsoft.com/office/officeart/2005/8/layout/hList3"/>
    <dgm:cxn modelId="{35A7B8DD-C2D9-6E48-B4B9-2F390A473B81}" type="presParOf" srcId="{CD2FC8C8-32A5-45F6-BCB6-0C2F67BE9D46}" destId="{3A810EC8-82C5-43CD-BBD7-75855BAB0F7D}" srcOrd="0" destOrd="0" presId="urn:microsoft.com/office/officeart/2005/8/layout/hList3"/>
    <dgm:cxn modelId="{5A01945C-1ABB-FB43-B278-CA73EE50FF4E}" type="presParOf" srcId="{CD2FC8C8-32A5-45F6-BCB6-0C2F67BE9D46}" destId="{6E1A2A8D-E5B1-483D-896C-7D757815631F}" srcOrd="1" destOrd="0" presId="urn:microsoft.com/office/officeart/2005/8/layout/hList3"/>
    <dgm:cxn modelId="{80F78390-ED47-BE45-B820-3303E12010BD}" type="presParOf" srcId="{CD2FC8C8-32A5-45F6-BCB6-0C2F67BE9D46}" destId="{590265CA-956D-4E32-8A93-3B010F31A9E7}" srcOrd="2" destOrd="0" presId="urn:microsoft.com/office/officeart/2005/8/layout/hList3"/>
    <dgm:cxn modelId="{B986C63C-B2AF-FC4A-BD0B-DD5673677F59}" type="presParOf" srcId="{A8270A8E-20CA-4CF6-A807-336CBFE1885A}" destId="{F21B3E9E-49B3-4F36-99BA-725EB9BCE01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6A6ECD-F775-422B-A357-821E820E48CE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4B543B-7833-4467-842D-19DBB8FE2BCC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it-IT" sz="2400" dirty="0">
            <a:solidFill>
              <a:schemeClr val="tx1"/>
            </a:solidFill>
          </a:endParaRPr>
        </a:p>
      </dgm:t>
    </dgm:pt>
    <dgm:pt modelId="{A5BA5F97-2823-4494-B10D-3309968F3F6A}" type="parTrans" cxnId="{A316CFE8-A73E-472D-A738-F4C192C6476E}">
      <dgm:prSet/>
      <dgm:spPr/>
      <dgm:t>
        <a:bodyPr/>
        <a:lstStyle/>
        <a:p>
          <a:endParaRPr lang="it-IT"/>
        </a:p>
      </dgm:t>
    </dgm:pt>
    <dgm:pt modelId="{AC88882C-E9AE-48A9-AF7B-876E910CFB3B}" type="sibTrans" cxnId="{A316CFE8-A73E-472D-A738-F4C192C6476E}">
      <dgm:prSet/>
      <dgm:spPr/>
      <dgm:t>
        <a:bodyPr/>
        <a:lstStyle/>
        <a:p>
          <a:endParaRPr lang="it-IT"/>
        </a:p>
      </dgm:t>
    </dgm:pt>
    <dgm:pt modelId="{BD001E15-8893-4C80-845C-8E441766280D}">
      <dgm:prSet phldrT="[Testo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200" b="1" dirty="0" smtClean="0">
              <a:latin typeface="Avenir Book" charset="0"/>
              <a:ea typeface="Avenir Book" charset="0"/>
              <a:cs typeface="Avenir Book" charset="0"/>
            </a:rPr>
            <a:t>Elementi cognitivi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it-IT" sz="1050" dirty="0" smtClean="0">
            <a:latin typeface="Avenir Book" charset="0"/>
            <a:ea typeface="Avenir Book" charset="0"/>
            <a:cs typeface="Avenir Book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it-IT" sz="1050" dirty="0" smtClean="0">
            <a:latin typeface="Avenir Book" charset="0"/>
            <a:ea typeface="Avenir Book" charset="0"/>
            <a:cs typeface="Avenir Book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1) sono parole identificative della qualità organolettica del prodotto (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flavour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taste,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smell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free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acidity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fruity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acid,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fragrance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pure olive oil,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aromatic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good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olive oil)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.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it-IT" sz="1050" dirty="0" smtClean="0">
            <a:latin typeface="Avenir Book" charset="0"/>
            <a:ea typeface="Avenir Book" charset="0"/>
            <a:cs typeface="Avenir Book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2)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Si tratta delle medesime parole utilizzate dai produttori e ciò induce a ritenere che gli elementi sensoriali e gustativi siano correttamente percepiti dai consumatori </a:t>
          </a:r>
          <a:endParaRPr lang="it-IT" sz="1050" b="1" dirty="0">
            <a:latin typeface="Avenir Book" charset="0"/>
            <a:ea typeface="Avenir Book" charset="0"/>
            <a:cs typeface="Avenir Book" charset="0"/>
          </a:endParaRPr>
        </a:p>
      </dgm:t>
    </dgm:pt>
    <dgm:pt modelId="{98576F02-766A-4AD0-9310-CB7ADAD41F78}" type="parTrans" cxnId="{699DC606-4B17-4B6E-97D6-F3707BFCB60B}">
      <dgm:prSet/>
      <dgm:spPr/>
      <dgm:t>
        <a:bodyPr/>
        <a:lstStyle/>
        <a:p>
          <a:endParaRPr lang="it-IT"/>
        </a:p>
      </dgm:t>
    </dgm:pt>
    <dgm:pt modelId="{89D3511F-FB15-4102-AC3A-A07FDF050D67}" type="sibTrans" cxnId="{699DC606-4B17-4B6E-97D6-F3707BFCB60B}">
      <dgm:prSet/>
      <dgm:spPr/>
      <dgm:t>
        <a:bodyPr/>
        <a:lstStyle/>
        <a:p>
          <a:endParaRPr lang="it-IT"/>
        </a:p>
      </dgm:t>
    </dgm:pt>
    <dgm:pt modelId="{BD5CE5C9-ECF6-47BC-8F5D-0B85E75E0F5D}">
      <dgm:prSet phldrT="[Testo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200" b="1" dirty="0" smtClean="0">
              <a:latin typeface="Avenir Book" charset="0"/>
              <a:ea typeface="Avenir Book" charset="0"/>
              <a:cs typeface="Avenir Book" charset="0"/>
            </a:rPr>
            <a:t>Elementi di contesto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1a) </a:t>
          </a:r>
          <a:r>
            <a:rPr lang="it-IT" sz="1050" b="1" u="none" dirty="0" smtClean="0">
              <a:latin typeface="Avenir Book" charset="0"/>
              <a:ea typeface="Avenir Book" charset="0"/>
              <a:cs typeface="Avenir Book" charset="0"/>
            </a:rPr>
            <a:t>concetto di qualità </a:t>
          </a:r>
          <a:r>
            <a:rPr lang="it-IT" sz="1050" u="sng" dirty="0" smtClean="0">
              <a:latin typeface="Avenir Book" charset="0"/>
              <a:ea typeface="Avenir Book" charset="0"/>
              <a:cs typeface="Avenir Book" charset="0"/>
            </a:rPr>
            <a:t>(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good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high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 ecc.),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prezzo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 (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prices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expensive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olive oil)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, 1b)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origine del prodotto  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(i richiami più frequenti nell’ordine sono: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Australian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olive oil, California olive oil, American olive oil 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e, a seguire,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Chilean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e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Sicilian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olive oil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).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it-IT" sz="1050" dirty="0" smtClean="0">
            <a:latin typeface="Avenir Book" charset="0"/>
            <a:ea typeface="Avenir Book" charset="0"/>
            <a:cs typeface="Avenir Book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 2) Può osservarsi che, da un lato,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esiste la percezione del fattore qualità, a cui è anche associata l’importanza della relazione con il prezzo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;  dall’altra </a:t>
          </a:r>
          <a:r>
            <a:rPr lang="it-IT" sz="1050" b="1" u="none" dirty="0" smtClean="0">
              <a:latin typeface="Avenir Book" charset="0"/>
              <a:ea typeface="Avenir Book" charset="0"/>
              <a:cs typeface="Avenir Book" charset="0"/>
            </a:rPr>
            <a:t>non vi è alcun richiamo a quelli che oggi sono i maggiori paesi produttori di olio di oliva 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(Italia e Spagna); si osserva il frequente richiamo a un noto </a:t>
          </a:r>
          <a:r>
            <a:rPr lang="it-IT" sz="1050" dirty="0" err="1" smtClean="0">
              <a:latin typeface="Avenir Book" charset="0"/>
              <a:ea typeface="Avenir Book" charset="0"/>
              <a:cs typeface="Avenir Book" charset="0"/>
            </a:rPr>
            <a:t>brand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 italiano (</a:t>
          </a:r>
          <a:r>
            <a:rPr lang="it-IT" sz="1050" dirty="0" err="1" smtClean="0">
              <a:latin typeface="Avenir Book" charset="0"/>
              <a:ea typeface="Avenir Book" charset="0"/>
              <a:cs typeface="Avenir Book" charset="0"/>
            </a:rPr>
            <a:t>Bertolli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);</a:t>
          </a:r>
          <a:endParaRPr lang="it-IT" sz="1050" dirty="0">
            <a:latin typeface="Avenir Book" charset="0"/>
            <a:ea typeface="Avenir Book" charset="0"/>
            <a:cs typeface="Avenir Book" charset="0"/>
          </a:endParaRPr>
        </a:p>
      </dgm:t>
    </dgm:pt>
    <dgm:pt modelId="{FA3D97A7-C601-4C77-AABC-F175D1FEAA9F}" type="parTrans" cxnId="{FDF24A1E-E3E5-44CD-8AD5-AE5B36F9A5A2}">
      <dgm:prSet/>
      <dgm:spPr/>
      <dgm:t>
        <a:bodyPr/>
        <a:lstStyle/>
        <a:p>
          <a:endParaRPr lang="it-IT"/>
        </a:p>
      </dgm:t>
    </dgm:pt>
    <dgm:pt modelId="{86ED39C8-DF91-40BC-BE8E-22F43013A5A0}" type="sibTrans" cxnId="{FDF24A1E-E3E5-44CD-8AD5-AE5B36F9A5A2}">
      <dgm:prSet/>
      <dgm:spPr/>
      <dgm:t>
        <a:bodyPr/>
        <a:lstStyle/>
        <a:p>
          <a:endParaRPr lang="it-IT"/>
        </a:p>
      </dgm:t>
    </dgm:pt>
    <dgm:pt modelId="{E473D4EC-F0E0-41D2-A3A5-D340A9AD51EF}">
      <dgm:prSet phldrT="[Testo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it-IT" sz="1200" b="1" dirty="0" smtClean="0">
              <a:latin typeface="Avenir Book" charset="0"/>
              <a:ea typeface="Avenir Book" charset="0"/>
              <a:cs typeface="Avenir Book" charset="0"/>
            </a:rPr>
            <a:t>Elementi </a:t>
          </a:r>
          <a:r>
            <a:rPr lang="it-IT" sz="1200" b="1" dirty="0" err="1" smtClean="0">
              <a:latin typeface="Avenir Book" charset="0"/>
              <a:ea typeface="Avenir Book" charset="0"/>
              <a:cs typeface="Avenir Book" charset="0"/>
            </a:rPr>
            <a:t>esperenziali</a:t>
          </a:r>
          <a:endParaRPr lang="it-IT" sz="1200" b="1" dirty="0" smtClean="0">
            <a:latin typeface="Avenir Book" charset="0"/>
            <a:ea typeface="Avenir Book" charset="0"/>
            <a:cs typeface="Avenir Book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it-IT" sz="1050" dirty="0" smtClean="0">
            <a:latin typeface="Avenir Book" charset="0"/>
            <a:ea typeface="Avenir Book" charset="0"/>
            <a:cs typeface="Avenir Book" charset="0"/>
          </a:endParaRPr>
        </a:p>
        <a:p>
          <a:pPr algn="just">
            <a:lnSpc>
              <a:spcPct val="90000"/>
            </a:lnSpc>
            <a:spcAft>
              <a:spcPct val="3500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a)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legame con il cibo  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(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diet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mediterranean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diet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cooking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effect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recipes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)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 </a:t>
          </a:r>
        </a:p>
        <a:p>
          <a:pPr algn="just">
            <a:lnSpc>
              <a:spcPct val="90000"/>
            </a:lnSpc>
            <a:spcAft>
              <a:spcPct val="35000"/>
            </a:spcAft>
          </a:pP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b) </a:t>
          </a:r>
          <a:r>
            <a:rPr lang="it-IT" sz="1050" b="1" dirty="0" smtClean="0">
              <a:latin typeface="Avenir Book" charset="0"/>
              <a:ea typeface="Avenir Book" charset="0"/>
              <a:cs typeface="Avenir Book" charset="0"/>
            </a:rPr>
            <a:t>benefici per la salute 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che possono derivare dal suo consumo (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health</a:t>
          </a:r>
          <a:r>
            <a:rPr lang="it-IT" sz="1050" i="1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dirty="0" err="1" smtClean="0">
              <a:latin typeface="Avenir Book" charset="0"/>
              <a:ea typeface="Avenir Book" charset="0"/>
              <a:cs typeface="Avenir Book" charset="0"/>
            </a:rPr>
            <a:t>benefits</a:t>
          </a:r>
          <a:r>
            <a:rPr lang="it-IT" sz="1050" dirty="0" smtClean="0">
              <a:latin typeface="Avenir Book" charset="0"/>
              <a:ea typeface="Avenir Book" charset="0"/>
              <a:cs typeface="Avenir Book" charset="0"/>
            </a:rPr>
            <a:t>)</a:t>
          </a:r>
          <a:endParaRPr lang="it-IT" sz="1050" dirty="0">
            <a:latin typeface="Avenir Book" charset="0"/>
            <a:ea typeface="Avenir Book" charset="0"/>
            <a:cs typeface="Avenir Book" charset="0"/>
          </a:endParaRPr>
        </a:p>
      </dgm:t>
    </dgm:pt>
    <dgm:pt modelId="{F3C331E6-4A68-4A85-A2BE-28A01808C2F5}" type="parTrans" cxnId="{513CE050-79F4-45AB-82C5-2C3E85DA294B}">
      <dgm:prSet/>
      <dgm:spPr/>
      <dgm:t>
        <a:bodyPr/>
        <a:lstStyle/>
        <a:p>
          <a:endParaRPr lang="it-IT"/>
        </a:p>
      </dgm:t>
    </dgm:pt>
    <dgm:pt modelId="{DC841C75-5B9E-4C2C-97C1-D612C17ED25A}" type="sibTrans" cxnId="{513CE050-79F4-45AB-82C5-2C3E85DA294B}">
      <dgm:prSet/>
      <dgm:spPr/>
      <dgm:t>
        <a:bodyPr/>
        <a:lstStyle/>
        <a:p>
          <a:endParaRPr lang="it-IT"/>
        </a:p>
      </dgm:t>
    </dgm:pt>
    <dgm:pt modelId="{5C46EE03-F151-4E37-B6C7-C5914679EF17}" type="pres">
      <dgm:prSet presAssocID="{9C6A6ECD-F775-422B-A357-821E820E48C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BE5626A-5A90-407A-A916-1B81E73D7FCA}" type="pres">
      <dgm:prSet presAssocID="{D04B543B-7833-4467-842D-19DBB8FE2BCC}" presName="roof" presStyleLbl="dkBgShp" presStyleIdx="0" presStyleCnt="2" custScaleY="33333"/>
      <dgm:spPr/>
      <dgm:t>
        <a:bodyPr/>
        <a:lstStyle/>
        <a:p>
          <a:endParaRPr lang="it-IT"/>
        </a:p>
      </dgm:t>
    </dgm:pt>
    <dgm:pt modelId="{D3FE28F3-AEF0-4469-BFCF-84D6E5A6CF68}" type="pres">
      <dgm:prSet presAssocID="{D04B543B-7833-4467-842D-19DBB8FE2BCC}" presName="pillars" presStyleCnt="0"/>
      <dgm:spPr/>
      <dgm:t>
        <a:bodyPr/>
        <a:lstStyle/>
        <a:p>
          <a:endParaRPr lang="it-IT"/>
        </a:p>
      </dgm:t>
    </dgm:pt>
    <dgm:pt modelId="{55369883-0CFC-4336-B8D0-C44DA16731FF}" type="pres">
      <dgm:prSet presAssocID="{D04B543B-7833-4467-842D-19DBB8FE2BCC}" presName="pillar1" presStyleLbl="node1" presStyleIdx="0" presStyleCnt="3" custScaleY="13174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BE160AD-218D-40D6-8B36-C1930456425E}" type="pres">
      <dgm:prSet presAssocID="{BD5CE5C9-ECF6-47BC-8F5D-0B85E75E0F5D}" presName="pillarX" presStyleLbl="node1" presStyleIdx="1" presStyleCnt="3" custScaleY="13227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BB8AE15-0DF3-460D-8531-8397A39A9EDD}" type="pres">
      <dgm:prSet presAssocID="{E473D4EC-F0E0-41D2-A3A5-D340A9AD51EF}" presName="pillarX" presStyleLbl="node1" presStyleIdx="2" presStyleCnt="3" custScaleY="1320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FBC08F-17BC-46A7-8808-683472B7D1E5}" type="pres">
      <dgm:prSet presAssocID="{D04B543B-7833-4467-842D-19DBB8FE2BCC}" presName="base" presStyleLbl="dkBgShp" presStyleIdx="1" presStyleCnt="2" custFlipVert="0" custScaleY="15117"/>
      <dgm:spPr/>
      <dgm:t>
        <a:bodyPr/>
        <a:lstStyle/>
        <a:p>
          <a:endParaRPr lang="it-IT"/>
        </a:p>
      </dgm:t>
    </dgm:pt>
  </dgm:ptLst>
  <dgm:cxnLst>
    <dgm:cxn modelId="{699DC606-4B17-4B6E-97D6-F3707BFCB60B}" srcId="{D04B543B-7833-4467-842D-19DBB8FE2BCC}" destId="{BD001E15-8893-4C80-845C-8E441766280D}" srcOrd="0" destOrd="0" parTransId="{98576F02-766A-4AD0-9310-CB7ADAD41F78}" sibTransId="{89D3511F-FB15-4102-AC3A-A07FDF050D67}"/>
    <dgm:cxn modelId="{A72F63E5-03FC-D242-AD56-05F88AEAC31B}" type="presOf" srcId="{BD5CE5C9-ECF6-47BC-8F5D-0B85E75E0F5D}" destId="{EBE160AD-218D-40D6-8B36-C1930456425E}" srcOrd="0" destOrd="0" presId="urn:microsoft.com/office/officeart/2005/8/layout/hList3"/>
    <dgm:cxn modelId="{59DBDF48-ACFC-264C-B072-BF5D8215B36A}" type="presOf" srcId="{E473D4EC-F0E0-41D2-A3A5-D340A9AD51EF}" destId="{CBB8AE15-0DF3-460D-8531-8397A39A9EDD}" srcOrd="0" destOrd="0" presId="urn:microsoft.com/office/officeart/2005/8/layout/hList3"/>
    <dgm:cxn modelId="{A316CFE8-A73E-472D-A738-F4C192C6476E}" srcId="{9C6A6ECD-F775-422B-A357-821E820E48CE}" destId="{D04B543B-7833-4467-842D-19DBB8FE2BCC}" srcOrd="0" destOrd="0" parTransId="{A5BA5F97-2823-4494-B10D-3309968F3F6A}" sibTransId="{AC88882C-E9AE-48A9-AF7B-876E910CFB3B}"/>
    <dgm:cxn modelId="{3928F5D2-AB10-CE4A-BDF9-9A7AA23088CA}" type="presOf" srcId="{9C6A6ECD-F775-422B-A357-821E820E48CE}" destId="{5C46EE03-F151-4E37-B6C7-C5914679EF17}" srcOrd="0" destOrd="0" presId="urn:microsoft.com/office/officeart/2005/8/layout/hList3"/>
    <dgm:cxn modelId="{FDF24A1E-E3E5-44CD-8AD5-AE5B36F9A5A2}" srcId="{D04B543B-7833-4467-842D-19DBB8FE2BCC}" destId="{BD5CE5C9-ECF6-47BC-8F5D-0B85E75E0F5D}" srcOrd="1" destOrd="0" parTransId="{FA3D97A7-C601-4C77-AABC-F175D1FEAA9F}" sibTransId="{86ED39C8-DF91-40BC-BE8E-22F43013A5A0}"/>
    <dgm:cxn modelId="{CDD6B133-5FB7-E640-8780-2E39270A36C5}" type="presOf" srcId="{D04B543B-7833-4467-842D-19DBB8FE2BCC}" destId="{EBE5626A-5A90-407A-A916-1B81E73D7FCA}" srcOrd="0" destOrd="0" presId="urn:microsoft.com/office/officeart/2005/8/layout/hList3"/>
    <dgm:cxn modelId="{44270F6D-8A32-B04C-9C60-F5618F970BE7}" type="presOf" srcId="{BD001E15-8893-4C80-845C-8E441766280D}" destId="{55369883-0CFC-4336-B8D0-C44DA16731FF}" srcOrd="0" destOrd="0" presId="urn:microsoft.com/office/officeart/2005/8/layout/hList3"/>
    <dgm:cxn modelId="{513CE050-79F4-45AB-82C5-2C3E85DA294B}" srcId="{D04B543B-7833-4467-842D-19DBB8FE2BCC}" destId="{E473D4EC-F0E0-41D2-A3A5-D340A9AD51EF}" srcOrd="2" destOrd="0" parTransId="{F3C331E6-4A68-4A85-A2BE-28A01808C2F5}" sibTransId="{DC841C75-5B9E-4C2C-97C1-D612C17ED25A}"/>
    <dgm:cxn modelId="{FB0FA4B9-2BFB-BC4A-A44B-9DB87339CB03}" type="presParOf" srcId="{5C46EE03-F151-4E37-B6C7-C5914679EF17}" destId="{EBE5626A-5A90-407A-A916-1B81E73D7FCA}" srcOrd="0" destOrd="0" presId="urn:microsoft.com/office/officeart/2005/8/layout/hList3"/>
    <dgm:cxn modelId="{BBC877BC-4605-D846-A5D8-766ADE9D3759}" type="presParOf" srcId="{5C46EE03-F151-4E37-B6C7-C5914679EF17}" destId="{D3FE28F3-AEF0-4469-BFCF-84D6E5A6CF68}" srcOrd="1" destOrd="0" presId="urn:microsoft.com/office/officeart/2005/8/layout/hList3"/>
    <dgm:cxn modelId="{B3C5C7E1-98B5-AD4D-9166-152AD6797BDD}" type="presParOf" srcId="{D3FE28F3-AEF0-4469-BFCF-84D6E5A6CF68}" destId="{55369883-0CFC-4336-B8D0-C44DA16731FF}" srcOrd="0" destOrd="0" presId="urn:microsoft.com/office/officeart/2005/8/layout/hList3"/>
    <dgm:cxn modelId="{0DC6731E-E805-8E48-9B56-81AEB570ED07}" type="presParOf" srcId="{D3FE28F3-AEF0-4469-BFCF-84D6E5A6CF68}" destId="{EBE160AD-218D-40D6-8B36-C1930456425E}" srcOrd="1" destOrd="0" presId="urn:microsoft.com/office/officeart/2005/8/layout/hList3"/>
    <dgm:cxn modelId="{8848FBF0-133A-FA41-9C4C-CD38547B4126}" type="presParOf" srcId="{D3FE28F3-AEF0-4469-BFCF-84D6E5A6CF68}" destId="{CBB8AE15-0DF3-460D-8531-8397A39A9EDD}" srcOrd="2" destOrd="0" presId="urn:microsoft.com/office/officeart/2005/8/layout/hList3"/>
    <dgm:cxn modelId="{BDB9BF39-E342-5841-97BF-89918CB19F96}" type="presParOf" srcId="{5C46EE03-F151-4E37-B6C7-C5914679EF17}" destId="{CCFBC08F-17BC-46A7-8808-683472B7D1E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1502C-FF80-49D5-A6F7-8E2152BC1662}">
      <dsp:nvSpPr>
        <dsp:cNvPr id="0" name=""/>
        <dsp:cNvSpPr/>
      </dsp:nvSpPr>
      <dsp:spPr>
        <a:xfrm>
          <a:off x="0" y="157280"/>
          <a:ext cx="7165182" cy="1148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200" b="1" i="1" kern="1200" dirty="0" err="1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What</a:t>
          </a:r>
          <a:r>
            <a:rPr lang="it-IT" sz="1200" b="1" i="1" kern="1200" dirty="0">
              <a:latin typeface="Avenir Book" charset="0"/>
              <a:ea typeface="Avenir Book" charset="0"/>
              <a:cs typeface="Avenir Book" charset="0"/>
            </a:rPr>
            <a:t>?</a:t>
          </a:r>
          <a:r>
            <a:rPr lang="it-IT" sz="1200" b="1" kern="1200" dirty="0">
              <a:latin typeface="Avenir Book" charset="0"/>
              <a:ea typeface="Avenir Book" charset="0"/>
              <a:cs typeface="Avenir Book" charset="0"/>
            </a:rPr>
            <a:t>: Definizione dell’oggetto </a:t>
          </a:r>
          <a:r>
            <a:rPr lang="it-IT" sz="1200" b="1" kern="1200" dirty="0" smtClean="0">
              <a:latin typeface="Avenir Book" charset="0"/>
              <a:ea typeface="Avenir Book" charset="0"/>
              <a:cs typeface="Avenir Book" charset="0"/>
            </a:rPr>
            <a:t>d’indagine (settore dell’olio d’oliva)</a:t>
          </a:r>
          <a:endParaRPr lang="it-IT" sz="1200" b="1" kern="1200" dirty="0">
            <a:latin typeface="Avenir Book" charset="0"/>
            <a:ea typeface="Avenir Book" charset="0"/>
            <a:cs typeface="Avenir Book" charset="0"/>
          </a:endParaRPr>
        </a:p>
      </dsp:txBody>
      <dsp:txXfrm>
        <a:off x="33651" y="190931"/>
        <a:ext cx="5604394" cy="1081620"/>
      </dsp:txXfrm>
    </dsp:sp>
    <dsp:sp modelId="{566FA091-FA9A-475F-85BF-2F8E441C28E2}">
      <dsp:nvSpPr>
        <dsp:cNvPr id="0" name=""/>
        <dsp:cNvSpPr/>
      </dsp:nvSpPr>
      <dsp:spPr>
        <a:xfrm>
          <a:off x="187371" y="1467693"/>
          <a:ext cx="8054882" cy="19428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600" b="1" i="1" kern="1200" dirty="0" err="1">
              <a:latin typeface="Avenir Book" charset="0"/>
              <a:ea typeface="Avenir Book" charset="0"/>
              <a:cs typeface="Avenir Book" charset="0"/>
            </a:rPr>
            <a:t>Where</a:t>
          </a:r>
          <a:r>
            <a:rPr lang="it-IT" sz="1600" b="1" i="1" kern="1200" dirty="0">
              <a:latin typeface="Avenir Book" charset="0"/>
              <a:ea typeface="Avenir Book" charset="0"/>
              <a:cs typeface="Avenir Book" charset="0"/>
            </a:rPr>
            <a:t>?: </a:t>
          </a:r>
          <a:r>
            <a:rPr lang="it-IT" sz="1050" b="1" kern="1200" dirty="0">
              <a:latin typeface="Avenir Book" charset="0"/>
              <a:ea typeface="Avenir Book" charset="0"/>
              <a:cs typeface="Avenir Book" charset="0"/>
            </a:rPr>
            <a:t>Individuazione di due dimensioni spaziali: </a:t>
          </a:r>
          <a:endParaRPr lang="it-IT" sz="1050" b="1" kern="1200" dirty="0" smtClean="0">
            <a:latin typeface="Avenir Book" charset="0"/>
            <a:ea typeface="Avenir Book" charset="0"/>
            <a:cs typeface="Avenir Book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1</a:t>
          </a:r>
          <a:r>
            <a:rPr lang="it-IT" sz="1050" b="1" kern="1200" dirty="0">
              <a:latin typeface="Avenir Book" charset="0"/>
              <a:ea typeface="Avenir Book" charset="0"/>
              <a:cs typeface="Avenir Book" charset="0"/>
            </a:rPr>
            <a:t>) </a:t>
          </a:r>
          <a:r>
            <a:rPr lang="it-IT" sz="1050" b="1" i="1" kern="1200" dirty="0">
              <a:latin typeface="Avenir Book" charset="0"/>
              <a:ea typeface="Avenir Book" charset="0"/>
              <a:cs typeface="Avenir Book" charset="0"/>
            </a:rPr>
            <a:t>di natura </a:t>
          </a:r>
          <a:r>
            <a:rPr lang="it-IT" sz="1050" b="1" i="1" kern="1200" dirty="0" smtClean="0">
              <a:latin typeface="Avenir Book" charset="0"/>
              <a:ea typeface="Avenir Book" charset="0"/>
              <a:cs typeface="Avenir Book" charset="0"/>
            </a:rPr>
            <a:t>geografica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: Australia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tabLst/>
          </a:pP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2</a:t>
          </a:r>
          <a:r>
            <a:rPr lang="it-IT" sz="1050" b="1" kern="1200" dirty="0">
              <a:latin typeface="Avenir Book" charset="0"/>
              <a:ea typeface="Avenir Book" charset="0"/>
              <a:cs typeface="Avenir Book" charset="0"/>
            </a:rPr>
            <a:t>) </a:t>
          </a:r>
          <a:r>
            <a:rPr lang="it-IT" sz="1050" b="1" i="1" kern="1200" dirty="0">
              <a:latin typeface="Avenir Book" charset="0"/>
              <a:ea typeface="Avenir Book" charset="0"/>
              <a:cs typeface="Avenir Book" charset="0"/>
            </a:rPr>
            <a:t>di tipo virtuale</a:t>
          </a:r>
          <a:r>
            <a:rPr lang="it-IT" sz="1050" b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tramite </a:t>
          </a:r>
          <a:r>
            <a:rPr lang="it-IT" sz="1050" b="1" kern="1200" dirty="0" err="1" smtClean="0">
              <a:latin typeface="Avenir Book" charset="0"/>
              <a:ea typeface="Avenir Book" charset="0"/>
              <a:cs typeface="Avenir Book" charset="0"/>
            </a:rPr>
            <a:t>RIcerca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 su </a:t>
          </a:r>
          <a:r>
            <a:rPr lang="it-IT" sz="1050" b="1" i="1" kern="1200" dirty="0" smtClean="0">
              <a:latin typeface="Avenir Book" charset="0"/>
              <a:ea typeface="Avenir Book" charset="0"/>
              <a:cs typeface="Avenir Book" charset="0"/>
            </a:rPr>
            <a:t>google.au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 (nel periodo 24/29 giugno 2013) ed </a:t>
          </a:r>
          <a:r>
            <a:rPr lang="it-IT" sz="1050" b="1" kern="1200" smtClean="0">
              <a:latin typeface="Avenir Book" charset="0"/>
              <a:ea typeface="Avenir Book" charset="0"/>
              <a:cs typeface="Avenir Book" charset="0"/>
            </a:rPr>
            <a:t>impiego di</a:t>
          </a:r>
          <a:r>
            <a:rPr lang="it-IT" sz="1050" b="1" kern="1200" baseline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b="1" kern="1200" smtClean="0">
              <a:latin typeface="Avenir Book" charset="0"/>
              <a:ea typeface="Avenir Book" charset="0"/>
              <a:cs typeface="Avenir Book" charset="0"/>
            </a:rPr>
            <a:t>alcune 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parole chiave; sono stati prescelti: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b="1" i="1" kern="1200" dirty="0" smtClean="0">
              <a:latin typeface="Avenir Book" charset="0"/>
              <a:ea typeface="Avenir Book" charset="0"/>
              <a:cs typeface="Avenir Book" charset="0"/>
            </a:rPr>
            <a:t>	a) blog e forum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 tra le fonti social, 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b="1" i="1" kern="1200" dirty="0" smtClean="0">
              <a:latin typeface="Avenir Book" charset="0"/>
              <a:ea typeface="Avenir Book" charset="0"/>
              <a:cs typeface="Avenir Book" charset="0"/>
            </a:rPr>
            <a:t>	b) </a:t>
          </a:r>
          <a:r>
            <a:rPr lang="it-IT" sz="1050" b="1" i="1" kern="1200" dirty="0" err="1" smtClean="0">
              <a:latin typeface="Avenir Book" charset="0"/>
              <a:ea typeface="Avenir Book" charset="0"/>
              <a:cs typeface="Avenir Book" charset="0"/>
            </a:rPr>
            <a:t>review</a:t>
          </a:r>
          <a:r>
            <a:rPr lang="it-IT" sz="1050" b="1" i="1" kern="1200" dirty="0" smtClean="0">
              <a:latin typeface="Avenir Book" charset="0"/>
              <a:ea typeface="Avenir Book" charset="0"/>
              <a:cs typeface="Avenir Book" charset="0"/>
            </a:rPr>
            <a:t> e magazine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 tra le fonti informative generali,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b="1" i="1" kern="1200" dirty="0" smtClean="0">
              <a:latin typeface="Avenir Book" charset="0"/>
              <a:ea typeface="Avenir Book" charset="0"/>
              <a:cs typeface="Avenir Book" charset="0"/>
            </a:rPr>
            <a:t>	c) siti web dei produttori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 di olio d’oliva in Australia e </a:t>
          </a:r>
          <a:r>
            <a:rPr lang="it-IT" sz="1050" b="1" i="1" kern="1200" dirty="0" smtClean="0">
              <a:latin typeface="Avenir Book" charset="0"/>
              <a:ea typeface="Avenir Book" charset="0"/>
              <a:cs typeface="Avenir Book" charset="0"/>
            </a:rPr>
            <a:t>siti web dei principali           	esportatori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di olio d’oliva nel predetto paese (spagnoli e italiani) tra le fonti relative 	all’ambito produttivo.</a:t>
          </a:r>
          <a:endParaRPr lang="it-IT" sz="1050" b="1" kern="1200" dirty="0">
            <a:latin typeface="Avenir Book" charset="0"/>
            <a:ea typeface="Avenir Book" charset="0"/>
            <a:cs typeface="Avenir Book" charset="0"/>
          </a:endParaRPr>
        </a:p>
      </dsp:txBody>
      <dsp:txXfrm>
        <a:off x="244276" y="1524598"/>
        <a:ext cx="6160964" cy="1829082"/>
      </dsp:txXfrm>
    </dsp:sp>
    <dsp:sp modelId="{63782B94-5733-4658-A041-0B894E096D2C}">
      <dsp:nvSpPr>
        <dsp:cNvPr id="0" name=""/>
        <dsp:cNvSpPr/>
      </dsp:nvSpPr>
      <dsp:spPr>
        <a:xfrm>
          <a:off x="1264443" y="3595375"/>
          <a:ext cx="7165182" cy="12829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i="1" kern="1200" dirty="0" err="1" smtClean="0">
              <a:latin typeface="Avenir Book" charset="0"/>
              <a:ea typeface="Avenir Book" charset="0"/>
              <a:cs typeface="Avenir Book" charset="0"/>
            </a:rPr>
            <a:t>Who</a:t>
          </a:r>
          <a:r>
            <a:rPr lang="it-IT" sz="1600" b="1" i="1" kern="1200" dirty="0" smtClean="0">
              <a:latin typeface="Avenir Book" charset="0"/>
              <a:ea typeface="Avenir Book" charset="0"/>
              <a:cs typeface="Avenir Book" charset="0"/>
            </a:rPr>
            <a:t>?: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siti dei principali competitors 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              esistenza </a:t>
          </a: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dei macro-temi 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intorno </a:t>
          </a: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ai quali 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ruota  la comunicazione </a:t>
          </a: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e commercializzazione d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el </a:t>
          </a: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prodotto “olio 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d’oliva”(</a:t>
          </a:r>
          <a:r>
            <a:rPr lang="it-IT" sz="1100" b="1" i="1" kern="1200" dirty="0" smtClean="0">
              <a:latin typeface="Avenir Book" charset="0"/>
              <a:ea typeface="Avenir Book" charset="0"/>
              <a:cs typeface="Avenir Book" charset="0"/>
            </a:rPr>
            <a:t>How?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);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100" b="1" kern="1200" dirty="0" smtClean="0">
            <a:latin typeface="Avenir Book" charset="0"/>
            <a:ea typeface="Avenir Book" charset="0"/>
            <a:cs typeface="Avenir Book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b="1" i="1" kern="1200" dirty="0" smtClean="0">
              <a:latin typeface="Avenir Book" charset="0"/>
              <a:ea typeface="Avenir Book" charset="0"/>
              <a:cs typeface="Avenir Book" charset="0"/>
            </a:rPr>
            <a:t>blog/forum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e </a:t>
          </a:r>
          <a:r>
            <a:rPr lang="it-IT" sz="1100" b="1" i="1" kern="1200" dirty="0">
              <a:latin typeface="Avenir Book" charset="0"/>
              <a:ea typeface="Avenir Book" charset="0"/>
              <a:cs typeface="Avenir Book" charset="0"/>
            </a:rPr>
            <a:t>riviste/magazine</a:t>
          </a: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 (</a:t>
          </a:r>
          <a:r>
            <a:rPr lang="it-IT" sz="1100" b="1" i="1" kern="1200" dirty="0" err="1">
              <a:latin typeface="Avenir Book" charset="0"/>
              <a:ea typeface="Avenir Book" charset="0"/>
              <a:cs typeface="Avenir Book" charset="0"/>
            </a:rPr>
            <a:t>Who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?)                 osservare </a:t>
          </a: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come 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(</a:t>
          </a:r>
          <a:r>
            <a:rPr lang="it-IT" sz="1100" b="1" i="1" kern="1200" dirty="0" smtClean="0">
              <a:latin typeface="Avenir Book" charset="0"/>
              <a:ea typeface="Avenir Book" charset="0"/>
              <a:cs typeface="Avenir Book" charset="0"/>
            </a:rPr>
            <a:t>How?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) e </a:t>
          </a:r>
          <a:r>
            <a:rPr lang="it-IT" sz="1100" b="1" i="1" kern="1200" dirty="0" smtClean="0">
              <a:latin typeface="Avenir Book" charset="0"/>
              <a:ea typeface="Avenir Book" charset="0"/>
              <a:cs typeface="Avenir Book" charset="0"/>
            </a:rPr>
            <a:t>perché 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(</a:t>
          </a:r>
          <a:r>
            <a:rPr lang="it-IT" sz="1100" b="1" kern="1200" dirty="0" err="1" smtClean="0">
              <a:latin typeface="Avenir Book" charset="0"/>
              <a:ea typeface="Avenir Book" charset="0"/>
              <a:cs typeface="Avenir Book" charset="0"/>
            </a:rPr>
            <a:t>Why</a:t>
          </a:r>
          <a:r>
            <a:rPr lang="it-IT" sz="1100" b="1" kern="1200" dirty="0">
              <a:latin typeface="Avenir Book" charset="0"/>
              <a:ea typeface="Avenir Book" charset="0"/>
              <a:cs typeface="Avenir Book" charset="0"/>
            </a:rPr>
            <a:t>?) si </a:t>
          </a:r>
          <a:r>
            <a:rPr lang="it-IT" sz="1100" b="1" kern="1200" dirty="0" smtClean="0">
              <a:latin typeface="Avenir Book" charset="0"/>
              <a:ea typeface="Avenir Book" charset="0"/>
              <a:cs typeface="Avenir Book" charset="0"/>
            </a:rPr>
            <a:t>parla dell’olio d’oliva</a:t>
          </a:r>
          <a:endParaRPr lang="it-IT" sz="1100" b="1" kern="1200" dirty="0">
            <a:latin typeface="Avenir Book" charset="0"/>
            <a:ea typeface="Avenir Book" charset="0"/>
            <a:cs typeface="Avenir Book" charset="0"/>
          </a:endParaRPr>
        </a:p>
      </dsp:txBody>
      <dsp:txXfrm>
        <a:off x="1302018" y="3632950"/>
        <a:ext cx="5506545" cy="1207754"/>
      </dsp:txXfrm>
    </dsp:sp>
    <dsp:sp modelId="{C4023442-C6D1-4D37-A9DC-6559E553AF90}">
      <dsp:nvSpPr>
        <dsp:cNvPr id="0" name=""/>
        <dsp:cNvSpPr/>
      </dsp:nvSpPr>
      <dsp:spPr>
        <a:xfrm>
          <a:off x="6213917" y="1109808"/>
          <a:ext cx="951264" cy="95126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6427951" y="1109808"/>
        <a:ext cx="523196" cy="715826"/>
      </dsp:txXfrm>
    </dsp:sp>
    <dsp:sp modelId="{51BFBBE0-401E-4B62-A93E-B9D4FABEF1DD}">
      <dsp:nvSpPr>
        <dsp:cNvPr id="0" name=""/>
        <dsp:cNvSpPr/>
      </dsp:nvSpPr>
      <dsp:spPr>
        <a:xfrm>
          <a:off x="6846139" y="2807450"/>
          <a:ext cx="951264" cy="95126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7060173" y="2807450"/>
        <a:ext cx="523196" cy="715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30788-FB70-464F-96B4-33A094ECBC43}">
      <dsp:nvSpPr>
        <dsp:cNvPr id="0" name=""/>
        <dsp:cNvSpPr/>
      </dsp:nvSpPr>
      <dsp:spPr>
        <a:xfrm>
          <a:off x="0" y="166128"/>
          <a:ext cx="8061099" cy="76684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1" kern="1200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La frequenza delle parole </a:t>
          </a:r>
          <a:r>
            <a:rPr lang="it-IT" sz="1050" b="1" kern="1200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all’interno del </a:t>
          </a:r>
          <a:r>
            <a:rPr lang="it-IT" sz="1050" b="1" kern="1200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testo evidenzia:</a:t>
          </a:r>
          <a:endParaRPr lang="it-IT" sz="1050" b="1" kern="1200" dirty="0">
            <a:solidFill>
              <a:schemeClr val="tx1"/>
            </a:solidFill>
            <a:latin typeface="Avenir Book" charset="0"/>
            <a:ea typeface="Avenir Book" charset="0"/>
            <a:cs typeface="Avenir Book" charset="0"/>
          </a:endParaRP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1" kern="1200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a</a:t>
          </a:r>
          <a:r>
            <a:rPr lang="it-IT" sz="1050" b="1" kern="1200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) una </a:t>
          </a:r>
          <a:r>
            <a:rPr lang="it-IT" sz="1050" b="1" kern="1200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maggiore enfasi posta dai produttori australiani sulla  categoria </a:t>
          </a:r>
          <a:r>
            <a:rPr lang="it-IT" sz="1050" b="1" i="1" kern="1200" dirty="0" err="1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Extravirgin</a:t>
          </a:r>
          <a:r>
            <a:rPr lang="it-IT" sz="1050" b="1" kern="1200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;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1" kern="1200" dirty="0" smtClean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b</a:t>
          </a:r>
          <a:r>
            <a:rPr lang="it-IT" sz="1050" b="1" kern="1200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) un maggiore ricorso alla parola generica </a:t>
          </a:r>
          <a:r>
            <a:rPr lang="it-IT" sz="1050" b="1" i="1" kern="1200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olive oil </a:t>
          </a:r>
          <a:r>
            <a:rPr lang="it-IT" sz="1050" b="1" kern="1200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da parte degli operatori spagnoli e italiani</a:t>
          </a:r>
          <a:r>
            <a:rPr lang="it-IT" sz="1050" b="0" kern="1200" dirty="0">
              <a:solidFill>
                <a:schemeClr val="tx1"/>
              </a:solidFill>
              <a:latin typeface="Avenir Book" charset="0"/>
              <a:ea typeface="Avenir Book" charset="0"/>
              <a:cs typeface="Avenir Book" charset="0"/>
            </a:rPr>
            <a:t>; </a:t>
          </a:r>
          <a:endParaRPr lang="en-US" sz="1050" b="0" i="1" kern="1200" dirty="0">
            <a:solidFill>
              <a:schemeClr val="tx1"/>
            </a:solidFill>
            <a:latin typeface="Avenir Book" charset="0"/>
            <a:ea typeface="Avenir Book" charset="0"/>
            <a:cs typeface="Avenir Book" charset="0"/>
          </a:endParaRPr>
        </a:p>
      </dsp:txBody>
      <dsp:txXfrm>
        <a:off x="0" y="166128"/>
        <a:ext cx="8061099" cy="766847"/>
      </dsp:txXfrm>
    </dsp:sp>
    <dsp:sp modelId="{3A810EC8-82C5-43CD-BBD7-75855BAB0F7D}">
      <dsp:nvSpPr>
        <dsp:cNvPr id="0" name=""/>
        <dsp:cNvSpPr/>
      </dsp:nvSpPr>
      <dsp:spPr>
        <a:xfrm>
          <a:off x="3936" y="990216"/>
          <a:ext cx="2684408" cy="32356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200" b="1" kern="1200" dirty="0">
              <a:latin typeface="Avenir Book" charset="0"/>
              <a:ea typeface="Avenir Book" charset="0"/>
              <a:cs typeface="Avenir Book" charset="0"/>
            </a:rPr>
            <a:t>Elementi cognitivi:</a:t>
          </a: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1. il ricorso ad attributi sensoriali è più intenso e vario nei </a:t>
          </a:r>
          <a:r>
            <a:rPr lang="it-IT" sz="1050" b="1" u="sng" kern="1200" dirty="0" smtClean="0">
              <a:latin typeface="Avenir Book" charset="0"/>
              <a:ea typeface="Avenir Book" charset="0"/>
              <a:cs typeface="Avenir Book" charset="0"/>
            </a:rPr>
            <a:t>competitor australiani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; </a:t>
          </a: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- Parole che esaltano la naturalezza (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natural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olive oil, olive oil premium, olive oil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refined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organic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pure olive oil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)  e le qualità organolettiche del prodotto (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acid,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fresh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oil, extra light,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light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olive oil,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flavoured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extra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virgin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);</a:t>
          </a: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2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. gli </a:t>
          </a:r>
          <a:r>
            <a:rPr lang="it-IT" sz="1050" b="1" u="sng" kern="1200" dirty="0">
              <a:latin typeface="Avenir Book" charset="0"/>
              <a:ea typeface="Avenir Book" charset="0"/>
              <a:cs typeface="Avenir Book" charset="0"/>
            </a:rPr>
            <a:t>operatori italiani e spagnoli 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ricorrono prevalentemente a parole tendenti ad esaltare gli attributi sensoriali 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( acid,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fluidity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fragrance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fruity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low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acidity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aromatic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pure olive oil, light olive oil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); in particolare gli spagnoli tendono ad esaltare il sapore (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flavour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) associando aggettivi quali: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delicious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amazing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interesting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different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.</a:t>
          </a:r>
          <a:endParaRPr lang="it-IT" sz="1050" kern="1200" dirty="0">
            <a:latin typeface="Avenir Book" charset="0"/>
            <a:ea typeface="Avenir Book" charset="0"/>
            <a:cs typeface="Avenir Book" charset="0"/>
          </a:endParaRPr>
        </a:p>
      </dsp:txBody>
      <dsp:txXfrm>
        <a:off x="3936" y="990216"/>
        <a:ext cx="2684408" cy="3235650"/>
      </dsp:txXfrm>
    </dsp:sp>
    <dsp:sp modelId="{6E1A2A8D-E5B1-483D-896C-7D757815631F}">
      <dsp:nvSpPr>
        <dsp:cNvPr id="0" name=""/>
        <dsp:cNvSpPr/>
      </dsp:nvSpPr>
      <dsp:spPr>
        <a:xfrm>
          <a:off x="2688345" y="991220"/>
          <a:ext cx="2684408" cy="32336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>
              <a:latin typeface="Avenir Book" charset="0"/>
              <a:ea typeface="Avenir Book" charset="0"/>
              <a:cs typeface="Avenir Book" charset="0"/>
            </a:rPr>
            <a:t>Elementi di contesto: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1. gli operatori </a:t>
          </a:r>
          <a:r>
            <a:rPr lang="it-IT" sz="1050" b="1" u="sng" kern="1200" dirty="0">
              <a:latin typeface="Avenir Book" charset="0"/>
              <a:ea typeface="Avenir Book" charset="0"/>
              <a:cs typeface="Avenir Book" charset="0"/>
            </a:rPr>
            <a:t>australiani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 ricorrono a parole o gruppi di parole rappresentative di una coltivazione moderna, di una produzione sostenibile, tecnologicamente avanzata con consistenti rese qualitative (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environmentally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friendly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principles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ecologically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susteinable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production,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good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business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pracitice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consistent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yields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modern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groves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 ecc.);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2. gli operatori </a:t>
          </a:r>
          <a:r>
            <a:rPr lang="it-IT" sz="1050" b="1" u="sng" kern="1200" dirty="0">
              <a:latin typeface="Avenir Book" charset="0"/>
              <a:ea typeface="Avenir Book" charset="0"/>
              <a:cs typeface="Avenir Book" charset="0"/>
            </a:rPr>
            <a:t>europei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 richiamano, semplicemente, elementi standard come la varietà europea (</a:t>
          </a:r>
          <a:r>
            <a:rPr lang="it-IT" sz="1050" kern="1200" dirty="0" err="1">
              <a:latin typeface="Avenir Book" charset="0"/>
              <a:ea typeface="Avenir Book" charset="0"/>
              <a:cs typeface="Avenir Book" charset="0"/>
            </a:rPr>
            <a:t>o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lea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europea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), il concetto di qualità (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control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) ed il packaging (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petbottles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)</a:t>
          </a:r>
        </a:p>
      </dsp:txBody>
      <dsp:txXfrm>
        <a:off x="2688345" y="991220"/>
        <a:ext cx="2684408" cy="3233642"/>
      </dsp:txXfrm>
    </dsp:sp>
    <dsp:sp modelId="{590265CA-956D-4E32-8A93-3B010F31A9E7}">
      <dsp:nvSpPr>
        <dsp:cNvPr id="0" name=""/>
        <dsp:cNvSpPr/>
      </dsp:nvSpPr>
      <dsp:spPr>
        <a:xfrm>
          <a:off x="5372753" y="991220"/>
          <a:ext cx="2684408" cy="32336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>
              <a:latin typeface="Avenir Book" charset="0"/>
              <a:ea typeface="Avenir Book" charset="0"/>
              <a:cs typeface="Avenir Book" charset="0"/>
            </a:rPr>
            <a:t>Elementi </a:t>
          </a:r>
          <a:r>
            <a:rPr lang="it-IT" sz="1200" b="1" kern="1200" dirty="0" err="1">
              <a:latin typeface="Avenir Book" charset="0"/>
              <a:ea typeface="Avenir Book" charset="0"/>
              <a:cs typeface="Avenir Book" charset="0"/>
            </a:rPr>
            <a:t>esperenziali</a:t>
          </a:r>
          <a:r>
            <a:rPr lang="it-IT" sz="1200" b="1" kern="1200" dirty="0">
              <a:latin typeface="Avenir Book" charset="0"/>
              <a:ea typeface="Avenir Book" charset="0"/>
              <a:cs typeface="Avenir Book" charset="0"/>
            </a:rPr>
            <a:t>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Omogeneità comunicativa che ruota intorno a due argomenti principali: “</a:t>
          </a:r>
          <a:r>
            <a:rPr lang="it-IT" sz="1050" kern="1200" dirty="0" err="1">
              <a:latin typeface="Avenir Book" charset="0"/>
              <a:ea typeface="Avenir Book" charset="0"/>
              <a:cs typeface="Avenir Book" charset="0"/>
            </a:rPr>
            <a:t>food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” (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fine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italian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food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italian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food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australia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olive oil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recipes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cooking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effect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food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safety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good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diet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>
              <a:latin typeface="Avenir Book" charset="0"/>
              <a:ea typeface="Avenir Book" charset="0"/>
              <a:cs typeface="Avenir Book" charset="0"/>
            </a:rPr>
            <a:t>plan</a:t>
          </a:r>
          <a:r>
            <a:rPr lang="it-IT" sz="1050" i="1" kern="1200" dirty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 ecc. ) e “</a:t>
          </a:r>
          <a:r>
            <a:rPr lang="it-IT" sz="1050" kern="1200" dirty="0" err="1">
              <a:latin typeface="Avenir Book" charset="0"/>
              <a:ea typeface="Avenir Book" charset="0"/>
              <a:cs typeface="Avenir Book" charset="0"/>
            </a:rPr>
            <a:t>health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kern="1200" dirty="0" err="1">
              <a:latin typeface="Avenir Book" charset="0"/>
              <a:ea typeface="Avenir Book" charset="0"/>
              <a:cs typeface="Avenir Book" charset="0"/>
            </a:rPr>
            <a:t>benefits</a:t>
          </a:r>
          <a:r>
            <a:rPr lang="it-IT" sz="1050" kern="1200" dirty="0">
              <a:latin typeface="Avenir Book" charset="0"/>
              <a:ea typeface="Avenir Book" charset="0"/>
              <a:cs typeface="Avenir Book" charset="0"/>
            </a:rPr>
            <a:t>”.</a:t>
          </a:r>
        </a:p>
      </dsp:txBody>
      <dsp:txXfrm>
        <a:off x="5372753" y="991220"/>
        <a:ext cx="2684408" cy="3233642"/>
      </dsp:txXfrm>
    </dsp:sp>
    <dsp:sp modelId="{F21B3E9E-49B3-4F36-99BA-725EB9BCE012}">
      <dsp:nvSpPr>
        <dsp:cNvPr id="0" name=""/>
        <dsp:cNvSpPr/>
      </dsp:nvSpPr>
      <dsp:spPr>
        <a:xfrm flipV="1">
          <a:off x="0" y="4220283"/>
          <a:ext cx="8061099" cy="20657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5626A-5A90-407A-A916-1B81E73D7FCA}">
      <dsp:nvSpPr>
        <dsp:cNvPr id="0" name=""/>
        <dsp:cNvSpPr/>
      </dsp:nvSpPr>
      <dsp:spPr>
        <a:xfrm>
          <a:off x="0" y="156212"/>
          <a:ext cx="8064896" cy="45719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 dirty="0">
            <a:solidFill>
              <a:schemeClr val="tx1"/>
            </a:solidFill>
          </a:endParaRPr>
        </a:p>
      </dsp:txBody>
      <dsp:txXfrm>
        <a:off x="0" y="156212"/>
        <a:ext cx="8064896" cy="457195"/>
      </dsp:txXfrm>
    </dsp:sp>
    <dsp:sp modelId="{55369883-0CFC-4336-B8D0-C44DA16731FF}">
      <dsp:nvSpPr>
        <dsp:cNvPr id="0" name=""/>
        <dsp:cNvSpPr/>
      </dsp:nvSpPr>
      <dsp:spPr>
        <a:xfrm>
          <a:off x="3937" y="613410"/>
          <a:ext cx="2685673" cy="37947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200" b="1" kern="1200" dirty="0" smtClean="0">
              <a:latin typeface="Avenir Book" charset="0"/>
              <a:ea typeface="Avenir Book" charset="0"/>
              <a:cs typeface="Avenir Book" charset="0"/>
            </a:rPr>
            <a:t>Elementi cognitivi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1050" kern="1200" dirty="0" smtClean="0">
            <a:latin typeface="Avenir Book" charset="0"/>
            <a:ea typeface="Avenir Book" charset="0"/>
            <a:cs typeface="Avenir Book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1050" kern="1200" dirty="0" smtClean="0">
            <a:latin typeface="Avenir Book" charset="0"/>
            <a:ea typeface="Avenir Book" charset="0"/>
            <a:cs typeface="Avenir Book" charset="0"/>
          </a:endParaRP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1) sono parole identificative della qualità organolettica del prodotto (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flavour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taste,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smell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free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acidity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fruity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acid,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fragrance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pure olive oil,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aromatic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good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olive oil)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. </a:t>
          </a: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1050" kern="1200" dirty="0" smtClean="0">
            <a:latin typeface="Avenir Book" charset="0"/>
            <a:ea typeface="Avenir Book" charset="0"/>
            <a:cs typeface="Avenir Book" charset="0"/>
          </a:endParaRP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2)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Si tratta delle medesime parole utilizzate dai produttori e ciò induce a ritenere che gli elementi sensoriali e gustativi siano correttamente percepiti dai consumatori </a:t>
          </a:r>
          <a:endParaRPr lang="it-IT" sz="1050" b="1" kern="1200" dirty="0">
            <a:latin typeface="Avenir Book" charset="0"/>
            <a:ea typeface="Avenir Book" charset="0"/>
            <a:cs typeface="Avenir Book" charset="0"/>
          </a:endParaRPr>
        </a:p>
      </dsp:txBody>
      <dsp:txXfrm>
        <a:off x="3937" y="613410"/>
        <a:ext cx="2685673" cy="3794759"/>
      </dsp:txXfrm>
    </dsp:sp>
    <dsp:sp modelId="{EBE160AD-218D-40D6-8B36-C1930456425E}">
      <dsp:nvSpPr>
        <dsp:cNvPr id="0" name=""/>
        <dsp:cNvSpPr/>
      </dsp:nvSpPr>
      <dsp:spPr>
        <a:xfrm>
          <a:off x="2689611" y="605791"/>
          <a:ext cx="2685673" cy="38099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200" b="1" kern="1200" dirty="0" smtClean="0">
              <a:latin typeface="Avenir Book" charset="0"/>
              <a:ea typeface="Avenir Book" charset="0"/>
              <a:cs typeface="Avenir Book" charset="0"/>
            </a:rPr>
            <a:t>Elementi di contesto</a:t>
          </a: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1a) </a:t>
          </a:r>
          <a:r>
            <a:rPr lang="it-IT" sz="1050" b="1" u="none" kern="1200" dirty="0" smtClean="0">
              <a:latin typeface="Avenir Book" charset="0"/>
              <a:ea typeface="Avenir Book" charset="0"/>
              <a:cs typeface="Avenir Book" charset="0"/>
            </a:rPr>
            <a:t>concetto di qualità </a:t>
          </a:r>
          <a:r>
            <a:rPr lang="it-IT" sz="1050" u="sng" kern="1200" dirty="0" smtClean="0">
              <a:latin typeface="Avenir Book" charset="0"/>
              <a:ea typeface="Avenir Book" charset="0"/>
              <a:cs typeface="Avenir Book" charset="0"/>
            </a:rPr>
            <a:t>(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good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high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quality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 ecc.),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prezzo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 (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prices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expensive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olive oil)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, 1b)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origine del prodotto  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(i richiami più frequenti nell’ordine sono: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Australian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olive oil, California olive oil, American olive oil 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e, a seguire,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Chilean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e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Sicilian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olive oil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).</a:t>
          </a: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1050" kern="1200" dirty="0" smtClean="0">
            <a:latin typeface="Avenir Book" charset="0"/>
            <a:ea typeface="Avenir Book" charset="0"/>
            <a:cs typeface="Avenir Book" charset="0"/>
          </a:endParaRPr>
        </a:p>
        <a:p>
          <a:pPr lvl="0" algn="just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 2) Può osservarsi che, da un lato,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esiste la percezione del fattore qualità, a cui è anche associata l’importanza della relazione con il prezzo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;  dall’altra </a:t>
          </a:r>
          <a:r>
            <a:rPr lang="it-IT" sz="1050" b="1" u="none" kern="1200" dirty="0" smtClean="0">
              <a:latin typeface="Avenir Book" charset="0"/>
              <a:ea typeface="Avenir Book" charset="0"/>
              <a:cs typeface="Avenir Book" charset="0"/>
            </a:rPr>
            <a:t>non vi è alcun richiamo a quelli che oggi sono i maggiori paesi produttori di olio di oliva 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(Italia e Spagna); si osserva il frequente richiamo a un noto </a:t>
          </a:r>
          <a:r>
            <a:rPr lang="it-IT" sz="1050" kern="1200" dirty="0" err="1" smtClean="0">
              <a:latin typeface="Avenir Book" charset="0"/>
              <a:ea typeface="Avenir Book" charset="0"/>
              <a:cs typeface="Avenir Book" charset="0"/>
            </a:rPr>
            <a:t>brand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 italiano (</a:t>
          </a:r>
          <a:r>
            <a:rPr lang="it-IT" sz="1050" kern="1200" dirty="0" err="1" smtClean="0">
              <a:latin typeface="Avenir Book" charset="0"/>
              <a:ea typeface="Avenir Book" charset="0"/>
              <a:cs typeface="Avenir Book" charset="0"/>
            </a:rPr>
            <a:t>Bertolli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);</a:t>
          </a:r>
          <a:endParaRPr lang="it-IT" sz="1050" kern="1200" dirty="0">
            <a:latin typeface="Avenir Book" charset="0"/>
            <a:ea typeface="Avenir Book" charset="0"/>
            <a:cs typeface="Avenir Book" charset="0"/>
          </a:endParaRPr>
        </a:p>
      </dsp:txBody>
      <dsp:txXfrm>
        <a:off x="2689611" y="605791"/>
        <a:ext cx="2685673" cy="3809996"/>
      </dsp:txXfrm>
    </dsp:sp>
    <dsp:sp modelId="{CBB8AE15-0DF3-460D-8531-8397A39A9EDD}">
      <dsp:nvSpPr>
        <dsp:cNvPr id="0" name=""/>
        <dsp:cNvSpPr/>
      </dsp:nvSpPr>
      <dsp:spPr>
        <a:xfrm>
          <a:off x="5375284" y="609593"/>
          <a:ext cx="2685673" cy="38023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1200" b="1" kern="1200" dirty="0" smtClean="0">
              <a:latin typeface="Avenir Book" charset="0"/>
              <a:ea typeface="Avenir Book" charset="0"/>
              <a:cs typeface="Avenir Book" charset="0"/>
            </a:rPr>
            <a:t>Elementi </a:t>
          </a:r>
          <a:r>
            <a:rPr lang="it-IT" sz="1200" b="1" kern="1200" dirty="0" err="1" smtClean="0">
              <a:latin typeface="Avenir Book" charset="0"/>
              <a:ea typeface="Avenir Book" charset="0"/>
              <a:cs typeface="Avenir Book" charset="0"/>
            </a:rPr>
            <a:t>esperenziali</a:t>
          </a:r>
          <a:endParaRPr lang="it-IT" sz="1200" b="1" kern="1200" dirty="0" smtClean="0">
            <a:latin typeface="Avenir Book" charset="0"/>
            <a:ea typeface="Avenir Book" charset="0"/>
            <a:cs typeface="Avenir Book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it-IT" sz="1050" kern="1200" dirty="0" smtClean="0">
            <a:latin typeface="Avenir Book" charset="0"/>
            <a:ea typeface="Avenir Book" charset="0"/>
            <a:cs typeface="Avenir Book" charset="0"/>
          </a:endParaRP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a)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legame con il cibo  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(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diet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mediterranean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diet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cooking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effect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,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recipes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)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 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b) </a:t>
          </a:r>
          <a:r>
            <a:rPr lang="it-IT" sz="1050" b="1" kern="1200" dirty="0" smtClean="0">
              <a:latin typeface="Avenir Book" charset="0"/>
              <a:ea typeface="Avenir Book" charset="0"/>
              <a:cs typeface="Avenir Book" charset="0"/>
            </a:rPr>
            <a:t>benefici per la salute 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che possono derivare dal suo consumo (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health</a:t>
          </a:r>
          <a:r>
            <a:rPr lang="it-IT" sz="1050" i="1" kern="1200" dirty="0" smtClean="0">
              <a:latin typeface="Avenir Book" charset="0"/>
              <a:ea typeface="Avenir Book" charset="0"/>
              <a:cs typeface="Avenir Book" charset="0"/>
            </a:rPr>
            <a:t> </a:t>
          </a:r>
          <a:r>
            <a:rPr lang="it-IT" sz="1050" i="1" kern="1200" dirty="0" err="1" smtClean="0">
              <a:latin typeface="Avenir Book" charset="0"/>
              <a:ea typeface="Avenir Book" charset="0"/>
              <a:cs typeface="Avenir Book" charset="0"/>
            </a:rPr>
            <a:t>benefits</a:t>
          </a:r>
          <a:r>
            <a:rPr lang="it-IT" sz="1050" kern="1200" dirty="0" smtClean="0">
              <a:latin typeface="Avenir Book" charset="0"/>
              <a:ea typeface="Avenir Book" charset="0"/>
              <a:cs typeface="Avenir Book" charset="0"/>
            </a:rPr>
            <a:t>)</a:t>
          </a:r>
          <a:endParaRPr lang="it-IT" sz="1050" kern="1200" dirty="0">
            <a:latin typeface="Avenir Book" charset="0"/>
            <a:ea typeface="Avenir Book" charset="0"/>
            <a:cs typeface="Avenir Book" charset="0"/>
          </a:endParaRPr>
        </a:p>
      </dsp:txBody>
      <dsp:txXfrm>
        <a:off x="5375284" y="609593"/>
        <a:ext cx="2685673" cy="3802392"/>
      </dsp:txXfrm>
    </dsp:sp>
    <dsp:sp modelId="{CCFBC08F-17BC-46A7-8808-683472B7D1E5}">
      <dsp:nvSpPr>
        <dsp:cNvPr id="0" name=""/>
        <dsp:cNvSpPr/>
      </dsp:nvSpPr>
      <dsp:spPr>
        <a:xfrm>
          <a:off x="0" y="4086799"/>
          <a:ext cx="8064896" cy="483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526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313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57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021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113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29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41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617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748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264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46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-1589" y="103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7" name="image1.jpeg" descr="Logo-firma pon R&amp;C_com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3179" y="201074"/>
            <a:ext cx="3690682" cy="68687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00800" y="6156597"/>
            <a:ext cx="4918922" cy="68687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/>
          <p:nvPr/>
        </p:nvSpPr>
        <p:spPr>
          <a:xfrm>
            <a:off x="1789417" y="60515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10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5060" y="194733"/>
            <a:ext cx="543391" cy="699559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"/>
          <p:cNvSpPr/>
          <p:nvPr/>
        </p:nvSpPr>
        <p:spPr>
          <a:xfrm>
            <a:off x="254006" y="6296836"/>
            <a:ext cx="369068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sz="12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12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1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15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286626" y="6253608"/>
            <a:ext cx="2840825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Insegnamento: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Analisi settoriale e gestione competitiva</a:t>
            </a:r>
          </a:p>
        </p:txBody>
      </p:sp>
      <p:sp>
        <p:nvSpPr>
          <p:cNvPr id="17" name="Shape 17"/>
          <p:cNvSpPr/>
          <p:nvPr/>
        </p:nvSpPr>
        <p:spPr>
          <a:xfrm>
            <a:off x="245513" y="6531867"/>
            <a:ext cx="34347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Metodologie di analisi dei mercati e dei contesti settoriali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18" name="Shape 18"/>
          <p:cNvSpPr/>
          <p:nvPr/>
        </p:nvSpPr>
        <p:spPr>
          <a:xfrm>
            <a:off x="252805" y="227329"/>
            <a:ext cx="1274444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Agenda</a:t>
            </a:r>
          </a:p>
        </p:txBody>
      </p:sp>
      <p:sp>
        <p:nvSpPr>
          <p:cNvPr id="19" name="Shape 19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esuppo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323925" y="227329"/>
            <a:ext cx="180022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Presupposti</a:t>
            </a:r>
          </a:p>
        </p:txBody>
      </p:sp>
      <p:pic>
        <p:nvPicPr>
          <p:cNvPr id="23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24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286626" y="6253608"/>
            <a:ext cx="2840825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Insegnamento: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Analisi settoriale e gestione competitiva</a:t>
            </a:r>
          </a:p>
        </p:txBody>
      </p:sp>
      <p:sp>
        <p:nvSpPr>
          <p:cNvPr id="26" name="Shape 26"/>
          <p:cNvSpPr/>
          <p:nvPr/>
        </p:nvSpPr>
        <p:spPr>
          <a:xfrm>
            <a:off x="245513" y="6531867"/>
            <a:ext cx="34347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Metodologie di analisi dei mercati e dei contesti settoriali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27" name="Shape 27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iettiv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337895" y="265429"/>
            <a:ext cx="134175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Obiettivi</a:t>
            </a:r>
          </a:p>
        </p:txBody>
      </p:sp>
      <p:pic>
        <p:nvPicPr>
          <p:cNvPr id="31" name="image4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98408" y="856108"/>
            <a:ext cx="6504106" cy="5271642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hape 33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71681" y="6253608"/>
            <a:ext cx="1926883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Insegnamento: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Produzione e logistica</a:t>
            </a:r>
          </a:p>
        </p:txBody>
      </p:sp>
      <p:sp>
        <p:nvSpPr>
          <p:cNvPr id="35" name="Shape 35"/>
          <p:cNvSpPr/>
          <p:nvPr/>
        </p:nvSpPr>
        <p:spPr>
          <a:xfrm>
            <a:off x="336203" y="6531867"/>
            <a:ext cx="476643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Produzione e tracciabilità della filiera nella comunicazione delle produzioni tipiche”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36" name="Shape 36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39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  <p:sp>
        <p:nvSpPr>
          <p:cNvPr id="42" name="Shape 42"/>
          <p:cNvSpPr/>
          <p:nvPr/>
        </p:nvSpPr>
        <p:spPr>
          <a:xfrm>
            <a:off x="371681" y="6253608"/>
            <a:ext cx="1926883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Insegnamento: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Produzione e logistica</a:t>
            </a:r>
          </a:p>
        </p:txBody>
      </p:sp>
      <p:sp>
        <p:nvSpPr>
          <p:cNvPr id="43" name="Shape 43"/>
          <p:cNvSpPr/>
          <p:nvPr/>
        </p:nvSpPr>
        <p:spPr>
          <a:xfrm>
            <a:off x="357476" y="6531867"/>
            <a:ext cx="4643566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Produzione e tracciabilità della filiera nella comunicazione delle produzioni tipiche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iepilogo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335673" y="252729"/>
            <a:ext cx="2347278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Riepilogo finale</a:t>
            </a:r>
          </a:p>
        </p:txBody>
      </p:sp>
      <p:pic>
        <p:nvPicPr>
          <p:cNvPr id="47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286626" y="6253608"/>
            <a:ext cx="2840825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Insegnamento: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Analisi settoriale e gestione competitiva</a:t>
            </a:r>
          </a:p>
        </p:txBody>
      </p:sp>
      <p:sp>
        <p:nvSpPr>
          <p:cNvPr id="50" name="Shape 50"/>
          <p:cNvSpPr/>
          <p:nvPr/>
        </p:nvSpPr>
        <p:spPr>
          <a:xfrm>
            <a:off x="245513" y="6531867"/>
            <a:ext cx="34347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Metodologie di analisi dei mercati e dei contesti settoriali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51" name="Shape 51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loss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337260" y="240029"/>
            <a:ext cx="140589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Glossario</a:t>
            </a:r>
          </a:p>
        </p:txBody>
      </p:sp>
      <p:pic>
        <p:nvPicPr>
          <p:cNvPr id="55" name="image5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0786" y="3821165"/>
            <a:ext cx="1972192" cy="1964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286626" y="6253608"/>
            <a:ext cx="2840825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Insegnamento: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Analisi settoriale e gestione competitiva</a:t>
            </a:r>
          </a:p>
        </p:txBody>
      </p:sp>
      <p:sp>
        <p:nvSpPr>
          <p:cNvPr id="59" name="Shape 59"/>
          <p:cNvSpPr/>
          <p:nvPr/>
        </p:nvSpPr>
        <p:spPr>
          <a:xfrm>
            <a:off x="245513" y="6531867"/>
            <a:ext cx="34347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Metodologie di analisi dei mercati e dei contesti settoriali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60" name="Shape 60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41607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3"/>
            <a:ext cx="2133600" cy="269239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</p:sldLayoutIdLst>
  <p:transition spd="med"/>
  <p:timing>
    <p:tnLst>
      <p:par>
        <p:cTn id="1" dur="indefinite" restart="never" nodeType="tmRoot"/>
      </p:par>
    </p:tnLst>
  </p:timing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Relationship Id="rId4" Type="http://schemas.openxmlformats.org/officeDocument/2006/relationships/hyperlink" Target="mailto:paola.scorrano@unisalento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0" y="3014981"/>
            <a:ext cx="9144001" cy="100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ctr" defTabSz="457200"/>
            <a:r>
              <a:rPr sz="2600" b="1">
                <a:latin typeface="Avenir Book"/>
                <a:ea typeface="Avenir Book"/>
                <a:cs typeface="Avenir Book"/>
                <a:sym typeface="Avenir Book"/>
              </a:rPr>
              <a:t>Marketing intelligence e competitività delle imprese. </a:t>
            </a:r>
            <a:br>
              <a:rPr sz="2600" b="1">
                <a:latin typeface="Avenir Book"/>
                <a:ea typeface="Avenir Book"/>
                <a:cs typeface="Avenir Book"/>
                <a:sym typeface="Avenir Book"/>
              </a:rPr>
            </a:br>
            <a:r>
              <a:rPr sz="2600" b="1">
                <a:latin typeface="Avenir Book"/>
                <a:ea typeface="Avenir Book"/>
                <a:cs typeface="Avenir Book"/>
                <a:sym typeface="Avenir Book"/>
              </a:rPr>
              <a:t>Un applicativo per il settore agroalimentare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4294967295"/>
          </p:nvPr>
        </p:nvSpPr>
        <p:spPr>
          <a:xfrm>
            <a:off x="781670" y="1897002"/>
            <a:ext cx="7580660" cy="527398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algn="ctr" defTabSz="584200">
              <a:spcBef>
                <a:spcPts val="0"/>
              </a:spcBef>
              <a:buSzTx/>
              <a:buNone/>
              <a:defRPr sz="2000" cap="all" spc="319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2000" cap="all" spc="319">
                <a:solidFill>
                  <a:srgbClr val="1EA3DB"/>
                </a:solidFill>
              </a:rPr>
              <a:t>Produzione e logistica</a:t>
            </a:r>
          </a:p>
        </p:txBody>
      </p:sp>
      <p:sp>
        <p:nvSpPr>
          <p:cNvPr id="78" name="Shape 78"/>
          <p:cNvSpPr/>
          <p:nvPr/>
        </p:nvSpPr>
        <p:spPr>
          <a:xfrm>
            <a:off x="3134424" y="5015684"/>
            <a:ext cx="2875152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457200">
              <a:defRPr sz="2100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/>
            </a:pPr>
            <a:r>
              <a:rPr sz="2100"/>
              <a:t>Prof.ssa Paola Scorrano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>
            <a:off x="357187" y="277366"/>
            <a:ext cx="842962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 dirty="0" err="1"/>
              <a:t>Implicazioni</a:t>
            </a:r>
            <a:r>
              <a:rPr sz="2500" b="1" dirty="0"/>
              <a:t> </a:t>
            </a:r>
            <a:r>
              <a:rPr sz="2500" b="1" dirty="0" err="1"/>
              <a:t>manageriali</a:t>
            </a:r>
            <a:endParaRPr sz="2500" b="1" dirty="0"/>
          </a:p>
        </p:txBody>
      </p:sp>
      <p:sp>
        <p:nvSpPr>
          <p:cNvPr id="109" name="Shape 109"/>
          <p:cNvSpPr/>
          <p:nvPr/>
        </p:nvSpPr>
        <p:spPr>
          <a:xfrm>
            <a:off x="417537" y="1398405"/>
            <a:ext cx="8308926" cy="4721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indent="16192" defTabSz="457200">
              <a:lnSpc>
                <a:spcPct val="120000"/>
              </a:lnSpc>
            </a:pP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I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produttori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italiani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che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intendono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operare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sul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mercato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australiano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non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possono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trascurare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di </a:t>
            </a:r>
            <a:r>
              <a:rPr dirty="0" err="1">
                <a:latin typeface="Avenir Book"/>
                <a:ea typeface="Avenir Book"/>
                <a:cs typeface="Avenir Book"/>
                <a:sym typeface="Avenir Book"/>
              </a:rPr>
              <a:t>considerare</a:t>
            </a: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:</a:t>
            </a:r>
          </a:p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endParaRPr sz="8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AutoNum type="romanLcParenR"/>
            </a:pP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l’avvento dei nuovi produttori australiani e la loro tendenziale omogeneità comunicativa che, con il tempo, potrebbe rappresentare un loro punto di forza;</a:t>
            </a:r>
          </a:p>
          <a:p>
            <a:pPr lvl="0" indent="16192" defTabSz="457200">
              <a:lnSpc>
                <a:spcPct val="120000"/>
              </a:lnSpc>
            </a:pPr>
            <a:endParaRPr sz="8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AutoNum type="romanLcParenR" startAt="2"/>
            </a:pP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l’esistenza di una strategia comunicativa avviata da paesi che non sono tradizionalmente produttori di olio (America e California); </a:t>
            </a:r>
          </a:p>
          <a:p>
            <a:pPr lvl="0" indent="16192" defTabSz="457200">
              <a:lnSpc>
                <a:spcPct val="120000"/>
              </a:lnSpc>
            </a:pPr>
            <a:endParaRPr sz="8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AutoNum type="romanLcParenR" startAt="3"/>
            </a:pPr>
            <a:r>
              <a:rPr dirty="0">
                <a:latin typeface="Avenir Book"/>
                <a:ea typeface="Avenir Book"/>
                <a:cs typeface="Avenir Book"/>
                <a:sym typeface="Avenir Book"/>
              </a:rPr>
              <a:t> gli elementi esperenziali e di contesto ritenuti importanti dai consumatori e sui quali attivare politiche di differenziazione basate soprattutto sugli elementi immateriali che ruotano  intorno al prodotto (brand, country of origin, valorizzazione dei benefici per la salute).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11"/>
          <p:cNvSpPr/>
          <p:nvPr/>
        </p:nvSpPr>
        <p:spPr>
          <a:xfrm>
            <a:off x="1173162" y="2871977"/>
            <a:ext cx="7102476" cy="1669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algn="ctr" defTabSz="457200">
              <a:spcBef>
                <a:spcPts val="500"/>
              </a:spcBef>
            </a:pPr>
            <a:r>
              <a:rPr sz="2400" dirty="0" err="1">
                <a:latin typeface="Avenir Book"/>
                <a:ea typeface="Avenir Book"/>
                <a:cs typeface="Avenir Book"/>
                <a:sym typeface="Avenir Book"/>
              </a:rPr>
              <a:t>Prof.ssa</a:t>
            </a:r>
            <a:r>
              <a:rPr sz="2400" dirty="0">
                <a:latin typeface="Avenir Book"/>
                <a:ea typeface="Avenir Book"/>
                <a:cs typeface="Avenir Book"/>
                <a:sym typeface="Avenir Book"/>
              </a:rPr>
              <a:t> Paola </a:t>
            </a:r>
            <a:r>
              <a:rPr sz="2400" dirty="0" err="1" smtClean="0">
                <a:latin typeface="Avenir Book"/>
                <a:ea typeface="Avenir Book"/>
                <a:cs typeface="Avenir Book"/>
                <a:sym typeface="Avenir Book"/>
              </a:rPr>
              <a:t>Scorrano</a:t>
            </a:r>
            <a:endParaRPr lang="it-IT" sz="2400" dirty="0" smtClean="0">
              <a:latin typeface="Avenir Book"/>
              <a:ea typeface="Avenir Book"/>
              <a:cs typeface="Avenir Book"/>
              <a:sym typeface="Avenir Book"/>
            </a:endParaRPr>
          </a:p>
          <a:p>
            <a:pPr lvl="0" algn="ctr" defTabSz="457200">
              <a:spcBef>
                <a:spcPts val="500"/>
              </a:spcBef>
            </a:pPr>
            <a:r>
              <a:rPr lang="it-IT" sz="2400" dirty="0" smtClean="0">
                <a:latin typeface="Avenir Book"/>
                <a:ea typeface="Avenir Book"/>
                <a:cs typeface="Avenir Book"/>
                <a:sym typeface="Avenir Book"/>
              </a:rPr>
              <a:t>Dipartimento di Scienze dell’Economia</a:t>
            </a:r>
            <a:endParaRPr sz="2400" dirty="0">
              <a:latin typeface="Avenir Book"/>
              <a:ea typeface="Avenir Book"/>
              <a:cs typeface="Avenir Book"/>
              <a:sym typeface="Avenir Book"/>
            </a:endParaRPr>
          </a:p>
          <a:p>
            <a:pPr lvl="0" algn="ctr" defTabSz="457200">
              <a:spcBef>
                <a:spcPts val="500"/>
              </a:spcBef>
            </a:pPr>
            <a:r>
              <a:rPr sz="2400" dirty="0" err="1">
                <a:latin typeface="Avenir Book"/>
                <a:ea typeface="Avenir Book"/>
                <a:cs typeface="Avenir Book"/>
                <a:sym typeface="Avenir Book"/>
              </a:rPr>
              <a:t>Università</a:t>
            </a:r>
            <a:r>
              <a:rPr sz="2400" dirty="0">
                <a:latin typeface="Avenir Book"/>
                <a:ea typeface="Avenir Book"/>
                <a:cs typeface="Avenir Book"/>
                <a:sym typeface="Avenir Book"/>
              </a:rPr>
              <a:t> del Salento</a:t>
            </a:r>
          </a:p>
          <a:p>
            <a:pPr lvl="0" algn="ctr" defTabSz="457200">
              <a:spcBef>
                <a:spcPts val="500"/>
              </a:spcBef>
            </a:pPr>
            <a:r>
              <a:rPr sz="2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venir Book"/>
                <a:ea typeface="Avenir Book"/>
                <a:cs typeface="Avenir Book"/>
                <a:sym typeface="Avenir Book"/>
                <a:hlinkClick r:id="rId4"/>
              </a:rPr>
              <a:t>paola.scorrano@unisalento.it</a:t>
            </a:r>
            <a:r>
              <a:rPr sz="2400"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4" name="Shape 108"/>
          <p:cNvSpPr/>
          <p:nvPr/>
        </p:nvSpPr>
        <p:spPr>
          <a:xfrm>
            <a:off x="357187" y="277366"/>
            <a:ext cx="8429626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lang="it-IT" sz="2500" b="1" dirty="0" smtClean="0"/>
              <a:t>Contatti del docente</a:t>
            </a:r>
            <a:endParaRPr sz="25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46808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1629841" y="3382391"/>
            <a:ext cx="1584177" cy="12241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idx="4294967295"/>
          </p:nvPr>
        </p:nvSpPr>
        <p:spPr>
          <a:xfrm>
            <a:off x="266700" y="1653150"/>
            <a:ext cx="4310460" cy="1534667"/>
          </a:xfrm>
          <a:prstGeom prst="rect">
            <a:avLst/>
          </a:prstGeom>
        </p:spPr>
        <p:txBody>
          <a:bodyPr/>
          <a:lstStyle>
            <a:lvl1pPr marL="0" indent="0" algn="ctr" defTabSz="457200">
              <a:spcBef>
                <a:spcPts val="500"/>
              </a:spcBef>
              <a:buSzTx/>
              <a:buNone/>
              <a:defRPr sz="2000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/>
            </a:pPr>
            <a:r>
              <a:rPr sz="2000"/>
              <a:t>Valutare, in chiave di strategie di marketing, le potenzialità derivanti dall’estrapolazione di informazioni dalle fonti web “non strutturate”  </a:t>
            </a:r>
          </a:p>
        </p:txBody>
      </p:sp>
      <p:sp>
        <p:nvSpPr>
          <p:cNvPr id="82" name="Shape 82"/>
          <p:cNvSpPr/>
          <p:nvPr/>
        </p:nvSpPr>
        <p:spPr>
          <a:xfrm>
            <a:off x="266700" y="4806889"/>
            <a:ext cx="4310460" cy="891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 algn="ctr" defTabSz="457200">
              <a:spcBef>
                <a:spcPts val="500"/>
              </a:spcBef>
              <a:buFont typeface="Arial"/>
            </a:pPr>
            <a:r>
              <a:rPr sz="2000">
                <a:latin typeface="Avenir Book"/>
                <a:ea typeface="Avenir Book"/>
                <a:cs typeface="Avenir Book"/>
                <a:sym typeface="Avenir Book"/>
              </a:rPr>
              <a:t>Progettazione e realizzazione di </a:t>
            </a:r>
          </a:p>
          <a:p>
            <a:pPr lvl="0" algn="ctr" defTabSz="457200">
              <a:spcBef>
                <a:spcPts val="500"/>
              </a:spcBef>
              <a:buFont typeface="Arial"/>
            </a:pPr>
            <a:r>
              <a:rPr sz="2000">
                <a:latin typeface="Avenir Book"/>
                <a:ea typeface="Avenir Book"/>
                <a:cs typeface="Avenir Book"/>
                <a:sym typeface="Avenir Book"/>
              </a:rPr>
              <a:t>un software di marketing intelligence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357187" y="277366"/>
            <a:ext cx="842962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Percorso metodologico</a:t>
            </a:r>
          </a:p>
        </p:txBody>
      </p:sp>
      <p:sp>
        <p:nvSpPr>
          <p:cNvPr id="85" name="Shape 85"/>
          <p:cNvSpPr/>
          <p:nvPr/>
        </p:nvSpPr>
        <p:spPr>
          <a:xfrm>
            <a:off x="417537" y="1586752"/>
            <a:ext cx="8308926" cy="415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244792" lvl="0" indent="-228600" defTabSz="457200">
              <a:lnSpc>
                <a:spcPct val="120000"/>
              </a:lnSpc>
              <a:buSzPct val="100000"/>
              <a:buChar char="•"/>
            </a:pPr>
            <a:r>
              <a:rPr sz="2000" dirty="0">
                <a:latin typeface="Avenir Book"/>
                <a:ea typeface="Avenir Book"/>
                <a:cs typeface="Avenir Book"/>
                <a:sym typeface="Avenir Book"/>
              </a:rPr>
              <a:t>Review della letteratura in tema di:</a:t>
            </a:r>
          </a:p>
          <a:p>
            <a:pPr marL="625792" lvl="0" indent="-228600" defTabSz="457200">
              <a:lnSpc>
                <a:spcPct val="120000"/>
              </a:lnSpc>
              <a:buSzPct val="100000"/>
              <a:buChar char="-"/>
            </a:pPr>
            <a:r>
              <a:rPr sz="2000" dirty="0">
                <a:latin typeface="Avenir Book"/>
                <a:ea typeface="Avenir Book"/>
                <a:cs typeface="Avenir Book"/>
                <a:sym typeface="Avenir Book"/>
              </a:rPr>
              <a:t>rilevanza della conoscenza del consumatore e dei mercati per l’adozione di adeguate strategie competitive, anche alla luce della diffusione degli strumenti web 2.0;</a:t>
            </a:r>
          </a:p>
          <a:p>
            <a:pPr marL="625792" lvl="0" indent="-228600" defTabSz="457200">
              <a:lnSpc>
                <a:spcPct val="120000"/>
              </a:lnSpc>
              <a:buSzPct val="100000"/>
              <a:buChar char="-"/>
            </a:pPr>
            <a:r>
              <a:rPr sz="2000" dirty="0">
                <a:latin typeface="Avenir Book"/>
                <a:ea typeface="Avenir Book"/>
                <a:cs typeface="Avenir Book"/>
                <a:sym typeface="Avenir Book"/>
              </a:rPr>
              <a:t>estrazione di informazioni da fonti web non strutturate;</a:t>
            </a:r>
          </a:p>
          <a:p>
            <a:pPr lvl="0" indent="16192" defTabSz="457200">
              <a:lnSpc>
                <a:spcPct val="120000"/>
              </a:lnSpc>
            </a:pPr>
            <a:endParaRPr sz="10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600" defTabSz="457200">
              <a:lnSpc>
                <a:spcPct val="120000"/>
              </a:lnSpc>
              <a:buSzPct val="100000"/>
              <a:buChar char="•"/>
            </a:pPr>
            <a:r>
              <a:rPr sz="2000" dirty="0">
                <a:latin typeface="Avenir Book"/>
                <a:ea typeface="Avenir Book"/>
                <a:cs typeface="Avenir Book"/>
                <a:sym typeface="Avenir Book"/>
              </a:rPr>
              <a:t>Definizione e descrizione delle funzionalità e dell’architettura del software;</a:t>
            </a:r>
          </a:p>
          <a:p>
            <a:pPr lvl="0" indent="16192" defTabSz="457200">
              <a:lnSpc>
                <a:spcPct val="120000"/>
              </a:lnSpc>
            </a:pPr>
            <a:endParaRPr sz="10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600" defTabSz="457200">
              <a:lnSpc>
                <a:spcPct val="120000"/>
              </a:lnSpc>
              <a:buSzPct val="100000"/>
              <a:buChar char="•"/>
            </a:pPr>
            <a:r>
              <a:rPr sz="2000" dirty="0">
                <a:latin typeface="Avenir Book"/>
                <a:ea typeface="Avenir Book"/>
                <a:cs typeface="Avenir Book"/>
                <a:sym typeface="Avenir Book"/>
              </a:rPr>
              <a:t>Osservazione, tramite il predetto software, di alcuni casi concreti e descrizione dei risultati ottenuti. 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357187" y="277366"/>
            <a:ext cx="842962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Variabili del modello di analisi proposto</a:t>
            </a:r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13258"/>
              </p:ext>
            </p:extLst>
          </p:nvPr>
        </p:nvGraphicFramePr>
        <p:xfrm>
          <a:off x="357187" y="1058063"/>
          <a:ext cx="8429626" cy="4878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Freccia a destra 4"/>
          <p:cNvSpPr/>
          <p:nvPr/>
        </p:nvSpPr>
        <p:spPr>
          <a:xfrm>
            <a:off x="4294180" y="5649245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4"/>
          <p:cNvSpPr/>
          <p:nvPr/>
        </p:nvSpPr>
        <p:spPr>
          <a:xfrm>
            <a:off x="3706351" y="5075926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357187" y="277366"/>
            <a:ext cx="842962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Output della sperimentazione</a:t>
            </a:r>
          </a:p>
        </p:txBody>
      </p:sp>
      <p:sp>
        <p:nvSpPr>
          <p:cNvPr id="91" name="Shape 91"/>
          <p:cNvSpPr/>
          <p:nvPr/>
        </p:nvSpPr>
        <p:spPr>
          <a:xfrm>
            <a:off x="357187" y="912366"/>
            <a:ext cx="8429626" cy="434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0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000" b="1"/>
              <a:t>a) criteri interpretativi adottati</a:t>
            </a:r>
          </a:p>
        </p:txBody>
      </p:sp>
      <p:sp>
        <p:nvSpPr>
          <p:cNvPr id="92" name="Shape 92"/>
          <p:cNvSpPr/>
          <p:nvPr/>
        </p:nvSpPr>
        <p:spPr>
          <a:xfrm>
            <a:off x="417537" y="1754758"/>
            <a:ext cx="8308926" cy="3951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analisi quantitativa del contenuto secondo una logica </a:t>
            </a:r>
            <a:r>
              <a:rPr sz="1600" i="1" dirty="0">
                <a:latin typeface="Avenir Book"/>
                <a:ea typeface="Avenir Book"/>
                <a:cs typeface="Avenir Book"/>
                <a:sym typeface="Avenir Book"/>
              </a:rPr>
              <a:t>text mining</a:t>
            </a:r>
            <a:r>
              <a:rPr sz="1600" dirty="0" smtClean="0">
                <a:latin typeface="Avenir Book"/>
                <a:ea typeface="Avenir Book"/>
                <a:cs typeface="Avenir Book"/>
                <a:sym typeface="Avenir Book"/>
              </a:rPr>
              <a:t>;</a:t>
            </a:r>
            <a:endParaRPr lang="it-IT" sz="1600" dirty="0" smtClean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endParaRPr sz="8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endParaRPr sz="7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unità di contesto: </a:t>
            </a:r>
            <a:r>
              <a:rPr sz="1600" i="1" dirty="0">
                <a:latin typeface="Avenir Book"/>
                <a:ea typeface="Avenir Book"/>
                <a:cs typeface="Avenir Book"/>
                <a:sym typeface="Avenir Book"/>
              </a:rPr>
              <a:t>olive oil</a:t>
            </a: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, </a:t>
            </a:r>
            <a:r>
              <a:rPr sz="1600" i="1" dirty="0">
                <a:latin typeface="Avenir Book"/>
                <a:ea typeface="Avenir Book"/>
                <a:cs typeface="Avenir Book"/>
                <a:sym typeface="Avenir Book"/>
              </a:rPr>
              <a:t>virgin olive oil</a:t>
            </a: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,</a:t>
            </a:r>
            <a:r>
              <a:rPr sz="1600" i="1" dirty="0">
                <a:latin typeface="Avenir Book"/>
                <a:ea typeface="Avenir Book"/>
                <a:cs typeface="Avenir Book"/>
                <a:sym typeface="Avenir Book"/>
              </a:rPr>
              <a:t> extra virgin olive oil</a:t>
            </a:r>
            <a:r>
              <a:rPr sz="1600" dirty="0" smtClean="0">
                <a:latin typeface="Avenir Book"/>
                <a:ea typeface="Avenir Book"/>
                <a:cs typeface="Avenir Book"/>
                <a:sym typeface="Avenir Book"/>
              </a:rPr>
              <a:t>;</a:t>
            </a:r>
            <a:endParaRPr lang="it-IT" sz="1600" dirty="0" smtClean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endParaRPr sz="16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endParaRPr sz="7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 unità di analisi: </a:t>
            </a:r>
            <a:r>
              <a:rPr sz="1600" i="1" dirty="0">
                <a:latin typeface="Avenir Book"/>
                <a:ea typeface="Avenir Book"/>
                <a:cs typeface="Avenir Book"/>
                <a:sym typeface="Avenir Book"/>
              </a:rPr>
              <a:t>parola</a:t>
            </a: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 o </a:t>
            </a:r>
            <a:r>
              <a:rPr sz="1600" i="1" dirty="0">
                <a:latin typeface="Avenir Book"/>
                <a:ea typeface="Avenir Book"/>
                <a:cs typeface="Avenir Book"/>
                <a:sym typeface="Avenir Book"/>
              </a:rPr>
              <a:t>gruppi di parole</a:t>
            </a: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 evidenziate dalla </a:t>
            </a:r>
            <a:r>
              <a:rPr sz="1600" i="1" dirty="0">
                <a:latin typeface="Avenir Book"/>
                <a:ea typeface="Avenir Book"/>
                <a:cs typeface="Avenir Book"/>
                <a:sym typeface="Avenir Book"/>
              </a:rPr>
              <a:t>tag cloud</a:t>
            </a: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 per le quali si è attuata una codifica ex post:</a:t>
            </a:r>
          </a:p>
          <a:p>
            <a:pPr marL="625792" lvl="0" indent="-228599" defTabSz="457200">
              <a:lnSpc>
                <a:spcPct val="120000"/>
              </a:lnSpc>
              <a:buSzPct val="100000"/>
              <a:buChar char="-"/>
            </a:pPr>
            <a:r>
              <a:rPr sz="1600" i="1" u="sng" dirty="0">
                <a:latin typeface="Avenir Book"/>
                <a:ea typeface="Avenir Book"/>
                <a:cs typeface="Avenir Book"/>
                <a:sym typeface="Avenir Book"/>
              </a:rPr>
              <a:t>Elementi cognitivi</a:t>
            </a: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: parole che rientrano nella sfera della conoscenza e della percezione degli attributi sensoriali strettamente connesse alle unità di contesto (aggettivi esplicativi delle qualità);</a:t>
            </a:r>
          </a:p>
          <a:p>
            <a:pPr marL="625792" lvl="0" indent="-228599" defTabSz="457200">
              <a:lnSpc>
                <a:spcPct val="120000"/>
              </a:lnSpc>
              <a:buSzPct val="100000"/>
              <a:buChar char="-"/>
            </a:pPr>
            <a:r>
              <a:rPr sz="1600" i="1" u="sng" dirty="0">
                <a:latin typeface="Avenir Book"/>
                <a:ea typeface="Avenir Book"/>
                <a:cs typeface="Avenir Book"/>
                <a:sym typeface="Avenir Book"/>
              </a:rPr>
              <a:t>Elementi di contesto</a:t>
            </a: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: caratteristiche estrinseche (prezzo, tipologia di olive, metodo di produzione, packaging, territorio di produzione, ecc.);</a:t>
            </a:r>
          </a:p>
          <a:p>
            <a:pPr marL="625792" lvl="0" indent="-228599" defTabSz="457200">
              <a:lnSpc>
                <a:spcPct val="120000"/>
              </a:lnSpc>
              <a:buSzPct val="100000"/>
              <a:buChar char="-"/>
            </a:pPr>
            <a:r>
              <a:rPr sz="1600" i="1" u="sng" dirty="0">
                <a:latin typeface="Avenir Book"/>
                <a:ea typeface="Avenir Book"/>
                <a:cs typeface="Avenir Book"/>
                <a:sym typeface="Avenir Book"/>
              </a:rPr>
              <a:t>Elementi esperenziali</a:t>
            </a:r>
            <a:r>
              <a:rPr sz="1600" dirty="0">
                <a:latin typeface="Avenir Book"/>
                <a:ea typeface="Avenir Book"/>
                <a:cs typeface="Avenir Book"/>
                <a:sym typeface="Avenir Book"/>
              </a:rPr>
              <a:t>: parole indicative delle occasioni di consumo, dei benefici attesi, delle modalità di impiego delle tre categorie di olio indagate.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1.png"/>
          <p:cNvPicPr/>
          <p:nvPr/>
        </p:nvPicPr>
        <p:blipFill>
          <a:blip r:embed="rId4">
            <a:extLst/>
          </a:blip>
          <a:srcRect l="21306" t="29363" r="22551" b="10526"/>
          <a:stretch>
            <a:fillRect/>
          </a:stretch>
        </p:blipFill>
        <p:spPr>
          <a:xfrm>
            <a:off x="919639" y="1664560"/>
            <a:ext cx="7304722" cy="4397242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Shape 95"/>
          <p:cNvSpPr/>
          <p:nvPr/>
        </p:nvSpPr>
        <p:spPr>
          <a:xfrm>
            <a:off x="357187" y="277366"/>
            <a:ext cx="842962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 i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 i="0"/>
            </a:pPr>
            <a:r>
              <a:rPr sz="2500" b="1" i="1"/>
              <a:t>Tag cloud competitor web site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357187" y="277366"/>
            <a:ext cx="842962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Output della sperimentazione</a:t>
            </a:r>
          </a:p>
        </p:txBody>
      </p:sp>
      <p:sp>
        <p:nvSpPr>
          <p:cNvPr id="98" name="Shape 98"/>
          <p:cNvSpPr/>
          <p:nvPr/>
        </p:nvSpPr>
        <p:spPr>
          <a:xfrm>
            <a:off x="357187" y="912366"/>
            <a:ext cx="8429626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0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000" b="1"/>
              <a:t>b) interpretazione tag cloud “Information extraction on the competitor website”</a:t>
            </a:r>
          </a:p>
        </p:txBody>
      </p:sp>
      <p:graphicFrame>
        <p:nvGraphicFramePr>
          <p:cNvPr id="5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301039"/>
              </p:ext>
            </p:extLst>
          </p:nvPr>
        </p:nvGraphicFramePr>
        <p:xfrm>
          <a:off x="734561" y="1509484"/>
          <a:ext cx="8061099" cy="4426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357187" y="277366"/>
            <a:ext cx="842962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Output della sperimentazione</a:t>
            </a:r>
          </a:p>
        </p:txBody>
      </p:sp>
      <p:sp>
        <p:nvSpPr>
          <p:cNvPr id="102" name="Shape 102"/>
          <p:cNvSpPr/>
          <p:nvPr/>
        </p:nvSpPr>
        <p:spPr>
          <a:xfrm>
            <a:off x="357187" y="912366"/>
            <a:ext cx="8429626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0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000" b="1"/>
              <a:t>c) interpretazione tag cloud “Information extraction on social media e generic source”</a:t>
            </a: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184214677"/>
              </p:ext>
            </p:extLst>
          </p:nvPr>
        </p:nvGraphicFramePr>
        <p:xfrm>
          <a:off x="467544" y="1494972"/>
          <a:ext cx="806489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357187" y="277366"/>
            <a:ext cx="842962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Risultati della sperimentazione</a:t>
            </a:r>
          </a:p>
        </p:txBody>
      </p:sp>
      <p:sp>
        <p:nvSpPr>
          <p:cNvPr id="106" name="Shape 106"/>
          <p:cNvSpPr/>
          <p:nvPr/>
        </p:nvSpPr>
        <p:spPr>
          <a:xfrm>
            <a:off x="71115" y="962918"/>
            <a:ext cx="9001770" cy="498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244792" lvl="0" indent="-228600" defTabSz="457200">
              <a:lnSpc>
                <a:spcPct val="120000"/>
              </a:lnSpc>
              <a:buSzPct val="100000"/>
              <a:buAutoNum type="arabicPeriod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Market sensing:</a:t>
            </a:r>
          </a:p>
          <a:p>
            <a:pPr marL="587692" lvl="0" indent="-228600" defTabSz="457200">
              <a:lnSpc>
                <a:spcPct val="120000"/>
              </a:lnSpc>
              <a:buSzPct val="100000"/>
              <a:buChar char="-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domanda di consumo non soddisfatta più solo da paesi tradizionalmente esportatori, ma anche da produttori locali;</a:t>
            </a:r>
          </a:p>
          <a:p>
            <a:pPr marL="587692" lvl="0" indent="-228600" defTabSz="457200">
              <a:lnSpc>
                <a:spcPct val="120000"/>
              </a:lnSpc>
              <a:buSzPct val="100000"/>
              <a:buChar char="-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obiettivi della strategia comunicativa dei produttori australiani: valorizzare il prodotto nazionale focalizzandosi su: </a:t>
            </a:r>
          </a:p>
          <a:p>
            <a:pPr marL="879792" lvl="0" indent="-228600" defTabSz="457200">
              <a:lnSpc>
                <a:spcPct val="120000"/>
              </a:lnSpc>
              <a:buSzPct val="70000"/>
              <a:buChar char="๏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elementi sensoriali e qualitativi del prodotto in senso stretto,</a:t>
            </a:r>
          </a:p>
          <a:p>
            <a:pPr marL="879792" lvl="0" indent="-228600" defTabSz="457200">
              <a:lnSpc>
                <a:spcPct val="120000"/>
              </a:lnSpc>
              <a:buSzPct val="70000"/>
              <a:buChar char="๏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ricorso a moderne tecniche di coltivazione e produzione di olio di oliva rispettose dell’ambiente,</a:t>
            </a:r>
          </a:p>
          <a:p>
            <a:pPr marL="879792" lvl="0" indent="-228600" defTabSz="457200">
              <a:lnSpc>
                <a:spcPct val="120000"/>
              </a:lnSpc>
              <a:buSzPct val="70000"/>
              <a:buChar char="๏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cibo </a:t>
            </a:r>
          </a:p>
          <a:p>
            <a:pPr marL="879792" lvl="0" indent="-228600" defTabSz="457200">
              <a:lnSpc>
                <a:spcPct val="120000"/>
              </a:lnSpc>
              <a:buSzPct val="70000"/>
              <a:buChar char="๏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benefici per la salute</a:t>
            </a:r>
          </a:p>
          <a:p>
            <a:pPr marL="587692" lvl="0" indent="-228600" defTabSz="457200">
              <a:lnSpc>
                <a:spcPct val="120000"/>
              </a:lnSpc>
              <a:buSzPct val="100000"/>
              <a:buChar char="-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la comunicazione dei produttori italiani e spagnoli è incentrata solo sulle tradizionali dimensioni sensoriali del prodotto.</a:t>
            </a:r>
          </a:p>
          <a:p>
            <a:pPr marL="244792" lvl="0" indent="-228599" defTabSz="457200">
              <a:lnSpc>
                <a:spcPct val="120000"/>
              </a:lnSpc>
              <a:buSzPct val="100000"/>
              <a:buChar char="•"/>
            </a:pPr>
            <a:endParaRPr sz="1400" dirty="0">
              <a:latin typeface="Avenir Book"/>
              <a:ea typeface="Avenir Book"/>
              <a:cs typeface="Avenir Book"/>
              <a:sym typeface="Avenir Book"/>
            </a:endParaRPr>
          </a:p>
          <a:p>
            <a:pPr marL="244792" lvl="0" indent="-228600" defTabSz="457200">
              <a:lnSpc>
                <a:spcPct val="120000"/>
              </a:lnSpc>
              <a:buSzPct val="100000"/>
              <a:buAutoNum type="arabicPeriod" startAt="2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Market insight:</a:t>
            </a:r>
          </a:p>
          <a:p>
            <a:pPr marL="587692" lvl="0" indent="-228600" defTabSz="457200">
              <a:lnSpc>
                <a:spcPct val="120000"/>
              </a:lnSpc>
              <a:buSzPct val="100000"/>
              <a:buChar char="-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riconoscibilità e ricordo del prodotto basata su elementi sensoriali, gustativi ed esperenziali (</a:t>
            </a:r>
            <a:r>
              <a:rPr sz="1400" i="1" dirty="0">
                <a:latin typeface="Avenir Book"/>
                <a:ea typeface="Avenir Book"/>
                <a:cs typeface="Avenir Book"/>
                <a:sym typeface="Avenir Book"/>
              </a:rPr>
              <a:t>food e health benefit</a:t>
            </a: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);</a:t>
            </a:r>
          </a:p>
          <a:p>
            <a:pPr marL="587692" lvl="0" indent="-228600" defTabSz="457200">
              <a:lnSpc>
                <a:spcPct val="120000"/>
              </a:lnSpc>
              <a:buSzPct val="100000"/>
              <a:buChar char="-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raramente esiste un’associazione diretta a specifici brand (il solo caso rilevato è quello della Bertolli);</a:t>
            </a:r>
          </a:p>
          <a:p>
            <a:pPr marL="587692" lvl="0" indent="-228600" defTabSz="457200">
              <a:lnSpc>
                <a:spcPct val="120000"/>
              </a:lnSpc>
              <a:buSzPct val="100000"/>
              <a:buChar char="-"/>
            </a:pP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più frequente è il richiamo al paese di origine (</a:t>
            </a:r>
            <a:r>
              <a:rPr sz="1400" i="1" dirty="0">
                <a:latin typeface="Avenir Book"/>
                <a:ea typeface="Avenir Book"/>
                <a:cs typeface="Avenir Book"/>
                <a:sym typeface="Avenir Book"/>
              </a:rPr>
              <a:t>Australian olive oil, American olive Oil, California olive oil</a:t>
            </a:r>
            <a:r>
              <a:rPr sz="1400" dirty="0">
                <a:latin typeface="Avenir Book"/>
                <a:ea typeface="Avenir Book"/>
                <a:cs typeface="Avenir Book"/>
                <a:sym typeface="Avenir Book"/>
              </a:rPr>
              <a:t>). Il riferimento è a paesi tradizionalmente non produttori di olio di oliva ma che, probabilmente, sono molto attivi nell’organizzazione di fiere e premi internazionali di settore.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96D4BAA4-BBE8-46B3-9D36-95BF73261711}"/>
  <p:tag name="ISPRING_RESOURCE_FOLDER" val="C:\Users\lorenzo\Desktop\eLearning\Marketing Intelligence per E-learning SCORRANO [Ripristinato]\"/>
  <p:tag name="ISPRING_PRESENTATION_PATH" val="C:\Users\lorenzo\Desktop\eLearning\Marketing Intelligence per E-learning SCORRANO [Ripristinato].pptx"/>
  <p:tag name="ISPRING_PROJECT_FOLDER_UPDATED" val="1"/>
  <p:tag name="ISPRING_PRESENTATION_INFO" val="&lt;?xml version=&quot;1.0&quot; encoding=&quot;UTF-8&quot; standalone=&quot;no&quot; ?&gt;&#10;&lt;presentation&gt;&#10;&#10;  &lt;slides&gt;&#10;    &lt;slide duration=&quot;48083&quot; id=&quot;{77AD338D-8715-4BB9-94E8-1C1731BF001C}&quot; pptId=&quot;256&quot; transitionDuration=&quot;0&quot;/&gt;&#10;    &lt;slide duration=&quot;64988&quot; id=&quot;{67F168A0-EE89-4D4B-88D9-FC1DEC01896B}&quot; pptId=&quot;257&quot; transitionDuration=&quot;0&quot;/&gt;&#10;    &lt;slide duration=&quot;115878&quot; id=&quot;{28CB6328-ACEB-4561-820B-FC9C70B09527}&quot; pptId=&quot;258&quot; transitionDuration=&quot;0&quot;/&gt;&#10;    &lt;slide duration=&quot;213308&quot; id=&quot;{9EE49759-1CA5-4EF3-9381-6DB37C756562}&quot; pptId=&quot;259&quot; transitionDuration=&quot;0&quot;/&gt;&#10;    &lt;slide duration=&quot;139962&quot; id=&quot;{BFCDC0F9-E6D4-41B5-BDC2-93680103E33F}&quot; pptId=&quot;260&quot; transitionDuration=&quot;0&quot;/&gt;&#10;    &lt;slide duration=&quot;11578&quot; id=&quot;{466F3C3F-DD92-490B-8F1A-8CE5D80408D6}&quot; pptId=&quot;261&quot; transitionDuration=&quot;0&quot;/&gt;&#10;    &lt;slide duration=&quot;172808&quot; id=&quot;{0160A6D5-B153-41B8-90F5-AD4CBA4300E6}&quot; pptId=&quot;262&quot; transitionDuration=&quot;0&quot;/&gt;&#10;    &lt;slide duration=&quot;118048&quot; id=&quot;{04B18D42-F617-4F29-9FE8-78AE7D64D366}&quot; pptId=&quot;263&quot; transitionDuration=&quot;0&quot;/&gt;&#10;    &lt;slide duration=&quot;169498&quot; id=&quot;{E9677A26-57FA-4136-99B7-241E9139B6E0}&quot; pptId=&quot;264&quot; transitionDuration=&quot;0&quot;/&gt;&#10;    &lt;slide duration=&quot;82918&quot; id=&quot;{F3F35504-390D-4B81-978D-963C3963E03B}&quot; pptId=&quot;265&quot; transitionDuration=&quot;0&quot;/&gt;&#10;    &lt;slide duration=&quot;5000&quot; id=&quot;{032D0213-2A7A-426E-8D4D-CA0D21F73550}&quot; pptId=&quot;267&quot; transitionDuration=&quot;0&quot;/&gt;&#10;  &lt;/slides&gt;&#10;&#10;  &lt;narration&gt;&#10;    &lt;videoTracks&gt;&#10;      &lt;videoTrack duration=&quot;48088&quot; muted=&quot;false&quot; slideId=&quot;{77AD338D-8715-4BB9-94E8-1C1731BF001C}&quot; startTime=&quot;0&quot; stepIndex=&quot;0&quot; volume=&quot;1&quot;&gt;&#10;        &lt;file modifyTime=&quot;2015-06-22T09:08:01&quot; size=&quot;104350507&quot;&gt;&#10;          &lt;path full=&quot;C:\Users\lorenzo\Desktop\eLearning\Marketing Intelligence per E-learning SCORRANO [Ripristinato]\video\video1.mkv&quot; relative=&quot;Marketing Intelligence per E-learning SCORRANO [Ripristinato]\video\video1.mkv&quot; resource=&quot;video1.mkv&quot;/&gt;&#10;        &lt;/file&gt;&#10;        &lt;trim end=&quot;5&quot; start=&quot;0&quot;/&gt;&#10;        &lt;video height=&quot;480&quot; width=&quot;640&quot;/&gt;&#10;        &lt;audio channels=&quot;2&quot; sampleRate=&quot;44100&quot;/&gt;&#10;      &lt;/videoTrack&gt;&#10;      &lt;videoTrack duration=&quot;64988&quot; muted=&quot;false&quot; slideId=&quot;{67F168A0-EE89-4D4B-88D9-FC1DEC01896B}&quot; startTime=&quot;0&quot; stepIndex=&quot;0&quot; volume=&quot;1&quot;&gt;&#10;        &lt;file modifyTime=&quot;2015-06-22T09:09:06&quot; size=&quot;141368908&quot;&gt;&#10;          &lt;path full=&quot;C:\Users\lorenzo\Desktop\eLearning\Marketing Intelligence per E-learning SCORRANO [Ripristinato]\video\video2.mkv&quot; relative=&quot;Marketing Intelligence per E-learning SCORRANO [Ripristinato]\video\video2.mkv&quot; resource=&quot;video2.mkv&quot;/&gt;&#10;        &lt;/file&gt;&#10;        &lt;video height=&quot;480&quot; width=&quot;640&quot;/&gt;&#10;        &lt;audio channels=&quot;2&quot; sampleRate=&quot;44100&quot;/&gt;&#10;      &lt;/videoTrack&gt;&#10;      &lt;videoTrack duration=&quot;115878&quot; muted=&quot;false&quot; slideId=&quot;{28CB6328-ACEB-4561-820B-FC9C70B09527}&quot; startTime=&quot;0&quot; stepIndex=&quot;0&quot; volume=&quot;1&quot;&gt;&#10;        &lt;file modifyTime=&quot;2015-06-22T09:11:02&quot; size=&quot;249183201&quot;&gt;&#10;          &lt;path full=&quot;C:\Users\lorenzo\Desktop\eLearning\Marketing Intelligence per E-learning SCORRANO [Ripristinato]\video\video3.mkv&quot; relative=&quot;Marketing Intelligence per E-learning SCORRANO [Ripristinato]\video\video3.mkv&quot; resource=&quot;video3.mkv&quot;/&gt;&#10;        &lt;/file&gt;&#10;        &lt;video height=&quot;480&quot; width=&quot;640&quot;/&gt;&#10;        &lt;audio channels=&quot;2&quot; sampleRate=&quot;44100&quot;/&gt;&#10;      &lt;/videoTrack&gt;&#10;      &lt;videoTrack duration=&quot;213308&quot; muted=&quot;false&quot; slideId=&quot;{9EE49759-1CA5-4EF3-9381-6DB37C756562}&quot; startTime=&quot;0&quot; stepIndex=&quot;0&quot; volume=&quot;1&quot;&gt;&#10;        &lt;file modifyTime=&quot;2015-06-22T09:14:36&quot; size=&quot;453734190&quot;&gt;&#10;          &lt;path full=&quot;C:\Users\lorenzo\Desktop\eLearning\Marketing Intelligence per E-learning SCORRANO [Ripristinato]\video\video4.mkv&quot; relative=&quot;Marketing Intelligence per E-learning SCORRANO [Ripristinato]\video\video4.mkv&quot; resource=&quot;video4.mkv&quot;/&gt;&#10;        &lt;/file&gt;&#10;        &lt;video height=&quot;480&quot; width=&quot;640&quot;/&gt;&#10;        &lt;audio channels=&quot;2&quot; sampleRate=&quot;44100&quot;/&gt;&#10;      &lt;/videoTrack&gt;&#10;      &lt;videoTrack duration=&quot;139968&quot; muted=&quot;false&quot; slideId=&quot;{BFCDC0F9-E6D4-41B5-BDC2-93680103E33F}&quot; startTime=&quot;0&quot; stepIndex=&quot;0&quot; volume=&quot;1&quot;&gt;&#10;        &lt;file modifyTime=&quot;2015-06-22T09:16:56&quot; size=&quot;303135131&quot;&gt;&#10;          &lt;path full=&quot;C:\Users\lorenzo\Desktop\eLearning\Marketing Intelligence per E-learning SCORRANO [Ripristinato]\video\video5.mkv&quot; relative=&quot;Marketing Intelligence per E-learning SCORRANO [Ripristinato]\video\video5.mkv&quot; resource=&quot;video5.mkv&quot;/&gt;&#10;        &lt;/file&gt;&#10;        &lt;trim end=&quot;6&quot; start=&quot;0&quot;/&gt;&#10;        &lt;video height=&quot;480&quot; width=&quot;640&quot;/&gt;&#10;        &lt;audio channels=&quot;2&quot; sampleRate=&quot;44100&quot;/&gt;&#10;      &lt;/videoTrack&gt;&#10;      &lt;videoTrack duration=&quot;11578&quot; muted=&quot;false&quot; slideId=&quot;{466F3C3F-DD92-490B-8F1A-8CE5D80408D6}&quot; startTime=&quot;0&quot; stepIndex=&quot;0&quot; volume=&quot;1&quot;&gt;&#10;        &lt;file modifyTime=&quot;2015-06-22T09:17:08&quot; size=&quot;24635775&quot;&gt;&#10;          &lt;path full=&quot;C:\Users\lorenzo\Desktop\eLearning\Marketing Intelligence per E-learning SCORRANO [Ripristinato]\video\video6.mkv&quot; relative=&quot;Marketing Intelligence per E-learning SCORRANO [Ripristinato]\video\video6.mkv&quot; resource=&quot;video6.mkv&quot;/&gt;&#10;        &lt;/file&gt;&#10;        &lt;video height=&quot;480&quot; width=&quot;640&quot;/&gt;&#10;        &lt;audio channels=&quot;2&quot; sampleRate=&quot;44100&quot;/&gt;&#10;      &lt;/videoTrack&gt;&#10;      &lt;videoTrack duration=&quot;172808&quot; muted=&quot;false&quot; slideId=&quot;{0160A6D5-B153-41B8-90F5-AD4CBA4300E6}&quot; startTime=&quot;0&quot; stepIndex=&quot;0&quot; volume=&quot;1&quot;&gt;&#10;        &lt;file modifyTime=&quot;2015-06-22T09:20:01&quot; size=&quot;375088684&quot;&gt;&#10;          &lt;path full=&quot;C:\Users\lorenzo\Desktop\eLearning\Marketing Intelligence per E-learning SCORRANO [Ripristinato]\video\video7.mkv&quot; relative=&quot;Marketing Intelligence per E-learning SCORRANO [Ripristinato]\video\video7.mkv&quot; resource=&quot;video7.mkv&quot;/&gt;&#10;        &lt;/file&gt;&#10;        &lt;video height=&quot;480&quot; width=&quot;640&quot;/&gt;&#10;        &lt;audio channels=&quot;2&quot; sampleRate=&quot;44100&quot;/&gt;&#10;      &lt;/videoTrack&gt;&#10;      &lt;videoTrack duration=&quot;118048&quot; muted=&quot;false&quot; slideId=&quot;{04B18D42-F617-4F29-9FE8-78AE7D64D366}&quot; startTime=&quot;0&quot; stepIndex=&quot;0&quot; volume=&quot;1&quot;&gt;&#10;        &lt;file modifyTime=&quot;2015-06-22T09:21:59&quot; size=&quot;271208747&quot;&gt;&#10;          &lt;path full=&quot;C:\Users\lorenzo\Desktop\eLearning\Marketing Intelligence per E-learning SCORRANO [Ripristinato]\video\video8.mkv&quot; relative=&quot;Marketing Intelligence per E-learning SCORRANO [Ripristinato]\video\video8.mkv&quot; resource=&quot;video8.mkv&quot;/&gt;&#10;        &lt;/file&gt;&#10;        &lt;video height=&quot;480&quot; width=&quot;640&quot;/&gt;&#10;        &lt;audio channels=&quot;2&quot; sampleRate=&quot;44100&quot;/&gt;&#10;      &lt;/videoTrack&gt;&#10;      &lt;videoTrack duration=&quot;169498&quot; muted=&quot;false&quot; slideId=&quot;{E9677A26-57FA-4136-99B7-241E9139B6E0}&quot; startTime=&quot;0&quot; stepIndex=&quot;0&quot; volume=&quot;1&quot;&gt;&#10;        &lt;file modifyTime=&quot;2015-06-22T09:24:49&quot; size=&quot;370826152&quot;&gt;&#10;          &lt;path full=&quot;C:\Users\lorenzo\Desktop\eLearning\Marketing Intelligence per E-learning SCORRANO [Ripristinato]\video\video9.mkv&quot; relative=&quot;Marketing Intelligence per E-learning SCORRANO [Ripristinato]\video\video9.mkv&quot; resource=&quot;video9.mkv&quot;/&gt;&#10;        &lt;/file&gt;&#10;        &lt;video height=&quot;480&quot; width=&quot;640&quot;/&gt;&#10;        &lt;audio channels=&quot;2&quot; sampleRate=&quot;44100&quot;/&gt;&#10;      &lt;/videoTrack&gt;&#10;      &lt;videoTrack duration=&quot;82918&quot; muted=&quot;false&quot; slideId=&quot;{F3F35504-390D-4B81-978D-963C3963E03B}&quot; startTime=&quot;0&quot; stepIndex=&quot;0&quot; volume=&quot;1&quot;&gt;&#10;        &lt;file modifyTime=&quot;2015-06-22T09:26:12&quot; size=&quot;182906509&quot;&gt;&#10;          &lt;path full=&quot;C:\Users\lorenzo\Desktop\eLearning\Marketing Intelligence per E-learning SCORRANO [Ripristinato]\video\video10.mkv&quot; relative=&quot;Marketing Intelligence per E-learning SCORRANO [Ripristinato]\video\video10.mkv&quot; resource=&quot;video10.mkv&quot;/&gt;&#10;        &lt;/file&gt;&#10;        &lt;video height=&quot;480&quot; width=&quot;640&quot;/&gt;&#10;        &lt;audio channels=&quot;2&quot; sampleRate=&quot;44100&quot;/&gt;&#10;      &lt;/videoTrack&gt;&#10;      &lt;videoTrack duration=&quot;3695&quot; muted=&quot;false&quot; slideId=&quot;{032D0213-2A7A-426E-8D4D-CA0D21F73550}&quot; startTime=&quot;0&quot; stepIndex=&quot;0&quot; volume=&quot;1&quot;&gt;&#10;        &lt;file modifyTime=&quot;2015-06-22T09:26:15&quot; size=&quot;7712903&quot;&gt;&#10;          &lt;path full=&quot;C:\Users\lorenzo\Desktop\eLearning\Marketing Intelligence per E-learning SCORRANO [Ripristinato]\video\video11.mkv&quot; relative=&quot;Marketing Intelligence per E-learning SCORRANO [Ripristinato]\video\video11.mkv&quot; resource=&quot;video11.mkv&quot;/&gt;&#10;        &lt;/file&gt;&#10;        &lt;video height=&quot;480&quot; width=&quot;640&quot;/&gt;&#10;        &lt;audio channels=&quot;2&quot; sampleRate=&quot;44100&quot;/&gt;&#10;      &lt;/videoTrack&gt;&#10;    &lt;/videoTracks&gt;&#10;  &lt;/narration&gt;&#10;&#10;&lt;/presentation&gt;&#10;"/>
  <p:tag name="ISPRING_RESOURCE_PATHS_HASH_PRESENTER" val="e69c37393c3d1072851abcd791aeaa3fad5bf1fc"/>
  <p:tag name="ISPRING_PLAYERS_CUSTOMIZATION" val="UEsDBBQAAgAIAHeKd0b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EBre0ZyaM8Tgy8AAAZQAAAXAAAAdW5pdmVyc2FsL3VuaXZlcnNhbC5wbmftfAlUU9faNh28Vmu1XrWAIFHmSRCsIAqJA6OiCIKITGqCtApGSBkiIbG11ikQE4aADLkVcACES6gJYUjqlIFAUm0BY4BUkxAFApJIwiHTn2Crtrd3rbu+//u+9f9ruRYsks1+3/3sd37P2eec37M75JOFKxeamZl9EhYaGGVm9iHEzOz9Wx/9zTjC9w7qNv55DxEVss2siWf93Pjlw9Stu7aambXgPtYemmf8vuBEaBzCzOwzB9Pve2FR9i/MzCIqwgK3RucmyYfSL2YN5NucwFxFnUKdOiX64dK5h75BkzsikxzuFHx5IPb24h9i/r78ofMnlNvs9Kii7vfmL7vlKtm6eCny09s34jlX7zk2uXF3OXBLD6c+PobyRH45BjEEII6M9F8OYHyM7inXfaXyW5861NokSJ1YUrkL0KsZGJVKCCd1TffHy+jKqkkjQjN3+FeWzzc8hPcgr2nZ3UdTjUOnOhwDWGwkMNU1md88+Klx5NemHaKMJLR2SKRLpL1nHPgxkTgs/mB44n3jZ+uYk7glKHWHaG2s6etg1vMA8J6bJt4bF0pZ3yiSldrbIO1WWqFYOT3fzKwtrhs3r1w7DKfrjVN8x4K7cdeqT44mgg0Av6Iz8e7dMq3+CUj/JA8lthI5UwO+afCnmyejplAaTwzAlc4KVevoemQVemQ9yWUgBQgaU0nafHWd0oSRqZTsUeRiP6ZmOsuoIJtqKxcIWhKCloynokdSh8svaSUReomgBgc+2fS4eti0jsLToECGlYShwejZn0ngZNXDnZ4lQgYIDHAihh/d+xwn92bNjsYyTtLlD7i4ziPQ+I+kSnfI9K2KfPjsoEwhZqHHWTx+Ogo9pBD78MzNzPbzC0pAwgWBjpEQvRiCBrdUE1snDxmHOPkXcMsXK8nqn1M+vshtG28h77rwj6NDdxX/7MZ1gqnSrWDQvLudWvLxjnCL+yG3JpZ3LzHKCnT8pvZceBMz0MGBjdM/w1XDrcoPFsjJHiRclvLb8WWkmXubuXaxZdgsAEUXTQl/HeTZP4eCNI8AH5rI3WpZR0vaeN4obahU3aBly+KqheILl5I1t5I3J5d6u3Ez89izLfD+gnSlV+webBaSN6Jj9jkInFK4baOwJN/J9bzWzTxVQivKB+RExWiMP1Viid7ANwCQSSRK4KPBipl3nc/a7APwA/0UiUVzBRKZtFesgTQXTa3k+h3p6OSxphQZlXn0JAEaVUWWb9yNHYjKqnRvhnVkGFoT0vet2uyx+bseFpsWLQoxWtXQV27wvPPh9t5Tlst4yz9SwpAeweTj4fuYKerySzDRoI0wZSjhAFaeuZmZL8t2DIMKrZ3UVXyWn0QfzMnophWkw+/edYUoqGsVg4tcPmRCVwVtcWyKI7Kq/77aYWu/DNqPy6JV4eLUIr0Qs9ngT201oByC+gvEWA2b3MgFYEOPsq0hVE9EZUYTtEKAahzkQXuBI4blK2mTjVwf5T2/MbI8dzCOqLEam1spE6Q89jlIqauWInWwuOOy6XUqLqIyn9U+uDvOm5dj7cvfq7Ji2ZBwYuwAlP63vgyPqBKQn0r7mOfFbEEY/FTDFgQodmo1ZZ7RzU5Qh74A8Au2O36GF1EKOS/K1qUQvLDpreCiwvDPmd/C2N86CHu5CuSFkkEblvUYWVcmkeRCO9hoITRFtJcv9wloVEDdpHfaDtst09LOhfpdmi4PX1y+rvDwak2qwo8+sr0/FehMLtysv/5FoRdlFcuSJMumMHoyRhA3e1iX4SwlH2LY/T1eKq7MzPNIOFzsoSRXqNYZDf84q+QzoGxS5y7arQ0JWyrw5TLlnd8xswF/Vs9Yqj6JfcyLy/I6jF1m3CBB+bgUFOdzAbcmaGdhvsALttxZgNYELDJGhnyqgkIMzxwRKQo5uxxd4uNIYSNl6wo4ex1XI8q9JMoWkQotk7f2dk6qlE9+QQhtZI6mLXmYUSj37zlbkNNKn64e23u59h/sjBAXvFTgGBuRpuYG5uSB8DqZUGzdOhRT2LoBdEzzqBUjyS7FQXupZ90r+FM+/j0Ku7rbuTdHoNV8d5DIACRFRK5LskN+Is3uLxjgbTwiUVqn0g+7kied/54quLqJF0Tmq7IqU4SyY2m+PWMKZL8seyJnvALBoaXG8bLirxsjV87ATV0vLtyWCU9Y/323D+LLS0IoaSrD3YqxtLD4EyiJ7cUiy3W8ZVVye5dlbXL4qVbwssq9vPS0PKt97hBmCUjpg9wddVJyoSCj0Z07sJnFly+3rVltSY7oT6zTto1mUEag6SBNkDSkkKGzAtEU0I7xqwE9Cuggb2z1Mj2qWlpjXdZMOOcvEqDTfI8vEbfhB7pzqxsGkukRZLpxC5TmMXYLNdmAhcRlC7zsZV68DbKS9Ey9Em3ytKxj0hDHv8eB0XmXz/f5Lyh32l4O61lWMxUvzsB6tXBq7YWFmm4vZuAXjR3XtWwvMlhYwGfBJosRViTRdyu4uPCTrfxcfVSuZCGu+D2XBeTjWnlhSzqFoxJ4CGGJ4BEltxgkXkjYa1QIZBjITohGB14onAqoVIa+9zmla+2SDi1bnUfnh9wgSmu07HbgFl4o8OXnUbjyFg8KaxWLg9jE0Cu8SDKgqRCBr9c+sslDVSN6phDjUxtWqTfzMirhNpqNJCNYsEkZooJiUPkl7HmW+7IL4acyN4+xHKRe5gvjiOeZ+30jKN5TPbWwRquishbRfqIOgYHmF0KMofTzAjFMk8G7Vi1MR1oUifx9a0KvSzLgzT9YYCZtpbedHZntgzZjh/2pePJB94jydRPUdhxwzGdHQWR9gnRjvFI8BFaNQ3i+XBlUqlxuI0arJ2SO/thmg/Zy7zF3Eu48phQ3sOU4btLQ2c88tklGzKoZtBgRX0WxZTX+o0kYoTih9mQiK4hVeHxROd+XZSOEaQALk3qy7aTzfccOhaPjiM3GmuPH3ii0O1uiRv9VCt0JtKwuEml6B0DGTH3EBWJK4dv3ok0Z+OxVrenP4l2AKWtbX1Z8YErLn0uNTMxOfGFKMWa//gR+YY6ZMjdlfrOQuv9gfjHIVAF8/58u9M9KYjIaGL81kLQ5T1zgywsM9P4MFs5+tKfAMs/E6sco+sx9z2pTVbLkqr+tLSSc+R12ad+jB5EmzjuBCgZQMf9n66V4tSM0cEP2V69oAgNVUQWrVs0tsHwpvisaGhJiWts9KBDm+Zp46VLBznck/2+QTAQnYXTTramkfNX4dtDsT7QQG6Rk/DRI+2tU5m6xNrPJL9UvuL6lpsZkSaW2Y04Od6C4gH2fLXbj+rltKcQfHX/mbDS5U3XsWaSC48TNfOLBpnGHIl4vDdM1znxG5HbTSARZdd7E7bVxa15jxE/vLVmYw4kpeiou1kneghgHEXo/aaLtCJ7K6NNJsve+9Q8Efh3XcF1hrAkDHo3quG7NnZlojz4/Zsp6c1CsIOI45C3u683fb+2LqoImOAqfiskazt2wt2Cl7fz60K1omUXejQs47rjTEs+3Ya34oOVAPQLrYb4CtGasduXmTSYvO+hCRtcfXr1vZ1ZhRmT7UztY1Rs59kfELLp39AbPq37835C09KZcwF3KenuTMV6fNtRtYpUhBP+GWXBTFOrbxqK3hHzjwtf71/b5BWf2/RuS3S7gbf1v7zP6/pbG0lHr5u3/m6NijhPJnTiJ/6vthu522fJvdnvgFHvTDWZhoSlQ7b/QSKq3OGfSXw9tx3u2/0amH38a5/QXmnMl/ptFPLqT/prXgzq3v6ZQZUb+NUVGefS8c3/QjqD0/butfLDm4EU1hB+gTkAWZgjS/oTQaJQ5D2K8zVeTd7/lV6kef5+40nBk+R9HZS0sm7yI70/ESgYjwhb+kY+yZz2/+P6dxEsIYgfpbTfUTQ/wbfJfPiAn7I/j+ck8ct5yiQ588UcR/lOBcd6NzrL6mY1vLWZLJr7mcu7ceN3r/dra5r3RyTl20v9nJOxe6ViyYVaw07PrpY16TTNDPwtAe1mu0PxMgfxthR/34PsrewTzITO31bkvH4Twk5DSkvnxN0sqlbvs6+7b4fwzVeNG7e5XTEjQ4JffL6kS8RCZkbfx0jjPY29QZSIspazK4vfLX16z2O/lG/e5PyApSsUFqB6d5g9XLd9itItBQD7RvUTKuvwG/mBCvcIO+eSMOY8oG8V1bnB02FKaosmYF2gs2tYIC2qd2WDoEGVj2YC0+yJSt7F/P0mziiPza27Z9bAqZMIJd6hR6DiW2Ykk2bMquSR5hgxaKDtqj3PAfdkImtfN1j467E/KbH17PW+gqRsX/qjVf5mSHfMp3m2btwBUd/vnCEg+GtuCLragXX563ql6Y7Jvk63lWNQiibKRq6dVpYdkDrKnyLv6ce/DKuHgq4GPNuMGc8B8FgAekSS0TlYmLCVACyXg4DA8wlKD1fTM4gf5+0li2FDusV28Y5XGZo9FYq3xrXhLPw7LXkQ69nivAcHnc2ohwp5YcG24xVgI81swR1VzKpTsz+KQrfM8PsscTIN0n8kA2wl81L6Eabs8GX7aZXV77TMO2E5sLWNtJokSmPYuPky/AtnRJJI4lWSdo9lPqBzLLk94ywcqdjoOlzemKgK4isgk7AJdZUsExSpqGyyOgCt/IXM9F66nsnYsWDdZYezAObORn9vHgQsremSZ5UoLVpdzzbhFbLIEJdPsNC5z5UhFi7u6RKgEJC2FugbljepkGvqNGfoSveImo3bxlMim62VOAP7pQVjxRwKf2H2SjeL9Qp3tGKERRC1qrOCeAxJUPLG3NMSb0eug6cHZWco+52FMvDc0+Qt2ZFzR5ub+QXdLRRW5sUXK8BfUeVuHR5eWS+BOM+UvZa6XMqT3tKUEe/gqy9gkmC6Fi5vwJ3BLQbTJjOkQ8PH1PJfY82l8jP9Ve5k344wjB+x3FhV+m5xvtfsW7g8y4t6QhqgqRK4EHGLrpSzxjgv28CBLh8CF51HVckK4vlU3g7JOtdekc3HFDjXRbc/mVuHkdvSghu2UXnuTAicg5OR+J8Bftt7c2iWfCcgs4iCFJU9h6OOSkTdJgUarzS27eMbVZXl9uvchfi3E+3tS849sMO3yoUaSk9rlo6iPsFmC48XmYRPH9P6sqo/PL/9YcCRh6EGVER1kkiCWtgkboghAJUXGyF/cOuQcaDtG5odOOMnKs5DjMQLbgYh3NeA7kv+YBGnshWzC4YGBwxVvdTtIQErk09VdkwFlI+fOaddZWnkHv6aX7UyefSiogNOBg+12tpnZYEdY2nUmNuC/1pf9Jw1d6UupJwYYjxfN9gus4J0Zu4erqCK0pkrmyP/ZoCUZWlE2zU8/Tp65I4DrR+DVAdO/7E01jIi0Fa0sEEb7T8XMd/4j/qpRvycWc6LJ9C4nNsg2iwCegOvJSABfywPrp3BEh9v5U0+WYGa0fterrSbAc4IrbkZPNyy5qsjcYazhMutCYj4aDKEtrD1Z2CZ8JWVvJHHMAX4eeGrO2A9mxDNmGxgHSs3UAhlYTVPQnk5E/RZewoY3RQcwWo0dQVOlVpSD/Dh8GpWR4/J7wjaKNAqwXhJiqLk6MGXMuaV8y5yi34OfQr23XrZRwaiILkKjV8Pn11f7Tjj+Hk4kjNs3q8Vtk4YOboqWQ9KGAYMZ6t8TzcgVKh0lsQO5OGm1l6h067NzLLtvALMDDLTpMnMVV+43VyAoYo3J/zYBBOvwB7G8XAXoQb4KPIKVh1BIuIQfEus6GB7N9NnRvGrxXsNPzz21dzwrGaskqRhVquctf7CqBVfVfDEt50H7jn5ZWV/7ITpfPqUAUJjYEsZ5cv5EW8UraTVd1mbr8SE2fppfjVWHRwRE9/L0WvQeV5jgrLG+mL8TfUmuQFXiWkrkJORIuVII5EYyVXZiZfFihMfjpodDyUQtlSqUbby/ZYNAtH7HFfNkVEsCGORLTc6T31JKEZmGmn/ODIl0Q/N3jsHyC39OGUy9UNicLz+2pFS/jjFlxZji+VXZYqxSNNrfhZTg4AKOWlSrDfVbh/WGFX9CXAsh6zYyTdfn6RPGoh6VGtdEZ7Pc+ayLhGkvbzAfKR3F4y9SrNS+XFr1ZdNFhUR+ht5t4OgVRio984jHJoo0pOmFBdAl0nQp/24X7OfVXZQG6S+ASsT7S6fxtaGW3FTxaGHkD1gpDSfp9RV19q9YDQidlQjWUO2ctWcKas9ZOLA+9ux8cfD5EgK/1X9ecKZAAeW1LYTFb6o9x1agOp3jQEa5lDWH0r7oqOBp+4nLg/vsDd4jCrsgZjbgDAnm4J9C05a5rIkKthdusz0TRMApFZFoCXhE2kpbXU6UTR1hyIXpTSZh+OcMJr4q5Yi9baPQ5dZCrJuvN5BYp7WQfa5Hs4KEUjC1qQi46RkRMB3tx2FgIzOxDe7M+B0jCih9tKb96eEE/JSAj1YlctXduOWutACruuDh4PU7SjLOhPYnyy7g4po+uswIof12pcWjInJb9P0gb6J5ZHreA4XEpxuXEdTdxrhIaUjwRY7t1I/1H83ExNVIQp/jyWui/HukIdhoVtt1ySM3SL0Ezcp22XZcDEcH8r6fTZJO7JlzMVraxGEA7z91b5mMGrI0Kt2Xh8wektz0HEByd/Y4hDQNhir6S89Gor+KRadR+X0OiKWEFKG8yfV+5LSue+gfvwkeqzioCQksQoH1NuyZyTRE3hkFVHuTMPVZ2UVKx3OUQSOCGJrjG87rUnodQkz3SnKtwktlOy7h67+yYM1InCBAkzRPykKVsPZROGgh9GpZGMWwudclyjpG1Dz4ySspx3KcP1VAyD0cWRyYuLJmv0XRJCwtdoUlNQZtL7bIEw59RZH+GGOsNCLDsVipePJkrbWl4Wa6ZK2zqd7YbzPgAlG0BY+ICxv2KvI3wDEXlocIJ2MmFr+KWA32y55mnGFBcQHZSfslUDBfQXtmkRIsUWmR0xRCl6KGkE+YAtgqJawy9VZiirVmE21ixadChR2zbwVnf/X7h+mu9pre5IujkyfGS0DmKWmiIVHWTtITY3zdBgRwZ3/35M6bKR7ewZH/zHcLJ6/1iNoSfT+EYCD4sMqdHoTpZTj3ZqyBmY0Ck3X+HF3SD4kpes/MiF1Nbdcdp4kb9HSWluoT9RWWfEjju3HksH2YV6SuqjB0DQGadhGfBilMthTK/JkrnOxcAo/Xz5zDYbRiqdp9bO+raCrs3VX6nro3BKzAK/JKp3+LovIRR/2MLL/UDVM/Gd//KnHYUklykJVUofAN/cOg4QVIv92vJVV0FqJ9otCU3vqdhxPG+YfLjxB+JM2grHsysb/uFcUSJ5DuWQj3fICmc1o68VvNeLZI6/tD371qLlAEAYoUGuKG37jc5Rxr7tq3e5RWmUrKp2j1KbteKV7xQgE3yBlrnVTjeaM3rnVPJvfX/sbf05M+c9ivRZZp4r/n92w+UuA7vBHT0G9KU4VWeb8ndo/ueHhXluq+J7rF+k1vmGjMffqr1v8T/eVDqZwqAmv6qfQs1eNjzVW6ZsM049RpzrHNzVOd/R2vS4M6rkEvMmjGhSK9SmDEOH3w/DlrF2S6bEP1wMk3i37FgX8XJJkR5N2MfU15UbFdgg40fbY+YC49y9adM8HY+INH9xK8ZqnJtE98kVgMslXbmbD++lO7MyRwImROIt9nRaLPNZIm0eqOVGPP+1AAN6jgDLGSZNAKiPSXdfPjx0NeMSZWuELoqlvNXWJd+ARkWRC+RmICnKc6H4F6Ov78GslDxzLMgEBpgt8JxopBLpb6F0sML1Dvl3LiHA8BZaI9DBDH3ktGwNmGhCZBkYlSzex9YyaKbSFOKhN0+Cw+xKA9XWf+Ngs/b+By0YIDjtBJ1orVyUB3LI9rjq+BdVZ7uPqOZMImN1wzyXnxTW5WN0479HUC0LKrlI+5uLqIHP70sMZ3oUI41uIxsiChP0XTYthPXJB8gWhMsMgJTV9s8lqcU+aAomc9v9L8pHIFSCjJ03rHYuYkvX0sc8gN4v28m3XRMdUlxPtrq5RASoSfF0F0IKS/wNTahj/zBnbewHvbL+tCVUvFubSndhwfv/42BsrGNmcDoKf3qF+kUOb87my/dJOxYTP04tIXEKJsx0YYt/FyVnxKZh9Tlb7exYPZt9JlowJ4BGHxdFiyHceL2ecU53vcSez71MjKpLVTO0czhxR2lvDtYZF4N09mySpljMV2xy+U9mvn3e8EF7VFomEGIH0trSolJuoSTATUE6wnr8iDJrYpdBWTYxPpnjWwyosM198soPIAunZ/WfMzC0t4WJj3Git4RHlvbDYsk5hS/mMB9YF9+Xi6U75Af2VBkirigbeTA3f42z0wqeSWV1JIjGLWYh4nQRsT+dvOflHYFd0sXiGE2fo4HhVSr8OulHISdhTVN7LbM2JCFxLGIU5j5N7QwqIUcZtwwWFeBh2D7yiLPI6dnMYXr0J+kpII60DqfN5C9kWoH556pfb6uQwps41sh+FDw9mHPYLJ6SoQ4yaPNb65u4D2kSUnxrpmneV91sZhioUlq8LptN/AaJkSLQALx3WfJUoOOYiKkGsLCDU/r1j9hjfsmw0LLyGf3up6CK3+oddhO0HHai/+1CWQ2WcvyNbngTjOjkywn6rsmVTlnEioZDkHB2f2yMnWcLDMGhp/6VzjJRRpJA/BVmcm2SmPrfNw3fKbH/nd0n6K30BoKB55H0a/crTwjQt2kCJPJUSj7P/a+QZxv5nbFe2nNNBvMg0C1mRCrryy63/r3c1dqscCKkMnn086z15aNJCbNJb457DD9KVn6OMP/VqmWMk/1vX/WetV3NUJjFSkGgCIQdaKUU/qhwSM2VjD6PhdkH7dCZb0VuXAV0lCZMHkmzCcmJQ/3TfXuoy3sGw+WOz65yB7DTx9I5P8ofXOPwjrfgzoBERya/gtRvVhfz8R/taUusur32P98vaEBVHaLoZavbFtdIzXkvU6+u8gHv1mebk1RlkhkvwDrBHwS5NzCm++2WF79LLaPWjrCoUYPfpmqx59H7oUg1hXtW2k9jdwd27YulDKanGBTFzzeC2v51G7Lm0DMtK6cZob79i+Y/uO7RxbY2lv9O2Iqob+dJ3aWJqIxICMhEkdytYEMF7uZER7MEInxmQYvYwPT/4KE4v0vyvGQfS8DJluLsDIKNzYB390b2dIofwXhXg9CegB1L2myxKZun2EO4d9dpxu+MwSH831JNyBDvKD1ERWpoC1vkfTc4aFwlyzVlP+FA26cdDNddoZJcSgbDVd5thkyBWE5asDfIjzadueDqDlA7yLpzNi7jsvUSApXJ+wLJHAcazVg2XJpabc21+t6VEAaGa7O7c9wwMKXMpHDGaMCxqa6SdVZzxRT1AV8gyZfEQc8KdodUYhfrTbBcJcYSUMy3cqd9J5LTxjD2p1r9tauyc044UcjtFowQpKySCPPIghyGWac8sX1xSHbV3PuHUkjSSBTmCKl+OxrCK3+EyMAGN9zH9ijQaXLyPYUVvzC/HpTMV4EYKbX5hCS1zhRv3X+CbM0o+w/G+IirAN9t9FOtoDZZm2lilbuk8XzxNbxBwil9w5bJ2z3IGWWALyUwPwjNp7FjinunvZiVj+WcCvDM5X+5bKUASUtQY+KTv0/F9Mw3Ss6SgSm+XycdRKY6fXfWH5SmNL+CGUdLOzzyE2Eeu2KfjBnhKQklwGiigBBuvzR4TKFpYClZQyrlz3r/qJp2nLUhJ3FESewuZ7EB7axRbWfsiRxQD4TJi+Y7VSbCkcL1eXw5Oj0QkvZ2wo/2p+vnHo2hNlEFKWCAodolgbK5g7UFQ19cfan9hyWPHHd3PjOc6fK0qJCRsIwhjAa3jf+qbFYZHePIx26NKUT0Ula0azpjVtfdM6jrwFM9E8WwHyI2Wg44g983ruPvxXuzSWk013ykQXCOQnV9ys2t1smO3jEPNFLvOjNmFhHZHBtZVlEFAm2M5lJROQtilFBgthKvDIx4H5CMzqzccaO87aNvZU1Fc9/JDuQnf+LBLJO+R/FdD+1daMntXW8S4WvWP7ju3/LtsLxSDrgQjtvYjiP5WQ/voZsdR+wcbSvyhur/y5uJUaG92s6fnWCUli5M2c15GvO0k/2qwfHSeinxO7w5adoEpvVQ3M/A/dfr8mYegHDN23z/e8Wd+FI5mpEGkd50+brn/ejj0gmf/WPyNNYtpOeTfybuQ/GxG6SFkDDP206UbRxHh5arWfutut2X8/IiMp98mZVqfq3KevTq1dI6Fnb19We/pNNlSyOvPBSS/blDMTma+tOHOH0RmzdwBTz2pw1USQ6bIYEsgo5+jnrgtbwEhsefGaydRMm1gX1xH5XlSnfnZMRqUCpvsyv/YPhb92093njSVY0wF0rVmuguMEQqlOj+9SIepCKRyWH2Lqku2h5XZCN1eyKGiMqQAeucCYYLGKjYJkRAJ4jWUsBUuADoOlfNRgRmfaZghISeMLmytfu1fl340xJ1ENR9d+2NbTt4ymsBNK5Z7C2nXsPvs4EvkQ3RXWuPMJIQvnr2Bvnhd8HCcVjAhSSQEiJ+n2CU8uorLRipMPIw2GqJp5AaYj9AiOPPIwVq70IjkJjg8mTxwrBrnsycyrhKosZW1/lk6Vwq5IE66ixkKjww557fhm+fsCePF8lz0j39gGbTfub7xo2s4lIhPjsnxEWrMojAyfgMOKlwocNQUJ0YO1/ygTEYp0wU+iSkB9NCdas1zXK2y6/MetVR1AY89rUy7gXGlXbB22Lvx2uTWta0P3d5HePTdKU0mAmD3jr15mJ54R1j4L/dKraZGlA7dT12YYtRDryf5U6r6IP+rBWApH/Q1L/SbBUUCfFV8V37QVRh3mOVsGZ25mcRXA2s9d3EfcICNYPiIoZAcRX9/2yFEo8UeQlCpxp8IapqvMwAgRDLc/2VwMFzdFKVy+oPzREmhizGHs4cMJW/G1bRbzulXy9cr2qc+KB3dHOUvAFC6ijuns4+EKYeqw+WRMDFqyH/E9Xs4UD5WCwnhZy72QWITAmwTlweOLG8v+pOVbWva34GWGm/bSO21duxaeCtfuXRS442tg7fqaF+x2ufDLqGCsbsTNd0TqNzyzGSRElEEi/PBiHLSXZcXJGEH06uNKESuFMvFGFsqaNfiZq8tRCisu4HWy8nMwVsAdPJB/CfTqm5AdaEpfSwT/hZGBtRCmIZfcG8RN0b1OT9JiU91arIDqReEe7VWGocCJI//icxmRLV6esejBoT+R1UtZptNGSWnYBv9gTsYDhcRky8k2Ef5T31LvuVf/2S26cV3C5k5FNyCPzJUoTedUtZTG8j/OGsoGpkyXfgNmn9XIQGdpi/DTb3Ly3ivajZSzkWiJ3AMBLE02zA7wB7gn/6T9dCLIdEJLUBQBRqI3mw7TlYAuXvujLK6VgvpAPjdLr43njreweIafvtyBayRxP43z/KP4jQ0iG7S2VzQe2uJlkBdeLHUCQMlRaMmOT+M2/8vMS9Br/x16ejfybuQ/G7GXzmdNszBa1hL6Q1tI6LuDQu9I3pG8I3lH8o7kHckfSKQFvsO567qWLkXC3zr4KZUSk8GaYTVdffCyna3iLiyNbRH5O32lZ/7znalwOjBy+nnhObYAKLvU8v3K9Srn/8ZzoK8JH883vTigcu5zyf/l04E/FHXj4Plj8akM5WYGQuXGULilmg778G0w2imppDMT7cevhE9vNM5t6xihfbnBs9MtUz8Vz5iOj73MOCIcX69qLsyPlWjhCD1aqhA3G2ab+WhVKobiL4iRohDDfWLjcr9OAN2xdPK4p7jZTjngTxn14pN7EysqkoPpV4lIbWyWkfJnkv4r5DcNXGQsTtYOVpbzK023gXr42h4BkaGVqt0NpyEzp1tN7ykYdAJPnVc3ylSdLx/unPRXkwxamejWcX07rAM55J7c2jLkS58qyLlpxfXUZHU9y5M4TkDhHbj8cahc3NlEK2Gcx9Tu7mrnIk3PQwNS1S7tolv1c6esxNUpFUdFduwB1VXPg22ZQEZsRV1lznRuk10RGwTgQX6kPfvGqKbHbdTuOzMI0vIvWDjdI1wVZvA4S85GkB7a8YEIvSSCvvdU7UGL5IszUyDD1McXG8aJOIGvsCALoId+fylLrOqE183a0M5rnlG40N4pZVfltBLtK6U0W3BbPNdv3LTE7FSHJ+PZ3CN2pNOFtSfHW4+S7DgDM46YGzlSRc2mGx1XTvpf64Z5Ff2E6oGRHx8pPY/Y4NULn5UtSC3MKhdn5COHZbZrYgNqX7Dl6VsvXXFLbhjcfWgD/UiNv6VQqjmUsKDY+xB9hzgE8zKE+35Km1FIv2jYUAtqh1xRxlIr00tAS8QXWrgJQ1J/M7MJesLzAzot4vM+KClGY72L3t8HhZxRiAPF8veIa928kdVO/zTPkLLuFjVzVMeIhNUgal30cVyDd9QerGKNw51Hjkz19gtn5DHWQKfmcdLLgMzRfEk2PUJNsXJgd45fHRqJWbx9oqZ9slxptDOhgrq6npRfeP2k1rjtGg7/B99pNaQYNPC545W+9jh0K9gw0kVYoG5rPyWMzZcHAy1r38/Mi1997xHagtVIEbmZexiFO5GfkN3RpewoHJ3OtarXVMdoBr8bpaf2ganft8ON8nWFf71RIQIe1VefjrvFXyqVe/aJGa5S1oaC81/cOk6pQvG8n/SevM+6G5MvH+YbZY52hng0t08aJ6dfn8jbJ0dEosW+6JpBvXe95m9mbQ2F2vlgtz7EugaVX702h96HOLGiG3ds5bIHR4cuUb0Tfth1Aae9eWYUHnCiQ9FfQjtx2TASUoqjUu5pfSFHBOjOdHumSMwmZzR+r6kADanZWZNisrBLJGU5QQBOK2PmImNjnrQkdnf1i1h1QIOK9klfPr8+vz7h2sy5Ufp7ZhNXzJNyv9ciZex62SEjOhhm9hrmAHgJcZpeAhImZA9lRRsdy2MvuvZR2zPGp73fntR+zzm02UWaLUHuXrCO7gMcwH5jJ91G93C5Frx1Q/cllLXD7c6IwvXEhS7WI/mUeffSJvMkxRq2WhrDk+pcIegn5ugn48eSNY9Px2qWKDoYmg4pJW9O0uO0ZwmEo8hoE07ByC+yg/uGfM1+TEQIDXuH6+tlh03wAJs2nuGL69q2q+H2rFqFrZBqvUgs94jPY4lHJDSecMfh4lXQxIVnWzxi47FSJch/1X32o+P6xwVXbLnKFrfPFFnNpawbajy0cJvUW/ZwxbqBmC4buw8eHWvuUv1ags5Gd7QrxK0k3TjQ7j6pf9IwpzL8YATP4UZ/8g/+czjTlCMV8Grz7X0UYswrhFWGfh/GnsfdK1jQfPTfqgekMl6yri85n88/pPRp1aI2FUYm3qqApiSCjw/Ib1RfNFpDdeVOG3FnWiXUJgTMF7NlJY18JVGoVFr4HS+VyZ4hSTf3Vl98sglj2A68N9g+Om1RkxDq/ek+YeDw4vWy++bJ7he/NtqlUO5JeM9PepfdeRwFBu+bg4eVtBRIrNvJqRFZIjOznDB9//ZpBC8lsTjSTCKjXySQtqoLi0iprWjteJtOkJ7wxP/CmYbr1TgTKDztFJv/REkGUl+mk8GQs05Kfr3LNsIU6qvn6AkGdq9Bf1bxQVtW35hXgSLUUdvnczdIsLjSaFIj6dT2NGoF5BUEezF1nhJRhFkXsXbLnJm7mV7YQtZaylwJXmtwxTZKciS6BxJ79bpFrBPuoW05rnUD+usNyTH4/CKtvy88L64P4W00gvUElm9pYjQaO13SEmGTg963SsqnSCz5cPVgla3Iqg/x0JihqU0nAwob/LxfZBdpHtjiYAd7D8bfkhkxUYT8dux0H2tHlsgYEeQphC9/Ue4X/0JlRKs/MTsRO3jPMEFIcxoWH8UONnXjZuYOn0trPg1tX6BtW3nYY1PwA7LOb5JcL4Ptk7em8nJ7rhWDvKpZLTqVH1boClF0RQY4GRP5ibH6AXGo/tCN/iVK4RZCk1+zyWjWf2U51oArmYsdJVq7k0enlvblf2A2uKKP7xtbIpGxwu9Ai1cC8/b284uU4cPQjt6Nu0uQdyBNn1lCGAWZv1Kant5UCYokLSODihnFx/cvduPSKfOYzigCsIMgMAbaucVDxBgtzpChevlzBAmzvYfsPlaff0pdn4Szi9nuz52dCikJrpdfmQs/P6U0Nv9mIQn7mP84iqybC2hXZoGReo/uGWgVNBN84aJ93ZamqGrMxEru+vOk3tgs7EN7UCucrFZN7J6u7KnPV9n7TU61KTd6ukJGWJbC5AM8eA5nFjn0D+2MgUIbbx+7bhPhcD+YHgfKG29pJRkAEkRzP1l7PwegkTS0VhPaKcBnx6ePYrtsQiinnwUxIY5ht8BzsBYlMmdHoXVzaFMkIL72g9aulZIrDdtfmRB49gGuFCJOCPJOBrwcZ+6WVeKS2QW2BzXrj5J9vwbFbpPIbk2VEuWGc5krXplPEZbl1fRPnoyTe5wpU6JLgPRxjla9+7sp7fBXAH6yYNTvuTPEhw70wqt1v0TofkHexsN/uaidNZYjgI/ARxPNeh/9D6NxbZ2+slNCYaacBvbfxM1pdDtRnq38zbACxKBCmMcWhRcJTsXNxdQLMhKGPmfsx592rYUc1g7SdKIkj/Vfk5pX08b5NPMb1UUmb4P5FwLdBRJj+pj5QCfI9sinMIo7birsfrPsNEl3IWY2wvBlXG40OV11o3Cedsv0yUpDSBEAqtiRdMwupsZ/LljewDIxsCRfMAjkNhfdPaBongK3EwwyHIwRxpqMnajtbtbuAIxhwGHoXocrhBm/jxD5kT1Ac2M9Xqm53/bUjja+gmfENRcFYGAZIBtPB7wgzDXS4GqSvzleKEj1n5B7usJrtGx14DRqPBIdnnTyeZ2S2tojZaZo72JmlvD1Pxvhmp5vwTBXKU0vf5DB4U8PW/5aP8CNiW5mlVVMXVx4qZPJ/BAC6oBYxAypGx/LbC2vs3T7xjwP2LyCfsxjy0i0cN8caNRYvGgTsOS7YMehxAV4UlbrLjTzMjHVmyQVp/4ySGd3JnefakEt/+Ba/SvclQMqgC1MJqMSbuGnxV5pKRX+TrQuXZ1k4240GsRlKvOGbL9gq7fRneplUJwCSoDALjOmvMyt8J4Tkwb9JIkrl89iAE+DVMCYMTdcqUxopR+9w++IaSY2XE/C4W+fWL4o7PLTTuZ3U+A7+M7hevGiOdCbLBPW748d+z130S74+wqjhTGmPQxopcn6FKCV9yCGf9+43Wf6lxGGH1AeHuJ8N8jwkj5xua4Io4jgYYSbza2+bKUUSd0rqJwUX8OvIO1pdRpraM8uFZI6Om006bGMUDvwcCwyMuoSlvti09zKx7fPmSD38WfBdn2UuQATZKrJ9+o7EbA+pamqIEdgZn+WKk/EdeM4NTjwbFOUXT0nM42q0WAMk0RhC/0o+fUOWxMO4aMy0FbhBD7i/GCKp2XjXP57VQglMIPuh0SlJ8+lvGlJUUQpRGkdM21tjAqFroYO7g14jmUxaJmUpYt+g3nKJ/qtssME15iS+pIN08nJY5OYwQ2/VT7NKKmbdK70CZumEDup6M1xPDLSCp5HE9ZzwJP7upKanh7S2pVojDXUiKm0pGh7z46mkuzqbQxGqZ4z3elTTCWXGHVqIFNmT18zSBlaYo5jN60rkQTJvWxQZFfvQeREF+UP3zzZlRA0TIrtcoQ/TBn+4NlcoXp2qvWXhfUssBHL5QptuarbWJXOFEjT23rgWxkvznhWRrykSJnVmJc4/QMBw6A20Cv3t1IgszWQk/xAUo7mOUn/XGHcMDX//OHCqt9RFq6JFcVC5q8K0jODpttSBVcfq50VG5ps1DeaEtCDfaVycsEDiCbVMD4uQ0/Iugk1hPTWiCz3X88qwF3CmRBXVmd3nlnVfLMfh3KEjPCTjMQj+pMSt4PHxURkrAdk4qmvIKa6zfS0nQyjEduBgNC47EUM/RgDTd9F6QX3tZjar1XAGf7Sjy9xecm4A2ZSryGmp9K4+L10HVPhU6mI/6nYEtCAaIMQEPU+y3SrflYrN4u7NmMkzcUM1tGepyRk6U+KQIaYymj0oLnpmL6ABVa1KA3v55SmxMXKTf1gY9Bf9qagmYkcRnyTqX9sG3uYh/pVThV5vHnT3AvdJIaRsMA0daBOPfOjwIBrmGs9a8JE+EoiiCPSy0WlVnPzNzz3Cx52gRAm8yfzUuFd0/toy0y96ujDY7WimUM8nh5kvTIC/eX+L4JMq4UF7Q5s2nbwm/8DUEsDBBQAAgAIAEBre0ZSiqdgTQAAAGoAAAAbAAAAdW5pdmVyc2FsL3VuaXZlcnNhbC5wbmcueG1ss7GvyM1RKEstKs7Mz7NVMtQzULK34+WyKShKLctMLVeoAIoZ6RlAgJJCpa2SCRK3PDOlJMNWydzCFCGWkZqZnlFiq2RqYQkX1AcaCQBQSwECAAAUAAIACAB3indGzoIJN+wCAACICAAAFAAAAAAAAAABAAAAAAAAAAAAdW5pdmVyc2FsL3BsYXllci54bWxQSwECAAAUAAIACABAa3tGcmjPE4MvAAAGUAAAFwAAAAAAAAAAAAAAAAAeAwAAdW5pdmVyc2FsL3VuaXZlcnNhbC5wbmdQSwECAAAUAAIACABAa3tGUoqnYE0AAABqAAAAGwAAAAAAAAABAAAAAADWMgAAdW5pdmVyc2FsL3VuaXZlcnNhbC5wbmcueG1sUEsFBgAAAAADAAMA0AAAAFwzAAAAAA=="/>
  <p:tag name="ISPRING_PRESENTATION_TITLE" val="Marketing Intelligence per E-learning SCORRANO [Ripristinato]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E9677A26-57FA-4136-99B7-241E9139B6E0}"/>
  <p:tag name="GENSWF_ADVANCE_TIME" val="169.498"/>
  <p:tag name="ISPRING_CUSTOM_TIMING_USE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F3F35504-390D-4B81-978D-963C3963E03B}"/>
  <p:tag name="GENSWF_ADVANCE_TIME" val="82.918"/>
  <p:tag name="ISPRING_CUSTOM_TIMING_USE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032D0213-2A7A-426E-8D4D-CA0D21F73550}"/>
  <p:tag name="GENSWF_ADVANCE_TIME" val="5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77AD338D-8715-4BB9-94E8-1C1731BF001C}"/>
  <p:tag name="GENSWF_ADVANCE_TIME" val="48.083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67F168A0-EE89-4D4B-88D9-FC1DEC01896B}"/>
  <p:tag name="GENSWF_ADVANCE_TIME" val="64.988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28CB6328-ACEB-4561-820B-FC9C70B09527}"/>
  <p:tag name="GENSWF_ADVANCE_TIME" val="115.878"/>
  <p:tag name="ISPRING_CUSTOM_TIMING_US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EE49759-1CA5-4EF3-9381-6DB37C756562}"/>
  <p:tag name="GENSWF_ADVANCE_TIME" val="213.308"/>
  <p:tag name="ISPRING_CUSTOM_TIMING_US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BFCDC0F9-E6D4-41B5-BDC2-93680103E33F}"/>
  <p:tag name="GENSWF_ADVANCE_TIME" val="139.962"/>
  <p:tag name="ISPRING_CUSTOM_TIMING_US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466F3C3F-DD92-490B-8F1A-8CE5D80408D6}"/>
  <p:tag name="GENSWF_ADVANCE_TIME" val="11.578"/>
  <p:tag name="ISPRING_CUSTOM_TIMING_US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0160A6D5-B153-41B8-90F5-AD4CBA4300E6}"/>
  <p:tag name="GENSWF_ADVANCE_TIME" val="172.808"/>
  <p:tag name="ISPRING_CUSTOM_TIMING_US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04B18D42-F617-4F29-9FE8-78AE7D64D366}"/>
  <p:tag name="GENSWF_ADVANCE_TIME" val="118.048"/>
  <p:tag name="ISPRING_CUSTOM_TIMING_USED" val="1"/>
</p:tagLst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97B7E"/>
      </a:accent1>
      <a:accent2>
        <a:srgbClr val="F96A1B"/>
      </a:accent2>
      <a:accent3>
        <a:srgbClr val="8F8F8F"/>
      </a:accent3>
      <a:accent4>
        <a:srgbClr val="707070"/>
      </a:accent4>
      <a:accent5>
        <a:srgbClr val="BDBEBF"/>
      </a:accent5>
      <a:accent6>
        <a:srgbClr val="E26018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97B7E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97B7E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97B7E"/>
      </a:accent1>
      <a:accent2>
        <a:srgbClr val="F96A1B"/>
      </a:accent2>
      <a:accent3>
        <a:srgbClr val="8F8F8F"/>
      </a:accent3>
      <a:accent4>
        <a:srgbClr val="707070"/>
      </a:accent4>
      <a:accent5>
        <a:srgbClr val="BDBEBF"/>
      </a:accent5>
      <a:accent6>
        <a:srgbClr val="E26018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97B7E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97B7E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1224</Words>
  <Application>Microsoft Office PowerPoint</Application>
  <PresentationFormat>Presentazione su schermo (4:3)</PresentationFormat>
  <Paragraphs>95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Default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Intelligence per E-learning SCORRANO [Ripristinato]</dc:title>
  <dc:creator>user</dc:creator>
  <cp:lastModifiedBy>lorenzo</cp:lastModifiedBy>
  <cp:revision>15</cp:revision>
  <dcterms:modified xsi:type="dcterms:W3CDTF">2015-06-22T09:32:26Z</dcterms:modified>
</cp:coreProperties>
</file>