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8"/>
  </p:custDataLst>
  <p:defaultTextStyle>
    <a:lvl1pPr>
      <a:defRPr>
        <a:latin typeface="Arial Narrow"/>
        <a:ea typeface="Arial Narrow"/>
        <a:cs typeface="Arial Narrow"/>
        <a:sym typeface="Arial Narrow"/>
      </a:defRPr>
    </a:lvl1pPr>
    <a:lvl2pPr indent="457200">
      <a:defRPr>
        <a:latin typeface="Arial Narrow"/>
        <a:ea typeface="Arial Narrow"/>
        <a:cs typeface="Arial Narrow"/>
        <a:sym typeface="Arial Narrow"/>
      </a:defRPr>
    </a:lvl2pPr>
    <a:lvl3pPr indent="914400">
      <a:defRPr>
        <a:latin typeface="Arial Narrow"/>
        <a:ea typeface="Arial Narrow"/>
        <a:cs typeface="Arial Narrow"/>
        <a:sym typeface="Arial Narrow"/>
      </a:defRPr>
    </a:lvl3pPr>
    <a:lvl4pPr indent="1371600">
      <a:defRPr>
        <a:latin typeface="Arial Narrow"/>
        <a:ea typeface="Arial Narrow"/>
        <a:cs typeface="Arial Narrow"/>
        <a:sym typeface="Arial Narrow"/>
      </a:defRPr>
    </a:lvl4pPr>
    <a:lvl5pPr indent="1828800">
      <a:defRPr>
        <a:latin typeface="Arial Narrow"/>
        <a:ea typeface="Arial Narrow"/>
        <a:cs typeface="Arial Narrow"/>
        <a:sym typeface="Arial Narrow"/>
      </a:defRPr>
    </a:lvl5pPr>
    <a:lvl6pPr>
      <a:defRPr>
        <a:latin typeface="Arial Narrow"/>
        <a:ea typeface="Arial Narrow"/>
        <a:cs typeface="Arial Narrow"/>
        <a:sym typeface="Arial Narrow"/>
      </a:defRPr>
    </a:lvl6pPr>
    <a:lvl7pPr>
      <a:defRPr>
        <a:latin typeface="Arial Narrow"/>
        <a:ea typeface="Arial Narrow"/>
        <a:cs typeface="Arial Narrow"/>
        <a:sym typeface="Arial Narrow"/>
      </a:defRPr>
    </a:lvl7pPr>
    <a:lvl8pPr>
      <a:defRPr>
        <a:latin typeface="Arial Narrow"/>
        <a:ea typeface="Arial Narrow"/>
        <a:cs typeface="Arial Narrow"/>
        <a:sym typeface="Arial Narrow"/>
      </a:defRPr>
    </a:lvl8pPr>
    <a:lvl9pPr>
      <a:defRPr>
        <a:latin typeface="Arial Narrow"/>
        <a:ea typeface="Arial Narrow"/>
        <a:cs typeface="Arial Narrow"/>
        <a:sym typeface="Arial Narro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1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571"/>
  </p:normalViewPr>
  <p:slideViewPr>
    <p:cSldViewPr snapToGrid="0" snapToObjects="1"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00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215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29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00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84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90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2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33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877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31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04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67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7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588" y="1035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9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80" y="201074"/>
            <a:ext cx="3690681" cy="686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ayout_set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8"/>
            <a:ext cx="4918922" cy="6868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789418" y="60515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2" name="logo unisalent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1" y="194734"/>
            <a:ext cx="543390" cy="699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68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75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86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4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94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4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02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4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10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chermata 2015-01-15 a 15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739775" y="6234112"/>
            <a:ext cx="80184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4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574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5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8" name="Shape 18"/>
          <p:cNvSpPr/>
          <p:nvPr/>
        </p:nvSpPr>
        <p:spPr>
          <a:xfrm>
            <a:off x="252805" y="227329"/>
            <a:ext cx="127444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19" name="Shape 19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u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2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25" name="Shape 25"/>
          <p:cNvSpPr/>
          <p:nvPr/>
        </p:nvSpPr>
        <p:spPr>
          <a:xfrm>
            <a:off x="232485" y="227329"/>
            <a:ext cx="189166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Presupposti</a:t>
            </a:r>
          </a:p>
        </p:txBody>
      </p:sp>
      <p:sp>
        <p:nvSpPr>
          <p:cNvPr id="26" name="Shape 26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9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32" name="Shape 32"/>
          <p:cNvSpPr/>
          <p:nvPr/>
        </p:nvSpPr>
        <p:spPr>
          <a:xfrm>
            <a:off x="246455" y="265429"/>
            <a:ext cx="143319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Obiettivi</a:t>
            </a:r>
          </a:p>
        </p:txBody>
      </p:sp>
      <p:pic>
        <p:nvPicPr>
          <p:cNvPr id="33" name="254_1024x0r72_hd6fd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5778" y="856109"/>
            <a:ext cx="6666736" cy="54034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7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  <p:sp>
        <p:nvSpPr>
          <p:cNvPr id="40" name="Shape 40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epilog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3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46" name="Shape 46"/>
          <p:cNvSpPr/>
          <p:nvPr/>
        </p:nvSpPr>
        <p:spPr>
          <a:xfrm>
            <a:off x="244233" y="252729"/>
            <a:ext cx="243871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Riepilogo finale</a:t>
            </a:r>
          </a:p>
        </p:txBody>
      </p:sp>
      <p:sp>
        <p:nvSpPr>
          <p:cNvPr id="47" name="Shape 47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50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53" name="Shape 53"/>
          <p:cNvSpPr/>
          <p:nvPr/>
        </p:nvSpPr>
        <p:spPr>
          <a:xfrm>
            <a:off x="245820" y="240029"/>
            <a:ext cx="149733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Glossario</a:t>
            </a:r>
          </a:p>
        </p:txBody>
      </p:sp>
      <p:pic>
        <p:nvPicPr>
          <p:cNvPr id="54" name="istock-000011764013xsmall_499_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7788" y="4102963"/>
            <a:ext cx="1842597" cy="183551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179996" y="6329809"/>
            <a:ext cx="318875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Economia e gestione delle imprese turistiche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1588" y="781050"/>
            <a:ext cx="7380288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58" name="layout_set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3"/>
            <a:ext cx="3818874" cy="53326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916418" y="6254750"/>
            <a:ext cx="7380289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82485" y="6329809"/>
            <a:ext cx="293226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61" name="Shape 61"/>
          <p:cNvSpPr/>
          <p:nvPr/>
        </p:nvSpPr>
        <p:spPr>
          <a:xfrm>
            <a:off x="141372" y="6571108"/>
            <a:ext cx="352616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234089" y="252729"/>
            <a:ext cx="321373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5400000">
            <a:off x="4535487" y="-4524376"/>
            <a:ext cx="73026" cy="9144002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rot="5400000">
            <a:off x="4535487" y="-4452938"/>
            <a:ext cx="73026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5400000">
            <a:off x="4536281" y="-4380707"/>
            <a:ext cx="71438" cy="9144002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763712" y="404812"/>
            <a:ext cx="7380288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8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457200"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4400">
          <a:latin typeface="Arial"/>
          <a:ea typeface="Arial"/>
          <a:cs typeface="Arial"/>
          <a:sym typeface="Arial"/>
        </a:defRPr>
      </a:lvl1pPr>
      <a:lvl2pPr defTabSz="457200">
        <a:defRPr sz="4400">
          <a:latin typeface="Arial"/>
          <a:ea typeface="Arial"/>
          <a:cs typeface="Arial"/>
          <a:sym typeface="Arial"/>
        </a:defRPr>
      </a:lvl2pPr>
      <a:lvl3pPr defTabSz="457200">
        <a:defRPr sz="4400">
          <a:latin typeface="Arial"/>
          <a:ea typeface="Arial"/>
          <a:cs typeface="Arial"/>
          <a:sym typeface="Arial"/>
        </a:defRPr>
      </a:lvl3pPr>
      <a:lvl4pPr defTabSz="457200">
        <a:defRPr sz="4400">
          <a:latin typeface="Arial"/>
          <a:ea typeface="Arial"/>
          <a:cs typeface="Arial"/>
          <a:sym typeface="Arial"/>
        </a:defRPr>
      </a:lvl4pPr>
      <a:lvl5pPr defTabSz="457200">
        <a:defRPr sz="4400">
          <a:latin typeface="Arial"/>
          <a:ea typeface="Arial"/>
          <a:cs typeface="Arial"/>
          <a:sym typeface="Arial"/>
        </a:defRPr>
      </a:lvl5pPr>
      <a:lvl6pPr indent="457200" defTabSz="457200">
        <a:defRPr sz="4400">
          <a:latin typeface="Arial"/>
          <a:ea typeface="Arial"/>
          <a:cs typeface="Arial"/>
          <a:sym typeface="Arial"/>
        </a:defRPr>
      </a:lvl6pPr>
      <a:lvl7pPr indent="914400" defTabSz="457200">
        <a:defRPr sz="4400">
          <a:latin typeface="Arial"/>
          <a:ea typeface="Arial"/>
          <a:cs typeface="Arial"/>
          <a:sym typeface="Arial"/>
        </a:defRPr>
      </a:lvl7pPr>
      <a:lvl8pPr indent="1371600" defTabSz="457200">
        <a:defRPr sz="4400">
          <a:latin typeface="Arial"/>
          <a:ea typeface="Arial"/>
          <a:cs typeface="Arial"/>
          <a:sym typeface="Arial"/>
        </a:defRPr>
      </a:lvl8pPr>
      <a:lvl9pPr indent="1828800" defTabSz="457200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Arial Narrow"/>
          <a:ea typeface="Arial Narrow"/>
          <a:cs typeface="Arial Narrow"/>
          <a:sym typeface="Arial Narrow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Arial Narrow"/>
          <a:ea typeface="Arial Narrow"/>
          <a:cs typeface="Arial Narrow"/>
          <a:sym typeface="Arial Narrow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Arial Narrow"/>
          <a:ea typeface="Arial Narrow"/>
          <a:cs typeface="Arial Narrow"/>
          <a:sym typeface="Arial Narrow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Arial Narrow"/>
          <a:ea typeface="Arial Narrow"/>
          <a:cs typeface="Arial Narrow"/>
          <a:sym typeface="Arial Narrow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Arial Narrow"/>
          <a:ea typeface="Arial Narrow"/>
          <a:cs typeface="Arial Narrow"/>
          <a:sym typeface="Arial Narrow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1pPr>
      <a:lvl2pPr indent="457200"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2pPr>
      <a:lvl3pPr indent="914400"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3pPr>
      <a:lvl4pPr indent="1371600"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4pPr>
      <a:lvl5pPr indent="1828800"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hyperlink" Target="mailto:pierfelice.rosato@unisalent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221028" y="3073854"/>
            <a:ext cx="670194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sz="28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800" b="1"/>
              <a:t>I caratteri della filiera enogastronomica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4294967295"/>
          </p:nvPr>
        </p:nvSpPr>
        <p:spPr>
          <a:xfrm>
            <a:off x="781670" y="1897002"/>
            <a:ext cx="7580660" cy="527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2500"/>
          </a:bodyPr>
          <a:lstStyle>
            <a:lvl1pPr marL="0" indent="0" algn="ctr" defTabSz="531622">
              <a:spcBef>
                <a:spcPts val="0"/>
              </a:spcBef>
              <a:buSzTx/>
              <a:buNone/>
              <a:defRPr sz="1820" cap="all" spc="291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820" cap="all" spc="291">
                <a:solidFill>
                  <a:srgbClr val="1EA3DB"/>
                </a:solidFill>
              </a:rPr>
              <a:t>ECONOMIA E GESTIONE DELLE IMPRESE TURISTICHE</a:t>
            </a:r>
          </a:p>
        </p:txBody>
      </p:sp>
      <p:sp>
        <p:nvSpPr>
          <p:cNvPr id="119" name="Shape 119"/>
          <p:cNvSpPr/>
          <p:nvPr/>
        </p:nvSpPr>
        <p:spPr>
          <a:xfrm>
            <a:off x="3221234" y="5015684"/>
            <a:ext cx="27015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100"/>
              <a:t>Prof. Pierfelice Rosato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caratteristiche della filiera turistica</a:t>
            </a:r>
          </a:p>
        </p:txBody>
      </p:sp>
      <p:sp>
        <p:nvSpPr>
          <p:cNvPr id="157" name="Shape 157"/>
          <p:cNvSpPr/>
          <p:nvPr/>
        </p:nvSpPr>
        <p:spPr>
          <a:xfrm>
            <a:off x="988485" y="1841331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indent="16192" algn="ctr" defTabSz="457200">
              <a:lnSpc>
                <a:spcPct val="120000"/>
              </a:lnSpc>
              <a:def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BEBEB"/>
                </a:solidFill>
              </a:rPr>
              <a:t>Disponibilità in tutti i gradi della filiera ad avere rapporti con il cliente finale</a:t>
            </a:r>
          </a:p>
        </p:txBody>
      </p:sp>
      <p:sp>
        <p:nvSpPr>
          <p:cNvPr id="158" name="Shape 158"/>
          <p:cNvSpPr/>
          <p:nvPr/>
        </p:nvSpPr>
        <p:spPr>
          <a:xfrm>
            <a:off x="988485" y="3101384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indent="16192" algn="ctr" defTabSz="457200">
              <a:lnSpc>
                <a:spcPct val="120000"/>
              </a:lnSpc>
            </a:pPr>
            <a:r>
              <a: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rPr>
              <a:t>Eterogeneità delle componenti</a:t>
            </a:r>
          </a:p>
          <a:p>
            <a:pPr lvl="0" indent="16192" algn="ctr" defTabSz="457200">
              <a:lnSpc>
                <a:spcPct val="120000"/>
              </a:lnSpc>
            </a:pPr>
            <a:r>
              <a: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rPr>
              <a:t>Complessità del sistema </a:t>
            </a:r>
          </a:p>
        </p:txBody>
      </p:sp>
      <p:sp>
        <p:nvSpPr>
          <p:cNvPr id="159" name="Shape 159"/>
          <p:cNvSpPr/>
          <p:nvPr/>
        </p:nvSpPr>
        <p:spPr>
          <a:xfrm>
            <a:off x="988485" y="4361438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indent="16192" algn="ctr" defTabSz="457200">
              <a:lnSpc>
                <a:spcPct val="120000"/>
              </a:lnSpc>
              <a:def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BEBEB"/>
                </a:solidFill>
              </a:rPr>
              <a:t>Asimmetrie nella velocità di crescita dei diversi elementi</a:t>
            </a:r>
          </a:p>
        </p:txBody>
      </p:sp>
      <p:sp>
        <p:nvSpPr>
          <p:cNvPr id="160" name="Shape 160"/>
          <p:cNvSpPr/>
          <p:nvPr/>
        </p:nvSpPr>
        <p:spPr>
          <a:xfrm>
            <a:off x="4976285" y="3101384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indent="16192" algn="ctr" defTabSz="457200">
              <a:lnSpc>
                <a:spcPct val="120000"/>
              </a:lnSpc>
              <a:def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BEBEB"/>
                </a:solidFill>
              </a:rPr>
              <a:t>Possibile conflittualità tra le parti</a:t>
            </a:r>
          </a:p>
        </p:txBody>
      </p:sp>
      <p:sp>
        <p:nvSpPr>
          <p:cNvPr id="161" name="Shape 161"/>
          <p:cNvSpPr/>
          <p:nvPr/>
        </p:nvSpPr>
        <p:spPr>
          <a:xfrm>
            <a:off x="4976285" y="1829033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indent="16192" algn="ctr" defTabSz="457200">
              <a:lnSpc>
                <a:spcPct val="120000"/>
              </a:lnSpc>
              <a:def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BEBEB"/>
                </a:solidFill>
              </a:rPr>
              <a:t>Influenza dell’ambiente esterno</a:t>
            </a:r>
          </a:p>
        </p:txBody>
      </p:sp>
      <p:sp>
        <p:nvSpPr>
          <p:cNvPr id="162" name="Shape 162"/>
          <p:cNvSpPr/>
          <p:nvPr/>
        </p:nvSpPr>
        <p:spPr>
          <a:xfrm>
            <a:off x="4976285" y="4373736"/>
            <a:ext cx="3179230" cy="927647"/>
          </a:xfrm>
          <a:prstGeom prst="rect">
            <a:avLst/>
          </a:prstGeom>
          <a:solidFill>
            <a:srgbClr val="1EA3DB"/>
          </a:solidFill>
          <a:ln>
            <a:solidFill>
              <a:srgbClr val="B6DCDF"/>
            </a:solidFill>
            <a:round/>
          </a:ln>
          <a:effectLst>
            <a:outerShdw blurRad="63500" dist="23000" dir="5400000" rotWithShape="0">
              <a:srgbClr val="000000">
                <a:alpha val="349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indent="16192" algn="ctr" defTabSz="457200">
              <a:lnSpc>
                <a:spcPct val="120000"/>
              </a:lnSpc>
              <a:defRPr sz="1400">
                <a:solidFill>
                  <a:srgbClr val="EBEBE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BEBEB"/>
                </a:solidFill>
              </a:rPr>
              <a:t>Rigidità dell’offerta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Gli intermediari tradizionali del turismo</a:t>
            </a:r>
          </a:p>
        </p:txBody>
      </p:sp>
      <p:pic>
        <p:nvPicPr>
          <p:cNvPr id="16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5265" y="1901333"/>
            <a:ext cx="6133470" cy="3055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300" y="2242691"/>
            <a:ext cx="6604000" cy="36957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linee guida dell’OECD</a:t>
            </a:r>
          </a:p>
        </p:txBody>
      </p:sp>
      <p:sp>
        <p:nvSpPr>
          <p:cNvPr id="182" name="Shape 182"/>
          <p:cNvSpPr/>
          <p:nvPr/>
        </p:nvSpPr>
        <p:spPr>
          <a:xfrm>
            <a:off x="614172" y="1572736"/>
            <a:ext cx="710209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 </a:t>
            </a: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Enfatizzare l’ “autenticità” del prodotto locale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Incrementare qualità e coerenza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Garantire la sostenibilità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Sviluppare network 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Riposizionare l’agroalimentare come un’ “impresa creativa”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Costruire e veicolare un’immagine chiara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Adottare un approccio olistico</a:t>
            </a:r>
          </a:p>
          <a:p>
            <a:pPr marL="228600" lvl="0" indent="-228600" defTabSz="457200">
              <a:lnSpc>
                <a:spcPct val="120000"/>
              </a:lnSpc>
              <a:buSzPct val="100000"/>
              <a:buChar char="•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Supportare la ricerca e la disseminazione della conoscenza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357187" y="1317696"/>
            <a:ext cx="8429626" cy="448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Filiera: sistema integrato per la creazione di valore</a:t>
            </a:r>
          </a:p>
          <a:p>
            <a:pPr marL="342900" lvl="0" indent="-342900" defTabSz="457200">
              <a:lnSpc>
                <a:spcPct val="120000"/>
              </a:lnSpc>
            </a:pP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342900" lvl="0" indent="-342900" defTabSz="457200">
              <a:lnSpc>
                <a:spcPct val="120000"/>
              </a:lnSpc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Fare sistema significa creare sinergie tra tutte le componenti dell’offerta, sia a livello orizzontale, sia verticale</a:t>
            </a:r>
          </a:p>
          <a:p>
            <a:pPr marL="342900" lvl="0" indent="-342900" defTabSz="457200">
              <a:lnSpc>
                <a:spcPct val="120000"/>
              </a:lnSpc>
            </a:pP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342900" lvl="0" indent="-342900" defTabSz="457200">
              <a:lnSpc>
                <a:spcPct val="120000"/>
              </a:lnSpc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La rilevanza del settore pubblico risiede nella capacità di stimolare il mercato realizzando un network di servizi che sappia rispondere in modo efficace alle richieste della domanda</a:t>
            </a:r>
          </a:p>
          <a:p>
            <a:pPr marL="342900" lvl="0" indent="-342900" defTabSz="457200">
              <a:lnSpc>
                <a:spcPct val="120000"/>
              </a:lnSpc>
            </a:pP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342900" lvl="0" indent="-342900" defTabSz="457200">
              <a:lnSpc>
                <a:spcPct val="120000"/>
              </a:lnSpc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Per fare ciò è necessario un coordinamento affinché tutti i servizi collegati apportino valore aggiunto al prodotto che verrà offerto al cliente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08597" y="2868930"/>
            <a:ext cx="777975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Filiera turistica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: serie di fasi e processi, svolti da diverse aziende, che producono beni e servizi destinati a soddisfare la domanda di turismo</a:t>
            </a:r>
          </a:p>
        </p:txBody>
      </p:sp>
      <p:sp>
        <p:nvSpPr>
          <p:cNvPr id="187" name="Shape 187"/>
          <p:cNvSpPr/>
          <p:nvPr/>
        </p:nvSpPr>
        <p:spPr>
          <a:xfrm>
            <a:off x="617358" y="4295140"/>
            <a:ext cx="6037125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Turismo enogastronomico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: turismo finalizzato alla (ri)scoperta della cultura e delle tradizioni dei luoghi di origine dei prodotti enogastronomici, ancor prima che al semplice consumo (degustazione) o acquisto degli stessi   </a:t>
            </a:r>
          </a:p>
        </p:txBody>
      </p:sp>
      <p:sp>
        <p:nvSpPr>
          <p:cNvPr id="188" name="Shape 188"/>
          <p:cNvSpPr/>
          <p:nvPr/>
        </p:nvSpPr>
        <p:spPr>
          <a:xfrm>
            <a:off x="566038" y="1099820"/>
            <a:ext cx="7779753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2000" b="1">
                <a:latin typeface="Avenir Book"/>
                <a:ea typeface="Avenir Book"/>
                <a:cs typeface="Avenir Book"/>
                <a:sym typeface="Avenir Book"/>
              </a:rPr>
              <a:t>Turismo</a:t>
            </a: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: insieme delle attività di persone che viaggiano e permangono in luoghi diversi dal proprio ambiente naturale per un periodo di tempo determinato e per motivi di svago, lavoro o altro (WTO).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020762" y="2719577"/>
            <a:ext cx="7102476" cy="141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Prof. Pierfelice Rosato</a:t>
            </a:r>
          </a:p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Università del Salento</a:t>
            </a:r>
          </a:p>
          <a:p>
            <a:pPr lvl="0" algn="ctr" defTabSz="457200">
              <a:spcBef>
                <a:spcPts val="500"/>
              </a:spcBef>
            </a:pPr>
            <a:r>
              <a:rPr sz="2000" u="sng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Avenir Book"/>
                <a:ea typeface="Avenir Book"/>
                <a:cs typeface="Avenir Book"/>
                <a:sym typeface="Avenir Book"/>
                <a:hlinkClick r:id="rId4"/>
              </a:rPr>
              <a:t>pierfelice.rosato@unisalento.it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76250" y="1766405"/>
            <a:ext cx="739775" cy="309564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EAF2FE"/>
              </a:gs>
              <a:gs pos="64999">
                <a:srgbClr val="CCDEFB"/>
              </a:gs>
              <a:gs pos="100000">
                <a:srgbClr val="B6D2FA"/>
              </a:gs>
            </a:gsLst>
            <a:lin ang="5400000"/>
          </a:gradFill>
          <a:ln>
            <a:solidFill>
              <a:srgbClr val="7B9AB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355725" y="1767993"/>
            <a:ext cx="2803525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Comprendere le specificità della configurazione di filiera nel meta-settore turistico</a:t>
            </a:r>
          </a:p>
          <a:p>
            <a:pPr lvl="0" defTabSz="457200"/>
            <a:endParaRPr>
              <a:solidFill>
                <a:srgbClr val="FF2600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Approfondire il legame tra turismo e prodotti tipici per la valorizzazione di un territorio</a:t>
            </a:r>
          </a:p>
        </p:txBody>
      </p:sp>
      <p:sp>
        <p:nvSpPr>
          <p:cNvPr id="123" name="Shape 123"/>
          <p:cNvSpPr/>
          <p:nvPr/>
        </p:nvSpPr>
        <p:spPr>
          <a:xfrm>
            <a:off x="4749800" y="1766405"/>
            <a:ext cx="739775" cy="309564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FFFBDD"/>
              </a:gs>
              <a:gs pos="64999">
                <a:srgbClr val="FFF4AC"/>
              </a:gs>
              <a:gs pos="100000">
                <a:srgbClr val="FFF287"/>
              </a:gs>
            </a:gsLst>
            <a:lin ang="5400000"/>
          </a:gradFill>
          <a:ln>
            <a:solidFill>
              <a:srgbClr val="E6BA23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629275" y="1770379"/>
            <a:ext cx="2686050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Come si crea il valore nelle relazioni di filiera?   </a:t>
            </a:r>
          </a:p>
          <a:p>
            <a:pPr lvl="0" defTabSz="457200"/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457200"/>
            <a:r>
              <a:rPr>
                <a:latin typeface="Avenir Book"/>
                <a:ea typeface="Avenir Book"/>
                <a:cs typeface="Avenir Book"/>
                <a:sym typeface="Avenir Book"/>
              </a:rPr>
              <a:t>Che legame c’è tra prodotti tipici, cultura del territorio ed esperienze turistiche?  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idx="4294967295"/>
          </p:nvPr>
        </p:nvSpPr>
        <p:spPr>
          <a:xfrm>
            <a:off x="457200" y="1458976"/>
            <a:ext cx="8229600" cy="440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Sono imprese turistiche quelle che esercitano attività economiche, organizzate per la produzione, la commercializzazione, l’intermediazione e la gestione di prodotti, di servizi, compresi quelli di somministrazione facenti parte dei sistemi turistici locali, concorrenti alla formazione dell’offerta turistica (Legge n°135/2001)</a:t>
            </a:r>
          </a:p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endParaRPr sz="1000">
              <a:latin typeface="Avenir Book"/>
              <a:ea typeface="Avenir Book"/>
              <a:cs typeface="Avenir Book"/>
              <a:sym typeface="Avenir Book"/>
            </a:endParaRPr>
          </a:p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È impossibile leggere il prodotto turistico contemporaneamente come “output di un processo produttivo” e come “medium del rapporto tra domanda e offerta  </a:t>
            </a:r>
          </a:p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endParaRPr sz="1000">
              <a:latin typeface="Avenir Book"/>
              <a:ea typeface="Avenir Book"/>
              <a:cs typeface="Avenir Book"/>
              <a:sym typeface="Avenir Book"/>
            </a:endParaRPr>
          </a:p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La collaborazione è una delle chiavi per la competizione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266700" y="2021450"/>
            <a:ext cx="4310460" cy="307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Apprendere le peculiarità della filiera turistica con riferimento ai prodotti tipici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marL="342899" lvl="0" indent="-342899" algn="just">
              <a:spcBef>
                <a:spcPts val="500"/>
              </a:spcBef>
              <a:buChar char="•"/>
              <a:defRPr sz="1800"/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Valorizzare, attraverso i prodotti tipici, le potenzialità dei territori in ottica di costruzione dell’offerta turistica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turismo come metasettore</a:t>
            </a:r>
          </a:p>
        </p:txBody>
      </p:sp>
      <p:pic>
        <p:nvPicPr>
          <p:cNvPr id="13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4855" y="1109388"/>
            <a:ext cx="6394290" cy="4897178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Sistemi di offerta: la configurazione Punto-Punto</a:t>
            </a:r>
          </a:p>
        </p:txBody>
      </p:sp>
      <p:pic>
        <p:nvPicPr>
          <p:cNvPr id="134" name="Schermata 2015-05-25 alle 20.14.0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187" y="1349980"/>
            <a:ext cx="8429626" cy="4430455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Sistemi di offerta: la configurazione Package</a:t>
            </a:r>
          </a:p>
        </p:txBody>
      </p:sp>
      <p:pic>
        <p:nvPicPr>
          <p:cNvPr id="137" name="Schermata 2015-05-25 alle 20.14.4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758" y="1151487"/>
            <a:ext cx="8800484" cy="4555026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Sistemi di offerta: la configurazione Network</a:t>
            </a:r>
          </a:p>
        </p:txBody>
      </p:sp>
      <p:pic>
        <p:nvPicPr>
          <p:cNvPr id="140" name="Schermata 2015-05-25 alle 20.15.2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85826"/>
            <a:ext cx="9144000" cy="4993207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57187" y="277366"/>
            <a:ext cx="84296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Sistemi di offerta turistica: configurazioni</a:t>
            </a:r>
          </a:p>
        </p:txBody>
      </p:sp>
      <p:sp>
        <p:nvSpPr>
          <p:cNvPr id="143" name="Shape 143"/>
          <p:cNvSpPr/>
          <p:nvPr/>
        </p:nvSpPr>
        <p:spPr>
          <a:xfrm>
            <a:off x="357187" y="1317696"/>
            <a:ext cx="8429626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 defTabSz="457200">
              <a:lnSpc>
                <a:spcPct val="120000"/>
              </a:lnSpc>
            </a:pPr>
            <a:r>
              <a:rPr sz="2000">
                <a:latin typeface="Avenir Book"/>
                <a:ea typeface="Avenir Book"/>
                <a:cs typeface="Avenir Book"/>
                <a:sym typeface="Avenir Book"/>
              </a:rPr>
              <a:t>Ruolo/partecipazione dell’utilizzatore</a:t>
            </a:r>
          </a:p>
          <a:p>
            <a:pPr marL="342900" lvl="0" indent="-342900" defTabSz="457200">
              <a:lnSpc>
                <a:spcPct val="120000"/>
              </a:lnSpc>
            </a:pPr>
            <a:endParaRPr sz="200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109213" y="5355590"/>
            <a:ext cx="559257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defTabSz="457200">
              <a:lnSpc>
                <a:spcPct val="120000"/>
              </a:lnSpc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Controllo/coordinamento del sistema di imprese</a:t>
            </a:r>
          </a:p>
        </p:txBody>
      </p:sp>
      <p:sp>
        <p:nvSpPr>
          <p:cNvPr id="145" name="Shape 145"/>
          <p:cNvSpPr/>
          <p:nvPr/>
        </p:nvSpPr>
        <p:spPr>
          <a:xfrm flipH="1" flipV="1">
            <a:off x="876348" y="1946346"/>
            <a:ext cx="7391305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1231947" y="5197546"/>
            <a:ext cx="7391306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95958" y="2043429"/>
            <a:ext cx="27330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defTabSz="457200">
              <a:lnSpc>
                <a:spcPct val="120000"/>
              </a:lnSpc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+</a:t>
            </a:r>
          </a:p>
        </p:txBody>
      </p:sp>
      <p:sp>
        <p:nvSpPr>
          <p:cNvPr id="148" name="Shape 148"/>
          <p:cNvSpPr/>
          <p:nvPr/>
        </p:nvSpPr>
        <p:spPr>
          <a:xfrm>
            <a:off x="7672958" y="2043429"/>
            <a:ext cx="18872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457200">
              <a:lnSpc>
                <a:spcPct val="120000"/>
              </a:lnSpc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000"/>
              <a:t>-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1238250" y="4605163"/>
            <a:ext cx="6665722" cy="435324"/>
            <a:chOff x="0" y="0"/>
            <a:chExt cx="6665721" cy="435323"/>
          </a:xfrm>
        </p:grpSpPr>
        <p:sp>
          <p:nvSpPr>
            <p:cNvPr id="149" name="Shape 149"/>
            <p:cNvSpPr/>
            <p:nvPr/>
          </p:nvSpPr>
          <p:spPr>
            <a:xfrm>
              <a:off x="6392417" y="0"/>
              <a:ext cx="273305" cy="434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342900" indent="-342900" defTabSz="457200">
                <a:lnSpc>
                  <a:spcPct val="12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lvl="0">
                <a:defRPr sz="1800"/>
              </a:pPr>
              <a:r>
                <a:rPr sz="2000"/>
                <a:t>+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983"/>
              <a:ext cx="188722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342900" indent="-342900" defTabSz="457200">
                <a:lnSpc>
                  <a:spcPct val="12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lvl="0">
                <a:defRPr sz="1800"/>
              </a:pPr>
              <a:r>
                <a:rPr sz="2000"/>
                <a:t>-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1106638" y="3324788"/>
            <a:ext cx="159563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 defTabSz="457200">
              <a:lnSpc>
                <a:spcPct val="120000"/>
              </a:lnSpc>
              <a:defRPr sz="20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2000" i="1"/>
              <a:t>Punto-Punto</a:t>
            </a:r>
          </a:p>
        </p:txBody>
      </p:sp>
      <p:sp>
        <p:nvSpPr>
          <p:cNvPr id="153" name="Shape 153"/>
          <p:cNvSpPr/>
          <p:nvPr/>
        </p:nvSpPr>
        <p:spPr>
          <a:xfrm>
            <a:off x="6681938" y="3389643"/>
            <a:ext cx="159563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 algn="ctr" defTabSz="457200">
              <a:lnSpc>
                <a:spcPct val="120000"/>
              </a:lnSpc>
              <a:defRPr sz="20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2000" i="1"/>
              <a:t>Package</a:t>
            </a:r>
          </a:p>
        </p:txBody>
      </p:sp>
      <p:sp>
        <p:nvSpPr>
          <p:cNvPr id="154" name="Shape 154"/>
          <p:cNvSpPr/>
          <p:nvPr/>
        </p:nvSpPr>
        <p:spPr>
          <a:xfrm>
            <a:off x="3773292" y="3389643"/>
            <a:ext cx="159563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 algn="ctr" defTabSz="457200">
              <a:lnSpc>
                <a:spcPct val="120000"/>
              </a:lnSpc>
              <a:defRPr sz="2000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i="0"/>
            </a:pPr>
            <a:r>
              <a:rPr sz="2000" i="1"/>
              <a:t>Network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E4F4EAD-A970-460B-ABC2-E23535B23B36}"/>
  <p:tag name="ISPRING_RESOURCE_FOLDER" val="C:\Users\lorenzo\Desktop\eLearning\Rosato Pierfelice\M1.Filiera enoturismo\"/>
  <p:tag name="ISPRING_PRESENTATION_PATH" val="C:\Users\lorenzo\Desktop\eLearning\Rosato Pierfelice\M1.Filiera enoturismo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25843&quot; id=&quot;{2552AE91-E317-4406-A7DD-5F5C9D718B67}&quot; pptId=&quot;256&quot; transitionDuration=&quot;0&quot;/&gt;&#10;    &lt;slide duration=&quot;60428&quot; id=&quot;{069B50DB-88F3-4C13-8938-AE60A706343C}&quot; pptId=&quot;257&quot; transitionDuration=&quot;0&quot;/&gt;&#10;    &lt;slide duration=&quot;276938&quot; id=&quot;{2C24905C-958D-4B23-B7B4-5FF3ED5F9751}&quot; pptId=&quot;258&quot; transitionDuration=&quot;0&quot;/&gt;&#10;    &lt;slide duration=&quot;31898&quot; id=&quot;{53DCDA39-8378-49ED-BAA5-57B8EA61258B}&quot; pptId=&quot;259&quot; transitionDuration=&quot;0&quot;/&gt;&#10;    &lt;slide duration=&quot;83978&quot; id=&quot;{6F8DC3BA-44E3-42B5-AD27-341C99CAFED5}&quot; pptId=&quot;260&quot; transitionDuration=&quot;0&quot;/&gt;&#10;    &lt;slide duration=&quot;136621&quot; id=&quot;{BC12D03D-9973-41A4-A911-5B68681990F6}&quot; pptId=&quot;261&quot; transitionDuration=&quot;0&quot;/&gt;&#10;    &lt;slide duration=&quot;77737&quot; id=&quot;{F4C1FCAA-C37B-4D17-BA95-7B0D205165B9}&quot; pptId=&quot;262&quot; transitionDuration=&quot;0&quot;/&gt;&#10;    &lt;slide duration=&quot;88478&quot; id=&quot;{C9308601-BCD3-41A2-B81F-79C3F243ABCF}&quot; pptId=&quot;263&quot; transitionDuration=&quot;0&quot;/&gt;&#10;    &lt;slide duration=&quot;170608&quot; id=&quot;{E16B49A1-16A5-4767-AB0B-D530273CF619}&quot; pptId=&quot;264&quot; transitionDuration=&quot;0&quot;/&gt;&#10;    &lt;slide duration=&quot;152078&quot; id=&quot;{1FAF390A-E45B-4EF8-8C04-36ABC201A025}&quot; pptId=&quot;265&quot; transitionDuration=&quot;0&quot;/&gt;&#10;    &lt;slide duration=&quot;104648&quot; id=&quot;{428C33B2-920B-4538-9419-D7B980C2797E}&quot; pptId=&quot;266&quot; transitionDuration=&quot;0&quot;/&gt;&#10;    &lt;slide duration=&quot;148688&quot; id=&quot;{96A8B287-AE72-46D4-ABD7-A58A14256988}&quot; pptId=&quot;268&quot; transitionDuration=&quot;0&quot;/&gt;&#10;    &lt;slide duration=&quot;73128&quot; id=&quot;{DD48317B-D9DE-456A-8AEE-3BE9C1AFC0D6}&quot; pptId=&quot;269&quot; transitionDuration=&quot;0&quot;/&gt;&#10;    &lt;slide duration=&quot;18978&quot; id=&quot;{2BDB5793-B220-4AF0-BEDC-7D339F009739}&quot; pptId=&quot;270&quot; transitionDuration=&quot;0&quot;/&gt;&#10;    &lt;slide duration=&quot;15588&quot; id=&quot;{57CCE3C7-C828-4030-81FC-8D0796DDBF1B}&quot; pptId=&quot;271&quot; transitionDuration=&quot;0&quot;/&gt;&#10;  &lt;/slides&gt;&#10;&#10;  &lt;narration&gt;&#10;    &lt;videoTracks&gt;&#10;      &lt;videoTrack duration=&quot;25848&quot; muted=&quot;false&quot; slideId=&quot;{2552AE91-E317-4406-A7DD-5F5C9D718B67}&quot; startTime=&quot;0&quot; stepIndex=&quot;0&quot; volume=&quot;1&quot;&gt;&#10;        &lt;file modifyTime=&quot;2015-07-01T13:18:57&quot; size=&quot;44534060&quot;&gt;&#10;          &lt;path full=&quot;C:\Users\lorenzo\Desktop\eLearning\Rosato Pierfelice\M1.Filiera enoturismo\video\video1.mkv&quot; relative=&quot;M1.Filiera enoturismo\video\video1.mkv&quot; resource=&quot;video1.mkv&quot;/&gt;&#10;        &lt;/file&gt;&#10;        &lt;trim end=&quot;5&quot; start=&quot;0&quot;/&gt;&#10;        &lt;video height=&quot;480&quot; width=&quot;640&quot;/&gt;&#10;        &lt;audio channels=&quot;2&quot; sampleRate=&quot;44100&quot;/&gt;&#10;      &lt;/videoTrack&gt;&#10;      &lt;videoTrack duration=&quot;60428&quot; muted=&quot;false&quot; slideId=&quot;{069B50DB-88F3-4C13-8938-AE60A706343C}&quot; startTime=&quot;0&quot; stepIndex=&quot;0&quot; volume=&quot;1&quot;&gt;&#10;        &lt;file modifyTime=&quot;2015-07-01T13:19:57&quot; size=&quot;101870436&quot;&gt;&#10;          &lt;path full=&quot;C:\Users\lorenzo\Desktop\eLearning\Rosato Pierfelice\M1.Filiera enoturismo\video\video2.mkv&quot; relative=&quot;M1.Filiera enoturismo\video\video2.mkv&quot; resource=&quot;video2.mkv&quot;/&gt;&#10;        &lt;/file&gt;&#10;        &lt;video height=&quot;480&quot; width=&quot;640&quot;/&gt;&#10;        &lt;audio channels=&quot;2&quot; sampleRate=&quot;44100&quot;/&gt;&#10;      &lt;/videoTrack&gt;&#10;      &lt;videoTrack duration=&quot;276938&quot; muted=&quot;false&quot; slideId=&quot;{2C24905C-958D-4B23-B7B4-5FF3ED5F9751}&quot; startTime=&quot;0&quot; stepIndex=&quot;0&quot; volume=&quot;1&quot;&gt;&#10;        &lt;file modifyTime=&quot;2015-07-01T13:24:34&quot; size=&quot;459452028&quot;&gt;&#10;          &lt;path full=&quot;C:\Users\lorenzo\Desktop\eLearning\Rosato Pierfelice\M1.Filiera enoturismo\video\video3.mkv&quot; relative=&quot;M1.Filiera enoturismo\video\video3.mkv&quot; resource=&quot;video3.mkv&quot;/&gt;&#10;        &lt;/file&gt;&#10;        &lt;video height=&quot;480&quot; width=&quot;640&quot;/&gt;&#10;        &lt;audio channels=&quot;2&quot; sampleRate=&quot;44100&quot;/&gt;&#10;      &lt;/videoTrack&gt;&#10;      &lt;videoTrack duration=&quot;31898&quot; muted=&quot;false&quot; slideId=&quot;{53DCDA39-8378-49ED-BAA5-57B8EA61258B}&quot; startTime=&quot;0&quot; stepIndex=&quot;0&quot; volume=&quot;1&quot;&gt;&#10;        &lt;file modifyTime=&quot;2015-07-01T13:25:06&quot; size=&quot;52334977&quot;&gt;&#10;          &lt;path full=&quot;C:\Users\lorenzo\Desktop\eLearning\Rosato Pierfelice\M1.Filiera enoturismo\video\video4.mkv&quot; relative=&quot;M1.Filiera enoturismo\video\video4.mkv&quot; resource=&quot;video4.mkv&quot;/&gt;&#10;        &lt;/file&gt;&#10;        &lt;video height=&quot;480&quot; width=&quot;640&quot;/&gt;&#10;        &lt;audio channels=&quot;2&quot; sampleRate=&quot;44100&quot;/&gt;&#10;      &lt;/videoTrack&gt;&#10;      &lt;videoTrack duration=&quot;83978&quot; muted=&quot;false&quot; slideId=&quot;{6F8DC3BA-44E3-42B5-AD27-341C99CAFED5}&quot; startTime=&quot;0&quot; stepIndex=&quot;0&quot; volume=&quot;1&quot;&gt;&#10;        &lt;file modifyTime=&quot;2015-07-01T13:26:30&quot; size=&quot;138086551&quot;&gt;&#10;          &lt;path full=&quot;C:\Users\lorenzo\Desktop\eLearning\Rosato Pierfelice\M1.Filiera enoturismo\video\video5.mkv&quot; relative=&quot;M1.Filiera enoturismo\video\video5.mkv&quot; resource=&quot;video5.mkv&quot;/&gt;&#10;        &lt;/file&gt;&#10;        &lt;video height=&quot;480&quot; width=&quot;640&quot;/&gt;&#10;        &lt;audio channels=&quot;2&quot; sampleRate=&quot;44100&quot;/&gt;&#10;      &lt;/videoTrack&gt;&#10;      &lt;videoTrack duration=&quot;136628&quot; muted=&quot;false&quot; slideId=&quot;{BC12D03D-9973-41A4-A911-5B68681990F6}&quot; startTime=&quot;0&quot; stepIndex=&quot;0&quot; volume=&quot;1&quot;&gt;&#10;        &lt;file modifyTime=&quot;2015-07-01T13:28:47&quot; size=&quot;229379209&quot;&gt;&#10;          &lt;path full=&quot;C:\Users\lorenzo\Desktop\eLearning\Rosato Pierfelice\M1.Filiera enoturismo\video\video6.mkv&quot; relative=&quot;M1.Filiera enoturismo\video\video6.mkv&quot; resource=&quot;video6.mkv&quot;/&gt;&#10;        &lt;/file&gt;&#10;        &lt;trim end=&quot;7&quot; start=&quot;0&quot;/&gt;&#10;        &lt;video height=&quot;480&quot; width=&quot;640&quot;/&gt;&#10;        &lt;audio channels=&quot;2&quot; sampleRate=&quot;44100&quot;/&gt;&#10;      &lt;/videoTrack&gt;&#10;      &lt;videoTrack duration=&quot;77748&quot; muted=&quot;false&quot; slideId=&quot;{F4C1FCAA-C37B-4D17-BA95-7B0D205165B9}&quot; startTime=&quot;0&quot; stepIndex=&quot;0&quot; volume=&quot;1&quot;&gt;&#10;        &lt;file modifyTime=&quot;2015-07-01T13:30:05&quot; size=&quot;129150104&quot;&gt;&#10;          &lt;path full=&quot;C:\Users\lorenzo\Desktop\eLearning\Rosato Pierfelice\M1.Filiera enoturismo\video\video7.mkv&quot; relative=&quot;M1.Filiera enoturismo\video\video7.mkv&quot; resource=&quot;video7.mkv&quot;/&gt;&#10;        &lt;/file&gt;&#10;        &lt;trim end=&quot;11&quot; start=&quot;0&quot;/&gt;&#10;        &lt;video height=&quot;480&quot; width=&quot;640&quot;/&gt;&#10;        &lt;audio channels=&quot;2&quot; sampleRate=&quot;44100&quot;/&gt;&#10;      &lt;/videoTrack&gt;&#10;      &lt;videoTrack duration=&quot;88478&quot; muted=&quot;false&quot; slideId=&quot;{C9308601-BCD3-41A2-B81F-79C3F243ABCF}&quot; startTime=&quot;0&quot; stepIndex=&quot;0&quot; volume=&quot;1&quot;&gt;&#10;        &lt;file modifyTime=&quot;2015-07-01T13:31:34&quot; size=&quot;146935036&quot;&gt;&#10;          &lt;path full=&quot;C:\Users\lorenzo\Desktop\eLearning\Rosato Pierfelice\M1.Filiera enoturismo\video\video8.mkv&quot; relative=&quot;M1.Filiera enoturismo\video\video8.mkv&quot; resource=&quot;video8.mkv&quot;/&gt;&#10;        &lt;/file&gt;&#10;        &lt;video height=&quot;480&quot; width=&quot;640&quot;/&gt;&#10;        &lt;audio channels=&quot;2&quot; sampleRate=&quot;44100&quot;/&gt;&#10;      &lt;/videoTrack&gt;&#10;      &lt;videoTrack duration=&quot;170608&quot; muted=&quot;false&quot; slideId=&quot;{E16B49A1-16A5-4767-AB0B-D530273CF619}&quot; startTime=&quot;0&quot; stepIndex=&quot;0&quot; volume=&quot;1&quot;&gt;&#10;        &lt;file modifyTime=&quot;2015-07-01T13:34:25&quot; size=&quot;280730323&quot;&gt;&#10;          &lt;path full=&quot;C:\Users\lorenzo\Desktop\eLearning\Rosato Pierfelice\M1.Filiera enoturismo\video\video9.mkv&quot; relative=&quot;M1.Filiera enoturismo\video\video9.mkv&quot; resource=&quot;video9.mkv&quot;/&gt;&#10;        &lt;/file&gt;&#10;        &lt;video height=&quot;480&quot; width=&quot;640&quot;/&gt;&#10;        &lt;audio channels=&quot;2&quot; sampleRate=&quot;44100&quot;/&gt;&#10;      &lt;/videoTrack&gt;&#10;      &lt;videoTrack duration=&quot;152078&quot; muted=&quot;false&quot; slideId=&quot;{1FAF390A-E45B-4EF8-8C04-36ABC201A025}&quot; startTime=&quot;0&quot; stepIndex=&quot;0&quot; volume=&quot;1&quot;&gt;&#10;        &lt;file modifyTime=&quot;2015-07-01T13:36:57&quot; size=&quot;258059329&quot;&gt;&#10;          &lt;path full=&quot;C:\Users\lorenzo\Desktop\eLearning\Rosato Pierfelice\M1.Filiera enoturismo\video\video10.mkv&quot; relative=&quot;M1.Filiera enoturismo\video\video10.mkv&quot; resource=&quot;video10.mkv&quot;/&gt;&#10;        &lt;/file&gt;&#10;        &lt;video height=&quot;480&quot; width=&quot;640&quot;/&gt;&#10;        &lt;audio channels=&quot;2&quot; sampleRate=&quot;44100&quot;/&gt;&#10;      &lt;/videoTrack&gt;&#10;      &lt;videoTrack duration=&quot;104648&quot; muted=&quot;false&quot; slideId=&quot;{428C33B2-920B-4538-9419-D7B980C2797E}&quot; startTime=&quot;0&quot; stepIndex=&quot;0&quot; volume=&quot;1&quot;&gt;&#10;        &lt;file modifyTime=&quot;2015-07-01T13:38:42&quot; size=&quot;183386182&quot;&gt;&#10;          &lt;path full=&quot;C:\Users\lorenzo\Desktop\eLearning\Rosato Pierfelice\M1.Filiera enoturismo\video\video11.mkv&quot; relative=&quot;M1.Filiera enoturismo\video\video11.mkv&quot; resource=&quot;video11.mkv&quot;/&gt;&#10;        &lt;/file&gt;&#10;        &lt;video height=&quot;480&quot; width=&quot;640&quot;/&gt;&#10;        &lt;audio channels=&quot;2&quot; sampleRate=&quot;44100&quot;/&gt;&#10;      &lt;/videoTrack&gt;&#10;      &lt;videoTrack duration=&quot;148688&quot; muted=&quot;false&quot; slideId=&quot;{96A8B287-AE72-46D4-ABD7-A58A14256988}&quot; startTime=&quot;0&quot; stepIndex=&quot;0&quot; volume=&quot;1&quot;&gt;&#10;        &lt;file modifyTime=&quot;2015-07-01T13:41:10&quot; size=&quot;253654804&quot;&gt;&#10;          &lt;path full=&quot;C:\Users\lorenzo\Desktop\eLearning\Rosato Pierfelice\M1.Filiera enoturismo\video\video12.mkv&quot; relative=&quot;M1.Filiera enoturismo\video\video12.mkv&quot; resource=&quot;video12.mkv&quot;/&gt;&#10;        &lt;/file&gt;&#10;        &lt;video height=&quot;480&quot; width=&quot;640&quot;/&gt;&#10;        &lt;audio channels=&quot;2&quot; sampleRate=&quot;44100&quot;/&gt;&#10;      &lt;/videoTrack&gt;&#10;      &lt;videoTrack duration=&quot;73128&quot; muted=&quot;false&quot; slideId=&quot;{DD48317B-D9DE-456A-8AEE-3BE9C1AFC0D6}&quot; startTime=&quot;0&quot; stepIndex=&quot;0&quot; volume=&quot;1&quot;&gt;&#10;        &lt;file modifyTime=&quot;2015-07-01T13:42:24&quot; size=&quot;126815242&quot;&gt;&#10;          &lt;path full=&quot;C:\Users\lorenzo\Desktop\eLearning\Rosato Pierfelice\M1.Filiera enoturismo\video\video13.mkv&quot; relative=&quot;M1.Filiera enoturismo\video\video13.mkv&quot; resource=&quot;video13.mkv&quot;/&gt;&#10;        &lt;/file&gt;&#10;        &lt;video height=&quot;480&quot; width=&quot;640&quot;/&gt;&#10;        &lt;audio channels=&quot;2&quot; sampleRate=&quot;44100&quot;/&gt;&#10;      &lt;/videoTrack&gt;&#10;      &lt;videoTrack duration=&quot;18978&quot; muted=&quot;false&quot; slideId=&quot;{2BDB5793-B220-4AF0-BEDC-7D339F009739}&quot; startTime=&quot;0&quot; stepIndex=&quot;0&quot; volume=&quot;1&quot;&gt;&#10;        &lt;file modifyTime=&quot;2015-07-01T13:42:43&quot; size=&quot;31841836&quot;&gt;&#10;          &lt;path full=&quot;C:\Users\lorenzo\Desktop\eLearning\Rosato Pierfelice\M1.Filiera enoturismo\video\video14.mkv&quot; relative=&quot;M1.Filiera enoturismo\video\video14.mkv&quot; resource=&quot;video14.mkv&quot;/&gt;&#10;        &lt;/file&gt;&#10;        &lt;video height=&quot;480&quot; width=&quot;640&quot;/&gt;&#10;        &lt;audio channels=&quot;2&quot; sampleRate=&quot;44100&quot;/&gt;&#10;      &lt;/videoTrack&gt;&#10;      &lt;videoTrack duration=&quot;15588&quot; muted=&quot;false&quot; slideId=&quot;{57CCE3C7-C828-4030-81FC-8D0796DDBF1B}&quot; startTime=&quot;0&quot; stepIndex=&quot;0&quot; volume=&quot;1&quot;&gt;&#10;        &lt;file modifyTime=&quot;2015-07-01T13:42:58&quot; size=&quot;26222064&quot;&gt;&#10;          &lt;path full=&quot;C:\Users\lorenzo\Desktop\eLearning\Rosato Pierfelice\M1.Filiera enoturismo\video\video15.mkv&quot; relative=&quot;M1.Filiera enoturismo\video\video15.mkv&quot; resource=&quot;video15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277c57744c4c396b06f4c73110d078a0f27322"/>
  <p:tag name="ISPRING_PLAYERS_CUSTOMIZATION" val="UEsDBBQAAgAIAHeKd0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EBre0ZyaM8Tgy8AAAZQAAAXAAAAdW5pdmVyc2FsL3VuaXZlcnNhbC5wbmftfAlUU9faNh28Vmu1XrWAIFHmSRCsIAqJA6OiCIKITGqCtApGSBkiIbG11ikQE4aADLkVcACES6gJYUjqlIFAUm0BY4BUkxAFApJIwiHTn2Crtrd3rbu+//u+9f9ruRYsks1+3/3sd37P2eec37M75JOFKxeamZl9EhYaGGVm9iHEzOz9Wx/9zTjC9w7qNv55DxEVss2siWf93Pjlw9Stu7aambXgPtYemmf8vuBEaBzCzOwzB9Pve2FR9i/MzCIqwgK3RucmyYfSL2YN5NucwFxFnUKdOiX64dK5h75BkzsikxzuFHx5IPb24h9i/r78ofMnlNvs9Kii7vfmL7vlKtm6eCny09s34jlX7zk2uXF3OXBLD6c+PobyRH45BjEEII6M9F8OYHyM7inXfaXyW5861NokSJ1YUrkL0KsZGJVKCCd1TffHy+jKqkkjQjN3+FeWzzc8hPcgr2nZ3UdTjUOnOhwDWGwkMNU1md88+Klx5NemHaKMJLR2SKRLpL1nHPgxkTgs/mB44n3jZ+uYk7glKHWHaG2s6etg1vMA8J6bJt4bF0pZ3yiSldrbIO1WWqFYOT3fzKwtrhs3r1w7DKfrjVN8x4K7cdeqT44mgg0Av6Iz8e7dMq3+CUj/JA8lthI5UwO+afCnmyejplAaTwzAlc4KVevoemQVemQ9yWUgBQgaU0nafHWd0oSRqZTsUeRiP6ZmOsuoIJtqKxcIWhKCloynokdSh8svaSUReomgBgc+2fS4eti0jsLToECGlYShwejZn0ngZNXDnZ4lQgYIDHAihh/d+xwn92bNjsYyTtLlD7i4ziPQ+I+kSnfI9K2KfPjsoEwhZqHHWTx+Ogo9pBD78MzNzPbzC0pAwgWBjpEQvRiCBrdUE1snDxmHOPkXcMsXK8nqn1M+vshtG28h77rwj6NDdxX/7MZ1gqnSrWDQvLudWvLxjnCL+yG3JpZ3LzHKCnT8pvZceBMz0MGBjdM/w1XDrcoPFsjJHiRclvLb8WWkmXubuXaxZdgsAEUXTQl/HeTZP4eCNI8AH5rI3WpZR0vaeN4obahU3aBly+KqheILl5I1t5I3J5d6u3Ez89izLfD+gnSlV+webBaSN6Jj9jkInFK4baOwJN/J9bzWzTxVQivKB+RExWiMP1Viid7ANwCQSSRK4KPBipl3nc/a7APwA/0UiUVzBRKZtFesgTQXTa3k+h3p6OSxphQZlXn0JAEaVUWWb9yNHYjKqnRvhnVkGFoT0vet2uyx+bseFpsWLQoxWtXQV27wvPPh9t5Tlst4yz9SwpAeweTj4fuYKerySzDRoI0wZSjhAFaeuZmZL8t2DIMKrZ3UVXyWn0QfzMnophWkw+/edYUoqGsVg4tcPmRCVwVtcWyKI7Kq/77aYWu/DNqPy6JV4eLUIr0Qs9ngT201oByC+gvEWA2b3MgFYEOPsq0hVE9EZUYTtEKAahzkQXuBI4blK2mTjVwf5T2/MbI8dzCOqLEam1spE6Q89jlIqauWInWwuOOy6XUqLqIyn9U+uDvOm5dj7cvfq7Ji2ZBwYuwAlP63vgyPqBKQn0r7mOfFbEEY/FTDFgQodmo1ZZ7RzU5Qh74A8Au2O36GF1EKOS/K1qUQvLDpreCiwvDPmd/C2N86CHu5CuSFkkEblvUYWVcmkeRCO9hoITRFtJcv9wloVEDdpHfaDtst09LOhfpdmi4PX1y+rvDwak2qwo8+sr0/FehMLtysv/5FoRdlFcuSJMumMHoyRhA3e1iX4SwlH2LY/T1eKq7MzPNIOFzsoSRXqNYZDf84q+QzoGxS5y7arQ0JWyrw5TLlnd8xswF/Vs9Yqj6JfcyLy/I6jF1m3CBB+bgUFOdzAbcmaGdhvsALttxZgNYELDJGhnyqgkIMzxwRKQo5uxxd4uNIYSNl6wo4ex1XI8q9JMoWkQotk7f2dk6qlE9+QQhtZI6mLXmYUSj37zlbkNNKn64e23u59h/sjBAXvFTgGBuRpuYG5uSB8DqZUGzdOhRT2LoBdEzzqBUjyS7FQXupZ90r+FM+/j0Ku7rbuTdHoNV8d5DIACRFRK5LskN+Is3uLxjgbTwiUVqn0g+7kied/54quLqJF0Tmq7IqU4SyY2m+PWMKZL8seyJnvALBoaXG8bLirxsjV87ATV0vLtyWCU9Y/323D+LLS0IoaSrD3YqxtLD4EyiJ7cUiy3W8ZVVye5dlbXL4qVbwssq9vPS0PKt97hBmCUjpg9wddVJyoSCj0Z07sJnFly+3rVltSY7oT6zTto1mUEag6SBNkDSkkKGzAtEU0I7xqwE9Cuggb2z1Mj2qWlpjXdZMOOcvEqDTfI8vEbfhB7pzqxsGkukRZLpxC5TmMXYLNdmAhcRlC7zsZV68DbKS9Ey9Em3ytKxj0hDHv8eB0XmXz/f5Lyh32l4O61lWMxUvzsB6tXBq7YWFmm4vZuAXjR3XtWwvMlhYwGfBJosRViTRdyu4uPCTrfxcfVSuZCGu+D2XBeTjWnlhSzqFoxJ4CGGJ4BEltxgkXkjYa1QIZBjITohGB14onAqoVIa+9zmla+2SDi1bnUfnh9wgSmu07HbgFl4o8OXnUbjyFg8KaxWLg9jE0Cu8SDKgqRCBr9c+sslDVSN6phDjUxtWqTfzMirhNpqNJCNYsEkZooJiUPkl7HmW+7IL4acyN4+xHKRe5gvjiOeZ+30jKN5TPbWwRquishbRfqIOgYHmF0KMofTzAjFMk8G7Vi1MR1oUifx9a0KvSzLgzT9YYCZtpbedHZntgzZjh/2pePJB94jydRPUdhxwzGdHQWR9gnRjvFI8BFaNQ3i+XBlUqlxuI0arJ2SO/thmg/Zy7zF3Eu48phQ3sOU4btLQ2c88tklGzKoZtBgRX0WxZTX+o0kYoTih9mQiK4hVeHxROd+XZSOEaQALk3qy7aTzfccOhaPjiM3GmuPH3ii0O1uiRv9VCt0JtKwuEml6B0DGTH3EBWJK4dv3ok0Z+OxVrenP4l2AKWtbX1Z8YErLn0uNTMxOfGFKMWa//gR+YY6ZMjdlfrOQuv9gfjHIVAF8/58u9M9KYjIaGL81kLQ5T1zgywsM9P4MFs5+tKfAMs/E6sco+sx9z2pTVbLkqr+tLSSc+R12ad+jB5EmzjuBCgZQMf9n66V4tSM0cEP2V69oAgNVUQWrVs0tsHwpvisaGhJiWts9KBDm+Zp46VLBznck/2+QTAQnYXTTramkfNX4dtDsT7QQG6Rk/DRI+2tU5m6xNrPJL9UvuL6lpsZkSaW2Y04Od6C4gH2fLXbj+rltKcQfHX/mbDS5U3XsWaSC48TNfOLBpnGHIl4vDdM1znxG5HbTSARZdd7E7bVxa15jxE/vLVmYw4kpeiou1kneghgHEXo/aaLtCJ7K6NNJsve+9Q8Efh3XcF1hrAkDHo3quG7NnZlojz4/Zsp6c1CsIOI45C3u683fb+2LqoImOAqfiskazt2wt2Cl7fz60K1omUXejQs47rjTEs+3Ya34oOVAPQLrYb4CtGasduXmTSYvO+hCRtcfXr1vZ1ZhRmT7UztY1Rs59kfELLp39AbPq37835C09KZcwF3KenuTMV6fNtRtYpUhBP+GWXBTFOrbxqK3hHzjwtf71/b5BWf2/RuS3S7gbf1v7zP6/pbG0lHr5u3/m6NijhPJnTiJ/6vthu522fJvdnvgFHvTDWZhoSlQ7b/QSKq3OGfSXw9tx3u2/0amH38a5/QXmnMl/ptFPLqT/prXgzq3v6ZQZUb+NUVGefS8c3/QjqD0/butfLDm4EU1hB+gTkAWZgjS/oTQaJQ5D2K8zVeTd7/lV6kef5+40nBk+R9HZS0sm7yI70/ESgYjwhb+kY+yZz2/+P6dxEsIYgfpbTfUTQ/wbfJfPiAn7I/j+ck8ct5yiQ588UcR/lOBcd6NzrL6mY1vLWZLJr7mcu7ceN3r/dra5r3RyTl20v9nJOxe6ViyYVaw07PrpY16TTNDPwtAe1mu0PxMgfxthR/34PsrewTzITO31bkvH4Twk5DSkvnxN0sqlbvs6+7b4fwzVeNG7e5XTEjQ4JffL6kS8RCZkbfx0jjPY29QZSIspazK4vfLX16z2O/lG/e5PyApSsUFqB6d5g9XLd9itItBQD7RvUTKuvwG/mBCvcIO+eSMOY8oG8V1bnB02FKaosmYF2gs2tYIC2qd2WDoEGVj2YC0+yJSt7F/P0mziiPza27Z9bAqZMIJd6hR6DiW2Ykk2bMquSR5hgxaKDtqj3PAfdkImtfN1j467E/KbH17PW+gqRsX/qjVf5mSHfMp3m2btwBUd/vnCEg+GtuCLragXX563ql6Y7Jvk63lWNQiibKRq6dVpYdkDrKnyLv6ce/DKuHgq4GPNuMGc8B8FgAekSS0TlYmLCVACyXg4DA8wlKD1fTM4gf5+0li2FDusV28Y5XGZo9FYq3xrXhLPw7LXkQ69nivAcHnc2ohwp5YcG24xVgI81swR1VzKpTsz+KQrfM8PsscTIN0n8kA2wl81L6Eabs8GX7aZXV77TMO2E5sLWNtJokSmPYuPky/AtnRJJI4lWSdo9lPqBzLLk94ywcqdjoOlzemKgK4isgk7AJdZUsExSpqGyyOgCt/IXM9F66nsnYsWDdZYezAObORn9vHgQsremSZ5UoLVpdzzbhFbLIEJdPsNC5z5UhFi7u6RKgEJC2FugbljepkGvqNGfoSveImo3bxlMim62VOAP7pQVjxRwKf2H2SjeL9Qp3tGKERRC1qrOCeAxJUPLG3NMSb0eug6cHZWco+52FMvDc0+Qt2ZFzR5ub+QXdLRRW5sUXK8BfUeVuHR5eWS+BOM+UvZa6XMqT3tKUEe/gqy9gkmC6Fi5vwJ3BLQbTJjOkQ8PH1PJfY82l8jP9Ve5k344wjB+x3FhV+m5xvtfsW7g8y4t6QhqgqRK4EHGLrpSzxjgv28CBLh8CF51HVckK4vlU3g7JOtdekc3HFDjXRbc/mVuHkdvSghu2UXnuTAicg5OR+J8Bftt7c2iWfCcgs4iCFJU9h6OOSkTdJgUarzS27eMbVZXl9uvchfi3E+3tS849sMO3yoUaSk9rlo6iPsFmC48XmYRPH9P6sqo/PL/9YcCRh6EGVER1kkiCWtgkboghAJUXGyF/cOuQcaDtG5odOOMnKs5DjMQLbgYh3NeA7kv+YBGnshWzC4YGBwxVvdTtIQErk09VdkwFlI+fOaddZWnkHv6aX7UyefSiogNOBg+12tpnZYEdY2nUmNuC/1pf9Jw1d6UupJwYYjxfN9gus4J0Zu4erqCK0pkrmyP/ZoCUZWlE2zU8/Tp65I4DrR+DVAdO/7E01jIi0Fa0sEEb7T8XMd/4j/qpRvycWc6LJ9C4nNsg2iwCegOvJSABfywPrp3BEh9v5U0+WYGa0fterrSbAc4IrbkZPNyy5qsjcYazhMutCYj4aDKEtrD1Z2CZ8JWVvJHHMAX4eeGrO2A9mxDNmGxgHSs3UAhlYTVPQnk5E/RZewoY3RQcwWo0dQVOlVpSD/Dh8GpWR4/J7wjaKNAqwXhJiqLk6MGXMuaV8y5yi34OfQr23XrZRwaiILkKjV8Pn11f7Tjj+Hk4kjNs3q8Vtk4YOboqWQ9KGAYMZ6t8TzcgVKh0lsQO5OGm1l6h067NzLLtvALMDDLTpMnMVV+43VyAoYo3J/zYBBOvwB7G8XAXoQb4KPIKVh1BIuIQfEus6GB7N9NnRvGrxXsNPzz21dzwrGaskqRhVquctf7CqBVfVfDEt50H7jn5ZWV/7ITpfPqUAUJjYEsZ5cv5EW8UraTVd1mbr8SE2fppfjVWHRwRE9/L0WvQeV5jgrLG+mL8TfUmuQFXiWkrkJORIuVII5EYyVXZiZfFihMfjpodDyUQtlSqUbby/ZYNAtH7HFfNkVEsCGORLTc6T31JKEZmGmn/ODIl0Q/N3jsHyC39OGUy9UNicLz+2pFS/jjFlxZji+VXZYqxSNNrfhZTg4AKOWlSrDfVbh/WGFX9CXAsh6zYyTdfn6RPGoh6VGtdEZ7Pc+ayLhGkvbzAfKR3F4y9SrNS+XFr1ZdNFhUR+ht5t4OgVRio984jHJoo0pOmFBdAl0nQp/24X7OfVXZQG6S+ASsT7S6fxtaGW3FTxaGHkD1gpDSfp9RV19q9YDQidlQjWUO2ctWcKas9ZOLA+9ux8cfD5EgK/1X9ecKZAAeW1LYTFb6o9x1agOp3jQEa5lDWH0r7oqOBp+4nLg/vsDd4jCrsgZjbgDAnm4J9C05a5rIkKthdusz0TRMApFZFoCXhE2kpbXU6UTR1hyIXpTSZh+OcMJr4q5Yi9baPQ5dZCrJuvN5BYp7WQfa5Hs4KEUjC1qQi46RkRMB3tx2FgIzOxDe7M+B0jCih9tKb96eEE/JSAj1YlctXduOWutACruuDh4PU7SjLOhPYnyy7g4po+uswIof12pcWjInJb9P0gb6J5ZHreA4XEpxuXEdTdxrhIaUjwRY7t1I/1H83ExNVIQp/jyWui/HukIdhoVtt1ySM3SL0Ezcp22XZcDEcH8r6fTZJO7JlzMVraxGEA7z91b5mMGrI0Kt2Xh8wektz0HEByd/Y4hDQNhir6S89Gor+KRadR+X0OiKWEFKG8yfV+5LSue+gfvwkeqzioCQksQoH1NuyZyTRE3hkFVHuTMPVZ2UVKx3OUQSOCGJrjG87rUnodQkz3SnKtwktlOy7h67+yYM1InCBAkzRPykKVsPZROGgh9GpZGMWwudclyjpG1Dz4ySspx3KcP1VAyD0cWRyYuLJmv0XRJCwtdoUlNQZtL7bIEw59RZH+GGOsNCLDsVipePJkrbWl4Wa6ZK2zqd7YbzPgAlG0BY+ICxv2KvI3wDEXlocIJ2MmFr+KWA32y55mnGFBcQHZSfslUDBfQXtmkRIsUWmR0xRCl6KGkE+YAtgqJawy9VZiirVmE21ixadChR2zbwVnf/X7h+mu9pre5IujkyfGS0DmKWmiIVHWTtITY3zdBgRwZ3/35M6bKR7ewZH/zHcLJ6/1iNoSfT+EYCD4sMqdHoTpZTj3ZqyBmY0Ck3X+HF3SD4kpes/MiF1Nbdcdp4kb9HSWluoT9RWWfEjju3HksH2YV6SuqjB0DQGadhGfBilMthTK/JkrnOxcAo/Xz5zDYbRiqdp9bO+raCrs3VX6nro3BKzAK/JKp3+LovIRR/2MLL/UDVM/Gd//KnHYUklykJVUofAN/cOg4QVIv92vJVV0FqJ9otCU3vqdhxPG+YfLjxB+JM2grHsysb/uFcUSJ5DuWQj3fICmc1o68VvNeLZI6/tD371qLlAEAYoUGuKG37jc5Rxr7tq3e5RWmUrKp2j1KbteKV7xQgE3yBlrnVTjeaM3rnVPJvfX/sbf05M+c9ivRZZp4r/n92w+UuA7vBHT0G9KU4VWeb8ndo/ueHhXluq+J7rF+k1vmGjMffqr1v8T/eVDqZwqAmv6qfQs1eNjzVW6ZsM049RpzrHNzVOd/R2vS4M6rkEvMmjGhSK9SmDEOH3w/DlrF2S6bEP1wMk3i37FgX8XJJkR5N2MfU15UbFdgg40fbY+YC49y9adM8HY+INH9xK8ZqnJtE98kVgMslXbmbD++lO7MyRwImROIt9nRaLPNZIm0eqOVGPP+1AAN6jgDLGSZNAKiPSXdfPjx0NeMSZWuELoqlvNXWJd+ARkWRC+RmICnKc6H4F6Ov78GslDxzLMgEBpgt8JxopBLpb6F0sML1Dvl3LiHA8BZaI9DBDH3ktGwNmGhCZBkYlSzex9YyaKbSFOKhN0+Cw+xKA9XWf+Ngs/b+By0YIDjtBJ1orVyUB3LI9rjq+BdVZ7uPqOZMImN1wzyXnxTW5WN0479HUC0LKrlI+5uLqIHP70sMZ3oUI41uIxsiChP0XTYthPXJB8gWhMsMgJTV9s8lqcU+aAomc9v9L8pHIFSCjJ03rHYuYkvX0sc8gN4v28m3XRMdUlxPtrq5RASoSfF0F0IKS/wNTahj/zBnbewHvbL+tCVUvFubSndhwfv/42BsrGNmcDoKf3qF+kUOb87my/dJOxYTP04tIXEKJsx0YYt/FyVnxKZh9Tlb7exYPZt9JlowJ4BGHxdFiyHceL2ecU53vcSez71MjKpLVTO0czhxR2lvDtYZF4N09mySpljMV2xy+U9mvn3e8EF7VFomEGIH0trSolJuoSTATUE6wnr8iDJrYpdBWTYxPpnjWwyosM198soPIAunZ/WfMzC0t4WJj3Git4RHlvbDYsk5hS/mMB9YF9+Xi6U75Af2VBkirigbeTA3f42z0wqeSWV1JIjGLWYh4nQRsT+dvOflHYFd0sXiGE2fo4HhVSr8OulHISdhTVN7LbM2JCFxLGIU5j5N7QwqIUcZtwwWFeBh2D7yiLPI6dnMYXr0J+kpII60DqfN5C9kWoH556pfb6uQwps41sh+FDw9mHPYLJ6SoQ4yaPNb65u4D2kSUnxrpmneV91sZhioUlq8LptN/AaJkSLQALx3WfJUoOOYiKkGsLCDU/r1j9hjfsmw0LLyGf3up6CK3+oddhO0HHai/+1CWQ2WcvyNbngTjOjkywn6rsmVTlnEioZDkHB2f2yMnWcLDMGhp/6VzjJRRpJA/BVmcm2SmPrfNw3fKbH/nd0n6K30BoKB55H0a/crTwjQt2kCJPJUSj7P/a+QZxv5nbFe2nNNBvMg0C1mRCrryy63/r3c1dqscCKkMnn086z15aNJCbNJb457DD9KVn6OMP/VqmWMk/1vX/WetV3NUJjFSkGgCIQdaKUU/qhwSM2VjD6PhdkH7dCZb0VuXAV0lCZMHkmzCcmJQ/3TfXuoy3sGw+WOz65yB7DTx9I5P8ofXOPwjrfgzoBERya/gtRvVhfz8R/taUusur32P98vaEBVHaLoZavbFtdIzXkvU6+u8gHv1mebk1RlkhkvwDrBHwS5NzCm++2WF79LLaPWjrCoUYPfpmqx59H7oUg1hXtW2k9jdwd27YulDKanGBTFzzeC2v51G7Lm0DMtK6cZob79i+Y/uO7RxbY2lv9O2Iqob+dJ3aWJqIxICMhEkdytYEMF7uZER7MEInxmQYvYwPT/4KE4v0vyvGQfS8DJluLsDIKNzYB390b2dIofwXhXg9CegB1L2myxKZun2EO4d9dpxu+MwSH831JNyBDvKD1ERWpoC1vkfTc4aFwlyzVlP+FA26cdDNddoZJcSgbDVd5thkyBWE5asDfIjzadueDqDlA7yLpzNi7jsvUSApXJ+wLJHAcazVg2XJpabc21+t6VEAaGa7O7c9wwMKXMpHDGaMCxqa6SdVZzxRT1AV8gyZfEQc8KdodUYhfrTbBcJcYSUMy3cqd9J5LTxjD2p1r9tauyc044UcjtFowQpKySCPPIghyGWac8sX1xSHbV3PuHUkjSSBTmCKl+OxrCK3+EyMAGN9zH9ijQaXLyPYUVvzC/HpTMV4EYKbX5hCS1zhRv3X+CbM0o+w/G+IirAN9t9FOtoDZZm2lilbuk8XzxNbxBwil9w5bJ2z3IGWWALyUwPwjNp7FjinunvZiVj+WcCvDM5X+5bKUASUtQY+KTv0/F9Mw3Ss6SgSm+XycdRKY6fXfWH5SmNL+CGUdLOzzyE2Eeu2KfjBnhKQklwGiigBBuvzR4TKFpYClZQyrlz3r/qJp2nLUhJ3FESewuZ7EB7axRbWfsiRxQD4TJi+Y7VSbCkcL1eXw5Oj0QkvZ2wo/2p+vnHo2hNlEFKWCAodolgbK5g7UFQ19cfan9hyWPHHd3PjOc6fK0qJCRsIwhjAa3jf+qbFYZHePIx26NKUT0Ula0azpjVtfdM6jrwFM9E8WwHyI2Wg44g983ruPvxXuzSWk013ykQXCOQnV9ys2t1smO3jEPNFLvOjNmFhHZHBtZVlEFAm2M5lJROQtilFBgthKvDIx4H5CMzqzccaO87aNvZU1Fc9/JDuQnf+LBLJO+R/FdD+1daMntXW8S4WvWP7ju3/LtsLxSDrgQjtvYjiP5WQ/voZsdR+wcbSvyhur/y5uJUaG92s6fnWCUli5M2c15GvO0k/2qwfHSeinxO7w5adoEpvVQ3M/A/dfr8mYegHDN23z/e8Wd+FI5mpEGkd50+brn/ejj0gmf/WPyNNYtpOeTfybuQ/GxG6SFkDDP206UbRxHh5arWfutut2X8/IiMp98mZVqfq3KevTq1dI6Fnb19We/pNNlSyOvPBSS/blDMTma+tOHOH0RmzdwBTz2pw1USQ6bIYEsgo5+jnrgtbwEhsefGaydRMm1gX1xH5XlSnfnZMRqUCpvsyv/YPhb92093njSVY0wF0rVmuguMEQqlOj+9SIepCKRyWH2Lqku2h5XZCN1eyKGiMqQAeucCYYLGKjYJkRAJ4jWUsBUuADoOlfNRgRmfaZghISeMLmytfu1fl340xJ1ENR9d+2NbTt4ymsBNK5Z7C2nXsPvs4EvkQ3RXWuPMJIQvnr2Bvnhd8HCcVjAhSSQEiJ+n2CU8uorLRipMPIw2GqJp5AaYj9AiOPPIwVq70IjkJjg8mTxwrBrnsycyrhKosZW1/lk6Vwq5IE66ixkKjww557fhm+fsCePF8lz0j39gGbTfub7xo2s4lIhPjsnxEWrMojAyfgMOKlwocNQUJ0YO1/ygTEYp0wU+iSkB9NCdas1zXK2y6/MetVR1AY89rUy7gXGlXbB22Lvx2uTWta0P3d5HePTdKU0mAmD3jr15mJ54R1j4L/dKraZGlA7dT12YYtRDryf5U6r6IP+rBWApH/Q1L/SbBUUCfFV8V37QVRh3mOVsGZ25mcRXA2s9d3EfcICNYPiIoZAcRX9/2yFEo8UeQlCpxp8IapqvMwAgRDLc/2VwMFzdFKVy+oPzREmhizGHs4cMJW/G1bRbzulXy9cr2qc+KB3dHOUvAFC6ijuns4+EKYeqw+WRMDFqyH/E9Xs4UD5WCwnhZy72QWITAmwTlweOLG8v+pOVbWva34GWGm/bSO21duxaeCtfuXRS442tg7fqaF+x2ufDLqGCsbsTNd0TqNzyzGSRElEEi/PBiHLSXZcXJGEH06uNKESuFMvFGFsqaNfiZq8tRCisu4HWy8nMwVsAdPJB/CfTqm5AdaEpfSwT/hZGBtRCmIZfcG8RN0b1OT9JiU91arIDqReEe7VWGocCJI//icxmRLV6esejBoT+R1UtZptNGSWnYBv9gTsYDhcRky8k2Ef5T31LvuVf/2S26cV3C5k5FNyCPzJUoTedUtZTG8j/OGsoGpkyXfgNmn9XIQGdpi/DTb3Ly3ivajZSzkWiJ3AMBLE02zA7wB7gn/6T9dCLIdEJLUBQBRqI3mw7TlYAuXvujLK6VgvpAPjdLr43njreweIafvtyBayRxP43z/KP4jQ0iG7S2VzQe2uJlkBdeLHUCQMlRaMmOT+M2/8vMS9Br/x16ejfybuQ/G7GXzmdNszBa1hL6Q1tI6LuDQu9I3pG8I3lH8o7kHckfSKQFvsO567qWLkXC3zr4KZUSk8GaYTVdffCyna3iLiyNbRH5O32lZ/7znalwOjBy+nnhObYAKLvU8v3K9Srn/8ZzoK8JH883vTigcu5zyf/l04E/FHXj4Plj8akM5WYGQuXGULilmg778G0w2imppDMT7cevhE9vNM5t6xihfbnBs9MtUz8Vz5iOj73MOCIcX69qLsyPlWjhCD1aqhA3G2ab+WhVKobiL4iRohDDfWLjcr9OAN2xdPK4p7jZTjngTxn14pN7EysqkoPpV4lIbWyWkfJnkv4r5DcNXGQsTtYOVpbzK023gXr42h4BkaGVqt0NpyEzp1tN7ykYdAJPnVc3ylSdLx/unPRXkwxamejWcX07rAM55J7c2jLkS58qyLlpxfXUZHU9y5M4TkDhHbj8cahc3NlEK2Gcx9Tu7mrnIk3PQwNS1S7tolv1c6esxNUpFUdFduwB1VXPg22ZQEZsRV1lznRuk10RGwTgQX6kPfvGqKbHbdTuOzMI0vIvWDjdI1wVZvA4S85GkB7a8YEIvSSCvvdU7UGL5IszUyDD1McXG8aJOIGvsCALoId+fylLrOqE183a0M5rnlG40N4pZVfltBLtK6U0W3BbPNdv3LTE7FSHJ+PZ3CN2pNOFtSfHW4+S7DgDM46YGzlSRc2mGx1XTvpf64Z5Ff2E6oGRHx8pPY/Y4NULn5UtSC3MKhdn5COHZbZrYgNqX7Dl6VsvXXFLbhjcfWgD/UiNv6VQqjmUsKDY+xB9hzgE8zKE+35Km1FIv2jYUAtqh1xRxlIr00tAS8QXWrgJQ1J/M7MJesLzAzot4vM+KClGY72L3t8HhZxRiAPF8veIa928kdVO/zTPkLLuFjVzVMeIhNUgal30cVyDd9QerGKNw51Hjkz19gtn5DHWQKfmcdLLgMzRfEk2PUJNsXJgd45fHRqJWbx9oqZ9slxptDOhgrq6npRfeP2k1rjtGg7/B99pNaQYNPC545W+9jh0K9gw0kVYoG5rPyWMzZcHAy1r38/Mi1997xHagtVIEbmZexiFO5GfkN3RpewoHJ3OtarXVMdoBr8bpaf2ganft8ON8nWFf71RIQIe1VefjrvFXyqVe/aJGa5S1oaC81/cOk6pQvG8n/SevM+6G5MvH+YbZY52hng0t08aJ6dfn8jbJ0dEosW+6JpBvXe95m9mbQ2F2vlgtz7EugaVX702h96HOLGiG3ds5bIHR4cuUb0Tfth1Aae9eWYUHnCiQ9FfQjtx2TASUoqjUu5pfSFHBOjOdHumSMwmZzR+r6kADanZWZNisrBLJGU5QQBOK2PmImNjnrQkdnf1i1h1QIOK9klfPr8+vz7h2sy5Ufp7ZhNXzJNyv9ciZex62SEjOhhm9hrmAHgJcZpeAhImZA9lRRsdy2MvuvZR2zPGp73fntR+zzm02UWaLUHuXrCO7gMcwH5jJ91G93C5Frx1Q/cllLXD7c6IwvXEhS7WI/mUeffSJvMkxRq2WhrDk+pcIegn5ugn48eSNY9Px2qWKDoYmg4pJW9O0uO0ZwmEo8hoE07ByC+yg/uGfM1+TEQIDXuH6+tlh03wAJs2nuGL69q2q+H2rFqFrZBqvUgs94jPY4lHJDSecMfh4lXQxIVnWzxi47FSJch/1X32o+P6xwVXbLnKFrfPFFnNpawbajy0cJvUW/ZwxbqBmC4buw8eHWvuUv1ags5Gd7QrxK0k3TjQ7j6pf9IwpzL8YATP4UZ/8g/+czjTlCMV8Grz7X0UYswrhFWGfh/GnsfdK1jQfPTfqgekMl6yri85n88/pPRp1aI2FUYm3qqApiSCjw/Ib1RfNFpDdeVOG3FnWiXUJgTMF7NlJY18JVGoVFr4HS+VyZ4hSTf3Vl98sglj2A68N9g+Om1RkxDq/ek+YeDw4vWy++bJ7he/NtqlUO5JeM9PepfdeRwFBu+bg4eVtBRIrNvJqRFZIjOznDB9//ZpBC8lsTjSTCKjXySQtqoLi0iprWjteJtOkJ7wxP/CmYbr1TgTKDztFJv/REkGUl+mk8GQs05Kfr3LNsIU6qvn6AkGdq9Bf1bxQVtW35hXgSLUUdvnczdIsLjSaFIj6dT2NGoF5BUEezF1nhJRhFkXsXbLnJm7mV7YQtZaylwJXmtwxTZKciS6BxJ79bpFrBPuoW05rnUD+usNyTH4/CKtvy88L64P4W00gvUElm9pYjQaO13SEmGTg963SsqnSCz5cPVgla3Iqg/x0JihqU0nAwob/LxfZBdpHtjiYAd7D8bfkhkxUYT8dux0H2tHlsgYEeQphC9/Ue4X/0JlRKs/MTsRO3jPMEFIcxoWH8UONnXjZuYOn0trPg1tX6BtW3nYY1PwA7LOb5JcL4Ptk7em8nJ7rhWDvKpZLTqVH1boClF0RQY4GRP5ibH6AXGo/tCN/iVK4RZCk1+zyWjWf2U51oArmYsdJVq7k0enlvblf2A2uKKP7xtbIpGxwu9Ai1cC8/b284uU4cPQjt6Nu0uQdyBNn1lCGAWZv1Kant5UCYokLSODihnFx/cvduPSKfOYzigCsIMgMAbaucVDxBgtzpChevlzBAmzvYfsPlaff0pdn4Szi9nuz52dCikJrpdfmQs/P6U0Nv9mIQn7mP84iqybC2hXZoGReo/uGWgVNBN84aJ93ZamqGrMxEru+vOk3tgs7EN7UCucrFZN7J6u7KnPV9n7TU61KTd6ukJGWJbC5AM8eA5nFjn0D+2MgUIbbx+7bhPhcD+YHgfKG29pJRkAEkRzP1l7PwegkTS0VhPaKcBnx6ePYrtsQiinnwUxIY5ht8BzsBYlMmdHoXVzaFMkIL72g9aulZIrDdtfmRB49gGuFCJOCPJOBrwcZ+6WVeKS2QW2BzXrj5J9vwbFbpPIbk2VEuWGc5krXplPEZbl1fRPnoyTe5wpU6JLgPRxjla9+7sp7fBXAH6yYNTvuTPEhw70wqt1v0TofkHexsN/uaidNZYjgI/ARxPNeh/9D6NxbZ2+slNCYaacBvbfxM1pdDtRnq38zbACxKBCmMcWhRcJTsXNxdQLMhKGPmfsx592rYUc1g7SdKIkj/Vfk5pX08b5NPMb1UUmb4P5FwLdBRJj+pj5QCfI9sinMIo7birsfrPsNEl3IWY2wvBlXG40OV11o3Cedsv0yUpDSBEAqtiRdMwupsZ/LljewDIxsCRfMAjkNhfdPaBongK3EwwyHIwRxpqMnajtbtbuAIxhwGHoXocrhBm/jxD5kT1Ac2M9Xqm53/bUjja+gmfENRcFYGAZIBtPB7wgzDXS4GqSvzleKEj1n5B7usJrtGx14DRqPBIdnnTyeZ2S2tojZaZo72JmlvD1Pxvhmp5vwTBXKU0vf5DB4U8PW/5aP8CNiW5mlVVMXVx4qZPJ/BAC6oBYxAypGx/LbC2vs3T7xjwP2LyCfsxjy0i0cN8caNRYvGgTsOS7YMehxAV4UlbrLjTzMjHVmyQVp/4ySGd3JnefakEt/+Ba/SvclQMqgC1MJqMSbuGnxV5pKRX+TrQuXZ1k4240GsRlKvOGbL9gq7fRneplUJwCSoDALjOmvMyt8J4Tkwb9JIkrl89iAE+DVMCYMTdcqUxopR+9w++IaSY2XE/C4W+fWL4o7PLTTuZ3U+A7+M7hevGiOdCbLBPW748d+z130S74+wqjhTGmPQxopcn6FKCV9yCGf9+43Wf6lxGGH1AeHuJ8N8jwkj5xua4Io4jgYYSbza2+bKUUSd0rqJwUX8OvIO1pdRpraM8uFZI6Om006bGMUDvwcCwyMuoSlvti09zKx7fPmSD38WfBdn2UuQATZKrJ9+o7EbA+pamqIEdgZn+WKk/EdeM4NTjwbFOUXT0nM42q0WAMk0RhC/0o+fUOWxMO4aMy0FbhBD7i/GCKp2XjXP57VQglMIPuh0SlJ8+lvGlJUUQpRGkdM21tjAqFroYO7g14jmUxaJmUpYt+g3nKJ/qtssME15iS+pIN08nJY5OYwQ2/VT7NKKmbdK70CZumEDup6M1xPDLSCp5HE9ZzwJP7upKanh7S2pVojDXUiKm0pGh7z46mkuzqbQxGqZ4z3elTTCWXGHVqIFNmT18zSBlaYo5jN60rkQTJvWxQZFfvQeREF+UP3zzZlRA0TIrtcoQ/TBn+4NlcoXp2qvWXhfUssBHL5QptuarbWJXOFEjT23rgWxkvznhWRrykSJnVmJc4/QMBw6A20Cv3t1IgszWQk/xAUo7mOUn/XGHcMDX//OHCqt9RFq6JFcVC5q8K0jODpttSBVcfq50VG5ps1DeaEtCDfaVycsEDiCbVMD4uQ0/Iugk1hPTWiCz3X88qwF3CmRBXVmd3nlnVfLMfh3KEjPCTjMQj+pMSt4PHxURkrAdk4qmvIKa6zfS0nQyjEduBgNC47EUM/RgDTd9F6QX3tZjar1XAGf7Sjy9xecm4A2ZSryGmp9K4+L10HVPhU6mI/6nYEtCAaIMQEPU+y3SrflYrN4u7NmMkzcUM1tGepyRk6U+KQIaYymj0oLnpmL6ABVa1KA3v55SmxMXKTf1gY9Bf9qagmYkcRnyTqX9sG3uYh/pVThV5vHnT3AvdJIaRsMA0daBOPfOjwIBrmGs9a8JE+EoiiCPSy0WlVnPzNzz3Cx52gRAm8yfzUuFd0/toy0y96ujDY7WimUM8nh5kvTIC/eX+L4JMq4UF7Q5s2nbwm/8DUEsDBBQAAgAIAEBre0ZSiqdgTQAAAGoAAAAbAAAAdW5pdmVyc2FsL3VuaXZlcnNhbC5wbmcueG1ss7GvyM1RKEstKs7Mz7NVMtQzULK34+WyKShKLctMLVeoAIoZ6RlAgJJCpa2SCRK3PDOlJMNWydzCFCGWkZqZnlFiq2RqYQkX1AcaCQBQSwECAAAUAAIACAB3indGzoIJN+wCAACICAAAFAAAAAAAAAABAAAAAAAAAAAAdW5pdmVyc2FsL3BsYXllci54bWxQSwECAAAUAAIACABAa3tGcmjPE4MvAAAGUAAAFwAAAAAAAAAAAAAAAAAeAwAAdW5pdmVyc2FsL3VuaXZlcnNhbC5wbmdQSwECAAAUAAIACABAa3tGUoqnYE0AAABqAAAAGwAAAAAAAAABAAAAAADWMgAAdW5pdmVyc2FsL3VuaXZlcnNhbC5wbmcueG1sUEsFBgAAAAADAAMA0AAAAFwzAAAAAA=="/>
  <p:tag name="ISPRING_PRESENTATION_TITLE" val="M1.Filiera enoturism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16B49A1-16A5-4767-AB0B-D530273CF619}"/>
  <p:tag name="GENSWF_ADVANCE_TIME" val="170.608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FAF390A-E45B-4EF8-8C04-36ABC201A025}"/>
  <p:tag name="GENSWF_ADVANCE_TIME" val="152.078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28C33B2-920B-4538-9419-D7B980C2797E}"/>
  <p:tag name="GENSWF_ADVANCE_TIME" val="104.648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6A8B287-AE72-46D4-ABD7-A58A14256988}"/>
  <p:tag name="GENSWF_ADVANCE_TIME" val="148.688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D48317B-D9DE-456A-8AEE-3BE9C1AFC0D6}"/>
  <p:tag name="GENSWF_ADVANCE_TIME" val="73.128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BDB5793-B220-4AF0-BEDC-7D339F009739}"/>
  <p:tag name="GENSWF_ADVANCE_TIME" val="18.978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7CCE3C7-C828-4030-81FC-8D0796DDBF1B}"/>
  <p:tag name="GENSWF_ADVANCE_TIME" val="15.588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552AE91-E317-4406-A7DD-5F5C9D718B67}"/>
  <p:tag name="GENSWF_ADVANCE_TIME" val="25.84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69B50DB-88F3-4C13-8938-AE60A706343C}"/>
  <p:tag name="GENSWF_ADVANCE_TIME" val="60.428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C24905C-958D-4B23-B7B4-5FF3ED5F9751}"/>
  <p:tag name="GENSWF_ADVANCE_TIME" val="276.938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3DCDA39-8378-49ED-BAA5-57B8EA61258B}"/>
  <p:tag name="GENSWF_ADVANCE_TIME" val="31.898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F8DC3BA-44E3-42B5-AD27-341C99CAFED5}"/>
  <p:tag name="GENSWF_ADVANCE_TIME" val="83.978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C12D03D-9973-41A4-A911-5B68681990F6}"/>
  <p:tag name="GENSWF_ADVANCE_TIME" val="136.62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4C1FCAA-C37B-4D17-BA95-7B0D205165B9}"/>
  <p:tag name="GENSWF_ADVANCE_TIME" val="77.737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308601-BCD3-41A2-B81F-79C3F243ABCF}"/>
  <p:tag name="GENSWF_ADVANCE_TIME" val="88.478"/>
  <p:tag name="ISPRING_CUSTOM_TIMING_USED" val="1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494</Words>
  <Application>Microsoft Office PowerPoint</Application>
  <PresentationFormat>Presentazione su schermo (4:3)</PresentationFormat>
  <Paragraphs>65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M1.Filiera enoturismo</dc:title>
  <cp:lastModifiedBy>lorenzo</cp:lastModifiedBy>
  <cp:revision>11</cp:revision>
  <dcterms:modified xsi:type="dcterms:W3CDTF">2015-07-01T16:08:55Z</dcterms:modified>
</cp:coreProperties>
</file>