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custDataLst>
    <p:tags r:id="rId21"/>
  </p:custDataLst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7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D1CB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60" d="100"/>
          <a:sy n="60" d="100"/>
        </p:scale>
        <p:origin x="-14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94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97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90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197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57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873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0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989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06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65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51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15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66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67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59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90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16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589" y="103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79" y="201074"/>
            <a:ext cx="3690682" cy="6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7"/>
            <a:ext cx="4918922" cy="68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1789417" y="60515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9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0" y="194733"/>
            <a:ext cx="543391" cy="69955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254006" y="6296836"/>
            <a:ext cx="369068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12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8" name="Shape 88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9" name="Shape 89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91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02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81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457200"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708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25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37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49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1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-1589" y="103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7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79" y="201074"/>
            <a:ext cx="3690682" cy="6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7"/>
            <a:ext cx="4918922" cy="68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789417" y="60515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7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0" y="194733"/>
            <a:ext cx="543391" cy="69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2"/>
            <a:ext cx="3818875" cy="53326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916417" y="62547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232813" y="6571108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176" name="Shape 176"/>
          <p:cNvSpPr/>
          <p:nvPr/>
        </p:nvSpPr>
        <p:spPr>
          <a:xfrm>
            <a:off x="252805" y="227329"/>
            <a:ext cx="127444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Agenda</a:t>
            </a:r>
          </a:p>
        </p:txBody>
      </p:sp>
      <p:sp>
        <p:nvSpPr>
          <p:cNvPr id="177" name="Shape 177"/>
          <p:cNvSpPr/>
          <p:nvPr/>
        </p:nvSpPr>
        <p:spPr>
          <a:xfrm>
            <a:off x="253980" y="6329808"/>
            <a:ext cx="2069186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2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26" name="Shape 26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27" name="Shape 27"/>
          <p:cNvSpPr/>
          <p:nvPr/>
        </p:nvSpPr>
        <p:spPr>
          <a:xfrm>
            <a:off x="252805" y="227329"/>
            <a:ext cx="127444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Agenda</a:t>
            </a:r>
          </a:p>
        </p:txBody>
      </p:sp>
      <p:sp>
        <p:nvSpPr>
          <p:cNvPr id="28" name="Shape 28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etto vinc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Titolo Testo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8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2"/>
            <a:ext cx="3818875" cy="5332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916417" y="62547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32813" y="6571108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186" name="Shape 186"/>
          <p:cNvSpPr/>
          <p:nvPr/>
        </p:nvSpPr>
        <p:spPr>
          <a:xfrm>
            <a:off x="325529" y="252729"/>
            <a:ext cx="312229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2354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upp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23925" y="227329"/>
            <a:ext cx="18002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Presupposti</a:t>
            </a:r>
          </a:p>
        </p:txBody>
      </p:sp>
      <p:pic>
        <p:nvPicPr>
          <p:cNvPr id="3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35" name="Shape 35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36" name="Shape 36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337895" y="265429"/>
            <a:ext cx="134175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Obiettivi</a:t>
            </a:r>
          </a:p>
        </p:txBody>
      </p:sp>
      <p:pic>
        <p:nvPicPr>
          <p:cNvPr id="4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408" y="856108"/>
            <a:ext cx="6504106" cy="5271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44" name="Shape 44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45" name="Shape 45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4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51" name="Shape 51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52" name="Shape 52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iepilog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35673" y="252729"/>
            <a:ext cx="234727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Riepilogo finale</a:t>
            </a:r>
          </a:p>
        </p:txBody>
      </p:sp>
      <p:pic>
        <p:nvPicPr>
          <p:cNvPr id="5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59" name="Shape 59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0" name="Shape 60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37260" y="240029"/>
            <a:ext cx="140589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Glossario</a:t>
            </a:r>
          </a:p>
        </p:txBody>
      </p:sp>
      <p:pic>
        <p:nvPicPr>
          <p:cNvPr id="64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786" y="3821165"/>
            <a:ext cx="1972192" cy="19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68" name="Shape 68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9" name="Shape 69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25529" y="252729"/>
            <a:ext cx="312229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  <p:pic>
        <p:nvPicPr>
          <p:cNvPr id="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76" name="Shape 76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46251" y="269156"/>
            <a:ext cx="8229601" cy="117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/>
              <a:t>Titolo Testo</a:t>
            </a:r>
          </a:p>
        </p:txBody>
      </p:sp>
      <p:sp>
        <p:nvSpPr>
          <p:cNvPr id="7" name="Shape 7"/>
          <p:cNvSpPr/>
          <p:nvPr/>
        </p:nvSpPr>
        <p:spPr>
          <a:xfrm flipV="1">
            <a:off x="4032249" y="6788149"/>
            <a:ext cx="1079501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" name="Shape 8"/>
          <p:cNvSpPr/>
          <p:nvPr/>
        </p:nvSpPr>
        <p:spPr>
          <a:xfrm flipV="1">
            <a:off x="3671887" y="6787296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V="1">
            <a:off x="3276597" y="6727653"/>
            <a:ext cx="2590802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0" name="image5.jpg" descr="Logo-firma pon R&amp;C_com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5064633" y="302003"/>
            <a:ext cx="3999384" cy="744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6.png" descr="Schermata 2015-01-15 a 15.56.15.png"/>
          <p:cNvPicPr/>
          <p:nvPr/>
        </p:nvPicPr>
        <p:blipFill>
          <a:blip r:embed="rId25">
            <a:extLst/>
          </a:blip>
          <a:srcRect b="16006"/>
          <a:stretch>
            <a:fillRect/>
          </a:stretch>
        </p:blipFill>
        <p:spPr>
          <a:xfrm>
            <a:off x="51696" y="6126560"/>
            <a:ext cx="823960" cy="59195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740042" y="6234374"/>
            <a:ext cx="801854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 sz="1200"/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46251" y="1445229"/>
            <a:ext cx="8229601" cy="541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iming>
    <p:tnLst>
      <p:par>
        <p:cTn id="1" dur="indefinite" restart="never" nodeType="tmRoot"/>
      </p:par>
    </p:tnLst>
  </p:timing>
  <p:txStyles>
    <p:titleStyle>
      <a:lvl1pPr defTabSz="457200">
        <a:defRPr sz="3600">
          <a:latin typeface="Cambria"/>
          <a:ea typeface="Cambria"/>
          <a:cs typeface="Cambria"/>
          <a:sym typeface="Cambria"/>
        </a:defRPr>
      </a:lvl1pPr>
      <a:lvl2pPr defTabSz="457200">
        <a:defRPr sz="3600">
          <a:latin typeface="Cambria"/>
          <a:ea typeface="Cambria"/>
          <a:cs typeface="Cambria"/>
          <a:sym typeface="Cambria"/>
        </a:defRPr>
      </a:lvl2pPr>
      <a:lvl3pPr defTabSz="457200">
        <a:defRPr sz="3600">
          <a:latin typeface="Cambria"/>
          <a:ea typeface="Cambria"/>
          <a:cs typeface="Cambria"/>
          <a:sym typeface="Cambria"/>
        </a:defRPr>
      </a:lvl3pPr>
      <a:lvl4pPr defTabSz="457200">
        <a:defRPr sz="3600">
          <a:latin typeface="Cambria"/>
          <a:ea typeface="Cambria"/>
          <a:cs typeface="Cambria"/>
          <a:sym typeface="Cambria"/>
        </a:defRPr>
      </a:lvl4pPr>
      <a:lvl5pPr defTabSz="457200">
        <a:defRPr sz="3600">
          <a:latin typeface="Cambria"/>
          <a:ea typeface="Cambria"/>
          <a:cs typeface="Cambria"/>
          <a:sym typeface="Cambria"/>
        </a:defRPr>
      </a:lvl5pPr>
      <a:lvl6pPr defTabSz="457200">
        <a:defRPr sz="3600">
          <a:latin typeface="Cambria"/>
          <a:ea typeface="Cambria"/>
          <a:cs typeface="Cambria"/>
          <a:sym typeface="Cambria"/>
        </a:defRPr>
      </a:lvl6pPr>
      <a:lvl7pPr defTabSz="457200">
        <a:defRPr sz="3600">
          <a:latin typeface="Cambria"/>
          <a:ea typeface="Cambria"/>
          <a:cs typeface="Cambria"/>
          <a:sym typeface="Cambria"/>
        </a:defRPr>
      </a:lvl7pPr>
      <a:lvl8pPr defTabSz="457200">
        <a:defRPr sz="3600">
          <a:latin typeface="Cambria"/>
          <a:ea typeface="Cambria"/>
          <a:cs typeface="Cambria"/>
          <a:sym typeface="Cambria"/>
        </a:defRPr>
      </a:lvl8pPr>
      <a:lvl9pPr defTabSz="457200">
        <a:defRPr sz="3600">
          <a:latin typeface="Cambria"/>
          <a:ea typeface="Cambria"/>
          <a:cs typeface="Cambria"/>
          <a:sym typeface="Cambri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2800">
          <a:latin typeface="Cambria"/>
          <a:ea typeface="Cambria"/>
          <a:cs typeface="Cambria"/>
          <a:sym typeface="Cambria"/>
        </a:defRPr>
      </a:lvl1pPr>
      <a:lvl2pPr marL="838199" indent="-380999" defTabSz="457200">
        <a:spcBef>
          <a:spcPts val="700"/>
        </a:spcBef>
        <a:buSzPct val="100000"/>
        <a:buFont typeface="Arial"/>
        <a:buChar char="–"/>
        <a:defRPr sz="2800">
          <a:latin typeface="Cambria"/>
          <a:ea typeface="Cambria"/>
          <a:cs typeface="Cambria"/>
          <a:sym typeface="Cambria"/>
        </a:defRPr>
      </a:lvl2pPr>
      <a:lvl3pPr marL="1341120" indent="-42672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3pPr>
      <a:lvl4pPr marL="1940560" indent="-568960" defTabSz="457200">
        <a:spcBef>
          <a:spcPts val="700"/>
        </a:spcBef>
        <a:buSzPct val="100000"/>
        <a:buFont typeface="Arial"/>
        <a:buChar char="–"/>
        <a:defRPr sz="2800">
          <a:latin typeface="Cambria"/>
          <a:ea typeface="Cambria"/>
          <a:cs typeface="Cambria"/>
          <a:sym typeface="Cambria"/>
        </a:defRPr>
      </a:lvl4pPr>
      <a:lvl5pPr marL="2460977" indent="-632177" defTabSz="457200">
        <a:spcBef>
          <a:spcPts val="700"/>
        </a:spcBef>
        <a:buSzPct val="100000"/>
        <a:buFont typeface="Arial"/>
        <a:buChar char="»"/>
        <a:defRPr sz="2800">
          <a:latin typeface="Cambria"/>
          <a:ea typeface="Cambria"/>
          <a:cs typeface="Cambria"/>
          <a:sym typeface="Cambria"/>
        </a:defRPr>
      </a:lvl5pPr>
      <a:lvl6pPr marL="26416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6pPr>
      <a:lvl7pPr marL="30988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7pPr>
      <a:lvl8pPr marL="35560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8pPr>
      <a:lvl9pPr marL="40132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1pPr>
      <a:lvl2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2pPr>
      <a:lvl3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3pPr>
      <a:lvl4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4pPr>
      <a:lvl5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5pPr>
      <a:lvl6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6pPr>
      <a:lvl7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7pPr>
      <a:lvl8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8pPr>
      <a:lvl9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Relationship Id="rId4" Type="http://schemas.openxmlformats.org/officeDocument/2006/relationships/hyperlink" Target="mailto:antonio.iazzi@unisalent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3393745" y="3073854"/>
            <a:ext cx="2356510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457200">
              <a:defRPr sz="28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800" b="1"/>
              <a:t>L’e-commerce</a:t>
            </a:r>
          </a:p>
        </p:txBody>
      </p:sp>
      <p:sp>
        <p:nvSpPr>
          <p:cNvPr id="191" name="Shape 191"/>
          <p:cNvSpPr/>
          <p:nvPr/>
        </p:nvSpPr>
        <p:spPr>
          <a:xfrm>
            <a:off x="3493249" y="5015684"/>
            <a:ext cx="215750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100"/>
              <a:t>Prof. Antonio Iazzi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4294967295"/>
          </p:nvPr>
        </p:nvSpPr>
        <p:spPr>
          <a:xfrm>
            <a:off x="781670" y="1897002"/>
            <a:ext cx="7580660" cy="527398"/>
          </a:xfrm>
          <a:prstGeom prst="rect">
            <a:avLst/>
          </a:prstGeom>
        </p:spPr>
        <p:txBody>
          <a:bodyPr lIns="50800" tIns="50800" rIns="50800" bIns="50800" anchor="b">
            <a:normAutofit fontScale="92500"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2000" cap="all" spc="319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319">
                <a:solidFill>
                  <a:srgbClr val="1EA3DB"/>
                </a:solidFill>
              </a:rPr>
              <a:t>Analisi settoriale e gestione competitiva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2895" y="1554447"/>
            <a:ext cx="6278210" cy="384914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6037188" y="5403594"/>
            <a:ext cx="324036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200" i="1"/>
              <a:t>Casaleggio Associati 2015   </a:t>
            </a:r>
          </a:p>
        </p:txBody>
      </p:sp>
      <p:sp>
        <p:nvSpPr>
          <p:cNvPr id="368" name="Shape 368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E-commerce 2014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8907" y="1433327"/>
            <a:ext cx="6246185" cy="4312026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 settori aperti all’e-commerce</a:t>
            </a:r>
          </a:p>
        </p:txBody>
      </p:sp>
      <p:sp>
        <p:nvSpPr>
          <p:cNvPr id="372" name="Shape 372"/>
          <p:cNvSpPr/>
          <p:nvPr/>
        </p:nvSpPr>
        <p:spPr>
          <a:xfrm>
            <a:off x="5884788" y="5745353"/>
            <a:ext cx="324036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200" i="1"/>
              <a:t>Casaleggio Associati 2015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1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036" y="1376980"/>
            <a:ext cx="6235928" cy="4230237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Il marketing in rete</a:t>
            </a:r>
          </a:p>
        </p:txBody>
      </p:sp>
      <p:sp>
        <p:nvSpPr>
          <p:cNvPr id="376" name="Shape 376"/>
          <p:cNvSpPr/>
          <p:nvPr/>
        </p:nvSpPr>
        <p:spPr>
          <a:xfrm>
            <a:off x="5884788" y="5745353"/>
            <a:ext cx="324036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200" i="1"/>
              <a:t>Casaleggio Associati 2015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5312" y="1576371"/>
            <a:ext cx="6164523" cy="3910029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 trend dell’e-commerce</a:t>
            </a:r>
          </a:p>
        </p:txBody>
      </p:sp>
      <p:sp>
        <p:nvSpPr>
          <p:cNvPr id="380" name="Shape 380"/>
          <p:cNvSpPr/>
          <p:nvPr/>
        </p:nvSpPr>
        <p:spPr>
          <a:xfrm>
            <a:off x="5884788" y="5745353"/>
            <a:ext cx="324036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200" i="1"/>
              <a:t>Casaleggio Associati 2015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3948" y="1613875"/>
            <a:ext cx="6475987" cy="3764949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Scelta dei partner di logistica</a:t>
            </a:r>
          </a:p>
        </p:txBody>
      </p:sp>
      <p:sp>
        <p:nvSpPr>
          <p:cNvPr id="384" name="Shape 384"/>
          <p:cNvSpPr/>
          <p:nvPr/>
        </p:nvSpPr>
        <p:spPr>
          <a:xfrm>
            <a:off x="5516488" y="5681853"/>
            <a:ext cx="324036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200" i="1"/>
              <a:t>Risposta multipla; Casaleggio Associati 2015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1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7510" y="1628800"/>
            <a:ext cx="6534815" cy="367472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Metodi di pagamento</a:t>
            </a:r>
          </a:p>
        </p:txBody>
      </p:sp>
      <p:sp>
        <p:nvSpPr>
          <p:cNvPr id="5" name="Shape 384"/>
          <p:cNvSpPr/>
          <p:nvPr/>
        </p:nvSpPr>
        <p:spPr>
          <a:xfrm>
            <a:off x="6000582" y="5455942"/>
            <a:ext cx="32403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200" i="1" smtClean="0"/>
              <a:t>Casaleggio </a:t>
            </a:r>
            <a:r>
              <a:rPr sz="1200" i="1"/>
              <a:t>Associati 2015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598486" y="1555179"/>
            <a:ext cx="3627985" cy="3792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b="1" dirty="0">
                <a:latin typeface="Avenir Book"/>
                <a:ea typeface="Avenir Book"/>
                <a:cs typeface="Avenir Book"/>
                <a:sym typeface="Avenir Book"/>
              </a:rPr>
              <a:t>I vantaggi   </a:t>
            </a:r>
          </a:p>
          <a:p>
            <a:pPr lvl="0" algn="l">
              <a:lnSpc>
                <a:spcPct val="90000"/>
              </a:lnSpc>
              <a:spcBef>
                <a:spcPts val="1400"/>
              </a:spcBef>
            </a:pPr>
            <a:endParaRPr lang="it-IT" sz="1900" dirty="0" smtClean="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l">
              <a:lnSpc>
                <a:spcPct val="90000"/>
              </a:lnSpc>
              <a:spcBef>
                <a:spcPts val="1400"/>
              </a:spcBef>
            </a:pPr>
            <a:r>
              <a:rPr sz="1900" dirty="0" smtClean="0">
                <a:latin typeface="Avenir Book"/>
                <a:ea typeface="Avenir Book"/>
                <a:cs typeface="Avenir Book"/>
                <a:sym typeface="Avenir Book"/>
              </a:rPr>
              <a:t>Pervasività 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dello strumento, anche per effetto della varietà delle infrastrutture (es. mobile commerce)   </a:t>
            </a:r>
          </a:p>
          <a:p>
            <a:pPr lvl="0" algn="l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Ridotto impatto delle barriere relazionali   </a:t>
            </a:r>
          </a:p>
          <a:p>
            <a:pPr lvl="0" algn="l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Immediatezza e alta fruibilità   </a:t>
            </a:r>
          </a:p>
          <a:p>
            <a:pPr lvl="0" algn="l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Evoluzione della  numerosità dei cyber consumatori   </a:t>
            </a:r>
          </a:p>
        </p:txBody>
      </p:sp>
      <p:sp>
        <p:nvSpPr>
          <p:cNvPr id="391" name="Shape 391"/>
          <p:cNvSpPr/>
          <p:nvPr/>
        </p:nvSpPr>
        <p:spPr>
          <a:xfrm>
            <a:off x="5421311" y="1534160"/>
            <a:ext cx="3035302" cy="2033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b="1" dirty="0">
                <a:latin typeface="Avenir Book"/>
                <a:ea typeface="Avenir Book"/>
                <a:cs typeface="Avenir Book"/>
                <a:sym typeface="Avenir Book"/>
              </a:rPr>
              <a:t>Le criticità 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endParaRPr lang="it-IT" sz="1900" dirty="0" smtClean="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 smtClean="0">
                <a:latin typeface="Avenir Book"/>
                <a:ea typeface="Avenir Book"/>
                <a:cs typeface="Avenir Book"/>
                <a:sym typeface="Avenir Book"/>
              </a:rPr>
              <a:t>Logistica   </a:t>
            </a:r>
            <a:endParaRPr sz="1900"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Dimensione ordini 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Sistemi di pagamento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1" animBg="1" advAuto="0"/>
      <p:bldP spid="391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471486" y="1555179"/>
            <a:ext cx="7753551" cy="167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b="1" dirty="0">
                <a:latin typeface="Avenir Book"/>
                <a:ea typeface="Avenir Book"/>
                <a:cs typeface="Avenir Book"/>
                <a:sym typeface="Avenir Book"/>
              </a:rPr>
              <a:t>Marketplace: 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luoghi virtuali in cui vi è incontro tra domanda ed offerta di prodotti di diversi produttori e/o siti web</a:t>
            </a:r>
            <a:r>
              <a:rPr sz="1900" b="1" dirty="0">
                <a:latin typeface="Avenir Book"/>
                <a:ea typeface="Avenir Book"/>
                <a:cs typeface="Avenir Book"/>
                <a:sym typeface="Avenir Book"/>
              </a:rPr>
              <a:t>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endParaRPr lang="it-IT" sz="1900" b="1" dirty="0" smtClean="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b="1" dirty="0" smtClean="0">
                <a:latin typeface="Avenir Book"/>
                <a:ea typeface="Avenir Book"/>
                <a:cs typeface="Avenir Book"/>
                <a:sym typeface="Avenir Book"/>
              </a:rPr>
              <a:t>Predictive </a:t>
            </a:r>
            <a:r>
              <a:rPr sz="1900" b="1" dirty="0">
                <a:latin typeface="Avenir Book"/>
                <a:ea typeface="Avenir Book"/>
                <a:cs typeface="Avenir Book"/>
                <a:sym typeface="Avenir Book"/>
              </a:rPr>
              <a:t>selling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: sistemi di analisi dei dati finalizzati alla costruzione di messaggi e prodotti in linea con le aspettative del consumatore  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5424" y="3712575"/>
            <a:ext cx="588628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Bef>
                <a:spcPts val="1400"/>
              </a:spcBef>
            </a:pPr>
            <a:r>
              <a:rPr lang="it-IT" b="1" dirty="0">
                <a:latin typeface="Avenir Book"/>
                <a:ea typeface="Avenir Book"/>
                <a:cs typeface="Avenir Book"/>
                <a:sym typeface="Avenir Book"/>
              </a:rPr>
              <a:t>Social media marketing</a:t>
            </a:r>
            <a:r>
              <a:rPr lang="it-IT" dirty="0">
                <a:latin typeface="Avenir Book"/>
                <a:ea typeface="Avenir Book"/>
                <a:cs typeface="Avenir Book"/>
                <a:sym typeface="Avenir Book"/>
              </a:rPr>
              <a:t>: strategie e strumenti finalizzati a generare visibilità sul social web, la cui caratteristica fondamentale è l’interazione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1020762" y="2719577"/>
            <a:ext cx="7102476" cy="139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Prof. Antonio Iazzi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Università del Salento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 defTabSz="457200">
              <a:spcBef>
                <a:spcPts val="500"/>
              </a:spcBef>
            </a:pPr>
            <a:r>
              <a:rPr sz="2000">
                <a:latin typeface="Avenir Book"/>
                <a:ea typeface="Avenir Book"/>
                <a:cs typeface="Avenir Book"/>
                <a:sym typeface="Avenir Book"/>
                <a:hlinkClick r:id="rId4"/>
              </a:rPr>
              <a:t>antonio.iazzi@unisalento.it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76250" y="1766404"/>
            <a:ext cx="739775" cy="309565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EAF2FE"/>
              </a:gs>
              <a:gs pos="64999">
                <a:srgbClr val="CCDEFB"/>
              </a:gs>
              <a:gs pos="100000">
                <a:srgbClr val="B6D2FA"/>
              </a:gs>
            </a:gsLst>
            <a:lin ang="5400000"/>
          </a:gradFill>
          <a:ln>
            <a:solidFill>
              <a:srgbClr val="7B9ABF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355725" y="1767993"/>
            <a:ext cx="2803525" cy="231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Canali distributivi e commercio elettronico</a:t>
            </a:r>
          </a:p>
          <a:p>
            <a:pPr lvl="0" defTabSz="457200"/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Prospettive dell’e-commerce</a:t>
            </a:r>
          </a:p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Vantaggi e criticità   </a:t>
            </a:r>
          </a:p>
        </p:txBody>
      </p:sp>
      <p:sp>
        <p:nvSpPr>
          <p:cNvPr id="196" name="Shape 196"/>
          <p:cNvSpPr/>
          <p:nvPr/>
        </p:nvSpPr>
        <p:spPr>
          <a:xfrm>
            <a:off x="4749800" y="1766404"/>
            <a:ext cx="739775" cy="309565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FFFBDD"/>
              </a:gs>
              <a:gs pos="64999">
                <a:srgbClr val="FFF4AC"/>
              </a:gs>
              <a:gs pos="100000">
                <a:srgbClr val="FFF287"/>
              </a:gs>
            </a:gsLst>
            <a:lin ang="5400000"/>
          </a:gradFill>
          <a:ln>
            <a:solidFill>
              <a:srgbClr val="E6BA23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5629275" y="1770378"/>
            <a:ext cx="2686050" cy="294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Perché è importante porre attenzione alle potenzialità del commercio elettronico?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Quali i vantaggi e quali le criticità nel contesto attuale?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7.jpg" descr="distribuzion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002" y="1185641"/>
            <a:ext cx="7733996" cy="451259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Il canale distributivo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876300" y="2018919"/>
            <a:ext cx="7391400" cy="2773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90000"/>
              </a:lnSpc>
              <a:spcBef>
                <a:spcPts val="14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400"/>
              <a:t>Un canale di distribuzione è costituito da un insieme di imprese che svolgono il complesso di attività (funzioni) necessarie per trasferire un prodotto (bene fisico o servizio) e il relativo titolo di proprietà dal produttore al consumatore, generando un flusso fisico, di titolo, di pagamento, di informazioni e promozionale</a:t>
            </a:r>
          </a:p>
        </p:txBody>
      </p:sp>
      <p:sp>
        <p:nvSpPr>
          <p:cNvPr id="203" name="Shape 203"/>
          <p:cNvSpPr/>
          <p:nvPr/>
        </p:nvSpPr>
        <p:spPr>
          <a:xfrm>
            <a:off x="357187" y="277365"/>
            <a:ext cx="842962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lang="it-IT" sz="2500" b="1" dirty="0" smtClean="0"/>
              <a:t>Il </a:t>
            </a:r>
            <a:r>
              <a:rPr sz="2500" b="1" dirty="0" err="1" smtClean="0"/>
              <a:t>canale</a:t>
            </a:r>
            <a:r>
              <a:rPr sz="2500" b="1" dirty="0" smtClean="0"/>
              <a:t> </a:t>
            </a:r>
            <a:r>
              <a:rPr sz="2500" b="1" dirty="0" err="1"/>
              <a:t>distributivo</a:t>
            </a:r>
            <a:endParaRPr sz="2500" b="1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politiche distributive dell’impresa industriale</a:t>
            </a:r>
          </a:p>
        </p:txBody>
      </p:sp>
      <p:sp>
        <p:nvSpPr>
          <p:cNvPr id="336" name="Shape 336"/>
          <p:cNvSpPr/>
          <p:nvPr/>
        </p:nvSpPr>
        <p:spPr>
          <a:xfrm>
            <a:off x="469899" y="1626871"/>
            <a:ext cx="8204201" cy="363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» Comprendono le attività di analisi, organizzazione e gestione dei canali attraverso cui i prodotti arrivano al </a:t>
            </a:r>
            <a:r>
              <a:rPr sz="2200" dirty="0" smtClean="0">
                <a:latin typeface="Avenir Book"/>
                <a:ea typeface="Avenir Book"/>
                <a:cs typeface="Avenir Book"/>
                <a:sym typeface="Avenir Book"/>
              </a:rPr>
              <a:t>mercato</a:t>
            </a:r>
            <a:endParaRPr lang="it-IT" sz="2200" dirty="0" smtClean="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endParaRPr sz="2200"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» Comportano l’assunzione delle seguenti decisioni:</a:t>
            </a:r>
          </a:p>
          <a:p>
            <a:pPr marL="627380" lvl="0" algn="just">
              <a:lnSpc>
                <a:spcPct val="90000"/>
              </a:lnSpc>
              <a:spcBef>
                <a:spcPts val="1400"/>
              </a:spcBef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- tipologia/e distributiva/e più adatte a soddisfare i bisogni di beni e servizi del segmento/i di mercato scelto/i</a:t>
            </a:r>
          </a:p>
          <a:p>
            <a:pPr marL="627380" lvl="0" algn="just">
              <a:lnSpc>
                <a:spcPct val="90000"/>
              </a:lnSpc>
              <a:spcBef>
                <a:spcPts val="1400"/>
              </a:spcBef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- numero di sbocchi attraverso i quali distribuire il prodotto</a:t>
            </a:r>
          </a:p>
          <a:p>
            <a:pPr marL="627380" lvl="0" algn="just">
              <a:lnSpc>
                <a:spcPct val="90000"/>
              </a:lnSpc>
              <a:spcBef>
                <a:spcPts val="1400"/>
              </a:spcBef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- individuazione e selezione dei singoli operatori che costituiranno il canale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357187" y="4019294"/>
            <a:ext cx="8429627" cy="167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i="1"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Business to business</a:t>
            </a:r>
            <a:r>
              <a:rPr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 (</a:t>
            </a:r>
            <a:r>
              <a:rPr i="1"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B2B</a:t>
            </a:r>
            <a:r>
              <a:rPr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) – transazioni commerciali elettroniche tra imprese </a:t>
            </a:r>
            <a:br>
              <a:rPr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</a:br>
            <a:r>
              <a:rPr b="1" i="1"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Business to consumer</a:t>
            </a:r>
            <a:r>
              <a:rPr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 (</a:t>
            </a:r>
            <a:r>
              <a:rPr i="1"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B2C</a:t>
            </a:r>
            <a:r>
              <a:rPr>
                <a:solidFill>
                  <a:srgbClr val="1A1A1A"/>
                </a:solidFill>
                <a:latin typeface="Avenir Book"/>
                <a:ea typeface="Avenir Book"/>
                <a:cs typeface="Avenir Book"/>
                <a:sym typeface="Avenir Book"/>
              </a:rPr>
              <a:t>) -r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apporto commerciale tra impresa e consumatore finale , che acquista beni o servizi tramite un portale o un sito internet </a:t>
            </a:r>
            <a:endParaRPr sz="2400">
              <a:latin typeface="Avenir Book"/>
              <a:ea typeface="Avenir Book"/>
              <a:cs typeface="Avenir Book"/>
              <a:sym typeface="Avenir Book"/>
            </a:endParaRPr>
          </a:p>
          <a:p>
            <a:pPr lvl="0"/>
            <a:r>
              <a:rPr b="1">
                <a:latin typeface="Avenir Book"/>
                <a:ea typeface="Avenir Book"/>
                <a:cs typeface="Avenir Book"/>
                <a:sym typeface="Avenir Book"/>
              </a:rPr>
              <a:t>Business to government (B2G)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- rapporto commerciale tra imprese e pubblica amministrazione </a:t>
            </a:r>
          </a:p>
        </p:txBody>
      </p:sp>
      <p:sp>
        <p:nvSpPr>
          <p:cNvPr id="345" name="Shape 345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L’e-commerce</a:t>
            </a:r>
          </a:p>
        </p:txBody>
      </p:sp>
      <p:sp>
        <p:nvSpPr>
          <p:cNvPr id="346" name="Shape 346"/>
          <p:cNvSpPr/>
          <p:nvPr/>
        </p:nvSpPr>
        <p:spPr>
          <a:xfrm>
            <a:off x="357186" y="1189227"/>
            <a:ext cx="8429627" cy="2387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>
                <a:latin typeface="Avenir Book"/>
                <a:ea typeface="Avenir Book"/>
                <a:cs typeface="Avenir Book"/>
                <a:sym typeface="Avenir Book"/>
              </a:rPr>
              <a:t>«Il commercio elettronico consiste nello svolgimento di attività commerciali e di transazioni per via elettronica e comprende attività diverse quali la commercializzazione di beni e servizi per via elettronica; la distribuzione on line di contenuti digitali; l’effettuazione per via elettronica di operazioni finanziarie e di borsa; gli appalti pubblici per via elettronica ed altre procedure di tipo transattivo delle Pubbliche Amministrazioni»</a:t>
            </a:r>
          </a:p>
          <a:p>
            <a:pPr lvl="0" algn="r">
              <a:lnSpc>
                <a:spcPct val="90000"/>
              </a:lnSpc>
              <a:spcBef>
                <a:spcPts val="1400"/>
              </a:spcBef>
            </a:pPr>
            <a:r>
              <a:rPr sz="1900" i="1">
                <a:latin typeface="Avenir Book"/>
                <a:ea typeface="Avenir Book"/>
                <a:cs typeface="Avenir Book"/>
                <a:sym typeface="Avenir Book"/>
              </a:rPr>
              <a:t>Comunicazione della Commissione al Parlamento COM (97) 157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1" animBg="1" advAuto="0"/>
      <p:bldP spid="346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360074" y="1244216"/>
            <a:ext cx="8382001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- Possibilità di organizzare l’assortimento ideale per i consumatori (</a:t>
            </a:r>
            <a:r>
              <a:rPr sz="2000" b="1" i="1">
                <a:latin typeface="Avenir Book"/>
                <a:ea typeface="Avenir Book"/>
                <a:cs typeface="Avenir Book"/>
                <a:sym typeface="Avenir Book"/>
              </a:rPr>
              <a:t>moltiplicazione delle alternative di offerta</a:t>
            </a: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)</a:t>
            </a:r>
          </a:p>
        </p:txBody>
      </p:sp>
      <p:sp>
        <p:nvSpPr>
          <p:cNvPr id="349" name="Shape 349"/>
          <p:cNvSpPr/>
          <p:nvPr/>
        </p:nvSpPr>
        <p:spPr>
          <a:xfrm>
            <a:off x="387389" y="2186074"/>
            <a:ext cx="838200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-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Possibilità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per i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produttori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gestire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direttamente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il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canale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distributivo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smtClean="0">
                <a:latin typeface="Avenir Book"/>
                <a:ea typeface="Avenir Book"/>
                <a:cs typeface="Avenir Book"/>
                <a:sym typeface="Avenir Book"/>
              </a:rPr>
              <a:t>(</a:t>
            </a:r>
            <a:r>
              <a:rPr sz="2000" b="1" i="1" dirty="0" err="1" smtClean="0">
                <a:latin typeface="Avenir Book"/>
                <a:ea typeface="Avenir Book"/>
                <a:cs typeface="Avenir Book"/>
                <a:sym typeface="Avenir Book"/>
              </a:rPr>
              <a:t>abbattere</a:t>
            </a:r>
            <a:r>
              <a:rPr sz="2000" dirty="0" smtClean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le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classiche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b="1" i="1" dirty="0" err="1">
                <a:latin typeface="Avenir Book"/>
                <a:ea typeface="Avenir Book"/>
                <a:cs typeface="Avenir Book"/>
                <a:sym typeface="Avenir Book"/>
              </a:rPr>
              <a:t>posizioni</a:t>
            </a:r>
            <a:r>
              <a:rPr sz="2000" b="1" i="1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b="1" i="1" dirty="0" err="1">
                <a:latin typeface="Avenir Book"/>
                <a:ea typeface="Avenir Book"/>
                <a:cs typeface="Avenir Book"/>
                <a:sym typeface="Avenir Book"/>
              </a:rPr>
              <a:t>oligopolistiche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tipiche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del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mercato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off-line)</a:t>
            </a:r>
          </a:p>
        </p:txBody>
      </p:sp>
      <p:sp>
        <p:nvSpPr>
          <p:cNvPr id="350" name="Shape 350"/>
          <p:cNvSpPr/>
          <p:nvPr/>
        </p:nvSpPr>
        <p:spPr>
          <a:xfrm>
            <a:off x="387389" y="3410210"/>
            <a:ext cx="8382001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- Necessità di </a:t>
            </a:r>
            <a:r>
              <a:rPr sz="2000" b="1" i="1">
                <a:latin typeface="Avenir Book"/>
                <a:ea typeface="Avenir Book"/>
                <a:cs typeface="Avenir Book"/>
                <a:sym typeface="Avenir Book"/>
              </a:rPr>
              <a:t>differenziare</a:t>
            </a: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 le modalità di gestione dei diversi canali rispetto ad operatori con offerte simili</a:t>
            </a:r>
          </a:p>
        </p:txBody>
      </p:sp>
      <p:sp>
        <p:nvSpPr>
          <p:cNvPr id="351" name="Shape 351"/>
          <p:cNvSpPr/>
          <p:nvPr/>
        </p:nvSpPr>
        <p:spPr>
          <a:xfrm>
            <a:off x="401925" y="4274306"/>
            <a:ext cx="8382001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spcBef>
                <a:spcPts val="1200"/>
              </a:spcBef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000"/>
              <a:t>- Facilitare la comunicazione bidirezionale con il consumatore   </a:t>
            </a:r>
          </a:p>
        </p:txBody>
      </p:sp>
      <p:sp>
        <p:nvSpPr>
          <p:cNvPr id="352" name="Shape 352"/>
          <p:cNvSpPr/>
          <p:nvPr/>
        </p:nvSpPr>
        <p:spPr>
          <a:xfrm>
            <a:off x="401925" y="4922378"/>
            <a:ext cx="8382001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spcBef>
                <a:spcPts val="1200"/>
              </a:spcBef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000"/>
              <a:t>- Personalizzare il prodotto/servizio   </a:t>
            </a:r>
          </a:p>
        </p:txBody>
      </p:sp>
      <p:sp>
        <p:nvSpPr>
          <p:cNvPr id="353" name="Shape 353"/>
          <p:cNvSpPr/>
          <p:nvPr/>
        </p:nvSpPr>
        <p:spPr>
          <a:xfrm>
            <a:off x="401925" y="5474888"/>
            <a:ext cx="8382001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spcBef>
                <a:spcPts val="1200"/>
              </a:spcBef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000"/>
              <a:t>- Incremento dei servizi   </a:t>
            </a:r>
          </a:p>
        </p:txBody>
      </p:sp>
      <p:sp>
        <p:nvSpPr>
          <p:cNvPr id="354" name="Shape 354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Caratteristiche della distribuzione online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1" animBg="1" advAuto="0"/>
      <p:bldP spid="349" grpId="2" animBg="1" advAuto="0"/>
      <p:bldP spid="350" grpId="3" animBg="1" advAuto="0"/>
      <p:bldP spid="351" grpId="4" animBg="1" advAuto="0"/>
      <p:bldP spid="352" grpId="5" animBg="1" advAuto="0"/>
      <p:bldP spid="353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450000" y="1205514"/>
            <a:ext cx="82440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1. </a:t>
            </a:r>
            <a:r>
              <a:rPr b="1" i="1">
                <a:latin typeface="Avenir Book"/>
                <a:ea typeface="Avenir Book"/>
                <a:cs typeface="Avenir Book"/>
                <a:sym typeface="Avenir Book"/>
              </a:rPr>
              <a:t>Interazione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b="1" i="1">
                <a:latin typeface="Avenir Book"/>
                <a:ea typeface="Avenir Book"/>
                <a:cs typeface="Avenir Book"/>
                <a:sym typeface="Avenir Book"/>
              </a:rPr>
              <a:t>informativa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: il sito permette di raccogliere informazioni per produrre prodotti coerenti alle aspettative dei clienti</a:t>
            </a:r>
          </a:p>
        </p:txBody>
      </p:sp>
      <p:sp>
        <p:nvSpPr>
          <p:cNvPr id="357" name="Shape 357"/>
          <p:cNvSpPr/>
          <p:nvPr/>
        </p:nvSpPr>
        <p:spPr>
          <a:xfrm>
            <a:off x="450000" y="1997603"/>
            <a:ext cx="8244000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2. </a:t>
            </a:r>
            <a:r>
              <a:rPr b="1" i="1">
                <a:latin typeface="Avenir Book"/>
                <a:ea typeface="Avenir Book"/>
                <a:cs typeface="Avenir Book"/>
                <a:sym typeface="Avenir Book"/>
              </a:rPr>
              <a:t>Supporto commerciale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: il sito diventa un supporto ai distributori (e non un sostituto). es. raccogliendo gli ordini e comunicandoli ai distributori, o fornendo informazioni ai clienti sui distributori e loro formule commerciali   </a:t>
            </a:r>
          </a:p>
        </p:txBody>
      </p:sp>
      <p:sp>
        <p:nvSpPr>
          <p:cNvPr id="358" name="Shape 358"/>
          <p:cNvSpPr/>
          <p:nvPr/>
        </p:nvSpPr>
        <p:spPr>
          <a:xfrm>
            <a:off x="450000" y="3104717"/>
            <a:ext cx="82440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3. </a:t>
            </a:r>
            <a:r>
              <a:rPr b="1" i="1">
                <a:latin typeface="Avenir Book"/>
                <a:ea typeface="Avenir Book"/>
                <a:cs typeface="Avenir Book"/>
                <a:sym typeface="Avenir Book"/>
              </a:rPr>
              <a:t>Supporto integrato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: proporre servizi complementari per es. acquisto di merchandising </a:t>
            </a:r>
          </a:p>
        </p:txBody>
      </p:sp>
      <p:sp>
        <p:nvSpPr>
          <p:cNvPr id="359" name="Shape 359"/>
          <p:cNvSpPr/>
          <p:nvPr/>
        </p:nvSpPr>
        <p:spPr>
          <a:xfrm>
            <a:off x="450000" y="3878634"/>
            <a:ext cx="82440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4. </a:t>
            </a:r>
            <a:r>
              <a:rPr b="1" i="1">
                <a:latin typeface="Avenir Book"/>
                <a:ea typeface="Avenir Book"/>
                <a:cs typeface="Avenir Book"/>
                <a:sym typeface="Avenir Book"/>
              </a:rPr>
              <a:t>E-commerce differenziato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: vendita diretta di prodotti non disponibili offline, evitando conflitti con i distributori </a:t>
            </a:r>
          </a:p>
        </p:txBody>
      </p:sp>
      <p:sp>
        <p:nvSpPr>
          <p:cNvPr id="360" name="Shape 360"/>
          <p:cNvSpPr/>
          <p:nvPr/>
        </p:nvSpPr>
        <p:spPr>
          <a:xfrm>
            <a:off x="450000" y="4654294"/>
            <a:ext cx="8244000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5. </a:t>
            </a:r>
            <a:r>
              <a:rPr b="1" i="1">
                <a:latin typeface="Avenir Book"/>
                <a:ea typeface="Avenir Book"/>
                <a:cs typeface="Avenir Book"/>
                <a:sym typeface="Avenir Book"/>
              </a:rPr>
              <a:t>E-commerce diretto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: vendita dei prodotti aziendali in competizione con i distributori fisici. Ciò può avvenire per il potere negoziale del produttore (per es. Nike) o per una riorganizzazione del canale per migliorare l’efficienza</a:t>
            </a:r>
          </a:p>
        </p:txBody>
      </p:sp>
      <p:sp>
        <p:nvSpPr>
          <p:cNvPr id="361" name="Shape 36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L’e-commerce per il produttore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1" animBg="1" advAuto="0"/>
      <p:bldP spid="357" grpId="2" animBg="1" advAuto="0"/>
      <p:bldP spid="358" grpId="3" animBg="1" advAuto="0"/>
      <p:bldP spid="359" grpId="4" animBg="1" advAuto="0"/>
      <p:bldP spid="360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L’e-commerce: vantaggi e svantaggi</a:t>
            </a:r>
          </a:p>
        </p:txBody>
      </p:sp>
      <p:sp>
        <p:nvSpPr>
          <p:cNvPr id="364" name="Shape 364"/>
          <p:cNvSpPr/>
          <p:nvPr/>
        </p:nvSpPr>
        <p:spPr>
          <a:xfrm>
            <a:off x="357186" y="1553288"/>
            <a:ext cx="8429627" cy="44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» Nel 2014 l'e-commerce ha mantenuto un livello di crescita non esaltante (+8%) 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» Nel mondo la crescita è stata del 22,2%; generando un contributo sulle vendite al dettaglio del 5,9%.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» In Europa nel 2013 è cresciuto del 18,3%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» Il mobile  è  il  fattore  chiave  nella  crescita  dell’e-commerce. 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» Sistemi di pagamento, con possibilità di bonifico e ricontrattazione dei costi 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» I settori in prospettiva con maggiore crescita sono i centri commerciali on line e quelli moda   </a:t>
            </a:r>
          </a:p>
          <a:p>
            <a:pPr lvl="0" algn="just">
              <a:lnSpc>
                <a:spcPct val="90000"/>
              </a:lnSpc>
              <a:spcBef>
                <a:spcPts val="1400"/>
              </a:spcBef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» Due settori hanno evidenziato un forte calo: editoria elettronica di consumo   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1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56B3BD0-9F20-4435-8968-C54713B3D924}"/>
  <p:tag name="ISPRING_RESOURCE_FOLDER" val="C:\Users\lorenzo\Desktop\Marketing Internazionale\E-commerce\"/>
  <p:tag name="ISPRING_PRESENTATION_PATH" val="C:\Users\lorenzo\Desktop\Marketing Internazionale\E-commerce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24771&quot; id=&quot;{60550684-BF82-462D-B563-D619F23E8C2E}&quot; pptId=&quot;256&quot; transitionDuration=&quot;0&quot;/&gt;&#10;    &lt;slide duration=&quot;87738&quot; id=&quot;{31FC7F28-DCD5-41C7-BFE4-970A69B784FF}&quot; pptId=&quot;257&quot; transitionDuration=&quot;0&quot;/&gt;&#10;    &lt;slide duration=&quot;76367&quot; id=&quot;{F1C89F09-34A3-480F-A8A3-1AFAD057D0B3}&quot; pptId=&quot;258&quot; transitionDuration=&quot;0&quot;/&gt;&#10;    &lt;slide duration=&quot;74691&quot; id=&quot;{D8A3D1F2-6432-4C81-B060-57657AD98783}&quot; pptId=&quot;259&quot; transitionDuration=&quot;0&quot;/&gt;&#10;    &lt;slide duration=&quot;113478&quot; id=&quot;{751CD0D3-DB68-4A5B-BBDC-460E14D0ED26}&quot; pptId=&quot;262&quot; transitionDuration=&quot;0&quot;/&gt;&#10;    &lt;slide duration=&quot;67933&quot; id=&quot;{E72D178D-A1CB-462C-AB88-F83E3A30C56E}&quot; pptId=&quot;265&quot; transitionDuration=&quot;0&quot;/&gt;&#10;    &lt;slide duration=&quot;105265&quot; id=&quot;{52355424-BEF6-46FE-8677-28BBCBC2D837}&quot; pptId=&quot;266&quot; transitionDuration=&quot;0&quot;/&gt;&#10;    &lt;slide duration=&quot;86278&quot; id=&quot;{6E0D2C2F-EC4F-4798-AC9F-C412E9647291}&quot; pptId=&quot;267&quot; transitionDuration=&quot;0&quot;/&gt;&#10;    &lt;slide duration=&quot;75047&quot; id=&quot;{6C6564AF-5449-4BA6-BFE2-9F874F863715}&quot; pptId=&quot;268&quot; transitionDuration=&quot;0&quot;/&gt;&#10;    &lt;slide duration=&quot;41379&quot; id=&quot;{8FCD5FEF-9F90-410E-B856-D0577EC859DC}&quot; pptId=&quot;269&quot; transitionDuration=&quot;0&quot;/&gt;&#10;    &lt;slide duration=&quot;75058&quot; id=&quot;{379123B9-D4CA-4E89-9C9A-97FAB9C7D6AA}&quot; pptId=&quot;270&quot; transitionDuration=&quot;0&quot;/&gt;&#10;    &lt;slide duration=&quot;103228&quot; id=&quot;{E5E640E5-17BA-446E-9C22-1AAAE2F2902B}&quot; pptId=&quot;271&quot; transitionDuration=&quot;0&quot;/&gt;&#10;    &lt;slide duration=&quot;32622&quot; id=&quot;{D40B4381-DF40-4DDA-B0A6-05FBB71C2176}&quot; pptId=&quot;272&quot; transitionDuration=&quot;0&quot;/&gt;&#10;    &lt;slide duration=&quot;89188&quot; id=&quot;{0BF1C888-EBBA-456F-81DE-8CCA0EA5B578}&quot; pptId=&quot;273&quot; transitionDuration=&quot;0&quot;/&gt;&#10;    &lt;slide duration=&quot;63236&quot; id=&quot;{DC65660E-92A9-4200-8D11-A99695E0E519}&quot; pptId=&quot;274&quot; transitionDuration=&quot;0&quot;/&gt;&#10;    &lt;slide duration=&quot;108083&quot; id=&quot;{3073C23B-0DCD-4E00-A82C-8D071907556E}&quot; pptId=&quot;275&quot; transitionDuration=&quot;0&quot;/&gt;&#10;    &lt;slide duration=&quot;6368&quot; id=&quot;{6EA5D345-EB8F-4A67-86E5-F155ED8D8E87}&quot; pptId=&quot;276&quot; transitionDuration=&quot;0&quot;/&gt;&#10;    &lt;slide duration=&quot;18508&quot; id=&quot;{1AE5BF45-647D-45A8-994A-392BD4981D5E}&quot; pptId=&quot;277&quot; transitionDuration=&quot;0&quot;/&gt;&#10;  &lt;/slides&gt;&#10;&#10;  &lt;narration&gt;&#10;    &lt;videoTracks&gt;&#10;      &lt;videoTrack duration=&quot;24788&quot; muted=&quot;false&quot; slideId=&quot;{60550684-BF82-462D-B563-D619F23E8C2E}&quot; startTime=&quot;0&quot; stepIndex=&quot;0&quot; volume=&quot;1&quot;&gt;&#10;        &lt;file modifyTime=&quot;2015-06-25T13:21:17&quot; size=&quot;39130420&quot;&gt;&#10;          &lt;path full=&quot;C:\Users\lorenzo\Desktop\Marketing Internazionale\E-commerce\video\video3.mkv&quot; relative=&quot;E-commerce\video\video3.mkv&quot; resource=&quot;video3.mkv&quot;/&gt;&#10;        &lt;/file&gt;&#10;        &lt;trim end=&quot;17&quot; start=&quot;0&quot;/&gt;&#10;        &lt;video height=&quot;480&quot; width=&quot;640&quot;/&gt;&#10;        &lt;audio channels=&quot;2&quot; sampleRate=&quot;44100&quot;/&gt;&#10;      &lt;/videoTrack&gt;&#10;      &lt;videoTrack duration=&quot;87738&quot; muted=&quot;false&quot; slideId=&quot;{31FC7F28-DCD5-41C7-BFE4-970A69B784FF}&quot; startTime=&quot;0&quot; stepIndex=&quot;0&quot; volume=&quot;1&quot;&gt;&#10;        &lt;file modifyTime=&quot;2015-06-25T13:22:45&quot; size=&quot;135988701&quot;&gt;&#10;          &lt;path full=&quot;C:\Users\lorenzo\Desktop\Marketing Internazionale\E-commerce\video\video4.mkv&quot; relative=&quot;E-commerce\video\video4.mkv&quot; resource=&quot;video4.mkv&quot;/&gt;&#10;        &lt;/file&gt;&#10;        &lt;video height=&quot;480&quot; width=&quot;640&quot;/&gt;&#10;        &lt;audio channels=&quot;2&quot; sampleRate=&quot;44100&quot;/&gt;&#10;      &lt;/videoTrack&gt;&#10;      &lt;videoTrack duration=&quot;76378&quot; muted=&quot;false&quot; slideId=&quot;{F1C89F09-34A3-480F-A8A3-1AFAD057D0B3}&quot; startTime=&quot;0&quot; stepIndex=&quot;0&quot; volume=&quot;1&quot;&gt;&#10;        &lt;file modifyTime=&quot;2015-06-25T13:24:02&quot; size=&quot;117983021&quot;&gt;&#10;          &lt;path full=&quot;C:\Users\lorenzo\Desktop\Marketing Internazionale\E-commerce\video\video5.mkv&quot; relative=&quot;E-commerce\video\video5.mkv&quot; resource=&quot;video5.mkv&quot;/&gt;&#10;        &lt;/file&gt;&#10;        &lt;trim end=&quot;11&quot; start=&quot;0&quot;/&gt;&#10;        &lt;video height=&quot;480&quot; width=&quot;640&quot;/&gt;&#10;        &lt;audio channels=&quot;2&quot; sampleRate=&quot;44100&quot;/&gt;&#10;      &lt;/videoTrack&gt;&#10;      &lt;videoTrack duration=&quot;74708&quot; muted=&quot;false&quot; slideId=&quot;{D8A3D1F2-6432-4C81-B060-57657AD98783}&quot; startTime=&quot;0&quot; stepIndex=&quot;0&quot; volume=&quot;1&quot;&gt;&#10;        &lt;file modifyTime=&quot;2015-06-25T13:26:12&quot; size=&quot;115610159&quot;&gt;&#10;          &lt;path full=&quot;C:\Users\lorenzo\Desktop\Marketing Internazionale\E-commerce\video\video7.mkv&quot; relative=&quot;E-commerce\video\video7.mkv&quot; resource=&quot;video7.mkv&quot;/&gt;&#10;        &lt;/file&gt;&#10;        &lt;trim end=&quot;17&quot; start=&quot;0&quot;/&gt;&#10;        &lt;video height=&quot;480&quot; width=&quot;640&quot;/&gt;&#10;        &lt;audio channels=&quot;2&quot; sampleRate=&quot;44100&quot;/&gt;&#10;      &lt;/videoTrack&gt;&#10;      &lt;videoTrack duration=&quot;113488&quot; muted=&quot;false&quot; slideId=&quot;{751CD0D3-DB68-4A5B-BBDC-460E14D0ED26}&quot; startTime=&quot;0&quot; stepIndex=&quot;0&quot; volume=&quot;1&quot;&gt;&#10;        &lt;file modifyTime=&quot;2015-06-25T13:28:21&quot; size=&quot;210179138&quot;&gt;&#10;          &lt;path full=&quot;C:\Users\lorenzo\Desktop\Marketing Internazionale\E-commerce\video\video9.mkv&quot; relative=&quot;E-commerce\video\video9.mkv&quot; resource=&quot;video9.mkv&quot;/&gt;&#10;        &lt;/file&gt;&#10;        &lt;trim end=&quot;10&quot; start=&quot;0&quot;/&gt;&#10;        &lt;video height=&quot;480&quot; width=&quot;640&quot;/&gt;&#10;        &lt;audio channels=&quot;2&quot; sampleRate=&quot;44100&quot;/&gt;&#10;      &lt;/videoTrack&gt;&#10;      &lt;videoTrack duration=&quot;67938&quot; muted=&quot;false&quot; slideId=&quot;{E72D178D-A1CB-462C-AB88-F83E3A30C56E}&quot; startTime=&quot;0&quot; stepIndex=&quot;0&quot; volume=&quot;1&quot;&gt;&#10;        &lt;file modifyTime=&quot;2015-06-25T13:31:16&quot; size=&quot;106679026&quot;&gt;&#10;          &lt;path full=&quot;C:\Users\lorenzo\Desktop\Marketing Internazionale\E-commerce\video\video11.mkv&quot; relative=&quot;E-commerce\video\video11.mkv&quot; resource=&quot;video11.mkv&quot;/&gt;&#10;        &lt;/file&gt;&#10;        &lt;trim end=&quot;5&quot; start=&quot;0&quot;/&gt;&#10;        &lt;video height=&quot;480&quot; width=&quot;640&quot;/&gt;&#10;        &lt;audio channels=&quot;2&quot; sampleRate=&quot;44100&quot;/&gt;&#10;      &lt;/videoTrack&gt;&#10;      &lt;videoTrack duration=&quot;105278&quot; muted=&quot;false&quot; slideId=&quot;{52355424-BEF6-46FE-8677-28BBCBC2D837}&quot; startTime=&quot;0&quot; stepIndex=&quot;0&quot; volume=&quot;1&quot;&gt;&#10;        &lt;file modifyTime=&quot;2015-06-25T13:33:01&quot; size=&quot;178116689&quot;&gt;&#10;          &lt;path full=&quot;C:\Users\lorenzo\Desktop\Marketing Internazionale\E-commerce\video\video12.mkv&quot; relative=&quot;E-commerce\video\video12.mkv&quot; resource=&quot;video12.mkv&quot;/&gt;&#10;        &lt;/file&gt;&#10;        &lt;trim end=&quot;13&quot; start=&quot;0&quot;/&gt;&#10;        &lt;video height=&quot;480&quot; width=&quot;640&quot;/&gt;&#10;        &lt;audio channels=&quot;2&quot; sampleRate=&quot;44100&quot;/&gt;&#10;      &lt;/videoTrack&gt;&#10;      &lt;videoTrack duration=&quot;86278&quot; muted=&quot;false&quot; slideId=&quot;{6E0D2C2F-EC4F-4798-AC9F-C412E9647291}&quot; startTime=&quot;0&quot; stepIndex=&quot;0&quot; volume=&quot;1&quot;&gt;&#10;        &lt;file modifyTime=&quot;2015-06-25T13:34:28&quot; size=&quot;135070924&quot;&gt;&#10;          &lt;path full=&quot;C:\Users\lorenzo\Desktop\Marketing Internazionale\E-commerce\video\video13.mkv&quot; relative=&quot;E-commerce\video\video13.mkv&quot; resource=&quot;video13.mkv&quot;/&gt;&#10;        &lt;/file&gt;&#10;        &lt;video height=&quot;480&quot; width=&quot;640&quot;/&gt;&#10;        &lt;audio channels=&quot;2&quot; sampleRate=&quot;44100&quot;/&gt;&#10;      &lt;/videoTrack&gt;&#10;      &lt;videoTrack duration=&quot;75048&quot; muted=&quot;false&quot; slideId=&quot;{6C6564AF-5449-4BA6-BFE2-9F874F863715}&quot; startTime=&quot;0&quot; stepIndex=&quot;0&quot; volume=&quot;1&quot;&gt;&#10;        &lt;file modifyTime=&quot;2015-06-25T13:35:43&quot; size=&quot;131291185&quot;&gt;&#10;          &lt;path full=&quot;C:\Users\lorenzo\Desktop\Marketing Internazionale\E-commerce\video\video14.mkv&quot; relative=&quot;E-commerce\video\video14.mkv&quot; resource=&quot;video14.mkv&quot;/&gt;&#10;        &lt;/file&gt;&#10;        &lt;trim end=&quot;1&quot; start=&quot;0&quot;/&gt;&#10;        &lt;video height=&quot;480&quot; width=&quot;640&quot;/&gt;&#10;        &lt;audio channels=&quot;2&quot; sampleRate=&quot;44100&quot;/&gt;&#10;      &lt;/videoTrack&gt;&#10;      &lt;videoTrack duration=&quot;41398&quot; muted=&quot;false&quot; slideId=&quot;{8FCD5FEF-9F90-410E-B856-D0577EC859DC}&quot; startTime=&quot;0&quot; stepIndex=&quot;0&quot; volume=&quot;1&quot;&gt;&#10;        &lt;file modifyTime=&quot;2015-06-25T13:37:30&quot; size=&quot;73524480&quot;&gt;&#10;          &lt;path full=&quot;C:\Users\lorenzo\Desktop\Marketing Internazionale\E-commerce\video\video17.mkv&quot; relative=&quot;E-commerce\video\video17.mkv&quot; resource=&quot;video17.mkv&quot;/&gt;&#10;        &lt;/file&gt;&#10;        &lt;trim end=&quot;19&quot; start=&quot;0&quot;/&gt;&#10;        &lt;video height=&quot;480&quot; width=&quot;640&quot;/&gt;&#10;        &lt;audio channels=&quot;2&quot; sampleRate=&quot;44100&quot;/&gt;&#10;      &lt;/videoTrack&gt;&#10;      &lt;videoTrack duration=&quot;75058&quot; muted=&quot;false&quot; slideId=&quot;{379123B9-D4CA-4E89-9C9A-97FAB9C7D6AA}&quot; startTime=&quot;0&quot; stepIndex=&quot;0&quot; volume=&quot;1&quot;&gt;&#10;        &lt;file modifyTime=&quot;2015-06-25T13:38:46&quot; size=&quot;136072071&quot;&gt;&#10;          &lt;path full=&quot;C:\Users\lorenzo\Desktop\Marketing Internazionale\E-commerce\video\video18.mkv&quot; relative=&quot;E-commerce\video\video18.mkv&quot; resource=&quot;video18.mkv&quot;/&gt;&#10;        &lt;/file&gt;&#10;        &lt;video height=&quot;480&quot; width=&quot;640&quot;/&gt;&#10;        &lt;audio channels=&quot;2&quot; sampleRate=&quot;44100&quot;/&gt;&#10;      &lt;/videoTrack&gt;&#10;      &lt;videoTrack duration=&quot;103228&quot; muted=&quot;false&quot; slideId=&quot;{E5E640E5-17BA-446E-9C22-1AAAE2F2902B}&quot; startTime=&quot;0&quot; stepIndex=&quot;0&quot; volume=&quot;1&quot;&gt;&#10;        &lt;file modifyTime=&quot;2015-06-25T13:40:29&quot; size=&quot;170372329&quot;&gt;&#10;          &lt;path full=&quot;C:\Users\lorenzo\Desktop\Marketing Internazionale\E-commerce\video\video19.mkv&quot; relative=&quot;E-commerce\video\video19.mkv&quot; resource=&quot;video19.mkv&quot;/&gt;&#10;        &lt;/file&gt;&#10;        &lt;video height=&quot;480&quot; width=&quot;640&quot;/&gt;&#10;        &lt;audio channels=&quot;2&quot; sampleRate=&quot;44100&quot;/&gt;&#10;      &lt;/videoTrack&gt;&#10;      &lt;videoTrack duration=&quot;32628&quot; muted=&quot;false&quot; slideId=&quot;{D40B4381-DF40-4DDA-B0A6-05FBB71C2176}&quot; startTime=&quot;0&quot; stepIndex=&quot;0&quot; volume=&quot;1&quot;&gt;&#10;        &lt;file modifyTime=&quot;2015-06-25T13:41:02&quot; size=&quot;57703911&quot;&gt;&#10;          &lt;path full=&quot;C:\Users\lorenzo\Desktop\Marketing Internazionale\E-commerce\video\video20.mkv&quot; relative=&quot;E-commerce\video\video20.mkv&quot; resource=&quot;video20.mkv&quot;/&gt;&#10;        &lt;/file&gt;&#10;        &lt;trim end=&quot;6&quot; start=&quot;0&quot;/&gt;&#10;        &lt;video height=&quot;480&quot; width=&quot;640&quot;/&gt;&#10;        &lt;audio channels=&quot;2&quot; sampleRate=&quot;44100&quot;/&gt;&#10;      &lt;/videoTrack&gt;&#10;      &lt;videoTrack duration=&quot;89188&quot; muted=&quot;false&quot; slideId=&quot;{0BF1C888-EBBA-456F-81DE-8CCA0EA5B578}&quot; startTime=&quot;0&quot; stepIndex=&quot;0&quot; volume=&quot;1&quot;&gt;&#10;        &lt;file modifyTime=&quot;2015-06-25T13:42:31&quot; size=&quot;147401693&quot;&gt;&#10;          &lt;path full=&quot;C:\Users\lorenzo\Desktop\Marketing Internazionale\E-commerce\video\video21.mkv&quot; relative=&quot;E-commerce\video\video21.mkv&quot; resource=&quot;video21.mkv&quot;/&gt;&#10;        &lt;/file&gt;&#10;        &lt;video height=&quot;480&quot; width=&quot;640&quot;/&gt;&#10;        &lt;audio channels=&quot;2&quot; sampleRate=&quot;44100&quot;/&gt;&#10;      &lt;/videoTrack&gt;&#10;      &lt;videoTrack duration=&quot;63248&quot; muted=&quot;false&quot; slideId=&quot;{DC65660E-92A9-4200-8D11-A99695E0E519}&quot; startTime=&quot;0&quot; stepIndex=&quot;0&quot; volume=&quot;1&quot;&gt;&#10;        &lt;file modifyTime=&quot;2015-06-25T13:44:43&quot; size=&quot;106217990&quot;&gt;&#10;          &lt;path full=&quot;C:\Users\lorenzo\Desktop\Marketing Internazionale\E-commerce\video\video23.mkv&quot; relative=&quot;E-commerce\video\video23.mkv&quot; resource=&quot;video23.mkv&quot;/&gt;&#10;        &lt;/file&gt;&#10;        &lt;trim end=&quot;12&quot; start=&quot;0&quot;/&gt;&#10;        &lt;video height=&quot;480&quot; width=&quot;640&quot;/&gt;&#10;        &lt;audio channels=&quot;2&quot; sampleRate=&quot;44100&quot;/&gt;&#10;      &lt;/videoTrack&gt;&#10;      &lt;videoTrack duration=&quot;108088&quot; muted=&quot;false&quot; slideId=&quot;{3073C23B-0DCD-4E00-A82C-8D071907556E}&quot; startTime=&quot;0&quot; stepIndex=&quot;0&quot; volume=&quot;1&quot;&gt;&#10;        &lt;file modifyTime=&quot;2015-06-25T13:46:31&quot; size=&quot;184419898&quot;&gt;&#10;          &lt;path full=&quot;C:\Users\lorenzo\Desktop\Marketing Internazionale\E-commerce\video\video24.mkv&quot; relative=&quot;E-commerce\video\video24.mkv&quot; resource=&quot;video24.mkv&quot;/&gt;&#10;        &lt;/file&gt;&#10;        &lt;trim end=&quot;5&quot; start=&quot;0&quot;/&gt;&#10;        &lt;video height=&quot;480&quot; width=&quot;640&quot;/&gt;&#10;        &lt;audio channels=&quot;2&quot; sampleRate=&quot;44100&quot;/&gt;&#10;      &lt;/videoTrack&gt;&#10;      &lt;videoTrack duration=&quot;6368&quot; muted=&quot;false&quot; slideId=&quot;{6EA5D345-EB8F-4A67-86E5-F155ED8D8E87}&quot; startTime=&quot;0&quot; stepIndex=&quot;0&quot; volume=&quot;1&quot;&gt;&#10;        &lt;file modifyTime=&quot;2015-06-25T13:46:38&quot; size=&quot;10583800&quot;&gt;&#10;          &lt;path full=&quot;C:\Users\lorenzo\Desktop\Marketing Internazionale\E-commerce\video\video25.mkv&quot; relative=&quot;E-commerce\video\video25.mkv&quot; resource=&quot;video25.mkv&quot;/&gt;&#10;        &lt;/file&gt;&#10;        &lt;video height=&quot;480&quot; width=&quot;640&quot;/&gt;&#10;        &lt;audio channels=&quot;2&quot; sampleRate=&quot;44100&quot;/&gt;&#10;      &lt;/videoTrack&gt;&#10;      &lt;videoTrack duration=&quot;18508&quot; muted=&quot;false&quot; slideId=&quot;{1AE5BF45-647D-45A8-994A-392BD4981D5E}&quot; startTime=&quot;0&quot; stepIndex=&quot;0&quot; volume=&quot;1&quot;&gt;&#10;        &lt;file modifyTime=&quot;2015-06-25T13:46:56&quot; size=&quot;31600365&quot;&gt;&#10;          &lt;path full=&quot;C:\Users\lorenzo\Desktop\Marketing Internazionale\E-commerce\video\video26.mkv&quot; relative=&quot;E-commerce\video\video26.mkv&quot; resource=&quot;video26.mkv&quot;/&gt;&#10;        &lt;/file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RESOURCE_PATHS_HASH_PRESENTER" val="d5381f45f33c78f269276c1c28657f11e8117c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C6564AF-5449-4BA6-BFE2-9F874F863715}"/>
  <p:tag name="GENSWF_ADVANCE_TIME" val="75.047"/>
  <p:tag name="TIMING" val="|2.2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8FCD5FEF-9F90-410E-B856-D0577EC859DC}"/>
  <p:tag name="GENSWF_ADVANCE_TIME" val="41.3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79123B9-D4CA-4E89-9C9A-97FAB9C7D6AA}"/>
  <p:tag name="GENSWF_ADVANCE_TIME" val="75.0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5E640E5-17BA-446E-9C22-1AAAE2F2902B}"/>
  <p:tag name="GENSWF_ADVANCE_TIME" val="103.2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40B4381-DF40-4DDA-B0A6-05FBB71C2176}"/>
  <p:tag name="GENSWF_ADVANCE_TIME" val="32.6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BF1C888-EBBA-456F-81DE-8CCA0EA5B578}"/>
  <p:tag name="GENSWF_ADVANCE_TIME" val="89.1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C65660E-92A9-4200-8D11-A99695E0E519}"/>
  <p:tag name="GENSWF_ADVANCE_TIME" val="63.2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073C23B-0DCD-4E00-A82C-8D071907556E}"/>
  <p:tag name="GENSWF_ADVANCE_TIME" val="108.083"/>
  <p:tag name="TIMING" val="|1.676|1.0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EA5D345-EB8F-4A67-86E5-F155ED8D8E87}"/>
  <p:tag name="GENSWF_ADVANCE_TIME" val="6.368"/>
  <p:tag name="TIMING" val="|1.3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AE5BF45-647D-45A8-994A-392BD4981D5E}"/>
  <p:tag name="GENSWF_ADVANCE_TIME" val="18.5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4.771"/>
  <p:tag name="ISPRING_CUSTOM_TIMING_USED" val="1"/>
  <p:tag name="ISPRING_SLIDE_ID" val="{60550684-BF82-462D-B563-D619F23E8C2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7.738"/>
  <p:tag name="ISPRING_CUSTOM_TIMING_USED" val="1"/>
  <p:tag name="ISPRING_SLIDE_ID" val="{31FC7F28-DCD5-41C7-BFE4-970A69B784F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367"/>
  <p:tag name="ISPRING_CUSTOM_TIMING_USED" val="1"/>
  <p:tag name="ISPRING_SLIDE_ID" val="{F1C89F09-34A3-480F-A8A3-1AFAD057D0B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8A3D1F2-6432-4C81-B060-57657AD98783}"/>
  <p:tag name="GENSWF_ADVANCE_TIME" val="74.691"/>
  <p:tag name="TIMING" val="|5.4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51CD0D3-DB68-4A5B-BBDC-460E14D0ED26}"/>
  <p:tag name="GENSWF_ADVANCE_TIME" val="113.478"/>
  <p:tag name="TIMING" val="|7.4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72D178D-A1CB-462C-AB88-F83E3A30C56E}"/>
  <p:tag name="GENSWF_ADVANCE_TIME" val="67.933"/>
  <p:tag name="TIMING" val="|2.7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2355424-BEF6-46FE-8677-28BBCBC2D837}"/>
  <p:tag name="GENSWF_ADVANCE_TIME" val="105.265"/>
  <p:tag name="TIMING" val="|1.761|1.346|0.763|0.458|0.484|0.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E0D2C2F-EC4F-4798-AC9F-C412E9647291}"/>
  <p:tag name="GENSWF_ADVANCE_TIME" val="86.278"/>
  <p:tag name="TIMING" val="|1.233|1.801|1.341|1.127|0.937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734</Words>
  <Application>Microsoft Office PowerPoint</Application>
  <PresentationFormat>Presentazione su schermo (4:3)</PresentationFormat>
  <Paragraphs>77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lorenzo</cp:lastModifiedBy>
  <cp:revision>13</cp:revision>
  <dcterms:modified xsi:type="dcterms:W3CDTF">2015-06-25T13:47:25Z</dcterms:modified>
</cp:coreProperties>
</file>