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256" r:id="rId3"/>
    <p:sldId id="258" r:id="rId4"/>
    <p:sldId id="297" r:id="rId5"/>
    <p:sldId id="299" r:id="rId6"/>
    <p:sldId id="298" r:id="rId7"/>
    <p:sldId id="300" r:id="rId8"/>
    <p:sldId id="313" r:id="rId9"/>
    <p:sldId id="279" r:id="rId10"/>
    <p:sldId id="281" r:id="rId11"/>
    <p:sldId id="302" r:id="rId12"/>
    <p:sldId id="303" r:id="rId13"/>
    <p:sldId id="304" r:id="rId14"/>
    <p:sldId id="307" r:id="rId15"/>
    <p:sldId id="305" r:id="rId16"/>
    <p:sldId id="306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316" r:id="rId25"/>
    <p:sldId id="318" r:id="rId26"/>
    <p:sldId id="319" r:id="rId27"/>
    <p:sldId id="295" r:id="rId28"/>
  </p:sldIdLst>
  <p:sldSz cx="9144000" cy="6858000" type="screen4x3"/>
  <p:notesSz cx="6858000" cy="9144000"/>
  <p:custDataLst>
    <p:tags r:id="rId30"/>
  </p:custDataLst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7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D1CB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-11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12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97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16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76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87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91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589" y="103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79" y="201074"/>
            <a:ext cx="3690682" cy="6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7"/>
            <a:ext cx="4918922" cy="68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1789417" y="60515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9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0" y="194733"/>
            <a:ext cx="543391" cy="69955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254006" y="6296836"/>
            <a:ext cx="369068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12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02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81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457200"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708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25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37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49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1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-1589" y="103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7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79" y="201074"/>
            <a:ext cx="3690682" cy="6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7"/>
            <a:ext cx="4918922" cy="68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789417" y="60515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7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0" y="194733"/>
            <a:ext cx="543391" cy="69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2"/>
            <a:ext cx="3818875" cy="53326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916417" y="62547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232813" y="6571108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176" name="Shape 176"/>
          <p:cNvSpPr/>
          <p:nvPr/>
        </p:nvSpPr>
        <p:spPr>
          <a:xfrm>
            <a:off x="252805" y="227329"/>
            <a:ext cx="127444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Agenda</a:t>
            </a:r>
          </a:p>
        </p:txBody>
      </p:sp>
      <p:sp>
        <p:nvSpPr>
          <p:cNvPr id="177" name="Shape 177"/>
          <p:cNvSpPr/>
          <p:nvPr/>
        </p:nvSpPr>
        <p:spPr>
          <a:xfrm>
            <a:off x="253980" y="6329808"/>
            <a:ext cx="2069186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etto vinc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Titolo Testo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upp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23925" y="227329"/>
            <a:ext cx="18002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Presupposti</a:t>
            </a:r>
          </a:p>
        </p:txBody>
      </p:sp>
      <p:pic>
        <p:nvPicPr>
          <p:cNvPr id="3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35" name="Shape 35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36" name="Shape 36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8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2"/>
            <a:ext cx="3818875" cy="5332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916417" y="62547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32813" y="6571108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186" name="Shape 186"/>
          <p:cNvSpPr/>
          <p:nvPr/>
        </p:nvSpPr>
        <p:spPr>
          <a:xfrm>
            <a:off x="325529" y="252729"/>
            <a:ext cx="312229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 rot="5400000">
            <a:off x="4535487" y="-4524376"/>
            <a:ext cx="73026" cy="9144002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5400000">
            <a:off x="4535487" y="-4452938"/>
            <a:ext cx="73026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5400000">
            <a:off x="4536281" y="-4380707"/>
            <a:ext cx="71438" cy="9144002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94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739775" y="6234112"/>
            <a:ext cx="801846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 rot="5400000">
            <a:off x="4535487" y="-4524376"/>
            <a:ext cx="73026" cy="9144002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rot="5400000">
            <a:off x="4535487" y="-4452938"/>
            <a:ext cx="73026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rot="5400000">
            <a:off x="4536281" y="-4380707"/>
            <a:ext cx="71438" cy="9144002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204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739775" y="6234112"/>
            <a:ext cx="801846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37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337895" y="265429"/>
            <a:ext cx="134175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Obiettivi</a:t>
            </a:r>
          </a:p>
        </p:txBody>
      </p:sp>
      <p:pic>
        <p:nvPicPr>
          <p:cNvPr id="4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408" y="856108"/>
            <a:ext cx="6504106" cy="5271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44" name="Shape 44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45" name="Shape 45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4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241487" y="6531867"/>
            <a:ext cx="272755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Filiera agroalimentare e sviluppo territoriale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51" name="Shape 51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52" name="Shape 52"/>
          <p:cNvSpPr/>
          <p:nvPr/>
        </p:nvSpPr>
        <p:spPr>
          <a:xfrm>
            <a:off x="274218" y="6253608"/>
            <a:ext cx="198963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del territorio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iepilog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35673" y="252729"/>
            <a:ext cx="234727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Riepilogo finale</a:t>
            </a:r>
          </a:p>
        </p:txBody>
      </p:sp>
      <p:pic>
        <p:nvPicPr>
          <p:cNvPr id="5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59" name="Shape 59"/>
          <p:cNvSpPr/>
          <p:nvPr/>
        </p:nvSpPr>
        <p:spPr>
          <a:xfrm>
            <a:off x="241487" y="6531867"/>
            <a:ext cx="272755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Filiera agroalimentare e sviluppo territoriale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0" name="Shape 60"/>
          <p:cNvSpPr/>
          <p:nvPr/>
        </p:nvSpPr>
        <p:spPr>
          <a:xfrm>
            <a:off x="274218" y="6253608"/>
            <a:ext cx="198963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del territorio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37260" y="240029"/>
            <a:ext cx="140589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Glossario</a:t>
            </a:r>
          </a:p>
        </p:txBody>
      </p:sp>
      <p:pic>
        <p:nvPicPr>
          <p:cNvPr id="64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786" y="3821165"/>
            <a:ext cx="1972192" cy="19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68" name="Shape 68"/>
          <p:cNvSpPr/>
          <p:nvPr/>
        </p:nvSpPr>
        <p:spPr>
          <a:xfrm>
            <a:off x="241487" y="6531867"/>
            <a:ext cx="272755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Filiera agroalimentare e sviluppo territoriale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9" name="Shape 69"/>
          <p:cNvSpPr/>
          <p:nvPr/>
        </p:nvSpPr>
        <p:spPr>
          <a:xfrm>
            <a:off x="274218" y="6253608"/>
            <a:ext cx="198963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del territorio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25529" y="252729"/>
            <a:ext cx="312229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  <p:pic>
        <p:nvPicPr>
          <p:cNvPr id="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76" name="Shape 76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8" name="Shape 88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9" name="Shape 89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91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46251" y="269156"/>
            <a:ext cx="8229601" cy="117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/>
              <a:t>Titolo Testo</a:t>
            </a:r>
          </a:p>
        </p:txBody>
      </p:sp>
      <p:sp>
        <p:nvSpPr>
          <p:cNvPr id="7" name="Shape 7"/>
          <p:cNvSpPr/>
          <p:nvPr/>
        </p:nvSpPr>
        <p:spPr>
          <a:xfrm flipV="1">
            <a:off x="4032249" y="6788149"/>
            <a:ext cx="1079501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" name="Shape 8"/>
          <p:cNvSpPr/>
          <p:nvPr/>
        </p:nvSpPr>
        <p:spPr>
          <a:xfrm flipV="1">
            <a:off x="3671887" y="6787296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V="1">
            <a:off x="3276597" y="6727653"/>
            <a:ext cx="2590802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0" name="image5.jpg" descr="Logo-firma pon R&amp;C_com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064633" y="302003"/>
            <a:ext cx="3999384" cy="744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6.png" descr="Schermata 2015-01-15 a 15.56.15.png"/>
          <p:cNvPicPr/>
          <p:nvPr/>
        </p:nvPicPr>
        <p:blipFill>
          <a:blip r:embed="rId26">
            <a:extLst/>
          </a:blip>
          <a:srcRect b="16006"/>
          <a:stretch>
            <a:fillRect/>
          </a:stretch>
        </p:blipFill>
        <p:spPr>
          <a:xfrm>
            <a:off x="51696" y="6126560"/>
            <a:ext cx="823960" cy="59195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740042" y="6234374"/>
            <a:ext cx="801854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 sz="1200"/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46251" y="1445229"/>
            <a:ext cx="8229601" cy="541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ransition spd="med"/>
  <p:timing>
    <p:tnLst>
      <p:par>
        <p:cTn id="1" dur="indefinite" restart="never" nodeType="tmRoot"/>
      </p:par>
    </p:tnLst>
  </p:timing>
  <p:txStyles>
    <p:titleStyle>
      <a:lvl1pPr defTabSz="457200">
        <a:defRPr sz="3600">
          <a:latin typeface="Cambria"/>
          <a:ea typeface="Cambria"/>
          <a:cs typeface="Cambria"/>
          <a:sym typeface="Cambria"/>
        </a:defRPr>
      </a:lvl1pPr>
      <a:lvl2pPr defTabSz="457200">
        <a:defRPr sz="3600">
          <a:latin typeface="Cambria"/>
          <a:ea typeface="Cambria"/>
          <a:cs typeface="Cambria"/>
          <a:sym typeface="Cambria"/>
        </a:defRPr>
      </a:lvl2pPr>
      <a:lvl3pPr defTabSz="457200">
        <a:defRPr sz="3600">
          <a:latin typeface="Cambria"/>
          <a:ea typeface="Cambria"/>
          <a:cs typeface="Cambria"/>
          <a:sym typeface="Cambria"/>
        </a:defRPr>
      </a:lvl3pPr>
      <a:lvl4pPr defTabSz="457200">
        <a:defRPr sz="3600">
          <a:latin typeface="Cambria"/>
          <a:ea typeface="Cambria"/>
          <a:cs typeface="Cambria"/>
          <a:sym typeface="Cambria"/>
        </a:defRPr>
      </a:lvl4pPr>
      <a:lvl5pPr defTabSz="457200">
        <a:defRPr sz="3600">
          <a:latin typeface="Cambria"/>
          <a:ea typeface="Cambria"/>
          <a:cs typeface="Cambria"/>
          <a:sym typeface="Cambria"/>
        </a:defRPr>
      </a:lvl5pPr>
      <a:lvl6pPr defTabSz="457200">
        <a:defRPr sz="3600">
          <a:latin typeface="Cambria"/>
          <a:ea typeface="Cambria"/>
          <a:cs typeface="Cambria"/>
          <a:sym typeface="Cambria"/>
        </a:defRPr>
      </a:lvl6pPr>
      <a:lvl7pPr defTabSz="457200">
        <a:defRPr sz="3600">
          <a:latin typeface="Cambria"/>
          <a:ea typeface="Cambria"/>
          <a:cs typeface="Cambria"/>
          <a:sym typeface="Cambria"/>
        </a:defRPr>
      </a:lvl7pPr>
      <a:lvl8pPr defTabSz="457200">
        <a:defRPr sz="3600">
          <a:latin typeface="Cambria"/>
          <a:ea typeface="Cambria"/>
          <a:cs typeface="Cambria"/>
          <a:sym typeface="Cambria"/>
        </a:defRPr>
      </a:lvl8pPr>
      <a:lvl9pPr defTabSz="457200">
        <a:defRPr sz="3600">
          <a:latin typeface="Cambria"/>
          <a:ea typeface="Cambria"/>
          <a:cs typeface="Cambria"/>
          <a:sym typeface="Cambri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2800">
          <a:latin typeface="Cambria"/>
          <a:ea typeface="Cambria"/>
          <a:cs typeface="Cambria"/>
          <a:sym typeface="Cambria"/>
        </a:defRPr>
      </a:lvl1pPr>
      <a:lvl2pPr marL="838199" indent="-380999" defTabSz="457200">
        <a:spcBef>
          <a:spcPts val="700"/>
        </a:spcBef>
        <a:buSzPct val="100000"/>
        <a:buFont typeface="Arial"/>
        <a:buChar char="–"/>
        <a:defRPr sz="2800">
          <a:latin typeface="Cambria"/>
          <a:ea typeface="Cambria"/>
          <a:cs typeface="Cambria"/>
          <a:sym typeface="Cambria"/>
        </a:defRPr>
      </a:lvl2pPr>
      <a:lvl3pPr marL="1341120" indent="-42672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3pPr>
      <a:lvl4pPr marL="1940560" indent="-568960" defTabSz="457200">
        <a:spcBef>
          <a:spcPts val="700"/>
        </a:spcBef>
        <a:buSzPct val="100000"/>
        <a:buFont typeface="Arial"/>
        <a:buChar char="–"/>
        <a:defRPr sz="2800">
          <a:latin typeface="Cambria"/>
          <a:ea typeface="Cambria"/>
          <a:cs typeface="Cambria"/>
          <a:sym typeface="Cambria"/>
        </a:defRPr>
      </a:lvl4pPr>
      <a:lvl5pPr marL="2460977" indent="-632177" defTabSz="457200">
        <a:spcBef>
          <a:spcPts val="700"/>
        </a:spcBef>
        <a:buSzPct val="100000"/>
        <a:buFont typeface="Arial"/>
        <a:buChar char="»"/>
        <a:defRPr sz="2800">
          <a:latin typeface="Cambria"/>
          <a:ea typeface="Cambria"/>
          <a:cs typeface="Cambria"/>
          <a:sym typeface="Cambria"/>
        </a:defRPr>
      </a:lvl5pPr>
      <a:lvl6pPr marL="26416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6pPr>
      <a:lvl7pPr marL="30988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7pPr>
      <a:lvl8pPr marL="35560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8pPr>
      <a:lvl9pPr marL="40132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1pPr>
      <a:lvl2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2pPr>
      <a:lvl3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3pPr>
      <a:lvl4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4pPr>
      <a:lvl5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5pPr>
      <a:lvl6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6pPr>
      <a:lvl7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7pPr>
      <a:lvl8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8pPr>
      <a:lvl9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oronzo.trio@unisalento.it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912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8445414_orig.jpg" descr="8445414_ori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3159" y="2174165"/>
            <a:ext cx="5317679" cy="3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2111820" y="1257300"/>
            <a:ext cx="492035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 i="0"/>
            </a:pPr>
            <a:r>
              <a:rPr sz="2500" b="1" i="1"/>
              <a:t>264 prodotti DOC, DOCG, IGT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2727" y="872836"/>
            <a:ext cx="749530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MARCA COLLETTIVA</a:t>
            </a:r>
          </a:p>
          <a:p>
            <a:pPr algn="just"/>
            <a:endParaRPr lang="it-IT" b="1" dirty="0" smtClean="0"/>
          </a:p>
          <a:p>
            <a:pPr marL="171450" indent="-171450" algn="just">
              <a:buFontTx/>
              <a:buChar char="-"/>
            </a:pPr>
            <a:r>
              <a:rPr lang="it-IT" sz="1600" dirty="0" smtClean="0"/>
              <a:t>Rafforza e valorizza il potenziale competitivo tanto del territorio quanto delle imprese</a:t>
            </a:r>
          </a:p>
          <a:p>
            <a:pPr marL="171450" indent="-171450" algn="just">
              <a:buFontTx/>
              <a:buChar char="-"/>
            </a:pPr>
            <a:r>
              <a:rPr lang="it-IT" sz="1600" dirty="0" smtClean="0"/>
              <a:t>Permette  </a:t>
            </a:r>
            <a:r>
              <a:rPr lang="it-IT" sz="1600" dirty="0"/>
              <a:t>di organizzare e gestire le relazioni tra la </a:t>
            </a:r>
            <a:r>
              <a:rPr lang="it-IT" sz="1600" i="1" dirty="0" err="1"/>
              <a:t>governance</a:t>
            </a:r>
            <a:r>
              <a:rPr lang="it-IT" sz="1600" dirty="0"/>
              <a:t> dell’offerta, gli attori economici del sistema locale, i clienti attuali e </a:t>
            </a:r>
            <a:r>
              <a:rPr lang="it-IT" sz="1600" dirty="0" smtClean="0"/>
              <a:t>potenziali</a:t>
            </a:r>
          </a:p>
          <a:p>
            <a:pPr marL="171450" indent="-171450" algn="just">
              <a:buFontTx/>
              <a:buChar char="-"/>
            </a:pPr>
            <a:r>
              <a:rPr lang="it-IT" sz="1600" dirty="0" smtClean="0"/>
              <a:t>Svolge sei </a:t>
            </a:r>
            <a:r>
              <a:rPr lang="it-IT" sz="1600" dirty="0"/>
              <a:t>funzioni fondamentali: </a:t>
            </a:r>
            <a:endParaRPr lang="it-IT" sz="1600" dirty="0" smtClean="0"/>
          </a:p>
          <a:p>
            <a:pPr lvl="3" algn="just"/>
            <a:r>
              <a:rPr lang="it-IT" sz="1600" dirty="0" smtClean="0"/>
              <a:t>	a</a:t>
            </a:r>
            <a:r>
              <a:rPr lang="it-IT" sz="1600" dirty="0"/>
              <a:t>) indirizzo e </a:t>
            </a:r>
            <a:r>
              <a:rPr lang="it-IT" sz="1600" dirty="0" smtClean="0"/>
              <a:t>sviluppo; </a:t>
            </a:r>
          </a:p>
          <a:p>
            <a:pPr lvl="3" algn="just"/>
            <a:r>
              <a:rPr lang="it-IT" sz="1600" dirty="0"/>
              <a:t>	</a:t>
            </a:r>
            <a:r>
              <a:rPr lang="it-IT" sz="1600" dirty="0" smtClean="0"/>
              <a:t>b</a:t>
            </a:r>
            <a:r>
              <a:rPr lang="it-IT" sz="1600" dirty="0"/>
              <a:t>) coordinamento delle strutture e dei meccanismi </a:t>
            </a:r>
            <a:r>
              <a:rPr lang="it-IT" sz="1600" dirty="0" smtClean="0"/>
              <a:t>organizzativi,  </a:t>
            </a:r>
          </a:p>
          <a:p>
            <a:pPr lvl="3" algn="just"/>
            <a:r>
              <a:rPr lang="it-IT" sz="1600" dirty="0"/>
              <a:t>	</a:t>
            </a:r>
            <a:r>
              <a:rPr lang="it-IT" sz="1600" dirty="0" smtClean="0"/>
              <a:t>c</a:t>
            </a:r>
            <a:r>
              <a:rPr lang="it-IT" sz="1600" dirty="0"/>
              <a:t>) supporto e  aggregazione degli attori coinvolti nella </a:t>
            </a:r>
            <a:r>
              <a:rPr lang="it-IT" sz="1600" dirty="0" smtClean="0"/>
              <a:t>rete; </a:t>
            </a:r>
          </a:p>
          <a:p>
            <a:pPr lvl="3" algn="just"/>
            <a:r>
              <a:rPr lang="it-IT" sz="1600" dirty="0"/>
              <a:t>	</a:t>
            </a:r>
            <a:r>
              <a:rPr lang="it-IT" sz="1600" dirty="0" smtClean="0"/>
              <a:t>d</a:t>
            </a:r>
            <a:r>
              <a:rPr lang="it-IT" sz="1600" dirty="0"/>
              <a:t>) identificazione </a:t>
            </a:r>
            <a:r>
              <a:rPr lang="it-IT" sz="1600" dirty="0" smtClean="0"/>
              <a:t>dell’offerta; </a:t>
            </a:r>
          </a:p>
          <a:p>
            <a:pPr lvl="3" algn="just"/>
            <a:r>
              <a:rPr lang="it-IT" sz="1600" dirty="0"/>
              <a:t>	</a:t>
            </a:r>
            <a:r>
              <a:rPr lang="it-IT" sz="1600" dirty="0" smtClean="0"/>
              <a:t>e</a:t>
            </a:r>
            <a:r>
              <a:rPr lang="it-IT" sz="1600" dirty="0"/>
              <a:t>) valutazione delle alternative di offerta considerate o considerabili dai </a:t>
            </a:r>
            <a:r>
              <a:rPr lang="it-IT" sz="1600" dirty="0" smtClean="0"/>
              <a:t>clienti; </a:t>
            </a:r>
          </a:p>
          <a:p>
            <a:pPr lvl="3" algn="just"/>
            <a:r>
              <a:rPr lang="it-IT" sz="1600" dirty="0"/>
              <a:t>	</a:t>
            </a:r>
            <a:r>
              <a:rPr lang="it-IT" sz="1600" dirty="0" smtClean="0"/>
              <a:t>f</a:t>
            </a:r>
            <a:r>
              <a:rPr lang="it-IT" sz="1600" dirty="0"/>
              <a:t>) fiduciaria </a:t>
            </a:r>
            <a:endParaRPr lang="it-IT" sz="1600" dirty="0" smtClean="0"/>
          </a:p>
          <a:p>
            <a:pPr algn="just"/>
            <a:r>
              <a:rPr lang="it-IT" sz="1600" dirty="0" smtClean="0"/>
              <a:t>La </a:t>
            </a:r>
            <a:r>
              <a:rPr lang="it-IT" sz="1600" dirty="0"/>
              <a:t>strategia di </a:t>
            </a:r>
            <a:r>
              <a:rPr lang="it-IT" sz="2000" i="1" dirty="0" err="1">
                <a:solidFill>
                  <a:srgbClr val="0070C0"/>
                </a:solidFill>
              </a:rPr>
              <a:t>collective</a:t>
            </a:r>
            <a:r>
              <a:rPr lang="it-IT" sz="2000" i="1" dirty="0">
                <a:solidFill>
                  <a:srgbClr val="0070C0"/>
                </a:solidFill>
              </a:rPr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branding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1600" dirty="0"/>
              <a:t>dovrebbe </a:t>
            </a:r>
            <a:r>
              <a:rPr lang="it-IT" sz="1600" dirty="0" smtClean="0"/>
              <a:t> </a:t>
            </a:r>
            <a:r>
              <a:rPr lang="it-IT" sz="1600" dirty="0"/>
              <a:t>assicurare il mantenimento ed il rispetto delle procedure e dei metodi applicati dalle imprese, garantendo la coerenza delle azioni di marketing ed evitando confusione nella mente degli acquirenti circa il legame tra il brand collettivo ed il territorio di </a:t>
            </a:r>
            <a:r>
              <a:rPr lang="it-IT" sz="1600" dirty="0" smtClean="0"/>
              <a:t>origine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6745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26127"/>
            <a:ext cx="6705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1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04416"/>
            <a:ext cx="4876800" cy="32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1217876"/>
            <a:ext cx="6386945" cy="42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7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06" y="863920"/>
            <a:ext cx="3301588" cy="51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319337"/>
            <a:ext cx="4381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24"/>
            <a:ext cx="9144000" cy="51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2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425754"/>
            <a:ext cx="4959927" cy="56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5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320722"/>
            <a:ext cx="8465128" cy="42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5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288473" y="3073854"/>
            <a:ext cx="6386946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defRPr sz="28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lang="it-IT" sz="2800" b="1" dirty="0" smtClean="0"/>
              <a:t>Lo sviluppo di aggregazioni per la competitività delle produzioni tipiche</a:t>
            </a:r>
            <a:endParaRPr sz="2800" b="1" dirty="0"/>
          </a:p>
        </p:txBody>
      </p:sp>
      <p:sp>
        <p:nvSpPr>
          <p:cNvPr id="212" name="Shape 212"/>
          <p:cNvSpPr/>
          <p:nvPr/>
        </p:nvSpPr>
        <p:spPr>
          <a:xfrm>
            <a:off x="3555657" y="5015684"/>
            <a:ext cx="20326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100"/>
              <a:t>Prof. Oronzo Trio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4294967295"/>
          </p:nvPr>
        </p:nvSpPr>
        <p:spPr>
          <a:xfrm>
            <a:off x="781670" y="1897002"/>
            <a:ext cx="7580660" cy="527398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2000" cap="all" spc="319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319">
                <a:solidFill>
                  <a:srgbClr val="1EA3DB"/>
                </a:solidFill>
              </a:rPr>
              <a:t>Marketing del territorio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377912"/>
            <a:ext cx="8326582" cy="37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0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257029"/>
            <a:ext cx="8698680" cy="41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76382"/>
            <a:ext cx="6733309" cy="43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189"/>
            <a:ext cx="9005455" cy="45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093860"/>
            <a:ext cx="8811491" cy="45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77635" y="1859340"/>
            <a:ext cx="70658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Determinante è l’azione dei consorzi, in particolare dei consorzi di tutela, il cui ruolo è quello di tutelare le produzioni agroalimentari </a:t>
            </a:r>
            <a:r>
              <a:rPr lang="it-IT" dirty="0" err="1"/>
              <a:t>Dop</a:t>
            </a:r>
            <a:r>
              <a:rPr lang="it-IT" dirty="0"/>
              <a:t> e </a:t>
            </a:r>
            <a:r>
              <a:rPr lang="it-IT" dirty="0" err="1"/>
              <a:t>Igp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 consorzi promuovono specifici programmi finalizzati al miglioramento qualitativo delle produzioni in termini di sicurezza igienico-sanitaria, caratteristiche chimiche, fisiche, organolettiche e nutrizionali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Particolarmente significativa è l’azione </a:t>
            </a:r>
            <a:r>
              <a:rPr lang="it-IT" dirty="0" smtClean="0"/>
              <a:t>promozionale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2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8363" y="1551710"/>
            <a:ext cx="75645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Vantaggi dei </a:t>
            </a:r>
            <a:r>
              <a:rPr lang="it-IT" sz="2400" b="1" dirty="0" smtClean="0"/>
              <a:t>consorzi</a:t>
            </a:r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Riduzione </a:t>
            </a:r>
            <a:r>
              <a:rPr lang="it-IT" dirty="0"/>
              <a:t>dei costi promozionali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Accesso </a:t>
            </a:r>
            <a:r>
              <a:rPr lang="it-IT" dirty="0"/>
              <a:t>ai mercati internazionali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Economie </a:t>
            </a:r>
            <a:r>
              <a:rPr lang="it-IT" dirty="0"/>
              <a:t>di scala</a:t>
            </a:r>
          </a:p>
        </p:txBody>
      </p:sp>
    </p:spTree>
    <p:extLst>
      <p:ext uri="{BB962C8B-B14F-4D97-AF65-F5344CB8AC3E}">
        <p14:creationId xmlns:p14="http://schemas.microsoft.com/office/powerpoint/2010/main" val="4502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1020762" y="1143707"/>
            <a:ext cx="7102476" cy="482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Prof. Oronzo Trio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 defTabSz="457200">
              <a:spcBef>
                <a:spcPts val="5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Università del Salento </a:t>
            </a:r>
            <a:br>
              <a:rPr sz="2200">
                <a:latin typeface="Avenir Book"/>
                <a:ea typeface="Avenir Book"/>
                <a:cs typeface="Avenir Book"/>
                <a:sym typeface="Avenir Book"/>
              </a:rPr>
            </a:b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 defTabSz="457200">
              <a:spcBef>
                <a:spcPts val="500"/>
              </a:spcBef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 defTabSz="457200">
              <a:spcBef>
                <a:spcPts val="5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Dipartimento di Scienze dell’Economia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Via per Monteroni, Complesso Ecotekne, Lecce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(tel. 0832 298744)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 defTabSz="457200">
              <a:spcBef>
                <a:spcPts val="5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e-mail: </a:t>
            </a:r>
            <a:r>
              <a:rPr>
                <a:latin typeface="Avenir Next"/>
                <a:ea typeface="Avenir Next"/>
                <a:cs typeface="Avenir Next"/>
                <a:sym typeface="Avenir Next"/>
                <a:hlinkClick r:id="rId2"/>
              </a:rPr>
              <a:t>oronzo.trio@unisalento.it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 </a:t>
            </a:r>
          </a:p>
          <a:p>
            <a:pPr lvl="0" algn="ctr" defTabSz="457200">
              <a:spcBef>
                <a:spcPts val="500"/>
              </a:spcBef>
            </a:pPr>
            <a:r>
              <a:rPr>
                <a:solidFill>
                  <a:srgbClr val="0064B6"/>
                </a:solidFill>
                <a:latin typeface="Avenir Book"/>
                <a:ea typeface="Avenir Book"/>
                <a:cs typeface="Avenir Book"/>
                <a:sym typeface="Avenir Book"/>
              </a:rPr>
              <a:t>Facebook: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Ronny Trio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/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solidFill>
                  <a:srgbClr val="0062BC"/>
                </a:solidFill>
                <a:latin typeface="Avenir Book"/>
                <a:ea typeface="Avenir Book"/>
                <a:cs typeface="Avenir Book"/>
                <a:sym typeface="Avenir Book"/>
              </a:rPr>
              <a:t>Skype: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ronnytrio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/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solidFill>
                  <a:srgbClr val="0062BC"/>
                </a:solidFill>
                <a:latin typeface="Avenir Book"/>
                <a:ea typeface="Avenir Book"/>
                <a:cs typeface="Avenir Book"/>
                <a:sym typeface="Avenir Book"/>
              </a:rPr>
              <a:t>Twitter: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RonnyTrio1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/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solidFill>
                  <a:srgbClr val="0062BC"/>
                </a:solidFill>
                <a:latin typeface="Avenir Book"/>
                <a:ea typeface="Avenir Book"/>
                <a:cs typeface="Avenir Book"/>
                <a:sym typeface="Avenir Book"/>
              </a:rPr>
              <a:t>Linkedin: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Oronzo Trio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2727" y="1510145"/>
            <a:ext cx="7633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Nell’attuale </a:t>
            </a:r>
            <a:r>
              <a:rPr lang="it-IT" sz="2400" dirty="0">
                <a:solidFill>
                  <a:schemeClr val="tx1"/>
                </a:solidFill>
              </a:rPr>
              <a:t>contesto economico il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vantaggio competitivo </a:t>
            </a:r>
            <a:r>
              <a:rPr lang="it-IT" sz="2400" dirty="0">
                <a:solidFill>
                  <a:schemeClr val="tx1"/>
                </a:solidFill>
              </a:rPr>
              <a:t>dei </a:t>
            </a:r>
            <a:r>
              <a:rPr lang="it-IT" sz="2400" u="sng" dirty="0">
                <a:solidFill>
                  <a:schemeClr val="tx1"/>
                </a:solidFill>
              </a:rPr>
              <a:t>prodotti agroalimentari tipici </a:t>
            </a:r>
            <a:r>
              <a:rPr lang="it-IT" sz="2400" dirty="0">
                <a:solidFill>
                  <a:schemeClr val="tx1"/>
                </a:solidFill>
              </a:rPr>
              <a:t>non dipende solo da logiche di produzione ma dalla natura stessa del prodotto e dal suo legame con il territorio di origine.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8873" y="1330036"/>
            <a:ext cx="739832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TIPICITA’</a:t>
            </a:r>
            <a:endParaRPr lang="it-IT" dirty="0" smtClean="0">
              <a:solidFill>
                <a:srgbClr val="00B050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sz="2800" u="sng" dirty="0" smtClean="0">
                <a:solidFill>
                  <a:schemeClr val="tx1"/>
                </a:solidFill>
              </a:rPr>
              <a:t>Orizzontale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per cui si connette a prodotti percepiti come unici e collegati ad un determinato </a:t>
            </a:r>
            <a:r>
              <a:rPr lang="it-IT" sz="2800" dirty="0" smtClean="0">
                <a:solidFill>
                  <a:schemeClr val="tx1"/>
                </a:solidFill>
              </a:rPr>
              <a:t>territorio</a:t>
            </a:r>
          </a:p>
          <a:p>
            <a:pPr algn="just"/>
            <a:endParaRPr lang="it-IT" sz="2800" dirty="0" smtClean="0">
              <a:solidFill>
                <a:schemeClr val="tx1"/>
              </a:solidFill>
            </a:endParaRPr>
          </a:p>
          <a:p>
            <a:pPr algn="just"/>
            <a:endParaRPr lang="it-IT" sz="2800" dirty="0">
              <a:solidFill>
                <a:schemeClr val="tx1"/>
              </a:solidFill>
            </a:endParaRPr>
          </a:p>
          <a:p>
            <a:pPr algn="just"/>
            <a:r>
              <a:rPr lang="it-IT" sz="2800" u="sng" dirty="0">
                <a:solidFill>
                  <a:schemeClr val="tx1"/>
                </a:solidFill>
              </a:rPr>
              <a:t>Verticale</a:t>
            </a:r>
            <a:r>
              <a:rPr lang="it-IT" sz="2800" dirty="0">
                <a:solidFill>
                  <a:schemeClr val="tx1"/>
                </a:solidFill>
              </a:rPr>
              <a:t>: vengono richiamati legami tra materie prime e fattori culturali.</a:t>
            </a:r>
          </a:p>
        </p:txBody>
      </p:sp>
    </p:spTree>
    <p:extLst>
      <p:ext uri="{BB962C8B-B14F-4D97-AF65-F5344CB8AC3E}">
        <p14:creationId xmlns:p14="http://schemas.microsoft.com/office/powerpoint/2010/main" val="24636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971204"/>
            <a:ext cx="5829847" cy="221534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9382" y="3325091"/>
            <a:ext cx="8409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chemeClr val="tx1"/>
                </a:solidFill>
              </a:rPr>
              <a:t>Il </a:t>
            </a:r>
            <a:r>
              <a:rPr lang="it-IT" sz="2800" i="1" u="sng" dirty="0">
                <a:solidFill>
                  <a:schemeClr val="tx1"/>
                </a:solidFill>
              </a:rPr>
              <a:t>prodotto tipico</a:t>
            </a:r>
            <a:r>
              <a:rPr lang="it-IT" sz="2800" dirty="0">
                <a:solidFill>
                  <a:schemeClr val="tx1"/>
                </a:solidFill>
              </a:rPr>
              <a:t> diventa l’elemento attraverso cui il plusvalore culturale connesso all’identità territoriale si trasforma in plusvalore economico che, nel tempo, diviene una rendita di specificità del territorio di origine.</a:t>
            </a:r>
          </a:p>
        </p:txBody>
      </p:sp>
    </p:spTree>
    <p:extLst>
      <p:ext uri="{BB962C8B-B14F-4D97-AF65-F5344CB8AC3E}">
        <p14:creationId xmlns:p14="http://schemas.microsoft.com/office/powerpoint/2010/main" val="293764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9381" y="1997839"/>
            <a:ext cx="83127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solidFill>
                  <a:schemeClr val="tx1"/>
                </a:solidFill>
              </a:rPr>
              <a:t>GLI ATTORI DELLA QUALITA’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lvl="0"/>
            <a:r>
              <a:rPr lang="it-IT" dirty="0">
                <a:solidFill>
                  <a:schemeClr val="tx1"/>
                </a:solidFill>
              </a:rPr>
              <a:t>Le imprese che si orientano verso forme di garanzia della qualità, di sostenibilità economica dei territori in cui operano e di comunicazione del legame </a:t>
            </a:r>
            <a:r>
              <a:rPr lang="it-IT" dirty="0" smtClean="0">
                <a:solidFill>
                  <a:schemeClr val="tx1"/>
                </a:solidFill>
              </a:rPr>
              <a:t>territorio-prodotto</a:t>
            </a:r>
          </a:p>
          <a:p>
            <a:pPr lvl="0"/>
            <a:endParaRPr lang="it-IT" dirty="0">
              <a:solidFill>
                <a:schemeClr val="tx1"/>
              </a:solidFill>
            </a:endParaRPr>
          </a:p>
          <a:p>
            <a:pPr lvl="0"/>
            <a:r>
              <a:rPr lang="it-IT" dirty="0">
                <a:solidFill>
                  <a:schemeClr val="tx1"/>
                </a:solidFill>
              </a:rPr>
              <a:t>Le istituzioni</a:t>
            </a:r>
          </a:p>
          <a:p>
            <a:pPr lvl="0"/>
            <a:endParaRPr lang="it-IT" dirty="0" smtClean="0">
              <a:solidFill>
                <a:schemeClr val="tx1"/>
              </a:solidFill>
            </a:endParaRPr>
          </a:p>
          <a:p>
            <a:pPr lvl="0"/>
            <a:r>
              <a:rPr lang="it-IT" dirty="0" smtClean="0">
                <a:solidFill>
                  <a:schemeClr val="tx1"/>
                </a:solidFill>
              </a:rPr>
              <a:t>I </a:t>
            </a:r>
            <a:r>
              <a:rPr lang="it-IT" dirty="0">
                <a:solidFill>
                  <a:schemeClr val="tx1"/>
                </a:solidFill>
              </a:rPr>
              <a:t>consumatori che non hanno più un ruolo passivo ma che attribuiscono sempre più importanza all’origine del prodotto.</a:t>
            </a:r>
          </a:p>
        </p:txBody>
      </p:sp>
    </p:spTree>
    <p:extLst>
      <p:ext uri="{BB962C8B-B14F-4D97-AF65-F5344CB8AC3E}">
        <p14:creationId xmlns:p14="http://schemas.microsoft.com/office/powerpoint/2010/main" val="5714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5636" y="1582341"/>
            <a:ext cx="82157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tx1"/>
                </a:solidFill>
              </a:rPr>
              <a:t>Il prodotto </a:t>
            </a:r>
            <a:r>
              <a:rPr lang="it-IT" sz="2400" dirty="0" smtClean="0">
                <a:solidFill>
                  <a:schemeClr val="tx1"/>
                </a:solidFill>
              </a:rPr>
              <a:t>tipico </a:t>
            </a:r>
            <a:r>
              <a:rPr lang="it-IT" sz="2400" dirty="0">
                <a:solidFill>
                  <a:schemeClr val="tx1"/>
                </a:solidFill>
              </a:rPr>
              <a:t>è il frutto dell’azione collettiva di risorse materiali ed immateriali in un processo di valorizzazione della risorsa </a:t>
            </a:r>
            <a:r>
              <a:rPr lang="it-IT" sz="2400" dirty="0" err="1">
                <a:solidFill>
                  <a:schemeClr val="tx1"/>
                </a:solidFill>
              </a:rPr>
              <a:t>reputazionale</a:t>
            </a:r>
            <a:r>
              <a:rPr lang="it-IT" sz="2400" dirty="0">
                <a:solidFill>
                  <a:schemeClr val="tx1"/>
                </a:solidFill>
              </a:rPr>
              <a:t> legata non solo ad esso ma anche al contesto socio-territoriale di riferimento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E’ necessario un coordinamento tra gli attori realmente interessati a preservare l’identità culturale del prodotto attraverso l’allineamento di scelte strategiche e piani individuali delle diverse imprese coinvolte, tendente a salvaguardare la reputazione collettiva.</a:t>
            </a:r>
          </a:p>
        </p:txBody>
      </p:sp>
    </p:spTree>
    <p:extLst>
      <p:ext uri="{BB962C8B-B14F-4D97-AF65-F5344CB8AC3E}">
        <p14:creationId xmlns:p14="http://schemas.microsoft.com/office/powerpoint/2010/main" val="230103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881855" y="1893000"/>
            <a:ext cx="7380290" cy="3261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L’Italia esprime un lungo elenco di prodotti e località.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E’ un binomio vecchio come il mondo ma che richiede di essere rinnovato e rafforzato.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Un binomio che rappresenta un territorio e “il prodotto agroalimentare” ad esso correlato.</a:t>
            </a:r>
          </a:p>
        </p:txBody>
      </p:sp>
      <p:sp>
        <p:nvSpPr>
          <p:cNvPr id="293" name="Shape 293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Il rapporto “brand - land”</a:t>
            </a:r>
          </a:p>
        </p:txBody>
      </p:sp>
    </p:spTree>
    <p:extLst>
      <p:ext uri="{BB962C8B-B14F-4D97-AF65-F5344CB8AC3E}">
        <p14:creationId xmlns:p14="http://schemas.microsoft.com/office/powerpoint/2010/main" val="102363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ndex.jpg" descr="index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1937"/>
            <a:ext cx="2286000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armigiano.jpg" descr="parmigian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1112" y="3521075"/>
            <a:ext cx="2962276" cy="154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aceto.jpg" descr="aceto.jpg"/>
          <p:cNvPicPr/>
          <p:nvPr/>
        </p:nvPicPr>
        <p:blipFill>
          <a:blip r:embed="rId4">
            <a:extLst/>
          </a:blip>
          <a:srcRect r="18707"/>
          <a:stretch>
            <a:fillRect/>
          </a:stretch>
        </p:blipFill>
        <p:spPr>
          <a:xfrm>
            <a:off x="7710487" y="4412109"/>
            <a:ext cx="1314451" cy="161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ane altamura.jpg" descr="pane altamur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789362"/>
            <a:ext cx="2514600" cy="1819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albero-crudo-san-daniele.png" descr="albero-crudo-san-daniel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36875" y="3217862"/>
            <a:ext cx="2062163" cy="3201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rgonzola.jpeg" descr="Gorgonzola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25787" y="1417637"/>
            <a:ext cx="2400301" cy="180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10411156.jpg" descr="10411156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34262" y="1428750"/>
            <a:ext cx="1590676" cy="178911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57187" y="277365"/>
            <a:ext cx="842962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lang="it-IT" sz="2500" b="1" dirty="0" smtClean="0"/>
              <a:t>Alcuni esempi</a:t>
            </a:r>
            <a:endParaRPr sz="25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B7718F2-5991-48C8-91B8-04758155D4D6}"/>
  <p:tag name="ISPRING_RESOURCE_FOLDER" val="C:\Users\lorenzo\Desktop\Territori e reti\"/>
  <p:tag name="ISPRING_PRESENTATION_PATH" val="C:\Users\lorenzo\Desktop\Territori e reti.pptx"/>
  <p:tag name="ISPRING_PROJECT_FOLDER_UPDATED" val="1"/>
  <p:tag name="ISPRING_RESOURCE_PATHS_HASH_PRESENTER" val="442cb36551e12913859f762f7736f177387e5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416</Words>
  <Application>Microsoft Office PowerPoint</Application>
  <PresentationFormat>Presentazione su schermo (4:3)</PresentationFormat>
  <Paragraphs>62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RONNY TRIO</dc:creator>
  <cp:lastModifiedBy>lorenzo</cp:lastModifiedBy>
  <cp:revision>23</cp:revision>
  <dcterms:modified xsi:type="dcterms:W3CDTF">2015-10-06T18:24:00Z</dcterms:modified>
</cp:coreProperties>
</file>